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5"/>
  </p:notesMasterIdLst>
  <p:sldIdLst>
    <p:sldId id="256" r:id="rId2"/>
    <p:sldId id="258" r:id="rId3"/>
    <p:sldId id="299" r:id="rId4"/>
    <p:sldId id="300" r:id="rId5"/>
    <p:sldId id="259" r:id="rId6"/>
    <p:sldId id="260" r:id="rId7"/>
    <p:sldId id="287" r:id="rId8"/>
    <p:sldId id="261" r:id="rId9"/>
    <p:sldId id="262" r:id="rId10"/>
    <p:sldId id="263" r:id="rId11"/>
    <p:sldId id="264" r:id="rId12"/>
    <p:sldId id="265" r:id="rId13"/>
    <p:sldId id="266" r:id="rId14"/>
    <p:sldId id="267" r:id="rId15"/>
    <p:sldId id="268" r:id="rId16"/>
    <p:sldId id="269" r:id="rId17"/>
    <p:sldId id="270" r:id="rId18"/>
    <p:sldId id="271" r:id="rId19"/>
    <p:sldId id="301" r:id="rId20"/>
    <p:sldId id="274" r:id="rId21"/>
    <p:sldId id="275" r:id="rId22"/>
    <p:sldId id="276" r:id="rId23"/>
    <p:sldId id="277" r:id="rId24"/>
    <p:sldId id="278" r:id="rId25"/>
    <p:sldId id="272" r:id="rId26"/>
    <p:sldId id="279" r:id="rId27"/>
    <p:sldId id="302" r:id="rId28"/>
    <p:sldId id="304" r:id="rId29"/>
    <p:sldId id="305" r:id="rId30"/>
    <p:sldId id="306" r:id="rId31"/>
    <p:sldId id="280" r:id="rId32"/>
    <p:sldId id="281" r:id="rId33"/>
    <p:sldId id="282" r:id="rId34"/>
    <p:sldId id="284" r:id="rId35"/>
    <p:sldId id="290" r:id="rId36"/>
    <p:sldId id="291" r:id="rId37"/>
    <p:sldId id="292" r:id="rId38"/>
    <p:sldId id="293" r:id="rId39"/>
    <p:sldId id="294" r:id="rId40"/>
    <p:sldId id="288" r:id="rId41"/>
    <p:sldId id="297" r:id="rId42"/>
    <p:sldId id="295" r:id="rId43"/>
    <p:sldId id="298" r:id="rId44"/>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F89652-46D2-4ECD-9D4F-5DE29970FFE9}">
  <a:tblStyle styleId="{3CF89652-46D2-4ECD-9D4F-5DE29970FFE9}"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77668" autoAdjust="0"/>
  </p:normalViewPr>
  <p:slideViewPr>
    <p:cSldViewPr>
      <p:cViewPr varScale="1">
        <p:scale>
          <a:sx n="68" d="100"/>
          <a:sy n="68" d="100"/>
        </p:scale>
        <p:origin x="1718" y="5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100" b="0" i="0" u="none" strike="noStrike" cap="none">
                <a:solidFill>
                  <a:schemeClr val="dk1"/>
                </a:solidFill>
                <a:latin typeface="Arial"/>
                <a:ea typeface="Arial"/>
                <a:cs typeface="Arial"/>
                <a:sym typeface="Arial"/>
              </a:defRPr>
            </a:lvl1pPr>
            <a:lvl2pPr marL="457200" marR="0" lvl="1" indent="0" algn="l" rtl="0">
              <a:spcBef>
                <a:spcPts val="0"/>
              </a:spcBef>
              <a:defRPr sz="1100" b="0" i="0" u="none" strike="noStrike" cap="none">
                <a:solidFill>
                  <a:schemeClr val="dk1"/>
                </a:solidFill>
                <a:latin typeface="Arial"/>
                <a:ea typeface="Arial"/>
                <a:cs typeface="Arial"/>
                <a:sym typeface="Arial"/>
              </a:defRPr>
            </a:lvl2pPr>
            <a:lvl3pPr marL="914400" marR="0" lvl="2" indent="0" algn="l" rtl="0">
              <a:spcBef>
                <a:spcPts val="0"/>
              </a:spcBef>
              <a:defRPr sz="1100" b="0" i="0" u="none" strike="noStrike" cap="none">
                <a:solidFill>
                  <a:schemeClr val="dk1"/>
                </a:solidFill>
                <a:latin typeface="Arial"/>
                <a:ea typeface="Arial"/>
                <a:cs typeface="Arial"/>
                <a:sym typeface="Arial"/>
              </a:defRPr>
            </a:lvl3pPr>
            <a:lvl4pPr marL="1371600" marR="0" lvl="3" indent="0" algn="l" rtl="0">
              <a:spcBef>
                <a:spcPts val="0"/>
              </a:spcBef>
              <a:defRPr sz="1100" b="0" i="0" u="none" strike="noStrike" cap="none">
                <a:solidFill>
                  <a:schemeClr val="dk1"/>
                </a:solidFill>
                <a:latin typeface="Arial"/>
                <a:ea typeface="Arial"/>
                <a:cs typeface="Arial"/>
                <a:sym typeface="Arial"/>
              </a:defRPr>
            </a:lvl4pPr>
            <a:lvl5pPr marL="1828800" marR="0" lvl="4" indent="0" algn="l" rtl="0">
              <a:spcBef>
                <a:spcPts val="0"/>
              </a:spcBef>
              <a:defRPr sz="1100" b="0" i="0" u="none" strike="noStrike" cap="none">
                <a:solidFill>
                  <a:schemeClr val="dk1"/>
                </a:solidFill>
                <a:latin typeface="Arial"/>
                <a:ea typeface="Arial"/>
                <a:cs typeface="Arial"/>
                <a:sym typeface="Arial"/>
              </a:defRPr>
            </a:lvl5pPr>
            <a:lvl6pPr marL="2286000" marR="0" lvl="5" indent="0" algn="l" rtl="0">
              <a:spcBef>
                <a:spcPts val="0"/>
              </a:spcBef>
              <a:defRPr sz="1100" b="0" i="0" u="none" strike="noStrike" cap="none">
                <a:solidFill>
                  <a:schemeClr val="dk1"/>
                </a:solidFill>
                <a:latin typeface="Arial"/>
                <a:ea typeface="Arial"/>
                <a:cs typeface="Arial"/>
                <a:sym typeface="Arial"/>
              </a:defRPr>
            </a:lvl6pPr>
            <a:lvl7pPr marL="2743200" marR="0" lvl="6" indent="0" algn="l" rtl="0">
              <a:spcBef>
                <a:spcPts val="0"/>
              </a:spcBef>
              <a:defRPr sz="1100" b="0" i="0" u="none" strike="noStrike" cap="none">
                <a:solidFill>
                  <a:schemeClr val="dk1"/>
                </a:solidFill>
                <a:latin typeface="Arial"/>
                <a:ea typeface="Arial"/>
                <a:cs typeface="Arial"/>
                <a:sym typeface="Arial"/>
              </a:defRPr>
            </a:lvl7pPr>
            <a:lvl8pPr marL="3200400" marR="0" lvl="7" indent="0" algn="l" rtl="0">
              <a:spcBef>
                <a:spcPts val="0"/>
              </a:spcBef>
              <a:defRPr sz="1100" b="0" i="0" u="none" strike="noStrike" cap="none">
                <a:solidFill>
                  <a:schemeClr val="dk1"/>
                </a:solidFill>
                <a:latin typeface="Arial"/>
                <a:ea typeface="Arial"/>
                <a:cs typeface="Arial"/>
                <a:sym typeface="Arial"/>
              </a:defRPr>
            </a:lvl8pPr>
            <a:lvl9pPr marL="3657600" marR="0" lvl="8" indent="0" algn="l" rtl="0">
              <a:spcBef>
                <a:spcPts val="0"/>
              </a:spcBef>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1072866" rtl="0" eaLnBrk="1" latinLnBrk="0" hangingPunct="1">
      <a:defRPr sz="1400" kern="1200">
        <a:solidFill>
          <a:schemeClr val="tx1"/>
        </a:solidFill>
        <a:latin typeface="+mn-lt"/>
        <a:ea typeface="+mn-ea"/>
        <a:cs typeface="+mn-cs"/>
      </a:defRPr>
    </a:lvl1pPr>
    <a:lvl2pPr marL="536433" algn="l" defTabSz="1072866" rtl="0" eaLnBrk="1" latinLnBrk="0" hangingPunct="1">
      <a:defRPr sz="1400" kern="1200">
        <a:solidFill>
          <a:schemeClr val="tx1"/>
        </a:solidFill>
        <a:latin typeface="+mn-lt"/>
        <a:ea typeface="+mn-ea"/>
        <a:cs typeface="+mn-cs"/>
      </a:defRPr>
    </a:lvl2pPr>
    <a:lvl3pPr marL="1072866" algn="l" defTabSz="1072866" rtl="0" eaLnBrk="1" latinLnBrk="0" hangingPunct="1">
      <a:defRPr sz="1400" kern="1200">
        <a:solidFill>
          <a:schemeClr val="tx1"/>
        </a:solidFill>
        <a:latin typeface="+mn-lt"/>
        <a:ea typeface="+mn-ea"/>
        <a:cs typeface="+mn-cs"/>
      </a:defRPr>
    </a:lvl3pPr>
    <a:lvl4pPr marL="1609298" algn="l" defTabSz="1072866" rtl="0" eaLnBrk="1" latinLnBrk="0" hangingPunct="1">
      <a:defRPr sz="1400" kern="1200">
        <a:solidFill>
          <a:schemeClr val="tx1"/>
        </a:solidFill>
        <a:latin typeface="+mn-lt"/>
        <a:ea typeface="+mn-ea"/>
        <a:cs typeface="+mn-cs"/>
      </a:defRPr>
    </a:lvl4pPr>
    <a:lvl5pPr marL="2145731" algn="l" defTabSz="1072866" rtl="0" eaLnBrk="1" latinLnBrk="0" hangingPunct="1">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GB"/>
              <a:t>We removed the text that was comments, saying something like: </a:t>
            </a:r>
            <a:r>
              <a:rPr lang="en-GB" sz="1000">
                <a:solidFill>
                  <a:srgbClr val="00B050"/>
                </a:solidFill>
                <a:latin typeface="Consolas"/>
                <a:ea typeface="Consolas"/>
                <a:cs typeface="Consolas"/>
                <a:sym typeface="Consolas"/>
              </a:rPr>
              <a:t>Process variables for profile-wrapper.tpl.php.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GB"/>
              <a:t>In Drupal the db_select function is used in order to make a select query to the database.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a:t>This method is executed for each one of the files of the project that the user wants to check. Here we have the outline of our method.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GB"/>
              <a:t>Here we have two functions: template_preprocess_profile_wrapper and _profile_get_fields.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a:t>This method is executed for each one of the files of the project that the user wants to check. Here we have the outline of our method.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a:t>This method is executed for each one of the files of the project that the user wants to check. Here we have the outline of our method.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GB"/>
              <a:t>We have the tree that produces all the possible execution paths of the source code. We early prune the leaves that are not related to the DB. In our example, all the leaves are needed, but there are cases where the IF code has nothing to do with the queries.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GB"/>
              <a:t>When both conditions in the IFs are true the code that remains is this one.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GB"/>
              <a:t>When the first condition in the IFs is true and the second is false, the code that remains is this 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Evolution happens not only on changing the code, but also the style of asking queries.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GB"/>
              <a:t>When the first condition in the IFs is false and the second is true, the code that remains is this 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GB"/>
              <a:t>Finally, when both conditions in the IFs are fals, the code that remains is this one.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GB" dirty="0"/>
              <a:t>A loop would not produce anything different (regarding the schema dependencies) in the n-</a:t>
            </a:r>
            <a:r>
              <a:rPr lang="en-GB" dirty="0" err="1"/>
              <a:t>th</a:t>
            </a:r>
            <a:r>
              <a:rPr lang="en-GB" dirty="0"/>
              <a:t> (where n&gt;0) repeat compared to the previous ones. So, a loop might not run at all, unless it is a &lt;do...while&gt; loop that runs at least once. Therefore, we change the loops to if branches.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a:t>This method is executed for each one of the files of the project that the user wants to check. Here we have the outline of our method.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GB"/>
              <a:t>This part is project related… for example, we need to write some code so as to set in our Abstract Query Representation the correct values at our attributes. Those values come from the Drupal functions, for example db_select describes the table that will be used in the query.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a:t>This method is executed for each one of the files of the project that the user wants to check. Here we have the outline of our method.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GB"/>
              <a:t>From the Abstract Query Representation we are able to go to a concrete platform related representation (such as SQL or MongoDB).</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u="none" strike="noStrike" kern="1200" cap="none" baseline="0" dirty="0" smtClean="0">
                <a:solidFill>
                  <a:schemeClr val="dk1"/>
                </a:solidFill>
                <a:latin typeface="Calibri" pitchFamily="34" charset="0"/>
                <a:ea typeface="Arial"/>
                <a:cs typeface="Calibri" pitchFamily="34" charset="0"/>
                <a:sym typeface="Arial"/>
              </a:rPr>
              <a:t>Effectiveness </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We need to verify the extent to which our method retrieves</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and correctly reconstructs queries from the application scripts of the ecosystem.</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The performance measures for this kind of assessment are recall and correctness.</a:t>
            </a:r>
          </a:p>
          <a:p>
            <a:r>
              <a:rPr lang="en-US" sz="1100" b="0" i="1" u="none" strike="noStrike" kern="1200" cap="none" baseline="0" dirty="0" smtClean="0">
                <a:solidFill>
                  <a:schemeClr val="dk1"/>
                </a:solidFill>
                <a:latin typeface="Calibri" pitchFamily="34" charset="0"/>
                <a:ea typeface="Arial"/>
                <a:cs typeface="Calibri" pitchFamily="34" charset="0"/>
                <a:sym typeface="Arial"/>
              </a:rPr>
              <a:t>Recall is defined as the fraction of the retrieved queries of each le over the</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actually existing ones. </a:t>
            </a:r>
            <a:r>
              <a:rPr lang="en-US" sz="1100" b="0" i="1" u="none" strike="noStrike" kern="1200" cap="none" baseline="0" dirty="0" smtClean="0">
                <a:solidFill>
                  <a:schemeClr val="dk1"/>
                </a:solidFill>
                <a:latin typeface="Calibri" pitchFamily="34" charset="0"/>
                <a:ea typeface="Arial"/>
                <a:cs typeface="Calibri" pitchFamily="34" charset="0"/>
                <a:sym typeface="Arial"/>
              </a:rPr>
              <a:t>Correctness is defined as the fraction of the correctly</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reconstructed queries over the retrieved ones. A correct reconstruction of a query</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involves (a) retrieving all its structural parts and (b) assembling them correctly,</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in order to result in a correct and complete query.</a:t>
            </a:r>
            <a:endParaRPr lang="el-GR" dirty="0">
              <a:latin typeface="Calibri" pitchFamily="34" charset="0"/>
              <a:cs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u="none" strike="noStrike" kern="1200" cap="none" baseline="0" dirty="0" smtClean="0">
                <a:solidFill>
                  <a:schemeClr val="dk1"/>
                </a:solidFill>
                <a:latin typeface="Calibri" pitchFamily="34" charset="0"/>
                <a:ea typeface="Arial"/>
                <a:cs typeface="Calibri" pitchFamily="34" charset="0"/>
                <a:sym typeface="Arial"/>
              </a:rPr>
              <a:t>Recall To assess recall, we need to </a:t>
            </a:r>
            <a:r>
              <a:rPr lang="en-US" sz="1100" b="0" i="1" u="none" strike="noStrike" kern="1200" cap="none" baseline="0" dirty="0" smtClean="0">
                <a:solidFill>
                  <a:schemeClr val="dk1"/>
                </a:solidFill>
                <a:latin typeface="Calibri" pitchFamily="34" charset="0"/>
                <a:ea typeface="Arial"/>
                <a:cs typeface="Calibri" pitchFamily="34" charset="0"/>
                <a:sym typeface="Arial"/>
              </a:rPr>
              <a:t>manually verify the percentage of queries</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that our method extracts with respect to the queries that actually exist in the</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code. Due to the vastness of the task, we have sampled the 10% of the database-</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related les. This is a standard practice in the software engineer community</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whenever the size of a project is too large for full manual inspection. We man-</a:t>
            </a:r>
          </a:p>
          <a:p>
            <a:r>
              <a:rPr lang="en-US" sz="1100" b="0" i="0" u="none" strike="noStrike" kern="1200" cap="none" baseline="0" dirty="0" err="1" smtClean="0">
                <a:solidFill>
                  <a:schemeClr val="dk1"/>
                </a:solidFill>
                <a:latin typeface="Calibri" pitchFamily="34" charset="0"/>
                <a:ea typeface="Arial"/>
                <a:cs typeface="Calibri" pitchFamily="34" charset="0"/>
                <a:sym typeface="Arial"/>
              </a:rPr>
              <a:t>ually</a:t>
            </a:r>
            <a:r>
              <a:rPr lang="en-US" sz="1100" b="0" i="0" u="none" strike="noStrike" kern="1200" cap="none" baseline="0" dirty="0" smtClean="0">
                <a:solidFill>
                  <a:schemeClr val="dk1"/>
                </a:solidFill>
                <a:latin typeface="Calibri" pitchFamily="34" charset="0"/>
                <a:ea typeface="Arial"/>
                <a:cs typeface="Calibri" pitchFamily="34" charset="0"/>
                <a:sym typeface="Arial"/>
              </a:rPr>
              <a:t> inspected the code of the evaluated les and we were unable to </a:t>
            </a:r>
            <a:r>
              <a:rPr lang="en-US" sz="1100" b="0" i="0" u="none" strike="noStrike" kern="1200" cap="none" baseline="0" dirty="0" err="1" smtClean="0">
                <a:solidFill>
                  <a:schemeClr val="dk1"/>
                </a:solidFill>
                <a:latin typeface="Calibri" pitchFamily="34" charset="0"/>
                <a:ea typeface="Arial"/>
                <a:cs typeface="Calibri" pitchFamily="34" charset="0"/>
                <a:sym typeface="Arial"/>
              </a:rPr>
              <a:t>nd</a:t>
            </a:r>
            <a:r>
              <a:rPr lang="en-US" sz="1100" b="0" i="0" u="none" strike="noStrike" kern="1200" cap="none" baseline="0" dirty="0" smtClean="0">
                <a:solidFill>
                  <a:schemeClr val="dk1"/>
                </a:solidFill>
                <a:latin typeface="Calibri" pitchFamily="34" charset="0"/>
                <a:ea typeface="Arial"/>
                <a:cs typeface="Calibri" pitchFamily="34" charset="0"/>
                <a:sym typeface="Arial"/>
              </a:rPr>
              <a:t> any</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other query, besides the ones that our tool reported. In the functions that were</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repeating a query in one or more places in their source code, we reported only</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one occurrence of the query, since there was no variation. If a query changes, then</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we report the \new" query (the </a:t>
            </a:r>
            <a:r>
              <a:rPr lang="en-US" sz="1100" b="0" i="0" u="none" strike="noStrike" kern="1200" cap="none" baseline="0" dirty="0" err="1" smtClean="0">
                <a:solidFill>
                  <a:schemeClr val="dk1"/>
                </a:solidFill>
                <a:latin typeface="Calibri" pitchFamily="34" charset="0"/>
                <a:ea typeface="Arial"/>
                <a:cs typeface="Calibri" pitchFamily="34" charset="0"/>
                <a:sym typeface="Arial"/>
              </a:rPr>
              <a:t>modied</a:t>
            </a:r>
            <a:r>
              <a:rPr lang="en-US" sz="1100" b="0" i="0" u="none" strike="noStrike" kern="1200" cap="none" baseline="0" dirty="0" smtClean="0">
                <a:solidFill>
                  <a:schemeClr val="dk1"/>
                </a:solidFill>
                <a:latin typeface="Calibri" pitchFamily="34" charset="0"/>
                <a:ea typeface="Arial"/>
                <a:cs typeface="Calibri" pitchFamily="34" charset="0"/>
                <a:sym typeface="Arial"/>
              </a:rPr>
              <a:t> one) as well. Our manual inspection</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was further supported by automated searches in the source code. For </a:t>
            </a:r>
            <a:r>
              <a:rPr lang="en-US" sz="1100" b="0" i="0" u="none" strike="noStrike" kern="1200" cap="none" baseline="0" dirty="0" err="1" smtClean="0">
                <a:solidFill>
                  <a:schemeClr val="dk1"/>
                </a:solidFill>
                <a:latin typeface="Calibri" pitchFamily="34" charset="0"/>
                <a:ea typeface="Arial"/>
                <a:cs typeface="Calibri" pitchFamily="34" charset="0"/>
                <a:sym typeface="Arial"/>
              </a:rPr>
              <a:t>Clemen</a:t>
            </a:r>
            <a:r>
              <a:rPr lang="en-US" sz="1100" b="0" i="0" u="none" strike="noStrike" kern="1200" cap="none" baseline="0" dirty="0" smtClean="0">
                <a:solidFill>
                  <a:schemeClr val="dk1"/>
                </a:solidFill>
                <a:latin typeface="Calibri" pitchFamily="34" charset="0"/>
                <a:ea typeface="Arial"/>
                <a:cs typeface="Calibri" pitchFamily="34" charset="0"/>
                <a:sym typeface="Arial"/>
              </a:rPr>
              <a:t>-</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tine, we decided to focus on a single table of the database. Then, we can search</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for all occurrences of the table's name. For </a:t>
            </a:r>
            <a:r>
              <a:rPr lang="en-US" sz="1100" b="0" i="0" u="none" strike="noStrike" kern="1200" cap="none" baseline="0" dirty="0" err="1" smtClean="0">
                <a:solidFill>
                  <a:schemeClr val="dk1"/>
                </a:solidFill>
                <a:latin typeface="Calibri" pitchFamily="34" charset="0"/>
                <a:ea typeface="Arial"/>
                <a:cs typeface="Calibri" pitchFamily="34" charset="0"/>
                <a:sym typeface="Arial"/>
              </a:rPr>
              <a:t>Drupal</a:t>
            </a:r>
            <a:r>
              <a:rPr lang="en-US" sz="1100" b="0" i="0" u="none" strike="noStrike" kern="1200" cap="none" baseline="0" dirty="0" smtClean="0">
                <a:solidFill>
                  <a:schemeClr val="dk1"/>
                </a:solidFill>
                <a:latin typeface="Calibri" pitchFamily="34" charset="0"/>
                <a:ea typeface="Arial"/>
                <a:cs typeface="Calibri" pitchFamily="34" charset="0"/>
                <a:sym typeface="Arial"/>
              </a:rPr>
              <a:t>, we took advantage of the</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fact that there are </a:t>
            </a:r>
            <a:r>
              <a:rPr lang="en-US" sz="1100" b="0" i="0" u="none" strike="noStrike" kern="1200" cap="none" baseline="0" dirty="0" err="1" smtClean="0">
                <a:solidFill>
                  <a:schemeClr val="dk1"/>
                </a:solidFill>
                <a:latin typeface="Calibri" pitchFamily="34" charset="0"/>
                <a:ea typeface="Arial"/>
                <a:cs typeface="Calibri" pitchFamily="34" charset="0"/>
                <a:sym typeface="Arial"/>
              </a:rPr>
              <a:t>specic</a:t>
            </a:r>
            <a:r>
              <a:rPr lang="en-US" sz="1100" b="0" i="0" u="none" strike="noStrike" kern="1200" cap="none" baseline="0" dirty="0" smtClean="0">
                <a:solidFill>
                  <a:schemeClr val="dk1"/>
                </a:solidFill>
                <a:latin typeface="Calibri" pitchFamily="34" charset="0"/>
                <a:ea typeface="Arial"/>
                <a:cs typeface="Calibri" pitchFamily="34" charset="0"/>
                <a:sym typeface="Arial"/>
              </a:rPr>
              <a:t> functions for querying the database, as prescribed by</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its manual (both for string-based and for object-based queries): https://api.</a:t>
            </a:r>
          </a:p>
          <a:p>
            <a:r>
              <a:rPr lang="fr-FR" sz="1100" b="0" i="0" u="none" strike="noStrike" kern="1200" cap="none" baseline="0" dirty="0" smtClean="0">
                <a:solidFill>
                  <a:schemeClr val="dk1"/>
                </a:solidFill>
                <a:latin typeface="Calibri" pitchFamily="34" charset="0"/>
                <a:ea typeface="Arial"/>
                <a:cs typeface="Calibri" pitchFamily="34" charset="0"/>
                <a:sym typeface="Arial"/>
              </a:rPr>
              <a:t>drupal.org/api/</a:t>
            </a:r>
            <a:r>
              <a:rPr lang="fr-FR" sz="1100" b="0" i="0" u="none" strike="noStrike" kern="1200" cap="none" baseline="0" dirty="0" err="1" smtClean="0">
                <a:solidFill>
                  <a:schemeClr val="dk1"/>
                </a:solidFill>
                <a:latin typeface="Calibri" pitchFamily="34" charset="0"/>
                <a:ea typeface="Arial"/>
                <a:cs typeface="Calibri" pitchFamily="34" charset="0"/>
                <a:sym typeface="Arial"/>
              </a:rPr>
              <a:t>drupal</a:t>
            </a:r>
            <a:r>
              <a:rPr lang="fr-FR" sz="1100" b="0" i="0" u="none" strike="noStrike" kern="1200" cap="none" baseline="0" dirty="0" smtClean="0">
                <a:solidFill>
                  <a:schemeClr val="dk1"/>
                </a:solidFill>
                <a:latin typeface="Calibri" pitchFamily="34" charset="0"/>
                <a:ea typeface="Arial"/>
                <a:cs typeface="Calibri" pitchFamily="34" charset="0"/>
                <a:sym typeface="Arial"/>
              </a:rPr>
              <a:t>/</a:t>
            </a:r>
            <a:r>
              <a:rPr lang="fr-FR" sz="1100" b="0" i="0" u="none" strike="noStrike" kern="1200" cap="none" baseline="0" dirty="0" err="1" smtClean="0">
                <a:solidFill>
                  <a:schemeClr val="dk1"/>
                </a:solidFill>
                <a:latin typeface="Calibri" pitchFamily="34" charset="0"/>
                <a:ea typeface="Arial"/>
                <a:cs typeface="Calibri" pitchFamily="34" charset="0"/>
                <a:sym typeface="Arial"/>
              </a:rPr>
              <a:t>includes!database!database.inc</a:t>
            </a:r>
            <a:r>
              <a:rPr lang="fr-FR" sz="1100" b="0" i="0" u="none" strike="noStrike" kern="1200" cap="none" baseline="0" dirty="0" smtClean="0">
                <a:solidFill>
                  <a:schemeClr val="dk1"/>
                </a:solidFill>
                <a:latin typeface="Calibri" pitchFamily="34" charset="0"/>
                <a:ea typeface="Arial"/>
                <a:cs typeface="Calibri" pitchFamily="34" charset="0"/>
                <a:sym typeface="Arial"/>
              </a:rPr>
              <a:t>/</a:t>
            </a:r>
            <a:r>
              <a:rPr lang="fr-FR" sz="1100" b="0" i="0" u="none" strike="noStrike" kern="1200" cap="none" baseline="0" dirty="0" err="1" smtClean="0">
                <a:solidFill>
                  <a:schemeClr val="dk1"/>
                </a:solidFill>
                <a:latin typeface="Calibri" pitchFamily="34" charset="0"/>
                <a:ea typeface="Arial"/>
                <a:cs typeface="Calibri" pitchFamily="34" charset="0"/>
                <a:sym typeface="Arial"/>
              </a:rPr>
              <a:t>function</a:t>
            </a:r>
            <a:r>
              <a:rPr lang="fr-FR" sz="1100" b="0" i="0" u="none" strike="noStrike" kern="1200" cap="none" baseline="0" dirty="0" smtClean="0">
                <a:solidFill>
                  <a:schemeClr val="dk1"/>
                </a:solidFill>
                <a:latin typeface="Calibri" pitchFamily="34" charset="0"/>
                <a:ea typeface="Arial"/>
                <a:cs typeface="Calibri" pitchFamily="34" charset="0"/>
                <a:sym typeface="Arial"/>
              </a:rPr>
              <a:t>/).</a:t>
            </a:r>
            <a:endParaRPr lang="el-GR" b="0" dirty="0">
              <a:latin typeface="Calibri" pitchFamily="34" charset="0"/>
              <a:cs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u="none" strike="noStrike" kern="1200" cap="none" baseline="0" dirty="0" smtClean="0">
                <a:solidFill>
                  <a:schemeClr val="dk1"/>
                </a:solidFill>
                <a:latin typeface="Calibri" pitchFamily="34" charset="0"/>
                <a:ea typeface="Arial"/>
                <a:cs typeface="Calibri" pitchFamily="34" charset="0"/>
                <a:sym typeface="Arial"/>
              </a:rPr>
              <a:t>User Effort. There is a preprocessing step that</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is needed in order to translate the projects API database-related functions to</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Abstract Data Manipulation Operators. In Table 4 we describe the user's effort</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for the two projects that we examined. The effort is measured in the number</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of functions that needed translation from the project's API, and in the lines of</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code that were written for the translation of those API functions to Abstract</a:t>
            </a:r>
          </a:p>
          <a:p>
            <a:r>
              <a:rPr lang="fr-FR" sz="1100" b="0" i="0" u="none" strike="noStrike" kern="1200" cap="none" baseline="0" dirty="0" smtClean="0">
                <a:solidFill>
                  <a:schemeClr val="dk1"/>
                </a:solidFill>
                <a:latin typeface="Calibri" pitchFamily="34" charset="0"/>
                <a:ea typeface="Arial"/>
                <a:cs typeface="Calibri" pitchFamily="34" charset="0"/>
                <a:sym typeface="Arial"/>
              </a:rPr>
              <a:t>Data Manipulation </a:t>
            </a:r>
            <a:r>
              <a:rPr lang="fr-FR" sz="1100" b="0" i="0" u="none" strike="noStrike" kern="1200" cap="none" baseline="0" dirty="0" err="1" smtClean="0">
                <a:solidFill>
                  <a:schemeClr val="dk1"/>
                </a:solidFill>
                <a:latin typeface="Calibri" pitchFamily="34" charset="0"/>
                <a:ea typeface="Arial"/>
                <a:cs typeface="Calibri" pitchFamily="34" charset="0"/>
                <a:sym typeface="Arial"/>
              </a:rPr>
              <a:t>Operator</a:t>
            </a:r>
            <a:r>
              <a:rPr lang="fr-FR" sz="1100" b="0" i="0" u="none" strike="noStrike" kern="1200" cap="none" baseline="0" dirty="0" smtClean="0">
                <a:solidFill>
                  <a:schemeClr val="dk1"/>
                </a:solidFill>
                <a:latin typeface="Calibri" pitchFamily="34" charset="0"/>
                <a:ea typeface="Arial"/>
                <a:cs typeface="Calibri" pitchFamily="34" charset="0"/>
                <a:sym typeface="Arial"/>
              </a:rPr>
              <a:t>.</a:t>
            </a:r>
            <a:endParaRPr lang="el-GR" dirty="0">
              <a:latin typeface="Calibri" pitchFamily="34" charset="0"/>
              <a:cs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u="none" strike="noStrike" kern="1200" cap="none" baseline="0" dirty="0" smtClean="0">
                <a:solidFill>
                  <a:schemeClr val="dk1"/>
                </a:solidFill>
                <a:latin typeface="Calibri" pitchFamily="34" charset="0"/>
                <a:ea typeface="Arial"/>
                <a:cs typeface="Calibri" pitchFamily="34" charset="0"/>
                <a:sym typeface="Arial"/>
              </a:rPr>
              <a:t>To operate properly, data-intensive applications rely on </a:t>
            </a:r>
            <a:r>
              <a:rPr lang="en-US" sz="1100" b="0" i="1" u="none" strike="noStrike" kern="1200" cap="none" baseline="0" dirty="0" smtClean="0">
                <a:solidFill>
                  <a:schemeClr val="dk1"/>
                </a:solidFill>
                <a:latin typeface="Calibri" pitchFamily="34" charset="0"/>
                <a:ea typeface="Arial"/>
                <a:cs typeface="Calibri" pitchFamily="34" charset="0"/>
                <a:sym typeface="Arial"/>
              </a:rPr>
              <a:t>embedded queries, that</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are programmatically constructed (typically, in progressive, incremental fashion)</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to facilitate the retrieval of data from the underlying databases. </a:t>
            </a:r>
            <a:r>
              <a:rPr lang="en-US" sz="1100" b="0" i="1" u="none" strike="noStrike" kern="1200" cap="none" baseline="0" dirty="0" smtClean="0">
                <a:solidFill>
                  <a:schemeClr val="dk1"/>
                </a:solidFill>
                <a:latin typeface="Calibri" pitchFamily="34" charset="0"/>
                <a:ea typeface="Arial"/>
                <a:cs typeface="Calibri" pitchFamily="34" charset="0"/>
                <a:sym typeface="Arial"/>
              </a:rPr>
              <a:t>Identifying the</a:t>
            </a:r>
          </a:p>
          <a:p>
            <a:r>
              <a:rPr lang="en-US" sz="1100" b="0" i="1" u="none" strike="noStrike" kern="1200" cap="none" baseline="0" dirty="0" smtClean="0">
                <a:solidFill>
                  <a:schemeClr val="dk1"/>
                </a:solidFill>
                <a:latin typeface="Calibri" pitchFamily="34" charset="0"/>
                <a:ea typeface="Arial"/>
                <a:cs typeface="Calibri" pitchFamily="34" charset="0"/>
                <a:sym typeface="Arial"/>
              </a:rPr>
              <a:t>location and semantics of these queries and making them available to develop-</a:t>
            </a:r>
          </a:p>
          <a:p>
            <a:r>
              <a:rPr lang="en-US" sz="1100" b="0" i="1" u="none" strike="noStrike" kern="1200" cap="none" baseline="0" dirty="0" err="1" smtClean="0">
                <a:solidFill>
                  <a:schemeClr val="dk1"/>
                </a:solidFill>
                <a:latin typeface="Calibri" pitchFamily="34" charset="0"/>
                <a:ea typeface="Arial"/>
                <a:cs typeface="Calibri" pitchFamily="34" charset="0"/>
                <a:sym typeface="Arial"/>
              </a:rPr>
              <a:t>ers</a:t>
            </a:r>
            <a:r>
              <a:rPr lang="en-US" sz="1100" b="0" i="1" u="none" strike="noStrike" kern="1200" cap="none" baseline="0" dirty="0" smtClean="0">
                <a:solidFill>
                  <a:schemeClr val="dk1"/>
                </a:solidFill>
                <a:latin typeface="Calibri" pitchFamily="34" charset="0"/>
                <a:ea typeface="Arial"/>
                <a:cs typeface="Calibri" pitchFamily="34" charset="0"/>
                <a:sym typeface="Arial"/>
              </a:rPr>
              <a:t> is very important. In a most common scenario, database schema migration,</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refactoring and evolution require the appropriate visualization and inspection</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of data-related code, spread across multiple modules and les, for evaluating</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the impact of the schema change to the overall software ecosystem. As another</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example, when an administrator wants to modify a part of the database, it is</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imperative that the developers of the surrounding applications are informed on</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the change and have the means to identify the parts of the code that are going</a:t>
            </a:r>
          </a:p>
          <a:p>
            <a:r>
              <a:rPr lang="en-US" sz="1100" b="0" i="0" u="none" strike="noStrike" kern="1200" cap="none" baseline="0" dirty="0" smtClean="0">
                <a:solidFill>
                  <a:schemeClr val="dk1"/>
                </a:solidFill>
                <a:latin typeface="Calibri" pitchFamily="34" charset="0"/>
                <a:ea typeface="Arial"/>
                <a:cs typeface="Calibri" pitchFamily="34" charset="0"/>
                <a:sym typeface="Arial"/>
              </a:rPr>
              <a:t>to be affected by that change [1],[2].</a:t>
            </a:r>
            <a:endParaRPr lang="el-GR" dirty="0">
              <a:latin typeface="Calibri" pitchFamily="34" charset="0"/>
              <a:cs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000" b="1" i="0" u="none" strike="noStrike" kern="1200" cap="none" dirty="0" smtClean="0">
                <a:solidFill>
                  <a:schemeClr val="dk1"/>
                </a:solidFill>
                <a:latin typeface="Calibri" pitchFamily="34" charset="0"/>
                <a:ea typeface="Arial"/>
                <a:cs typeface="Calibri" pitchFamily="34" charset="0"/>
                <a:sym typeface="Arial"/>
              </a:rPr>
              <a:t>Christensen et al. </a:t>
            </a:r>
            <a:r>
              <a:rPr lang="en-US" sz="1000" b="0" i="0" u="none" strike="noStrike" kern="1200" cap="none" dirty="0" smtClean="0">
                <a:solidFill>
                  <a:schemeClr val="dk1"/>
                </a:solidFill>
                <a:latin typeface="Calibri" pitchFamily="34" charset="0"/>
                <a:ea typeface="Arial"/>
                <a:cs typeface="Calibri" pitchFamily="34" charset="0"/>
                <a:sym typeface="Arial"/>
              </a:rPr>
              <a:t>\cite{</a:t>
            </a:r>
            <a:r>
              <a:rPr lang="en-US" sz="1000" b="0" i="0" u="sng" strike="noStrike" kern="1200" cap="none" dirty="0" err="1" smtClean="0">
                <a:solidFill>
                  <a:schemeClr val="dk1"/>
                </a:solidFill>
                <a:latin typeface="Calibri" pitchFamily="34" charset="0"/>
                <a:ea typeface="Arial"/>
                <a:cs typeface="Calibri" pitchFamily="34" charset="0"/>
                <a:sym typeface="Arial"/>
              </a:rPr>
              <a:t>DBLP</a:t>
            </a:r>
            <a:r>
              <a:rPr lang="en-US" sz="1000" b="0" i="0" u="none" strike="noStrike" kern="1200" cap="none" dirty="0" err="1"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conf</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sas</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smtClean="0">
                <a:solidFill>
                  <a:schemeClr val="dk1"/>
                </a:solidFill>
                <a:latin typeface="Calibri" pitchFamily="34" charset="0"/>
                <a:ea typeface="Arial"/>
                <a:cs typeface="Calibri" pitchFamily="34" charset="0"/>
                <a:sym typeface="Arial"/>
              </a:rPr>
              <a:t>ChristensenMS03</a:t>
            </a:r>
            <a:r>
              <a:rPr lang="en-US" sz="1000" b="0" i="0" u="none" strike="noStrike" kern="1200" cap="none" dirty="0" smtClean="0">
                <a:solidFill>
                  <a:schemeClr val="dk1"/>
                </a:solidFill>
                <a:latin typeface="Calibri" pitchFamily="34" charset="0"/>
                <a:ea typeface="Arial"/>
                <a:cs typeface="Calibri" pitchFamily="34" charset="0"/>
                <a:sym typeface="Arial"/>
              </a:rPr>
              <a:t>} propose an approach that identifies type and syntax errors in Java source code, due to queries are constructed through string concatenation. To this end, the authors perform static source code analysis, based on flow graphs and finite state automata. </a:t>
            </a:r>
          </a:p>
          <a:p>
            <a:pPr lvl="0">
              <a:spcBef>
                <a:spcPts val="0"/>
              </a:spcBef>
              <a:buNone/>
            </a:pPr>
            <a:r>
              <a:rPr lang="en-US" sz="1000" b="1" i="0" u="none" strike="noStrike" kern="1200" cap="none" dirty="0" smtClean="0">
                <a:solidFill>
                  <a:schemeClr val="dk1"/>
                </a:solidFill>
                <a:latin typeface="Calibri" pitchFamily="34" charset="0"/>
                <a:ea typeface="Arial"/>
                <a:cs typeface="Calibri" pitchFamily="34" charset="0"/>
                <a:sym typeface="Arial"/>
              </a:rPr>
              <a:t>Gould et al. </a:t>
            </a:r>
            <a:r>
              <a:rPr lang="en-US" sz="1000" b="0" i="0" u="none" strike="noStrike" kern="1200" cap="none" dirty="0" smtClean="0">
                <a:solidFill>
                  <a:schemeClr val="dk1"/>
                </a:solidFill>
                <a:latin typeface="Calibri" pitchFamily="34" charset="0"/>
                <a:ea typeface="Arial"/>
                <a:cs typeface="Calibri" pitchFamily="34" charset="0"/>
                <a:sym typeface="Arial"/>
              </a:rPr>
              <a:t>\cite{</a:t>
            </a:r>
            <a:r>
              <a:rPr lang="en-US" sz="1000" b="0" i="0" u="sng" strike="noStrike" kern="1200" cap="none" dirty="0" err="1" smtClean="0">
                <a:solidFill>
                  <a:schemeClr val="dk1"/>
                </a:solidFill>
                <a:latin typeface="Calibri" pitchFamily="34" charset="0"/>
                <a:ea typeface="Arial"/>
                <a:cs typeface="Calibri" pitchFamily="34" charset="0"/>
                <a:sym typeface="Arial"/>
              </a:rPr>
              <a:t>DBLP</a:t>
            </a:r>
            <a:r>
              <a:rPr lang="en-US" sz="1000" b="0" i="0" u="none" strike="noStrike" kern="1200" cap="none" dirty="0" err="1"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conf</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icse</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smtClean="0">
                <a:solidFill>
                  <a:schemeClr val="dk1"/>
                </a:solidFill>
                <a:latin typeface="Calibri" pitchFamily="34" charset="0"/>
                <a:ea typeface="Arial"/>
                <a:cs typeface="Calibri" pitchFamily="34" charset="0"/>
                <a:sym typeface="Arial"/>
              </a:rPr>
              <a:t>GouldSD04</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smtClean="0">
                <a:solidFill>
                  <a:schemeClr val="dk1"/>
                </a:solidFill>
                <a:latin typeface="Calibri" pitchFamily="34" charset="0"/>
                <a:ea typeface="Arial"/>
                <a:cs typeface="Calibri" pitchFamily="34" charset="0"/>
                <a:sym typeface="Arial"/>
              </a:rPr>
              <a:t>DBLP</a:t>
            </a:r>
            <a:r>
              <a:rPr lang="en-US" sz="1000" b="0" i="0" u="none" strike="noStrike" kern="1200" cap="none" dirty="0" smtClean="0">
                <a:solidFill>
                  <a:schemeClr val="dk1"/>
                </a:solidFill>
                <a:latin typeface="Calibri" pitchFamily="34" charset="0"/>
                <a:ea typeface="Arial"/>
                <a:cs typeface="Calibri" pitchFamily="34" charset="0"/>
                <a:sym typeface="Arial"/>
              </a:rPr>
              <a:t>:journals/</a:t>
            </a:r>
            <a:r>
              <a:rPr lang="en-US" sz="1000" b="0" i="0" u="sng" strike="noStrike" kern="1200" cap="none" dirty="0" err="1" smtClean="0">
                <a:solidFill>
                  <a:schemeClr val="dk1"/>
                </a:solidFill>
                <a:latin typeface="Calibri" pitchFamily="34" charset="0"/>
                <a:ea typeface="Arial"/>
                <a:cs typeface="Calibri" pitchFamily="34" charset="0"/>
                <a:sym typeface="Arial"/>
              </a:rPr>
              <a:t>tosem</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smtClean="0">
                <a:solidFill>
                  <a:schemeClr val="dk1"/>
                </a:solidFill>
                <a:latin typeface="Calibri" pitchFamily="34" charset="0"/>
                <a:ea typeface="Arial"/>
                <a:cs typeface="Calibri" pitchFamily="34" charset="0"/>
                <a:sym typeface="Arial"/>
              </a:rPr>
              <a:t>WassermannGSD07</a:t>
            </a:r>
            <a:r>
              <a:rPr lang="en-US" sz="1000" b="0" i="0" u="none" strike="noStrike" kern="1200" cap="none" dirty="0" smtClean="0">
                <a:solidFill>
                  <a:schemeClr val="dk1"/>
                </a:solidFill>
                <a:latin typeface="Calibri" pitchFamily="34" charset="0"/>
                <a:ea typeface="Arial"/>
                <a:cs typeface="Calibri" pitchFamily="34" charset="0"/>
                <a:sym typeface="Arial"/>
              </a:rPr>
              <a:t>} use slicing to identify the </a:t>
            </a:r>
            <a:r>
              <a:rPr lang="en-US" sz="1000" b="0" i="0" u="sng" strike="noStrike" kern="1200" cap="none" dirty="0" smtClean="0">
                <a:solidFill>
                  <a:schemeClr val="dk1"/>
                </a:solidFill>
                <a:latin typeface="Calibri" pitchFamily="34" charset="0"/>
                <a:ea typeface="Arial"/>
                <a:cs typeface="Calibri" pitchFamily="34" charset="0"/>
                <a:sym typeface="Arial"/>
              </a:rPr>
              <a:t>SQL</a:t>
            </a:r>
            <a:r>
              <a:rPr lang="en-US" sz="1000" b="0" i="0" u="none" strike="noStrike" kern="1200" cap="none" dirty="0" smtClean="0">
                <a:solidFill>
                  <a:schemeClr val="dk1"/>
                </a:solidFill>
                <a:latin typeface="Calibri" pitchFamily="34" charset="0"/>
                <a:ea typeface="Arial"/>
                <a:cs typeface="Calibri" pitchFamily="34" charset="0"/>
                <a:sym typeface="Arial"/>
              </a:rPr>
              <a:t> related parts in Java source code. Then, all the variations of a query are formed and tested for type (using the DB schema description) and syntax errors.</a:t>
            </a:r>
            <a:r>
              <a:rPr lang="en-US" sz="1000" dirty="0" smtClean="0">
                <a:latin typeface="Calibri" pitchFamily="34" charset="0"/>
                <a:cs typeface="Calibri" pitchFamily="34" charset="0"/>
              </a:rPr>
              <a:t> </a:t>
            </a:r>
          </a:p>
          <a:p>
            <a:pPr lvl="0">
              <a:spcBef>
                <a:spcPts val="0"/>
              </a:spcBef>
              <a:buNone/>
            </a:pPr>
            <a:r>
              <a:rPr lang="en-US" sz="1000" b="0" i="0" u="none" strike="noStrike" kern="1200" cap="none" dirty="0" smtClean="0">
                <a:solidFill>
                  <a:schemeClr val="dk1"/>
                </a:solidFill>
                <a:latin typeface="Calibri" pitchFamily="34" charset="0"/>
                <a:ea typeface="Arial"/>
                <a:cs typeface="Calibri" pitchFamily="34" charset="0"/>
                <a:sym typeface="Arial"/>
              </a:rPr>
              <a:t>In a similar vein, </a:t>
            </a:r>
            <a:r>
              <a:rPr lang="en-US" sz="1000" b="1" i="0" u="sng" strike="noStrike" kern="1200" cap="none" dirty="0" err="1" smtClean="0">
                <a:solidFill>
                  <a:schemeClr val="dk1"/>
                </a:solidFill>
                <a:latin typeface="Calibri" pitchFamily="34" charset="0"/>
                <a:ea typeface="Arial"/>
                <a:cs typeface="Calibri" pitchFamily="34" charset="0"/>
                <a:sym typeface="Arial"/>
              </a:rPr>
              <a:t>Annamaa</a:t>
            </a:r>
            <a:r>
              <a:rPr lang="en-US" sz="1000" b="1" i="0" u="none" strike="noStrike" kern="1200" cap="none" dirty="0" smtClean="0">
                <a:solidFill>
                  <a:schemeClr val="dk1"/>
                </a:solidFill>
                <a:latin typeface="Calibri" pitchFamily="34" charset="0"/>
                <a:ea typeface="Arial"/>
                <a:cs typeface="Calibri" pitchFamily="34" charset="0"/>
                <a:sym typeface="Arial"/>
              </a:rPr>
              <a:t> et al</a:t>
            </a:r>
            <a:r>
              <a:rPr lang="en-US" sz="1000" b="0" i="0" u="none" strike="noStrike" kern="1200" cap="none" dirty="0" smtClean="0">
                <a:solidFill>
                  <a:schemeClr val="dk1"/>
                </a:solidFill>
                <a:latin typeface="Calibri" pitchFamily="34" charset="0"/>
                <a:ea typeface="Arial"/>
                <a:cs typeface="Calibri" pitchFamily="34" charset="0"/>
                <a:sym typeface="Arial"/>
              </a:rPr>
              <a:t>. \cite{</a:t>
            </a:r>
            <a:r>
              <a:rPr lang="en-US" sz="1000" b="0" i="0" u="sng" strike="noStrike" kern="1200" cap="none" dirty="0" err="1" smtClean="0">
                <a:solidFill>
                  <a:schemeClr val="dk1"/>
                </a:solidFill>
                <a:latin typeface="Calibri" pitchFamily="34" charset="0"/>
                <a:ea typeface="Arial"/>
                <a:cs typeface="Calibri" pitchFamily="34" charset="0"/>
                <a:sym typeface="Arial"/>
              </a:rPr>
              <a:t>DBLP</a:t>
            </a:r>
            <a:r>
              <a:rPr lang="en-US" sz="1000" b="0" i="0" u="none" strike="noStrike" kern="1200" cap="none" dirty="0" err="1"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conf</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aplas</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smtClean="0">
                <a:solidFill>
                  <a:schemeClr val="dk1"/>
                </a:solidFill>
                <a:latin typeface="Calibri" pitchFamily="34" charset="0"/>
                <a:ea typeface="Arial"/>
                <a:cs typeface="Calibri" pitchFamily="34" charset="0"/>
                <a:sym typeface="Arial"/>
              </a:rPr>
              <a:t>AnnamaaBKV10</a:t>
            </a:r>
            <a:r>
              <a:rPr lang="en-US" sz="1000" b="0" i="0" u="none" strike="noStrike" kern="1200" cap="none" dirty="0" smtClean="0">
                <a:solidFill>
                  <a:schemeClr val="dk1"/>
                </a:solidFill>
                <a:latin typeface="Calibri" pitchFamily="34" charset="0"/>
                <a:ea typeface="Arial"/>
                <a:cs typeface="Calibri" pitchFamily="34" charset="0"/>
                <a:sym typeface="Arial"/>
              </a:rPr>
              <a:t>} propose a method for testing database queries before their actual execution. The method identifies </a:t>
            </a:r>
            <a:r>
              <a:rPr lang="en-US" sz="1000" b="0" i="0" u="sng" strike="noStrike" kern="1200" cap="none" dirty="0" smtClean="0">
                <a:solidFill>
                  <a:schemeClr val="dk1"/>
                </a:solidFill>
                <a:latin typeface="Calibri" pitchFamily="34" charset="0"/>
                <a:ea typeface="Arial"/>
                <a:cs typeface="Calibri" pitchFamily="34" charset="0"/>
                <a:sym typeface="Arial"/>
              </a:rPr>
              <a:t>SQL</a:t>
            </a:r>
            <a:r>
              <a:rPr lang="en-US" sz="1000" b="0" i="0" u="none" strike="noStrike" kern="1200" cap="none" dirty="0" smtClean="0">
                <a:solidFill>
                  <a:schemeClr val="dk1"/>
                </a:solidFill>
                <a:latin typeface="Calibri" pitchFamily="34" charset="0"/>
                <a:ea typeface="Arial"/>
                <a:cs typeface="Calibri" pitchFamily="34" charset="0"/>
                <a:sym typeface="Arial"/>
              </a:rPr>
              <a:t> queries embedded into Java source code, via searching for a given set of related functions. </a:t>
            </a:r>
          </a:p>
          <a:p>
            <a:pPr lvl="0">
              <a:spcBef>
                <a:spcPts val="0"/>
              </a:spcBef>
              <a:buNone/>
            </a:pPr>
            <a:r>
              <a:rPr lang="en-US" sz="1000" b="1" i="0" u="none" strike="noStrike" kern="1200" cap="none" dirty="0" smtClean="0">
                <a:solidFill>
                  <a:schemeClr val="dk1"/>
                </a:solidFill>
                <a:latin typeface="Calibri" pitchFamily="34" charset="0"/>
                <a:ea typeface="Arial"/>
                <a:cs typeface="Calibri" pitchFamily="34" charset="0"/>
                <a:sym typeface="Arial"/>
              </a:rPr>
              <a:t>Van den Brink</a:t>
            </a:r>
            <a:r>
              <a:rPr lang="en-US" sz="1000" b="0" i="0" u="none" strike="noStrike" kern="1200" cap="none" dirty="0" smtClean="0">
                <a:solidFill>
                  <a:schemeClr val="dk1"/>
                </a:solidFill>
                <a:latin typeface="Calibri" pitchFamily="34" charset="0"/>
                <a:ea typeface="Arial"/>
                <a:cs typeface="Calibri" pitchFamily="34" charset="0"/>
                <a:sym typeface="Arial"/>
              </a:rPr>
              <a:t> et al. \cite{</a:t>
            </a:r>
            <a:r>
              <a:rPr lang="en-US" sz="1000" b="0" i="0" u="sng" strike="noStrike" kern="1200" cap="none" dirty="0" err="1" smtClean="0">
                <a:solidFill>
                  <a:schemeClr val="dk1"/>
                </a:solidFill>
                <a:latin typeface="Calibri" pitchFamily="34" charset="0"/>
                <a:ea typeface="Arial"/>
                <a:cs typeface="Calibri" pitchFamily="34" charset="0"/>
                <a:sym typeface="Arial"/>
              </a:rPr>
              <a:t>DBLP</a:t>
            </a:r>
            <a:r>
              <a:rPr lang="en-US" sz="1000" b="0" i="0" u="none" strike="noStrike" kern="1200" cap="none" dirty="0" err="1"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conf</a:t>
            </a:r>
            <a:r>
              <a:rPr lang="en-US" sz="1000" b="0" i="0" u="none" strike="noStrike" kern="1200" cap="none" dirty="0" smtClean="0">
                <a:solidFill>
                  <a:schemeClr val="dk1"/>
                </a:solidFill>
                <a:latin typeface="Calibri" pitchFamily="34" charset="0"/>
                <a:ea typeface="Arial"/>
                <a:cs typeface="Calibri" pitchFamily="34" charset="0"/>
                <a:sym typeface="Arial"/>
              </a:rPr>
              <a:t>/scam/</a:t>
            </a:r>
            <a:r>
              <a:rPr lang="en-US" sz="1000" b="0" i="0" u="sng" strike="noStrike" kern="1200" cap="none" dirty="0" smtClean="0">
                <a:solidFill>
                  <a:schemeClr val="dk1"/>
                </a:solidFill>
                <a:latin typeface="Calibri" pitchFamily="34" charset="0"/>
                <a:ea typeface="Arial"/>
                <a:cs typeface="Calibri" pitchFamily="34" charset="0"/>
                <a:sym typeface="Arial"/>
              </a:rPr>
              <a:t>BrinkLV07</a:t>
            </a:r>
            <a:r>
              <a:rPr lang="en-US" sz="1000" b="0" i="0" u="none" strike="noStrike" kern="1200" cap="none" dirty="0" smtClean="0">
                <a:solidFill>
                  <a:schemeClr val="dk1"/>
                </a:solidFill>
                <a:latin typeface="Calibri" pitchFamily="34" charset="0"/>
                <a:ea typeface="Arial"/>
                <a:cs typeface="Calibri" pitchFamily="34" charset="0"/>
                <a:sym typeface="Arial"/>
              </a:rPr>
              <a:t>} use control and data-flow analysis to assess the quality of </a:t>
            </a:r>
            <a:r>
              <a:rPr lang="en-US" sz="1000" b="0" i="0" u="sng" strike="noStrike" kern="1200" cap="none" dirty="0" smtClean="0">
                <a:solidFill>
                  <a:schemeClr val="dk1"/>
                </a:solidFill>
                <a:latin typeface="Calibri" pitchFamily="34" charset="0"/>
                <a:ea typeface="Arial"/>
                <a:cs typeface="Calibri" pitchFamily="34" charset="0"/>
                <a:sym typeface="Arial"/>
              </a:rPr>
              <a:t>SQL</a:t>
            </a:r>
            <a:r>
              <a:rPr lang="en-US" sz="1000" b="0" i="0" u="none" strike="noStrike" kern="1200" cap="none" dirty="0" smtClean="0">
                <a:solidFill>
                  <a:schemeClr val="dk1"/>
                </a:solidFill>
                <a:latin typeface="Calibri" pitchFamily="34" charset="0"/>
                <a:ea typeface="Arial"/>
                <a:cs typeface="Calibri" pitchFamily="34" charset="0"/>
                <a:sym typeface="Arial"/>
              </a:rPr>
              <a:t> queries, embedded in </a:t>
            </a:r>
            <a:r>
              <a:rPr lang="en-US" sz="1000" b="0" i="0" u="sng" strike="noStrike" kern="1200" cap="none" dirty="0" smtClean="0">
                <a:solidFill>
                  <a:schemeClr val="dk1"/>
                </a:solidFill>
                <a:latin typeface="Calibri" pitchFamily="34" charset="0"/>
                <a:ea typeface="Arial"/>
                <a:cs typeface="Calibri" pitchFamily="34" charset="0"/>
                <a:sym typeface="Arial"/>
              </a:rPr>
              <a:t>PL</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smtClean="0">
                <a:solidFill>
                  <a:schemeClr val="dk1"/>
                </a:solidFill>
                <a:latin typeface="Calibri" pitchFamily="34" charset="0"/>
                <a:ea typeface="Arial"/>
                <a:cs typeface="Calibri" pitchFamily="34" charset="0"/>
                <a:sym typeface="Arial"/>
              </a:rPr>
              <a:t>SQL</a:t>
            </a:r>
            <a:r>
              <a:rPr lang="en-US" sz="1000" b="0" i="0" u="none" strike="noStrike" kern="1200" cap="none" dirty="0" smtClean="0">
                <a:solidFill>
                  <a:schemeClr val="dk1"/>
                </a:solidFill>
                <a:latin typeface="Calibri" pitchFamily="34" charset="0"/>
                <a:ea typeface="Arial"/>
                <a:cs typeface="Calibri" pitchFamily="34" charset="0"/>
                <a:sym typeface="Arial"/>
              </a:rPr>
              <a:t>, COBOL and Visual Basic source code, while </a:t>
            </a:r>
            <a:r>
              <a:rPr lang="en-US" sz="1000" b="1" i="0" u="sng" strike="noStrike" kern="1200" cap="none" dirty="0" smtClean="0">
                <a:solidFill>
                  <a:schemeClr val="dk1"/>
                </a:solidFill>
                <a:latin typeface="Calibri" pitchFamily="34" charset="0"/>
                <a:ea typeface="Arial"/>
                <a:cs typeface="Calibri" pitchFamily="34" charset="0"/>
                <a:sym typeface="Arial"/>
              </a:rPr>
              <a:t>Ngo</a:t>
            </a:r>
            <a:r>
              <a:rPr lang="en-US" sz="1000" b="1" i="0" u="none" strike="noStrike" kern="1200" cap="none" dirty="0" smtClean="0">
                <a:solidFill>
                  <a:schemeClr val="dk1"/>
                </a:solidFill>
                <a:latin typeface="Calibri" pitchFamily="34" charset="0"/>
                <a:ea typeface="Arial"/>
                <a:cs typeface="Calibri" pitchFamily="34" charset="0"/>
                <a:sym typeface="Arial"/>
              </a:rPr>
              <a:t> and Tan</a:t>
            </a:r>
            <a:r>
              <a:rPr lang="en-US" sz="1000" b="0" i="0" u="none" strike="noStrike" kern="1200" cap="none" dirty="0" smtClean="0">
                <a:solidFill>
                  <a:schemeClr val="dk1"/>
                </a:solidFill>
                <a:latin typeface="Calibri" pitchFamily="34" charset="0"/>
                <a:ea typeface="Arial"/>
                <a:cs typeface="Calibri" pitchFamily="34" charset="0"/>
                <a:sym typeface="Arial"/>
              </a:rPr>
              <a:t> \cite{</a:t>
            </a:r>
            <a:r>
              <a:rPr lang="en-US" sz="1000" b="0" i="0" u="sng" strike="noStrike" kern="1200" cap="none" dirty="0" err="1" smtClean="0">
                <a:solidFill>
                  <a:schemeClr val="dk1"/>
                </a:solidFill>
                <a:latin typeface="Calibri" pitchFamily="34" charset="0"/>
                <a:ea typeface="Arial"/>
                <a:cs typeface="Calibri" pitchFamily="34" charset="0"/>
                <a:sym typeface="Arial"/>
              </a:rPr>
              <a:t>DBLP</a:t>
            </a:r>
            <a:r>
              <a:rPr lang="en-US" sz="1000" b="0" i="0" u="none" strike="noStrike" kern="1200" cap="none" dirty="0" err="1" smtClean="0">
                <a:solidFill>
                  <a:schemeClr val="dk1"/>
                </a:solidFill>
                <a:latin typeface="Calibri" pitchFamily="34" charset="0"/>
                <a:ea typeface="Arial"/>
                <a:cs typeface="Calibri" pitchFamily="34" charset="0"/>
                <a:sym typeface="Arial"/>
              </a:rPr>
              <a:t>:journals</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infsof</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smtClean="0">
                <a:solidFill>
                  <a:schemeClr val="dk1"/>
                </a:solidFill>
                <a:latin typeface="Calibri" pitchFamily="34" charset="0"/>
                <a:ea typeface="Arial"/>
                <a:cs typeface="Calibri" pitchFamily="34" charset="0"/>
                <a:sym typeface="Arial"/>
              </a:rPr>
              <a:t>NgoT08</a:t>
            </a:r>
            <a:r>
              <a:rPr lang="en-US" sz="1000" b="0" i="0" u="none" strike="noStrike" kern="1200" cap="none" dirty="0" smtClean="0">
                <a:solidFill>
                  <a:schemeClr val="dk1"/>
                </a:solidFill>
                <a:latin typeface="Calibri" pitchFamily="34" charset="0"/>
                <a:ea typeface="Arial"/>
                <a:cs typeface="Calibri" pitchFamily="34" charset="0"/>
                <a:sym typeface="Arial"/>
              </a:rPr>
              <a:t>} rely on symbolic execution to extract database interaction points from </a:t>
            </a:r>
            <a:r>
              <a:rPr lang="en-US" sz="1000" b="0" i="0" u="sng" strike="noStrike" kern="1200" cap="none" dirty="0" smtClean="0">
                <a:solidFill>
                  <a:schemeClr val="dk1"/>
                </a:solidFill>
                <a:latin typeface="Calibri" pitchFamily="34" charset="0"/>
                <a:ea typeface="Arial"/>
                <a:cs typeface="Calibri" pitchFamily="34" charset="0"/>
                <a:sym typeface="Arial"/>
              </a:rPr>
              <a:t>PHP</a:t>
            </a:r>
            <a:r>
              <a:rPr lang="en-US" sz="1000" b="0" i="0" u="none" strike="noStrike" kern="1200" cap="none" dirty="0" smtClean="0">
                <a:solidFill>
                  <a:schemeClr val="dk1"/>
                </a:solidFill>
                <a:latin typeface="Calibri" pitchFamily="34" charset="0"/>
                <a:ea typeface="Arial"/>
                <a:cs typeface="Calibri" pitchFamily="34" charset="0"/>
                <a:sym typeface="Arial"/>
              </a:rPr>
              <a:t> applications. </a:t>
            </a:r>
          </a:p>
          <a:p>
            <a:pPr lvl="0">
              <a:spcBef>
                <a:spcPts val="0"/>
              </a:spcBef>
              <a:buNone/>
            </a:pPr>
            <a:r>
              <a:rPr lang="en-US" sz="1000" b="1" i="0" u="sng" strike="noStrike" kern="1200" cap="none" dirty="0" smtClean="0">
                <a:solidFill>
                  <a:schemeClr val="dk1"/>
                </a:solidFill>
                <a:latin typeface="Calibri" pitchFamily="34" charset="0"/>
                <a:ea typeface="Arial"/>
                <a:cs typeface="Calibri" pitchFamily="34" charset="0"/>
                <a:sym typeface="Arial"/>
              </a:rPr>
              <a:t>Maule</a:t>
            </a:r>
            <a:r>
              <a:rPr lang="en-US" sz="1000" b="1" i="0" u="none" strike="noStrike" kern="1200" cap="none" dirty="0" smtClean="0">
                <a:solidFill>
                  <a:schemeClr val="dk1"/>
                </a:solidFill>
                <a:latin typeface="Calibri" pitchFamily="34" charset="0"/>
                <a:ea typeface="Arial"/>
                <a:cs typeface="Calibri" pitchFamily="34" charset="0"/>
                <a:sym typeface="Arial"/>
              </a:rPr>
              <a:t> et al.</a:t>
            </a:r>
            <a:r>
              <a:rPr lang="en-US" sz="1000" b="0" i="0" u="none" strike="noStrike" kern="1200" cap="none" dirty="0" smtClean="0">
                <a:solidFill>
                  <a:schemeClr val="dk1"/>
                </a:solidFill>
                <a:latin typeface="Calibri" pitchFamily="34" charset="0"/>
                <a:ea typeface="Arial"/>
                <a:cs typeface="Calibri" pitchFamily="34" charset="0"/>
                <a:sym typeface="Arial"/>
              </a:rPr>
              <a:t> \cite{</a:t>
            </a:r>
            <a:r>
              <a:rPr lang="en-US" sz="1000" b="0" i="0" u="sng" strike="noStrike" kern="1200" cap="none" dirty="0" err="1" smtClean="0">
                <a:solidFill>
                  <a:schemeClr val="dk1"/>
                </a:solidFill>
                <a:latin typeface="Calibri" pitchFamily="34" charset="0"/>
                <a:ea typeface="Arial"/>
                <a:cs typeface="Calibri" pitchFamily="34" charset="0"/>
                <a:sym typeface="Arial"/>
              </a:rPr>
              <a:t>DBLP</a:t>
            </a:r>
            <a:r>
              <a:rPr lang="en-US" sz="1000" b="0" i="0" u="none" strike="noStrike" kern="1200" cap="none" dirty="0" err="1"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conf</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icse</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smtClean="0">
                <a:solidFill>
                  <a:schemeClr val="dk1"/>
                </a:solidFill>
                <a:latin typeface="Calibri" pitchFamily="34" charset="0"/>
                <a:ea typeface="Arial"/>
                <a:cs typeface="Calibri" pitchFamily="34" charset="0"/>
                <a:sym typeface="Arial"/>
              </a:rPr>
              <a:t>MauleER08</a:t>
            </a:r>
            <a:r>
              <a:rPr lang="en-US" sz="1000" b="0" i="0" u="none" strike="noStrike" kern="1200" cap="none" dirty="0" smtClean="0">
                <a:solidFill>
                  <a:schemeClr val="dk1"/>
                </a:solidFill>
                <a:latin typeface="Calibri" pitchFamily="34" charset="0"/>
                <a:ea typeface="Arial"/>
                <a:cs typeface="Calibri" pitchFamily="34" charset="0"/>
                <a:sym typeface="Arial"/>
              </a:rPr>
              <a:t>} employ query extraction to identify the impact of relational database schema changes upon object-oriented applications. The proposed method targets C{\#} applications and is based on data-flow analysis, performed via a k-</a:t>
            </a:r>
            <a:r>
              <a:rPr lang="en-US" sz="1000" b="0" i="0" u="sng" strike="noStrike" kern="1200" cap="none" dirty="0" smtClean="0">
                <a:solidFill>
                  <a:schemeClr val="dk1"/>
                </a:solidFill>
                <a:latin typeface="Calibri" pitchFamily="34" charset="0"/>
                <a:ea typeface="Arial"/>
                <a:cs typeface="Calibri" pitchFamily="34" charset="0"/>
                <a:sym typeface="Arial"/>
              </a:rPr>
              <a:t>CFA</a:t>
            </a:r>
            <a:r>
              <a:rPr lang="en-US" sz="1000" b="0" i="0" u="none" strike="noStrike" kern="1200" cap="none" dirty="0" smtClean="0">
                <a:solidFill>
                  <a:schemeClr val="dk1"/>
                </a:solidFill>
                <a:latin typeface="Calibri" pitchFamily="34" charset="0"/>
                <a:ea typeface="Arial"/>
                <a:cs typeface="Calibri" pitchFamily="34" charset="0"/>
                <a:sym typeface="Arial"/>
              </a:rPr>
              <a:t> algorithm.</a:t>
            </a:r>
            <a:r>
              <a:rPr lang="en-US" sz="1000" dirty="0" smtClean="0">
                <a:latin typeface="Calibri" pitchFamily="34" charset="0"/>
                <a:cs typeface="Calibri" pitchFamily="34" charset="0"/>
              </a:rPr>
              <a:t> </a:t>
            </a:r>
          </a:p>
          <a:p>
            <a:pPr lvl="0">
              <a:spcBef>
                <a:spcPts val="0"/>
              </a:spcBef>
              <a:buNone/>
            </a:pPr>
            <a:r>
              <a:rPr lang="en-US" sz="1000" b="0" i="0" u="none" strike="noStrike" kern="1200" cap="none" dirty="0" smtClean="0">
                <a:solidFill>
                  <a:schemeClr val="dk1"/>
                </a:solidFill>
                <a:latin typeface="Calibri" pitchFamily="34" charset="0"/>
                <a:ea typeface="Arial"/>
                <a:cs typeface="Calibri" pitchFamily="34" charset="0"/>
                <a:sym typeface="Arial"/>
              </a:rPr>
              <a:t>Finally, </a:t>
            </a:r>
            <a:r>
              <a:rPr lang="en-US" sz="1000" b="1" i="0" u="sng" strike="noStrike" kern="1200" cap="none" dirty="0" smtClean="0">
                <a:solidFill>
                  <a:schemeClr val="dk1"/>
                </a:solidFill>
                <a:latin typeface="Calibri" pitchFamily="34" charset="0"/>
                <a:ea typeface="Arial"/>
                <a:cs typeface="Calibri" pitchFamily="34" charset="0"/>
                <a:sym typeface="Arial"/>
              </a:rPr>
              <a:t>Cleve</a:t>
            </a:r>
            <a:r>
              <a:rPr lang="en-US" sz="1000" b="1" i="0" u="none" strike="noStrike" kern="1200" cap="none" dirty="0" smtClean="0">
                <a:solidFill>
                  <a:schemeClr val="dk1"/>
                </a:solidFill>
                <a:latin typeface="Calibri" pitchFamily="34" charset="0"/>
                <a:ea typeface="Arial"/>
                <a:cs typeface="Calibri" pitchFamily="34" charset="0"/>
                <a:sym typeface="Arial"/>
              </a:rPr>
              <a:t> et al.</a:t>
            </a:r>
            <a:r>
              <a:rPr lang="en-US" sz="1000" b="0" i="0" u="none" strike="noStrike" kern="1200" cap="none" dirty="0" smtClean="0">
                <a:solidFill>
                  <a:schemeClr val="dk1"/>
                </a:solidFill>
                <a:latin typeface="Calibri" pitchFamily="34" charset="0"/>
                <a:ea typeface="Arial"/>
                <a:cs typeface="Calibri" pitchFamily="34" charset="0"/>
                <a:sym typeface="Arial"/>
              </a:rPr>
              <a:t> \cite{</a:t>
            </a:r>
            <a:r>
              <a:rPr lang="en-US" sz="1000" b="0" i="0" u="sng" strike="noStrike" kern="1200" cap="none" dirty="0" err="1" smtClean="0">
                <a:solidFill>
                  <a:schemeClr val="dk1"/>
                </a:solidFill>
                <a:latin typeface="Calibri" pitchFamily="34" charset="0"/>
                <a:ea typeface="Arial"/>
                <a:cs typeface="Calibri" pitchFamily="34" charset="0"/>
                <a:sym typeface="Arial"/>
              </a:rPr>
              <a:t>DBLP</a:t>
            </a:r>
            <a:r>
              <a:rPr lang="en-US" sz="1000" b="0" i="0" u="none" strike="noStrike" kern="1200" cap="none" dirty="0" err="1"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conf</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err="1" smtClean="0">
                <a:solidFill>
                  <a:schemeClr val="dk1"/>
                </a:solidFill>
                <a:latin typeface="Calibri" pitchFamily="34" charset="0"/>
                <a:ea typeface="Arial"/>
                <a:cs typeface="Calibri" pitchFamily="34" charset="0"/>
                <a:sym typeface="Arial"/>
              </a:rPr>
              <a:t>wcre</a:t>
            </a:r>
            <a:r>
              <a:rPr lang="en-US" sz="1000" b="0" i="0" u="none" strike="noStrike" kern="1200" cap="none" dirty="0" smtClean="0">
                <a:solidFill>
                  <a:schemeClr val="dk1"/>
                </a:solidFill>
                <a:latin typeface="Calibri" pitchFamily="34" charset="0"/>
                <a:ea typeface="Arial"/>
                <a:cs typeface="Calibri" pitchFamily="34" charset="0"/>
                <a:sym typeface="Arial"/>
              </a:rPr>
              <a:t>/</a:t>
            </a:r>
            <a:r>
              <a:rPr lang="en-US" sz="1000" b="0" i="0" u="sng" strike="noStrike" kern="1200" cap="none" dirty="0" smtClean="0">
                <a:solidFill>
                  <a:schemeClr val="dk1"/>
                </a:solidFill>
                <a:latin typeface="Calibri" pitchFamily="34" charset="0"/>
                <a:ea typeface="Arial"/>
                <a:cs typeface="Calibri" pitchFamily="34" charset="0"/>
                <a:sym typeface="Arial"/>
              </a:rPr>
              <a:t>NagyMC15</a:t>
            </a:r>
            <a:r>
              <a:rPr lang="en-US" sz="1000" b="0" i="0" u="none" strike="noStrike" kern="1200" cap="none" dirty="0" smtClean="0">
                <a:solidFill>
                  <a:schemeClr val="dk1"/>
                </a:solidFill>
                <a:latin typeface="Calibri" pitchFamily="34" charset="0"/>
                <a:ea typeface="Arial"/>
                <a:cs typeface="Calibri" pitchFamily="34" charset="0"/>
                <a:sym typeface="Arial"/>
              </a:rPr>
              <a:t>} propose a concept location technique that starts from a given </a:t>
            </a:r>
            <a:r>
              <a:rPr lang="en-US" sz="1000" b="0" i="0" u="sng" strike="noStrike" kern="1200" cap="none" dirty="0" smtClean="0">
                <a:solidFill>
                  <a:schemeClr val="dk1"/>
                </a:solidFill>
                <a:latin typeface="Calibri" pitchFamily="34" charset="0"/>
                <a:ea typeface="Arial"/>
                <a:cs typeface="Calibri" pitchFamily="34" charset="0"/>
                <a:sym typeface="Arial"/>
              </a:rPr>
              <a:t>SQL</a:t>
            </a:r>
            <a:r>
              <a:rPr lang="en-US" sz="1000" b="0" i="0" u="none" strike="noStrike" kern="1200" cap="none" dirty="0" smtClean="0">
                <a:solidFill>
                  <a:schemeClr val="dk1"/>
                </a:solidFill>
                <a:latin typeface="Calibri" pitchFamily="34" charset="0"/>
                <a:ea typeface="Arial"/>
                <a:cs typeface="Calibri" pitchFamily="34" charset="0"/>
                <a:sym typeface="Arial"/>
              </a:rPr>
              <a:t> query and finds the specific source code location where the query is formed. This effort targets Java source code that uses </a:t>
            </a:r>
            <a:r>
              <a:rPr lang="en-US" sz="1000" b="0" i="0" u="sng" strike="noStrike" kern="1200" cap="none" dirty="0" smtClean="0">
                <a:solidFill>
                  <a:schemeClr val="dk1"/>
                </a:solidFill>
                <a:latin typeface="Calibri" pitchFamily="34" charset="0"/>
                <a:ea typeface="Arial"/>
                <a:cs typeface="Calibri" pitchFamily="34" charset="0"/>
                <a:sym typeface="Arial"/>
              </a:rPr>
              <a:t>JDBC</a:t>
            </a:r>
            <a:r>
              <a:rPr lang="en-US" sz="1000" b="0" i="0" u="none" strike="noStrike" kern="1200" cap="none" dirty="0" smtClean="0">
                <a:solidFill>
                  <a:schemeClr val="dk1"/>
                </a:solidFill>
                <a:latin typeface="Calibri" pitchFamily="34" charset="0"/>
                <a:ea typeface="Arial"/>
                <a:cs typeface="Calibri" pitchFamily="34" charset="0"/>
                <a:sym typeface="Arial"/>
              </a:rPr>
              <a:t> or Hibernate.</a:t>
            </a:r>
            <a:r>
              <a:rPr lang="en-US" sz="1000" dirty="0" smtClean="0">
                <a:latin typeface="Calibri" pitchFamily="34" charset="0"/>
                <a:cs typeface="Calibri" pitchFamily="34" charset="0"/>
              </a:rPr>
              <a:t> </a:t>
            </a:r>
            <a:br>
              <a:rPr lang="en-US" sz="1000" dirty="0" smtClean="0">
                <a:latin typeface="Calibri" pitchFamily="34" charset="0"/>
                <a:cs typeface="Calibri" pitchFamily="34" charset="0"/>
              </a:rPr>
            </a:br>
            <a:r>
              <a:rPr lang="en-US" sz="1000" b="0" i="0" u="none" strike="noStrike" kern="1200" cap="none" dirty="0" smtClean="0">
                <a:solidFill>
                  <a:schemeClr val="dk1"/>
                </a:solidFill>
                <a:latin typeface="Calibri" pitchFamily="34" charset="0"/>
                <a:ea typeface="Arial"/>
                <a:cs typeface="Calibri" pitchFamily="34" charset="0"/>
                <a:sym typeface="Arial"/>
              </a:rPr>
              <a:t>Overall, although the existence of all these methods verifies the importance of the problem, the state of the art has dealt with query extraction (a) in a language-dependent way and (b) as the means, but not the main focus of research. Differently from the state of the art approaches, \</a:t>
            </a:r>
            <a:r>
              <a:rPr lang="en-US" sz="1000" b="0" i="0" u="none" strike="noStrike" kern="1200" cap="none" dirty="0" err="1" smtClean="0">
                <a:solidFill>
                  <a:schemeClr val="dk1"/>
                </a:solidFill>
                <a:latin typeface="Calibri" pitchFamily="34" charset="0"/>
                <a:ea typeface="Arial"/>
                <a:cs typeface="Calibri" pitchFamily="34" charset="0"/>
                <a:sym typeface="Arial"/>
              </a:rPr>
              <a:t>emph</a:t>
            </a:r>
            <a:r>
              <a:rPr lang="en-US" sz="1000" b="0" i="0" u="none" strike="noStrike" kern="1200" cap="none" dirty="0" smtClean="0">
                <a:solidFill>
                  <a:schemeClr val="dk1"/>
                </a:solidFill>
                <a:latin typeface="Calibri" pitchFamily="34" charset="0"/>
                <a:ea typeface="Arial"/>
                <a:cs typeface="Calibri" pitchFamily="34" charset="0"/>
                <a:sym typeface="Arial"/>
              </a:rPr>
              <a:t>{we propose a general-purpose query extraction method that clearly separates technology-specific from technology-independent aspects}. Our method extracts \</a:t>
            </a:r>
            <a:r>
              <a:rPr lang="en-US" sz="1000" b="0" i="0" u="none" strike="noStrike" kern="1200" cap="none" dirty="0" err="1" smtClean="0">
                <a:solidFill>
                  <a:schemeClr val="dk1"/>
                </a:solidFill>
                <a:latin typeface="Calibri" pitchFamily="34" charset="0"/>
                <a:ea typeface="Arial"/>
                <a:cs typeface="Calibri" pitchFamily="34" charset="0"/>
                <a:sym typeface="Arial"/>
              </a:rPr>
              <a:t>emph</a:t>
            </a:r>
            <a:r>
              <a:rPr lang="en-US" sz="1000" b="0" i="0" u="none" strike="noStrike" kern="1200" cap="none" dirty="0" smtClean="0">
                <a:solidFill>
                  <a:schemeClr val="dk1"/>
                </a:solidFill>
                <a:latin typeface="Calibri" pitchFamily="34" charset="0"/>
                <a:ea typeface="Arial"/>
                <a:cs typeface="Calibri" pitchFamily="34" charset="0"/>
                <a:sym typeface="Arial"/>
              </a:rPr>
              <a:t>{all} the variants of the queries that can be generated at runtime and \</a:t>
            </a:r>
            <a:r>
              <a:rPr lang="en-US" sz="1000" b="0" i="0" u="none" strike="noStrike" kern="1200" cap="none" dirty="0" err="1" smtClean="0">
                <a:solidFill>
                  <a:schemeClr val="dk1"/>
                </a:solidFill>
                <a:latin typeface="Calibri" pitchFamily="34" charset="0"/>
                <a:ea typeface="Arial"/>
                <a:cs typeface="Calibri" pitchFamily="34" charset="0"/>
                <a:sym typeface="Arial"/>
              </a:rPr>
              <a:t>emph</a:t>
            </a:r>
            <a:r>
              <a:rPr lang="en-US" sz="1000" b="0" i="0" u="none" strike="noStrike" kern="1200" cap="none" dirty="0" smtClean="0">
                <a:solidFill>
                  <a:schemeClr val="dk1"/>
                </a:solidFill>
                <a:latin typeface="Calibri" pitchFamily="34" charset="0"/>
                <a:ea typeface="Arial"/>
                <a:cs typeface="Calibri" pitchFamily="34" charset="0"/>
                <a:sym typeface="Arial"/>
              </a:rPr>
              <a:t>{produces query representations in more than one target query languages}.</a:t>
            </a:r>
            <a:endParaRPr sz="1000" dirty="0">
              <a:latin typeface="Calibri" pitchFamily="34" charset="0"/>
              <a:cs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Our solution is to move from host language (PHP, C++, JAVA, Python, etc) to a tree-like graph with nodes that contain code information. Then we get every query related path and we create a universal query representation. Finally after making sure that we have no duplicates, we move on to get concrete queries in more than one environments (in our case we worked with SQL and MongoDB).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GB"/>
              <a:t>This method is executed for each one of the files of the project that the user wants to check. Here we have the outline of our method.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a:t>This method is executed for each one of the files of the project that the user wants to check. Here we have the outline of our method.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GB"/>
              <a:t>This is a slightly modified file from Drupal 7.39 project. Instead of WHILE it should have been IF.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37684" y="992767"/>
            <a:ext cx="9230649" cy="2736799"/>
          </a:xfrm>
          <a:prstGeom prst="rect">
            <a:avLst/>
          </a:prstGeom>
          <a:noFill/>
          <a:ln>
            <a:noFill/>
          </a:ln>
        </p:spPr>
        <p:txBody>
          <a:bodyPr lIns="107269" tIns="107269" rIns="107269" bIns="107269" anchor="b" anchorCtr="0"/>
          <a:lstStyle>
            <a:lvl1pPr marL="0" marR="0" lvl="0" indent="0" algn="ctr" rtl="0">
              <a:lnSpc>
                <a:spcPct val="100000"/>
              </a:lnSpc>
              <a:spcBef>
                <a:spcPts val="0"/>
              </a:spcBef>
              <a:spcAft>
                <a:spcPts val="0"/>
              </a:spcAft>
              <a:buClr>
                <a:schemeClr val="dk1"/>
              </a:buClr>
              <a:buFont typeface="Arial"/>
              <a:buNone/>
              <a:defRPr sz="6100" b="0" i="0" u="none" strike="noStrike" cap="none">
                <a:solidFill>
                  <a:schemeClr val="dk1"/>
                </a:solidFill>
                <a:latin typeface="+mj-lt"/>
                <a:ea typeface="Arial"/>
                <a:cs typeface="Arial"/>
                <a:sym typeface="Arial"/>
              </a:defRPr>
            </a:lvl1pPr>
            <a:lvl2pPr marL="0" marR="0" lvl="1" indent="0" algn="ctr" rtl="0">
              <a:spcBef>
                <a:spcPts val="0"/>
              </a:spcBef>
              <a:buClr>
                <a:schemeClr val="dk1"/>
              </a:buClr>
              <a:buFont typeface="Arial"/>
              <a:buNone/>
              <a:defRPr sz="6100" b="0" i="0" u="none" strike="noStrike" cap="none">
                <a:solidFill>
                  <a:schemeClr val="dk1"/>
                </a:solidFill>
              </a:defRPr>
            </a:lvl2pPr>
            <a:lvl3pPr marL="0" marR="0" lvl="2" indent="0" algn="ctr" rtl="0">
              <a:spcBef>
                <a:spcPts val="0"/>
              </a:spcBef>
              <a:buClr>
                <a:schemeClr val="dk1"/>
              </a:buClr>
              <a:buFont typeface="Arial"/>
              <a:buNone/>
              <a:defRPr sz="6100" b="0" i="0" u="none" strike="noStrike" cap="none">
                <a:solidFill>
                  <a:schemeClr val="dk1"/>
                </a:solidFill>
              </a:defRPr>
            </a:lvl3pPr>
            <a:lvl4pPr marL="0" marR="0" lvl="3" indent="0" algn="ctr" rtl="0">
              <a:spcBef>
                <a:spcPts val="0"/>
              </a:spcBef>
              <a:buClr>
                <a:schemeClr val="dk1"/>
              </a:buClr>
              <a:buFont typeface="Arial"/>
              <a:buNone/>
              <a:defRPr sz="6100" b="0" i="0" u="none" strike="noStrike" cap="none">
                <a:solidFill>
                  <a:schemeClr val="dk1"/>
                </a:solidFill>
              </a:defRPr>
            </a:lvl4pPr>
            <a:lvl5pPr marL="0" marR="0" lvl="4" indent="0" algn="ctr" rtl="0">
              <a:spcBef>
                <a:spcPts val="0"/>
              </a:spcBef>
              <a:buClr>
                <a:schemeClr val="dk1"/>
              </a:buClr>
              <a:buFont typeface="Arial"/>
              <a:buNone/>
              <a:defRPr sz="6100" b="0" i="0" u="none" strike="noStrike" cap="none">
                <a:solidFill>
                  <a:schemeClr val="dk1"/>
                </a:solidFill>
              </a:defRPr>
            </a:lvl5pPr>
            <a:lvl6pPr marL="0" marR="0" lvl="5" indent="0" algn="ctr" rtl="0">
              <a:spcBef>
                <a:spcPts val="0"/>
              </a:spcBef>
              <a:buClr>
                <a:schemeClr val="dk1"/>
              </a:buClr>
              <a:buFont typeface="Arial"/>
              <a:buNone/>
              <a:defRPr sz="6100" b="0" i="0" u="none" strike="noStrike" cap="none">
                <a:solidFill>
                  <a:schemeClr val="dk1"/>
                </a:solidFill>
              </a:defRPr>
            </a:lvl6pPr>
            <a:lvl7pPr marL="0" marR="0" lvl="6" indent="0" algn="ctr" rtl="0">
              <a:spcBef>
                <a:spcPts val="0"/>
              </a:spcBef>
              <a:buClr>
                <a:schemeClr val="dk1"/>
              </a:buClr>
              <a:buFont typeface="Arial"/>
              <a:buNone/>
              <a:defRPr sz="6100" b="0" i="0" u="none" strike="noStrike" cap="none">
                <a:solidFill>
                  <a:schemeClr val="dk1"/>
                </a:solidFill>
              </a:defRPr>
            </a:lvl7pPr>
            <a:lvl8pPr marL="0" marR="0" lvl="7" indent="0" algn="ctr" rtl="0">
              <a:spcBef>
                <a:spcPts val="0"/>
              </a:spcBef>
              <a:buClr>
                <a:schemeClr val="dk1"/>
              </a:buClr>
              <a:buFont typeface="Arial"/>
              <a:buNone/>
              <a:defRPr sz="6100" b="0" i="0" u="none" strike="noStrike" cap="none">
                <a:solidFill>
                  <a:schemeClr val="dk1"/>
                </a:solidFill>
              </a:defRPr>
            </a:lvl8pPr>
            <a:lvl9pPr marL="0" marR="0" lvl="8" indent="0" algn="ctr" rtl="0">
              <a:spcBef>
                <a:spcPts val="0"/>
              </a:spcBef>
              <a:buClr>
                <a:schemeClr val="dk1"/>
              </a:buClr>
              <a:buFont typeface="Arial"/>
              <a:buNone/>
              <a:defRPr sz="6100" b="0" i="0" u="none" strike="noStrike" cap="none">
                <a:solidFill>
                  <a:schemeClr val="dk1"/>
                </a:solidFill>
              </a:defRPr>
            </a:lvl9pPr>
          </a:lstStyle>
          <a:p>
            <a:endParaRPr dirty="0"/>
          </a:p>
        </p:txBody>
      </p:sp>
      <p:sp>
        <p:nvSpPr>
          <p:cNvPr id="11" name="Shape 11"/>
          <p:cNvSpPr txBox="1">
            <a:spLocks noGrp="1"/>
          </p:cNvSpPr>
          <p:nvPr>
            <p:ph type="subTitle" idx="1"/>
          </p:nvPr>
        </p:nvSpPr>
        <p:spPr>
          <a:xfrm>
            <a:off x="337676" y="3778833"/>
            <a:ext cx="9230649" cy="1056800"/>
          </a:xfrm>
          <a:prstGeom prst="rect">
            <a:avLst/>
          </a:prstGeom>
          <a:noFill/>
          <a:ln>
            <a:noFill/>
          </a:ln>
        </p:spPr>
        <p:txBody>
          <a:bodyPr lIns="107269" tIns="107269" rIns="107269" bIns="107269" anchor="t" anchorCtr="0"/>
          <a:lstStyle>
            <a:lvl1pPr marL="0" marR="0" lvl="0" indent="0" algn="ctr" rtl="0">
              <a:lnSpc>
                <a:spcPct val="100000"/>
              </a:lnSpc>
              <a:spcBef>
                <a:spcPts val="0"/>
              </a:spcBef>
              <a:spcAft>
                <a:spcPts val="0"/>
              </a:spcAft>
              <a:buClr>
                <a:schemeClr val="dk2"/>
              </a:buClr>
              <a:buFont typeface="Arial"/>
              <a:buNone/>
              <a:defRPr sz="3300" b="0" i="0" u="none" strike="noStrike" cap="none">
                <a:solidFill>
                  <a:schemeClr val="dk2"/>
                </a:solidFill>
                <a:latin typeface="+mj-lt"/>
                <a:ea typeface="Arial"/>
                <a:cs typeface="Arial"/>
                <a:sym typeface="Arial"/>
              </a:defRPr>
            </a:lvl1pPr>
            <a:lvl2pPr marL="0" marR="0" lvl="1" indent="0" algn="ctr" rtl="0">
              <a:lnSpc>
                <a:spcPct val="100000"/>
              </a:lnSpc>
              <a:spcBef>
                <a:spcPts val="0"/>
              </a:spcBef>
              <a:spcAft>
                <a:spcPts val="0"/>
              </a:spcAft>
              <a:buClr>
                <a:schemeClr val="dk2"/>
              </a:buClr>
              <a:buFont typeface="Arial"/>
              <a:buNone/>
              <a:defRPr sz="33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Font typeface="Arial"/>
              <a:buNone/>
              <a:defRPr sz="33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Font typeface="Arial"/>
              <a:buNone/>
              <a:defRPr sz="33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Font typeface="Arial"/>
              <a:buNone/>
              <a:defRPr sz="33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Font typeface="Arial"/>
              <a:buNone/>
              <a:defRPr sz="33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Font typeface="Arial"/>
              <a:buNone/>
              <a:defRPr sz="33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Font typeface="Arial"/>
              <a:buNone/>
              <a:defRPr sz="33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Font typeface="Arial"/>
              <a:buNone/>
              <a:defRPr sz="3300" b="0" i="0" u="none" strike="noStrike" cap="none">
                <a:solidFill>
                  <a:schemeClr val="dk2"/>
                </a:solidFill>
                <a:latin typeface="Arial"/>
                <a:ea typeface="Arial"/>
                <a:cs typeface="Arial"/>
                <a:sym typeface="Arial"/>
              </a:defRPr>
            </a:lvl9pPr>
          </a:lstStyle>
          <a:p>
            <a:endParaRPr dirty="0"/>
          </a:p>
        </p:txBody>
      </p:sp>
      <p:sp>
        <p:nvSpPr>
          <p:cNvPr id="12" name="Shape 12"/>
          <p:cNvSpPr txBox="1">
            <a:spLocks noGrp="1"/>
          </p:cNvSpPr>
          <p:nvPr>
            <p:ph type="sldNum" idx="12"/>
          </p:nvPr>
        </p:nvSpPr>
        <p:spPr>
          <a:xfrm>
            <a:off x="9178496" y="6217621"/>
            <a:ext cx="594424" cy="524800"/>
          </a:xfrm>
          <a:prstGeom prst="rect">
            <a:avLst/>
          </a:prstGeom>
          <a:noFill/>
          <a:ln>
            <a:noFill/>
          </a:ln>
        </p:spPr>
        <p:txBody>
          <a:bodyPr lIns="107269" tIns="107269" rIns="107269" bIns="107269" anchor="ctr" anchorCtr="0">
            <a:noAutofit/>
          </a:bodyPr>
          <a:lstStyle/>
          <a:p>
            <a:pPr>
              <a:buClr>
                <a:srgbClr val="000000"/>
              </a:buClr>
              <a:buSzPct val="25000"/>
            </a:pPr>
            <a:fld id="{00000000-1234-1234-1234-123412341234}" type="slidenum">
              <a:rPr lang="en-GB" smtClean="0"/>
              <a:pPr>
                <a:buClr>
                  <a:srgbClr val="000000"/>
                </a:buClr>
                <a:buSzPct val="25000"/>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lstStyle>
            <a:lvl1pPr lvl="0" rtl="0">
              <a:spcBef>
                <a:spcPts val="0"/>
              </a:spcBef>
              <a:defRPr>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15" name="Shape 15"/>
          <p:cNvSpPr txBox="1">
            <a:spLocks noGrp="1"/>
          </p:cNvSpPr>
          <p:nvPr>
            <p:ph type="sldNum" idx="12"/>
          </p:nvPr>
        </p:nvSpPr>
        <p:spPr>
          <a:xfrm>
            <a:off x="9178496" y="6217621"/>
            <a:ext cx="594424" cy="524800"/>
          </a:xfrm>
          <a:prstGeom prst="rect">
            <a:avLst/>
          </a:prstGeom>
          <a:noFill/>
          <a:ln>
            <a:noFill/>
          </a:ln>
        </p:spPr>
        <p:txBody>
          <a:bodyPr lIns="107269" tIns="107269" rIns="107269" bIns="107269" anchor="ctr" anchorCtr="0">
            <a:noAutofit/>
          </a:bodyPr>
          <a:lstStyle>
            <a:lvl1pPr>
              <a:defRPr sz="1400">
                <a:solidFill>
                  <a:schemeClr val="bg2"/>
                </a:solidFill>
                <a:latin typeface="+mn-lt"/>
              </a:defRPr>
            </a:lvl1pPr>
          </a:lstStyle>
          <a:p>
            <a:pPr>
              <a:buClr>
                <a:srgbClr val="000000"/>
              </a:buClr>
              <a:buSzPct val="25000"/>
            </a:pPr>
            <a:fld id="{00000000-1234-1234-1234-123412341234}" type="slidenum">
              <a:rPr lang="en-GB" smtClean="0"/>
              <a:pPr>
                <a:buClr>
                  <a:srgbClr val="000000"/>
                </a:buClr>
                <a:buSzPct val="25000"/>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lstStyle>
            <a:lvl1pPr lvl="0" rtl="0">
              <a:spcBef>
                <a:spcPts val="0"/>
              </a:spcBef>
              <a:defRPr>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18" name="Shape 18"/>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lstStyle>
            <a:lvl1pPr lvl="0" rtl="0">
              <a:spcBef>
                <a:spcPts val="0"/>
              </a:spcBef>
              <a:defRPr>
                <a:latin typeface="+mn-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19" name="Shape 19"/>
          <p:cNvSpPr txBox="1">
            <a:spLocks noGrp="1"/>
          </p:cNvSpPr>
          <p:nvPr>
            <p:ph type="sldNum" idx="12"/>
          </p:nvPr>
        </p:nvSpPr>
        <p:spPr>
          <a:xfrm>
            <a:off x="9178496" y="6217621"/>
            <a:ext cx="594424" cy="524800"/>
          </a:xfrm>
          <a:prstGeom prst="rect">
            <a:avLst/>
          </a:prstGeom>
          <a:noFill/>
          <a:ln>
            <a:noFill/>
          </a:ln>
        </p:spPr>
        <p:txBody>
          <a:bodyPr lIns="107269" tIns="107269" rIns="107269" bIns="107269" anchor="ctr" anchorCtr="0">
            <a:noAutofit/>
          </a:bodyPr>
          <a:lstStyle>
            <a:lvl1pPr>
              <a:defRPr sz="1400">
                <a:solidFill>
                  <a:schemeClr val="bg2"/>
                </a:solidFill>
                <a:latin typeface="+mn-lt"/>
              </a:defRPr>
            </a:lvl1pPr>
          </a:lstStyle>
          <a:p>
            <a:pPr>
              <a:buClr>
                <a:srgbClr val="000000"/>
              </a:buClr>
              <a:buSzPct val="25000"/>
            </a:pPr>
            <a:fld id="{00000000-1234-1234-1234-123412341234}" type="slidenum">
              <a:rPr lang="en-GB" smtClean="0"/>
              <a:pPr>
                <a:buClr>
                  <a:srgbClr val="000000"/>
                </a:buClr>
                <a:buSzPct val="25000"/>
              </a:pPr>
              <a:t>‹Nr.›</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lstStyle>
            <a:lvl1pPr lvl="0" rtl="0">
              <a:spcBef>
                <a:spcPts val="0"/>
              </a:spcBef>
              <a:defRPr>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2" name="Shape 22"/>
          <p:cNvSpPr txBox="1">
            <a:spLocks noGrp="1"/>
          </p:cNvSpPr>
          <p:nvPr>
            <p:ph type="body" idx="1"/>
          </p:nvPr>
        </p:nvSpPr>
        <p:spPr>
          <a:xfrm>
            <a:off x="337675" y="1536633"/>
            <a:ext cx="4333223" cy="4555200"/>
          </a:xfrm>
          <a:prstGeom prst="rect">
            <a:avLst/>
          </a:prstGeom>
          <a:noFill/>
          <a:ln>
            <a:noFill/>
          </a:ln>
        </p:spPr>
        <p:txBody>
          <a:bodyPr lIns="107269" tIns="107269" rIns="107269" bIns="107269" anchor="t" anchorCtr="0"/>
          <a:lstStyle>
            <a:lvl1pPr lvl="0" rtl="0">
              <a:spcBef>
                <a:spcPts val="0"/>
              </a:spcBef>
              <a:defRPr sz="1600">
                <a:latin typeface="+mn-lt"/>
              </a:defRPr>
            </a:lvl1pPr>
            <a:lvl2pPr lvl="1" rtl="0">
              <a:spcBef>
                <a:spcPts val="0"/>
              </a:spcBef>
              <a:defRPr sz="1400"/>
            </a:lvl2pPr>
            <a:lvl3pPr lvl="2" rtl="0">
              <a:spcBef>
                <a:spcPts val="0"/>
              </a:spcBef>
              <a:defRPr sz="1400"/>
            </a:lvl3pPr>
            <a:lvl4pPr lvl="3" rtl="0">
              <a:spcBef>
                <a:spcPts val="0"/>
              </a:spcBef>
              <a:defRPr sz="1400"/>
            </a:lvl4pPr>
            <a:lvl5pPr lvl="4" rtl="0">
              <a:spcBef>
                <a:spcPts val="0"/>
              </a:spcBef>
              <a:defRPr sz="1400"/>
            </a:lvl5pPr>
            <a:lvl6pPr lvl="5" rtl="0">
              <a:spcBef>
                <a:spcPts val="0"/>
              </a:spcBef>
              <a:defRPr sz="1400"/>
            </a:lvl6pPr>
            <a:lvl7pPr lvl="6" rtl="0">
              <a:spcBef>
                <a:spcPts val="0"/>
              </a:spcBef>
              <a:defRPr sz="1400"/>
            </a:lvl7pPr>
            <a:lvl8pPr lvl="7" rtl="0">
              <a:spcBef>
                <a:spcPts val="0"/>
              </a:spcBef>
              <a:defRPr sz="1400"/>
            </a:lvl8pPr>
            <a:lvl9pPr lvl="8" rtl="0">
              <a:spcBef>
                <a:spcPts val="0"/>
              </a:spcBef>
              <a:defRPr sz="1400"/>
            </a:lvl9pPr>
          </a:lstStyle>
          <a:p>
            <a:endParaRPr dirty="0"/>
          </a:p>
        </p:txBody>
      </p:sp>
      <p:sp>
        <p:nvSpPr>
          <p:cNvPr id="23" name="Shape 23"/>
          <p:cNvSpPr txBox="1">
            <a:spLocks noGrp="1"/>
          </p:cNvSpPr>
          <p:nvPr>
            <p:ph type="body" idx="2"/>
          </p:nvPr>
        </p:nvSpPr>
        <p:spPr>
          <a:xfrm>
            <a:off x="5235100" y="1536633"/>
            <a:ext cx="4333223" cy="4555200"/>
          </a:xfrm>
          <a:prstGeom prst="rect">
            <a:avLst/>
          </a:prstGeom>
          <a:noFill/>
          <a:ln>
            <a:noFill/>
          </a:ln>
        </p:spPr>
        <p:txBody>
          <a:bodyPr lIns="107269" tIns="107269" rIns="107269" bIns="107269" anchor="t" anchorCtr="0"/>
          <a:lstStyle>
            <a:lvl1pPr lvl="0" rtl="0">
              <a:spcBef>
                <a:spcPts val="0"/>
              </a:spcBef>
              <a:defRPr sz="1600">
                <a:latin typeface="+mn-lt"/>
              </a:defRPr>
            </a:lvl1pPr>
            <a:lvl2pPr lvl="1" rtl="0">
              <a:spcBef>
                <a:spcPts val="0"/>
              </a:spcBef>
              <a:defRPr sz="1400"/>
            </a:lvl2pPr>
            <a:lvl3pPr lvl="2" rtl="0">
              <a:spcBef>
                <a:spcPts val="0"/>
              </a:spcBef>
              <a:defRPr sz="1400"/>
            </a:lvl3pPr>
            <a:lvl4pPr lvl="3" rtl="0">
              <a:spcBef>
                <a:spcPts val="0"/>
              </a:spcBef>
              <a:defRPr sz="1400"/>
            </a:lvl4pPr>
            <a:lvl5pPr lvl="4" rtl="0">
              <a:spcBef>
                <a:spcPts val="0"/>
              </a:spcBef>
              <a:defRPr sz="1400"/>
            </a:lvl5pPr>
            <a:lvl6pPr lvl="5" rtl="0">
              <a:spcBef>
                <a:spcPts val="0"/>
              </a:spcBef>
              <a:defRPr sz="1400"/>
            </a:lvl6pPr>
            <a:lvl7pPr lvl="6" rtl="0">
              <a:spcBef>
                <a:spcPts val="0"/>
              </a:spcBef>
              <a:defRPr sz="1400"/>
            </a:lvl7pPr>
            <a:lvl8pPr lvl="7" rtl="0">
              <a:spcBef>
                <a:spcPts val="0"/>
              </a:spcBef>
              <a:defRPr sz="1400"/>
            </a:lvl8pPr>
            <a:lvl9pPr lvl="8" rtl="0">
              <a:spcBef>
                <a:spcPts val="0"/>
              </a:spcBef>
              <a:defRPr sz="1400"/>
            </a:lvl9pPr>
          </a:lstStyle>
          <a:p>
            <a:endParaRPr dirty="0"/>
          </a:p>
        </p:txBody>
      </p:sp>
      <p:sp>
        <p:nvSpPr>
          <p:cNvPr id="24" name="Shape 24"/>
          <p:cNvSpPr txBox="1">
            <a:spLocks noGrp="1"/>
          </p:cNvSpPr>
          <p:nvPr>
            <p:ph type="sldNum" idx="12"/>
          </p:nvPr>
        </p:nvSpPr>
        <p:spPr>
          <a:xfrm>
            <a:off x="9178496" y="6217621"/>
            <a:ext cx="594424" cy="524800"/>
          </a:xfrm>
          <a:prstGeom prst="rect">
            <a:avLst/>
          </a:prstGeom>
          <a:noFill/>
          <a:ln>
            <a:noFill/>
          </a:ln>
        </p:spPr>
        <p:txBody>
          <a:bodyPr lIns="107269" tIns="107269" rIns="107269" bIns="107269" anchor="ctr" anchorCtr="0">
            <a:noAutofit/>
          </a:bodyPr>
          <a:lstStyle>
            <a:lvl1pPr>
              <a:defRPr sz="1400">
                <a:solidFill>
                  <a:schemeClr val="bg2"/>
                </a:solidFill>
                <a:latin typeface="+mn-lt"/>
              </a:defRPr>
            </a:lvl1pPr>
          </a:lstStyle>
          <a:p>
            <a:pPr>
              <a:buClr>
                <a:srgbClr val="000000"/>
              </a:buClr>
              <a:buSzPct val="25000"/>
            </a:pPr>
            <a:fld id="{00000000-1234-1234-1234-123412341234}" type="slidenum">
              <a:rPr lang="en-GB" smtClean="0"/>
              <a:pPr>
                <a:buClr>
                  <a:srgbClr val="000000"/>
                </a:buClr>
                <a:buSzPct val="25000"/>
              </a:pPr>
              <a:t>‹Nr.›</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37676" y="740800"/>
            <a:ext cx="3041999" cy="1007597"/>
          </a:xfrm>
          <a:prstGeom prst="rect">
            <a:avLst/>
          </a:prstGeom>
          <a:noFill/>
          <a:ln>
            <a:noFill/>
          </a:ln>
        </p:spPr>
        <p:txBody>
          <a:bodyPr lIns="107269" tIns="107269" rIns="107269" bIns="107269" anchor="b" anchorCtr="0"/>
          <a:lstStyle>
            <a:lvl1pPr lvl="0" rtl="0">
              <a:spcBef>
                <a:spcPts val="0"/>
              </a:spcBef>
              <a:defRPr sz="2800">
                <a:latin typeface="+mj-lt"/>
              </a:defRPr>
            </a:lvl1pPr>
            <a:lvl2pPr lvl="1" rtl="0">
              <a:spcBef>
                <a:spcPts val="0"/>
              </a:spcBef>
              <a:defRPr sz="2800"/>
            </a:lvl2pPr>
            <a:lvl3pPr lvl="2" rtl="0">
              <a:spcBef>
                <a:spcPts val="0"/>
              </a:spcBef>
              <a:defRPr sz="2800"/>
            </a:lvl3pPr>
            <a:lvl4pPr lvl="3" rtl="0">
              <a:spcBef>
                <a:spcPts val="0"/>
              </a:spcBef>
              <a:defRPr sz="2800"/>
            </a:lvl4pPr>
            <a:lvl5pPr lvl="4" rtl="0">
              <a:spcBef>
                <a:spcPts val="0"/>
              </a:spcBef>
              <a:defRPr sz="2800"/>
            </a:lvl5pPr>
            <a:lvl6pPr lvl="5" rtl="0">
              <a:spcBef>
                <a:spcPts val="0"/>
              </a:spcBef>
              <a:defRPr sz="2800"/>
            </a:lvl6pPr>
            <a:lvl7pPr lvl="6" rtl="0">
              <a:spcBef>
                <a:spcPts val="0"/>
              </a:spcBef>
              <a:defRPr sz="2800"/>
            </a:lvl7pPr>
            <a:lvl8pPr lvl="7" rtl="0">
              <a:spcBef>
                <a:spcPts val="0"/>
              </a:spcBef>
              <a:defRPr sz="2800"/>
            </a:lvl8pPr>
            <a:lvl9pPr lvl="8" rtl="0">
              <a:spcBef>
                <a:spcPts val="0"/>
              </a:spcBef>
              <a:defRPr sz="2800"/>
            </a:lvl9pPr>
          </a:lstStyle>
          <a:p>
            <a:endParaRPr dirty="0"/>
          </a:p>
        </p:txBody>
      </p:sp>
      <p:sp>
        <p:nvSpPr>
          <p:cNvPr id="32" name="Shape 32"/>
          <p:cNvSpPr txBox="1">
            <a:spLocks noGrp="1"/>
          </p:cNvSpPr>
          <p:nvPr>
            <p:ph type="body" idx="1"/>
          </p:nvPr>
        </p:nvSpPr>
        <p:spPr>
          <a:xfrm>
            <a:off x="337676" y="1852800"/>
            <a:ext cx="3041999" cy="4239200"/>
          </a:xfrm>
          <a:prstGeom prst="rect">
            <a:avLst/>
          </a:prstGeom>
          <a:noFill/>
          <a:ln>
            <a:noFill/>
          </a:ln>
        </p:spPr>
        <p:txBody>
          <a:bodyPr lIns="107269" tIns="107269" rIns="107269" bIns="107269" anchor="t" anchorCtr="0"/>
          <a:lstStyle>
            <a:lvl1pPr lvl="0" rtl="0">
              <a:spcBef>
                <a:spcPts val="0"/>
              </a:spcBef>
              <a:defRPr sz="1400">
                <a:latin typeface="+mn-lt"/>
              </a:defRPr>
            </a:lvl1pPr>
            <a:lvl2pPr lvl="1" rtl="0">
              <a:spcBef>
                <a:spcPts val="0"/>
              </a:spcBef>
              <a:defRPr sz="1400"/>
            </a:lvl2pPr>
            <a:lvl3pPr lvl="2" rtl="0">
              <a:spcBef>
                <a:spcPts val="0"/>
              </a:spcBef>
              <a:defRPr sz="1400"/>
            </a:lvl3pPr>
            <a:lvl4pPr lvl="3" rtl="0">
              <a:spcBef>
                <a:spcPts val="0"/>
              </a:spcBef>
              <a:defRPr sz="1400"/>
            </a:lvl4pPr>
            <a:lvl5pPr lvl="4" rtl="0">
              <a:spcBef>
                <a:spcPts val="0"/>
              </a:spcBef>
              <a:defRPr sz="1400"/>
            </a:lvl5pPr>
            <a:lvl6pPr lvl="5" rtl="0">
              <a:spcBef>
                <a:spcPts val="0"/>
              </a:spcBef>
              <a:defRPr sz="1400"/>
            </a:lvl6pPr>
            <a:lvl7pPr lvl="6" rtl="0">
              <a:spcBef>
                <a:spcPts val="0"/>
              </a:spcBef>
              <a:defRPr sz="1400"/>
            </a:lvl7pPr>
            <a:lvl8pPr lvl="7" rtl="0">
              <a:spcBef>
                <a:spcPts val="0"/>
              </a:spcBef>
              <a:defRPr sz="1400"/>
            </a:lvl8pPr>
            <a:lvl9pPr lvl="8" rtl="0">
              <a:spcBef>
                <a:spcPts val="0"/>
              </a:spcBef>
              <a:defRPr sz="1400"/>
            </a:lvl9pPr>
          </a:lstStyle>
          <a:p>
            <a:endParaRPr dirty="0"/>
          </a:p>
        </p:txBody>
      </p:sp>
      <p:sp>
        <p:nvSpPr>
          <p:cNvPr id="33" name="Shape 33"/>
          <p:cNvSpPr txBox="1">
            <a:spLocks noGrp="1"/>
          </p:cNvSpPr>
          <p:nvPr>
            <p:ph type="sldNum" idx="12"/>
          </p:nvPr>
        </p:nvSpPr>
        <p:spPr>
          <a:xfrm>
            <a:off x="9178496" y="6217621"/>
            <a:ext cx="594424" cy="524800"/>
          </a:xfrm>
          <a:prstGeom prst="rect">
            <a:avLst/>
          </a:prstGeom>
          <a:noFill/>
          <a:ln>
            <a:noFill/>
          </a:ln>
        </p:spPr>
        <p:txBody>
          <a:bodyPr lIns="107269" tIns="107269" rIns="107269" bIns="107269" anchor="ctr" anchorCtr="0">
            <a:noAutofit/>
          </a:bodyPr>
          <a:lstStyle>
            <a:lvl1pPr>
              <a:defRPr sz="1400">
                <a:solidFill>
                  <a:schemeClr val="bg2"/>
                </a:solidFill>
                <a:latin typeface="+mn-lt"/>
              </a:defRPr>
            </a:lvl1pPr>
          </a:lstStyle>
          <a:p>
            <a:pPr>
              <a:buClr>
                <a:srgbClr val="000000"/>
              </a:buClr>
              <a:buSzPct val="25000"/>
            </a:pPr>
            <a:fld id="{00000000-1234-1234-1234-123412341234}" type="slidenum">
              <a:rPr lang="en-GB" smtClean="0"/>
              <a:pPr>
                <a:buClr>
                  <a:srgbClr val="000000"/>
                </a:buClr>
                <a:buSzPct val="25000"/>
              </a:pPr>
              <a:t>‹Nr.›</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531104" y="600200"/>
            <a:ext cx="6898450" cy="5454400"/>
          </a:xfrm>
          <a:prstGeom prst="rect">
            <a:avLst/>
          </a:prstGeom>
          <a:noFill/>
          <a:ln>
            <a:noFill/>
          </a:ln>
        </p:spPr>
        <p:txBody>
          <a:bodyPr lIns="107269" tIns="107269" rIns="107269" bIns="107269" anchor="ctr" anchorCtr="0"/>
          <a:lstStyle>
            <a:lvl1pPr lvl="0" rtl="0">
              <a:spcBef>
                <a:spcPts val="0"/>
              </a:spcBef>
              <a:defRPr sz="5600">
                <a:latin typeface="+mj-lt"/>
              </a:defRPr>
            </a:lvl1pPr>
            <a:lvl2pPr lvl="1" rtl="0">
              <a:spcBef>
                <a:spcPts val="0"/>
              </a:spcBef>
              <a:defRPr sz="5600"/>
            </a:lvl2pPr>
            <a:lvl3pPr lvl="2" rtl="0">
              <a:spcBef>
                <a:spcPts val="0"/>
              </a:spcBef>
              <a:defRPr sz="5600"/>
            </a:lvl3pPr>
            <a:lvl4pPr lvl="3" rtl="0">
              <a:spcBef>
                <a:spcPts val="0"/>
              </a:spcBef>
              <a:defRPr sz="5600"/>
            </a:lvl4pPr>
            <a:lvl5pPr lvl="4" rtl="0">
              <a:spcBef>
                <a:spcPts val="0"/>
              </a:spcBef>
              <a:defRPr sz="5600"/>
            </a:lvl5pPr>
            <a:lvl6pPr lvl="5" rtl="0">
              <a:spcBef>
                <a:spcPts val="0"/>
              </a:spcBef>
              <a:defRPr sz="5600"/>
            </a:lvl6pPr>
            <a:lvl7pPr lvl="6" rtl="0">
              <a:spcBef>
                <a:spcPts val="0"/>
              </a:spcBef>
              <a:defRPr sz="5600"/>
            </a:lvl7pPr>
            <a:lvl8pPr lvl="7" rtl="0">
              <a:spcBef>
                <a:spcPts val="0"/>
              </a:spcBef>
              <a:defRPr sz="5600"/>
            </a:lvl8pPr>
            <a:lvl9pPr lvl="8" rtl="0">
              <a:spcBef>
                <a:spcPts val="0"/>
              </a:spcBef>
              <a:defRPr sz="5600"/>
            </a:lvl9pPr>
          </a:lstStyle>
          <a:p>
            <a:endParaRPr dirty="0"/>
          </a:p>
        </p:txBody>
      </p:sp>
      <p:sp>
        <p:nvSpPr>
          <p:cNvPr id="36" name="Shape 36"/>
          <p:cNvSpPr txBox="1">
            <a:spLocks noGrp="1"/>
          </p:cNvSpPr>
          <p:nvPr>
            <p:ph type="sldNum" idx="12"/>
          </p:nvPr>
        </p:nvSpPr>
        <p:spPr>
          <a:xfrm>
            <a:off x="9178496" y="6217621"/>
            <a:ext cx="594424" cy="524800"/>
          </a:xfrm>
          <a:prstGeom prst="rect">
            <a:avLst/>
          </a:prstGeom>
          <a:noFill/>
          <a:ln>
            <a:noFill/>
          </a:ln>
        </p:spPr>
        <p:txBody>
          <a:bodyPr lIns="107269" tIns="107269" rIns="107269" bIns="107269" anchor="ctr" anchorCtr="0">
            <a:noAutofit/>
          </a:bodyPr>
          <a:lstStyle/>
          <a:p>
            <a:pPr>
              <a:buClr>
                <a:srgbClr val="000000"/>
              </a:buClr>
              <a:buSzPct val="25000"/>
            </a:pPr>
            <a:fld id="{00000000-1234-1234-1234-123412341234}" type="slidenum">
              <a:rPr lang="en-GB" smtClean="0"/>
              <a:pPr>
                <a:buClr>
                  <a:srgbClr val="000000"/>
                </a:buClr>
                <a:buSzPct val="25000"/>
              </a:pPr>
              <a:t>‹Nr.›</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953000" y="-166"/>
            <a:ext cx="4953000" cy="6857999"/>
          </a:xfrm>
          <a:prstGeom prst="rect">
            <a:avLst/>
          </a:prstGeom>
          <a:solidFill>
            <a:schemeClr val="lt2"/>
          </a:solidFill>
          <a:ln>
            <a:noFill/>
          </a:ln>
        </p:spPr>
        <p:txBody>
          <a:bodyPr lIns="107269" tIns="107269" rIns="107269" bIns="107269" anchor="ctr" anchorCtr="0">
            <a:noAutofit/>
          </a:bodyPr>
          <a:lstStyle/>
          <a:p>
            <a:pPr marL="0" marR="0" lvl="0" indent="0" algn="l" rtl="0">
              <a:lnSpc>
                <a:spcPct val="100000"/>
              </a:lnSpc>
              <a:spcBef>
                <a:spcPts val="0"/>
              </a:spcBef>
              <a:spcAft>
                <a:spcPts val="0"/>
              </a:spcAft>
              <a:buClr>
                <a:srgbClr val="000000"/>
              </a:buClr>
              <a:buFont typeface="Arial"/>
              <a:buNone/>
            </a:pPr>
            <a:endParaRPr sz="1600" b="0" i="0" u="none" strike="noStrike" cap="none" dirty="0">
              <a:solidFill>
                <a:srgbClr val="000000"/>
              </a:solidFill>
              <a:latin typeface="Arial"/>
              <a:ea typeface="Arial"/>
              <a:cs typeface="Arial"/>
              <a:sym typeface="Arial"/>
            </a:endParaRPr>
          </a:p>
        </p:txBody>
      </p:sp>
      <p:sp>
        <p:nvSpPr>
          <p:cNvPr id="39" name="Shape 39"/>
          <p:cNvSpPr txBox="1">
            <a:spLocks noGrp="1"/>
          </p:cNvSpPr>
          <p:nvPr>
            <p:ph type="title"/>
          </p:nvPr>
        </p:nvSpPr>
        <p:spPr>
          <a:xfrm>
            <a:off x="287625" y="1644233"/>
            <a:ext cx="4382298" cy="1976400"/>
          </a:xfrm>
          <a:prstGeom prst="rect">
            <a:avLst/>
          </a:prstGeom>
          <a:noFill/>
          <a:ln>
            <a:noFill/>
          </a:ln>
        </p:spPr>
        <p:txBody>
          <a:bodyPr lIns="107269" tIns="107269" rIns="107269" bIns="107269" anchor="b" anchorCtr="0"/>
          <a:lstStyle>
            <a:lvl1pPr lvl="0" algn="ctr" rtl="0">
              <a:spcBef>
                <a:spcPts val="0"/>
              </a:spcBef>
              <a:defRPr sz="4900">
                <a:latin typeface="+mj-lt"/>
              </a:defRPr>
            </a:lvl1pPr>
            <a:lvl2pPr lvl="1" algn="ctr" rtl="0">
              <a:spcBef>
                <a:spcPts val="0"/>
              </a:spcBef>
              <a:defRPr sz="4900"/>
            </a:lvl2pPr>
            <a:lvl3pPr lvl="2" algn="ctr" rtl="0">
              <a:spcBef>
                <a:spcPts val="0"/>
              </a:spcBef>
              <a:defRPr sz="4900"/>
            </a:lvl3pPr>
            <a:lvl4pPr lvl="3" algn="ctr" rtl="0">
              <a:spcBef>
                <a:spcPts val="0"/>
              </a:spcBef>
              <a:defRPr sz="4900"/>
            </a:lvl4pPr>
            <a:lvl5pPr lvl="4" algn="ctr" rtl="0">
              <a:spcBef>
                <a:spcPts val="0"/>
              </a:spcBef>
              <a:defRPr sz="4900"/>
            </a:lvl5pPr>
            <a:lvl6pPr lvl="5" algn="ctr" rtl="0">
              <a:spcBef>
                <a:spcPts val="0"/>
              </a:spcBef>
              <a:defRPr sz="4900"/>
            </a:lvl6pPr>
            <a:lvl7pPr lvl="6" algn="ctr" rtl="0">
              <a:spcBef>
                <a:spcPts val="0"/>
              </a:spcBef>
              <a:defRPr sz="4900"/>
            </a:lvl7pPr>
            <a:lvl8pPr lvl="7" algn="ctr" rtl="0">
              <a:spcBef>
                <a:spcPts val="0"/>
              </a:spcBef>
              <a:defRPr sz="4900"/>
            </a:lvl8pPr>
            <a:lvl9pPr lvl="8" algn="ctr" rtl="0">
              <a:spcBef>
                <a:spcPts val="0"/>
              </a:spcBef>
              <a:defRPr sz="4900"/>
            </a:lvl9pPr>
          </a:lstStyle>
          <a:p>
            <a:endParaRPr dirty="0"/>
          </a:p>
        </p:txBody>
      </p:sp>
      <p:sp>
        <p:nvSpPr>
          <p:cNvPr id="40" name="Shape 40"/>
          <p:cNvSpPr txBox="1">
            <a:spLocks noGrp="1"/>
          </p:cNvSpPr>
          <p:nvPr>
            <p:ph type="subTitle" idx="1"/>
          </p:nvPr>
        </p:nvSpPr>
        <p:spPr>
          <a:xfrm>
            <a:off x="287625" y="3737433"/>
            <a:ext cx="4382298" cy="1646800"/>
          </a:xfrm>
          <a:prstGeom prst="rect">
            <a:avLst/>
          </a:prstGeom>
          <a:noFill/>
          <a:ln>
            <a:noFill/>
          </a:ln>
        </p:spPr>
        <p:txBody>
          <a:bodyPr lIns="107269" tIns="107269" rIns="107269" bIns="107269" anchor="t" anchorCtr="0"/>
          <a:lstStyle>
            <a:lvl1pPr marL="0" marR="0" lvl="0" indent="0" algn="ctr" rtl="0">
              <a:lnSpc>
                <a:spcPct val="100000"/>
              </a:lnSpc>
              <a:spcBef>
                <a:spcPts val="0"/>
              </a:spcBef>
              <a:spcAft>
                <a:spcPts val="0"/>
              </a:spcAft>
              <a:buClr>
                <a:schemeClr val="dk2"/>
              </a:buClr>
              <a:buFont typeface="Arial"/>
              <a:buNone/>
              <a:defRPr sz="2500" b="0" i="0" u="none" strike="noStrike" cap="none">
                <a:solidFill>
                  <a:schemeClr val="dk2"/>
                </a:solidFill>
                <a:latin typeface="+mj-lt"/>
                <a:ea typeface="Arial"/>
                <a:cs typeface="Arial"/>
                <a:sym typeface="Arial"/>
              </a:defRPr>
            </a:lvl1pPr>
            <a:lvl2pPr marL="0" marR="0" lvl="1" indent="0" algn="ctr" rtl="0">
              <a:lnSpc>
                <a:spcPct val="100000"/>
              </a:lnSpc>
              <a:spcBef>
                <a:spcPts val="0"/>
              </a:spcBef>
              <a:spcAft>
                <a:spcPts val="0"/>
              </a:spcAft>
              <a:buClr>
                <a:schemeClr val="dk2"/>
              </a:buClr>
              <a:buFont typeface="Arial"/>
              <a:buNone/>
              <a:defRPr sz="25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Font typeface="Arial"/>
              <a:buNone/>
              <a:defRPr sz="25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Font typeface="Arial"/>
              <a:buNone/>
              <a:defRPr sz="25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Font typeface="Arial"/>
              <a:buNone/>
              <a:defRPr sz="25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Font typeface="Arial"/>
              <a:buNone/>
              <a:defRPr sz="25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Font typeface="Arial"/>
              <a:buNone/>
              <a:defRPr sz="25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Font typeface="Arial"/>
              <a:buNone/>
              <a:defRPr sz="25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Font typeface="Arial"/>
              <a:buNone/>
              <a:defRPr sz="2500" b="0" i="0" u="none" strike="noStrike" cap="none">
                <a:solidFill>
                  <a:schemeClr val="dk2"/>
                </a:solidFill>
                <a:latin typeface="Arial"/>
                <a:ea typeface="Arial"/>
                <a:cs typeface="Arial"/>
                <a:sym typeface="Arial"/>
              </a:defRPr>
            </a:lvl9pPr>
          </a:lstStyle>
          <a:p>
            <a:endParaRPr dirty="0"/>
          </a:p>
        </p:txBody>
      </p:sp>
      <p:sp>
        <p:nvSpPr>
          <p:cNvPr id="41" name="Shape 41"/>
          <p:cNvSpPr txBox="1">
            <a:spLocks noGrp="1"/>
          </p:cNvSpPr>
          <p:nvPr>
            <p:ph type="body" idx="2"/>
          </p:nvPr>
        </p:nvSpPr>
        <p:spPr>
          <a:xfrm>
            <a:off x="5351125" y="965434"/>
            <a:ext cx="4156750" cy="4926799"/>
          </a:xfrm>
          <a:prstGeom prst="rect">
            <a:avLst/>
          </a:prstGeom>
          <a:noFill/>
          <a:ln>
            <a:noFill/>
          </a:ln>
        </p:spPr>
        <p:txBody>
          <a:bodyPr lIns="107269" tIns="107269" rIns="107269" bIns="107269" anchor="ctr" anchorCtr="0"/>
          <a:lstStyle>
            <a:lvl1pPr lvl="0" rtl="0">
              <a:spcBef>
                <a:spcPts val="0"/>
              </a:spcBef>
              <a:defRPr>
                <a:latin typeface="+mn-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2" name="Shape 42"/>
          <p:cNvSpPr txBox="1">
            <a:spLocks noGrp="1"/>
          </p:cNvSpPr>
          <p:nvPr>
            <p:ph type="sldNum" idx="12"/>
          </p:nvPr>
        </p:nvSpPr>
        <p:spPr>
          <a:xfrm>
            <a:off x="9178496" y="6217621"/>
            <a:ext cx="594424" cy="524800"/>
          </a:xfrm>
          <a:prstGeom prst="rect">
            <a:avLst/>
          </a:prstGeom>
          <a:noFill/>
          <a:ln>
            <a:noFill/>
          </a:ln>
        </p:spPr>
        <p:txBody>
          <a:bodyPr lIns="107269" tIns="107269" rIns="107269" bIns="107269" anchor="ctr" anchorCtr="0">
            <a:noAutofit/>
          </a:bodyPr>
          <a:lstStyle/>
          <a:p>
            <a:pPr>
              <a:buClr>
                <a:srgbClr val="000000"/>
              </a:buClr>
              <a:buSzPct val="25000"/>
            </a:pPr>
            <a:fld id="{00000000-1234-1234-1234-123412341234}" type="slidenum">
              <a:rPr lang="en-GB" smtClean="0"/>
              <a:pPr>
                <a:buClr>
                  <a:srgbClr val="000000"/>
                </a:buClr>
                <a:buSzPct val="25000"/>
              </a:pPr>
              <a:t>‹Nr.›</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37675" y="5640767"/>
            <a:ext cx="6498700" cy="806800"/>
          </a:xfrm>
          <a:prstGeom prst="rect">
            <a:avLst/>
          </a:prstGeom>
          <a:noFill/>
          <a:ln>
            <a:noFill/>
          </a:ln>
        </p:spPr>
        <p:txBody>
          <a:bodyPr lIns="107269" tIns="107269" rIns="107269" bIns="107269" anchor="ctr" anchorCtr="0"/>
          <a:lstStyle>
            <a:lvl1pPr lvl="0" rtl="0">
              <a:lnSpc>
                <a:spcPct val="100000"/>
              </a:lnSpc>
              <a:spcBef>
                <a:spcPts val="0"/>
              </a:spcBef>
              <a:spcAft>
                <a:spcPts val="0"/>
              </a:spcAft>
              <a:buFont typeface="Arial"/>
              <a:buNone/>
              <a:defRPr>
                <a:latin typeface="+mn-lt"/>
              </a:defRPr>
            </a:lvl1pPr>
            <a:lvl2pPr lvl="1" rtl="0">
              <a:spcBef>
                <a:spcPts val="0"/>
              </a:spcBef>
              <a:defRPr>
                <a:solidFill>
                  <a:schemeClr val="dk2"/>
                </a:solidFill>
              </a:defRPr>
            </a:lvl2pPr>
            <a:lvl3pPr lvl="2" rtl="0">
              <a:spcBef>
                <a:spcPts val="0"/>
              </a:spcBef>
              <a:defRPr>
                <a:solidFill>
                  <a:schemeClr val="dk2"/>
                </a:solidFill>
              </a:defRPr>
            </a:lvl3pPr>
            <a:lvl4pPr lvl="3" rtl="0">
              <a:spcBef>
                <a:spcPts val="0"/>
              </a:spcBef>
              <a:defRPr>
                <a:solidFill>
                  <a:schemeClr val="dk2"/>
                </a:solidFill>
              </a:defRPr>
            </a:lvl4pPr>
            <a:lvl5pPr lvl="4" rtl="0">
              <a:spcBef>
                <a:spcPts val="0"/>
              </a:spcBef>
              <a:defRPr>
                <a:solidFill>
                  <a:schemeClr val="dk2"/>
                </a:solidFill>
              </a:defRPr>
            </a:lvl5pPr>
            <a:lvl6pPr lvl="5" rtl="0">
              <a:spcBef>
                <a:spcPts val="0"/>
              </a:spcBef>
              <a:defRPr>
                <a:solidFill>
                  <a:schemeClr val="dk2"/>
                </a:solidFill>
              </a:defRPr>
            </a:lvl6pPr>
            <a:lvl7pPr lvl="6" rtl="0">
              <a:spcBef>
                <a:spcPts val="0"/>
              </a:spcBef>
              <a:defRPr>
                <a:solidFill>
                  <a:schemeClr val="dk2"/>
                </a:solidFill>
              </a:defRPr>
            </a:lvl7pPr>
            <a:lvl8pPr lvl="7" rtl="0">
              <a:spcBef>
                <a:spcPts val="0"/>
              </a:spcBef>
              <a:defRPr>
                <a:solidFill>
                  <a:schemeClr val="dk2"/>
                </a:solidFill>
              </a:defRPr>
            </a:lvl8pPr>
            <a:lvl9pPr lvl="8" rtl="0">
              <a:spcBef>
                <a:spcPts val="0"/>
              </a:spcBef>
              <a:defRPr>
                <a:solidFill>
                  <a:schemeClr val="dk2"/>
                </a:solidFill>
              </a:defRPr>
            </a:lvl9pPr>
          </a:lstStyle>
          <a:p>
            <a:endParaRPr dirty="0"/>
          </a:p>
        </p:txBody>
      </p:sp>
      <p:sp>
        <p:nvSpPr>
          <p:cNvPr id="45" name="Shape 45"/>
          <p:cNvSpPr txBox="1">
            <a:spLocks noGrp="1"/>
          </p:cNvSpPr>
          <p:nvPr>
            <p:ph type="sldNum" idx="12"/>
          </p:nvPr>
        </p:nvSpPr>
        <p:spPr>
          <a:xfrm>
            <a:off x="9178496" y="6217621"/>
            <a:ext cx="594424" cy="524800"/>
          </a:xfrm>
          <a:prstGeom prst="rect">
            <a:avLst/>
          </a:prstGeom>
          <a:noFill/>
          <a:ln>
            <a:noFill/>
          </a:ln>
        </p:spPr>
        <p:txBody>
          <a:bodyPr lIns="107269" tIns="107269" rIns="107269" bIns="107269" anchor="ctr" anchorCtr="0">
            <a:noAutofit/>
          </a:bodyPr>
          <a:lstStyle>
            <a:lvl1pPr>
              <a:defRPr>
                <a:solidFill>
                  <a:schemeClr val="tx1"/>
                </a:solidFill>
                <a:latin typeface="+mn-lt"/>
              </a:defRPr>
            </a:lvl1pPr>
          </a:lstStyle>
          <a:p>
            <a:pPr>
              <a:buClr>
                <a:srgbClr val="000000"/>
              </a:buClr>
              <a:buSzPct val="25000"/>
            </a:pPr>
            <a:fld id="{00000000-1234-1234-1234-123412341234}" type="slidenum">
              <a:rPr lang="en-GB" smtClean="0"/>
              <a:pPr>
                <a:buClr>
                  <a:srgbClr val="000000"/>
                </a:buClr>
                <a:buSzPct val="25000"/>
              </a:pPr>
              <a:t>‹Nr.›</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Font typeface="Arial"/>
              <a:buNone/>
              <a:defRPr sz="2800" b="0" i="0" u="none" strike="noStrike" cap="none">
                <a:solidFill>
                  <a:schemeClr val="dk1"/>
                </a:solidFill>
              </a:defRPr>
            </a:lvl2pPr>
            <a:lvl3pPr marL="0" marR="0" lvl="2" indent="0" algn="l" rtl="0">
              <a:spcBef>
                <a:spcPts val="0"/>
              </a:spcBef>
              <a:buClr>
                <a:schemeClr val="dk1"/>
              </a:buClr>
              <a:buFont typeface="Arial"/>
              <a:buNone/>
              <a:defRPr sz="2800" b="0" i="0" u="none" strike="noStrike" cap="none">
                <a:solidFill>
                  <a:schemeClr val="dk1"/>
                </a:solidFill>
              </a:defRPr>
            </a:lvl3pPr>
            <a:lvl4pPr marL="0" marR="0" lvl="3" indent="0" algn="l" rtl="0">
              <a:spcBef>
                <a:spcPts val="0"/>
              </a:spcBef>
              <a:buClr>
                <a:schemeClr val="dk1"/>
              </a:buClr>
              <a:buFont typeface="Arial"/>
              <a:buNone/>
              <a:defRPr sz="2800" b="0" i="0" u="none" strike="noStrike" cap="none">
                <a:solidFill>
                  <a:schemeClr val="dk1"/>
                </a:solidFill>
              </a:defRPr>
            </a:lvl4pPr>
            <a:lvl5pPr marL="0" marR="0" lvl="4" indent="0" algn="l" rtl="0">
              <a:spcBef>
                <a:spcPts val="0"/>
              </a:spcBef>
              <a:buClr>
                <a:schemeClr val="dk1"/>
              </a:buClr>
              <a:buFont typeface="Arial"/>
              <a:buNone/>
              <a:defRPr sz="2800" b="0" i="0" u="none" strike="noStrike" cap="none">
                <a:solidFill>
                  <a:schemeClr val="dk1"/>
                </a:solidFill>
              </a:defRPr>
            </a:lvl5pPr>
            <a:lvl6pPr marL="0" marR="0" lvl="5" indent="0" algn="l" rtl="0">
              <a:spcBef>
                <a:spcPts val="0"/>
              </a:spcBef>
              <a:buClr>
                <a:schemeClr val="dk1"/>
              </a:buClr>
              <a:buFont typeface="Arial"/>
              <a:buNone/>
              <a:defRPr sz="2800" b="0" i="0" u="none" strike="noStrike" cap="none">
                <a:solidFill>
                  <a:schemeClr val="dk1"/>
                </a:solidFill>
              </a:defRPr>
            </a:lvl6pPr>
            <a:lvl7pPr marL="0" marR="0" lvl="6" indent="0" algn="l" rtl="0">
              <a:spcBef>
                <a:spcPts val="0"/>
              </a:spcBef>
              <a:buClr>
                <a:schemeClr val="dk1"/>
              </a:buClr>
              <a:buFont typeface="Arial"/>
              <a:buNone/>
              <a:defRPr sz="2800" b="0" i="0" u="none" strike="noStrike" cap="none">
                <a:solidFill>
                  <a:schemeClr val="dk1"/>
                </a:solidFill>
              </a:defRPr>
            </a:lvl7pPr>
            <a:lvl8pPr marL="0" marR="0" lvl="7" indent="0" algn="l" rtl="0">
              <a:spcBef>
                <a:spcPts val="0"/>
              </a:spcBef>
              <a:buClr>
                <a:schemeClr val="dk1"/>
              </a:buClr>
              <a:buFont typeface="Arial"/>
              <a:buNone/>
              <a:defRPr sz="2800" b="0" i="0" u="none" strike="noStrike" cap="none">
                <a:solidFill>
                  <a:schemeClr val="dk1"/>
                </a:solidFill>
              </a:defRPr>
            </a:lvl8pPr>
            <a:lvl9pPr marL="0" marR="0" lvl="8" indent="0" algn="l" rtl="0">
              <a:spcBef>
                <a:spcPts val="0"/>
              </a:spcBef>
              <a:buClr>
                <a:schemeClr val="dk1"/>
              </a:buClr>
              <a:buFont typeface="Arial"/>
              <a:buNone/>
              <a:defRPr sz="2800" b="0" i="0" u="none" strike="noStrike" cap="none">
                <a:solidFill>
                  <a:schemeClr val="dk1"/>
                </a:solidFill>
              </a:defRPr>
            </a:lvl9pPr>
          </a:lstStyle>
          <a:p>
            <a:endParaRPr/>
          </a:p>
        </p:txBody>
      </p:sp>
      <p:sp>
        <p:nvSpPr>
          <p:cNvPr id="7" name="Shape 7"/>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9178496" y="6217621"/>
            <a:ext cx="594424" cy="524800"/>
          </a:xfrm>
          <a:prstGeom prst="rect">
            <a:avLst/>
          </a:prstGeom>
          <a:noFill/>
          <a:ln>
            <a:noFill/>
          </a:ln>
        </p:spPr>
        <p:txBody>
          <a:bodyPr lIns="107269" tIns="107269" rIns="107269" bIns="107269" anchor="ctr" anchorCtr="0">
            <a:noAutofit/>
          </a:bodyPr>
          <a:lstStyle/>
          <a:p>
            <a:pPr algn="r">
              <a:buClr>
                <a:schemeClr val="dk2"/>
              </a:buClr>
              <a:buSzPct val="25000"/>
            </a:pPr>
            <a:fld id="{00000000-1234-1234-1234-123412341234}" type="slidenum">
              <a:rPr lang="en-GB" sz="1200" smtClean="0">
                <a:solidFill>
                  <a:schemeClr val="dk2"/>
                </a:solidFill>
              </a:rPr>
              <a:pPr algn="r">
                <a:buClr>
                  <a:schemeClr val="dk2"/>
                </a:buClr>
                <a:buSzPct val="25000"/>
              </a:pPr>
              <a:t>‹Nr.›</a:t>
            </a:fld>
            <a:endParaRPr lang="en-GB" sz="1200" dirty="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37675" y="1076732"/>
            <a:ext cx="9230650" cy="1840000"/>
          </a:xfrm>
          <a:prstGeom prst="rect">
            <a:avLst/>
          </a:prstGeom>
          <a:noFill/>
          <a:ln>
            <a:noFill/>
          </a:ln>
        </p:spPr>
        <p:txBody>
          <a:bodyPr lIns="107269" tIns="107269" rIns="107269" bIns="107269" anchor="b" anchorCtr="0">
            <a:noAutofit/>
          </a:bodyPr>
          <a:lstStyle/>
          <a:p>
            <a:pPr>
              <a:buSzPct val="25000"/>
            </a:pPr>
            <a:r>
              <a:rPr lang="en-GB" sz="4700" dirty="0"/>
              <a:t>Extraction of Embedded Queries via Static Analysis of Host Code</a:t>
            </a:r>
          </a:p>
        </p:txBody>
      </p:sp>
      <p:sp>
        <p:nvSpPr>
          <p:cNvPr id="55" name="Shape 55"/>
          <p:cNvSpPr txBox="1">
            <a:spLocks noGrp="1"/>
          </p:cNvSpPr>
          <p:nvPr>
            <p:ph type="subTitle" idx="1"/>
          </p:nvPr>
        </p:nvSpPr>
        <p:spPr>
          <a:xfrm>
            <a:off x="1208583" y="3778833"/>
            <a:ext cx="8524841" cy="1056800"/>
          </a:xfrm>
          <a:prstGeom prst="rect">
            <a:avLst/>
          </a:prstGeom>
          <a:noFill/>
          <a:ln>
            <a:noFill/>
          </a:ln>
        </p:spPr>
        <p:txBody>
          <a:bodyPr lIns="107269" tIns="107269" rIns="107269" bIns="107269" anchor="t" anchorCtr="0">
            <a:noAutofit/>
          </a:bodyPr>
          <a:lstStyle/>
          <a:p>
            <a:pPr indent="-81955">
              <a:buClr>
                <a:schemeClr val="dk1"/>
              </a:buClr>
              <a:buSzPct val="45833"/>
            </a:pPr>
            <a:r>
              <a:rPr lang="en-GB" sz="2400" dirty="0" err="1"/>
              <a:t>Petros</a:t>
            </a:r>
            <a:r>
              <a:rPr lang="en-GB" sz="2400" dirty="0"/>
              <a:t> </a:t>
            </a:r>
            <a:r>
              <a:rPr lang="en-GB" sz="2400" dirty="0" err="1"/>
              <a:t>Manousis</a:t>
            </a:r>
            <a:r>
              <a:rPr lang="en-GB" sz="2400" dirty="0"/>
              <a:t>, </a:t>
            </a:r>
            <a:r>
              <a:rPr lang="en-GB" sz="2400" dirty="0" err="1"/>
              <a:t>Apostolos</a:t>
            </a:r>
            <a:r>
              <a:rPr lang="en-GB" sz="2400" dirty="0"/>
              <a:t> </a:t>
            </a:r>
            <a:r>
              <a:rPr lang="en-GB" sz="2400" dirty="0" err="1"/>
              <a:t>Zarras</a:t>
            </a:r>
            <a:r>
              <a:rPr lang="en-GB" sz="2400" dirty="0"/>
              <a:t>, </a:t>
            </a:r>
            <a:r>
              <a:rPr lang="en-GB" sz="2400" dirty="0" err="1"/>
              <a:t>Panos</a:t>
            </a:r>
            <a:r>
              <a:rPr lang="en-GB" sz="2400" dirty="0"/>
              <a:t> </a:t>
            </a:r>
            <a:r>
              <a:rPr lang="en-GB" sz="2400" dirty="0" err="1"/>
              <a:t>Vassiliadis</a:t>
            </a:r>
            <a:endParaRPr lang="en-GB" sz="2400" dirty="0"/>
          </a:p>
          <a:p>
            <a:pPr>
              <a:buSzPct val="25000"/>
            </a:pPr>
            <a:r>
              <a:rPr lang="en-GB" sz="2000" dirty="0"/>
              <a:t>University of </a:t>
            </a:r>
            <a:r>
              <a:rPr lang="en-US" sz="2000" dirty="0" smtClean="0"/>
              <a:t>Ioannina</a:t>
            </a:r>
            <a:r>
              <a:rPr lang="en-GB" sz="2000" dirty="0" smtClean="0"/>
              <a:t>, </a:t>
            </a:r>
            <a:r>
              <a:rPr lang="en-US" sz="2000" dirty="0" smtClean="0"/>
              <a:t>Ioannina</a:t>
            </a:r>
            <a:r>
              <a:rPr lang="en-GB" sz="2000" dirty="0" smtClean="0"/>
              <a:t>, </a:t>
            </a:r>
            <a:r>
              <a:rPr lang="en-GB" sz="2000" dirty="0"/>
              <a:t>Greece</a:t>
            </a:r>
          </a:p>
        </p:txBody>
      </p:sp>
      <p:sp>
        <p:nvSpPr>
          <p:cNvPr id="56" name="Shape 56"/>
          <p:cNvSpPr txBox="1">
            <a:spLocks noGrp="1"/>
          </p:cNvSpPr>
          <p:nvPr>
            <p:ph type="subTitle" idx="1"/>
          </p:nvPr>
        </p:nvSpPr>
        <p:spPr>
          <a:xfrm>
            <a:off x="502775" y="5099633"/>
            <a:ext cx="9230650" cy="1056800"/>
          </a:xfrm>
          <a:prstGeom prst="rect">
            <a:avLst/>
          </a:prstGeom>
          <a:noFill/>
          <a:ln>
            <a:noFill/>
          </a:ln>
        </p:spPr>
        <p:txBody>
          <a:bodyPr lIns="107269" tIns="107269" rIns="107269" bIns="107269" anchor="t" anchorCtr="0">
            <a:noAutofit/>
          </a:bodyPr>
          <a:lstStyle/>
          <a:p>
            <a:pPr indent="-81955">
              <a:buClr>
                <a:schemeClr val="dk1"/>
              </a:buClr>
              <a:buSzPct val="45833"/>
            </a:pPr>
            <a:r>
              <a:rPr lang="en-GB" sz="2400" dirty="0"/>
              <a:t>George </a:t>
            </a:r>
            <a:r>
              <a:rPr lang="en-GB" sz="2400" dirty="0" err="1"/>
              <a:t>Papastefanatos</a:t>
            </a:r>
            <a:endParaRPr lang="en-GB" sz="2400" dirty="0"/>
          </a:p>
          <a:p>
            <a:pPr>
              <a:buSzPct val="25000"/>
            </a:pPr>
            <a:r>
              <a:rPr lang="en-GB" sz="2000" dirty="0"/>
              <a:t>Research </a:t>
            </a:r>
            <a:r>
              <a:rPr lang="en-US" sz="2000" dirty="0" smtClean="0"/>
              <a:t>Center</a:t>
            </a:r>
            <a:r>
              <a:rPr lang="en-GB" sz="2000" dirty="0" smtClean="0"/>
              <a:t> </a:t>
            </a:r>
            <a:r>
              <a:rPr lang="en-GB" sz="2000" dirty="0"/>
              <a:t>“Athena” \ IMIS, Athens, Greece</a:t>
            </a:r>
          </a:p>
        </p:txBody>
      </p:sp>
      <p:pic>
        <p:nvPicPr>
          <p:cNvPr id="57" name="Shape 57"/>
          <p:cNvPicPr preferRelativeResize="0"/>
          <p:nvPr/>
        </p:nvPicPr>
        <p:blipFill>
          <a:blip r:embed="rId3">
            <a:alphaModFix/>
          </a:blip>
          <a:stretch>
            <a:fillRect/>
          </a:stretch>
        </p:blipFill>
        <p:spPr>
          <a:xfrm>
            <a:off x="502775" y="5206067"/>
            <a:ext cx="962379" cy="843932"/>
          </a:xfrm>
          <a:prstGeom prst="rect">
            <a:avLst/>
          </a:prstGeom>
          <a:noFill/>
          <a:ln>
            <a:noFill/>
          </a:ln>
        </p:spPr>
      </p:pic>
      <p:pic>
        <p:nvPicPr>
          <p:cNvPr id="58" name="Shape 58"/>
          <p:cNvPicPr preferRelativeResize="0"/>
          <p:nvPr/>
        </p:nvPicPr>
        <p:blipFill>
          <a:blip r:embed="rId4">
            <a:alphaModFix/>
          </a:blip>
          <a:stretch>
            <a:fillRect/>
          </a:stretch>
        </p:blipFill>
        <p:spPr>
          <a:xfrm>
            <a:off x="502776" y="3717032"/>
            <a:ext cx="1065848" cy="115212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37675" y="593367"/>
            <a:ext cx="9230650" cy="763600"/>
          </a:xfrm>
          <a:prstGeom prst="rect">
            <a:avLst/>
          </a:prstGeom>
        </p:spPr>
        <p:txBody>
          <a:bodyPr lIns="107269" tIns="107269" rIns="107269" bIns="107269" anchor="t" anchorCtr="0">
            <a:noAutofit/>
          </a:bodyPr>
          <a:lstStyle/>
          <a:p>
            <a:r>
              <a:rPr lang="en-GB" dirty="0"/>
              <a:t>Roadmap</a:t>
            </a:r>
          </a:p>
        </p:txBody>
      </p:sp>
      <p:sp>
        <p:nvSpPr>
          <p:cNvPr id="111" name="Shape 111"/>
          <p:cNvSpPr txBox="1"/>
          <p:nvPr/>
        </p:nvSpPr>
        <p:spPr>
          <a:xfrm>
            <a:off x="337675" y="2176903"/>
            <a:ext cx="2141425" cy="685200"/>
          </a:xfrm>
          <a:prstGeom prst="rect">
            <a:avLst/>
          </a:prstGeom>
          <a:solidFill>
            <a:srgbClr val="38761D"/>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Concrete source code representation</a:t>
            </a:r>
          </a:p>
        </p:txBody>
      </p:sp>
      <p:sp>
        <p:nvSpPr>
          <p:cNvPr id="112" name="Shape 112"/>
          <p:cNvSpPr txBox="1"/>
          <p:nvPr/>
        </p:nvSpPr>
        <p:spPr>
          <a:xfrm>
            <a:off x="337675" y="3350170"/>
            <a:ext cx="2141425" cy="685200"/>
          </a:xfrm>
          <a:prstGeom prst="rect">
            <a:avLst/>
          </a:prstGeom>
          <a:solidFill>
            <a:srgbClr val="CCCCCC"/>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Abstract source code</a:t>
            </a:r>
          </a:p>
          <a:p>
            <a:pPr>
              <a:buClr>
                <a:schemeClr val="lt1"/>
              </a:buClr>
              <a:buSzPct val="25000"/>
            </a:pPr>
            <a:r>
              <a:rPr lang="en-GB" dirty="0">
                <a:solidFill>
                  <a:schemeClr val="lt1"/>
                </a:solidFill>
                <a:latin typeface="+mn-lt"/>
              </a:rPr>
              <a:t>representation</a:t>
            </a:r>
          </a:p>
        </p:txBody>
      </p:sp>
      <p:sp>
        <p:nvSpPr>
          <p:cNvPr id="113" name="Shape 113"/>
          <p:cNvSpPr txBox="1"/>
          <p:nvPr/>
        </p:nvSpPr>
        <p:spPr>
          <a:xfrm>
            <a:off x="337675" y="4653136"/>
            <a:ext cx="2141425" cy="685200"/>
          </a:xfrm>
          <a:prstGeom prst="rect">
            <a:avLst/>
          </a:prstGeom>
          <a:solidFill>
            <a:srgbClr val="CCCCCC"/>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Abstract </a:t>
            </a:r>
          </a:p>
          <a:p>
            <a:pPr>
              <a:buClr>
                <a:schemeClr val="lt1"/>
              </a:buClr>
              <a:buSzPct val="25000"/>
            </a:pPr>
            <a:r>
              <a:rPr lang="en-GB" dirty="0">
                <a:solidFill>
                  <a:schemeClr val="lt1"/>
                </a:solidFill>
                <a:latin typeface="+mn-lt"/>
              </a:rPr>
              <a:t>Query Representation</a:t>
            </a:r>
          </a:p>
        </p:txBody>
      </p:sp>
      <p:sp>
        <p:nvSpPr>
          <p:cNvPr id="114" name="Shape 114"/>
          <p:cNvSpPr txBox="1"/>
          <p:nvPr/>
        </p:nvSpPr>
        <p:spPr>
          <a:xfrm>
            <a:off x="337675" y="5665800"/>
            <a:ext cx="2141425" cy="1018000"/>
          </a:xfrm>
          <a:prstGeom prst="rect">
            <a:avLst/>
          </a:prstGeom>
          <a:solidFill>
            <a:srgbClr val="CCCCCC"/>
          </a:solidFill>
          <a:ln w="9525" cap="flat" cmpd="sng">
            <a:solidFill>
              <a:srgbClr val="FDA739"/>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u="sng" dirty="0">
                <a:solidFill>
                  <a:schemeClr val="lt1"/>
                </a:solidFill>
                <a:latin typeface="+mn-lt"/>
              </a:rPr>
              <a:t>Output:</a:t>
            </a:r>
            <a:r>
              <a:rPr lang="en-GB" dirty="0">
                <a:solidFill>
                  <a:schemeClr val="lt1"/>
                </a:solidFill>
                <a:latin typeface="+mn-lt"/>
              </a:rPr>
              <a:t> Concrete, </a:t>
            </a:r>
          </a:p>
          <a:p>
            <a:pPr>
              <a:buClr>
                <a:schemeClr val="lt1"/>
              </a:buClr>
              <a:buSzPct val="25000"/>
            </a:pPr>
            <a:r>
              <a:rPr lang="en-GB" dirty="0">
                <a:solidFill>
                  <a:schemeClr val="lt1"/>
                </a:solidFill>
                <a:latin typeface="+mn-lt"/>
              </a:rPr>
              <a:t>target query representation</a:t>
            </a:r>
          </a:p>
        </p:txBody>
      </p:sp>
      <p:sp>
        <p:nvSpPr>
          <p:cNvPr id="115" name="Shape 115"/>
          <p:cNvSpPr/>
          <p:nvPr/>
        </p:nvSpPr>
        <p:spPr>
          <a:xfrm>
            <a:off x="3093919" y="3213400"/>
            <a:ext cx="94900" cy="1358400"/>
          </a:xfrm>
          <a:prstGeom prst="leftBrace">
            <a:avLst>
              <a:gd name="adj1" fmla="val 8333"/>
              <a:gd name="adj2" fmla="val 50000"/>
            </a:avLst>
          </a:prstGeom>
          <a:noFill/>
          <a:ln w="38100" cap="flat" cmpd="sng">
            <a:solidFill>
              <a:srgbClr val="CCCCCC"/>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116" name="Shape 116"/>
          <p:cNvCxnSpPr>
            <a:stCxn id="112" idx="3"/>
            <a:endCxn id="115" idx="1"/>
          </p:cNvCxnSpPr>
          <p:nvPr/>
        </p:nvCxnSpPr>
        <p:spPr>
          <a:xfrm>
            <a:off x="2479100" y="3692770"/>
            <a:ext cx="614819" cy="199830"/>
          </a:xfrm>
          <a:prstGeom prst="bentConnector3">
            <a:avLst>
              <a:gd name="adj1" fmla="val 50000"/>
            </a:avLst>
          </a:prstGeom>
          <a:noFill/>
          <a:ln w="38100" cap="flat" cmpd="sng">
            <a:solidFill>
              <a:srgbClr val="CCCCCC"/>
            </a:solidFill>
            <a:prstDash val="solid"/>
            <a:round/>
            <a:headEnd type="none" w="med" len="med"/>
            <a:tailEnd type="stealth" w="lg" len="lg"/>
          </a:ln>
        </p:spPr>
      </p:cxnSp>
      <p:sp>
        <p:nvSpPr>
          <p:cNvPr id="117" name="Shape 117"/>
          <p:cNvSpPr/>
          <p:nvPr/>
        </p:nvSpPr>
        <p:spPr>
          <a:xfrm>
            <a:off x="3093919" y="4797228"/>
            <a:ext cx="94900" cy="868400"/>
          </a:xfrm>
          <a:prstGeom prst="leftBrace">
            <a:avLst>
              <a:gd name="adj1" fmla="val 8333"/>
              <a:gd name="adj2" fmla="val 50000"/>
            </a:avLst>
          </a:prstGeom>
          <a:noFill/>
          <a:ln w="38100" cap="flat" cmpd="sng">
            <a:solidFill>
              <a:srgbClr val="CCCCCC"/>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118" name="Shape 118"/>
          <p:cNvCxnSpPr>
            <a:stCxn id="113" idx="3"/>
            <a:endCxn id="117" idx="1"/>
          </p:cNvCxnSpPr>
          <p:nvPr/>
        </p:nvCxnSpPr>
        <p:spPr>
          <a:xfrm>
            <a:off x="2479100" y="4995736"/>
            <a:ext cx="614819" cy="235692"/>
          </a:xfrm>
          <a:prstGeom prst="bentConnector3">
            <a:avLst>
              <a:gd name="adj1" fmla="val 50000"/>
            </a:avLst>
          </a:prstGeom>
          <a:noFill/>
          <a:ln w="38100" cap="flat" cmpd="sng">
            <a:solidFill>
              <a:srgbClr val="CCCCCC"/>
            </a:solidFill>
            <a:prstDash val="solid"/>
            <a:round/>
            <a:headEnd type="none" w="med" len="med"/>
            <a:tailEnd type="stealth" w="lg" len="lg"/>
          </a:ln>
        </p:spPr>
      </p:cxnSp>
      <p:sp>
        <p:nvSpPr>
          <p:cNvPr id="119" name="Shape 119"/>
          <p:cNvSpPr/>
          <p:nvPr/>
        </p:nvSpPr>
        <p:spPr>
          <a:xfrm>
            <a:off x="3085575" y="1595200"/>
            <a:ext cx="103350" cy="1435600"/>
          </a:xfrm>
          <a:prstGeom prst="leftBrace">
            <a:avLst>
              <a:gd name="adj1" fmla="val 8333"/>
              <a:gd name="adj2" fmla="val 50000"/>
            </a:avLst>
          </a:prstGeom>
          <a:noFill/>
          <a:ln w="38100" cap="flat" cmpd="sng">
            <a:solidFill>
              <a:srgbClr val="008000"/>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120" name="Shape 120"/>
          <p:cNvCxnSpPr>
            <a:stCxn id="111" idx="3"/>
            <a:endCxn id="119" idx="1"/>
          </p:cNvCxnSpPr>
          <p:nvPr/>
        </p:nvCxnSpPr>
        <p:spPr>
          <a:xfrm flipV="1">
            <a:off x="2479100" y="2313000"/>
            <a:ext cx="606475" cy="206503"/>
          </a:xfrm>
          <a:prstGeom prst="bentConnector3">
            <a:avLst>
              <a:gd name="adj1" fmla="val 50000"/>
            </a:avLst>
          </a:prstGeom>
          <a:noFill/>
          <a:ln w="38100" cap="flat" cmpd="sng">
            <a:solidFill>
              <a:srgbClr val="008000"/>
            </a:solidFill>
            <a:prstDash val="solid"/>
            <a:round/>
            <a:headEnd type="none" w="med" len="med"/>
            <a:tailEnd type="stealth" w="lg" len="lg"/>
          </a:ln>
        </p:spPr>
      </p:cxnSp>
      <p:sp>
        <p:nvSpPr>
          <p:cNvPr id="121" name="Shape 121"/>
          <p:cNvSpPr txBox="1"/>
          <p:nvPr/>
        </p:nvSpPr>
        <p:spPr>
          <a:xfrm>
            <a:off x="337675" y="1412819"/>
            <a:ext cx="2141425" cy="685200"/>
          </a:xfrm>
          <a:prstGeom prst="rect">
            <a:avLst/>
          </a:prstGeom>
          <a:solidFill>
            <a:srgbClr val="CCCCCC"/>
          </a:solidFill>
          <a:ln w="9525" cap="flat" cmpd="sng">
            <a:solidFill>
              <a:srgbClr val="FF3300"/>
            </a:solidFill>
            <a:prstDash val="solid"/>
            <a:round/>
            <a:headEnd type="none" w="med" len="med"/>
            <a:tailEnd type="none" w="med" len="med"/>
          </a:ln>
        </p:spPr>
        <p:txBody>
          <a:bodyPr lIns="107269" tIns="53620" rIns="107269" bIns="53620" anchor="t" anchorCtr="0">
            <a:noAutofit/>
          </a:bodyPr>
          <a:lstStyle/>
          <a:p>
            <a:pPr>
              <a:buClr>
                <a:schemeClr val="dk1"/>
              </a:buClr>
            </a:pPr>
            <a:r>
              <a:rPr lang="en-GB" u="sng" dirty="0">
                <a:solidFill>
                  <a:schemeClr val="lt1"/>
                </a:solidFill>
                <a:latin typeface="+mn-lt"/>
              </a:rPr>
              <a:t>Input:</a:t>
            </a:r>
            <a:r>
              <a:rPr lang="en-GB" dirty="0">
                <a:solidFill>
                  <a:schemeClr val="lt1"/>
                </a:solidFill>
                <a:latin typeface="+mn-lt"/>
              </a:rPr>
              <a:t> Source files +</a:t>
            </a:r>
          </a:p>
          <a:p>
            <a:pPr>
              <a:buClr>
                <a:schemeClr val="dk1"/>
              </a:buClr>
            </a:pPr>
            <a:r>
              <a:rPr lang="en-GB" dirty="0">
                <a:solidFill>
                  <a:schemeClr val="lt1"/>
                </a:solidFill>
                <a:latin typeface="+mn-lt"/>
              </a:rPr>
              <a:t>keywords</a:t>
            </a:r>
          </a:p>
        </p:txBody>
      </p:sp>
      <p:pic>
        <p:nvPicPr>
          <p:cNvPr id="122" name="Shape 122"/>
          <p:cNvPicPr preferRelativeResize="0"/>
          <p:nvPr/>
        </p:nvPicPr>
        <p:blipFill>
          <a:blip r:embed="rId3">
            <a:alphaModFix/>
          </a:blip>
          <a:stretch>
            <a:fillRect/>
          </a:stretch>
        </p:blipFill>
        <p:spPr>
          <a:xfrm>
            <a:off x="3259804" y="222733"/>
            <a:ext cx="6563644" cy="6412531"/>
          </a:xfrm>
          <a:prstGeom prst="rect">
            <a:avLst/>
          </a:prstGeom>
          <a:noFill/>
          <a:ln>
            <a:noFill/>
          </a:ln>
        </p:spPr>
      </p:pic>
      <p:sp>
        <p:nvSpPr>
          <p:cNvPr id="123" name="Shape 123"/>
          <p:cNvSpPr txBox="1"/>
          <p:nvPr/>
        </p:nvSpPr>
        <p:spPr>
          <a:xfrm>
            <a:off x="7856658" y="2523200"/>
            <a:ext cx="1460225" cy="629200"/>
          </a:xfrm>
          <a:prstGeom prst="rect">
            <a:avLst/>
          </a:prstGeom>
          <a:solidFill>
            <a:schemeClr val="lt2"/>
          </a:solidFill>
          <a:ln w="9525" cap="flat" cmpd="sng">
            <a:solidFill>
              <a:srgbClr val="008000"/>
            </a:solidFill>
            <a:prstDash val="solid"/>
            <a:round/>
            <a:headEnd type="none" w="med" len="med"/>
            <a:tailEnd type="none" w="med" len="med"/>
          </a:ln>
        </p:spPr>
        <p:txBody>
          <a:bodyPr lIns="107269" tIns="53620" rIns="107269" bIns="53620" anchor="t" anchorCtr="0">
            <a:noAutofit/>
          </a:bodyPr>
          <a:lstStyle/>
          <a:p>
            <a:pPr>
              <a:buClr>
                <a:srgbClr val="008000"/>
              </a:buClr>
              <a:buSzPct val="25000"/>
            </a:pPr>
            <a:r>
              <a:rPr lang="en-GB" sz="1400" dirty="0">
                <a:solidFill>
                  <a:srgbClr val="008000"/>
                </a:solidFill>
                <a:latin typeface="+mn-lt"/>
              </a:rPr>
              <a:t>List of db-related functions</a:t>
            </a:r>
          </a:p>
        </p:txBody>
      </p:sp>
      <p:sp>
        <p:nvSpPr>
          <p:cNvPr id="19" name="Slide Number Placeholder 18"/>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10</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sz="3300" dirty="0"/>
              <a:t>Example of source code file</a:t>
            </a:r>
          </a:p>
        </p:txBody>
      </p:sp>
      <p:sp>
        <p:nvSpPr>
          <p:cNvPr id="129" name="Shape 129"/>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noAutofit/>
          </a:bodyPr>
          <a:lstStyle/>
          <a:p>
            <a:pPr>
              <a:lnSpc>
                <a:spcPct val="100000"/>
              </a:lnSpc>
              <a:spcAft>
                <a:spcPts val="0"/>
              </a:spcAft>
              <a:buSzPct val="25000"/>
            </a:pPr>
            <a:r>
              <a:rPr lang="en-GB" sz="1200" dirty="0">
                <a:solidFill>
                  <a:srgbClr val="00B050"/>
                </a:solidFill>
                <a:latin typeface="Consolas"/>
                <a:ea typeface="Consolas"/>
                <a:cs typeface="Consolas"/>
                <a:sym typeface="Consolas"/>
              </a:rPr>
              <a:t>/**</a:t>
            </a:r>
          </a:p>
          <a:p>
            <a:pPr>
              <a:lnSpc>
                <a:spcPct val="100000"/>
              </a:lnSpc>
              <a:spcAft>
                <a:spcPts val="0"/>
              </a:spcAft>
              <a:buSzPct val="25000"/>
            </a:pPr>
            <a:r>
              <a:rPr lang="en-GB" sz="1200" dirty="0">
                <a:solidFill>
                  <a:srgbClr val="00B050"/>
                </a:solidFill>
                <a:latin typeface="Consolas"/>
                <a:ea typeface="Consolas"/>
                <a:cs typeface="Consolas"/>
                <a:sym typeface="Consolas"/>
              </a:rPr>
              <a:t> * Process variables for profile-</a:t>
            </a:r>
            <a:r>
              <a:rPr lang="en-GB" sz="1200" dirty="0" err="1">
                <a:solidFill>
                  <a:srgbClr val="00B050"/>
                </a:solidFill>
                <a:latin typeface="Consolas"/>
                <a:ea typeface="Consolas"/>
                <a:cs typeface="Consolas"/>
                <a:sym typeface="Consolas"/>
              </a:rPr>
              <a:t>wrapper.tpl.php</a:t>
            </a:r>
            <a:r>
              <a:rPr lang="en-GB" sz="1200" dirty="0">
                <a:solidFill>
                  <a:srgbClr val="00B050"/>
                </a:solidFill>
                <a:latin typeface="Consolas"/>
                <a:ea typeface="Consolas"/>
                <a:cs typeface="Consolas"/>
                <a:sym typeface="Consolas"/>
              </a:rPr>
              <a:t>.</a:t>
            </a:r>
          </a:p>
          <a:p>
            <a:pPr>
              <a:lnSpc>
                <a:spcPct val="100000"/>
              </a:lnSpc>
              <a:spcAft>
                <a:spcPts val="0"/>
              </a:spcAft>
              <a:buSzPct val="25000"/>
            </a:pPr>
            <a:r>
              <a:rPr lang="en-GB" sz="1200" dirty="0">
                <a:solidFill>
                  <a:srgbClr val="00B050"/>
                </a:solidFill>
                <a:latin typeface="Consolas"/>
                <a:ea typeface="Consolas"/>
                <a:cs typeface="Consolas"/>
                <a:sym typeface="Consolas"/>
              </a:rPr>
              <a:t> */</a:t>
            </a:r>
          </a:p>
          <a:p>
            <a:pPr>
              <a:lnSpc>
                <a:spcPct val="100000"/>
              </a:lnSpc>
              <a:spcAft>
                <a:spcPts val="0"/>
              </a:spcAft>
              <a:buSzPct val="25000"/>
            </a:pPr>
            <a:r>
              <a:rPr lang="en-GB" sz="1300" dirty="0">
                <a:latin typeface="Consolas"/>
                <a:ea typeface="Consolas"/>
                <a:cs typeface="Consolas"/>
                <a:sym typeface="Consolas"/>
              </a:rPr>
              <a:t>function </a:t>
            </a:r>
            <a:r>
              <a:rPr lang="en-GB" sz="1300" dirty="0" err="1">
                <a:latin typeface="Consolas"/>
                <a:ea typeface="Consolas"/>
                <a:cs typeface="Consolas"/>
                <a:sym typeface="Consolas"/>
              </a:rPr>
              <a:t>template_preprocess_profile_wrapper</a:t>
            </a:r>
            <a:r>
              <a:rPr lang="en-GB" sz="1300" dirty="0">
                <a:latin typeface="Consolas"/>
                <a:ea typeface="Consolas"/>
                <a:cs typeface="Consolas"/>
                <a:sym typeface="Consolas"/>
              </a:rPr>
              <a:t>(&amp;</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 {</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current_field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 = '';</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$field</a:t>
            </a:r>
            <a:r>
              <a:rPr lang="en-GB" sz="1300" dirty="0">
                <a:latin typeface="Consolas"/>
                <a:ea typeface="Consolas"/>
                <a:cs typeface="Consolas"/>
                <a:sym typeface="Consolas"/>
              </a:rPr>
              <a:t> = </a:t>
            </a:r>
            <a:r>
              <a:rPr lang="en-GB" sz="1300" dirty="0" err="1">
                <a:latin typeface="Consolas"/>
                <a:ea typeface="Consolas"/>
                <a:cs typeface="Consolas"/>
                <a:sym typeface="Consolas"/>
              </a:rPr>
              <a:t>arg</a:t>
            </a:r>
            <a:r>
              <a:rPr lang="en-GB" sz="1300" dirty="0">
                <a:latin typeface="Consolas"/>
                <a:ea typeface="Consolas"/>
                <a:cs typeface="Consolas"/>
                <a:sym typeface="Consolas"/>
              </a:rPr>
              <a:t>(</a:t>
            </a:r>
            <a:r>
              <a:rPr lang="en-GB" sz="1300" dirty="0">
                <a:solidFill>
                  <a:srgbClr val="BF9000"/>
                </a:solidFill>
                <a:latin typeface="Consolas"/>
                <a:ea typeface="Consolas"/>
                <a:cs typeface="Consolas"/>
                <a:sym typeface="Consolas"/>
              </a:rPr>
              <a:t>1</a:t>
            </a:r>
            <a:r>
              <a:rPr lang="en-GB" sz="1300" dirty="0">
                <a:latin typeface="Consolas"/>
                <a:ea typeface="Consolas"/>
                <a:cs typeface="Consolas"/>
                <a:sym typeface="Consolas"/>
              </a:rPr>
              <a:t>)) {</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current_field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 = </a:t>
            </a:r>
            <a:r>
              <a:rPr lang="en-GB" sz="1300" dirty="0">
                <a:solidFill>
                  <a:srgbClr val="4A86E8"/>
                </a:solidFill>
                <a:latin typeface="Consolas"/>
                <a:ea typeface="Consolas"/>
                <a:cs typeface="Consolas"/>
                <a:sym typeface="Consolas"/>
              </a:rPr>
              <a:t>$field</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theme_hook_suggestions</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 = </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profile_wrapper</a:t>
            </a:r>
            <a:r>
              <a:rPr lang="en-GB" sz="1300" dirty="0">
                <a:solidFill>
                  <a:srgbClr val="E06666"/>
                </a:solidFill>
                <a:latin typeface="Consolas"/>
                <a:ea typeface="Consolas"/>
                <a:cs typeface="Consolas"/>
                <a:sym typeface="Consolas"/>
              </a:rPr>
              <a:t>__'</a:t>
            </a:r>
            <a:r>
              <a:rPr lang="en-GB" sz="1300" dirty="0">
                <a:latin typeface="Consolas"/>
                <a:ea typeface="Consolas"/>
                <a:cs typeface="Consolas"/>
                <a:sym typeface="Consolas"/>
              </a:rPr>
              <a:t> . </a:t>
            </a:r>
            <a:r>
              <a:rPr lang="en-GB" sz="1300" dirty="0">
                <a:solidFill>
                  <a:srgbClr val="4A86E8"/>
                </a:solidFill>
                <a:latin typeface="Consolas"/>
                <a:ea typeface="Consolas"/>
                <a:cs typeface="Consolas"/>
                <a:sym typeface="Consolas"/>
              </a:rPr>
              <a:t>$field</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a:t>
            </a:r>
          </a:p>
          <a:p>
            <a:pPr>
              <a:lnSpc>
                <a:spcPct val="100000"/>
              </a:lnSpc>
              <a:spcAft>
                <a:spcPts val="0"/>
              </a:spcAft>
              <a:buSzPct val="25000"/>
            </a:pPr>
            <a:r>
              <a:rPr lang="en-GB" sz="1300" dirty="0">
                <a:latin typeface="Consolas"/>
                <a:ea typeface="Consolas"/>
                <a:cs typeface="Consolas"/>
                <a:sym typeface="Consolas"/>
              </a:rPr>
              <a:t>}</a:t>
            </a:r>
          </a:p>
          <a:p>
            <a:pPr>
              <a:lnSpc>
                <a:spcPct val="100000"/>
              </a:lnSpc>
              <a:spcAft>
                <a:spcPts val="0"/>
              </a:spcAft>
              <a:buSzPct val="25000"/>
            </a:pPr>
            <a:endParaRPr sz="700" dirty="0"/>
          </a:p>
          <a:p>
            <a:pPr>
              <a:lnSpc>
                <a:spcPct val="100000"/>
              </a:lnSpc>
              <a:spcAft>
                <a:spcPts val="0"/>
              </a:spcAft>
              <a:buSzPct val="25000"/>
            </a:pPr>
            <a:r>
              <a:rPr lang="en-GB" sz="1300" dirty="0">
                <a:latin typeface="Consolas"/>
                <a:ea typeface="Consolas"/>
                <a:cs typeface="Consolas"/>
                <a:sym typeface="Consolas"/>
              </a:rPr>
              <a:t>function _</a:t>
            </a:r>
            <a:r>
              <a:rPr lang="en-GB" sz="1300" dirty="0" err="1">
                <a:latin typeface="Consolas"/>
                <a:ea typeface="Consolas"/>
                <a:cs typeface="Consolas"/>
                <a:sym typeface="Consolas"/>
              </a:rPr>
              <a:t>profile_get_fields</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FALSE) {</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 = </a:t>
            </a:r>
            <a:r>
              <a:rPr lang="en-GB" sz="1300" dirty="0" err="1">
                <a:latin typeface="Consolas"/>
                <a:ea typeface="Consolas"/>
                <a:cs typeface="Consolas"/>
                <a:sym typeface="Consolas"/>
              </a:rPr>
              <a:t>db_select</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'register'</a:t>
            </a:r>
            <a:r>
              <a:rPr lang="en-GB" sz="1300" dirty="0">
                <a:latin typeface="Consolas"/>
                <a:ea typeface="Consolas"/>
                <a:cs typeface="Consolas"/>
                <a:sym typeface="Consolas"/>
              </a:rPr>
              <a:t>, 1);}</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else</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err="1">
                <a:latin typeface="Consolas"/>
                <a:ea typeface="Consolas"/>
                <a:cs typeface="Consolas"/>
                <a:sym typeface="Consolas"/>
              </a:rPr>
              <a:t>db_like</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'LIKE'</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while</a:t>
            </a:r>
            <a:r>
              <a:rPr lang="en-GB" sz="1300" dirty="0">
                <a:latin typeface="Consolas"/>
                <a:ea typeface="Consolas"/>
                <a:cs typeface="Consolas"/>
                <a:sym typeface="Consolas"/>
              </a:rPr>
              <a:t> (!</a:t>
            </a:r>
            <a:r>
              <a:rPr lang="en-GB" sz="1300" dirty="0" err="1">
                <a:latin typeface="Consolas"/>
                <a:ea typeface="Consolas"/>
                <a:cs typeface="Consolas"/>
                <a:sym typeface="Consolas"/>
              </a:rPr>
              <a:t>user_access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'administer users'</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'visibility'</a:t>
            </a:r>
            <a:r>
              <a:rPr lang="en-GB" sz="1300" dirty="0">
                <a:latin typeface="Consolas"/>
                <a:ea typeface="Consolas"/>
                <a:cs typeface="Consolas"/>
                <a:sym typeface="Consolas"/>
              </a:rPr>
              <a:t>, PROFILE_HIDDEN, </a:t>
            </a:r>
            <a:r>
              <a:rPr lang="en-GB" sz="1300" dirty="0">
                <a:solidFill>
                  <a:srgbClr val="E06666"/>
                </a:solidFill>
                <a:latin typeface="Consolas"/>
                <a:ea typeface="Consolas"/>
                <a:cs typeface="Consolas"/>
                <a:sym typeface="Consolas"/>
              </a:rPr>
              <a:t>'&lt;&gt;'</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return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-&gt;fields(</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)-&gt;execute();</a:t>
            </a:r>
          </a:p>
          <a:p>
            <a:pPr>
              <a:lnSpc>
                <a:spcPct val="100000"/>
              </a:lnSpc>
              <a:spcAft>
                <a:spcPts val="0"/>
              </a:spcAft>
              <a:buSzPct val="25000"/>
            </a:pPr>
            <a:r>
              <a:rPr lang="en-GB" sz="1300" dirty="0">
                <a:latin typeface="Consolas"/>
                <a:ea typeface="Consolas"/>
                <a:cs typeface="Consolas"/>
                <a:sym typeface="Consolas"/>
              </a:rPr>
              <a:t>}</a:t>
            </a:r>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11</a:t>
            </a:fld>
            <a:endParaRPr lang="en-GB" dirty="0"/>
          </a:p>
        </p:txBody>
      </p:sp>
      <p:sp>
        <p:nvSpPr>
          <p:cNvPr id="5" name="TextBox 4"/>
          <p:cNvSpPr txBox="1"/>
          <p:nvPr/>
        </p:nvSpPr>
        <p:spPr>
          <a:xfrm>
            <a:off x="488504" y="5589240"/>
            <a:ext cx="410445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latin typeface="Consolas" pitchFamily="49" charset="0"/>
              </a:rPr>
              <a:t>Steps</a:t>
            </a:r>
          </a:p>
          <a:p>
            <a:r>
              <a:rPr lang="en-US" dirty="0" smtClean="0">
                <a:latin typeface="Consolas" pitchFamily="49" charset="0"/>
              </a:rPr>
              <a:t>1. Remove comments</a:t>
            </a:r>
          </a:p>
          <a:p>
            <a:r>
              <a:rPr lang="en-US" dirty="0" smtClean="0">
                <a:latin typeface="Consolas" pitchFamily="49" charset="0"/>
              </a:rPr>
              <a:t>2. Remove files w/o db access</a:t>
            </a:r>
            <a:endParaRPr lang="el-GR" dirty="0">
              <a:latin typeface="Consolas" pitchFamily="49"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sz="3300" dirty="0"/>
              <a:t>Example of source code file without comments</a:t>
            </a:r>
          </a:p>
        </p:txBody>
      </p:sp>
      <p:sp>
        <p:nvSpPr>
          <p:cNvPr id="135" name="Shape 135"/>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noAutofit/>
          </a:bodyPr>
          <a:lstStyle/>
          <a:p>
            <a:pPr>
              <a:lnSpc>
                <a:spcPct val="100000"/>
              </a:lnSpc>
              <a:spcAft>
                <a:spcPts val="0"/>
              </a:spcAft>
              <a:buSzPct val="25000"/>
            </a:pPr>
            <a:endParaRPr sz="1200" dirty="0"/>
          </a:p>
          <a:p>
            <a:pPr>
              <a:lnSpc>
                <a:spcPct val="100000"/>
              </a:lnSpc>
              <a:spcAft>
                <a:spcPts val="0"/>
              </a:spcAft>
              <a:buSzPct val="25000"/>
            </a:pPr>
            <a:endParaRPr sz="1200" dirty="0"/>
          </a:p>
          <a:p>
            <a:pPr>
              <a:lnSpc>
                <a:spcPct val="100000"/>
              </a:lnSpc>
              <a:spcAft>
                <a:spcPts val="0"/>
              </a:spcAft>
              <a:buSzPct val="25000"/>
            </a:pPr>
            <a:endParaRPr sz="1200" dirty="0"/>
          </a:p>
          <a:p>
            <a:pPr>
              <a:lnSpc>
                <a:spcPct val="100000"/>
              </a:lnSpc>
              <a:spcAft>
                <a:spcPts val="0"/>
              </a:spcAft>
              <a:buClr>
                <a:schemeClr val="dk1"/>
              </a:buClr>
              <a:buSzPct val="25000"/>
            </a:pPr>
            <a:r>
              <a:rPr lang="en-GB" sz="1300" dirty="0">
                <a:latin typeface="Consolas"/>
                <a:ea typeface="Consolas"/>
                <a:cs typeface="Consolas"/>
                <a:sym typeface="Consolas"/>
              </a:rPr>
              <a:t>function </a:t>
            </a:r>
            <a:r>
              <a:rPr lang="en-GB" sz="1300" dirty="0" err="1">
                <a:latin typeface="Consolas"/>
                <a:ea typeface="Consolas"/>
                <a:cs typeface="Consolas"/>
                <a:sym typeface="Consolas"/>
              </a:rPr>
              <a:t>template_preprocess_profile_wrapper</a:t>
            </a:r>
            <a:r>
              <a:rPr lang="en-GB" sz="1300" dirty="0">
                <a:latin typeface="Consolas"/>
                <a:ea typeface="Consolas"/>
                <a:cs typeface="Consolas"/>
                <a:sym typeface="Consolas"/>
              </a:rPr>
              <a:t>(&amp;</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current_field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 =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$field</a:t>
            </a:r>
            <a:r>
              <a:rPr lang="en-GB" sz="1300" dirty="0">
                <a:latin typeface="Consolas"/>
                <a:ea typeface="Consolas"/>
                <a:cs typeface="Consolas"/>
                <a:sym typeface="Consolas"/>
              </a:rPr>
              <a:t> = </a:t>
            </a:r>
            <a:r>
              <a:rPr lang="en-GB" sz="1300" dirty="0" err="1">
                <a:latin typeface="Consolas"/>
                <a:ea typeface="Consolas"/>
                <a:cs typeface="Consolas"/>
                <a:sym typeface="Consolas"/>
              </a:rPr>
              <a:t>arg</a:t>
            </a:r>
            <a:r>
              <a:rPr lang="en-GB" sz="1300" dirty="0">
                <a:latin typeface="Consolas"/>
                <a:ea typeface="Consolas"/>
                <a:cs typeface="Consolas"/>
                <a:sym typeface="Consolas"/>
              </a:rPr>
              <a:t>(</a:t>
            </a:r>
            <a:r>
              <a:rPr lang="en-GB" sz="1300" dirty="0">
                <a:solidFill>
                  <a:srgbClr val="BF9000"/>
                </a:solidFill>
                <a:latin typeface="Consolas"/>
                <a:ea typeface="Consolas"/>
                <a:cs typeface="Consolas"/>
                <a:sym typeface="Consolas"/>
              </a:rPr>
              <a:t>1</a:t>
            </a:r>
            <a:r>
              <a:rPr lang="en-GB" sz="1300" dirty="0">
                <a:latin typeface="Consolas"/>
                <a:ea typeface="Consolas"/>
                <a:cs typeface="Consolas"/>
                <a:sym typeface="Consolas"/>
              </a:rPr>
              <a:t>))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current_field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 = </a:t>
            </a:r>
            <a:r>
              <a:rPr lang="en-GB" sz="1300" dirty="0">
                <a:solidFill>
                  <a:srgbClr val="4A86E8"/>
                </a:solidFill>
                <a:latin typeface="Consolas"/>
                <a:ea typeface="Consolas"/>
                <a:cs typeface="Consolas"/>
                <a:sym typeface="Consolas"/>
              </a:rPr>
              <a:t>$field</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theme_hook_suggestions</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 = </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profile_wrapper</a:t>
            </a:r>
            <a:r>
              <a:rPr lang="en-GB" sz="1300" dirty="0">
                <a:solidFill>
                  <a:srgbClr val="E06666"/>
                </a:solidFill>
                <a:latin typeface="Consolas"/>
                <a:ea typeface="Consolas"/>
                <a:cs typeface="Consolas"/>
                <a:sym typeface="Consolas"/>
              </a:rPr>
              <a:t>__'</a:t>
            </a:r>
            <a:r>
              <a:rPr lang="en-GB" sz="1300" dirty="0">
                <a:latin typeface="Consolas"/>
                <a:ea typeface="Consolas"/>
                <a:cs typeface="Consolas"/>
                <a:sym typeface="Consolas"/>
              </a:rPr>
              <a:t> . </a:t>
            </a:r>
            <a:r>
              <a:rPr lang="en-GB" sz="1300" dirty="0">
                <a:solidFill>
                  <a:srgbClr val="4A86E8"/>
                </a:solidFill>
                <a:latin typeface="Consolas"/>
                <a:ea typeface="Consolas"/>
                <a:cs typeface="Consolas"/>
                <a:sym typeface="Consolas"/>
              </a:rPr>
              <a:t>$field</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p>
          <a:p>
            <a:pPr>
              <a:lnSpc>
                <a:spcPct val="100000"/>
              </a:lnSpc>
              <a:spcAft>
                <a:spcPts val="0"/>
              </a:spcAft>
              <a:buClr>
                <a:schemeClr val="dk1"/>
              </a:buClr>
              <a:buSzPct val="25000"/>
            </a:pPr>
            <a:r>
              <a:rPr lang="en-GB" sz="1300" dirty="0">
                <a:latin typeface="Consolas"/>
                <a:ea typeface="Consolas"/>
                <a:cs typeface="Consolas"/>
                <a:sym typeface="Consolas"/>
              </a:rPr>
              <a:t>}</a:t>
            </a:r>
          </a:p>
          <a:p>
            <a:pPr>
              <a:lnSpc>
                <a:spcPct val="100000"/>
              </a:lnSpc>
              <a:spcAft>
                <a:spcPts val="0"/>
              </a:spcAft>
              <a:buClr>
                <a:schemeClr val="dk1"/>
              </a:buClr>
              <a:buSzPct val="25000"/>
            </a:pPr>
            <a:endParaRPr sz="700" dirty="0"/>
          </a:p>
          <a:p>
            <a:pPr>
              <a:lnSpc>
                <a:spcPct val="100000"/>
              </a:lnSpc>
              <a:spcAft>
                <a:spcPts val="0"/>
              </a:spcAft>
              <a:buClr>
                <a:schemeClr val="dk1"/>
              </a:buClr>
              <a:buSzPct val="25000"/>
            </a:pPr>
            <a:r>
              <a:rPr lang="en-GB" sz="1300" dirty="0">
                <a:latin typeface="Consolas"/>
                <a:ea typeface="Consolas"/>
                <a:cs typeface="Consolas"/>
                <a:sym typeface="Consolas"/>
              </a:rPr>
              <a:t>function _</a:t>
            </a:r>
            <a:r>
              <a:rPr lang="en-GB" sz="1300" dirty="0" err="1">
                <a:latin typeface="Consolas"/>
                <a:ea typeface="Consolas"/>
                <a:cs typeface="Consolas"/>
                <a:sym typeface="Consolas"/>
              </a:rPr>
              <a:t>profile_get_fields</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FALSE)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 = </a:t>
            </a:r>
            <a:r>
              <a:rPr lang="en-GB" sz="1300" dirty="0" err="1">
                <a:latin typeface="Consolas"/>
                <a:ea typeface="Consolas"/>
                <a:cs typeface="Consolas"/>
                <a:sym typeface="Consolas"/>
              </a:rPr>
              <a:t>db_select</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'register'</a:t>
            </a:r>
            <a:r>
              <a:rPr lang="en-GB" sz="1300" dirty="0">
                <a:latin typeface="Consolas"/>
                <a:ea typeface="Consolas"/>
                <a:cs typeface="Consolas"/>
                <a:sym typeface="Consolas"/>
              </a:rPr>
              <a:t>, 1);}</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else</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err="1">
                <a:latin typeface="Consolas"/>
                <a:ea typeface="Consolas"/>
                <a:cs typeface="Consolas"/>
                <a:sym typeface="Consolas"/>
              </a:rPr>
              <a:t>db_like</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'LIKE'</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while</a:t>
            </a:r>
            <a:r>
              <a:rPr lang="en-GB" sz="1300" dirty="0">
                <a:latin typeface="Consolas"/>
                <a:ea typeface="Consolas"/>
                <a:cs typeface="Consolas"/>
                <a:sym typeface="Consolas"/>
              </a:rPr>
              <a:t> (!</a:t>
            </a:r>
            <a:r>
              <a:rPr lang="en-GB" sz="1300" dirty="0" err="1">
                <a:latin typeface="Consolas"/>
                <a:ea typeface="Consolas"/>
                <a:cs typeface="Consolas"/>
                <a:sym typeface="Consolas"/>
              </a:rPr>
              <a:t>user_access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'administer users'</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'visibility'</a:t>
            </a:r>
            <a:r>
              <a:rPr lang="en-GB" sz="1300" dirty="0">
                <a:latin typeface="Consolas"/>
                <a:ea typeface="Consolas"/>
                <a:cs typeface="Consolas"/>
                <a:sym typeface="Consolas"/>
              </a:rPr>
              <a:t>, PROFILE_HIDDEN, </a:t>
            </a:r>
            <a:r>
              <a:rPr lang="en-GB" sz="1300" dirty="0">
                <a:solidFill>
                  <a:srgbClr val="E06666"/>
                </a:solidFill>
                <a:latin typeface="Consolas"/>
                <a:ea typeface="Consolas"/>
                <a:cs typeface="Consolas"/>
                <a:sym typeface="Consolas"/>
              </a:rPr>
              <a:t>'&lt;&gt;'</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return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-&gt;fields(</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)-&gt;execute();</a:t>
            </a:r>
          </a:p>
          <a:p>
            <a:pPr>
              <a:lnSpc>
                <a:spcPct val="100000"/>
              </a:lnSpc>
              <a:spcAft>
                <a:spcPts val="0"/>
              </a:spcAft>
              <a:buSzPct val="25000"/>
            </a:pPr>
            <a:r>
              <a:rPr lang="en-GB" sz="1300" dirty="0">
                <a:latin typeface="Consolas"/>
                <a:ea typeface="Consolas"/>
                <a:cs typeface="Consolas"/>
                <a:sym typeface="Consolas"/>
              </a:rPr>
              <a:t>}</a:t>
            </a:r>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12</a:t>
            </a:fld>
            <a:endParaRPr lang="en-GB" dirty="0"/>
          </a:p>
        </p:txBody>
      </p:sp>
      <p:sp>
        <p:nvSpPr>
          <p:cNvPr id="5" name="TextBox 4"/>
          <p:cNvSpPr txBox="1"/>
          <p:nvPr/>
        </p:nvSpPr>
        <p:spPr>
          <a:xfrm>
            <a:off x="488504" y="5589240"/>
            <a:ext cx="410445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latin typeface="Consolas" pitchFamily="49" charset="0"/>
              </a:rPr>
              <a:t>Steps</a:t>
            </a:r>
          </a:p>
          <a:p>
            <a:r>
              <a:rPr lang="en-US" u="sng" dirty="0" smtClean="0">
                <a:latin typeface="Consolas" pitchFamily="49" charset="0"/>
              </a:rPr>
              <a:t>1. Remove comments</a:t>
            </a:r>
          </a:p>
          <a:p>
            <a:r>
              <a:rPr lang="en-US" dirty="0" smtClean="0">
                <a:latin typeface="Consolas" pitchFamily="49" charset="0"/>
              </a:rPr>
              <a:t>2. Remove files w/o db access</a:t>
            </a:r>
            <a:endParaRPr lang="el-GR" dirty="0">
              <a:latin typeface="Consolas"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sz="3300" dirty="0"/>
              <a:t>Has the source code of the file any DB connection?</a:t>
            </a:r>
          </a:p>
        </p:txBody>
      </p:sp>
      <p:sp>
        <p:nvSpPr>
          <p:cNvPr id="141" name="Shape 141"/>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noAutofit/>
          </a:bodyPr>
          <a:lstStyle/>
          <a:p>
            <a:pPr>
              <a:lnSpc>
                <a:spcPct val="100000"/>
              </a:lnSpc>
              <a:spcAft>
                <a:spcPts val="0"/>
              </a:spcAft>
              <a:buSzPct val="25000"/>
            </a:pPr>
            <a:endParaRPr sz="1200" dirty="0"/>
          </a:p>
          <a:p>
            <a:pPr>
              <a:lnSpc>
                <a:spcPct val="100000"/>
              </a:lnSpc>
              <a:spcAft>
                <a:spcPts val="0"/>
              </a:spcAft>
              <a:buSzPct val="25000"/>
            </a:pPr>
            <a:endParaRPr sz="1200" dirty="0"/>
          </a:p>
          <a:p>
            <a:pPr>
              <a:lnSpc>
                <a:spcPct val="100000"/>
              </a:lnSpc>
              <a:spcAft>
                <a:spcPts val="0"/>
              </a:spcAft>
              <a:buSzPct val="25000"/>
            </a:pPr>
            <a:endParaRPr sz="1200" dirty="0"/>
          </a:p>
          <a:p>
            <a:pPr>
              <a:lnSpc>
                <a:spcPct val="100000"/>
              </a:lnSpc>
              <a:spcAft>
                <a:spcPts val="0"/>
              </a:spcAft>
              <a:buSzPct val="25000"/>
            </a:pPr>
            <a:r>
              <a:rPr lang="en-GB" sz="1300" dirty="0">
                <a:latin typeface="Consolas"/>
                <a:ea typeface="Consolas"/>
                <a:cs typeface="Consolas"/>
                <a:sym typeface="Consolas"/>
              </a:rPr>
              <a:t>function </a:t>
            </a:r>
            <a:r>
              <a:rPr lang="en-GB" sz="1300" dirty="0" err="1">
                <a:latin typeface="Consolas"/>
                <a:ea typeface="Consolas"/>
                <a:cs typeface="Consolas"/>
                <a:sym typeface="Consolas"/>
              </a:rPr>
              <a:t>template_preprocess_profile_wrapper</a:t>
            </a:r>
            <a:r>
              <a:rPr lang="en-GB" sz="1300" dirty="0">
                <a:latin typeface="Consolas"/>
                <a:ea typeface="Consolas"/>
                <a:cs typeface="Consolas"/>
                <a:sym typeface="Consolas"/>
              </a:rPr>
              <a:t>(&amp;</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 {</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current_field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 = '';</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$field</a:t>
            </a:r>
            <a:r>
              <a:rPr lang="en-GB" sz="1300" dirty="0">
                <a:latin typeface="Consolas"/>
                <a:ea typeface="Consolas"/>
                <a:cs typeface="Consolas"/>
                <a:sym typeface="Consolas"/>
              </a:rPr>
              <a:t> = </a:t>
            </a:r>
            <a:r>
              <a:rPr lang="en-GB" sz="1300" dirty="0" err="1">
                <a:latin typeface="Consolas"/>
                <a:ea typeface="Consolas"/>
                <a:cs typeface="Consolas"/>
                <a:sym typeface="Consolas"/>
              </a:rPr>
              <a:t>arg</a:t>
            </a:r>
            <a:r>
              <a:rPr lang="en-GB" sz="1300" dirty="0">
                <a:latin typeface="Consolas"/>
                <a:ea typeface="Consolas"/>
                <a:cs typeface="Consolas"/>
                <a:sym typeface="Consolas"/>
              </a:rPr>
              <a:t>(</a:t>
            </a:r>
            <a:r>
              <a:rPr lang="en-GB" sz="1300" dirty="0">
                <a:solidFill>
                  <a:srgbClr val="BF9000"/>
                </a:solidFill>
                <a:latin typeface="Consolas"/>
                <a:ea typeface="Consolas"/>
                <a:cs typeface="Consolas"/>
                <a:sym typeface="Consolas"/>
              </a:rPr>
              <a:t>1</a:t>
            </a:r>
            <a:r>
              <a:rPr lang="en-GB" sz="1300" dirty="0">
                <a:latin typeface="Consolas"/>
                <a:ea typeface="Consolas"/>
                <a:cs typeface="Consolas"/>
                <a:sym typeface="Consolas"/>
              </a:rPr>
              <a:t>)) {</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current_field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 = </a:t>
            </a:r>
            <a:r>
              <a:rPr lang="en-GB" sz="1300" dirty="0">
                <a:solidFill>
                  <a:srgbClr val="4A86E8"/>
                </a:solidFill>
                <a:latin typeface="Consolas"/>
                <a:ea typeface="Consolas"/>
                <a:cs typeface="Consolas"/>
                <a:sym typeface="Consolas"/>
              </a:rPr>
              <a:t>$field</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$variables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theme_hook_suggestions</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 = </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profile_wrapper</a:t>
            </a:r>
            <a:r>
              <a:rPr lang="en-GB" sz="1300" dirty="0">
                <a:solidFill>
                  <a:srgbClr val="E06666"/>
                </a:solidFill>
                <a:latin typeface="Consolas"/>
                <a:ea typeface="Consolas"/>
                <a:cs typeface="Consolas"/>
                <a:sym typeface="Consolas"/>
              </a:rPr>
              <a:t>__'</a:t>
            </a:r>
            <a:r>
              <a:rPr lang="en-GB" sz="1300" dirty="0">
                <a:latin typeface="Consolas"/>
                <a:ea typeface="Consolas"/>
                <a:cs typeface="Consolas"/>
                <a:sym typeface="Consolas"/>
              </a:rPr>
              <a:t> . </a:t>
            </a:r>
            <a:r>
              <a:rPr lang="en-GB" sz="1300" dirty="0">
                <a:solidFill>
                  <a:srgbClr val="4A86E8"/>
                </a:solidFill>
                <a:latin typeface="Consolas"/>
                <a:ea typeface="Consolas"/>
                <a:cs typeface="Consolas"/>
                <a:sym typeface="Consolas"/>
              </a:rPr>
              <a:t>$field</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a:t>
            </a:r>
          </a:p>
          <a:p>
            <a:pPr>
              <a:lnSpc>
                <a:spcPct val="100000"/>
              </a:lnSpc>
              <a:spcAft>
                <a:spcPts val="0"/>
              </a:spcAft>
              <a:buSzPct val="25000"/>
            </a:pPr>
            <a:r>
              <a:rPr lang="en-GB" sz="1300" dirty="0">
                <a:latin typeface="Consolas"/>
                <a:ea typeface="Consolas"/>
                <a:cs typeface="Consolas"/>
                <a:sym typeface="Consolas"/>
              </a:rPr>
              <a:t>}</a:t>
            </a:r>
          </a:p>
          <a:p>
            <a:pPr>
              <a:lnSpc>
                <a:spcPct val="100000"/>
              </a:lnSpc>
              <a:spcAft>
                <a:spcPts val="0"/>
              </a:spcAft>
              <a:buSzPct val="25000"/>
            </a:pPr>
            <a:endParaRPr sz="700" dirty="0">
              <a:latin typeface="Consolas"/>
              <a:ea typeface="Consolas"/>
              <a:cs typeface="Consolas"/>
              <a:sym typeface="Consolas"/>
            </a:endParaRPr>
          </a:p>
          <a:p>
            <a:pPr>
              <a:lnSpc>
                <a:spcPct val="100000"/>
              </a:lnSpc>
              <a:spcAft>
                <a:spcPts val="0"/>
              </a:spcAft>
              <a:buSzPct val="25000"/>
            </a:pPr>
            <a:r>
              <a:rPr lang="en-GB" sz="1300" dirty="0">
                <a:latin typeface="Consolas"/>
                <a:ea typeface="Consolas"/>
                <a:cs typeface="Consolas"/>
                <a:sym typeface="Consolas"/>
              </a:rPr>
              <a:t>function _</a:t>
            </a:r>
            <a:r>
              <a:rPr lang="en-GB" sz="1300" dirty="0" err="1">
                <a:latin typeface="Consolas"/>
                <a:ea typeface="Consolas"/>
                <a:cs typeface="Consolas"/>
                <a:sym typeface="Consolas"/>
              </a:rPr>
              <a:t>profile_get_fields</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FALSE) {</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 = </a:t>
            </a:r>
            <a:r>
              <a:rPr lang="en-GB" sz="1300" b="1" dirty="0" err="1">
                <a:solidFill>
                  <a:srgbClr val="980000"/>
                </a:solidFill>
                <a:latin typeface="Consolas"/>
                <a:ea typeface="Consolas"/>
                <a:cs typeface="Consolas"/>
                <a:sym typeface="Consolas"/>
              </a:rPr>
              <a:t>db_select</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'register'</a:t>
            </a:r>
            <a:r>
              <a:rPr lang="en-GB" sz="1300" dirty="0">
                <a:latin typeface="Consolas"/>
                <a:ea typeface="Consolas"/>
                <a:cs typeface="Consolas"/>
                <a:sym typeface="Consolas"/>
              </a:rPr>
              <a:t>, 1);}</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else</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err="1">
                <a:latin typeface="Consolas"/>
                <a:ea typeface="Consolas"/>
                <a:cs typeface="Consolas"/>
                <a:sym typeface="Consolas"/>
              </a:rPr>
              <a:t>db_like</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'LIKE'</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while</a:t>
            </a:r>
            <a:r>
              <a:rPr lang="en-GB" sz="1300" dirty="0">
                <a:latin typeface="Consolas"/>
                <a:ea typeface="Consolas"/>
                <a:cs typeface="Consolas"/>
                <a:sym typeface="Consolas"/>
              </a:rPr>
              <a:t> (!</a:t>
            </a:r>
            <a:r>
              <a:rPr lang="en-GB" sz="1300" dirty="0" err="1">
                <a:latin typeface="Consolas"/>
                <a:ea typeface="Consolas"/>
                <a:cs typeface="Consolas"/>
                <a:sym typeface="Consolas"/>
              </a:rPr>
              <a:t>user_access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'administer users'</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'visibility'</a:t>
            </a:r>
            <a:r>
              <a:rPr lang="en-GB" sz="1300" dirty="0">
                <a:latin typeface="Consolas"/>
                <a:ea typeface="Consolas"/>
                <a:cs typeface="Consolas"/>
                <a:sym typeface="Consolas"/>
              </a:rPr>
              <a:t>, PROFILE_HIDDEN, </a:t>
            </a:r>
            <a:r>
              <a:rPr lang="en-GB" sz="1300" dirty="0">
                <a:solidFill>
                  <a:srgbClr val="E06666"/>
                </a:solidFill>
                <a:latin typeface="Consolas"/>
                <a:ea typeface="Consolas"/>
                <a:cs typeface="Consolas"/>
                <a:sym typeface="Consolas"/>
              </a:rPr>
              <a:t>'&lt;&gt;'</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return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-&gt;fields(</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)-&gt;execute();</a:t>
            </a:r>
          </a:p>
          <a:p>
            <a:pPr>
              <a:lnSpc>
                <a:spcPct val="100000"/>
              </a:lnSpc>
              <a:spcAft>
                <a:spcPts val="0"/>
              </a:spcAft>
              <a:buSzPct val="25000"/>
            </a:pPr>
            <a:r>
              <a:rPr lang="en-GB" sz="1300" dirty="0">
                <a:latin typeface="Consolas"/>
                <a:ea typeface="Consolas"/>
                <a:cs typeface="Consolas"/>
                <a:sym typeface="Consolas"/>
              </a:rPr>
              <a:t>}</a:t>
            </a:r>
          </a:p>
          <a:p>
            <a:pPr>
              <a:lnSpc>
                <a:spcPct val="100000"/>
              </a:lnSpc>
              <a:spcAft>
                <a:spcPts val="0"/>
              </a:spcAft>
              <a:buSzPct val="25000"/>
            </a:pPr>
            <a:endParaRPr sz="1200" dirty="0"/>
          </a:p>
        </p:txBody>
      </p:sp>
      <p:sp>
        <p:nvSpPr>
          <p:cNvPr id="142" name="Shape 142"/>
          <p:cNvSpPr/>
          <p:nvPr/>
        </p:nvSpPr>
        <p:spPr>
          <a:xfrm>
            <a:off x="1280592" y="3861048"/>
            <a:ext cx="935999" cy="288032"/>
          </a:xfrm>
          <a:prstGeom prst="rect">
            <a:avLst/>
          </a:prstGeom>
          <a:solidFill>
            <a:srgbClr val="FFCCFF">
              <a:alpha val="49803"/>
            </a:srgbClr>
          </a:solidFill>
          <a:ln w="25400" cap="flat" cmpd="sng">
            <a:solidFill>
              <a:srgbClr val="980000"/>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lt1"/>
              </a:solidFill>
            </a:endParaRPr>
          </a:p>
        </p:txBody>
      </p:sp>
      <p:sp>
        <p:nvSpPr>
          <p:cNvPr id="5" name="Slide Number Placeholder 4"/>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13</a:t>
            </a:fld>
            <a:endParaRPr lang="en-GB" dirty="0"/>
          </a:p>
        </p:txBody>
      </p:sp>
      <p:sp>
        <p:nvSpPr>
          <p:cNvPr id="6" name="TextBox 5"/>
          <p:cNvSpPr txBox="1"/>
          <p:nvPr/>
        </p:nvSpPr>
        <p:spPr>
          <a:xfrm>
            <a:off x="488504" y="5589240"/>
            <a:ext cx="410445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latin typeface="Consolas" pitchFamily="49" charset="0"/>
              </a:rPr>
              <a:t>Steps</a:t>
            </a:r>
          </a:p>
          <a:p>
            <a:r>
              <a:rPr lang="en-US" dirty="0" smtClean="0">
                <a:latin typeface="Consolas" pitchFamily="49" charset="0"/>
              </a:rPr>
              <a:t>1. Remove comments</a:t>
            </a:r>
          </a:p>
          <a:p>
            <a:r>
              <a:rPr lang="en-US" u="sng" dirty="0" smtClean="0">
                <a:latin typeface="Consolas" pitchFamily="49" charset="0"/>
              </a:rPr>
              <a:t>2. Remove files w/o db access</a:t>
            </a:r>
            <a:endParaRPr lang="el-GR" u="sng" dirty="0">
              <a:latin typeface="Consolas" pitchFamily="49"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37675" y="593367"/>
            <a:ext cx="9230650" cy="763600"/>
          </a:xfrm>
          <a:prstGeom prst="rect">
            <a:avLst/>
          </a:prstGeom>
        </p:spPr>
        <p:txBody>
          <a:bodyPr lIns="107269" tIns="107269" rIns="107269" bIns="107269" anchor="t" anchorCtr="0">
            <a:noAutofit/>
          </a:bodyPr>
          <a:lstStyle/>
          <a:p>
            <a:r>
              <a:rPr lang="en-GB" dirty="0"/>
              <a:t>Roadmap</a:t>
            </a:r>
          </a:p>
        </p:txBody>
      </p:sp>
      <p:pic>
        <p:nvPicPr>
          <p:cNvPr id="148" name="Shape 148"/>
          <p:cNvPicPr preferRelativeResize="0"/>
          <p:nvPr/>
        </p:nvPicPr>
        <p:blipFill>
          <a:blip r:embed="rId3">
            <a:alphaModFix/>
          </a:blip>
          <a:stretch>
            <a:fillRect/>
          </a:stretch>
        </p:blipFill>
        <p:spPr>
          <a:xfrm>
            <a:off x="3259804" y="222733"/>
            <a:ext cx="6563644" cy="6412531"/>
          </a:xfrm>
          <a:prstGeom prst="rect">
            <a:avLst/>
          </a:prstGeom>
          <a:noFill/>
          <a:ln>
            <a:noFill/>
          </a:ln>
        </p:spPr>
      </p:pic>
      <p:sp>
        <p:nvSpPr>
          <p:cNvPr id="149" name="Shape 149"/>
          <p:cNvSpPr/>
          <p:nvPr/>
        </p:nvSpPr>
        <p:spPr>
          <a:xfrm>
            <a:off x="2331131" y="2953989"/>
            <a:ext cx="833300" cy="86800"/>
          </a:xfrm>
          <a:prstGeom prst="rightArrow">
            <a:avLst>
              <a:gd name="adj1" fmla="val 50000"/>
              <a:gd name="adj2" fmla="val 50000"/>
            </a:avLst>
          </a:prstGeom>
          <a:solidFill>
            <a:schemeClr val="lt2"/>
          </a:solidFill>
          <a:ln w="9525" cap="flat" cmpd="sng">
            <a:solidFill>
              <a:srgbClr val="FF0000"/>
            </a:solidFill>
            <a:prstDash val="solid"/>
            <a:round/>
            <a:headEnd type="none" w="med" len="med"/>
            <a:tailEnd type="none" w="med" len="med"/>
          </a:ln>
        </p:spPr>
        <p:txBody>
          <a:bodyPr lIns="107269" tIns="107269" rIns="107269" bIns="107269" anchor="ctr" anchorCtr="0">
            <a:noAutofit/>
          </a:bodyPr>
          <a:lstStyle/>
          <a:p>
            <a:pPr>
              <a:buClr>
                <a:srgbClr val="000000"/>
              </a:buClr>
            </a:pPr>
            <a:endParaRPr dirty="0"/>
          </a:p>
        </p:txBody>
      </p:sp>
      <p:sp>
        <p:nvSpPr>
          <p:cNvPr id="5" name="Slide Number Placeholder 4"/>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14</a:t>
            </a:fld>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sz="3300" dirty="0"/>
              <a:t>Split file to </a:t>
            </a:r>
            <a:r>
              <a:rPr lang="en-GB" sz="3300" b="1" dirty="0" smtClean="0"/>
              <a:t>Callable Units</a:t>
            </a:r>
            <a:r>
              <a:rPr lang="en-GB" sz="3300" dirty="0" smtClean="0"/>
              <a:t> (methods/functions/...)</a:t>
            </a:r>
            <a:endParaRPr lang="en-GB" sz="3300" dirty="0"/>
          </a:p>
        </p:txBody>
      </p:sp>
      <p:sp>
        <p:nvSpPr>
          <p:cNvPr id="155" name="Shape 155"/>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noAutofit/>
          </a:bodyPr>
          <a:lstStyle/>
          <a:p>
            <a:pPr>
              <a:lnSpc>
                <a:spcPct val="100000"/>
              </a:lnSpc>
              <a:spcAft>
                <a:spcPts val="0"/>
              </a:spcAft>
              <a:buClr>
                <a:schemeClr val="dk1"/>
              </a:buClr>
              <a:buSzPct val="25000"/>
            </a:pPr>
            <a:endParaRPr sz="1100" dirty="0"/>
          </a:p>
          <a:p>
            <a:pPr>
              <a:lnSpc>
                <a:spcPct val="100000"/>
              </a:lnSpc>
              <a:spcAft>
                <a:spcPts val="0"/>
              </a:spcAft>
              <a:buClr>
                <a:schemeClr val="dk1"/>
              </a:buClr>
              <a:buSzPct val="25000"/>
            </a:pPr>
            <a:endParaRPr sz="1100" dirty="0"/>
          </a:p>
          <a:p>
            <a:pPr>
              <a:lnSpc>
                <a:spcPct val="100000"/>
              </a:lnSpc>
              <a:spcAft>
                <a:spcPts val="0"/>
              </a:spcAft>
              <a:buClr>
                <a:schemeClr val="dk1"/>
              </a:buClr>
              <a:buSzPct val="25000"/>
            </a:pPr>
            <a:endParaRPr sz="1100" dirty="0"/>
          </a:p>
          <a:p>
            <a:pPr>
              <a:lnSpc>
                <a:spcPct val="100000"/>
              </a:lnSpc>
              <a:spcAft>
                <a:spcPts val="0"/>
              </a:spcAft>
              <a:buClr>
                <a:schemeClr val="dk1"/>
              </a:buClr>
              <a:buSzPct val="25000"/>
            </a:pPr>
            <a:r>
              <a:rPr lang="en-GB" sz="1200" dirty="0">
                <a:latin typeface="Consolas"/>
                <a:ea typeface="Consolas"/>
                <a:cs typeface="Consolas"/>
                <a:sym typeface="Consolas"/>
              </a:rPr>
              <a:t>function </a:t>
            </a:r>
            <a:r>
              <a:rPr lang="en-GB" sz="1200" dirty="0" err="1">
                <a:latin typeface="Consolas"/>
                <a:ea typeface="Consolas"/>
                <a:cs typeface="Consolas"/>
                <a:sym typeface="Consolas"/>
              </a:rPr>
              <a:t>template_preprocess_profile_wrapper</a:t>
            </a:r>
            <a:r>
              <a:rPr lang="en-GB" sz="1200" dirty="0">
                <a:latin typeface="Consolas"/>
                <a:ea typeface="Consolas"/>
                <a:cs typeface="Consolas"/>
                <a:sym typeface="Consolas"/>
              </a:rPr>
              <a:t>(&amp;</a:t>
            </a:r>
            <a:r>
              <a:rPr lang="en-GB" sz="1200" dirty="0">
                <a:solidFill>
                  <a:srgbClr val="4A86E8"/>
                </a:solidFill>
                <a:latin typeface="Consolas"/>
                <a:ea typeface="Consolas"/>
                <a:cs typeface="Consolas"/>
                <a:sym typeface="Consolas"/>
              </a:rPr>
              <a:t>$variables</a:t>
            </a:r>
            <a:r>
              <a:rPr lang="en-GB" sz="1200" dirty="0">
                <a:latin typeface="Consolas"/>
                <a:ea typeface="Consolas"/>
                <a:cs typeface="Consolas"/>
                <a:sym typeface="Consolas"/>
              </a:rPr>
              <a:t>) {</a:t>
            </a:r>
          </a:p>
          <a:p>
            <a:pPr>
              <a:lnSpc>
                <a:spcPct val="100000"/>
              </a:lnSpc>
              <a:spcAft>
                <a:spcPts val="0"/>
              </a:spcAft>
              <a:buClr>
                <a:schemeClr val="dk1"/>
              </a:buClr>
              <a:buSzPct val="25000"/>
            </a:pPr>
            <a:r>
              <a:rPr lang="en-GB" sz="1200" dirty="0">
                <a:latin typeface="Consolas"/>
                <a:ea typeface="Consolas"/>
                <a:cs typeface="Consolas"/>
                <a:sym typeface="Consolas"/>
              </a:rPr>
              <a:t>  </a:t>
            </a:r>
            <a:r>
              <a:rPr lang="en-GB" sz="1200" dirty="0">
                <a:solidFill>
                  <a:srgbClr val="4A86E8"/>
                </a:solidFill>
                <a:latin typeface="Consolas"/>
                <a:ea typeface="Consolas"/>
                <a:cs typeface="Consolas"/>
                <a:sym typeface="Consolas"/>
              </a:rPr>
              <a:t>$variables</a:t>
            </a:r>
            <a:r>
              <a:rPr lang="en-GB" sz="1200" dirty="0">
                <a:latin typeface="Consolas"/>
                <a:ea typeface="Consolas"/>
                <a:cs typeface="Consolas"/>
                <a:sym typeface="Consolas"/>
              </a:rPr>
              <a:t>[</a:t>
            </a:r>
            <a:r>
              <a:rPr lang="en-GB" sz="1200" dirty="0">
                <a:solidFill>
                  <a:srgbClr val="E06666"/>
                </a:solidFill>
                <a:latin typeface="Consolas"/>
                <a:ea typeface="Consolas"/>
                <a:cs typeface="Consolas"/>
                <a:sym typeface="Consolas"/>
              </a:rPr>
              <a:t>'</a:t>
            </a:r>
            <a:r>
              <a:rPr lang="en-GB" sz="1200" dirty="0" err="1">
                <a:solidFill>
                  <a:srgbClr val="E06666"/>
                </a:solidFill>
                <a:latin typeface="Consolas"/>
                <a:ea typeface="Consolas"/>
                <a:cs typeface="Consolas"/>
                <a:sym typeface="Consolas"/>
              </a:rPr>
              <a:t>current_field</a:t>
            </a:r>
            <a:r>
              <a:rPr lang="en-GB" sz="1200" dirty="0">
                <a:solidFill>
                  <a:srgbClr val="E06666"/>
                </a:solidFill>
                <a:latin typeface="Consolas"/>
                <a:ea typeface="Consolas"/>
                <a:cs typeface="Consolas"/>
                <a:sym typeface="Consolas"/>
              </a:rPr>
              <a:t>'</a:t>
            </a:r>
            <a:r>
              <a:rPr lang="en-GB" sz="1200" dirty="0">
                <a:latin typeface="Consolas"/>
                <a:ea typeface="Consolas"/>
                <a:cs typeface="Consolas"/>
                <a:sym typeface="Consolas"/>
              </a:rPr>
              <a:t>] = '';</a:t>
            </a:r>
          </a:p>
          <a:p>
            <a:pPr>
              <a:lnSpc>
                <a:spcPct val="100000"/>
              </a:lnSpc>
              <a:spcAft>
                <a:spcPts val="0"/>
              </a:spcAft>
              <a:buClr>
                <a:schemeClr val="dk1"/>
              </a:buClr>
              <a:buSzPct val="25000"/>
            </a:pPr>
            <a:r>
              <a:rPr lang="en-GB" sz="1200" dirty="0">
                <a:latin typeface="Consolas"/>
                <a:ea typeface="Consolas"/>
                <a:cs typeface="Consolas"/>
                <a:sym typeface="Consolas"/>
              </a:rPr>
              <a:t>  </a:t>
            </a:r>
            <a:r>
              <a:rPr lang="en-GB" sz="1200" dirty="0">
                <a:solidFill>
                  <a:srgbClr val="BF9000"/>
                </a:solidFill>
                <a:latin typeface="Consolas"/>
                <a:ea typeface="Consolas"/>
                <a:cs typeface="Consolas"/>
                <a:sym typeface="Consolas"/>
              </a:rPr>
              <a:t>if</a:t>
            </a:r>
            <a:r>
              <a:rPr lang="en-GB" sz="1200" dirty="0">
                <a:latin typeface="Consolas"/>
                <a:ea typeface="Consolas"/>
                <a:cs typeface="Consolas"/>
                <a:sym typeface="Consolas"/>
              </a:rPr>
              <a:t> (</a:t>
            </a:r>
            <a:r>
              <a:rPr lang="en-GB" sz="1200" dirty="0">
                <a:solidFill>
                  <a:srgbClr val="4A86E8"/>
                </a:solidFill>
                <a:latin typeface="Consolas"/>
                <a:ea typeface="Consolas"/>
                <a:cs typeface="Consolas"/>
                <a:sym typeface="Consolas"/>
              </a:rPr>
              <a:t>$field</a:t>
            </a:r>
            <a:r>
              <a:rPr lang="en-GB" sz="1200" dirty="0">
                <a:latin typeface="Consolas"/>
                <a:ea typeface="Consolas"/>
                <a:cs typeface="Consolas"/>
                <a:sym typeface="Consolas"/>
              </a:rPr>
              <a:t> = </a:t>
            </a:r>
            <a:r>
              <a:rPr lang="en-GB" sz="1200" dirty="0" err="1">
                <a:latin typeface="Consolas"/>
                <a:ea typeface="Consolas"/>
                <a:cs typeface="Consolas"/>
                <a:sym typeface="Consolas"/>
              </a:rPr>
              <a:t>arg</a:t>
            </a:r>
            <a:r>
              <a:rPr lang="en-GB" sz="1200" dirty="0">
                <a:latin typeface="Consolas"/>
                <a:ea typeface="Consolas"/>
                <a:cs typeface="Consolas"/>
                <a:sym typeface="Consolas"/>
              </a:rPr>
              <a:t>(</a:t>
            </a:r>
            <a:r>
              <a:rPr lang="en-GB" sz="1200" dirty="0">
                <a:solidFill>
                  <a:srgbClr val="BF9000"/>
                </a:solidFill>
                <a:latin typeface="Consolas"/>
                <a:ea typeface="Consolas"/>
                <a:cs typeface="Consolas"/>
                <a:sym typeface="Consolas"/>
              </a:rPr>
              <a:t>1</a:t>
            </a:r>
            <a:r>
              <a:rPr lang="en-GB" sz="1200" dirty="0">
                <a:latin typeface="Consolas"/>
                <a:ea typeface="Consolas"/>
                <a:cs typeface="Consolas"/>
                <a:sym typeface="Consolas"/>
              </a:rPr>
              <a:t>)) {</a:t>
            </a:r>
          </a:p>
          <a:p>
            <a:pPr>
              <a:lnSpc>
                <a:spcPct val="100000"/>
              </a:lnSpc>
              <a:spcAft>
                <a:spcPts val="0"/>
              </a:spcAft>
              <a:buClr>
                <a:schemeClr val="dk1"/>
              </a:buClr>
              <a:buSzPct val="25000"/>
            </a:pPr>
            <a:r>
              <a:rPr lang="en-GB" sz="1200" dirty="0">
                <a:latin typeface="Consolas"/>
                <a:ea typeface="Consolas"/>
                <a:cs typeface="Consolas"/>
                <a:sym typeface="Consolas"/>
              </a:rPr>
              <a:t>	</a:t>
            </a:r>
            <a:r>
              <a:rPr lang="en-GB" sz="1200" dirty="0">
                <a:solidFill>
                  <a:srgbClr val="4A86E8"/>
                </a:solidFill>
                <a:latin typeface="Consolas"/>
                <a:ea typeface="Consolas"/>
                <a:cs typeface="Consolas"/>
                <a:sym typeface="Consolas"/>
              </a:rPr>
              <a:t>$variables</a:t>
            </a:r>
            <a:r>
              <a:rPr lang="en-GB" sz="1200" dirty="0">
                <a:latin typeface="Consolas"/>
                <a:ea typeface="Consolas"/>
                <a:cs typeface="Consolas"/>
                <a:sym typeface="Consolas"/>
              </a:rPr>
              <a:t>[</a:t>
            </a:r>
            <a:r>
              <a:rPr lang="en-GB" sz="1200" dirty="0">
                <a:solidFill>
                  <a:srgbClr val="E06666"/>
                </a:solidFill>
                <a:latin typeface="Consolas"/>
                <a:ea typeface="Consolas"/>
                <a:cs typeface="Consolas"/>
                <a:sym typeface="Consolas"/>
              </a:rPr>
              <a:t>'</a:t>
            </a:r>
            <a:r>
              <a:rPr lang="en-GB" sz="1200" dirty="0" err="1">
                <a:solidFill>
                  <a:srgbClr val="E06666"/>
                </a:solidFill>
                <a:latin typeface="Consolas"/>
                <a:ea typeface="Consolas"/>
                <a:cs typeface="Consolas"/>
                <a:sym typeface="Consolas"/>
              </a:rPr>
              <a:t>current_field</a:t>
            </a:r>
            <a:r>
              <a:rPr lang="en-GB" sz="1200" dirty="0">
                <a:solidFill>
                  <a:srgbClr val="E06666"/>
                </a:solidFill>
                <a:latin typeface="Consolas"/>
                <a:ea typeface="Consolas"/>
                <a:cs typeface="Consolas"/>
                <a:sym typeface="Consolas"/>
              </a:rPr>
              <a:t>'</a:t>
            </a:r>
            <a:r>
              <a:rPr lang="en-GB" sz="1200" dirty="0">
                <a:latin typeface="Consolas"/>
                <a:ea typeface="Consolas"/>
                <a:cs typeface="Consolas"/>
                <a:sym typeface="Consolas"/>
              </a:rPr>
              <a:t>] = </a:t>
            </a:r>
            <a:r>
              <a:rPr lang="en-GB" sz="1200" dirty="0">
                <a:solidFill>
                  <a:srgbClr val="4A86E8"/>
                </a:solidFill>
                <a:latin typeface="Consolas"/>
                <a:ea typeface="Consolas"/>
                <a:cs typeface="Consolas"/>
                <a:sym typeface="Consolas"/>
              </a:rPr>
              <a:t>$field</a:t>
            </a:r>
            <a:r>
              <a:rPr lang="en-GB" sz="1200" dirty="0">
                <a:latin typeface="Consolas"/>
                <a:ea typeface="Consolas"/>
                <a:cs typeface="Consolas"/>
                <a:sym typeface="Consolas"/>
              </a:rPr>
              <a:t>;</a:t>
            </a:r>
          </a:p>
          <a:p>
            <a:pPr>
              <a:lnSpc>
                <a:spcPct val="100000"/>
              </a:lnSpc>
              <a:spcAft>
                <a:spcPts val="0"/>
              </a:spcAft>
              <a:buClr>
                <a:schemeClr val="dk1"/>
              </a:buClr>
              <a:buSzPct val="25000"/>
            </a:pPr>
            <a:r>
              <a:rPr lang="en-GB" sz="1200" dirty="0">
                <a:latin typeface="Consolas"/>
                <a:ea typeface="Consolas"/>
                <a:cs typeface="Consolas"/>
                <a:sym typeface="Consolas"/>
              </a:rPr>
              <a:t>	</a:t>
            </a:r>
            <a:r>
              <a:rPr lang="en-GB" sz="1200" dirty="0">
                <a:solidFill>
                  <a:srgbClr val="4A86E8"/>
                </a:solidFill>
                <a:latin typeface="Consolas"/>
                <a:ea typeface="Consolas"/>
                <a:cs typeface="Consolas"/>
                <a:sym typeface="Consolas"/>
              </a:rPr>
              <a:t>$variables</a:t>
            </a:r>
            <a:r>
              <a:rPr lang="en-GB" sz="1200" dirty="0">
                <a:latin typeface="Consolas"/>
                <a:ea typeface="Consolas"/>
                <a:cs typeface="Consolas"/>
                <a:sym typeface="Consolas"/>
              </a:rPr>
              <a:t>[</a:t>
            </a:r>
            <a:r>
              <a:rPr lang="en-GB" sz="1200" dirty="0">
                <a:solidFill>
                  <a:srgbClr val="E06666"/>
                </a:solidFill>
                <a:latin typeface="Consolas"/>
                <a:ea typeface="Consolas"/>
                <a:cs typeface="Consolas"/>
                <a:sym typeface="Consolas"/>
              </a:rPr>
              <a:t>'</a:t>
            </a:r>
            <a:r>
              <a:rPr lang="en-GB" sz="1200" dirty="0" err="1">
                <a:solidFill>
                  <a:srgbClr val="E06666"/>
                </a:solidFill>
                <a:latin typeface="Consolas"/>
                <a:ea typeface="Consolas"/>
                <a:cs typeface="Consolas"/>
                <a:sym typeface="Consolas"/>
              </a:rPr>
              <a:t>theme_hook_suggestions</a:t>
            </a:r>
            <a:r>
              <a:rPr lang="en-GB" sz="1200" dirty="0">
                <a:solidFill>
                  <a:srgbClr val="E06666"/>
                </a:solidFill>
                <a:latin typeface="Consolas"/>
                <a:ea typeface="Consolas"/>
                <a:cs typeface="Consolas"/>
                <a:sym typeface="Consolas"/>
              </a:rPr>
              <a:t>'</a:t>
            </a:r>
            <a:r>
              <a:rPr lang="en-GB" sz="1200" dirty="0">
                <a:latin typeface="Consolas"/>
                <a:ea typeface="Consolas"/>
                <a:cs typeface="Consolas"/>
                <a:sym typeface="Consolas"/>
              </a:rPr>
              <a:t>][] = </a:t>
            </a:r>
            <a:r>
              <a:rPr lang="en-GB" sz="1200" dirty="0">
                <a:solidFill>
                  <a:srgbClr val="E06666"/>
                </a:solidFill>
                <a:latin typeface="Consolas"/>
                <a:ea typeface="Consolas"/>
                <a:cs typeface="Consolas"/>
                <a:sym typeface="Consolas"/>
              </a:rPr>
              <a:t>'</a:t>
            </a:r>
            <a:r>
              <a:rPr lang="en-GB" sz="1200" dirty="0" err="1">
                <a:solidFill>
                  <a:srgbClr val="E06666"/>
                </a:solidFill>
                <a:latin typeface="Consolas"/>
                <a:ea typeface="Consolas"/>
                <a:cs typeface="Consolas"/>
                <a:sym typeface="Consolas"/>
              </a:rPr>
              <a:t>profile_wrapper</a:t>
            </a:r>
            <a:r>
              <a:rPr lang="en-GB" sz="1200" dirty="0">
                <a:solidFill>
                  <a:srgbClr val="E06666"/>
                </a:solidFill>
                <a:latin typeface="Consolas"/>
                <a:ea typeface="Consolas"/>
                <a:cs typeface="Consolas"/>
                <a:sym typeface="Consolas"/>
              </a:rPr>
              <a:t>__'</a:t>
            </a:r>
            <a:r>
              <a:rPr lang="en-GB" sz="1200" dirty="0">
                <a:latin typeface="Consolas"/>
                <a:ea typeface="Consolas"/>
                <a:cs typeface="Consolas"/>
                <a:sym typeface="Consolas"/>
              </a:rPr>
              <a:t> . </a:t>
            </a:r>
            <a:r>
              <a:rPr lang="en-GB" sz="1200" dirty="0">
                <a:solidFill>
                  <a:srgbClr val="4A86E8"/>
                </a:solidFill>
                <a:latin typeface="Consolas"/>
                <a:ea typeface="Consolas"/>
                <a:cs typeface="Consolas"/>
                <a:sym typeface="Consolas"/>
              </a:rPr>
              <a:t>$field</a:t>
            </a:r>
            <a:r>
              <a:rPr lang="en-GB" sz="1200" dirty="0">
                <a:latin typeface="Consolas"/>
                <a:ea typeface="Consolas"/>
                <a:cs typeface="Consolas"/>
                <a:sym typeface="Consolas"/>
              </a:rPr>
              <a:t>;</a:t>
            </a:r>
          </a:p>
          <a:p>
            <a:pPr>
              <a:lnSpc>
                <a:spcPct val="100000"/>
              </a:lnSpc>
              <a:spcAft>
                <a:spcPts val="0"/>
              </a:spcAft>
              <a:buClr>
                <a:schemeClr val="dk1"/>
              </a:buClr>
              <a:buSzPct val="25000"/>
            </a:pPr>
            <a:r>
              <a:rPr lang="en-GB" sz="1200" dirty="0">
                <a:latin typeface="Consolas"/>
                <a:ea typeface="Consolas"/>
                <a:cs typeface="Consolas"/>
                <a:sym typeface="Consolas"/>
              </a:rPr>
              <a:t>  }</a:t>
            </a:r>
          </a:p>
          <a:p>
            <a:pPr>
              <a:lnSpc>
                <a:spcPct val="100000"/>
              </a:lnSpc>
              <a:spcAft>
                <a:spcPts val="0"/>
              </a:spcAft>
              <a:buClr>
                <a:schemeClr val="dk1"/>
              </a:buClr>
              <a:buSzPct val="25000"/>
            </a:pPr>
            <a:r>
              <a:rPr lang="en-GB" sz="1200" dirty="0">
                <a:latin typeface="Consolas"/>
                <a:ea typeface="Consolas"/>
                <a:cs typeface="Consolas"/>
                <a:sym typeface="Consolas"/>
              </a:rPr>
              <a:t>}</a:t>
            </a:r>
          </a:p>
          <a:p>
            <a:pPr>
              <a:lnSpc>
                <a:spcPct val="100000"/>
              </a:lnSpc>
              <a:spcAft>
                <a:spcPts val="0"/>
              </a:spcAft>
              <a:buClr>
                <a:schemeClr val="dk1"/>
              </a:buClr>
              <a:buSzPct val="25000"/>
            </a:pPr>
            <a:endParaRPr sz="600" dirty="0">
              <a:latin typeface="Consolas"/>
              <a:ea typeface="Consolas"/>
              <a:cs typeface="Consolas"/>
              <a:sym typeface="Consolas"/>
            </a:endParaRPr>
          </a:p>
          <a:p>
            <a:pPr>
              <a:lnSpc>
                <a:spcPct val="100000"/>
              </a:lnSpc>
              <a:spcAft>
                <a:spcPts val="0"/>
              </a:spcAft>
              <a:buClr>
                <a:schemeClr val="dk1"/>
              </a:buClr>
              <a:buSzPct val="25000"/>
            </a:pPr>
            <a:r>
              <a:rPr lang="en-GB" sz="1200" dirty="0">
                <a:latin typeface="Consolas"/>
                <a:ea typeface="Consolas"/>
                <a:cs typeface="Consolas"/>
                <a:sym typeface="Consolas"/>
              </a:rPr>
              <a:t>function _</a:t>
            </a:r>
            <a:r>
              <a:rPr lang="en-GB" sz="1200" dirty="0" err="1">
                <a:latin typeface="Consolas"/>
                <a:ea typeface="Consolas"/>
                <a:cs typeface="Consolas"/>
                <a:sym typeface="Consolas"/>
              </a:rPr>
              <a:t>profile_get_fields</a:t>
            </a:r>
            <a:r>
              <a:rPr lang="en-GB" sz="1200" dirty="0">
                <a:latin typeface="Consolas"/>
                <a:ea typeface="Consolas"/>
                <a:cs typeface="Consolas"/>
                <a:sym typeface="Consolas"/>
              </a:rPr>
              <a:t>(</a:t>
            </a:r>
            <a:r>
              <a:rPr lang="en-GB" sz="1200" dirty="0">
                <a:solidFill>
                  <a:srgbClr val="4A86E8"/>
                </a:solidFill>
                <a:latin typeface="Consolas"/>
                <a:ea typeface="Consolas"/>
                <a:cs typeface="Consolas"/>
                <a:sym typeface="Consolas"/>
              </a:rPr>
              <a:t>$category</a:t>
            </a:r>
            <a:r>
              <a:rPr lang="en-GB" sz="1200" dirty="0">
                <a:latin typeface="Consolas"/>
                <a:ea typeface="Consolas"/>
                <a:cs typeface="Consolas"/>
                <a:sym typeface="Consolas"/>
              </a:rPr>
              <a:t>, </a:t>
            </a:r>
            <a:r>
              <a:rPr lang="en-GB" sz="1200" dirty="0">
                <a:solidFill>
                  <a:srgbClr val="4A86E8"/>
                </a:solidFill>
                <a:latin typeface="Consolas"/>
                <a:ea typeface="Consolas"/>
                <a:cs typeface="Consolas"/>
                <a:sym typeface="Consolas"/>
              </a:rPr>
              <a:t>$register</a:t>
            </a:r>
            <a:r>
              <a:rPr lang="en-GB" sz="1200" dirty="0">
                <a:latin typeface="Consolas"/>
                <a:ea typeface="Consolas"/>
                <a:cs typeface="Consolas"/>
                <a:sym typeface="Consolas"/>
              </a:rPr>
              <a:t> = FALSE) {</a:t>
            </a:r>
          </a:p>
          <a:p>
            <a:pPr>
              <a:lnSpc>
                <a:spcPct val="100000"/>
              </a:lnSpc>
              <a:spcAft>
                <a:spcPts val="0"/>
              </a:spcAft>
              <a:buClr>
                <a:schemeClr val="dk1"/>
              </a:buClr>
              <a:buSzPct val="25000"/>
            </a:pPr>
            <a:r>
              <a:rPr lang="en-GB" sz="1200" dirty="0">
                <a:latin typeface="Consolas"/>
                <a:ea typeface="Consolas"/>
                <a:cs typeface="Consolas"/>
                <a:sym typeface="Consolas"/>
              </a:rPr>
              <a:t>  </a:t>
            </a:r>
            <a:r>
              <a:rPr lang="en-GB" sz="1200" dirty="0">
                <a:solidFill>
                  <a:srgbClr val="4A86E8"/>
                </a:solidFill>
                <a:latin typeface="Consolas"/>
                <a:ea typeface="Consolas"/>
                <a:cs typeface="Consolas"/>
                <a:sym typeface="Consolas"/>
              </a:rPr>
              <a:t>$query</a:t>
            </a:r>
            <a:r>
              <a:rPr lang="en-GB" sz="1200" dirty="0">
                <a:latin typeface="Consolas"/>
                <a:ea typeface="Consolas"/>
                <a:cs typeface="Consolas"/>
                <a:sym typeface="Consolas"/>
              </a:rPr>
              <a:t> = </a:t>
            </a:r>
            <a:r>
              <a:rPr lang="en-GB" sz="1200" dirty="0" err="1">
                <a:latin typeface="Consolas"/>
                <a:ea typeface="Consolas"/>
                <a:cs typeface="Consolas"/>
                <a:sym typeface="Consolas"/>
              </a:rPr>
              <a:t>db_select</a:t>
            </a:r>
            <a:r>
              <a:rPr lang="en-GB" sz="1200" dirty="0">
                <a:latin typeface="Consolas"/>
                <a:ea typeface="Consolas"/>
                <a:cs typeface="Consolas"/>
                <a:sym typeface="Consolas"/>
              </a:rPr>
              <a:t>(</a:t>
            </a:r>
            <a:r>
              <a:rPr lang="en-GB" sz="1200" dirty="0">
                <a:solidFill>
                  <a:srgbClr val="E06666"/>
                </a:solidFill>
                <a:latin typeface="Consolas"/>
                <a:ea typeface="Consolas"/>
                <a:cs typeface="Consolas"/>
                <a:sym typeface="Consolas"/>
              </a:rPr>
              <a:t>'</a:t>
            </a:r>
            <a:r>
              <a:rPr lang="en-GB" sz="1200" dirty="0" err="1">
                <a:solidFill>
                  <a:srgbClr val="E06666"/>
                </a:solidFill>
                <a:latin typeface="Consolas"/>
                <a:ea typeface="Consolas"/>
                <a:cs typeface="Consolas"/>
                <a:sym typeface="Consolas"/>
              </a:rPr>
              <a:t>profile_field</a:t>
            </a:r>
            <a:r>
              <a:rPr lang="en-GB" sz="1200" dirty="0">
                <a:solidFill>
                  <a:srgbClr val="E06666"/>
                </a:solidFill>
                <a:latin typeface="Consolas"/>
                <a:ea typeface="Consolas"/>
                <a:cs typeface="Consolas"/>
                <a:sym typeface="Consolas"/>
              </a:rPr>
              <a:t>'</a:t>
            </a:r>
            <a:r>
              <a:rPr lang="en-GB" sz="1200" dirty="0">
                <a:latin typeface="Consolas"/>
                <a:ea typeface="Consolas"/>
                <a:cs typeface="Consolas"/>
                <a:sym typeface="Consolas"/>
              </a:rPr>
              <a:t>);</a:t>
            </a:r>
          </a:p>
          <a:p>
            <a:pPr>
              <a:lnSpc>
                <a:spcPct val="100000"/>
              </a:lnSpc>
              <a:spcAft>
                <a:spcPts val="0"/>
              </a:spcAft>
              <a:buClr>
                <a:schemeClr val="dk1"/>
              </a:buClr>
              <a:buSzPct val="25000"/>
            </a:pPr>
            <a:r>
              <a:rPr lang="en-GB" sz="1200" dirty="0">
                <a:latin typeface="Consolas"/>
                <a:ea typeface="Consolas"/>
                <a:cs typeface="Consolas"/>
                <a:sym typeface="Consolas"/>
              </a:rPr>
              <a:t>  </a:t>
            </a:r>
            <a:r>
              <a:rPr lang="en-GB" sz="1200" dirty="0">
                <a:solidFill>
                  <a:srgbClr val="BF9000"/>
                </a:solidFill>
                <a:latin typeface="Consolas"/>
                <a:ea typeface="Consolas"/>
                <a:cs typeface="Consolas"/>
                <a:sym typeface="Consolas"/>
              </a:rPr>
              <a:t>if</a:t>
            </a:r>
            <a:r>
              <a:rPr lang="en-GB" sz="1200" dirty="0">
                <a:latin typeface="Consolas"/>
                <a:ea typeface="Consolas"/>
                <a:cs typeface="Consolas"/>
                <a:sym typeface="Consolas"/>
              </a:rPr>
              <a:t> (</a:t>
            </a:r>
            <a:r>
              <a:rPr lang="en-GB" sz="1200" dirty="0">
                <a:solidFill>
                  <a:srgbClr val="4A86E8"/>
                </a:solidFill>
                <a:latin typeface="Consolas"/>
                <a:ea typeface="Consolas"/>
                <a:cs typeface="Consolas"/>
                <a:sym typeface="Consolas"/>
              </a:rPr>
              <a:t>$register</a:t>
            </a:r>
            <a:r>
              <a:rPr lang="en-GB" sz="1200" dirty="0">
                <a:latin typeface="Consolas"/>
                <a:ea typeface="Consolas"/>
                <a:cs typeface="Consolas"/>
                <a:sym typeface="Consolas"/>
              </a:rPr>
              <a:t>) {</a:t>
            </a:r>
            <a:r>
              <a:rPr lang="en-GB" sz="1200" dirty="0">
                <a:solidFill>
                  <a:srgbClr val="4A86E8"/>
                </a:solidFill>
                <a:latin typeface="Consolas"/>
                <a:ea typeface="Consolas"/>
                <a:cs typeface="Consolas"/>
                <a:sym typeface="Consolas"/>
              </a:rPr>
              <a:t>$query</a:t>
            </a:r>
            <a:r>
              <a:rPr lang="en-GB" sz="1200" dirty="0">
                <a:latin typeface="Consolas"/>
                <a:ea typeface="Consolas"/>
                <a:cs typeface="Consolas"/>
                <a:sym typeface="Consolas"/>
              </a:rPr>
              <a:t>-&gt;condition(</a:t>
            </a:r>
            <a:r>
              <a:rPr lang="en-GB" sz="1200" dirty="0">
                <a:solidFill>
                  <a:srgbClr val="E06666"/>
                </a:solidFill>
                <a:latin typeface="Consolas"/>
                <a:ea typeface="Consolas"/>
                <a:cs typeface="Consolas"/>
                <a:sym typeface="Consolas"/>
              </a:rPr>
              <a:t>'register'</a:t>
            </a:r>
            <a:r>
              <a:rPr lang="en-GB" sz="1200" dirty="0">
                <a:latin typeface="Consolas"/>
                <a:ea typeface="Consolas"/>
                <a:cs typeface="Consolas"/>
                <a:sym typeface="Consolas"/>
              </a:rPr>
              <a:t>, 1);}</a:t>
            </a:r>
          </a:p>
          <a:p>
            <a:pPr>
              <a:lnSpc>
                <a:spcPct val="100000"/>
              </a:lnSpc>
              <a:spcAft>
                <a:spcPts val="0"/>
              </a:spcAft>
              <a:buClr>
                <a:schemeClr val="dk1"/>
              </a:buClr>
              <a:buSzPct val="25000"/>
            </a:pPr>
            <a:r>
              <a:rPr lang="en-GB" sz="1200" dirty="0">
                <a:latin typeface="Consolas"/>
                <a:ea typeface="Consolas"/>
                <a:cs typeface="Consolas"/>
                <a:sym typeface="Consolas"/>
              </a:rPr>
              <a:t>  </a:t>
            </a:r>
            <a:r>
              <a:rPr lang="en-GB" sz="1200" dirty="0">
                <a:solidFill>
                  <a:srgbClr val="BF9000"/>
                </a:solidFill>
                <a:latin typeface="Consolas"/>
                <a:ea typeface="Consolas"/>
                <a:cs typeface="Consolas"/>
                <a:sym typeface="Consolas"/>
              </a:rPr>
              <a:t>else</a:t>
            </a:r>
            <a:r>
              <a:rPr lang="en-GB" sz="1200" dirty="0">
                <a:latin typeface="Consolas"/>
                <a:ea typeface="Consolas"/>
                <a:cs typeface="Consolas"/>
                <a:sym typeface="Consolas"/>
              </a:rPr>
              <a:t> {</a:t>
            </a:r>
            <a:r>
              <a:rPr lang="en-GB" sz="1200" dirty="0">
                <a:solidFill>
                  <a:srgbClr val="4A86E8"/>
                </a:solidFill>
                <a:latin typeface="Consolas"/>
                <a:ea typeface="Consolas"/>
                <a:cs typeface="Consolas"/>
                <a:sym typeface="Consolas"/>
              </a:rPr>
              <a:t>$query</a:t>
            </a:r>
            <a:r>
              <a:rPr lang="en-GB" sz="1200" dirty="0">
                <a:latin typeface="Consolas"/>
                <a:ea typeface="Consolas"/>
                <a:cs typeface="Consolas"/>
                <a:sym typeface="Consolas"/>
              </a:rPr>
              <a:t>-&gt;condition(</a:t>
            </a:r>
            <a:r>
              <a:rPr lang="en-GB" sz="1200" dirty="0">
                <a:solidFill>
                  <a:srgbClr val="E06666"/>
                </a:solidFill>
                <a:latin typeface="Consolas"/>
                <a:ea typeface="Consolas"/>
                <a:cs typeface="Consolas"/>
                <a:sym typeface="Consolas"/>
              </a:rPr>
              <a:t>'category'</a:t>
            </a:r>
            <a:r>
              <a:rPr lang="en-GB" sz="1200" dirty="0">
                <a:latin typeface="Consolas"/>
                <a:ea typeface="Consolas"/>
                <a:cs typeface="Consolas"/>
                <a:sym typeface="Consolas"/>
              </a:rPr>
              <a:t>, </a:t>
            </a:r>
            <a:r>
              <a:rPr lang="en-GB" sz="1200" dirty="0" err="1">
                <a:latin typeface="Consolas"/>
                <a:ea typeface="Consolas"/>
                <a:cs typeface="Consolas"/>
                <a:sym typeface="Consolas"/>
              </a:rPr>
              <a:t>db_like</a:t>
            </a:r>
            <a:r>
              <a:rPr lang="en-GB" sz="1200" dirty="0">
                <a:latin typeface="Consolas"/>
                <a:ea typeface="Consolas"/>
                <a:cs typeface="Consolas"/>
                <a:sym typeface="Consolas"/>
              </a:rPr>
              <a:t>(</a:t>
            </a:r>
            <a:r>
              <a:rPr lang="en-GB" sz="1200" dirty="0">
                <a:solidFill>
                  <a:srgbClr val="4A86E8"/>
                </a:solidFill>
                <a:latin typeface="Consolas"/>
                <a:ea typeface="Consolas"/>
                <a:cs typeface="Consolas"/>
                <a:sym typeface="Consolas"/>
              </a:rPr>
              <a:t>$category</a:t>
            </a:r>
            <a:r>
              <a:rPr lang="en-GB" sz="1200" dirty="0">
                <a:latin typeface="Consolas"/>
                <a:ea typeface="Consolas"/>
                <a:cs typeface="Consolas"/>
                <a:sym typeface="Consolas"/>
              </a:rPr>
              <a:t>), </a:t>
            </a:r>
            <a:r>
              <a:rPr lang="en-GB" sz="1200" dirty="0">
                <a:solidFill>
                  <a:srgbClr val="E06666"/>
                </a:solidFill>
                <a:latin typeface="Consolas"/>
                <a:ea typeface="Consolas"/>
                <a:cs typeface="Consolas"/>
                <a:sym typeface="Consolas"/>
              </a:rPr>
              <a:t>'LIKE'</a:t>
            </a:r>
            <a:r>
              <a:rPr lang="en-GB" sz="1200" dirty="0">
                <a:latin typeface="Consolas"/>
                <a:ea typeface="Consolas"/>
                <a:cs typeface="Consolas"/>
                <a:sym typeface="Consolas"/>
              </a:rPr>
              <a:t>);}</a:t>
            </a:r>
          </a:p>
          <a:p>
            <a:pPr>
              <a:lnSpc>
                <a:spcPct val="100000"/>
              </a:lnSpc>
              <a:spcAft>
                <a:spcPts val="0"/>
              </a:spcAft>
              <a:buClr>
                <a:schemeClr val="dk1"/>
              </a:buClr>
              <a:buSzPct val="25000"/>
            </a:pPr>
            <a:r>
              <a:rPr lang="en-GB" sz="1200" dirty="0">
                <a:latin typeface="Consolas"/>
                <a:ea typeface="Consolas"/>
                <a:cs typeface="Consolas"/>
                <a:sym typeface="Consolas"/>
              </a:rPr>
              <a:t>  </a:t>
            </a:r>
            <a:r>
              <a:rPr lang="en-GB" sz="1200" dirty="0">
                <a:solidFill>
                  <a:srgbClr val="BF9000"/>
                </a:solidFill>
                <a:latin typeface="Consolas"/>
                <a:ea typeface="Consolas"/>
                <a:cs typeface="Consolas"/>
                <a:sym typeface="Consolas"/>
              </a:rPr>
              <a:t>while</a:t>
            </a:r>
            <a:r>
              <a:rPr lang="en-GB" sz="1200" dirty="0">
                <a:latin typeface="Consolas"/>
                <a:ea typeface="Consolas"/>
                <a:cs typeface="Consolas"/>
                <a:sym typeface="Consolas"/>
              </a:rPr>
              <a:t> (!</a:t>
            </a:r>
            <a:r>
              <a:rPr lang="en-GB" sz="1200" dirty="0" err="1">
                <a:latin typeface="Consolas"/>
                <a:ea typeface="Consolas"/>
                <a:cs typeface="Consolas"/>
                <a:sym typeface="Consolas"/>
              </a:rPr>
              <a:t>user_access</a:t>
            </a:r>
            <a:r>
              <a:rPr lang="en-GB" sz="1200" dirty="0">
                <a:latin typeface="Consolas"/>
                <a:ea typeface="Consolas"/>
                <a:cs typeface="Consolas"/>
                <a:sym typeface="Consolas"/>
              </a:rPr>
              <a:t>(</a:t>
            </a:r>
            <a:r>
              <a:rPr lang="en-GB" sz="1200" dirty="0">
                <a:solidFill>
                  <a:srgbClr val="E06666"/>
                </a:solidFill>
                <a:latin typeface="Consolas"/>
                <a:ea typeface="Consolas"/>
                <a:cs typeface="Consolas"/>
                <a:sym typeface="Consolas"/>
              </a:rPr>
              <a:t>'administer users'</a:t>
            </a:r>
            <a:r>
              <a:rPr lang="en-GB" sz="1200" dirty="0">
                <a:latin typeface="Consolas"/>
                <a:ea typeface="Consolas"/>
                <a:cs typeface="Consolas"/>
                <a:sym typeface="Consolas"/>
              </a:rPr>
              <a:t>)) {</a:t>
            </a:r>
            <a:r>
              <a:rPr lang="en-GB" sz="1200" dirty="0">
                <a:solidFill>
                  <a:srgbClr val="4A86E8"/>
                </a:solidFill>
                <a:latin typeface="Consolas"/>
                <a:ea typeface="Consolas"/>
                <a:cs typeface="Consolas"/>
                <a:sym typeface="Consolas"/>
              </a:rPr>
              <a:t>$query</a:t>
            </a:r>
            <a:r>
              <a:rPr lang="en-GB" sz="1200" dirty="0">
                <a:latin typeface="Consolas"/>
                <a:ea typeface="Consolas"/>
                <a:cs typeface="Consolas"/>
                <a:sym typeface="Consolas"/>
              </a:rPr>
              <a:t>-&gt;condition(</a:t>
            </a:r>
            <a:r>
              <a:rPr lang="en-GB" sz="1200" dirty="0">
                <a:solidFill>
                  <a:srgbClr val="E06666"/>
                </a:solidFill>
                <a:latin typeface="Consolas"/>
                <a:ea typeface="Consolas"/>
                <a:cs typeface="Consolas"/>
                <a:sym typeface="Consolas"/>
              </a:rPr>
              <a:t>'visibility'</a:t>
            </a:r>
            <a:r>
              <a:rPr lang="en-GB" sz="1200" dirty="0">
                <a:latin typeface="Consolas"/>
                <a:ea typeface="Consolas"/>
                <a:cs typeface="Consolas"/>
                <a:sym typeface="Consolas"/>
              </a:rPr>
              <a:t>, PROFILE_HIDDEN, </a:t>
            </a:r>
            <a:r>
              <a:rPr lang="en-GB" sz="1200" dirty="0">
                <a:solidFill>
                  <a:srgbClr val="E06666"/>
                </a:solidFill>
                <a:latin typeface="Consolas"/>
                <a:ea typeface="Consolas"/>
                <a:cs typeface="Consolas"/>
                <a:sym typeface="Consolas"/>
              </a:rPr>
              <a:t>'&lt;&gt;'</a:t>
            </a:r>
            <a:r>
              <a:rPr lang="en-GB" sz="1200" dirty="0">
                <a:latin typeface="Consolas"/>
                <a:ea typeface="Consolas"/>
                <a:cs typeface="Consolas"/>
                <a:sym typeface="Consolas"/>
              </a:rPr>
              <a:t>);}</a:t>
            </a:r>
          </a:p>
          <a:p>
            <a:pPr>
              <a:lnSpc>
                <a:spcPct val="100000"/>
              </a:lnSpc>
              <a:spcAft>
                <a:spcPts val="0"/>
              </a:spcAft>
              <a:buClr>
                <a:schemeClr val="dk1"/>
              </a:buClr>
              <a:buSzPct val="25000"/>
            </a:pPr>
            <a:r>
              <a:rPr lang="en-GB" sz="1200" dirty="0">
                <a:latin typeface="Consolas"/>
                <a:ea typeface="Consolas"/>
                <a:cs typeface="Consolas"/>
                <a:sym typeface="Consolas"/>
              </a:rPr>
              <a:t>  return </a:t>
            </a:r>
            <a:r>
              <a:rPr lang="en-GB" sz="1200" dirty="0">
                <a:solidFill>
                  <a:srgbClr val="4A86E8"/>
                </a:solidFill>
                <a:latin typeface="Consolas"/>
                <a:ea typeface="Consolas"/>
                <a:cs typeface="Consolas"/>
                <a:sym typeface="Consolas"/>
              </a:rPr>
              <a:t>$query</a:t>
            </a:r>
            <a:r>
              <a:rPr lang="en-GB" sz="1200" dirty="0">
                <a:latin typeface="Consolas"/>
                <a:ea typeface="Consolas"/>
                <a:cs typeface="Consolas"/>
                <a:sym typeface="Consolas"/>
              </a:rPr>
              <a:t>-&gt;fields(</a:t>
            </a:r>
            <a:r>
              <a:rPr lang="en-GB" sz="1200" dirty="0">
                <a:solidFill>
                  <a:srgbClr val="E06666"/>
                </a:solidFill>
                <a:latin typeface="Consolas"/>
                <a:ea typeface="Consolas"/>
                <a:cs typeface="Consolas"/>
                <a:sym typeface="Consolas"/>
              </a:rPr>
              <a:t>'</a:t>
            </a:r>
            <a:r>
              <a:rPr lang="en-GB" sz="1200" dirty="0" err="1">
                <a:solidFill>
                  <a:srgbClr val="E06666"/>
                </a:solidFill>
                <a:latin typeface="Consolas"/>
                <a:ea typeface="Consolas"/>
                <a:cs typeface="Consolas"/>
                <a:sym typeface="Consolas"/>
              </a:rPr>
              <a:t>profile_field</a:t>
            </a:r>
            <a:r>
              <a:rPr lang="en-GB" sz="1200" dirty="0">
                <a:solidFill>
                  <a:srgbClr val="E06666"/>
                </a:solidFill>
                <a:latin typeface="Consolas"/>
                <a:ea typeface="Consolas"/>
                <a:cs typeface="Consolas"/>
                <a:sym typeface="Consolas"/>
              </a:rPr>
              <a:t>'</a:t>
            </a:r>
            <a:r>
              <a:rPr lang="en-GB" sz="1200" dirty="0">
                <a:latin typeface="Consolas"/>
                <a:ea typeface="Consolas"/>
                <a:cs typeface="Consolas"/>
                <a:sym typeface="Consolas"/>
              </a:rPr>
              <a:t>)-&gt;</a:t>
            </a:r>
            <a:r>
              <a:rPr lang="en-GB" sz="1200" dirty="0" err="1">
                <a:latin typeface="Consolas"/>
                <a:ea typeface="Consolas"/>
                <a:cs typeface="Consolas"/>
                <a:sym typeface="Consolas"/>
              </a:rPr>
              <a:t>orderBy</a:t>
            </a:r>
            <a:r>
              <a:rPr lang="en-GB" sz="1200" dirty="0">
                <a:latin typeface="Consolas"/>
                <a:ea typeface="Consolas"/>
                <a:cs typeface="Consolas"/>
                <a:sym typeface="Consolas"/>
              </a:rPr>
              <a:t>(</a:t>
            </a:r>
            <a:r>
              <a:rPr lang="en-GB" sz="1200" dirty="0">
                <a:solidFill>
                  <a:srgbClr val="E06666"/>
                </a:solidFill>
                <a:latin typeface="Consolas"/>
                <a:ea typeface="Consolas"/>
                <a:cs typeface="Consolas"/>
                <a:sym typeface="Consolas"/>
              </a:rPr>
              <a:t>'category'</a:t>
            </a:r>
            <a:r>
              <a:rPr lang="en-GB" sz="1200" dirty="0">
                <a:latin typeface="Consolas"/>
                <a:ea typeface="Consolas"/>
                <a:cs typeface="Consolas"/>
                <a:sym typeface="Consolas"/>
              </a:rPr>
              <a:t>, </a:t>
            </a:r>
            <a:r>
              <a:rPr lang="en-GB" sz="1200" dirty="0">
                <a:solidFill>
                  <a:srgbClr val="E06666"/>
                </a:solidFill>
                <a:latin typeface="Consolas"/>
                <a:ea typeface="Consolas"/>
                <a:cs typeface="Consolas"/>
                <a:sym typeface="Consolas"/>
              </a:rPr>
              <a:t>'ASC'</a:t>
            </a:r>
            <a:r>
              <a:rPr lang="en-GB" sz="1200" dirty="0">
                <a:latin typeface="Consolas"/>
                <a:ea typeface="Consolas"/>
                <a:cs typeface="Consolas"/>
                <a:sym typeface="Consolas"/>
              </a:rPr>
              <a:t>)-&gt;</a:t>
            </a:r>
            <a:r>
              <a:rPr lang="en-GB" sz="1200" dirty="0" err="1">
                <a:latin typeface="Consolas"/>
                <a:ea typeface="Consolas"/>
                <a:cs typeface="Consolas"/>
                <a:sym typeface="Consolas"/>
              </a:rPr>
              <a:t>orderBy</a:t>
            </a:r>
            <a:r>
              <a:rPr lang="en-GB" sz="1200" dirty="0">
                <a:latin typeface="Consolas"/>
                <a:ea typeface="Consolas"/>
                <a:cs typeface="Consolas"/>
                <a:sym typeface="Consolas"/>
              </a:rPr>
              <a:t>(</a:t>
            </a:r>
            <a:r>
              <a:rPr lang="en-GB" sz="1200" dirty="0">
                <a:solidFill>
                  <a:srgbClr val="E06666"/>
                </a:solidFill>
                <a:latin typeface="Consolas"/>
                <a:ea typeface="Consolas"/>
                <a:cs typeface="Consolas"/>
                <a:sym typeface="Consolas"/>
              </a:rPr>
              <a:t>'weight'</a:t>
            </a:r>
            <a:r>
              <a:rPr lang="en-GB" sz="1200" dirty="0">
                <a:latin typeface="Consolas"/>
                <a:ea typeface="Consolas"/>
                <a:cs typeface="Consolas"/>
                <a:sym typeface="Consolas"/>
              </a:rPr>
              <a:t>, </a:t>
            </a:r>
            <a:r>
              <a:rPr lang="en-GB" sz="1200" dirty="0">
                <a:solidFill>
                  <a:srgbClr val="E06666"/>
                </a:solidFill>
                <a:latin typeface="Consolas"/>
                <a:ea typeface="Consolas"/>
                <a:cs typeface="Consolas"/>
                <a:sym typeface="Consolas"/>
              </a:rPr>
              <a:t>'ASC'</a:t>
            </a:r>
            <a:r>
              <a:rPr lang="en-GB" sz="1200" dirty="0">
                <a:latin typeface="Consolas"/>
                <a:ea typeface="Consolas"/>
                <a:cs typeface="Consolas"/>
                <a:sym typeface="Consolas"/>
              </a:rPr>
              <a:t>)-&gt;execute();</a:t>
            </a:r>
          </a:p>
          <a:p>
            <a:pPr>
              <a:lnSpc>
                <a:spcPct val="100000"/>
              </a:lnSpc>
              <a:spcAft>
                <a:spcPts val="0"/>
              </a:spcAft>
              <a:buClr>
                <a:schemeClr val="dk1"/>
              </a:buClr>
              <a:buSzPct val="25000"/>
            </a:pPr>
            <a:r>
              <a:rPr lang="en-GB" sz="1200" dirty="0">
                <a:latin typeface="Consolas"/>
                <a:ea typeface="Consolas"/>
                <a:cs typeface="Consolas"/>
                <a:sym typeface="Consolas"/>
              </a:rPr>
              <a:t>}</a:t>
            </a:r>
          </a:p>
          <a:p>
            <a:pPr>
              <a:spcAft>
                <a:spcPts val="1877"/>
              </a:spcAft>
              <a:buSzPct val="25000"/>
            </a:pPr>
            <a:endParaRPr sz="2000" dirty="0"/>
          </a:p>
        </p:txBody>
      </p:sp>
      <p:cxnSp>
        <p:nvCxnSpPr>
          <p:cNvPr id="156" name="Shape 156"/>
          <p:cNvCxnSpPr/>
          <p:nvPr/>
        </p:nvCxnSpPr>
        <p:spPr>
          <a:xfrm>
            <a:off x="421538" y="3501008"/>
            <a:ext cx="9139974" cy="0"/>
          </a:xfrm>
          <a:prstGeom prst="straightConnector1">
            <a:avLst/>
          </a:prstGeom>
          <a:noFill/>
          <a:ln w="38100" cap="flat" cmpd="sng">
            <a:solidFill>
              <a:srgbClr val="980000"/>
            </a:solidFill>
            <a:prstDash val="dash"/>
            <a:round/>
            <a:headEnd type="none" w="med" len="med"/>
            <a:tailEnd type="none" w="med" len="med"/>
          </a:ln>
        </p:spPr>
      </p:cxnSp>
      <p:sp>
        <p:nvSpPr>
          <p:cNvPr id="157" name="Shape 157"/>
          <p:cNvSpPr/>
          <p:nvPr/>
        </p:nvSpPr>
        <p:spPr>
          <a:xfrm>
            <a:off x="8962525" y="3501008"/>
            <a:ext cx="943475" cy="944909"/>
          </a:xfrm>
          <a:prstGeom prst="ellipse">
            <a:avLst/>
          </a:prstGeom>
          <a:noFill/>
          <a:ln w="9525" cap="flat" cmpd="sng">
            <a:solidFill>
              <a:schemeClr val="dk2"/>
            </a:solidFill>
            <a:prstDash val="solid"/>
            <a:round/>
            <a:headEnd type="none" w="med" len="med"/>
            <a:tailEnd type="none" w="med" len="med"/>
          </a:ln>
        </p:spPr>
        <p:txBody>
          <a:bodyPr lIns="107269" tIns="107269" rIns="107269" bIns="107269" anchor="ctr" anchorCtr="0">
            <a:noAutofit/>
          </a:bodyPr>
          <a:lstStyle/>
          <a:p>
            <a:r>
              <a:rPr lang="en-GB" sz="3200" b="1" dirty="0">
                <a:latin typeface="+mn-lt"/>
              </a:rPr>
              <a:t>02</a:t>
            </a:r>
          </a:p>
        </p:txBody>
      </p:sp>
      <p:sp>
        <p:nvSpPr>
          <p:cNvPr id="158" name="Shape 158"/>
          <p:cNvSpPr/>
          <p:nvPr/>
        </p:nvSpPr>
        <p:spPr>
          <a:xfrm>
            <a:off x="8910552" y="2492895"/>
            <a:ext cx="943475" cy="907771"/>
          </a:xfrm>
          <a:prstGeom prst="ellipse">
            <a:avLst/>
          </a:prstGeom>
          <a:noFill/>
          <a:ln w="9525" cap="flat" cmpd="sng">
            <a:solidFill>
              <a:schemeClr val="dk2"/>
            </a:solidFill>
            <a:prstDash val="solid"/>
            <a:round/>
            <a:headEnd type="none" w="med" len="med"/>
            <a:tailEnd type="none" w="med" len="med"/>
          </a:ln>
        </p:spPr>
        <p:txBody>
          <a:bodyPr lIns="107269" tIns="107269" rIns="107269" bIns="107269" anchor="ctr" anchorCtr="0">
            <a:noAutofit/>
          </a:bodyPr>
          <a:lstStyle/>
          <a:p>
            <a:r>
              <a:rPr lang="en-GB" sz="3200" b="1" dirty="0">
                <a:latin typeface="+mn-lt"/>
              </a:rPr>
              <a:t>01</a:t>
            </a:r>
          </a:p>
        </p:txBody>
      </p:sp>
      <p:sp>
        <p:nvSpPr>
          <p:cNvPr id="7" name="Slide Number Placeholder 6"/>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15</a:t>
            </a:fld>
            <a:endParaRPr lang="en-GB" dirty="0"/>
          </a:p>
        </p:txBody>
      </p:sp>
      <p:sp>
        <p:nvSpPr>
          <p:cNvPr id="8" name="TextBox 7"/>
          <p:cNvSpPr txBox="1"/>
          <p:nvPr/>
        </p:nvSpPr>
        <p:spPr>
          <a:xfrm>
            <a:off x="488504" y="5589240"/>
            <a:ext cx="439248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latin typeface="Consolas" pitchFamily="49" charset="0"/>
              </a:rPr>
              <a:t>Steps</a:t>
            </a:r>
          </a:p>
          <a:p>
            <a:r>
              <a:rPr lang="en-US" dirty="0" smtClean="0">
                <a:latin typeface="Consolas" pitchFamily="49" charset="0"/>
              </a:rPr>
              <a:t>1. Split code in Callable Units</a:t>
            </a:r>
            <a:r>
              <a:rPr lang="el-GR" dirty="0" smtClean="0">
                <a:latin typeface="Consolas" pitchFamily="49" charset="0"/>
              </a:rPr>
              <a:t> (</a:t>
            </a:r>
            <a:r>
              <a:rPr lang="en-US" dirty="0" err="1" smtClean="0">
                <a:latin typeface="Consolas" pitchFamily="49" charset="0"/>
              </a:rPr>
              <a:t>Cus</a:t>
            </a:r>
            <a:r>
              <a:rPr lang="en-US" dirty="0" smtClean="0">
                <a:latin typeface="Consolas" pitchFamily="49" charset="0"/>
              </a:rPr>
              <a:t>)</a:t>
            </a:r>
          </a:p>
          <a:p>
            <a:r>
              <a:rPr lang="en-US" dirty="0" smtClean="0">
                <a:latin typeface="Consolas" pitchFamily="49" charset="0"/>
              </a:rPr>
              <a:t>2. Remove CUs w/o db access</a:t>
            </a:r>
            <a:endParaRPr lang="el-GR" dirty="0">
              <a:latin typeface="Consolas"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sz="3300" dirty="0"/>
              <a:t>Keep only DB related functions</a:t>
            </a:r>
          </a:p>
        </p:txBody>
      </p:sp>
      <p:sp>
        <p:nvSpPr>
          <p:cNvPr id="164" name="Shape 164"/>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noAutofit/>
          </a:bodyPr>
          <a:lstStyle/>
          <a:p>
            <a:pPr>
              <a:lnSpc>
                <a:spcPct val="100000"/>
              </a:lnSpc>
              <a:spcAft>
                <a:spcPts val="0"/>
              </a:spcAft>
              <a:buClr>
                <a:schemeClr val="dk1"/>
              </a:buClr>
              <a:buSzPct val="25000"/>
            </a:pPr>
            <a:r>
              <a:rPr lang="en-GB" sz="1300" dirty="0">
                <a:latin typeface="Consolas"/>
                <a:ea typeface="Consolas"/>
                <a:cs typeface="Consolas"/>
                <a:sym typeface="Consolas"/>
              </a:rPr>
              <a:t>function _</a:t>
            </a:r>
            <a:r>
              <a:rPr lang="en-GB" sz="1300" dirty="0" err="1">
                <a:latin typeface="Consolas"/>
                <a:ea typeface="Consolas"/>
                <a:cs typeface="Consolas"/>
                <a:sym typeface="Consolas"/>
              </a:rPr>
              <a:t>profile_get_fields</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FALSE)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 = </a:t>
            </a:r>
            <a:r>
              <a:rPr lang="en-GB" sz="1300" b="1" dirty="0" err="1">
                <a:solidFill>
                  <a:srgbClr val="980000"/>
                </a:solidFill>
                <a:latin typeface="Consolas"/>
                <a:ea typeface="Consolas"/>
                <a:cs typeface="Consolas"/>
                <a:sym typeface="Consolas"/>
              </a:rPr>
              <a:t>db_select</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'register'</a:t>
            </a:r>
            <a:r>
              <a:rPr lang="en-GB" sz="1300" dirty="0">
                <a:latin typeface="Consolas"/>
                <a:ea typeface="Consolas"/>
                <a:cs typeface="Consolas"/>
                <a:sym typeface="Consolas"/>
              </a:rPr>
              <a:t>, 1);}</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else</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err="1">
                <a:latin typeface="Consolas"/>
                <a:ea typeface="Consolas"/>
                <a:cs typeface="Consolas"/>
                <a:sym typeface="Consolas"/>
              </a:rPr>
              <a:t>db_like</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'LIKE'</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while</a:t>
            </a:r>
            <a:r>
              <a:rPr lang="en-GB" sz="1300" dirty="0">
                <a:latin typeface="Consolas"/>
                <a:ea typeface="Consolas"/>
                <a:cs typeface="Consolas"/>
                <a:sym typeface="Consolas"/>
              </a:rPr>
              <a:t> (!</a:t>
            </a:r>
            <a:r>
              <a:rPr lang="en-GB" sz="1300" dirty="0" err="1">
                <a:latin typeface="Consolas"/>
                <a:ea typeface="Consolas"/>
                <a:cs typeface="Consolas"/>
                <a:sym typeface="Consolas"/>
              </a:rPr>
              <a:t>user_access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'administer users'</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'visibility'</a:t>
            </a:r>
            <a:r>
              <a:rPr lang="en-GB" sz="1300" dirty="0">
                <a:latin typeface="Consolas"/>
                <a:ea typeface="Consolas"/>
                <a:cs typeface="Consolas"/>
                <a:sym typeface="Consolas"/>
              </a:rPr>
              <a:t>, PROFILE_HIDDEN, </a:t>
            </a:r>
            <a:r>
              <a:rPr lang="en-GB" sz="1300" dirty="0">
                <a:solidFill>
                  <a:srgbClr val="E06666"/>
                </a:solidFill>
                <a:latin typeface="Consolas"/>
                <a:ea typeface="Consolas"/>
                <a:cs typeface="Consolas"/>
                <a:sym typeface="Consolas"/>
              </a:rPr>
              <a:t>'&lt;&gt;'</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return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-&gt;fields(</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Clr>
                <a:schemeClr val="dk1"/>
              </a:buClr>
              <a:buSzPct val="25000"/>
            </a:pPr>
            <a:r>
              <a:rPr lang="en-GB" sz="1300" dirty="0">
                <a:latin typeface="Consolas"/>
                <a:ea typeface="Consolas"/>
                <a:cs typeface="Consolas"/>
                <a:sym typeface="Consolas"/>
              </a:rPr>
              <a:t>    -&gt;execute();</a:t>
            </a:r>
          </a:p>
          <a:p>
            <a:pPr>
              <a:lnSpc>
                <a:spcPct val="100000"/>
              </a:lnSpc>
              <a:spcAft>
                <a:spcPts val="0"/>
              </a:spcAft>
              <a:buClr>
                <a:schemeClr val="dk1"/>
              </a:buClr>
              <a:buSzPct val="25000"/>
            </a:pPr>
            <a:r>
              <a:rPr lang="en-GB" sz="1300" dirty="0">
                <a:latin typeface="Consolas"/>
                <a:ea typeface="Consolas"/>
                <a:cs typeface="Consolas"/>
                <a:sym typeface="Consolas"/>
              </a:rPr>
              <a:t>}</a:t>
            </a:r>
          </a:p>
        </p:txBody>
      </p:sp>
      <p:sp>
        <p:nvSpPr>
          <p:cNvPr id="165" name="Shape 165"/>
          <p:cNvSpPr/>
          <p:nvPr/>
        </p:nvSpPr>
        <p:spPr>
          <a:xfrm>
            <a:off x="1424713" y="1827041"/>
            <a:ext cx="935999" cy="233807"/>
          </a:xfrm>
          <a:prstGeom prst="rect">
            <a:avLst/>
          </a:prstGeom>
          <a:solidFill>
            <a:srgbClr val="FFCCFF">
              <a:alpha val="49800"/>
            </a:srgbClr>
          </a:solidFill>
          <a:ln w="25400" cap="flat" cmpd="sng">
            <a:solidFill>
              <a:srgbClr val="980000"/>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lt1"/>
              </a:solidFill>
            </a:endParaRPr>
          </a:p>
        </p:txBody>
      </p:sp>
      <p:sp>
        <p:nvSpPr>
          <p:cNvPr id="5" name="Slide Number Placeholder 4"/>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16</a:t>
            </a:fld>
            <a:endParaRPr lang="en-GB" dirty="0"/>
          </a:p>
        </p:txBody>
      </p:sp>
      <p:sp>
        <p:nvSpPr>
          <p:cNvPr id="6" name="TextBox 5"/>
          <p:cNvSpPr txBox="1"/>
          <p:nvPr/>
        </p:nvSpPr>
        <p:spPr>
          <a:xfrm>
            <a:off x="488504" y="5589240"/>
            <a:ext cx="439248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latin typeface="Consolas" pitchFamily="49" charset="0"/>
              </a:rPr>
              <a:t>Steps</a:t>
            </a:r>
          </a:p>
          <a:p>
            <a:r>
              <a:rPr lang="en-US" dirty="0" smtClean="0">
                <a:latin typeface="Consolas" pitchFamily="49" charset="0"/>
              </a:rPr>
              <a:t>1. Split code in Callable Units</a:t>
            </a:r>
            <a:r>
              <a:rPr lang="el-GR" dirty="0" smtClean="0">
                <a:latin typeface="Consolas" pitchFamily="49" charset="0"/>
              </a:rPr>
              <a:t> (</a:t>
            </a:r>
            <a:r>
              <a:rPr lang="en-US" dirty="0" err="1" smtClean="0">
                <a:latin typeface="Consolas" pitchFamily="49" charset="0"/>
              </a:rPr>
              <a:t>Cus</a:t>
            </a:r>
            <a:r>
              <a:rPr lang="en-US" dirty="0" smtClean="0">
                <a:latin typeface="Consolas" pitchFamily="49" charset="0"/>
              </a:rPr>
              <a:t>)</a:t>
            </a:r>
          </a:p>
          <a:p>
            <a:r>
              <a:rPr lang="en-US" dirty="0" smtClean="0">
                <a:latin typeface="Consolas" pitchFamily="49" charset="0"/>
              </a:rPr>
              <a:t>2. </a:t>
            </a:r>
            <a:r>
              <a:rPr lang="en-US" u="sng" dirty="0" smtClean="0">
                <a:latin typeface="Consolas" pitchFamily="49" charset="0"/>
              </a:rPr>
              <a:t>Remove CUs w/o db access</a:t>
            </a:r>
            <a:endParaRPr lang="el-GR" u="sng" dirty="0">
              <a:latin typeface="Consolas" pitchFamily="4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37675" y="593367"/>
            <a:ext cx="9230650" cy="763600"/>
          </a:xfrm>
          <a:prstGeom prst="rect">
            <a:avLst/>
          </a:prstGeom>
        </p:spPr>
        <p:txBody>
          <a:bodyPr lIns="107269" tIns="107269" rIns="107269" bIns="107269" anchor="t" anchorCtr="0">
            <a:noAutofit/>
          </a:bodyPr>
          <a:lstStyle/>
          <a:p>
            <a:r>
              <a:rPr lang="en-GB" dirty="0"/>
              <a:t>Roadmap</a:t>
            </a:r>
          </a:p>
        </p:txBody>
      </p:sp>
      <p:sp>
        <p:nvSpPr>
          <p:cNvPr id="171" name="Shape 171"/>
          <p:cNvSpPr txBox="1"/>
          <p:nvPr/>
        </p:nvSpPr>
        <p:spPr>
          <a:xfrm>
            <a:off x="337675" y="2103800"/>
            <a:ext cx="2141425" cy="685200"/>
          </a:xfrm>
          <a:prstGeom prst="rect">
            <a:avLst/>
          </a:prstGeom>
          <a:solidFill>
            <a:srgbClr val="CCCCCC"/>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Concrete source code representation</a:t>
            </a:r>
          </a:p>
        </p:txBody>
      </p:sp>
      <p:sp>
        <p:nvSpPr>
          <p:cNvPr id="172" name="Shape 172"/>
          <p:cNvSpPr txBox="1"/>
          <p:nvPr/>
        </p:nvSpPr>
        <p:spPr>
          <a:xfrm>
            <a:off x="337675" y="3277067"/>
            <a:ext cx="2141425" cy="685200"/>
          </a:xfrm>
          <a:prstGeom prst="rect">
            <a:avLst/>
          </a:prstGeom>
          <a:solidFill>
            <a:schemeClr val="accent2"/>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Abstract source code</a:t>
            </a:r>
          </a:p>
          <a:p>
            <a:pPr>
              <a:buClr>
                <a:schemeClr val="lt1"/>
              </a:buClr>
              <a:buSzPct val="25000"/>
            </a:pPr>
            <a:r>
              <a:rPr lang="en-GB" dirty="0">
                <a:solidFill>
                  <a:schemeClr val="lt1"/>
                </a:solidFill>
                <a:latin typeface="+mn-lt"/>
              </a:rPr>
              <a:t>representation</a:t>
            </a:r>
          </a:p>
        </p:txBody>
      </p:sp>
      <p:sp>
        <p:nvSpPr>
          <p:cNvPr id="173" name="Shape 173"/>
          <p:cNvSpPr txBox="1"/>
          <p:nvPr/>
        </p:nvSpPr>
        <p:spPr>
          <a:xfrm>
            <a:off x="337675" y="4580033"/>
            <a:ext cx="2141425" cy="685200"/>
          </a:xfrm>
          <a:prstGeom prst="rect">
            <a:avLst/>
          </a:prstGeom>
          <a:solidFill>
            <a:srgbClr val="CCCCCC"/>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Abstract </a:t>
            </a:r>
          </a:p>
          <a:p>
            <a:pPr>
              <a:buClr>
                <a:schemeClr val="lt1"/>
              </a:buClr>
              <a:buSzPct val="25000"/>
            </a:pPr>
            <a:r>
              <a:rPr lang="en-GB" dirty="0">
                <a:solidFill>
                  <a:schemeClr val="lt1"/>
                </a:solidFill>
                <a:latin typeface="+mn-lt"/>
              </a:rPr>
              <a:t>Query Representation</a:t>
            </a:r>
          </a:p>
        </p:txBody>
      </p:sp>
      <p:sp>
        <p:nvSpPr>
          <p:cNvPr id="174" name="Shape 174"/>
          <p:cNvSpPr txBox="1"/>
          <p:nvPr/>
        </p:nvSpPr>
        <p:spPr>
          <a:xfrm>
            <a:off x="337675" y="5665800"/>
            <a:ext cx="2141425" cy="1018000"/>
          </a:xfrm>
          <a:prstGeom prst="rect">
            <a:avLst/>
          </a:prstGeom>
          <a:solidFill>
            <a:srgbClr val="CCCCCC"/>
          </a:solidFill>
          <a:ln w="9525" cap="flat" cmpd="sng">
            <a:solidFill>
              <a:srgbClr val="FDA739"/>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u="sng" dirty="0">
                <a:solidFill>
                  <a:schemeClr val="lt1"/>
                </a:solidFill>
                <a:latin typeface="+mn-lt"/>
              </a:rPr>
              <a:t>Output:</a:t>
            </a:r>
            <a:r>
              <a:rPr lang="en-GB" dirty="0">
                <a:solidFill>
                  <a:schemeClr val="lt1"/>
                </a:solidFill>
                <a:latin typeface="+mn-lt"/>
              </a:rPr>
              <a:t> Concrete, </a:t>
            </a:r>
          </a:p>
          <a:p>
            <a:pPr>
              <a:buClr>
                <a:schemeClr val="lt1"/>
              </a:buClr>
              <a:buSzPct val="25000"/>
            </a:pPr>
            <a:r>
              <a:rPr lang="en-GB" dirty="0">
                <a:solidFill>
                  <a:schemeClr val="lt1"/>
                </a:solidFill>
                <a:latin typeface="+mn-lt"/>
              </a:rPr>
              <a:t>target query representation</a:t>
            </a:r>
          </a:p>
        </p:txBody>
      </p:sp>
      <p:sp>
        <p:nvSpPr>
          <p:cNvPr id="175" name="Shape 175"/>
          <p:cNvSpPr/>
          <p:nvPr/>
        </p:nvSpPr>
        <p:spPr>
          <a:xfrm>
            <a:off x="3093919" y="3213400"/>
            <a:ext cx="94900" cy="1358400"/>
          </a:xfrm>
          <a:prstGeom prst="leftBrace">
            <a:avLst>
              <a:gd name="adj1" fmla="val 8333"/>
              <a:gd name="adj2" fmla="val 50000"/>
            </a:avLst>
          </a:prstGeom>
          <a:noFill/>
          <a:ln w="38100" cap="flat" cmpd="sng">
            <a:solidFill>
              <a:schemeClr val="dk1"/>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176" name="Shape 176"/>
          <p:cNvCxnSpPr>
            <a:stCxn id="172" idx="3"/>
            <a:endCxn id="175" idx="1"/>
          </p:cNvCxnSpPr>
          <p:nvPr/>
        </p:nvCxnSpPr>
        <p:spPr>
          <a:xfrm>
            <a:off x="2479100" y="3619667"/>
            <a:ext cx="614900" cy="272800"/>
          </a:xfrm>
          <a:prstGeom prst="bentConnector3">
            <a:avLst>
              <a:gd name="adj1" fmla="val 49993"/>
            </a:avLst>
          </a:prstGeom>
          <a:noFill/>
          <a:ln w="38100" cap="flat" cmpd="sng">
            <a:solidFill>
              <a:schemeClr val="dk1"/>
            </a:solidFill>
            <a:prstDash val="solid"/>
            <a:round/>
            <a:headEnd type="none" w="med" len="med"/>
            <a:tailEnd type="stealth" w="lg" len="lg"/>
          </a:ln>
        </p:spPr>
      </p:cxnSp>
      <p:sp>
        <p:nvSpPr>
          <p:cNvPr id="177" name="Shape 177"/>
          <p:cNvSpPr/>
          <p:nvPr/>
        </p:nvSpPr>
        <p:spPr>
          <a:xfrm>
            <a:off x="3093919" y="4797228"/>
            <a:ext cx="94900" cy="868400"/>
          </a:xfrm>
          <a:prstGeom prst="leftBrace">
            <a:avLst>
              <a:gd name="adj1" fmla="val 8333"/>
              <a:gd name="adj2" fmla="val 50000"/>
            </a:avLst>
          </a:prstGeom>
          <a:noFill/>
          <a:ln w="38100" cap="flat" cmpd="sng">
            <a:solidFill>
              <a:srgbClr val="CCCCCC"/>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178" name="Shape 178"/>
          <p:cNvCxnSpPr>
            <a:stCxn id="173" idx="3"/>
            <a:endCxn id="177" idx="1"/>
          </p:cNvCxnSpPr>
          <p:nvPr/>
        </p:nvCxnSpPr>
        <p:spPr>
          <a:xfrm>
            <a:off x="2479100" y="4922633"/>
            <a:ext cx="614900" cy="308800"/>
          </a:xfrm>
          <a:prstGeom prst="bentConnector3">
            <a:avLst>
              <a:gd name="adj1" fmla="val 49993"/>
            </a:avLst>
          </a:prstGeom>
          <a:noFill/>
          <a:ln w="38100" cap="flat" cmpd="sng">
            <a:solidFill>
              <a:srgbClr val="CCCCCC"/>
            </a:solidFill>
            <a:prstDash val="solid"/>
            <a:round/>
            <a:headEnd type="none" w="med" len="med"/>
            <a:tailEnd type="stealth" w="lg" len="lg"/>
          </a:ln>
        </p:spPr>
      </p:cxnSp>
      <p:sp>
        <p:nvSpPr>
          <p:cNvPr id="179" name="Shape 179"/>
          <p:cNvSpPr/>
          <p:nvPr/>
        </p:nvSpPr>
        <p:spPr>
          <a:xfrm>
            <a:off x="3085575" y="1595200"/>
            <a:ext cx="103350" cy="1435600"/>
          </a:xfrm>
          <a:prstGeom prst="leftBrace">
            <a:avLst>
              <a:gd name="adj1" fmla="val 8333"/>
              <a:gd name="adj2" fmla="val 50000"/>
            </a:avLst>
          </a:prstGeom>
          <a:noFill/>
          <a:ln w="38100" cap="flat" cmpd="sng">
            <a:solidFill>
              <a:srgbClr val="CCCCCC"/>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180" name="Shape 180"/>
          <p:cNvCxnSpPr>
            <a:stCxn id="171" idx="3"/>
            <a:endCxn id="179" idx="1"/>
          </p:cNvCxnSpPr>
          <p:nvPr/>
        </p:nvCxnSpPr>
        <p:spPr>
          <a:xfrm rot="10800000" flipH="1">
            <a:off x="2479100" y="2312800"/>
            <a:ext cx="606450" cy="133600"/>
          </a:xfrm>
          <a:prstGeom prst="bentConnector3">
            <a:avLst>
              <a:gd name="adj1" fmla="val 50002"/>
            </a:avLst>
          </a:prstGeom>
          <a:noFill/>
          <a:ln w="38100" cap="flat" cmpd="sng">
            <a:solidFill>
              <a:srgbClr val="CCCCCC"/>
            </a:solidFill>
            <a:prstDash val="solid"/>
            <a:round/>
            <a:headEnd type="none" w="med" len="med"/>
            <a:tailEnd type="stealth" w="lg" len="lg"/>
          </a:ln>
        </p:spPr>
      </p:cxnSp>
      <p:sp>
        <p:nvSpPr>
          <p:cNvPr id="181" name="Shape 181"/>
          <p:cNvSpPr txBox="1"/>
          <p:nvPr/>
        </p:nvSpPr>
        <p:spPr>
          <a:xfrm>
            <a:off x="337675" y="1339716"/>
            <a:ext cx="2141425" cy="685200"/>
          </a:xfrm>
          <a:prstGeom prst="rect">
            <a:avLst/>
          </a:prstGeom>
          <a:solidFill>
            <a:srgbClr val="CCCCCC"/>
          </a:solidFill>
          <a:ln w="9525" cap="flat" cmpd="sng">
            <a:solidFill>
              <a:srgbClr val="FF3300"/>
            </a:solidFill>
            <a:prstDash val="solid"/>
            <a:round/>
            <a:headEnd type="none" w="med" len="med"/>
            <a:tailEnd type="none" w="med" len="med"/>
          </a:ln>
        </p:spPr>
        <p:txBody>
          <a:bodyPr lIns="107269" tIns="53620" rIns="107269" bIns="53620" anchor="t" anchorCtr="0">
            <a:noAutofit/>
          </a:bodyPr>
          <a:lstStyle/>
          <a:p>
            <a:pPr>
              <a:buClr>
                <a:schemeClr val="dk1"/>
              </a:buClr>
            </a:pPr>
            <a:r>
              <a:rPr lang="en-GB" u="sng" dirty="0">
                <a:solidFill>
                  <a:schemeClr val="lt1"/>
                </a:solidFill>
                <a:latin typeface="+mn-lt"/>
              </a:rPr>
              <a:t>Input:</a:t>
            </a:r>
            <a:r>
              <a:rPr lang="en-GB" dirty="0">
                <a:solidFill>
                  <a:schemeClr val="lt1"/>
                </a:solidFill>
                <a:latin typeface="+mn-lt"/>
              </a:rPr>
              <a:t> Source files +</a:t>
            </a:r>
          </a:p>
          <a:p>
            <a:pPr>
              <a:buClr>
                <a:schemeClr val="dk1"/>
              </a:buClr>
            </a:pPr>
            <a:r>
              <a:rPr lang="en-GB" dirty="0">
                <a:solidFill>
                  <a:schemeClr val="lt1"/>
                </a:solidFill>
                <a:latin typeface="+mn-lt"/>
              </a:rPr>
              <a:t>keywords</a:t>
            </a:r>
          </a:p>
        </p:txBody>
      </p:sp>
      <p:pic>
        <p:nvPicPr>
          <p:cNvPr id="182" name="Shape 182"/>
          <p:cNvPicPr preferRelativeResize="0"/>
          <p:nvPr/>
        </p:nvPicPr>
        <p:blipFill>
          <a:blip r:embed="rId3">
            <a:alphaModFix/>
          </a:blip>
          <a:stretch>
            <a:fillRect/>
          </a:stretch>
        </p:blipFill>
        <p:spPr>
          <a:xfrm>
            <a:off x="3259804" y="222733"/>
            <a:ext cx="6563644" cy="6412531"/>
          </a:xfrm>
          <a:prstGeom prst="rect">
            <a:avLst/>
          </a:prstGeom>
          <a:noFill/>
          <a:ln>
            <a:noFill/>
          </a:ln>
        </p:spPr>
      </p:pic>
      <p:sp>
        <p:nvSpPr>
          <p:cNvPr id="15" name="Slide Number Placeholder 14"/>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37675" y="593367"/>
            <a:ext cx="9230650" cy="763600"/>
          </a:xfrm>
          <a:prstGeom prst="rect">
            <a:avLst/>
          </a:prstGeom>
        </p:spPr>
        <p:txBody>
          <a:bodyPr lIns="107269" tIns="107269" rIns="107269" bIns="107269" anchor="t" anchorCtr="0">
            <a:noAutofit/>
          </a:bodyPr>
          <a:lstStyle/>
          <a:p>
            <a:r>
              <a:rPr lang="en-GB" dirty="0"/>
              <a:t>Roadmap</a:t>
            </a:r>
          </a:p>
        </p:txBody>
      </p:sp>
      <p:pic>
        <p:nvPicPr>
          <p:cNvPr id="188" name="Shape 188"/>
          <p:cNvPicPr preferRelativeResize="0"/>
          <p:nvPr/>
        </p:nvPicPr>
        <p:blipFill>
          <a:blip r:embed="rId3">
            <a:alphaModFix/>
          </a:blip>
          <a:stretch>
            <a:fillRect/>
          </a:stretch>
        </p:blipFill>
        <p:spPr>
          <a:xfrm>
            <a:off x="3259804" y="222733"/>
            <a:ext cx="6563644" cy="6412531"/>
          </a:xfrm>
          <a:prstGeom prst="rect">
            <a:avLst/>
          </a:prstGeom>
          <a:noFill/>
          <a:ln>
            <a:noFill/>
          </a:ln>
        </p:spPr>
      </p:pic>
      <p:sp>
        <p:nvSpPr>
          <p:cNvPr id="189" name="Shape 189"/>
          <p:cNvSpPr/>
          <p:nvPr/>
        </p:nvSpPr>
        <p:spPr>
          <a:xfrm>
            <a:off x="2331131" y="3461989"/>
            <a:ext cx="833300" cy="86800"/>
          </a:xfrm>
          <a:prstGeom prst="rightArrow">
            <a:avLst>
              <a:gd name="adj1" fmla="val 50000"/>
              <a:gd name="adj2" fmla="val 50000"/>
            </a:avLst>
          </a:prstGeom>
          <a:solidFill>
            <a:schemeClr val="lt2"/>
          </a:solidFill>
          <a:ln w="9525" cap="flat" cmpd="sng">
            <a:solidFill>
              <a:srgbClr val="FF0000"/>
            </a:solidFill>
            <a:prstDash val="solid"/>
            <a:round/>
            <a:headEnd type="none" w="med" len="med"/>
            <a:tailEnd type="none" w="med" len="med"/>
          </a:ln>
        </p:spPr>
        <p:txBody>
          <a:bodyPr lIns="107269" tIns="107269" rIns="107269" bIns="107269" anchor="ctr" anchorCtr="0">
            <a:noAutofit/>
          </a:bodyPr>
          <a:lstStyle/>
          <a:p>
            <a:pPr>
              <a:buClr>
                <a:srgbClr val="000000"/>
              </a:buClr>
            </a:pPr>
            <a:endParaRPr dirty="0"/>
          </a:p>
        </p:txBody>
      </p:sp>
      <p:sp>
        <p:nvSpPr>
          <p:cNvPr id="5" name="Slide Number Placeholder 4"/>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18</a:t>
            </a:fld>
            <a:endParaRPr lang="en-GB" dirty="0"/>
          </a:p>
        </p:txBody>
      </p:sp>
      <p:sp>
        <p:nvSpPr>
          <p:cNvPr id="6" name="TextBox 5"/>
          <p:cNvSpPr txBox="1"/>
          <p:nvPr/>
        </p:nvSpPr>
        <p:spPr>
          <a:xfrm>
            <a:off x="0" y="6027003"/>
            <a:ext cx="5616624"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latin typeface="Consolas" pitchFamily="49" charset="0"/>
              </a:rPr>
              <a:t>Steps</a:t>
            </a:r>
          </a:p>
          <a:p>
            <a:r>
              <a:rPr lang="en-US" dirty="0" smtClean="0">
                <a:latin typeface="Consolas" pitchFamily="49" charset="0"/>
              </a:rPr>
              <a:t>For each CU</a:t>
            </a:r>
          </a:p>
          <a:p>
            <a:r>
              <a:rPr lang="en-US" dirty="0" smtClean="0">
                <a:latin typeface="Consolas" pitchFamily="49" charset="0"/>
              </a:rPr>
              <a:t>	build a tree of possible execution paths</a:t>
            </a:r>
            <a:endParaRPr lang="el-GR" dirty="0">
              <a:latin typeface="Consolas" pitchFamily="49" charset="0"/>
            </a:endParaRPr>
          </a:p>
        </p:txBody>
      </p:sp>
      <p:sp>
        <p:nvSpPr>
          <p:cNvPr id="7" name="Shape 203"/>
          <p:cNvSpPr/>
          <p:nvPr/>
        </p:nvSpPr>
        <p:spPr>
          <a:xfrm>
            <a:off x="2331131" y="4274789"/>
            <a:ext cx="833300" cy="86800"/>
          </a:xfrm>
          <a:prstGeom prst="rightArrow">
            <a:avLst>
              <a:gd name="adj1" fmla="val 50000"/>
              <a:gd name="adj2" fmla="val 50000"/>
            </a:avLst>
          </a:prstGeom>
          <a:solidFill>
            <a:schemeClr val="lt2"/>
          </a:solidFill>
          <a:ln w="9525" cap="flat" cmpd="sng">
            <a:solidFill>
              <a:srgbClr val="FF0000"/>
            </a:solidFill>
            <a:prstDash val="solid"/>
            <a:round/>
            <a:headEnd type="none" w="med" len="med"/>
            <a:tailEnd type="none" w="med" len="med"/>
          </a:ln>
        </p:spPr>
        <p:txBody>
          <a:bodyPr lIns="107269" tIns="107269" rIns="107269" bIns="107269" anchor="ctr" anchorCtr="0">
            <a:noAutofit/>
          </a:bodyPr>
          <a:lstStyle/>
          <a:p>
            <a:pPr>
              <a:buClr>
                <a:srgbClr val="000000"/>
              </a:buClr>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4578002" y="2564904"/>
            <a:ext cx="5327998" cy="4293096"/>
          </a:xfrm>
          <a:prstGeom prst="rect">
            <a:avLst/>
          </a:prstGeom>
          <a:noFill/>
          <a:ln w="9525">
            <a:noFill/>
            <a:miter lim="800000"/>
            <a:headEnd/>
            <a:tailEnd/>
          </a:ln>
          <a:effectLst/>
        </p:spPr>
      </p:pic>
      <p:sp>
        <p:nvSpPr>
          <p:cNvPr id="2" name="Title 1"/>
          <p:cNvSpPr>
            <a:spLocks noGrp="1"/>
          </p:cNvSpPr>
          <p:nvPr>
            <p:ph type="title"/>
          </p:nvPr>
        </p:nvSpPr>
        <p:spPr/>
        <p:txBody>
          <a:bodyPr/>
          <a:lstStyle/>
          <a:p>
            <a:pPr algn="r"/>
            <a:r>
              <a:rPr lang="en-US" dirty="0" smtClean="0"/>
              <a:t>Query  </a:t>
            </a:r>
            <a:br>
              <a:rPr lang="en-US" dirty="0" smtClean="0"/>
            </a:br>
            <a:r>
              <a:rPr lang="en-US" dirty="0" smtClean="0"/>
              <a:t>Variants</a:t>
            </a:r>
            <a:br>
              <a:rPr lang="en-US" dirty="0" smtClean="0"/>
            </a:br>
            <a:r>
              <a:rPr lang="en-US" dirty="0" smtClean="0"/>
              <a:t>Graph</a:t>
            </a:r>
            <a:endParaRPr lang="el-GR" dirty="0"/>
          </a:p>
        </p:txBody>
      </p:sp>
      <p:sp>
        <p:nvSpPr>
          <p:cNvPr id="3" name="Slide Number Placeholder 2"/>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19</a:t>
            </a:fld>
            <a:endParaRPr lang="en-GB" dirty="0"/>
          </a:p>
        </p:txBody>
      </p:sp>
      <p:pic>
        <p:nvPicPr>
          <p:cNvPr id="5122" name="Picture 2"/>
          <p:cNvPicPr>
            <a:picLocks noChangeAspect="1" noChangeArrowheads="1"/>
          </p:cNvPicPr>
          <p:nvPr/>
        </p:nvPicPr>
        <p:blipFill>
          <a:blip r:embed="rId3"/>
          <a:srcRect/>
          <a:stretch>
            <a:fillRect/>
          </a:stretch>
        </p:blipFill>
        <p:spPr bwMode="auto">
          <a:xfrm>
            <a:off x="1" y="1"/>
            <a:ext cx="6393160" cy="2564358"/>
          </a:xfrm>
          <a:prstGeom prst="rect">
            <a:avLst/>
          </a:prstGeom>
          <a:noFill/>
          <a:ln w="9525">
            <a:noFill/>
            <a:miter lim="800000"/>
            <a:headEnd/>
            <a:tailEnd/>
          </a:ln>
          <a:effectLst/>
        </p:spPr>
      </p:pic>
      <p:sp>
        <p:nvSpPr>
          <p:cNvPr id="6" name="TextBox 5"/>
          <p:cNvSpPr txBox="1"/>
          <p:nvPr/>
        </p:nvSpPr>
        <p:spPr>
          <a:xfrm>
            <a:off x="272480" y="3068960"/>
            <a:ext cx="4032448" cy="3170099"/>
          </a:xfrm>
          <a:prstGeom prst="rect">
            <a:avLst/>
          </a:prstGeom>
          <a:noFill/>
        </p:spPr>
        <p:txBody>
          <a:bodyPr wrap="square" rtlCol="0">
            <a:spAutoFit/>
          </a:bodyPr>
          <a:lstStyle/>
          <a:p>
            <a:r>
              <a:rPr lang="en-US" sz="2000" dirty="0" smtClean="0">
                <a:solidFill>
                  <a:schemeClr val="bg2"/>
                </a:solidFill>
                <a:latin typeface="+mn-lt"/>
              </a:rPr>
              <a:t>The </a:t>
            </a:r>
            <a:r>
              <a:rPr lang="en-US" sz="2000" b="1" dirty="0" smtClean="0">
                <a:solidFill>
                  <a:schemeClr val="bg2"/>
                </a:solidFill>
                <a:latin typeface="+mn-lt"/>
              </a:rPr>
              <a:t>Query Variants Graph </a:t>
            </a:r>
            <a:r>
              <a:rPr lang="en-US" sz="2000" dirty="0" smtClean="0">
                <a:solidFill>
                  <a:schemeClr val="bg2"/>
                </a:solidFill>
                <a:latin typeface="+mn-lt"/>
              </a:rPr>
              <a:t>is a “tree-like” graph with</a:t>
            </a:r>
          </a:p>
          <a:p>
            <a:pPr marL="273050" indent="-273050">
              <a:buFontTx/>
              <a:buChar char="-"/>
            </a:pPr>
            <a:r>
              <a:rPr lang="en-US" sz="2000" dirty="0" smtClean="0">
                <a:solidFill>
                  <a:schemeClr val="bg2"/>
                </a:solidFill>
                <a:latin typeface="+mn-lt"/>
              </a:rPr>
              <a:t>blocks as its white nodes</a:t>
            </a:r>
          </a:p>
          <a:p>
            <a:pPr marL="273050" indent="-273050">
              <a:buFontTx/>
              <a:buChar char="-"/>
            </a:pPr>
            <a:r>
              <a:rPr lang="en-US" sz="2000" dirty="0" smtClean="0">
                <a:solidFill>
                  <a:schemeClr val="bg2"/>
                </a:solidFill>
                <a:latin typeface="+mn-lt"/>
              </a:rPr>
              <a:t>loops and conditionals as its red nodes</a:t>
            </a:r>
          </a:p>
          <a:p>
            <a:pPr marL="273050" indent="-273050">
              <a:buFontTx/>
              <a:buChar char="-"/>
            </a:pPr>
            <a:r>
              <a:rPr lang="en-US" sz="2000" dirty="0" smtClean="0">
                <a:solidFill>
                  <a:schemeClr val="bg2"/>
                </a:solidFill>
                <a:latin typeface="+mn-lt"/>
              </a:rPr>
              <a:t>alternatives of the control flow as its edges</a:t>
            </a:r>
          </a:p>
          <a:p>
            <a:pPr marL="273050" indent="-273050"/>
            <a:endParaRPr lang="en-US" sz="2000" dirty="0" smtClean="0">
              <a:solidFill>
                <a:schemeClr val="bg2"/>
              </a:solidFill>
              <a:latin typeface="+mn-lt"/>
            </a:endParaRPr>
          </a:p>
          <a:p>
            <a:r>
              <a:rPr lang="en-US" sz="2000" b="1" dirty="0" smtClean="0">
                <a:solidFill>
                  <a:schemeClr val="bg2"/>
                </a:solidFill>
                <a:latin typeface="+mn-lt"/>
              </a:rPr>
              <a:t>Each node carries the respective </a:t>
            </a:r>
            <a:r>
              <a:rPr lang="en-US" sz="2000" b="1" dirty="0" err="1" smtClean="0">
                <a:solidFill>
                  <a:schemeClr val="bg2"/>
                </a:solidFill>
                <a:latin typeface="+mn-lt"/>
              </a:rPr>
              <a:t>src</a:t>
            </a:r>
            <a:r>
              <a:rPr lang="en-US" sz="2000" b="1" dirty="0" smtClean="0">
                <a:solidFill>
                  <a:schemeClr val="bg2"/>
                </a:solidFill>
                <a:latin typeface="+mn-lt"/>
              </a:rPr>
              <a:t> code with it</a:t>
            </a:r>
            <a:endParaRPr lang="el-GR" sz="2000" b="1" dirty="0">
              <a:solidFill>
                <a:schemeClr val="bg2"/>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37675" y="593367"/>
            <a:ext cx="9230650" cy="763600"/>
          </a:xfrm>
          <a:prstGeom prst="rect">
            <a:avLst/>
          </a:prstGeom>
        </p:spPr>
        <p:txBody>
          <a:bodyPr lIns="107269" tIns="107269" rIns="107269" bIns="107269" anchor="t" anchorCtr="0">
            <a:noAutofit/>
          </a:bodyPr>
          <a:lstStyle/>
          <a:p>
            <a:r>
              <a:rPr lang="en-US" dirty="0" smtClean="0"/>
              <a:t>Embedded  queries</a:t>
            </a:r>
            <a:r>
              <a:rPr lang="en-GB" dirty="0" smtClean="0"/>
              <a:t> in data-intensive </a:t>
            </a:r>
            <a:r>
              <a:rPr lang="en-GB" dirty="0"/>
              <a:t>information systems</a:t>
            </a:r>
          </a:p>
        </p:txBody>
      </p:sp>
      <p:pic>
        <p:nvPicPr>
          <p:cNvPr id="70" name="Shape 70"/>
          <p:cNvPicPr preferRelativeResize="0"/>
          <p:nvPr/>
        </p:nvPicPr>
        <p:blipFill>
          <a:blip r:embed="rId3">
            <a:alphaModFix/>
          </a:blip>
          <a:stretch>
            <a:fillRect/>
          </a:stretch>
        </p:blipFill>
        <p:spPr>
          <a:xfrm>
            <a:off x="1674642" y="1536638"/>
            <a:ext cx="6556713" cy="4410987"/>
          </a:xfrm>
          <a:prstGeom prst="rect">
            <a:avLst/>
          </a:prstGeom>
          <a:noFill/>
          <a:ln>
            <a:noFill/>
          </a:ln>
        </p:spPr>
      </p:pic>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a:t>
            </a:fld>
            <a:endParaRPr lang="en-GB" dirty="0"/>
          </a:p>
        </p:txBody>
      </p:sp>
      <p:sp>
        <p:nvSpPr>
          <p:cNvPr id="5" name="TextBox 4"/>
          <p:cNvSpPr txBox="1"/>
          <p:nvPr/>
        </p:nvSpPr>
        <p:spPr>
          <a:xfrm>
            <a:off x="272480" y="1484784"/>
            <a:ext cx="1224136" cy="338554"/>
          </a:xfrm>
          <a:prstGeom prst="rect">
            <a:avLst/>
          </a:prstGeom>
          <a:noFill/>
        </p:spPr>
        <p:txBody>
          <a:bodyPr wrap="square" rtlCol="0">
            <a:spAutoFit/>
          </a:bodyPr>
          <a:lstStyle/>
          <a:p>
            <a:r>
              <a:rPr lang="en-US" dirty="0" smtClean="0">
                <a:solidFill>
                  <a:srgbClr val="0000FF"/>
                </a:solidFill>
                <a:latin typeface="+mn-lt"/>
              </a:rPr>
              <a:t>String</a:t>
            </a:r>
            <a:r>
              <a:rPr lang="en-US" dirty="0" smtClean="0">
                <a:latin typeface="+mn-lt"/>
              </a:rPr>
              <a:t>-based</a:t>
            </a:r>
            <a:endParaRPr lang="el-GR" dirty="0">
              <a:latin typeface="+mn-lt"/>
            </a:endParaRPr>
          </a:p>
        </p:txBody>
      </p:sp>
      <p:sp>
        <p:nvSpPr>
          <p:cNvPr id="6" name="TextBox 5"/>
          <p:cNvSpPr txBox="1"/>
          <p:nvPr/>
        </p:nvSpPr>
        <p:spPr>
          <a:xfrm>
            <a:off x="272480" y="2492896"/>
            <a:ext cx="1296144" cy="338554"/>
          </a:xfrm>
          <a:prstGeom prst="rect">
            <a:avLst/>
          </a:prstGeom>
          <a:noFill/>
        </p:spPr>
        <p:txBody>
          <a:bodyPr wrap="square" rtlCol="0">
            <a:spAutoFit/>
          </a:bodyPr>
          <a:lstStyle/>
          <a:p>
            <a:r>
              <a:rPr lang="en-US" dirty="0" smtClean="0">
                <a:solidFill>
                  <a:srgbClr val="0000FF"/>
                </a:solidFill>
                <a:latin typeface="+mn-lt"/>
              </a:rPr>
              <a:t>Object</a:t>
            </a:r>
            <a:r>
              <a:rPr lang="en-US" dirty="0" smtClean="0">
                <a:latin typeface="+mn-lt"/>
              </a:rPr>
              <a:t>-based</a:t>
            </a:r>
            <a:endParaRPr lang="el-GR"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00472" y="332656"/>
            <a:ext cx="9230649" cy="1440160"/>
          </a:xfrm>
          <a:prstGeom prst="rect">
            <a:avLst/>
          </a:prstGeom>
        </p:spPr>
        <p:txBody>
          <a:bodyPr lIns="107269" tIns="107269" rIns="107269" bIns="107269" anchor="t" anchorCtr="0">
            <a:noAutofit/>
          </a:bodyPr>
          <a:lstStyle/>
          <a:p>
            <a:r>
              <a:rPr lang="en-GB" dirty="0" smtClean="0">
                <a:latin typeface="+mj-lt"/>
              </a:rPr>
              <a:t>QVG serves an interim means to decide:</a:t>
            </a:r>
            <a:br>
              <a:rPr lang="en-GB" dirty="0" smtClean="0">
                <a:latin typeface="+mj-lt"/>
              </a:rPr>
            </a:br>
            <a:r>
              <a:rPr lang="en-GB" dirty="0" smtClean="0">
                <a:latin typeface="+mj-lt"/>
              </a:rPr>
              <a:t>- </a:t>
            </a:r>
            <a:r>
              <a:rPr lang="en-GB" dirty="0" smtClean="0">
                <a:solidFill>
                  <a:srgbClr val="0000FF"/>
                </a:solidFill>
                <a:latin typeface="+mj-lt"/>
              </a:rPr>
              <a:t>all</a:t>
            </a:r>
            <a:r>
              <a:rPr lang="en-GB" dirty="0" smtClean="0">
                <a:latin typeface="+mj-lt"/>
              </a:rPr>
              <a:t> the alternative query generation control flow </a:t>
            </a:r>
            <a:r>
              <a:rPr lang="en-GB" dirty="0" smtClean="0">
                <a:solidFill>
                  <a:srgbClr val="0000FF"/>
                </a:solidFill>
                <a:latin typeface="+mj-lt"/>
              </a:rPr>
              <a:t>paths</a:t>
            </a:r>
            <a:r>
              <a:rPr lang="en-GB" dirty="0" smtClean="0">
                <a:latin typeface="+mj-lt"/>
              </a:rPr>
              <a:t> </a:t>
            </a:r>
            <a:br>
              <a:rPr lang="en-GB" dirty="0" smtClean="0">
                <a:latin typeface="+mj-lt"/>
              </a:rPr>
            </a:br>
            <a:r>
              <a:rPr lang="en-GB" dirty="0" smtClean="0">
                <a:latin typeface="+mj-lt"/>
              </a:rPr>
              <a:t>- which query-</a:t>
            </a:r>
            <a:r>
              <a:rPr lang="en-GB" dirty="0" smtClean="0"/>
              <a:t>generating </a:t>
            </a:r>
            <a:r>
              <a:rPr lang="en-GB" dirty="0" smtClean="0">
                <a:solidFill>
                  <a:srgbClr val="0000FF"/>
                </a:solidFill>
                <a:latin typeface="+mj-lt"/>
              </a:rPr>
              <a:t>parts of the CU </a:t>
            </a:r>
            <a:r>
              <a:rPr lang="en-GB" dirty="0" smtClean="0">
                <a:latin typeface="+mj-lt"/>
              </a:rPr>
              <a:t>pertain to each path</a:t>
            </a:r>
            <a:endParaRPr lang="en-GB" dirty="0">
              <a:latin typeface="+mj-lt"/>
            </a:endParaRPr>
          </a:p>
        </p:txBody>
      </p:sp>
      <p:pic>
        <p:nvPicPr>
          <p:cNvPr id="209" name="Shape 209"/>
          <p:cNvPicPr preferRelativeResize="0"/>
          <p:nvPr/>
        </p:nvPicPr>
        <p:blipFill>
          <a:blip r:embed="rId3">
            <a:alphaModFix/>
          </a:blip>
          <a:stretch>
            <a:fillRect/>
          </a:stretch>
        </p:blipFill>
        <p:spPr>
          <a:xfrm>
            <a:off x="1496616" y="1916832"/>
            <a:ext cx="6923040" cy="1754267"/>
          </a:xfrm>
          <a:prstGeom prst="rect">
            <a:avLst/>
          </a:prstGeom>
          <a:noFill/>
          <a:ln>
            <a:noFill/>
          </a:ln>
        </p:spPr>
      </p:pic>
      <p:sp>
        <p:nvSpPr>
          <p:cNvPr id="210" name="Shape 210"/>
          <p:cNvSpPr txBox="1"/>
          <p:nvPr/>
        </p:nvSpPr>
        <p:spPr>
          <a:xfrm>
            <a:off x="337676" y="3933056"/>
            <a:ext cx="9230649" cy="2526044"/>
          </a:xfrm>
          <a:prstGeom prst="rect">
            <a:avLst/>
          </a:prstGeom>
          <a:noFill/>
          <a:ln>
            <a:noFill/>
          </a:ln>
        </p:spPr>
        <p:txBody>
          <a:bodyPr lIns="107269" tIns="107269" rIns="107269" bIns="107269" anchor="t" anchorCtr="0">
            <a:noAutofit/>
          </a:bodyPr>
          <a:lstStyle/>
          <a:p>
            <a:r>
              <a:rPr lang="en-GB" dirty="0">
                <a:solidFill>
                  <a:schemeClr val="bg2"/>
                </a:solidFill>
                <a:latin typeface="+mn-lt"/>
              </a:rPr>
              <a:t>In Q we have not taken any decision for the branches of the query.</a:t>
            </a:r>
          </a:p>
          <a:p>
            <a:endParaRPr dirty="0">
              <a:solidFill>
                <a:schemeClr val="bg2"/>
              </a:solidFill>
              <a:latin typeface="+mn-lt"/>
            </a:endParaRPr>
          </a:p>
          <a:p>
            <a:r>
              <a:rPr lang="en-GB" dirty="0">
                <a:solidFill>
                  <a:schemeClr val="bg2"/>
                </a:solidFill>
                <a:latin typeface="+mn-lt"/>
              </a:rPr>
              <a:t>In Q</a:t>
            </a:r>
            <a:r>
              <a:rPr lang="en-GB" baseline="30000" dirty="0">
                <a:solidFill>
                  <a:schemeClr val="bg2"/>
                </a:solidFill>
                <a:latin typeface="+mn-lt"/>
              </a:rPr>
              <a:t>T</a:t>
            </a:r>
            <a:r>
              <a:rPr lang="en-GB" dirty="0">
                <a:solidFill>
                  <a:schemeClr val="bg2"/>
                </a:solidFill>
                <a:latin typeface="+mn-lt"/>
              </a:rPr>
              <a:t> and Q</a:t>
            </a:r>
            <a:r>
              <a:rPr lang="en-GB" baseline="30000" dirty="0">
                <a:solidFill>
                  <a:schemeClr val="bg2"/>
                </a:solidFill>
                <a:latin typeface="+mn-lt"/>
              </a:rPr>
              <a:t>F</a:t>
            </a:r>
            <a:r>
              <a:rPr lang="en-GB" dirty="0">
                <a:solidFill>
                  <a:schemeClr val="bg2"/>
                </a:solidFill>
                <a:latin typeface="+mn-lt"/>
              </a:rPr>
              <a:t> we have taken a decision for the first branch (Q</a:t>
            </a:r>
            <a:r>
              <a:rPr lang="en-GB" baseline="30000" dirty="0">
                <a:solidFill>
                  <a:schemeClr val="bg2"/>
                </a:solidFill>
                <a:latin typeface="+mn-lt"/>
              </a:rPr>
              <a:t>T</a:t>
            </a:r>
            <a:r>
              <a:rPr lang="en-GB" dirty="0">
                <a:solidFill>
                  <a:schemeClr val="bg2"/>
                </a:solidFill>
                <a:latin typeface="+mn-lt"/>
              </a:rPr>
              <a:t> has the </a:t>
            </a:r>
            <a:r>
              <a:rPr lang="en-GB" u="sng" dirty="0">
                <a:solidFill>
                  <a:schemeClr val="bg2"/>
                </a:solidFill>
                <a:latin typeface="+mn-lt"/>
              </a:rPr>
              <a:t>code</a:t>
            </a:r>
            <a:r>
              <a:rPr lang="en-GB" dirty="0">
                <a:solidFill>
                  <a:schemeClr val="bg2"/>
                </a:solidFill>
                <a:latin typeface="+mn-lt"/>
              </a:rPr>
              <a:t> that will be executed if the condition is True, and in Q</a:t>
            </a:r>
            <a:r>
              <a:rPr lang="en-GB" baseline="30000" dirty="0">
                <a:solidFill>
                  <a:schemeClr val="bg2"/>
                </a:solidFill>
                <a:latin typeface="+mn-lt"/>
              </a:rPr>
              <a:t>F</a:t>
            </a:r>
            <a:r>
              <a:rPr lang="en-GB" dirty="0">
                <a:solidFill>
                  <a:schemeClr val="bg2"/>
                </a:solidFill>
                <a:latin typeface="+mn-lt"/>
              </a:rPr>
              <a:t> the </a:t>
            </a:r>
            <a:r>
              <a:rPr lang="en-GB" u="sng" dirty="0">
                <a:solidFill>
                  <a:schemeClr val="bg2"/>
                </a:solidFill>
                <a:latin typeface="+mn-lt"/>
              </a:rPr>
              <a:t>code</a:t>
            </a:r>
            <a:r>
              <a:rPr lang="en-GB" dirty="0">
                <a:solidFill>
                  <a:schemeClr val="bg2"/>
                </a:solidFill>
                <a:latin typeface="+mn-lt"/>
              </a:rPr>
              <a:t> that will be executed if the condition is False).</a:t>
            </a:r>
          </a:p>
          <a:p>
            <a:endParaRPr dirty="0">
              <a:solidFill>
                <a:schemeClr val="bg2"/>
              </a:solidFill>
              <a:latin typeface="+mn-lt"/>
            </a:endParaRPr>
          </a:p>
          <a:p>
            <a:r>
              <a:rPr lang="en-GB" dirty="0">
                <a:solidFill>
                  <a:schemeClr val="bg2"/>
                </a:solidFill>
                <a:latin typeface="+mn-lt"/>
              </a:rPr>
              <a:t>Likewise, in Q</a:t>
            </a:r>
            <a:r>
              <a:rPr lang="en-GB" baseline="30000" dirty="0">
                <a:solidFill>
                  <a:schemeClr val="bg2"/>
                </a:solidFill>
                <a:latin typeface="+mn-lt"/>
              </a:rPr>
              <a:t>T,T</a:t>
            </a:r>
            <a:r>
              <a:rPr lang="en-GB" dirty="0">
                <a:solidFill>
                  <a:schemeClr val="bg2"/>
                </a:solidFill>
                <a:latin typeface="+mn-lt"/>
              </a:rPr>
              <a:t>, Q</a:t>
            </a:r>
            <a:r>
              <a:rPr lang="en-GB" baseline="30000" dirty="0">
                <a:solidFill>
                  <a:schemeClr val="bg2"/>
                </a:solidFill>
                <a:latin typeface="+mn-lt"/>
              </a:rPr>
              <a:t>T,F</a:t>
            </a:r>
            <a:r>
              <a:rPr lang="en-GB" dirty="0">
                <a:solidFill>
                  <a:schemeClr val="bg2"/>
                </a:solidFill>
                <a:latin typeface="+mn-lt"/>
              </a:rPr>
              <a:t>, Q</a:t>
            </a:r>
            <a:r>
              <a:rPr lang="en-GB" baseline="30000" dirty="0">
                <a:solidFill>
                  <a:schemeClr val="bg2"/>
                </a:solidFill>
                <a:latin typeface="+mn-lt"/>
              </a:rPr>
              <a:t>F,F</a:t>
            </a:r>
            <a:r>
              <a:rPr lang="en-GB" dirty="0">
                <a:solidFill>
                  <a:schemeClr val="bg2"/>
                </a:solidFill>
                <a:latin typeface="+mn-lt"/>
              </a:rPr>
              <a:t> and Q</a:t>
            </a:r>
            <a:r>
              <a:rPr lang="en-GB" baseline="30000" dirty="0">
                <a:solidFill>
                  <a:schemeClr val="bg2"/>
                </a:solidFill>
                <a:latin typeface="+mn-lt"/>
              </a:rPr>
              <a:t>F,T</a:t>
            </a:r>
            <a:r>
              <a:rPr lang="en-GB" dirty="0">
                <a:solidFill>
                  <a:schemeClr val="bg2"/>
                </a:solidFill>
                <a:latin typeface="+mn-lt"/>
              </a:rPr>
              <a:t> we have taken decisions for all the branches of the query Q.</a:t>
            </a:r>
          </a:p>
          <a:p>
            <a:r>
              <a:rPr lang="en-GB" dirty="0">
                <a:solidFill>
                  <a:schemeClr val="bg2"/>
                </a:solidFill>
                <a:latin typeface="+mn-lt"/>
              </a:rPr>
              <a:t>Q</a:t>
            </a:r>
            <a:r>
              <a:rPr lang="en-GB" baseline="30000" dirty="0">
                <a:solidFill>
                  <a:schemeClr val="bg2"/>
                </a:solidFill>
                <a:latin typeface="+mn-lt"/>
              </a:rPr>
              <a:t>T,T</a:t>
            </a:r>
            <a:r>
              <a:rPr lang="en-GB" dirty="0">
                <a:solidFill>
                  <a:schemeClr val="bg2"/>
                </a:solidFill>
                <a:latin typeface="+mn-lt"/>
              </a:rPr>
              <a:t> is when in both branches the conditions are true.</a:t>
            </a:r>
          </a:p>
          <a:p>
            <a:r>
              <a:rPr lang="en-GB" dirty="0">
                <a:solidFill>
                  <a:schemeClr val="bg2"/>
                </a:solidFill>
                <a:latin typeface="+mn-lt"/>
              </a:rPr>
              <a:t>Q</a:t>
            </a:r>
            <a:r>
              <a:rPr lang="en-GB" baseline="30000" dirty="0">
                <a:solidFill>
                  <a:schemeClr val="bg2"/>
                </a:solidFill>
                <a:latin typeface="+mn-lt"/>
              </a:rPr>
              <a:t>T,F</a:t>
            </a:r>
            <a:r>
              <a:rPr lang="en-GB" dirty="0">
                <a:solidFill>
                  <a:schemeClr val="bg2"/>
                </a:solidFill>
                <a:latin typeface="+mn-lt"/>
              </a:rPr>
              <a:t> is when the first condition is true while the second is false.</a:t>
            </a:r>
          </a:p>
          <a:p>
            <a:r>
              <a:rPr lang="en-GB" dirty="0">
                <a:solidFill>
                  <a:schemeClr val="bg2"/>
                </a:solidFill>
                <a:latin typeface="+mn-lt"/>
              </a:rPr>
              <a:t>Q</a:t>
            </a:r>
            <a:r>
              <a:rPr lang="en-GB" baseline="30000" dirty="0">
                <a:solidFill>
                  <a:schemeClr val="bg2"/>
                </a:solidFill>
                <a:latin typeface="+mn-lt"/>
              </a:rPr>
              <a:t>F,F</a:t>
            </a:r>
            <a:r>
              <a:rPr lang="en-GB" dirty="0">
                <a:solidFill>
                  <a:schemeClr val="bg2"/>
                </a:solidFill>
                <a:latin typeface="+mn-lt"/>
              </a:rPr>
              <a:t> is when in both branches the conditions are false.</a:t>
            </a:r>
          </a:p>
          <a:p>
            <a:r>
              <a:rPr lang="en-GB" dirty="0">
                <a:solidFill>
                  <a:schemeClr val="bg2"/>
                </a:solidFill>
                <a:latin typeface="+mn-lt"/>
              </a:rPr>
              <a:t>Q</a:t>
            </a:r>
            <a:r>
              <a:rPr lang="en-GB" baseline="30000" dirty="0">
                <a:solidFill>
                  <a:schemeClr val="bg2"/>
                </a:solidFill>
                <a:latin typeface="+mn-lt"/>
              </a:rPr>
              <a:t>T,F</a:t>
            </a:r>
            <a:r>
              <a:rPr lang="en-GB" dirty="0">
                <a:solidFill>
                  <a:schemeClr val="bg2"/>
                </a:solidFill>
                <a:latin typeface="+mn-lt"/>
              </a:rPr>
              <a:t> is when the first condition is false while the second is true.</a:t>
            </a:r>
          </a:p>
        </p:txBody>
      </p:sp>
      <p:sp>
        <p:nvSpPr>
          <p:cNvPr id="5" name="Slide Number Placeholder 4"/>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20</a:t>
            </a:fld>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dirty="0"/>
              <a:t>Q</a:t>
            </a:r>
            <a:r>
              <a:rPr lang="en-GB" baseline="30000" dirty="0"/>
              <a:t>T,T</a:t>
            </a:r>
            <a:r>
              <a:rPr lang="en-GB" dirty="0"/>
              <a:t> e</a:t>
            </a:r>
            <a:r>
              <a:rPr lang="en-GB" sz="3300" dirty="0"/>
              <a:t>xecution plan</a:t>
            </a:r>
          </a:p>
        </p:txBody>
      </p:sp>
      <p:sp>
        <p:nvSpPr>
          <p:cNvPr id="216" name="Shape 216"/>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noAutofit/>
          </a:bodyPr>
          <a:lstStyle/>
          <a:p>
            <a:pPr>
              <a:lnSpc>
                <a:spcPct val="100000"/>
              </a:lnSpc>
              <a:spcAft>
                <a:spcPts val="0"/>
              </a:spcAft>
              <a:buClr>
                <a:schemeClr val="dk1"/>
              </a:buClr>
              <a:buSzPct val="25000"/>
            </a:pPr>
            <a:r>
              <a:rPr lang="en-GB" sz="1300" dirty="0">
                <a:latin typeface="Consolas"/>
                <a:ea typeface="Consolas"/>
                <a:cs typeface="Consolas"/>
                <a:sym typeface="Consolas"/>
              </a:rPr>
              <a:t>function _</a:t>
            </a:r>
            <a:r>
              <a:rPr lang="en-GB" sz="1300" dirty="0" err="1">
                <a:latin typeface="Consolas"/>
                <a:ea typeface="Consolas"/>
                <a:cs typeface="Consolas"/>
                <a:sym typeface="Consolas"/>
              </a:rPr>
              <a:t>profile_get_fields</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FALSE)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 = </a:t>
            </a:r>
            <a:r>
              <a:rPr lang="en-GB" sz="1300" dirty="0" err="1">
                <a:latin typeface="Consolas"/>
                <a:ea typeface="Consolas"/>
                <a:cs typeface="Consolas"/>
                <a:sym typeface="Consolas"/>
              </a:rPr>
              <a:t>db_select</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'register'</a:t>
            </a:r>
            <a:r>
              <a:rPr lang="en-GB" sz="1300" dirty="0">
                <a:latin typeface="Consolas"/>
                <a:ea typeface="Consolas"/>
                <a:cs typeface="Consolas"/>
                <a:sym typeface="Consolas"/>
              </a:rPr>
              <a:t>, 1);}</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strike="sngStrike" dirty="0">
                <a:solidFill>
                  <a:srgbClr val="BF9000"/>
                </a:solidFill>
                <a:latin typeface="Consolas"/>
                <a:ea typeface="Consolas"/>
                <a:cs typeface="Consolas"/>
                <a:sym typeface="Consolas"/>
              </a:rPr>
              <a:t>else</a:t>
            </a:r>
            <a:r>
              <a:rPr lang="en-GB" sz="1300" strike="sngStrike" dirty="0">
                <a:latin typeface="Consolas"/>
                <a:ea typeface="Consolas"/>
                <a:cs typeface="Consolas"/>
                <a:sym typeface="Consolas"/>
              </a:rPr>
              <a:t> {</a:t>
            </a:r>
            <a:r>
              <a:rPr lang="en-GB" sz="1300" strike="sngStrike" dirty="0">
                <a:solidFill>
                  <a:srgbClr val="4A86E8"/>
                </a:solidFill>
                <a:latin typeface="Consolas"/>
                <a:ea typeface="Consolas"/>
                <a:cs typeface="Consolas"/>
                <a:sym typeface="Consolas"/>
              </a:rPr>
              <a:t>$query</a:t>
            </a:r>
            <a:r>
              <a:rPr lang="en-GB" sz="1300" strike="sngStrike" dirty="0">
                <a:latin typeface="Consolas"/>
                <a:ea typeface="Consolas"/>
                <a:cs typeface="Consolas"/>
                <a:sym typeface="Consolas"/>
              </a:rPr>
              <a:t>-&gt;condition(</a:t>
            </a:r>
            <a:r>
              <a:rPr lang="en-GB" sz="1300" strike="sngStrike" dirty="0">
                <a:solidFill>
                  <a:srgbClr val="E06666"/>
                </a:solidFill>
                <a:latin typeface="Consolas"/>
                <a:ea typeface="Consolas"/>
                <a:cs typeface="Consolas"/>
                <a:sym typeface="Consolas"/>
              </a:rPr>
              <a:t>'category'</a:t>
            </a:r>
            <a:r>
              <a:rPr lang="en-GB" sz="1300" strike="sngStrike" dirty="0">
                <a:latin typeface="Consolas"/>
                <a:ea typeface="Consolas"/>
                <a:cs typeface="Consolas"/>
                <a:sym typeface="Consolas"/>
              </a:rPr>
              <a:t>, </a:t>
            </a:r>
            <a:r>
              <a:rPr lang="en-GB" sz="1300" strike="sngStrike" dirty="0" err="1">
                <a:latin typeface="Consolas"/>
                <a:ea typeface="Consolas"/>
                <a:cs typeface="Consolas"/>
                <a:sym typeface="Consolas"/>
              </a:rPr>
              <a:t>db_like</a:t>
            </a:r>
            <a:r>
              <a:rPr lang="en-GB" sz="1300" strike="sngStrike" dirty="0">
                <a:latin typeface="Consolas"/>
                <a:ea typeface="Consolas"/>
                <a:cs typeface="Consolas"/>
                <a:sym typeface="Consolas"/>
              </a:rPr>
              <a:t>(</a:t>
            </a:r>
            <a:r>
              <a:rPr lang="en-GB" sz="1300" strike="sngStrike" dirty="0">
                <a:solidFill>
                  <a:srgbClr val="4A86E8"/>
                </a:solidFill>
                <a:latin typeface="Consolas"/>
                <a:ea typeface="Consolas"/>
                <a:cs typeface="Consolas"/>
                <a:sym typeface="Consolas"/>
              </a:rPr>
              <a:t>$category</a:t>
            </a:r>
            <a:r>
              <a:rPr lang="en-GB" sz="1300" strike="sngStrike" dirty="0">
                <a:latin typeface="Consolas"/>
                <a:ea typeface="Consolas"/>
                <a:cs typeface="Consolas"/>
                <a:sym typeface="Consolas"/>
              </a:rPr>
              <a:t>), </a:t>
            </a:r>
            <a:r>
              <a:rPr lang="en-GB" sz="1300" strike="sngStrike" dirty="0">
                <a:solidFill>
                  <a:srgbClr val="E06666"/>
                </a:solidFill>
                <a:latin typeface="Consolas"/>
                <a:ea typeface="Consolas"/>
                <a:cs typeface="Consolas"/>
                <a:sym typeface="Consolas"/>
              </a:rPr>
              <a:t>'LIKE'</a:t>
            </a:r>
            <a:r>
              <a:rPr lang="en-GB" sz="1300" strike="sngStrike"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   </a:t>
            </a:r>
            <a:r>
              <a:rPr lang="en-GB" sz="1300" dirty="0">
                <a:latin typeface="Consolas"/>
                <a:ea typeface="Consolas"/>
                <a:cs typeface="Consolas"/>
                <a:sym typeface="Consolas"/>
              </a:rPr>
              <a:t> (!</a:t>
            </a:r>
            <a:r>
              <a:rPr lang="en-GB" sz="1300" dirty="0" err="1">
                <a:latin typeface="Consolas"/>
                <a:ea typeface="Consolas"/>
                <a:cs typeface="Consolas"/>
                <a:sym typeface="Consolas"/>
              </a:rPr>
              <a:t>user_access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'administer users'</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'visibility'</a:t>
            </a:r>
            <a:r>
              <a:rPr lang="en-GB" sz="1300" dirty="0">
                <a:latin typeface="Consolas"/>
                <a:ea typeface="Consolas"/>
                <a:cs typeface="Consolas"/>
                <a:sym typeface="Consolas"/>
              </a:rPr>
              <a:t>, PROFILE_HIDDEN, </a:t>
            </a:r>
            <a:r>
              <a:rPr lang="en-GB" sz="1300" dirty="0">
                <a:solidFill>
                  <a:srgbClr val="E06666"/>
                </a:solidFill>
                <a:latin typeface="Consolas"/>
                <a:ea typeface="Consolas"/>
                <a:cs typeface="Consolas"/>
                <a:sym typeface="Consolas"/>
              </a:rPr>
              <a:t>'&lt;&gt;'</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return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-&gt;fields(</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Clr>
                <a:schemeClr val="dk1"/>
              </a:buClr>
              <a:buSzPct val="25000"/>
            </a:pPr>
            <a:r>
              <a:rPr lang="en-GB" sz="1300" dirty="0">
                <a:latin typeface="Consolas"/>
                <a:ea typeface="Consolas"/>
                <a:cs typeface="Consolas"/>
                <a:sym typeface="Consolas"/>
              </a:rPr>
              <a:t>    -&gt;execute();</a:t>
            </a:r>
          </a:p>
          <a:p>
            <a:pPr>
              <a:lnSpc>
                <a:spcPct val="100000"/>
              </a:lnSpc>
              <a:spcAft>
                <a:spcPts val="0"/>
              </a:spcAft>
              <a:buSzPct val="25000"/>
            </a:pPr>
            <a:r>
              <a:rPr lang="en-GB" sz="1300" dirty="0">
                <a:latin typeface="Consolas"/>
                <a:ea typeface="Consolas"/>
                <a:cs typeface="Consolas"/>
                <a:sym typeface="Consolas"/>
              </a:rPr>
              <a:t>}</a:t>
            </a:r>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21</a:t>
            </a:fld>
            <a:endParaRPr lang="en-GB" dirty="0"/>
          </a:p>
        </p:txBody>
      </p:sp>
      <p:pic>
        <p:nvPicPr>
          <p:cNvPr id="5" name="Shape 209"/>
          <p:cNvPicPr preferRelativeResize="0"/>
          <p:nvPr/>
        </p:nvPicPr>
        <p:blipFill>
          <a:blip r:embed="rId3">
            <a:alphaModFix/>
          </a:blip>
          <a:stretch>
            <a:fillRect/>
          </a:stretch>
        </p:blipFill>
        <p:spPr>
          <a:xfrm>
            <a:off x="1568624" y="4509120"/>
            <a:ext cx="6923040" cy="1754267"/>
          </a:xfrm>
          <a:prstGeom prst="rect">
            <a:avLst/>
          </a:prstGeom>
          <a:noFill/>
          <a:ln>
            <a:noFill/>
          </a:ln>
        </p:spPr>
      </p:pic>
      <p:cxnSp>
        <p:nvCxnSpPr>
          <p:cNvPr id="7" name="Straight Connector 6"/>
          <p:cNvCxnSpPr/>
          <p:nvPr/>
        </p:nvCxnSpPr>
        <p:spPr>
          <a:xfrm flipH="1">
            <a:off x="3224808" y="4797152"/>
            <a:ext cx="1584176" cy="3600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16696" y="5373216"/>
            <a:ext cx="504056" cy="288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dirty="0"/>
              <a:t>Q</a:t>
            </a:r>
            <a:r>
              <a:rPr lang="en-GB" baseline="30000" dirty="0"/>
              <a:t>T,F</a:t>
            </a:r>
            <a:r>
              <a:rPr lang="en-GB" sz="3300" dirty="0"/>
              <a:t> execution plan</a:t>
            </a:r>
          </a:p>
          <a:p>
            <a:pPr>
              <a:buSzPct val="25000"/>
            </a:pPr>
            <a:endParaRPr sz="3300" dirty="0"/>
          </a:p>
        </p:txBody>
      </p:sp>
      <p:sp>
        <p:nvSpPr>
          <p:cNvPr id="222" name="Shape 222"/>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noAutofit/>
          </a:bodyPr>
          <a:lstStyle/>
          <a:p>
            <a:pPr>
              <a:lnSpc>
                <a:spcPct val="100000"/>
              </a:lnSpc>
              <a:spcAft>
                <a:spcPts val="0"/>
              </a:spcAft>
              <a:buClr>
                <a:schemeClr val="dk1"/>
              </a:buClr>
              <a:buSzPct val="25000"/>
            </a:pPr>
            <a:r>
              <a:rPr lang="en-GB" sz="1300" dirty="0">
                <a:latin typeface="Consolas"/>
                <a:ea typeface="Consolas"/>
                <a:cs typeface="Consolas"/>
                <a:sym typeface="Consolas"/>
              </a:rPr>
              <a:t>function _</a:t>
            </a:r>
            <a:r>
              <a:rPr lang="en-GB" sz="1300" dirty="0" err="1">
                <a:latin typeface="Consolas"/>
                <a:ea typeface="Consolas"/>
                <a:cs typeface="Consolas"/>
                <a:sym typeface="Consolas"/>
              </a:rPr>
              <a:t>profile_get_fields</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FALSE)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 = </a:t>
            </a:r>
            <a:r>
              <a:rPr lang="en-GB" sz="1300" dirty="0" err="1">
                <a:latin typeface="Consolas"/>
                <a:ea typeface="Consolas"/>
                <a:cs typeface="Consolas"/>
                <a:sym typeface="Consolas"/>
              </a:rPr>
              <a:t>db_select</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'register'</a:t>
            </a:r>
            <a:r>
              <a:rPr lang="en-GB" sz="1300" dirty="0">
                <a:latin typeface="Consolas"/>
                <a:ea typeface="Consolas"/>
                <a:cs typeface="Consolas"/>
                <a:sym typeface="Consolas"/>
              </a:rPr>
              <a:t>, 1);}</a:t>
            </a:r>
          </a:p>
          <a:p>
            <a:pPr>
              <a:lnSpc>
                <a:spcPct val="100000"/>
              </a:lnSpc>
              <a:spcAft>
                <a:spcPts val="0"/>
              </a:spcAft>
              <a:buClr>
                <a:schemeClr val="dk1"/>
              </a:buClr>
              <a:buSzPct val="25000"/>
            </a:pPr>
            <a:r>
              <a:rPr lang="en-GB" sz="1300" strike="sngStrike" dirty="0">
                <a:latin typeface="Consolas"/>
                <a:ea typeface="Consolas"/>
                <a:cs typeface="Consolas"/>
                <a:sym typeface="Consolas"/>
              </a:rPr>
              <a:t>  </a:t>
            </a:r>
            <a:r>
              <a:rPr lang="en-GB" sz="1300" strike="sngStrike" dirty="0">
                <a:solidFill>
                  <a:srgbClr val="BF9000"/>
                </a:solidFill>
                <a:latin typeface="Consolas"/>
                <a:ea typeface="Consolas"/>
                <a:cs typeface="Consolas"/>
                <a:sym typeface="Consolas"/>
              </a:rPr>
              <a:t>else</a:t>
            </a:r>
            <a:r>
              <a:rPr lang="en-GB" sz="1300" strike="sngStrike" dirty="0">
                <a:latin typeface="Consolas"/>
                <a:ea typeface="Consolas"/>
                <a:cs typeface="Consolas"/>
                <a:sym typeface="Consolas"/>
              </a:rPr>
              <a:t> {</a:t>
            </a:r>
            <a:r>
              <a:rPr lang="en-GB" sz="1300" strike="sngStrike" dirty="0">
                <a:solidFill>
                  <a:srgbClr val="4A86E8"/>
                </a:solidFill>
                <a:latin typeface="Consolas"/>
                <a:ea typeface="Consolas"/>
                <a:cs typeface="Consolas"/>
                <a:sym typeface="Consolas"/>
              </a:rPr>
              <a:t>$query</a:t>
            </a:r>
            <a:r>
              <a:rPr lang="en-GB" sz="1300" strike="sngStrike" dirty="0">
                <a:latin typeface="Consolas"/>
                <a:ea typeface="Consolas"/>
                <a:cs typeface="Consolas"/>
                <a:sym typeface="Consolas"/>
              </a:rPr>
              <a:t>-&gt;condition(</a:t>
            </a:r>
            <a:r>
              <a:rPr lang="en-GB" sz="1300" strike="sngStrike" dirty="0">
                <a:solidFill>
                  <a:srgbClr val="E06666"/>
                </a:solidFill>
                <a:latin typeface="Consolas"/>
                <a:ea typeface="Consolas"/>
                <a:cs typeface="Consolas"/>
                <a:sym typeface="Consolas"/>
              </a:rPr>
              <a:t>'category'</a:t>
            </a:r>
            <a:r>
              <a:rPr lang="en-GB" sz="1300" strike="sngStrike" dirty="0">
                <a:latin typeface="Consolas"/>
                <a:ea typeface="Consolas"/>
                <a:cs typeface="Consolas"/>
                <a:sym typeface="Consolas"/>
              </a:rPr>
              <a:t>, </a:t>
            </a:r>
            <a:r>
              <a:rPr lang="en-GB" sz="1300" strike="sngStrike" dirty="0" err="1">
                <a:latin typeface="Consolas"/>
                <a:ea typeface="Consolas"/>
                <a:cs typeface="Consolas"/>
                <a:sym typeface="Consolas"/>
              </a:rPr>
              <a:t>db_like</a:t>
            </a:r>
            <a:r>
              <a:rPr lang="en-GB" sz="1300" strike="sngStrike" dirty="0">
                <a:latin typeface="Consolas"/>
                <a:ea typeface="Consolas"/>
                <a:cs typeface="Consolas"/>
                <a:sym typeface="Consolas"/>
              </a:rPr>
              <a:t>(</a:t>
            </a:r>
            <a:r>
              <a:rPr lang="en-GB" sz="1300" strike="sngStrike" dirty="0">
                <a:solidFill>
                  <a:srgbClr val="4A86E8"/>
                </a:solidFill>
                <a:latin typeface="Consolas"/>
                <a:ea typeface="Consolas"/>
                <a:cs typeface="Consolas"/>
                <a:sym typeface="Consolas"/>
              </a:rPr>
              <a:t>$category</a:t>
            </a:r>
            <a:r>
              <a:rPr lang="en-GB" sz="1300" strike="sngStrike" dirty="0">
                <a:latin typeface="Consolas"/>
                <a:ea typeface="Consolas"/>
                <a:cs typeface="Consolas"/>
                <a:sym typeface="Consolas"/>
              </a:rPr>
              <a:t>), </a:t>
            </a:r>
            <a:r>
              <a:rPr lang="en-GB" sz="1300" strike="sngStrike" dirty="0">
                <a:solidFill>
                  <a:srgbClr val="E06666"/>
                </a:solidFill>
                <a:latin typeface="Consolas"/>
                <a:ea typeface="Consolas"/>
                <a:cs typeface="Consolas"/>
                <a:sym typeface="Consolas"/>
              </a:rPr>
              <a:t>'LIKE'</a:t>
            </a:r>
            <a:r>
              <a:rPr lang="en-GB" sz="1300" strike="sngStrike" dirty="0">
                <a:latin typeface="Consolas"/>
                <a:ea typeface="Consolas"/>
                <a:cs typeface="Consolas"/>
                <a:sym typeface="Consolas"/>
              </a:rPr>
              <a:t>);}</a:t>
            </a:r>
          </a:p>
          <a:p>
            <a:pPr>
              <a:lnSpc>
                <a:spcPct val="100000"/>
              </a:lnSpc>
              <a:spcAft>
                <a:spcPts val="0"/>
              </a:spcAft>
              <a:buClr>
                <a:schemeClr val="dk1"/>
              </a:buClr>
              <a:buSzPct val="25000"/>
            </a:pPr>
            <a:r>
              <a:rPr lang="en-GB" sz="1300" strike="sngStrike" dirty="0">
                <a:latin typeface="Consolas"/>
                <a:ea typeface="Consolas"/>
                <a:cs typeface="Consolas"/>
                <a:sym typeface="Consolas"/>
              </a:rPr>
              <a:t>  </a:t>
            </a:r>
            <a:r>
              <a:rPr lang="en-GB" sz="1300" strike="sngStrike" dirty="0">
                <a:solidFill>
                  <a:srgbClr val="BF9000"/>
                </a:solidFill>
                <a:latin typeface="Consolas"/>
                <a:ea typeface="Consolas"/>
                <a:cs typeface="Consolas"/>
                <a:sym typeface="Consolas"/>
              </a:rPr>
              <a:t>if   </a:t>
            </a:r>
            <a:r>
              <a:rPr lang="en-GB" sz="1300" strike="sngStrike" dirty="0">
                <a:latin typeface="Consolas"/>
                <a:ea typeface="Consolas"/>
                <a:cs typeface="Consolas"/>
                <a:sym typeface="Consolas"/>
              </a:rPr>
              <a:t> (!</a:t>
            </a:r>
            <a:r>
              <a:rPr lang="en-GB" sz="1300" strike="sngStrike" dirty="0" err="1">
                <a:latin typeface="Consolas"/>
                <a:ea typeface="Consolas"/>
                <a:cs typeface="Consolas"/>
                <a:sym typeface="Consolas"/>
              </a:rPr>
              <a:t>user_access</a:t>
            </a:r>
            <a:r>
              <a:rPr lang="en-GB" sz="1300" strike="sngStrike" dirty="0">
                <a:latin typeface="Consolas"/>
                <a:ea typeface="Consolas"/>
                <a:cs typeface="Consolas"/>
                <a:sym typeface="Consolas"/>
              </a:rPr>
              <a:t>(</a:t>
            </a:r>
            <a:r>
              <a:rPr lang="en-GB" sz="1300" strike="sngStrike" dirty="0">
                <a:solidFill>
                  <a:srgbClr val="E06666"/>
                </a:solidFill>
                <a:latin typeface="Consolas"/>
                <a:ea typeface="Consolas"/>
                <a:cs typeface="Consolas"/>
                <a:sym typeface="Consolas"/>
              </a:rPr>
              <a:t>'administer users'</a:t>
            </a:r>
            <a:r>
              <a:rPr lang="en-GB" sz="1300" strike="sngStrike" dirty="0">
                <a:latin typeface="Consolas"/>
                <a:ea typeface="Consolas"/>
                <a:cs typeface="Consolas"/>
                <a:sym typeface="Consolas"/>
              </a:rPr>
              <a:t>)) {</a:t>
            </a:r>
            <a:r>
              <a:rPr lang="en-GB" sz="1300" strike="sngStrike" dirty="0">
                <a:solidFill>
                  <a:srgbClr val="4A86E8"/>
                </a:solidFill>
                <a:latin typeface="Consolas"/>
                <a:ea typeface="Consolas"/>
                <a:cs typeface="Consolas"/>
                <a:sym typeface="Consolas"/>
              </a:rPr>
              <a:t>$query</a:t>
            </a:r>
            <a:r>
              <a:rPr lang="en-GB" sz="1300" strike="sngStrike" dirty="0">
                <a:latin typeface="Consolas"/>
                <a:ea typeface="Consolas"/>
                <a:cs typeface="Consolas"/>
                <a:sym typeface="Consolas"/>
              </a:rPr>
              <a:t>-&gt;condition(</a:t>
            </a:r>
            <a:r>
              <a:rPr lang="en-GB" sz="1300" strike="sngStrike" dirty="0">
                <a:solidFill>
                  <a:srgbClr val="E06666"/>
                </a:solidFill>
                <a:latin typeface="Consolas"/>
                <a:ea typeface="Consolas"/>
                <a:cs typeface="Consolas"/>
                <a:sym typeface="Consolas"/>
              </a:rPr>
              <a:t>'visibility'</a:t>
            </a:r>
            <a:r>
              <a:rPr lang="en-GB" sz="1300" strike="sngStrike" dirty="0">
                <a:latin typeface="Consolas"/>
                <a:ea typeface="Consolas"/>
                <a:cs typeface="Consolas"/>
                <a:sym typeface="Consolas"/>
              </a:rPr>
              <a:t>, PROFILE_HIDDEN, </a:t>
            </a:r>
            <a:r>
              <a:rPr lang="en-GB" sz="1300" strike="sngStrike" dirty="0">
                <a:solidFill>
                  <a:srgbClr val="E06666"/>
                </a:solidFill>
                <a:latin typeface="Consolas"/>
                <a:ea typeface="Consolas"/>
                <a:cs typeface="Consolas"/>
                <a:sym typeface="Consolas"/>
              </a:rPr>
              <a:t>'&lt;&gt;'</a:t>
            </a:r>
            <a:r>
              <a:rPr lang="en-GB" sz="1300" strike="sngStrike"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return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-&gt;fields(</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Clr>
                <a:schemeClr val="dk1"/>
              </a:buClr>
              <a:buSzPct val="25000"/>
            </a:pPr>
            <a:r>
              <a:rPr lang="en-GB" sz="1300" dirty="0">
                <a:latin typeface="Consolas"/>
                <a:ea typeface="Consolas"/>
                <a:cs typeface="Consolas"/>
                <a:sym typeface="Consolas"/>
              </a:rPr>
              <a:t>    -&gt;execute();</a:t>
            </a:r>
          </a:p>
          <a:p>
            <a:pPr>
              <a:lnSpc>
                <a:spcPct val="100000"/>
              </a:lnSpc>
              <a:spcAft>
                <a:spcPts val="0"/>
              </a:spcAft>
              <a:buSzPct val="25000"/>
            </a:pPr>
            <a:r>
              <a:rPr lang="en-GB" sz="1300" dirty="0">
                <a:latin typeface="Consolas"/>
                <a:ea typeface="Consolas"/>
                <a:cs typeface="Consolas"/>
                <a:sym typeface="Consolas"/>
              </a:rPr>
              <a:t>}</a:t>
            </a:r>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22</a:t>
            </a:fld>
            <a:endParaRPr lang="en-GB" dirty="0"/>
          </a:p>
        </p:txBody>
      </p:sp>
      <p:pic>
        <p:nvPicPr>
          <p:cNvPr id="5" name="Shape 209"/>
          <p:cNvPicPr preferRelativeResize="0"/>
          <p:nvPr/>
        </p:nvPicPr>
        <p:blipFill>
          <a:blip r:embed="rId3">
            <a:alphaModFix/>
          </a:blip>
          <a:stretch>
            <a:fillRect/>
          </a:stretch>
        </p:blipFill>
        <p:spPr>
          <a:xfrm>
            <a:off x="1568624" y="4509120"/>
            <a:ext cx="6923040" cy="1754267"/>
          </a:xfrm>
          <a:prstGeom prst="rect">
            <a:avLst/>
          </a:prstGeom>
          <a:noFill/>
          <a:ln>
            <a:noFill/>
          </a:ln>
        </p:spPr>
      </p:pic>
      <p:cxnSp>
        <p:nvCxnSpPr>
          <p:cNvPr id="6" name="Straight Connector 5"/>
          <p:cNvCxnSpPr/>
          <p:nvPr/>
        </p:nvCxnSpPr>
        <p:spPr>
          <a:xfrm flipH="1">
            <a:off x="3224808" y="4797152"/>
            <a:ext cx="1584176" cy="3600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01058" y="5361341"/>
            <a:ext cx="504056" cy="288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dirty="0"/>
              <a:t>Q</a:t>
            </a:r>
            <a:r>
              <a:rPr lang="en-GB" baseline="30000" dirty="0"/>
              <a:t>F,T</a:t>
            </a:r>
            <a:r>
              <a:rPr lang="en-GB" dirty="0"/>
              <a:t> e</a:t>
            </a:r>
            <a:r>
              <a:rPr lang="en-GB" sz="3300" dirty="0"/>
              <a:t>xecution plans</a:t>
            </a:r>
          </a:p>
          <a:p>
            <a:pPr>
              <a:buSzPct val="25000"/>
            </a:pPr>
            <a:endParaRPr sz="3300" dirty="0"/>
          </a:p>
        </p:txBody>
      </p:sp>
      <p:sp>
        <p:nvSpPr>
          <p:cNvPr id="228" name="Shape 228"/>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noAutofit/>
          </a:bodyPr>
          <a:lstStyle/>
          <a:p>
            <a:pPr>
              <a:lnSpc>
                <a:spcPct val="100000"/>
              </a:lnSpc>
              <a:spcAft>
                <a:spcPts val="0"/>
              </a:spcAft>
              <a:buClr>
                <a:schemeClr val="dk1"/>
              </a:buClr>
              <a:buSzPct val="25000"/>
            </a:pPr>
            <a:r>
              <a:rPr lang="en-GB" sz="1300" dirty="0">
                <a:latin typeface="Consolas"/>
                <a:ea typeface="Consolas"/>
                <a:cs typeface="Consolas"/>
                <a:sym typeface="Consolas"/>
              </a:rPr>
              <a:t>function _</a:t>
            </a:r>
            <a:r>
              <a:rPr lang="en-GB" sz="1300" dirty="0" err="1">
                <a:latin typeface="Consolas"/>
                <a:ea typeface="Consolas"/>
                <a:cs typeface="Consolas"/>
                <a:sym typeface="Consolas"/>
              </a:rPr>
              <a:t>profile_get_fields</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FALSE)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 = </a:t>
            </a:r>
            <a:r>
              <a:rPr lang="en-GB" sz="1300" dirty="0" err="1">
                <a:latin typeface="Consolas"/>
                <a:ea typeface="Consolas"/>
                <a:cs typeface="Consolas"/>
                <a:sym typeface="Consolas"/>
              </a:rPr>
              <a:t>db_select</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strike="sngStrike" dirty="0">
                <a:latin typeface="Consolas"/>
                <a:ea typeface="Consolas"/>
                <a:cs typeface="Consolas"/>
                <a:sym typeface="Consolas"/>
              </a:rPr>
              <a:t>  </a:t>
            </a:r>
            <a:r>
              <a:rPr lang="en-GB" sz="1300" strike="sngStrike" dirty="0">
                <a:solidFill>
                  <a:srgbClr val="BF9000"/>
                </a:solidFill>
                <a:latin typeface="Consolas"/>
                <a:ea typeface="Consolas"/>
                <a:cs typeface="Consolas"/>
                <a:sym typeface="Consolas"/>
              </a:rPr>
              <a:t>if</a:t>
            </a:r>
            <a:r>
              <a:rPr lang="en-GB" sz="1300" strike="sngStrike" dirty="0">
                <a:latin typeface="Consolas"/>
                <a:ea typeface="Consolas"/>
                <a:cs typeface="Consolas"/>
                <a:sym typeface="Consolas"/>
              </a:rPr>
              <a:t> (</a:t>
            </a:r>
            <a:r>
              <a:rPr lang="en-GB" sz="1300" strike="sngStrike" dirty="0">
                <a:solidFill>
                  <a:srgbClr val="4A86E8"/>
                </a:solidFill>
                <a:latin typeface="Consolas"/>
                <a:ea typeface="Consolas"/>
                <a:cs typeface="Consolas"/>
                <a:sym typeface="Consolas"/>
              </a:rPr>
              <a:t>$register</a:t>
            </a:r>
            <a:r>
              <a:rPr lang="en-GB" sz="1300" strike="sngStrike" dirty="0">
                <a:latin typeface="Consolas"/>
                <a:ea typeface="Consolas"/>
                <a:cs typeface="Consolas"/>
                <a:sym typeface="Consolas"/>
              </a:rPr>
              <a:t>) {</a:t>
            </a:r>
            <a:r>
              <a:rPr lang="en-GB" sz="1300" strike="sngStrike" dirty="0">
                <a:solidFill>
                  <a:srgbClr val="4A86E8"/>
                </a:solidFill>
                <a:latin typeface="Consolas"/>
                <a:ea typeface="Consolas"/>
                <a:cs typeface="Consolas"/>
                <a:sym typeface="Consolas"/>
              </a:rPr>
              <a:t>$query</a:t>
            </a:r>
            <a:r>
              <a:rPr lang="en-GB" sz="1300" strike="sngStrike" dirty="0">
                <a:latin typeface="Consolas"/>
                <a:ea typeface="Consolas"/>
                <a:cs typeface="Consolas"/>
                <a:sym typeface="Consolas"/>
              </a:rPr>
              <a:t>-&gt;condition(</a:t>
            </a:r>
            <a:r>
              <a:rPr lang="en-GB" sz="1300" strike="sngStrike" dirty="0">
                <a:solidFill>
                  <a:srgbClr val="E06666"/>
                </a:solidFill>
                <a:latin typeface="Consolas"/>
                <a:ea typeface="Consolas"/>
                <a:cs typeface="Consolas"/>
                <a:sym typeface="Consolas"/>
              </a:rPr>
              <a:t>'register'</a:t>
            </a:r>
            <a:r>
              <a:rPr lang="en-GB" sz="1300" strike="sngStrike" dirty="0">
                <a:latin typeface="Consolas"/>
                <a:ea typeface="Consolas"/>
                <a:cs typeface="Consolas"/>
                <a:sym typeface="Consolas"/>
              </a:rPr>
              <a:t>, 1);}</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else</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err="1">
                <a:latin typeface="Consolas"/>
                <a:ea typeface="Consolas"/>
                <a:cs typeface="Consolas"/>
                <a:sym typeface="Consolas"/>
              </a:rPr>
              <a:t>db_like</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'LIKE'</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   </a:t>
            </a:r>
            <a:r>
              <a:rPr lang="en-GB" sz="1300" dirty="0">
                <a:latin typeface="Consolas"/>
                <a:ea typeface="Consolas"/>
                <a:cs typeface="Consolas"/>
                <a:sym typeface="Consolas"/>
              </a:rPr>
              <a:t> (!</a:t>
            </a:r>
            <a:r>
              <a:rPr lang="en-GB" sz="1300" dirty="0" err="1">
                <a:latin typeface="Consolas"/>
                <a:ea typeface="Consolas"/>
                <a:cs typeface="Consolas"/>
                <a:sym typeface="Consolas"/>
              </a:rPr>
              <a:t>user_access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'administer users'</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'visibility'</a:t>
            </a:r>
            <a:r>
              <a:rPr lang="en-GB" sz="1300" dirty="0">
                <a:latin typeface="Consolas"/>
                <a:ea typeface="Consolas"/>
                <a:cs typeface="Consolas"/>
                <a:sym typeface="Consolas"/>
              </a:rPr>
              <a:t>, PROFILE_HIDDEN, </a:t>
            </a:r>
            <a:r>
              <a:rPr lang="en-GB" sz="1300" dirty="0">
                <a:solidFill>
                  <a:srgbClr val="E06666"/>
                </a:solidFill>
                <a:latin typeface="Consolas"/>
                <a:ea typeface="Consolas"/>
                <a:cs typeface="Consolas"/>
                <a:sym typeface="Consolas"/>
              </a:rPr>
              <a:t>'&lt;&gt;'</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return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-&gt;fields(</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Clr>
                <a:schemeClr val="dk1"/>
              </a:buClr>
              <a:buSzPct val="25000"/>
            </a:pPr>
            <a:r>
              <a:rPr lang="en-GB" sz="1300" dirty="0">
                <a:latin typeface="Consolas"/>
                <a:ea typeface="Consolas"/>
                <a:cs typeface="Consolas"/>
                <a:sym typeface="Consolas"/>
              </a:rPr>
              <a:t>    -&gt;execute();</a:t>
            </a:r>
          </a:p>
          <a:p>
            <a:pPr>
              <a:lnSpc>
                <a:spcPct val="100000"/>
              </a:lnSpc>
              <a:spcAft>
                <a:spcPts val="0"/>
              </a:spcAft>
              <a:buSzPct val="25000"/>
            </a:pPr>
            <a:r>
              <a:rPr lang="en-GB" sz="1300" dirty="0">
                <a:latin typeface="Consolas"/>
                <a:ea typeface="Consolas"/>
                <a:cs typeface="Consolas"/>
                <a:sym typeface="Consolas"/>
              </a:rPr>
              <a:t>}</a:t>
            </a:r>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23</a:t>
            </a:fld>
            <a:endParaRPr lang="en-GB" dirty="0"/>
          </a:p>
        </p:txBody>
      </p:sp>
      <p:pic>
        <p:nvPicPr>
          <p:cNvPr id="5" name="Shape 209"/>
          <p:cNvPicPr preferRelativeResize="0"/>
          <p:nvPr/>
        </p:nvPicPr>
        <p:blipFill>
          <a:blip r:embed="rId3">
            <a:alphaModFix/>
          </a:blip>
          <a:stretch>
            <a:fillRect/>
          </a:stretch>
        </p:blipFill>
        <p:spPr>
          <a:xfrm>
            <a:off x="1568624" y="4509120"/>
            <a:ext cx="6923040" cy="1754267"/>
          </a:xfrm>
          <a:prstGeom prst="rect">
            <a:avLst/>
          </a:prstGeom>
          <a:noFill/>
          <a:ln>
            <a:noFill/>
          </a:ln>
        </p:spPr>
      </p:pic>
      <p:cxnSp>
        <p:nvCxnSpPr>
          <p:cNvPr id="6" name="Straight Connector 5"/>
          <p:cNvCxnSpPr/>
          <p:nvPr/>
        </p:nvCxnSpPr>
        <p:spPr>
          <a:xfrm>
            <a:off x="5241032" y="4797152"/>
            <a:ext cx="1584176" cy="3600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329264" y="5301208"/>
            <a:ext cx="504056" cy="3600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dirty="0"/>
              <a:t>Q</a:t>
            </a:r>
            <a:r>
              <a:rPr lang="en-GB" baseline="30000" dirty="0"/>
              <a:t>F,F</a:t>
            </a:r>
            <a:r>
              <a:rPr lang="en-GB" dirty="0"/>
              <a:t> e</a:t>
            </a:r>
            <a:r>
              <a:rPr lang="en-GB" sz="3300" dirty="0"/>
              <a:t>xecution plan</a:t>
            </a:r>
          </a:p>
          <a:p>
            <a:pPr>
              <a:buSzPct val="25000"/>
            </a:pPr>
            <a:endParaRPr sz="3300" dirty="0"/>
          </a:p>
          <a:p>
            <a:pPr>
              <a:buSzPct val="25000"/>
            </a:pPr>
            <a:endParaRPr sz="3300" dirty="0"/>
          </a:p>
        </p:txBody>
      </p:sp>
      <p:sp>
        <p:nvSpPr>
          <p:cNvPr id="234" name="Shape 234"/>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noAutofit/>
          </a:bodyPr>
          <a:lstStyle/>
          <a:p>
            <a:pPr>
              <a:lnSpc>
                <a:spcPct val="100000"/>
              </a:lnSpc>
              <a:spcAft>
                <a:spcPts val="0"/>
              </a:spcAft>
              <a:buClr>
                <a:schemeClr val="dk1"/>
              </a:buClr>
              <a:buSzPct val="25000"/>
            </a:pPr>
            <a:r>
              <a:rPr lang="en-GB" sz="1300" dirty="0">
                <a:latin typeface="Consolas"/>
                <a:ea typeface="Consolas"/>
                <a:cs typeface="Consolas"/>
                <a:sym typeface="Consolas"/>
              </a:rPr>
              <a:t>function _</a:t>
            </a:r>
            <a:r>
              <a:rPr lang="en-GB" sz="1300" dirty="0" err="1">
                <a:latin typeface="Consolas"/>
                <a:ea typeface="Consolas"/>
                <a:cs typeface="Consolas"/>
                <a:sym typeface="Consolas"/>
              </a:rPr>
              <a:t>profile_get_fields</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FALSE)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 = </a:t>
            </a:r>
            <a:r>
              <a:rPr lang="en-GB" sz="1300" dirty="0" err="1">
                <a:latin typeface="Consolas"/>
                <a:ea typeface="Consolas"/>
                <a:cs typeface="Consolas"/>
                <a:sym typeface="Consolas"/>
              </a:rPr>
              <a:t>db_select</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strike="sngStrike" dirty="0">
                <a:latin typeface="Consolas"/>
                <a:ea typeface="Consolas"/>
                <a:cs typeface="Consolas"/>
                <a:sym typeface="Consolas"/>
              </a:rPr>
              <a:t>  </a:t>
            </a:r>
            <a:r>
              <a:rPr lang="en-GB" sz="1300" strike="sngStrike" dirty="0">
                <a:solidFill>
                  <a:srgbClr val="BF9000"/>
                </a:solidFill>
                <a:latin typeface="Consolas"/>
                <a:ea typeface="Consolas"/>
                <a:cs typeface="Consolas"/>
                <a:sym typeface="Consolas"/>
              </a:rPr>
              <a:t>if</a:t>
            </a:r>
            <a:r>
              <a:rPr lang="en-GB" sz="1300" strike="sngStrike" dirty="0">
                <a:latin typeface="Consolas"/>
                <a:ea typeface="Consolas"/>
                <a:cs typeface="Consolas"/>
                <a:sym typeface="Consolas"/>
              </a:rPr>
              <a:t> (</a:t>
            </a:r>
            <a:r>
              <a:rPr lang="en-GB" sz="1300" strike="sngStrike" dirty="0">
                <a:solidFill>
                  <a:srgbClr val="4A86E8"/>
                </a:solidFill>
                <a:latin typeface="Consolas"/>
                <a:ea typeface="Consolas"/>
                <a:cs typeface="Consolas"/>
                <a:sym typeface="Consolas"/>
              </a:rPr>
              <a:t>$register</a:t>
            </a:r>
            <a:r>
              <a:rPr lang="en-GB" sz="1300" strike="sngStrike" dirty="0">
                <a:latin typeface="Consolas"/>
                <a:ea typeface="Consolas"/>
                <a:cs typeface="Consolas"/>
                <a:sym typeface="Consolas"/>
              </a:rPr>
              <a:t>) {</a:t>
            </a:r>
            <a:r>
              <a:rPr lang="en-GB" sz="1300" strike="sngStrike" dirty="0">
                <a:solidFill>
                  <a:srgbClr val="4A86E8"/>
                </a:solidFill>
                <a:latin typeface="Consolas"/>
                <a:ea typeface="Consolas"/>
                <a:cs typeface="Consolas"/>
                <a:sym typeface="Consolas"/>
              </a:rPr>
              <a:t>$query</a:t>
            </a:r>
            <a:r>
              <a:rPr lang="en-GB" sz="1300" strike="sngStrike" dirty="0">
                <a:latin typeface="Consolas"/>
                <a:ea typeface="Consolas"/>
                <a:cs typeface="Consolas"/>
                <a:sym typeface="Consolas"/>
              </a:rPr>
              <a:t>-&gt;condition(</a:t>
            </a:r>
            <a:r>
              <a:rPr lang="en-GB" sz="1300" strike="sngStrike" dirty="0">
                <a:solidFill>
                  <a:srgbClr val="E06666"/>
                </a:solidFill>
                <a:latin typeface="Consolas"/>
                <a:ea typeface="Consolas"/>
                <a:cs typeface="Consolas"/>
                <a:sym typeface="Consolas"/>
              </a:rPr>
              <a:t>'register'</a:t>
            </a:r>
            <a:r>
              <a:rPr lang="en-GB" sz="1300" strike="sngStrike" dirty="0">
                <a:latin typeface="Consolas"/>
                <a:ea typeface="Consolas"/>
                <a:cs typeface="Consolas"/>
                <a:sym typeface="Consolas"/>
              </a:rPr>
              <a:t>, 1);}</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else</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err="1">
                <a:latin typeface="Consolas"/>
                <a:ea typeface="Consolas"/>
                <a:cs typeface="Consolas"/>
                <a:sym typeface="Consolas"/>
              </a:rPr>
              <a:t>db_like</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'LIKE'</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strike="sngStrike" dirty="0">
                <a:latin typeface="Consolas"/>
                <a:ea typeface="Consolas"/>
                <a:cs typeface="Consolas"/>
                <a:sym typeface="Consolas"/>
              </a:rPr>
              <a:t>  </a:t>
            </a:r>
            <a:r>
              <a:rPr lang="en-GB" sz="1300" strike="sngStrike" dirty="0">
                <a:solidFill>
                  <a:srgbClr val="BF9000"/>
                </a:solidFill>
                <a:latin typeface="Consolas"/>
                <a:ea typeface="Consolas"/>
                <a:cs typeface="Consolas"/>
                <a:sym typeface="Consolas"/>
              </a:rPr>
              <a:t>if   </a:t>
            </a:r>
            <a:r>
              <a:rPr lang="en-GB" sz="1300" strike="sngStrike" dirty="0">
                <a:latin typeface="Consolas"/>
                <a:ea typeface="Consolas"/>
                <a:cs typeface="Consolas"/>
                <a:sym typeface="Consolas"/>
              </a:rPr>
              <a:t> (!</a:t>
            </a:r>
            <a:r>
              <a:rPr lang="en-GB" sz="1300" strike="sngStrike" dirty="0" err="1">
                <a:latin typeface="Consolas"/>
                <a:ea typeface="Consolas"/>
                <a:cs typeface="Consolas"/>
                <a:sym typeface="Consolas"/>
              </a:rPr>
              <a:t>user_access</a:t>
            </a:r>
            <a:r>
              <a:rPr lang="en-GB" sz="1300" strike="sngStrike" dirty="0">
                <a:latin typeface="Consolas"/>
                <a:ea typeface="Consolas"/>
                <a:cs typeface="Consolas"/>
                <a:sym typeface="Consolas"/>
              </a:rPr>
              <a:t>(</a:t>
            </a:r>
            <a:r>
              <a:rPr lang="en-GB" sz="1300" strike="sngStrike" dirty="0">
                <a:solidFill>
                  <a:srgbClr val="E06666"/>
                </a:solidFill>
                <a:latin typeface="Consolas"/>
                <a:ea typeface="Consolas"/>
                <a:cs typeface="Consolas"/>
                <a:sym typeface="Consolas"/>
              </a:rPr>
              <a:t>'administer users'</a:t>
            </a:r>
            <a:r>
              <a:rPr lang="en-GB" sz="1300" strike="sngStrike" dirty="0">
                <a:latin typeface="Consolas"/>
                <a:ea typeface="Consolas"/>
                <a:cs typeface="Consolas"/>
                <a:sym typeface="Consolas"/>
              </a:rPr>
              <a:t>)) {</a:t>
            </a:r>
            <a:r>
              <a:rPr lang="en-GB" sz="1300" strike="sngStrike" dirty="0">
                <a:solidFill>
                  <a:srgbClr val="4A86E8"/>
                </a:solidFill>
                <a:latin typeface="Consolas"/>
                <a:ea typeface="Consolas"/>
                <a:cs typeface="Consolas"/>
                <a:sym typeface="Consolas"/>
              </a:rPr>
              <a:t>$query</a:t>
            </a:r>
            <a:r>
              <a:rPr lang="en-GB" sz="1300" strike="sngStrike" dirty="0">
                <a:latin typeface="Consolas"/>
                <a:ea typeface="Consolas"/>
                <a:cs typeface="Consolas"/>
                <a:sym typeface="Consolas"/>
              </a:rPr>
              <a:t>-&gt;condition(</a:t>
            </a:r>
            <a:r>
              <a:rPr lang="en-GB" sz="1300" strike="sngStrike" dirty="0">
                <a:solidFill>
                  <a:srgbClr val="E06666"/>
                </a:solidFill>
                <a:latin typeface="Consolas"/>
                <a:ea typeface="Consolas"/>
                <a:cs typeface="Consolas"/>
                <a:sym typeface="Consolas"/>
              </a:rPr>
              <a:t>'visibility'</a:t>
            </a:r>
            <a:r>
              <a:rPr lang="en-GB" sz="1300" strike="sngStrike" dirty="0">
                <a:latin typeface="Consolas"/>
                <a:ea typeface="Consolas"/>
                <a:cs typeface="Consolas"/>
                <a:sym typeface="Consolas"/>
              </a:rPr>
              <a:t>, PROFILE_HIDDEN, </a:t>
            </a:r>
            <a:r>
              <a:rPr lang="en-GB" sz="1300" strike="sngStrike" dirty="0">
                <a:solidFill>
                  <a:srgbClr val="E06666"/>
                </a:solidFill>
                <a:latin typeface="Consolas"/>
                <a:ea typeface="Consolas"/>
                <a:cs typeface="Consolas"/>
                <a:sym typeface="Consolas"/>
              </a:rPr>
              <a:t>'&lt;&gt;'</a:t>
            </a:r>
            <a:r>
              <a:rPr lang="en-GB" sz="1300" strike="sngStrike"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return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-&gt;fields(</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Clr>
                <a:schemeClr val="dk1"/>
              </a:buClr>
              <a:buSzPct val="25000"/>
            </a:pPr>
            <a:r>
              <a:rPr lang="en-GB" sz="1300" dirty="0">
                <a:latin typeface="Consolas"/>
                <a:ea typeface="Consolas"/>
                <a:cs typeface="Consolas"/>
                <a:sym typeface="Consolas"/>
              </a:rPr>
              <a:t>    -&gt;execute();</a:t>
            </a:r>
          </a:p>
          <a:p>
            <a:pPr>
              <a:lnSpc>
                <a:spcPct val="100000"/>
              </a:lnSpc>
              <a:spcAft>
                <a:spcPts val="0"/>
              </a:spcAft>
              <a:buSzPct val="25000"/>
            </a:pPr>
            <a:r>
              <a:rPr lang="en-GB" sz="1300" dirty="0">
                <a:latin typeface="Consolas"/>
                <a:ea typeface="Consolas"/>
                <a:cs typeface="Consolas"/>
                <a:sym typeface="Consolas"/>
              </a:rPr>
              <a:t>}</a:t>
            </a:r>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24</a:t>
            </a:fld>
            <a:endParaRPr lang="en-GB" dirty="0"/>
          </a:p>
        </p:txBody>
      </p:sp>
      <p:pic>
        <p:nvPicPr>
          <p:cNvPr id="5" name="Shape 209"/>
          <p:cNvPicPr preferRelativeResize="0"/>
          <p:nvPr/>
        </p:nvPicPr>
        <p:blipFill>
          <a:blip r:embed="rId3">
            <a:alphaModFix/>
          </a:blip>
          <a:stretch>
            <a:fillRect/>
          </a:stretch>
        </p:blipFill>
        <p:spPr>
          <a:xfrm>
            <a:off x="1568624" y="4509120"/>
            <a:ext cx="6923040" cy="1754267"/>
          </a:xfrm>
          <a:prstGeom prst="rect">
            <a:avLst/>
          </a:prstGeom>
          <a:noFill/>
          <a:ln>
            <a:noFill/>
          </a:ln>
        </p:spPr>
      </p:pic>
      <p:cxnSp>
        <p:nvCxnSpPr>
          <p:cNvPr id="6" name="Straight Connector 5"/>
          <p:cNvCxnSpPr/>
          <p:nvPr/>
        </p:nvCxnSpPr>
        <p:spPr>
          <a:xfrm>
            <a:off x="5241032" y="4797152"/>
            <a:ext cx="1584176" cy="3600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393160" y="5373216"/>
            <a:ext cx="504056" cy="288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337676" y="1536633"/>
            <a:ext cx="9230649" cy="4555200"/>
          </a:xfrm>
          <a:prstGeom prst="rect">
            <a:avLst/>
          </a:prstGeom>
          <a:noFill/>
          <a:ln>
            <a:noFill/>
          </a:ln>
        </p:spPr>
        <p:txBody>
          <a:bodyPr lIns="107269" tIns="107269" rIns="107269" bIns="107269" anchor="t" anchorCtr="0">
            <a:noAutofit/>
          </a:bodyPr>
          <a:lstStyle/>
          <a:p>
            <a:pPr>
              <a:lnSpc>
                <a:spcPct val="100000"/>
              </a:lnSpc>
              <a:spcAft>
                <a:spcPts val="0"/>
              </a:spcAft>
              <a:buClr>
                <a:schemeClr val="dk1"/>
              </a:buClr>
              <a:buSzPct val="25000"/>
            </a:pPr>
            <a:r>
              <a:rPr lang="en-GB" sz="1300" dirty="0">
                <a:latin typeface="Consolas"/>
                <a:ea typeface="Consolas"/>
                <a:cs typeface="Consolas"/>
                <a:sym typeface="Consolas"/>
              </a:rPr>
              <a:t>function _</a:t>
            </a:r>
            <a:r>
              <a:rPr lang="en-GB" sz="1300" dirty="0" err="1">
                <a:latin typeface="Consolas"/>
                <a:ea typeface="Consolas"/>
                <a:cs typeface="Consolas"/>
                <a:sym typeface="Consolas"/>
              </a:rPr>
              <a:t>profile_get_fields</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FALSE)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 = </a:t>
            </a:r>
            <a:r>
              <a:rPr lang="en-GB" sz="1300" dirty="0" err="1">
                <a:latin typeface="Consolas"/>
                <a:ea typeface="Consolas"/>
                <a:cs typeface="Consolas"/>
                <a:sym typeface="Consolas"/>
              </a:rPr>
              <a:t>db_select</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'register'</a:t>
            </a:r>
            <a:r>
              <a:rPr lang="en-GB" sz="1300" dirty="0">
                <a:latin typeface="Consolas"/>
                <a:ea typeface="Consolas"/>
                <a:cs typeface="Consolas"/>
                <a:sym typeface="Consolas"/>
              </a:rPr>
              <a:t>, 1);}</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else</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err="1">
                <a:latin typeface="Consolas"/>
                <a:ea typeface="Consolas"/>
                <a:cs typeface="Consolas"/>
                <a:sym typeface="Consolas"/>
              </a:rPr>
              <a:t>db_like</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'LIKE'</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   </a:t>
            </a:r>
            <a:r>
              <a:rPr lang="en-GB" sz="1300" dirty="0">
                <a:latin typeface="Consolas"/>
                <a:ea typeface="Consolas"/>
                <a:cs typeface="Consolas"/>
                <a:sym typeface="Consolas"/>
              </a:rPr>
              <a:t> (!</a:t>
            </a:r>
            <a:r>
              <a:rPr lang="en-GB" sz="1300" dirty="0" err="1">
                <a:latin typeface="Consolas"/>
                <a:ea typeface="Consolas"/>
                <a:cs typeface="Consolas"/>
                <a:sym typeface="Consolas"/>
              </a:rPr>
              <a:t>user_access</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'administer users'</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'visibility'</a:t>
            </a:r>
            <a:r>
              <a:rPr lang="en-GB" sz="1300" dirty="0">
                <a:latin typeface="Consolas"/>
                <a:ea typeface="Consolas"/>
                <a:cs typeface="Consolas"/>
                <a:sym typeface="Consolas"/>
              </a:rPr>
              <a:t>, PROFILE_HIDDEN, </a:t>
            </a:r>
            <a:r>
              <a:rPr lang="en-GB" sz="1300" dirty="0">
                <a:solidFill>
                  <a:srgbClr val="E06666"/>
                </a:solidFill>
                <a:latin typeface="Consolas"/>
                <a:ea typeface="Consolas"/>
                <a:cs typeface="Consolas"/>
                <a:sym typeface="Consolas"/>
              </a:rPr>
              <a:t>'&lt;&gt;'</a:t>
            </a: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return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-&gt;fields(</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Clr>
                <a:schemeClr val="dk1"/>
              </a:buClr>
              <a:buSzPct val="25000"/>
            </a:pPr>
            <a:r>
              <a:rPr lang="en-GB" sz="1300" dirty="0">
                <a:latin typeface="Consolas"/>
                <a:ea typeface="Consolas"/>
                <a:cs typeface="Consolas"/>
                <a:sym typeface="Consolas"/>
              </a:rPr>
              <a:t>    -&gt;execute();</a:t>
            </a:r>
          </a:p>
          <a:p>
            <a:pPr>
              <a:lnSpc>
                <a:spcPct val="100000"/>
              </a:lnSpc>
              <a:spcAft>
                <a:spcPts val="0"/>
              </a:spcAft>
              <a:buClr>
                <a:schemeClr val="dk1"/>
              </a:buClr>
              <a:buSzPct val="25000"/>
            </a:pPr>
            <a:r>
              <a:rPr lang="en-GB" sz="1300" dirty="0" smtClean="0">
                <a:latin typeface="Consolas"/>
                <a:ea typeface="Consolas"/>
                <a:cs typeface="Consolas"/>
                <a:sym typeface="Consolas"/>
              </a:rPr>
              <a:t>}</a:t>
            </a:r>
          </a:p>
          <a:p>
            <a:pPr>
              <a:lnSpc>
                <a:spcPct val="100000"/>
              </a:lnSpc>
              <a:spcAft>
                <a:spcPts val="0"/>
              </a:spcAft>
              <a:buClr>
                <a:schemeClr val="dk1"/>
              </a:buClr>
              <a:buSzPct val="25000"/>
            </a:pPr>
            <a:endParaRPr lang="en-GB" sz="1300" dirty="0" smtClean="0">
              <a:latin typeface="Consolas"/>
              <a:ea typeface="Consolas"/>
              <a:cs typeface="Consolas"/>
              <a:sym typeface="Consolas"/>
            </a:endParaRPr>
          </a:p>
          <a:p>
            <a:pPr>
              <a:lnSpc>
                <a:spcPct val="100000"/>
              </a:lnSpc>
              <a:spcAft>
                <a:spcPts val="0"/>
              </a:spcAft>
              <a:buClr>
                <a:schemeClr val="dk1"/>
              </a:buClr>
              <a:buSzPct val="25000"/>
            </a:pPr>
            <a:endParaRPr lang="en-GB" sz="1300" dirty="0" smtClean="0">
              <a:latin typeface="Consolas"/>
              <a:ea typeface="Consolas"/>
              <a:cs typeface="Consolas"/>
              <a:sym typeface="Consolas"/>
            </a:endParaRPr>
          </a:p>
          <a:p>
            <a:pPr>
              <a:lnSpc>
                <a:spcPct val="100000"/>
              </a:lnSpc>
              <a:spcAft>
                <a:spcPts val="0"/>
              </a:spcAft>
              <a:buClr>
                <a:schemeClr val="dk1"/>
              </a:buClr>
              <a:buSzPct val="25000"/>
            </a:pPr>
            <a:endParaRPr lang="en-GB" sz="1300" dirty="0" smtClean="0">
              <a:latin typeface="Consolas"/>
              <a:ea typeface="Consolas"/>
              <a:cs typeface="Consolas"/>
              <a:sym typeface="Consolas"/>
            </a:endParaRPr>
          </a:p>
          <a:p>
            <a:pPr>
              <a:lnSpc>
                <a:spcPct val="100000"/>
              </a:lnSpc>
              <a:spcAft>
                <a:spcPts val="0"/>
              </a:spcAft>
              <a:buClr>
                <a:schemeClr val="dk1"/>
              </a:buClr>
              <a:buSzPct val="25000"/>
            </a:pPr>
            <a:r>
              <a:rPr lang="en-GB" sz="2000" dirty="0" smtClean="0">
                <a:latin typeface="Calibri" pitchFamily="34" charset="0"/>
                <a:ea typeface="Consolas"/>
                <a:cs typeface="Calibri" pitchFamily="34" charset="0"/>
                <a:sym typeface="Consolas"/>
              </a:rPr>
              <a:t>This</a:t>
            </a:r>
            <a:r>
              <a:rPr lang="en-GB" sz="2000" dirty="0" smtClean="0">
                <a:latin typeface="Consolas"/>
                <a:ea typeface="Consolas"/>
                <a:cs typeface="Consolas"/>
                <a:sym typeface="Consolas"/>
              </a:rPr>
              <a:t> </a:t>
            </a:r>
            <a:r>
              <a:rPr lang="en-GB" sz="2000" dirty="0" smtClean="0">
                <a:solidFill>
                  <a:srgbClr val="FF0000"/>
                </a:solidFill>
                <a:latin typeface="Consolas"/>
                <a:ea typeface="Consolas"/>
                <a:cs typeface="Consolas"/>
                <a:sym typeface="Consolas"/>
              </a:rPr>
              <a:t>if</a:t>
            </a:r>
            <a:r>
              <a:rPr lang="en-GB" sz="2000" dirty="0" smtClean="0">
                <a:latin typeface="Consolas"/>
                <a:ea typeface="Consolas"/>
                <a:cs typeface="Consolas"/>
                <a:sym typeface="Consolas"/>
              </a:rPr>
              <a:t> </a:t>
            </a:r>
            <a:r>
              <a:rPr lang="en-GB" sz="2000" dirty="0" smtClean="0">
                <a:latin typeface="Calibri" pitchFamily="34" charset="0"/>
                <a:ea typeface="Consolas"/>
                <a:cs typeface="Calibri" pitchFamily="34" charset="0"/>
                <a:sym typeface="Consolas"/>
              </a:rPr>
              <a:t>used to be a </a:t>
            </a:r>
            <a:r>
              <a:rPr lang="en-GB" sz="2000" dirty="0" smtClean="0">
                <a:solidFill>
                  <a:srgbClr val="FF0000"/>
                </a:solidFill>
                <a:latin typeface="Consolas"/>
                <a:ea typeface="Consolas"/>
                <a:cs typeface="Consolas"/>
                <a:sym typeface="Consolas"/>
              </a:rPr>
              <a:t>while</a:t>
            </a:r>
            <a:r>
              <a:rPr lang="en-GB" sz="2000" dirty="0" smtClean="0">
                <a:latin typeface="Consolas"/>
                <a:ea typeface="Consolas"/>
                <a:cs typeface="Consolas"/>
                <a:sym typeface="Consolas"/>
              </a:rPr>
              <a:t>.</a:t>
            </a:r>
          </a:p>
          <a:p>
            <a:pPr>
              <a:lnSpc>
                <a:spcPct val="100000"/>
              </a:lnSpc>
              <a:spcAft>
                <a:spcPts val="0"/>
              </a:spcAft>
              <a:buClr>
                <a:schemeClr val="dk1"/>
              </a:buClr>
              <a:buSzPct val="25000"/>
            </a:pPr>
            <a:r>
              <a:rPr lang="en-GB" sz="2000" dirty="0" smtClean="0">
                <a:latin typeface="Calibri" pitchFamily="34" charset="0"/>
                <a:ea typeface="Consolas"/>
                <a:cs typeface="Calibri" pitchFamily="34" charset="0"/>
                <a:sym typeface="Consolas"/>
              </a:rPr>
              <a:t>Yet: for abstracting the query structure, there is no difference!</a:t>
            </a:r>
            <a:endParaRPr lang="en-GB" sz="2000" dirty="0">
              <a:latin typeface="Calibri" pitchFamily="34" charset="0"/>
              <a:ea typeface="Consolas"/>
              <a:cs typeface="Calibri" pitchFamily="34" charset="0"/>
              <a:sym typeface="Consolas"/>
            </a:endParaRPr>
          </a:p>
        </p:txBody>
      </p:sp>
      <p:sp>
        <p:nvSpPr>
          <p:cNvPr id="195" name="Shape 195"/>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sz="3300" dirty="0" smtClean="0"/>
              <a:t>On the side: loops converted to </a:t>
            </a:r>
            <a:r>
              <a:rPr lang="en-GB" sz="3300" dirty="0"/>
              <a:t>branches</a:t>
            </a:r>
          </a:p>
        </p:txBody>
      </p:sp>
      <p:sp>
        <p:nvSpPr>
          <p:cNvPr id="196" name="Shape 196"/>
          <p:cNvSpPr/>
          <p:nvPr/>
        </p:nvSpPr>
        <p:spPr>
          <a:xfrm>
            <a:off x="393768" y="2420888"/>
            <a:ext cx="670800" cy="234799"/>
          </a:xfrm>
          <a:prstGeom prst="ellipse">
            <a:avLst/>
          </a:prstGeom>
          <a:solidFill>
            <a:srgbClr val="EEEEEE">
              <a:alpha val="49803"/>
            </a:srgbClr>
          </a:solidFill>
          <a:ln w="9525" cap="flat" cmpd="sng">
            <a:solidFill>
              <a:srgbClr val="FF0000"/>
            </a:solidFill>
            <a:prstDash val="solid"/>
            <a:round/>
            <a:headEnd type="none" w="med" len="med"/>
            <a:tailEnd type="none" w="med" len="med"/>
          </a:ln>
        </p:spPr>
        <p:txBody>
          <a:bodyPr lIns="107269" tIns="107269" rIns="107269" bIns="107269" anchor="ctr" anchorCtr="0">
            <a:noAutofit/>
          </a:bodyPr>
          <a:lstStyle/>
          <a:p>
            <a:pPr>
              <a:buClr>
                <a:srgbClr val="000000"/>
              </a:buClr>
            </a:pPr>
            <a:endParaRPr dirty="0"/>
          </a:p>
        </p:txBody>
      </p:sp>
      <p:sp>
        <p:nvSpPr>
          <p:cNvPr id="5" name="Slide Number Placeholder 4"/>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25</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37675" y="593367"/>
            <a:ext cx="9230650" cy="763600"/>
          </a:xfrm>
          <a:prstGeom prst="rect">
            <a:avLst/>
          </a:prstGeom>
        </p:spPr>
        <p:txBody>
          <a:bodyPr lIns="107269" tIns="107269" rIns="107269" bIns="107269" anchor="t" anchorCtr="0">
            <a:noAutofit/>
          </a:bodyPr>
          <a:lstStyle/>
          <a:p>
            <a:r>
              <a:rPr lang="en-GB" dirty="0"/>
              <a:t>Roadmap</a:t>
            </a:r>
          </a:p>
        </p:txBody>
      </p:sp>
      <p:sp>
        <p:nvSpPr>
          <p:cNvPr id="240" name="Shape 240"/>
          <p:cNvSpPr txBox="1"/>
          <p:nvPr/>
        </p:nvSpPr>
        <p:spPr>
          <a:xfrm>
            <a:off x="337675" y="2103800"/>
            <a:ext cx="2141425" cy="685200"/>
          </a:xfrm>
          <a:prstGeom prst="rect">
            <a:avLst/>
          </a:prstGeom>
          <a:solidFill>
            <a:srgbClr val="CCCCCC"/>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Concrete source code representation</a:t>
            </a:r>
          </a:p>
        </p:txBody>
      </p:sp>
      <p:sp>
        <p:nvSpPr>
          <p:cNvPr id="241" name="Shape 241"/>
          <p:cNvSpPr txBox="1"/>
          <p:nvPr/>
        </p:nvSpPr>
        <p:spPr>
          <a:xfrm>
            <a:off x="337675" y="3277067"/>
            <a:ext cx="2141425" cy="685200"/>
          </a:xfrm>
          <a:prstGeom prst="rect">
            <a:avLst/>
          </a:prstGeom>
          <a:solidFill>
            <a:srgbClr val="CCCCCC"/>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Abstract source code</a:t>
            </a:r>
          </a:p>
          <a:p>
            <a:pPr>
              <a:buClr>
                <a:schemeClr val="lt1"/>
              </a:buClr>
              <a:buSzPct val="25000"/>
            </a:pPr>
            <a:r>
              <a:rPr lang="en-GB" dirty="0">
                <a:solidFill>
                  <a:schemeClr val="lt1"/>
                </a:solidFill>
                <a:latin typeface="+mn-lt"/>
              </a:rPr>
              <a:t>representation</a:t>
            </a:r>
          </a:p>
        </p:txBody>
      </p:sp>
      <p:sp>
        <p:nvSpPr>
          <p:cNvPr id="242" name="Shape 242"/>
          <p:cNvSpPr txBox="1"/>
          <p:nvPr/>
        </p:nvSpPr>
        <p:spPr>
          <a:xfrm>
            <a:off x="337675" y="4580033"/>
            <a:ext cx="2141425" cy="685200"/>
          </a:xfrm>
          <a:prstGeom prst="rect">
            <a:avLst/>
          </a:prstGeom>
          <a:solidFill>
            <a:srgbClr val="0070C0"/>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Abstract </a:t>
            </a:r>
          </a:p>
          <a:p>
            <a:pPr>
              <a:buClr>
                <a:schemeClr val="lt1"/>
              </a:buClr>
              <a:buSzPct val="25000"/>
            </a:pPr>
            <a:r>
              <a:rPr lang="en-GB" dirty="0">
                <a:solidFill>
                  <a:schemeClr val="lt1"/>
                </a:solidFill>
                <a:latin typeface="+mn-lt"/>
              </a:rPr>
              <a:t>Query Representation</a:t>
            </a:r>
          </a:p>
        </p:txBody>
      </p:sp>
      <p:sp>
        <p:nvSpPr>
          <p:cNvPr id="243" name="Shape 243"/>
          <p:cNvSpPr txBox="1"/>
          <p:nvPr/>
        </p:nvSpPr>
        <p:spPr>
          <a:xfrm>
            <a:off x="337675" y="5665800"/>
            <a:ext cx="2141425" cy="1018000"/>
          </a:xfrm>
          <a:prstGeom prst="rect">
            <a:avLst/>
          </a:prstGeom>
          <a:solidFill>
            <a:srgbClr val="CCCCCC"/>
          </a:solidFill>
          <a:ln w="9525" cap="flat" cmpd="sng">
            <a:solidFill>
              <a:srgbClr val="FDA739"/>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u="sng" dirty="0">
                <a:solidFill>
                  <a:schemeClr val="lt1"/>
                </a:solidFill>
                <a:latin typeface="+mn-lt"/>
              </a:rPr>
              <a:t>Output:</a:t>
            </a:r>
            <a:r>
              <a:rPr lang="en-GB" dirty="0">
                <a:solidFill>
                  <a:schemeClr val="lt1"/>
                </a:solidFill>
                <a:latin typeface="+mn-lt"/>
              </a:rPr>
              <a:t> Concrete, </a:t>
            </a:r>
          </a:p>
          <a:p>
            <a:pPr>
              <a:buClr>
                <a:schemeClr val="lt1"/>
              </a:buClr>
              <a:buSzPct val="25000"/>
            </a:pPr>
            <a:r>
              <a:rPr lang="en-GB" dirty="0">
                <a:solidFill>
                  <a:schemeClr val="lt1"/>
                </a:solidFill>
                <a:latin typeface="+mn-lt"/>
              </a:rPr>
              <a:t>target query representation</a:t>
            </a:r>
          </a:p>
        </p:txBody>
      </p:sp>
      <p:sp>
        <p:nvSpPr>
          <p:cNvPr id="244" name="Shape 244"/>
          <p:cNvSpPr/>
          <p:nvPr/>
        </p:nvSpPr>
        <p:spPr>
          <a:xfrm>
            <a:off x="3093919" y="3213400"/>
            <a:ext cx="94900" cy="1358400"/>
          </a:xfrm>
          <a:prstGeom prst="leftBrace">
            <a:avLst>
              <a:gd name="adj1" fmla="val 8333"/>
              <a:gd name="adj2" fmla="val 50000"/>
            </a:avLst>
          </a:prstGeom>
          <a:noFill/>
          <a:ln w="38100" cap="flat" cmpd="sng">
            <a:solidFill>
              <a:srgbClr val="CCCCCC"/>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245" name="Shape 245"/>
          <p:cNvCxnSpPr>
            <a:stCxn id="241" idx="3"/>
            <a:endCxn id="244" idx="1"/>
          </p:cNvCxnSpPr>
          <p:nvPr/>
        </p:nvCxnSpPr>
        <p:spPr>
          <a:xfrm>
            <a:off x="2479100" y="3619667"/>
            <a:ext cx="614900" cy="272800"/>
          </a:xfrm>
          <a:prstGeom prst="bentConnector3">
            <a:avLst>
              <a:gd name="adj1" fmla="val 49993"/>
            </a:avLst>
          </a:prstGeom>
          <a:noFill/>
          <a:ln w="38100" cap="flat" cmpd="sng">
            <a:solidFill>
              <a:srgbClr val="CCCCCC"/>
            </a:solidFill>
            <a:prstDash val="solid"/>
            <a:round/>
            <a:headEnd type="none" w="med" len="med"/>
            <a:tailEnd type="stealth" w="lg" len="lg"/>
          </a:ln>
        </p:spPr>
      </p:cxnSp>
      <p:sp>
        <p:nvSpPr>
          <p:cNvPr id="246" name="Shape 246"/>
          <p:cNvSpPr/>
          <p:nvPr/>
        </p:nvSpPr>
        <p:spPr>
          <a:xfrm>
            <a:off x="3093919" y="4797228"/>
            <a:ext cx="94900" cy="868400"/>
          </a:xfrm>
          <a:prstGeom prst="leftBrace">
            <a:avLst>
              <a:gd name="adj1" fmla="val 8333"/>
              <a:gd name="adj2" fmla="val 50000"/>
            </a:avLst>
          </a:prstGeom>
          <a:noFill/>
          <a:ln w="38100" cap="flat" cmpd="sng">
            <a:solidFill>
              <a:srgbClr val="0070C0"/>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247" name="Shape 247"/>
          <p:cNvCxnSpPr>
            <a:stCxn id="242" idx="3"/>
            <a:endCxn id="246" idx="1"/>
          </p:cNvCxnSpPr>
          <p:nvPr/>
        </p:nvCxnSpPr>
        <p:spPr>
          <a:xfrm>
            <a:off x="2479100" y="4922633"/>
            <a:ext cx="614900" cy="308800"/>
          </a:xfrm>
          <a:prstGeom prst="bentConnector3">
            <a:avLst>
              <a:gd name="adj1" fmla="val 49993"/>
            </a:avLst>
          </a:prstGeom>
          <a:noFill/>
          <a:ln w="38100" cap="flat" cmpd="sng">
            <a:solidFill>
              <a:srgbClr val="0070C0"/>
            </a:solidFill>
            <a:prstDash val="solid"/>
            <a:round/>
            <a:headEnd type="none" w="med" len="med"/>
            <a:tailEnd type="stealth" w="lg" len="lg"/>
          </a:ln>
        </p:spPr>
      </p:cxnSp>
      <p:sp>
        <p:nvSpPr>
          <p:cNvPr id="248" name="Shape 248"/>
          <p:cNvSpPr/>
          <p:nvPr/>
        </p:nvSpPr>
        <p:spPr>
          <a:xfrm>
            <a:off x="3085575" y="1595200"/>
            <a:ext cx="103350" cy="1435600"/>
          </a:xfrm>
          <a:prstGeom prst="leftBrace">
            <a:avLst>
              <a:gd name="adj1" fmla="val 8333"/>
              <a:gd name="adj2" fmla="val 50000"/>
            </a:avLst>
          </a:prstGeom>
          <a:noFill/>
          <a:ln w="38100" cap="flat" cmpd="sng">
            <a:solidFill>
              <a:srgbClr val="CCCCCC"/>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249" name="Shape 249"/>
          <p:cNvCxnSpPr>
            <a:stCxn id="240" idx="3"/>
            <a:endCxn id="248" idx="1"/>
          </p:cNvCxnSpPr>
          <p:nvPr/>
        </p:nvCxnSpPr>
        <p:spPr>
          <a:xfrm rot="10800000" flipH="1">
            <a:off x="2479100" y="2312800"/>
            <a:ext cx="606450" cy="133600"/>
          </a:xfrm>
          <a:prstGeom prst="bentConnector3">
            <a:avLst>
              <a:gd name="adj1" fmla="val 50002"/>
            </a:avLst>
          </a:prstGeom>
          <a:noFill/>
          <a:ln w="38100" cap="flat" cmpd="sng">
            <a:solidFill>
              <a:srgbClr val="CCCCCC"/>
            </a:solidFill>
            <a:prstDash val="solid"/>
            <a:round/>
            <a:headEnd type="none" w="med" len="med"/>
            <a:tailEnd type="stealth" w="lg" len="lg"/>
          </a:ln>
        </p:spPr>
      </p:cxnSp>
      <p:sp>
        <p:nvSpPr>
          <p:cNvPr id="250" name="Shape 250"/>
          <p:cNvSpPr txBox="1"/>
          <p:nvPr/>
        </p:nvSpPr>
        <p:spPr>
          <a:xfrm>
            <a:off x="337675" y="1339716"/>
            <a:ext cx="2141425" cy="685200"/>
          </a:xfrm>
          <a:prstGeom prst="rect">
            <a:avLst/>
          </a:prstGeom>
          <a:solidFill>
            <a:srgbClr val="CCCCCC"/>
          </a:solidFill>
          <a:ln w="9525" cap="flat" cmpd="sng">
            <a:solidFill>
              <a:srgbClr val="FF3300"/>
            </a:solidFill>
            <a:prstDash val="solid"/>
            <a:round/>
            <a:headEnd type="none" w="med" len="med"/>
            <a:tailEnd type="none" w="med" len="med"/>
          </a:ln>
        </p:spPr>
        <p:txBody>
          <a:bodyPr lIns="107269" tIns="53620" rIns="107269" bIns="53620" anchor="t" anchorCtr="0">
            <a:noAutofit/>
          </a:bodyPr>
          <a:lstStyle/>
          <a:p>
            <a:pPr>
              <a:buClr>
                <a:schemeClr val="dk1"/>
              </a:buClr>
            </a:pPr>
            <a:r>
              <a:rPr lang="en-GB" u="sng" dirty="0">
                <a:solidFill>
                  <a:schemeClr val="lt1"/>
                </a:solidFill>
                <a:latin typeface="+mn-lt"/>
              </a:rPr>
              <a:t>Input:</a:t>
            </a:r>
            <a:r>
              <a:rPr lang="en-GB" dirty="0">
                <a:solidFill>
                  <a:schemeClr val="lt1"/>
                </a:solidFill>
                <a:latin typeface="+mn-lt"/>
              </a:rPr>
              <a:t> Source files +</a:t>
            </a:r>
          </a:p>
          <a:p>
            <a:pPr>
              <a:buClr>
                <a:schemeClr val="dk1"/>
              </a:buClr>
            </a:pPr>
            <a:r>
              <a:rPr lang="en-GB" dirty="0">
                <a:solidFill>
                  <a:schemeClr val="lt1"/>
                </a:solidFill>
                <a:latin typeface="+mn-lt"/>
              </a:rPr>
              <a:t>keywords</a:t>
            </a:r>
          </a:p>
        </p:txBody>
      </p:sp>
      <p:pic>
        <p:nvPicPr>
          <p:cNvPr id="251" name="Shape 251"/>
          <p:cNvPicPr preferRelativeResize="0"/>
          <p:nvPr/>
        </p:nvPicPr>
        <p:blipFill>
          <a:blip r:embed="rId3">
            <a:alphaModFix/>
          </a:blip>
          <a:stretch>
            <a:fillRect/>
          </a:stretch>
        </p:blipFill>
        <p:spPr>
          <a:xfrm>
            <a:off x="3259804" y="222733"/>
            <a:ext cx="6563644" cy="6412531"/>
          </a:xfrm>
          <a:prstGeom prst="rect">
            <a:avLst/>
          </a:prstGeom>
          <a:noFill/>
          <a:ln>
            <a:noFill/>
          </a:ln>
        </p:spPr>
      </p:pic>
      <p:sp>
        <p:nvSpPr>
          <p:cNvPr id="15" name="Slide Number Placeholder 14"/>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26</a:t>
            </a:fld>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abstract each QVG path?</a:t>
            </a:r>
            <a:endParaRPr lang="el-GR" dirty="0"/>
          </a:p>
        </p:txBody>
      </p:sp>
      <p:sp>
        <p:nvSpPr>
          <p:cNvPr id="3" name="Text Placeholder 2"/>
          <p:cNvSpPr>
            <a:spLocks noGrp="1"/>
          </p:cNvSpPr>
          <p:nvPr>
            <p:ph type="body" idx="1"/>
          </p:nvPr>
        </p:nvSpPr>
        <p:spPr/>
        <p:txBody>
          <a:bodyPr/>
          <a:lstStyle/>
          <a:p>
            <a:r>
              <a:rPr lang="en-US" sz="2200" dirty="0" smtClean="0"/>
              <a:t>… At this point, we have at our disposal </a:t>
            </a:r>
            <a:r>
              <a:rPr lang="en-US" sz="2200" u="sng" dirty="0" smtClean="0">
                <a:solidFill>
                  <a:srgbClr val="FF0000"/>
                </a:solidFill>
              </a:rPr>
              <a:t>all</a:t>
            </a:r>
            <a:r>
              <a:rPr lang="en-US" sz="2200" dirty="0" smtClean="0">
                <a:solidFill>
                  <a:srgbClr val="FF0000"/>
                </a:solidFill>
              </a:rPr>
              <a:t> the </a:t>
            </a:r>
            <a:r>
              <a:rPr lang="en-US" sz="2200" u="sng" dirty="0" smtClean="0">
                <a:solidFill>
                  <a:srgbClr val="FF0000"/>
                </a:solidFill>
              </a:rPr>
              <a:t>linear</a:t>
            </a:r>
            <a:r>
              <a:rPr lang="en-US" sz="2200" dirty="0" smtClean="0">
                <a:solidFill>
                  <a:srgbClr val="FF0000"/>
                </a:solidFill>
              </a:rPr>
              <a:t> paths </a:t>
            </a:r>
            <a:r>
              <a:rPr lang="en-US" sz="2200" dirty="0" smtClean="0"/>
              <a:t>, </a:t>
            </a:r>
            <a:r>
              <a:rPr lang="en-US" sz="2200" dirty="0" smtClean="0">
                <a:solidFill>
                  <a:srgbClr val="0000FF"/>
                </a:solidFill>
              </a:rPr>
              <a:t>each with its own </a:t>
            </a:r>
            <a:r>
              <a:rPr lang="en-US" sz="2200" u="sng" dirty="0" smtClean="0">
                <a:solidFill>
                  <a:srgbClr val="0000FF"/>
                </a:solidFill>
              </a:rPr>
              <a:t>sequence</a:t>
            </a:r>
            <a:r>
              <a:rPr lang="en-US" sz="2200" dirty="0" smtClean="0">
                <a:solidFill>
                  <a:srgbClr val="0000FF"/>
                </a:solidFill>
              </a:rPr>
              <a:t> of  </a:t>
            </a:r>
            <a:r>
              <a:rPr lang="en-US" sz="2200" u="sng" dirty="0" smtClean="0">
                <a:solidFill>
                  <a:srgbClr val="0000FF"/>
                </a:solidFill>
              </a:rPr>
              <a:t>db-related</a:t>
            </a:r>
            <a:r>
              <a:rPr lang="el-GR" sz="2200" u="sng" dirty="0" smtClean="0">
                <a:solidFill>
                  <a:srgbClr val="0000FF"/>
                </a:solidFill>
              </a:rPr>
              <a:t>,</a:t>
            </a:r>
            <a:r>
              <a:rPr lang="en-US" sz="2200" u="sng" dirty="0" smtClean="0">
                <a:solidFill>
                  <a:srgbClr val="0000FF"/>
                </a:solidFill>
              </a:rPr>
              <a:t> query-generating</a:t>
            </a:r>
            <a:r>
              <a:rPr lang="el-GR" sz="2200" u="sng" dirty="0" smtClean="0">
                <a:solidFill>
                  <a:srgbClr val="0000FF"/>
                </a:solidFill>
              </a:rPr>
              <a:t>,</a:t>
            </a:r>
            <a:r>
              <a:rPr lang="en-US" sz="2200" u="sng" dirty="0" smtClean="0">
                <a:solidFill>
                  <a:srgbClr val="0000FF"/>
                </a:solidFill>
              </a:rPr>
              <a:t> host-language statements</a:t>
            </a:r>
          </a:p>
          <a:p>
            <a:r>
              <a:rPr lang="en-US" sz="2200" dirty="0" smtClean="0"/>
              <a:t>…Each QVG path creates one of the possible queries embedded in the code via its list of host language statements</a:t>
            </a:r>
          </a:p>
          <a:p>
            <a:r>
              <a:rPr lang="en-US" sz="2200" dirty="0" smtClean="0"/>
              <a:t>Still, it is in host-language format. How to abstract?</a:t>
            </a:r>
          </a:p>
          <a:p>
            <a:endParaRPr lang="en-US" sz="2200" dirty="0" smtClean="0">
              <a:solidFill>
                <a:srgbClr val="0000FF"/>
              </a:solidFill>
            </a:endParaRPr>
          </a:p>
          <a:p>
            <a:endParaRPr lang="el-GR" sz="2200"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27</a:t>
            </a:fld>
            <a:endParaRPr lang="en-GB" dirty="0"/>
          </a:p>
        </p:txBody>
      </p:sp>
      <p:sp>
        <p:nvSpPr>
          <p:cNvPr id="5" name="TextBox 4"/>
          <p:cNvSpPr txBox="1"/>
          <p:nvPr/>
        </p:nvSpPr>
        <p:spPr>
          <a:xfrm>
            <a:off x="0" y="5100280"/>
            <a:ext cx="9201472" cy="17851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200" u="sng" dirty="0" smtClean="0"/>
              <a:t>Ingredients</a:t>
            </a:r>
          </a:p>
          <a:p>
            <a:pPr>
              <a:buFontTx/>
              <a:buChar char="-"/>
            </a:pPr>
            <a:r>
              <a:rPr lang="en-US" sz="2200" dirty="0" smtClean="0"/>
              <a:t> A family of </a:t>
            </a:r>
            <a:r>
              <a:rPr lang="en-US" sz="2200" u="sng" dirty="0" smtClean="0"/>
              <a:t>A</a:t>
            </a:r>
            <a:r>
              <a:rPr lang="en-US" sz="2200" dirty="0" smtClean="0"/>
              <a:t>bstract </a:t>
            </a:r>
            <a:r>
              <a:rPr lang="en-US" sz="2200" u="sng" dirty="0" smtClean="0"/>
              <a:t>D</a:t>
            </a:r>
            <a:r>
              <a:rPr lang="en-US" sz="2200" dirty="0" smtClean="0"/>
              <a:t>ata </a:t>
            </a:r>
            <a:r>
              <a:rPr lang="en-US" sz="2200" u="sng" dirty="0" smtClean="0"/>
              <a:t>M</a:t>
            </a:r>
            <a:r>
              <a:rPr lang="en-US" sz="2200" dirty="0" smtClean="0"/>
              <a:t>anipulation </a:t>
            </a:r>
            <a:r>
              <a:rPr lang="en-US" sz="2200" u="sng" dirty="0" smtClean="0"/>
              <a:t>O</a:t>
            </a:r>
            <a:r>
              <a:rPr lang="en-US" sz="2200" dirty="0" smtClean="0"/>
              <a:t>perators</a:t>
            </a:r>
          </a:p>
          <a:p>
            <a:pPr>
              <a:buFontTx/>
              <a:buChar char="-"/>
            </a:pPr>
            <a:r>
              <a:rPr lang="en-US" sz="2200" dirty="0" smtClean="0"/>
              <a:t> A mapping of host language “method calls” to these operators</a:t>
            </a:r>
          </a:p>
          <a:p>
            <a:pPr>
              <a:buFontTx/>
              <a:buChar char="-"/>
            </a:pPr>
            <a:r>
              <a:rPr lang="en-US" sz="2200" dirty="0" smtClean="0"/>
              <a:t> An </a:t>
            </a:r>
            <a:r>
              <a:rPr lang="en-US" sz="2200" u="sng" dirty="0" smtClean="0"/>
              <a:t>A</a:t>
            </a:r>
            <a:r>
              <a:rPr lang="en-US" sz="2200" dirty="0" smtClean="0"/>
              <a:t>bstract </a:t>
            </a:r>
            <a:r>
              <a:rPr lang="en-US" sz="2200" u="sng" dirty="0" smtClean="0"/>
              <a:t>R</a:t>
            </a:r>
            <a:r>
              <a:rPr lang="en-US" sz="2200" dirty="0" smtClean="0"/>
              <a:t>epresentation of </a:t>
            </a:r>
            <a:r>
              <a:rPr lang="en-US" sz="2200" u="sng" dirty="0" smtClean="0"/>
              <a:t>Q</a:t>
            </a:r>
            <a:r>
              <a:rPr lang="en-US" sz="2200" dirty="0" smtClean="0"/>
              <a:t>ueries (AQR)</a:t>
            </a:r>
          </a:p>
          <a:p>
            <a:pPr>
              <a:buFontTx/>
              <a:buChar char="-"/>
            </a:pPr>
            <a:r>
              <a:rPr lang="en-US" sz="2200" dirty="0" smtClean="0"/>
              <a:t> An algorithm to walk the path and create an AQR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Data Manipulation Operators</a:t>
            </a:r>
            <a:br>
              <a:rPr lang="en-US" dirty="0" smtClean="0"/>
            </a:br>
            <a:r>
              <a:rPr lang="en-US" dirty="0" smtClean="0"/>
              <a:t/>
            </a:r>
            <a:br>
              <a:rPr lang="en-US" dirty="0" smtClean="0"/>
            </a:br>
            <a:r>
              <a:rPr lang="en-US" dirty="0" smtClean="0"/>
              <a:t>  - an extensible palette of operators for data manipulation</a:t>
            </a:r>
            <a:br>
              <a:rPr lang="en-US" dirty="0" smtClean="0"/>
            </a:br>
            <a:r>
              <a:rPr lang="en-US" dirty="0" smtClean="0"/>
              <a:t>  - currently with a minimal set of operators</a:t>
            </a:r>
            <a:endParaRPr lang="el-GR" dirty="0"/>
          </a:p>
        </p:txBody>
      </p:sp>
      <p:sp>
        <p:nvSpPr>
          <p:cNvPr id="3" name="Slide Number Placeholder 2"/>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28</a:t>
            </a:fld>
            <a:endParaRPr lang="en-GB" dirty="0"/>
          </a:p>
        </p:txBody>
      </p:sp>
      <p:pic>
        <p:nvPicPr>
          <p:cNvPr id="6146" name="Picture 2"/>
          <p:cNvPicPr>
            <a:picLocks noChangeAspect="1" noChangeArrowheads="1"/>
          </p:cNvPicPr>
          <p:nvPr/>
        </p:nvPicPr>
        <p:blipFill>
          <a:blip r:embed="rId2"/>
          <a:srcRect/>
          <a:stretch>
            <a:fillRect/>
          </a:stretch>
        </p:blipFill>
        <p:spPr bwMode="auto">
          <a:xfrm>
            <a:off x="560512" y="2708920"/>
            <a:ext cx="8553400" cy="371816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pvassil\RESEARCH\SUBMITTED\17CAiSE_QX\Presentation\allProjects.png"/>
          <p:cNvPicPr>
            <a:picLocks noChangeAspect="1" noChangeArrowheads="1"/>
          </p:cNvPicPr>
          <p:nvPr/>
        </p:nvPicPr>
        <p:blipFill>
          <a:blip r:embed="rId2"/>
          <a:srcRect/>
          <a:stretch>
            <a:fillRect/>
          </a:stretch>
        </p:blipFill>
        <p:spPr bwMode="auto">
          <a:xfrm>
            <a:off x="2432720" y="143979"/>
            <a:ext cx="7473280" cy="6714021"/>
          </a:xfrm>
          <a:prstGeom prst="rect">
            <a:avLst/>
          </a:prstGeom>
          <a:noFill/>
        </p:spPr>
      </p:pic>
      <p:sp>
        <p:nvSpPr>
          <p:cNvPr id="2" name="Title 1"/>
          <p:cNvSpPr>
            <a:spLocks noGrp="1"/>
          </p:cNvSpPr>
          <p:nvPr>
            <p:ph type="title"/>
          </p:nvPr>
        </p:nvSpPr>
        <p:spPr/>
        <p:txBody>
          <a:bodyPr/>
          <a:lstStyle/>
          <a:p>
            <a:r>
              <a:rPr lang="en-US" dirty="0" smtClean="0"/>
              <a:t>Mapping of host language </a:t>
            </a:r>
            <a:br>
              <a:rPr lang="en-US" dirty="0" smtClean="0"/>
            </a:br>
            <a:r>
              <a:rPr lang="en-US" dirty="0" smtClean="0"/>
              <a:t>to ADMO</a:t>
            </a:r>
            <a:endParaRPr lang="el-GR" dirty="0"/>
          </a:p>
        </p:txBody>
      </p:sp>
      <p:sp>
        <p:nvSpPr>
          <p:cNvPr id="3" name="Slide Number Placeholder 2"/>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29</a:t>
            </a:fld>
            <a:endParaRPr lang="en-GB" dirty="0"/>
          </a:p>
        </p:txBody>
      </p:sp>
      <p:sp>
        <p:nvSpPr>
          <p:cNvPr id="6" name="Rectangle 5"/>
          <p:cNvSpPr/>
          <p:nvPr/>
        </p:nvSpPr>
        <p:spPr>
          <a:xfrm>
            <a:off x="4448944" y="1196752"/>
            <a:ext cx="33843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200472" y="1927191"/>
            <a:ext cx="2880320" cy="4893647"/>
          </a:xfrm>
          <a:prstGeom prst="rect">
            <a:avLst/>
          </a:prstGeom>
          <a:noFill/>
        </p:spPr>
        <p:txBody>
          <a:bodyPr wrap="square" rtlCol="0">
            <a:spAutoFit/>
          </a:bodyPr>
          <a:lstStyle/>
          <a:p>
            <a:r>
              <a:rPr lang="en-US" sz="2400" dirty="0" smtClean="0">
                <a:solidFill>
                  <a:schemeClr val="bg2"/>
                </a:solidFill>
                <a:latin typeface="+mn-lt"/>
              </a:rPr>
              <a:t>Per project:</a:t>
            </a:r>
          </a:p>
          <a:p>
            <a:r>
              <a:rPr lang="en-US" sz="2400" dirty="0" smtClean="0">
                <a:solidFill>
                  <a:schemeClr val="bg2"/>
                </a:solidFill>
                <a:latin typeface="+mn-lt"/>
              </a:rPr>
              <a:t>Must materialize the </a:t>
            </a:r>
            <a:r>
              <a:rPr lang="en-US" sz="2400" dirty="0" err="1" smtClean="0">
                <a:solidFill>
                  <a:srgbClr val="FF0000"/>
                </a:solidFill>
                <a:latin typeface="+mn-lt"/>
              </a:rPr>
              <a:t>CreateAbstractQuery</a:t>
            </a:r>
            <a:r>
              <a:rPr lang="en-US" sz="2400" dirty="0" smtClean="0">
                <a:solidFill>
                  <a:srgbClr val="FF0000"/>
                </a:solidFill>
                <a:latin typeface="+mn-lt"/>
              </a:rPr>
              <a:t> </a:t>
            </a:r>
            <a:r>
              <a:rPr lang="en-US" sz="2400" dirty="0" smtClean="0">
                <a:solidFill>
                  <a:schemeClr val="bg2"/>
                </a:solidFill>
                <a:latin typeface="+mn-lt"/>
              </a:rPr>
              <a:t>method!</a:t>
            </a:r>
          </a:p>
          <a:p>
            <a:endParaRPr lang="en-US" sz="2400" dirty="0" smtClean="0">
              <a:solidFill>
                <a:schemeClr val="bg2"/>
              </a:solidFill>
              <a:latin typeface="+mn-lt"/>
            </a:endParaRPr>
          </a:p>
          <a:p>
            <a:r>
              <a:rPr lang="en-US" sz="2400" dirty="0" smtClean="0">
                <a:solidFill>
                  <a:schemeClr val="bg2"/>
                </a:solidFill>
                <a:latin typeface="+mn-lt"/>
              </a:rPr>
              <a:t>Creation includes cases of diff. #</a:t>
            </a:r>
            <a:r>
              <a:rPr lang="en-US" sz="2400" dirty="0" err="1" smtClean="0">
                <a:solidFill>
                  <a:schemeClr val="bg2"/>
                </a:solidFill>
                <a:latin typeface="+mn-lt"/>
              </a:rPr>
              <a:t>params</a:t>
            </a:r>
            <a:r>
              <a:rPr lang="en-US" sz="2400" dirty="0" smtClean="0">
                <a:solidFill>
                  <a:schemeClr val="bg2"/>
                </a:solidFill>
                <a:latin typeface="+mn-lt"/>
              </a:rPr>
              <a:t>, string manipulation, …</a:t>
            </a:r>
          </a:p>
          <a:p>
            <a:endParaRPr lang="en-US" sz="2400" dirty="0" smtClean="0">
              <a:solidFill>
                <a:schemeClr val="bg2"/>
              </a:solidFill>
              <a:latin typeface="+mn-lt"/>
            </a:endParaRPr>
          </a:p>
          <a:p>
            <a:endParaRPr lang="en-US" sz="2400" dirty="0" smtClean="0">
              <a:solidFill>
                <a:schemeClr val="bg2"/>
              </a:solidFill>
              <a:latin typeface="+mn-lt"/>
            </a:endParaRPr>
          </a:p>
          <a:p>
            <a:r>
              <a:rPr lang="en-US" sz="2400" dirty="0" smtClean="0">
                <a:solidFill>
                  <a:schemeClr val="bg2"/>
                </a:solidFill>
                <a:latin typeface="+mn-lt"/>
              </a:rPr>
              <a:t>See the exact price to pay later…</a:t>
            </a:r>
            <a:endParaRPr lang="el-GR" sz="2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a:t>
            </a:r>
            <a:endParaRPr lang="el-GR" dirty="0"/>
          </a:p>
        </p:txBody>
      </p:sp>
      <p:sp>
        <p:nvSpPr>
          <p:cNvPr id="3" name="Text Placeholder 2"/>
          <p:cNvSpPr>
            <a:spLocks noGrp="1"/>
          </p:cNvSpPr>
          <p:nvPr>
            <p:ph type="body" idx="1"/>
          </p:nvPr>
        </p:nvSpPr>
        <p:spPr/>
        <p:txBody>
          <a:bodyPr/>
          <a:lstStyle/>
          <a:p>
            <a:pPr marL="355600" indent="-355600">
              <a:buFont typeface="Arial" pitchFamily="34" charset="0"/>
              <a:buChar char="•"/>
            </a:pPr>
            <a:r>
              <a:rPr lang="en-US" sz="2400" dirty="0" smtClean="0"/>
              <a:t> It is really important to locate embedded queries in the host application of a data intensive information system</a:t>
            </a:r>
          </a:p>
          <a:p>
            <a:pPr marL="355600" indent="-355600">
              <a:buFont typeface="Arial" pitchFamily="34" charset="0"/>
              <a:buChar char="•"/>
            </a:pPr>
            <a:r>
              <a:rPr lang="en-US" sz="2400" dirty="0" smtClean="0"/>
              <a:t> We need to be able to locate, inspect, and visualize data-related code for</a:t>
            </a:r>
          </a:p>
          <a:p>
            <a:pPr marL="355600" indent="-355600"/>
            <a:r>
              <a:rPr lang="en-US" sz="2400" dirty="0" smtClean="0"/>
              <a:t>	- understanding how data and code inter-relate</a:t>
            </a:r>
          </a:p>
          <a:p>
            <a:pPr marL="355600" indent="-355600"/>
            <a:r>
              <a:rPr lang="en-US" sz="2400" dirty="0" smtClean="0"/>
              <a:t>	- determining evolution’s possible impacts</a:t>
            </a:r>
          </a:p>
          <a:p>
            <a:pPr marL="355600" indent="-355600"/>
            <a:r>
              <a:rPr lang="en-US" sz="2400" dirty="0" smtClean="0"/>
              <a:t>	- migrating the application to another development language</a:t>
            </a:r>
          </a:p>
          <a:p>
            <a:pPr marL="355600" indent="-355600">
              <a:buFont typeface="Arial" pitchFamily="34" charset="0"/>
              <a:buChar char="•"/>
            </a:pPr>
            <a:r>
              <a:rPr lang="en-US" sz="2400" dirty="0" smtClean="0"/>
              <a:t> Yet, identifying the location and semantics of these queries is really hard, as already shown</a:t>
            </a:r>
            <a:endParaRPr lang="el-GR" sz="2400"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to transform host language statements to ADMO</a:t>
            </a:r>
            <a:endParaRPr lang="el-GR" dirty="0"/>
          </a:p>
        </p:txBody>
      </p:sp>
      <p:sp>
        <p:nvSpPr>
          <p:cNvPr id="3" name="Slide Number Placeholder 2"/>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30</a:t>
            </a:fld>
            <a:endParaRPr lang="en-GB" dirty="0"/>
          </a:p>
        </p:txBody>
      </p:sp>
      <p:pic>
        <p:nvPicPr>
          <p:cNvPr id="2050" name="Picture 2"/>
          <p:cNvPicPr>
            <a:picLocks noChangeAspect="1" noChangeArrowheads="1"/>
          </p:cNvPicPr>
          <p:nvPr/>
        </p:nvPicPr>
        <p:blipFill>
          <a:blip r:embed="rId2"/>
          <a:srcRect/>
          <a:stretch>
            <a:fillRect/>
          </a:stretch>
        </p:blipFill>
        <p:spPr bwMode="auto">
          <a:xfrm>
            <a:off x="704528" y="1988840"/>
            <a:ext cx="8391922" cy="423172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337676" y="1968681"/>
            <a:ext cx="9230649" cy="2324415"/>
          </a:xfrm>
          <a:prstGeom prst="rect">
            <a:avLst/>
          </a:prstGeom>
          <a:noFill/>
          <a:ln>
            <a:noFill/>
          </a:ln>
        </p:spPr>
        <p:txBody>
          <a:bodyPr lIns="107269" tIns="107269" rIns="107269" bIns="107269" anchor="t" anchorCtr="0">
            <a:noAutofit/>
          </a:bodyPr>
          <a:lstStyle/>
          <a:p>
            <a:pPr>
              <a:lnSpc>
                <a:spcPct val="100000"/>
              </a:lnSpc>
              <a:spcAft>
                <a:spcPts val="0"/>
              </a:spcAft>
              <a:buClr>
                <a:schemeClr val="dk1"/>
              </a:buClr>
              <a:buSzPct val="25000"/>
            </a:pPr>
            <a:r>
              <a:rPr lang="en-GB" sz="1300" dirty="0">
                <a:latin typeface="Consolas"/>
                <a:ea typeface="Consolas"/>
                <a:cs typeface="Consolas"/>
                <a:sym typeface="Consolas"/>
              </a:rPr>
              <a:t>function _</a:t>
            </a:r>
            <a:r>
              <a:rPr lang="en-GB" sz="1300" dirty="0" err="1">
                <a:latin typeface="Consolas"/>
                <a:ea typeface="Consolas"/>
                <a:cs typeface="Consolas"/>
                <a:sym typeface="Consolas"/>
              </a:rPr>
              <a:t>profile_get_fields</a:t>
            </a:r>
            <a:r>
              <a:rPr lang="en-GB" sz="1300" dirty="0">
                <a:latin typeface="Consolas"/>
                <a:ea typeface="Consolas"/>
                <a:cs typeface="Consolas"/>
                <a:sym typeface="Consolas"/>
              </a:rPr>
              <a:t>(</a:t>
            </a:r>
            <a:r>
              <a:rPr lang="en-GB" sz="1300" dirty="0">
                <a:solidFill>
                  <a:srgbClr val="4A86E8"/>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FALSE) {</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 = </a:t>
            </a:r>
            <a:r>
              <a:rPr lang="en-GB" sz="1300" dirty="0" err="1">
                <a:latin typeface="Consolas"/>
                <a:ea typeface="Consolas"/>
                <a:cs typeface="Consolas"/>
                <a:sym typeface="Consolas"/>
              </a:rPr>
              <a:t>db_select</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  </a:t>
            </a:r>
            <a:r>
              <a:rPr lang="en-GB" sz="1300" dirty="0">
                <a:solidFill>
                  <a:srgbClr val="BF9000"/>
                </a:solidFill>
                <a:latin typeface="Consolas"/>
                <a:ea typeface="Consolas"/>
                <a:cs typeface="Consolas"/>
                <a:sym typeface="Consolas"/>
              </a:rPr>
              <a:t>if</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-&gt;condition(</a:t>
            </a:r>
            <a:r>
              <a:rPr lang="en-GB" sz="1300" dirty="0">
                <a:solidFill>
                  <a:srgbClr val="E06666"/>
                </a:solidFill>
                <a:latin typeface="Consolas"/>
                <a:ea typeface="Consolas"/>
                <a:cs typeface="Consolas"/>
                <a:sym typeface="Consolas"/>
              </a:rPr>
              <a:t>'register'</a:t>
            </a:r>
            <a:r>
              <a:rPr lang="en-GB" sz="1300" dirty="0">
                <a:latin typeface="Consolas"/>
                <a:ea typeface="Consolas"/>
                <a:cs typeface="Consolas"/>
                <a:sym typeface="Consolas"/>
              </a:rPr>
              <a:t>, 1);}</a:t>
            </a:r>
          </a:p>
          <a:p>
            <a:pPr>
              <a:lnSpc>
                <a:spcPct val="100000"/>
              </a:lnSpc>
              <a:spcAft>
                <a:spcPts val="0"/>
              </a:spcAft>
              <a:buClr>
                <a:schemeClr val="dk1"/>
              </a:buClr>
              <a:buSzPct val="25000"/>
            </a:pPr>
            <a:r>
              <a:rPr lang="en-GB" sz="1300" strike="sngStrike" dirty="0">
                <a:latin typeface="Consolas"/>
                <a:ea typeface="Consolas"/>
                <a:cs typeface="Consolas"/>
                <a:sym typeface="Consolas"/>
              </a:rPr>
              <a:t>  </a:t>
            </a:r>
            <a:r>
              <a:rPr lang="en-GB" sz="1300" strike="sngStrike" dirty="0">
                <a:solidFill>
                  <a:srgbClr val="BF9000"/>
                </a:solidFill>
                <a:latin typeface="Consolas"/>
                <a:ea typeface="Consolas"/>
                <a:cs typeface="Consolas"/>
                <a:sym typeface="Consolas"/>
              </a:rPr>
              <a:t>else</a:t>
            </a:r>
            <a:r>
              <a:rPr lang="en-GB" sz="1300" strike="sngStrike" dirty="0">
                <a:latin typeface="Consolas"/>
                <a:ea typeface="Consolas"/>
                <a:cs typeface="Consolas"/>
                <a:sym typeface="Consolas"/>
              </a:rPr>
              <a:t> {</a:t>
            </a:r>
            <a:r>
              <a:rPr lang="en-GB" sz="1300" strike="sngStrike" dirty="0">
                <a:solidFill>
                  <a:srgbClr val="4A86E8"/>
                </a:solidFill>
                <a:latin typeface="Consolas"/>
                <a:ea typeface="Consolas"/>
                <a:cs typeface="Consolas"/>
                <a:sym typeface="Consolas"/>
              </a:rPr>
              <a:t>$query</a:t>
            </a:r>
            <a:r>
              <a:rPr lang="en-GB" sz="1300" strike="sngStrike" dirty="0">
                <a:latin typeface="Consolas"/>
                <a:ea typeface="Consolas"/>
                <a:cs typeface="Consolas"/>
                <a:sym typeface="Consolas"/>
              </a:rPr>
              <a:t>-&gt;condition(</a:t>
            </a:r>
            <a:r>
              <a:rPr lang="en-GB" sz="1300" strike="sngStrike" dirty="0">
                <a:solidFill>
                  <a:srgbClr val="E06666"/>
                </a:solidFill>
                <a:latin typeface="Consolas"/>
                <a:ea typeface="Consolas"/>
                <a:cs typeface="Consolas"/>
                <a:sym typeface="Consolas"/>
              </a:rPr>
              <a:t>'category'</a:t>
            </a:r>
            <a:r>
              <a:rPr lang="en-GB" sz="1300" strike="sngStrike" dirty="0">
                <a:latin typeface="Consolas"/>
                <a:ea typeface="Consolas"/>
                <a:cs typeface="Consolas"/>
                <a:sym typeface="Consolas"/>
              </a:rPr>
              <a:t>, </a:t>
            </a:r>
            <a:r>
              <a:rPr lang="en-GB" sz="1300" strike="sngStrike" dirty="0" err="1">
                <a:latin typeface="Consolas"/>
                <a:ea typeface="Consolas"/>
                <a:cs typeface="Consolas"/>
                <a:sym typeface="Consolas"/>
              </a:rPr>
              <a:t>db_like</a:t>
            </a:r>
            <a:r>
              <a:rPr lang="en-GB" sz="1300" strike="sngStrike" dirty="0">
                <a:latin typeface="Consolas"/>
                <a:ea typeface="Consolas"/>
                <a:cs typeface="Consolas"/>
                <a:sym typeface="Consolas"/>
              </a:rPr>
              <a:t>(</a:t>
            </a:r>
            <a:r>
              <a:rPr lang="en-GB" sz="1300" strike="sngStrike" dirty="0">
                <a:solidFill>
                  <a:srgbClr val="4A86E8"/>
                </a:solidFill>
                <a:latin typeface="Consolas"/>
                <a:ea typeface="Consolas"/>
                <a:cs typeface="Consolas"/>
                <a:sym typeface="Consolas"/>
              </a:rPr>
              <a:t>$category</a:t>
            </a:r>
            <a:r>
              <a:rPr lang="en-GB" sz="1300" strike="sngStrike" dirty="0">
                <a:latin typeface="Consolas"/>
                <a:ea typeface="Consolas"/>
                <a:cs typeface="Consolas"/>
                <a:sym typeface="Consolas"/>
              </a:rPr>
              <a:t>), </a:t>
            </a:r>
            <a:r>
              <a:rPr lang="en-GB" sz="1300" strike="sngStrike" dirty="0">
                <a:solidFill>
                  <a:srgbClr val="E06666"/>
                </a:solidFill>
                <a:latin typeface="Consolas"/>
                <a:ea typeface="Consolas"/>
                <a:cs typeface="Consolas"/>
                <a:sym typeface="Consolas"/>
              </a:rPr>
              <a:t>'LIKE'</a:t>
            </a:r>
            <a:r>
              <a:rPr lang="en-GB" sz="1300" strike="sngStrike" dirty="0">
                <a:latin typeface="Consolas"/>
                <a:ea typeface="Consolas"/>
                <a:cs typeface="Consolas"/>
                <a:sym typeface="Consolas"/>
              </a:rPr>
              <a:t>);}</a:t>
            </a:r>
          </a:p>
          <a:p>
            <a:pPr>
              <a:lnSpc>
                <a:spcPct val="100000"/>
              </a:lnSpc>
              <a:spcAft>
                <a:spcPts val="0"/>
              </a:spcAft>
              <a:buClr>
                <a:schemeClr val="dk1"/>
              </a:buClr>
              <a:buSzPct val="25000"/>
            </a:pPr>
            <a:r>
              <a:rPr lang="en-GB" sz="1300" strike="sngStrike" dirty="0">
                <a:latin typeface="Consolas"/>
                <a:ea typeface="Consolas"/>
                <a:cs typeface="Consolas"/>
                <a:sym typeface="Consolas"/>
              </a:rPr>
              <a:t>  </a:t>
            </a:r>
            <a:r>
              <a:rPr lang="en-GB" sz="1300" strike="sngStrike" dirty="0">
                <a:solidFill>
                  <a:srgbClr val="BF9000"/>
                </a:solidFill>
                <a:latin typeface="Consolas"/>
                <a:ea typeface="Consolas"/>
                <a:cs typeface="Consolas"/>
                <a:sym typeface="Consolas"/>
              </a:rPr>
              <a:t>if   </a:t>
            </a:r>
            <a:r>
              <a:rPr lang="en-GB" sz="1300" strike="sngStrike" dirty="0">
                <a:latin typeface="Consolas"/>
                <a:ea typeface="Consolas"/>
                <a:cs typeface="Consolas"/>
                <a:sym typeface="Consolas"/>
              </a:rPr>
              <a:t> (!</a:t>
            </a:r>
            <a:r>
              <a:rPr lang="en-GB" sz="1300" strike="sngStrike" dirty="0" err="1">
                <a:latin typeface="Consolas"/>
                <a:ea typeface="Consolas"/>
                <a:cs typeface="Consolas"/>
                <a:sym typeface="Consolas"/>
              </a:rPr>
              <a:t>user_access</a:t>
            </a:r>
            <a:r>
              <a:rPr lang="en-GB" sz="1300" strike="sngStrike" dirty="0">
                <a:latin typeface="Consolas"/>
                <a:ea typeface="Consolas"/>
                <a:cs typeface="Consolas"/>
                <a:sym typeface="Consolas"/>
              </a:rPr>
              <a:t>(</a:t>
            </a:r>
            <a:r>
              <a:rPr lang="en-GB" sz="1300" strike="sngStrike" dirty="0">
                <a:solidFill>
                  <a:srgbClr val="E06666"/>
                </a:solidFill>
                <a:latin typeface="Consolas"/>
                <a:ea typeface="Consolas"/>
                <a:cs typeface="Consolas"/>
                <a:sym typeface="Consolas"/>
              </a:rPr>
              <a:t>'administer users'</a:t>
            </a:r>
            <a:r>
              <a:rPr lang="en-GB" sz="1300" strike="sngStrike" dirty="0">
                <a:latin typeface="Consolas"/>
                <a:ea typeface="Consolas"/>
                <a:cs typeface="Consolas"/>
                <a:sym typeface="Consolas"/>
              </a:rPr>
              <a:t>)) {</a:t>
            </a:r>
            <a:r>
              <a:rPr lang="en-GB" sz="1300" strike="sngStrike" dirty="0">
                <a:solidFill>
                  <a:srgbClr val="4A86E8"/>
                </a:solidFill>
                <a:latin typeface="Consolas"/>
                <a:ea typeface="Consolas"/>
                <a:cs typeface="Consolas"/>
                <a:sym typeface="Consolas"/>
              </a:rPr>
              <a:t>$query</a:t>
            </a:r>
            <a:r>
              <a:rPr lang="en-GB" sz="1300" strike="sngStrike" dirty="0">
                <a:latin typeface="Consolas"/>
                <a:ea typeface="Consolas"/>
                <a:cs typeface="Consolas"/>
                <a:sym typeface="Consolas"/>
              </a:rPr>
              <a:t>-&gt;condition(</a:t>
            </a:r>
            <a:r>
              <a:rPr lang="en-GB" sz="1300" strike="sngStrike" dirty="0">
                <a:solidFill>
                  <a:srgbClr val="E06666"/>
                </a:solidFill>
                <a:latin typeface="Consolas"/>
                <a:ea typeface="Consolas"/>
                <a:cs typeface="Consolas"/>
                <a:sym typeface="Consolas"/>
              </a:rPr>
              <a:t>'visibility'</a:t>
            </a:r>
            <a:r>
              <a:rPr lang="en-GB" sz="1300" strike="sngStrike" dirty="0">
                <a:latin typeface="Consolas"/>
                <a:ea typeface="Consolas"/>
                <a:cs typeface="Consolas"/>
                <a:sym typeface="Consolas"/>
              </a:rPr>
              <a:t>, PROFILE_HIDDEN, </a:t>
            </a:r>
            <a:r>
              <a:rPr lang="en-GB" sz="1300" strike="sngStrike" dirty="0">
                <a:solidFill>
                  <a:srgbClr val="E06666"/>
                </a:solidFill>
                <a:latin typeface="Consolas"/>
                <a:ea typeface="Consolas"/>
                <a:cs typeface="Consolas"/>
                <a:sym typeface="Consolas"/>
              </a:rPr>
              <a:t>'&lt;&gt;'</a:t>
            </a:r>
            <a:r>
              <a:rPr lang="en-GB" sz="1300" strike="sngStrike"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return </a:t>
            </a:r>
            <a:r>
              <a:rPr lang="en-GB" sz="1300" dirty="0">
                <a:solidFill>
                  <a:srgbClr val="4A86E8"/>
                </a:solidFill>
                <a:latin typeface="Consolas"/>
                <a:ea typeface="Consolas"/>
                <a:cs typeface="Consolas"/>
                <a:sym typeface="Consolas"/>
              </a:rPr>
              <a:t>$query</a:t>
            </a:r>
            <a:r>
              <a:rPr lang="en-GB" sz="1300" dirty="0">
                <a:latin typeface="Consolas"/>
                <a:ea typeface="Consolas"/>
                <a:cs typeface="Consolas"/>
                <a:sym typeface="Consolas"/>
              </a:rPr>
              <a:t>-&gt;fields(</a:t>
            </a:r>
            <a:r>
              <a:rPr lang="en-GB" sz="1300" dirty="0">
                <a:solidFill>
                  <a:srgbClr val="E06666"/>
                </a:solidFill>
                <a:latin typeface="Consolas"/>
                <a:ea typeface="Consolas"/>
                <a:cs typeface="Consolas"/>
                <a:sym typeface="Consolas"/>
              </a:rPr>
              <a:t>'</a:t>
            </a:r>
            <a:r>
              <a:rPr lang="en-GB" sz="1300" dirty="0" err="1">
                <a:solidFill>
                  <a:srgbClr val="E06666"/>
                </a:solidFill>
                <a:latin typeface="Consolas"/>
                <a:ea typeface="Consolas"/>
                <a:cs typeface="Consolas"/>
                <a:sym typeface="Consolas"/>
              </a:rPr>
              <a:t>profile_field</a:t>
            </a:r>
            <a:r>
              <a:rPr lang="en-GB" sz="1300" dirty="0">
                <a:solidFill>
                  <a:srgbClr val="E06666"/>
                </a:solidFill>
                <a:latin typeface="Consolas"/>
                <a:ea typeface="Consolas"/>
                <a:cs typeface="Consolas"/>
                <a:sym typeface="Consolas"/>
              </a:rPr>
              <a:t>'</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SzPct val="25000"/>
            </a:pPr>
            <a:r>
              <a:rPr lang="en-GB" sz="1300" dirty="0">
                <a:latin typeface="Consolas"/>
                <a:ea typeface="Consolas"/>
                <a:cs typeface="Consolas"/>
                <a:sym typeface="Consolas"/>
              </a:rPr>
              <a:t>    -&gt;</a:t>
            </a:r>
            <a:r>
              <a:rPr lang="en-GB" sz="1300" dirty="0" err="1">
                <a:latin typeface="Consolas"/>
                <a:ea typeface="Consolas"/>
                <a:cs typeface="Consolas"/>
                <a:sym typeface="Consolas"/>
              </a:rPr>
              <a:t>orderBy</a:t>
            </a:r>
            <a:r>
              <a:rPr lang="en-GB" sz="1300" dirty="0">
                <a:latin typeface="Consolas"/>
                <a:ea typeface="Consolas"/>
                <a:cs typeface="Consolas"/>
                <a:sym typeface="Consolas"/>
              </a:rPr>
              <a:t>(</a:t>
            </a:r>
            <a:r>
              <a:rPr lang="en-GB" sz="1300" dirty="0">
                <a:solidFill>
                  <a:srgbClr val="E0666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rgbClr val="E06666"/>
                </a:solidFill>
                <a:latin typeface="Consolas"/>
                <a:ea typeface="Consolas"/>
                <a:cs typeface="Consolas"/>
                <a:sym typeface="Consolas"/>
              </a:rPr>
              <a:t>'ASC'</a:t>
            </a:r>
            <a:r>
              <a:rPr lang="en-GB" sz="1300" dirty="0">
                <a:latin typeface="Consolas"/>
                <a:ea typeface="Consolas"/>
                <a:cs typeface="Consolas"/>
                <a:sym typeface="Consolas"/>
              </a:rPr>
              <a:t>)</a:t>
            </a:r>
          </a:p>
          <a:p>
            <a:pPr marL="1072866">
              <a:lnSpc>
                <a:spcPct val="100000"/>
              </a:lnSpc>
              <a:spcAft>
                <a:spcPts val="0"/>
              </a:spcAft>
              <a:buClr>
                <a:schemeClr val="dk1"/>
              </a:buClr>
              <a:buSzPct val="25000"/>
            </a:pPr>
            <a:r>
              <a:rPr lang="en-GB" sz="1300" dirty="0">
                <a:latin typeface="Consolas"/>
                <a:ea typeface="Consolas"/>
                <a:cs typeface="Consolas"/>
                <a:sym typeface="Consolas"/>
              </a:rPr>
              <a:t>    -&gt;execute();</a:t>
            </a:r>
          </a:p>
          <a:p>
            <a:pPr>
              <a:lnSpc>
                <a:spcPct val="100000"/>
              </a:lnSpc>
              <a:spcAft>
                <a:spcPts val="0"/>
              </a:spcAft>
              <a:buSzPct val="25000"/>
            </a:pPr>
            <a:r>
              <a:rPr lang="en-GB" sz="1300" dirty="0">
                <a:latin typeface="Consolas"/>
                <a:ea typeface="Consolas"/>
                <a:cs typeface="Consolas"/>
                <a:sym typeface="Consolas"/>
              </a:rPr>
              <a:t>}</a:t>
            </a:r>
          </a:p>
          <a:p>
            <a:pPr>
              <a:lnSpc>
                <a:spcPct val="100000"/>
              </a:lnSpc>
              <a:spcAft>
                <a:spcPts val="0"/>
              </a:spcAft>
              <a:buSzPct val="25000"/>
            </a:pPr>
            <a:endParaRPr lang="en-US" sz="1300" dirty="0" smtClean="0">
              <a:latin typeface="Courier New"/>
              <a:ea typeface="Courier New"/>
              <a:cs typeface="Courier New"/>
              <a:sym typeface="Courier New"/>
            </a:endParaRPr>
          </a:p>
          <a:p>
            <a:pPr>
              <a:lnSpc>
                <a:spcPct val="100000"/>
              </a:lnSpc>
              <a:spcAft>
                <a:spcPts val="0"/>
              </a:spcAft>
              <a:buSzPct val="25000"/>
            </a:pPr>
            <a:endParaRPr lang="en-US" sz="1300" dirty="0" smtClean="0">
              <a:latin typeface="Courier New"/>
              <a:ea typeface="Courier New"/>
              <a:cs typeface="Courier New"/>
              <a:sym typeface="Courier New"/>
            </a:endParaRPr>
          </a:p>
        </p:txBody>
      </p:sp>
      <p:sp>
        <p:nvSpPr>
          <p:cNvPr id="257" name="Shape 257"/>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marL="534988" indent="-534988">
              <a:buSzPct val="25000"/>
            </a:pPr>
            <a:r>
              <a:rPr lang="en-GB" dirty="0" smtClean="0">
                <a:solidFill>
                  <a:srgbClr val="0000FF"/>
                </a:solidFill>
              </a:rPr>
              <a:t>	</a:t>
            </a:r>
            <a:r>
              <a:rPr lang="en-GB" sz="3200" u="sng" dirty="0" smtClean="0">
                <a:solidFill>
                  <a:srgbClr val="0000FF"/>
                </a:solidFill>
              </a:rPr>
              <a:t>A</a:t>
            </a:r>
            <a:r>
              <a:rPr lang="en-GB" sz="3200" dirty="0" smtClean="0">
                <a:solidFill>
                  <a:srgbClr val="0000FF"/>
                </a:solidFill>
              </a:rPr>
              <a:t>bstract </a:t>
            </a:r>
            <a:r>
              <a:rPr lang="en-GB" sz="3200" u="sng" dirty="0" smtClean="0">
                <a:solidFill>
                  <a:srgbClr val="0000FF"/>
                </a:solidFill>
              </a:rPr>
              <a:t>Q</a:t>
            </a:r>
            <a:r>
              <a:rPr lang="en-GB" sz="3200" dirty="0" smtClean="0">
                <a:solidFill>
                  <a:srgbClr val="0000FF"/>
                </a:solidFill>
              </a:rPr>
              <a:t>uery </a:t>
            </a:r>
            <a:r>
              <a:rPr lang="en-GB" sz="3200" u="sng" dirty="0" smtClean="0">
                <a:solidFill>
                  <a:srgbClr val="0000FF"/>
                </a:solidFill>
              </a:rPr>
              <a:t>R</a:t>
            </a:r>
            <a:r>
              <a:rPr lang="en-GB" sz="3200" dirty="0" smtClean="0">
                <a:solidFill>
                  <a:srgbClr val="0000FF"/>
                </a:solidFill>
              </a:rPr>
              <a:t>epresentation </a:t>
            </a:r>
            <a:r>
              <a:rPr lang="en-GB" sz="3200" dirty="0" smtClean="0"/>
              <a:t>of a host path</a:t>
            </a:r>
            <a:br>
              <a:rPr lang="en-GB" sz="3200" dirty="0" smtClean="0"/>
            </a:br>
            <a:r>
              <a:rPr lang="en-GB" sz="2400" dirty="0" smtClean="0"/>
              <a:t>(a sequence of ADMO operators to which individual host method calls are translated)</a:t>
            </a:r>
            <a:endParaRPr lang="en-GB" sz="3300" dirty="0"/>
          </a:p>
        </p:txBody>
      </p:sp>
      <p:pic>
        <p:nvPicPr>
          <p:cNvPr id="258" name="Shape 258"/>
          <p:cNvPicPr preferRelativeResize="0"/>
          <p:nvPr/>
        </p:nvPicPr>
        <p:blipFill>
          <a:blip r:embed="rId3">
            <a:alphaModFix/>
          </a:blip>
          <a:stretch>
            <a:fillRect/>
          </a:stretch>
        </p:blipFill>
        <p:spPr>
          <a:xfrm>
            <a:off x="6511755" y="3531301"/>
            <a:ext cx="3056570" cy="3220065"/>
          </a:xfrm>
          <a:prstGeom prst="rect">
            <a:avLst/>
          </a:prstGeom>
          <a:noFill/>
          <a:ln>
            <a:noFill/>
          </a:ln>
        </p:spPr>
      </p:pic>
      <p:cxnSp>
        <p:nvCxnSpPr>
          <p:cNvPr id="260" name="Shape 260"/>
          <p:cNvCxnSpPr/>
          <p:nvPr/>
        </p:nvCxnSpPr>
        <p:spPr>
          <a:xfrm>
            <a:off x="4520952" y="5085184"/>
            <a:ext cx="1512168" cy="0"/>
          </a:xfrm>
          <a:prstGeom prst="straightConnector1">
            <a:avLst/>
          </a:prstGeom>
          <a:noFill/>
          <a:ln w="9525" cap="flat" cmpd="sng">
            <a:solidFill>
              <a:schemeClr val="dk2"/>
            </a:solidFill>
            <a:prstDash val="solid"/>
            <a:round/>
            <a:headEnd type="none" w="lg" len="lg"/>
            <a:tailEnd type="triangle" w="lg" len="lg"/>
          </a:ln>
        </p:spPr>
      </p:cxnSp>
      <p:sp>
        <p:nvSpPr>
          <p:cNvPr id="7" name="Slide Number Placeholder 6"/>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31</a:t>
            </a:fld>
            <a:endParaRPr lang="en-GB" dirty="0"/>
          </a:p>
        </p:txBody>
      </p:sp>
      <p:grpSp>
        <p:nvGrpSpPr>
          <p:cNvPr id="13" name="Group 12"/>
          <p:cNvGrpSpPr/>
          <p:nvPr/>
        </p:nvGrpSpPr>
        <p:grpSpPr>
          <a:xfrm>
            <a:off x="128464" y="4555053"/>
            <a:ext cx="4320480" cy="1106195"/>
            <a:chOff x="200472" y="4653136"/>
            <a:chExt cx="6923040" cy="1754267"/>
          </a:xfrm>
        </p:grpSpPr>
        <p:pic>
          <p:nvPicPr>
            <p:cNvPr id="8" name="Shape 209"/>
            <p:cNvPicPr preferRelativeResize="0"/>
            <p:nvPr/>
          </p:nvPicPr>
          <p:blipFill>
            <a:blip r:embed="rId4">
              <a:alphaModFix/>
            </a:blip>
            <a:stretch>
              <a:fillRect/>
            </a:stretch>
          </p:blipFill>
          <p:spPr>
            <a:xfrm>
              <a:off x="200472" y="4653136"/>
              <a:ext cx="6923040" cy="1754267"/>
            </a:xfrm>
            <a:prstGeom prst="rect">
              <a:avLst/>
            </a:prstGeom>
            <a:noFill/>
            <a:ln>
              <a:noFill/>
            </a:ln>
          </p:spPr>
        </p:pic>
        <p:cxnSp>
          <p:nvCxnSpPr>
            <p:cNvPr id="9" name="Straight Connector 8"/>
            <p:cNvCxnSpPr/>
            <p:nvPr/>
          </p:nvCxnSpPr>
          <p:spPr>
            <a:xfrm flipH="1">
              <a:off x="1856656" y="4941168"/>
              <a:ext cx="1584176" cy="3600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56656" y="5517232"/>
              <a:ext cx="504056" cy="288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37675" y="593367"/>
            <a:ext cx="9230650" cy="763600"/>
          </a:xfrm>
          <a:prstGeom prst="rect">
            <a:avLst/>
          </a:prstGeom>
        </p:spPr>
        <p:txBody>
          <a:bodyPr lIns="107269" tIns="107269" rIns="107269" bIns="107269" anchor="t" anchorCtr="0">
            <a:noAutofit/>
          </a:bodyPr>
          <a:lstStyle/>
          <a:p>
            <a:r>
              <a:rPr lang="en-GB" dirty="0"/>
              <a:t>Roadmap</a:t>
            </a:r>
          </a:p>
        </p:txBody>
      </p:sp>
      <p:sp>
        <p:nvSpPr>
          <p:cNvPr id="266" name="Shape 266"/>
          <p:cNvSpPr txBox="1"/>
          <p:nvPr/>
        </p:nvSpPr>
        <p:spPr>
          <a:xfrm>
            <a:off x="337675" y="2103800"/>
            <a:ext cx="2141425" cy="685200"/>
          </a:xfrm>
          <a:prstGeom prst="rect">
            <a:avLst/>
          </a:prstGeom>
          <a:solidFill>
            <a:srgbClr val="CCCCCC"/>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Concrete source code representation</a:t>
            </a:r>
          </a:p>
        </p:txBody>
      </p:sp>
      <p:sp>
        <p:nvSpPr>
          <p:cNvPr id="267" name="Shape 267"/>
          <p:cNvSpPr txBox="1"/>
          <p:nvPr/>
        </p:nvSpPr>
        <p:spPr>
          <a:xfrm>
            <a:off x="337675" y="3277067"/>
            <a:ext cx="2141425" cy="685200"/>
          </a:xfrm>
          <a:prstGeom prst="rect">
            <a:avLst/>
          </a:prstGeom>
          <a:solidFill>
            <a:srgbClr val="CCCCCC"/>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Abstract source code</a:t>
            </a:r>
          </a:p>
          <a:p>
            <a:pPr>
              <a:buClr>
                <a:schemeClr val="lt1"/>
              </a:buClr>
              <a:buSzPct val="25000"/>
            </a:pPr>
            <a:r>
              <a:rPr lang="en-GB" dirty="0">
                <a:solidFill>
                  <a:schemeClr val="lt1"/>
                </a:solidFill>
                <a:latin typeface="+mn-lt"/>
              </a:rPr>
              <a:t>representation</a:t>
            </a:r>
          </a:p>
        </p:txBody>
      </p:sp>
      <p:sp>
        <p:nvSpPr>
          <p:cNvPr id="268" name="Shape 268"/>
          <p:cNvSpPr txBox="1"/>
          <p:nvPr/>
        </p:nvSpPr>
        <p:spPr>
          <a:xfrm>
            <a:off x="337675" y="4580033"/>
            <a:ext cx="2141425" cy="685200"/>
          </a:xfrm>
          <a:prstGeom prst="rect">
            <a:avLst/>
          </a:prstGeom>
          <a:solidFill>
            <a:srgbClr val="CCCCCC"/>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Abstract </a:t>
            </a:r>
          </a:p>
          <a:p>
            <a:pPr>
              <a:buClr>
                <a:schemeClr val="lt1"/>
              </a:buClr>
              <a:buSzPct val="25000"/>
            </a:pPr>
            <a:r>
              <a:rPr lang="en-GB" dirty="0">
                <a:solidFill>
                  <a:schemeClr val="lt1"/>
                </a:solidFill>
                <a:latin typeface="+mn-lt"/>
              </a:rPr>
              <a:t>Query Representation</a:t>
            </a:r>
          </a:p>
        </p:txBody>
      </p:sp>
      <p:sp>
        <p:nvSpPr>
          <p:cNvPr id="269" name="Shape 269"/>
          <p:cNvSpPr txBox="1"/>
          <p:nvPr/>
        </p:nvSpPr>
        <p:spPr>
          <a:xfrm>
            <a:off x="337675" y="5665800"/>
            <a:ext cx="2141425" cy="1018000"/>
          </a:xfrm>
          <a:prstGeom prst="rect">
            <a:avLst/>
          </a:prstGeom>
          <a:solidFill>
            <a:srgbClr val="FF3300"/>
          </a:solidFill>
          <a:ln w="9525" cap="flat" cmpd="sng">
            <a:solidFill>
              <a:srgbClr val="FDA739"/>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u="sng" dirty="0">
                <a:solidFill>
                  <a:schemeClr val="lt1"/>
                </a:solidFill>
                <a:latin typeface="+mn-lt"/>
              </a:rPr>
              <a:t>Output:</a:t>
            </a:r>
            <a:r>
              <a:rPr lang="en-GB" dirty="0">
                <a:solidFill>
                  <a:schemeClr val="lt1"/>
                </a:solidFill>
                <a:latin typeface="+mn-lt"/>
              </a:rPr>
              <a:t> Concrete, </a:t>
            </a:r>
          </a:p>
          <a:p>
            <a:pPr>
              <a:buClr>
                <a:schemeClr val="lt1"/>
              </a:buClr>
              <a:buSzPct val="25000"/>
            </a:pPr>
            <a:r>
              <a:rPr lang="en-GB" dirty="0">
                <a:solidFill>
                  <a:schemeClr val="lt1"/>
                </a:solidFill>
                <a:latin typeface="+mn-lt"/>
              </a:rPr>
              <a:t>target query representation</a:t>
            </a:r>
          </a:p>
        </p:txBody>
      </p:sp>
      <p:sp>
        <p:nvSpPr>
          <p:cNvPr id="270" name="Shape 270"/>
          <p:cNvSpPr/>
          <p:nvPr/>
        </p:nvSpPr>
        <p:spPr>
          <a:xfrm>
            <a:off x="3093919" y="3213400"/>
            <a:ext cx="94900" cy="1358400"/>
          </a:xfrm>
          <a:prstGeom prst="leftBrace">
            <a:avLst>
              <a:gd name="adj1" fmla="val 8333"/>
              <a:gd name="adj2" fmla="val 50000"/>
            </a:avLst>
          </a:prstGeom>
          <a:noFill/>
          <a:ln w="38100" cap="flat" cmpd="sng">
            <a:solidFill>
              <a:srgbClr val="CCCCCC"/>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271" name="Shape 271"/>
          <p:cNvCxnSpPr>
            <a:stCxn id="267" idx="3"/>
            <a:endCxn id="270" idx="1"/>
          </p:cNvCxnSpPr>
          <p:nvPr/>
        </p:nvCxnSpPr>
        <p:spPr>
          <a:xfrm>
            <a:off x="2479100" y="3619667"/>
            <a:ext cx="614900" cy="272800"/>
          </a:xfrm>
          <a:prstGeom prst="bentConnector3">
            <a:avLst>
              <a:gd name="adj1" fmla="val 49993"/>
            </a:avLst>
          </a:prstGeom>
          <a:noFill/>
          <a:ln w="38100" cap="flat" cmpd="sng">
            <a:solidFill>
              <a:srgbClr val="CCCCCC"/>
            </a:solidFill>
            <a:prstDash val="solid"/>
            <a:round/>
            <a:headEnd type="none" w="med" len="med"/>
            <a:tailEnd type="stealth" w="lg" len="lg"/>
          </a:ln>
        </p:spPr>
      </p:cxnSp>
      <p:sp>
        <p:nvSpPr>
          <p:cNvPr id="272" name="Shape 272"/>
          <p:cNvSpPr/>
          <p:nvPr/>
        </p:nvSpPr>
        <p:spPr>
          <a:xfrm>
            <a:off x="3093919" y="4797228"/>
            <a:ext cx="94900" cy="868400"/>
          </a:xfrm>
          <a:prstGeom prst="leftBrace">
            <a:avLst>
              <a:gd name="adj1" fmla="val 8333"/>
              <a:gd name="adj2" fmla="val 50000"/>
            </a:avLst>
          </a:prstGeom>
          <a:noFill/>
          <a:ln w="38100" cap="flat" cmpd="sng">
            <a:solidFill>
              <a:srgbClr val="CCCCCC"/>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273" name="Shape 273"/>
          <p:cNvCxnSpPr>
            <a:stCxn id="268" idx="3"/>
            <a:endCxn id="272" idx="1"/>
          </p:cNvCxnSpPr>
          <p:nvPr/>
        </p:nvCxnSpPr>
        <p:spPr>
          <a:xfrm>
            <a:off x="2479100" y="4922633"/>
            <a:ext cx="614900" cy="308800"/>
          </a:xfrm>
          <a:prstGeom prst="bentConnector3">
            <a:avLst>
              <a:gd name="adj1" fmla="val 49993"/>
            </a:avLst>
          </a:prstGeom>
          <a:noFill/>
          <a:ln w="38100" cap="flat" cmpd="sng">
            <a:solidFill>
              <a:srgbClr val="CCCCCC"/>
            </a:solidFill>
            <a:prstDash val="solid"/>
            <a:round/>
            <a:headEnd type="none" w="med" len="med"/>
            <a:tailEnd type="stealth" w="lg" len="lg"/>
          </a:ln>
        </p:spPr>
      </p:cxnSp>
      <p:sp>
        <p:nvSpPr>
          <p:cNvPr id="274" name="Shape 274"/>
          <p:cNvSpPr/>
          <p:nvPr/>
        </p:nvSpPr>
        <p:spPr>
          <a:xfrm>
            <a:off x="3085575" y="1595200"/>
            <a:ext cx="103350" cy="1435600"/>
          </a:xfrm>
          <a:prstGeom prst="leftBrace">
            <a:avLst>
              <a:gd name="adj1" fmla="val 8333"/>
              <a:gd name="adj2" fmla="val 50000"/>
            </a:avLst>
          </a:prstGeom>
          <a:noFill/>
          <a:ln w="38100" cap="flat" cmpd="sng">
            <a:solidFill>
              <a:srgbClr val="CCCCCC"/>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275" name="Shape 275"/>
          <p:cNvCxnSpPr>
            <a:stCxn id="266" idx="3"/>
            <a:endCxn id="274" idx="1"/>
          </p:cNvCxnSpPr>
          <p:nvPr/>
        </p:nvCxnSpPr>
        <p:spPr>
          <a:xfrm rot="10800000" flipH="1">
            <a:off x="2479100" y="2312800"/>
            <a:ext cx="606450" cy="133600"/>
          </a:xfrm>
          <a:prstGeom prst="bentConnector3">
            <a:avLst>
              <a:gd name="adj1" fmla="val 50002"/>
            </a:avLst>
          </a:prstGeom>
          <a:noFill/>
          <a:ln w="38100" cap="flat" cmpd="sng">
            <a:solidFill>
              <a:srgbClr val="CCCCCC"/>
            </a:solidFill>
            <a:prstDash val="solid"/>
            <a:round/>
            <a:headEnd type="none" w="med" len="med"/>
            <a:tailEnd type="stealth" w="lg" len="lg"/>
          </a:ln>
        </p:spPr>
      </p:cxnSp>
      <p:sp>
        <p:nvSpPr>
          <p:cNvPr id="276" name="Shape 276"/>
          <p:cNvSpPr txBox="1"/>
          <p:nvPr/>
        </p:nvSpPr>
        <p:spPr>
          <a:xfrm>
            <a:off x="337675" y="1339716"/>
            <a:ext cx="2141425" cy="685200"/>
          </a:xfrm>
          <a:prstGeom prst="rect">
            <a:avLst/>
          </a:prstGeom>
          <a:solidFill>
            <a:srgbClr val="CCCCCC"/>
          </a:solidFill>
          <a:ln w="9525" cap="flat" cmpd="sng">
            <a:solidFill>
              <a:srgbClr val="FF3300"/>
            </a:solidFill>
            <a:prstDash val="solid"/>
            <a:round/>
            <a:headEnd type="none" w="med" len="med"/>
            <a:tailEnd type="none" w="med" len="med"/>
          </a:ln>
        </p:spPr>
        <p:txBody>
          <a:bodyPr lIns="107269" tIns="53620" rIns="107269" bIns="53620" anchor="t" anchorCtr="0">
            <a:noAutofit/>
          </a:bodyPr>
          <a:lstStyle/>
          <a:p>
            <a:pPr>
              <a:buClr>
                <a:schemeClr val="dk1"/>
              </a:buClr>
            </a:pPr>
            <a:r>
              <a:rPr lang="en-GB" u="sng" dirty="0">
                <a:solidFill>
                  <a:schemeClr val="lt1"/>
                </a:solidFill>
                <a:latin typeface="+mn-lt"/>
              </a:rPr>
              <a:t>Input:</a:t>
            </a:r>
            <a:r>
              <a:rPr lang="en-GB" dirty="0">
                <a:solidFill>
                  <a:schemeClr val="lt1"/>
                </a:solidFill>
                <a:latin typeface="+mn-lt"/>
              </a:rPr>
              <a:t> Source files +</a:t>
            </a:r>
          </a:p>
          <a:p>
            <a:pPr>
              <a:buClr>
                <a:schemeClr val="dk1"/>
              </a:buClr>
            </a:pPr>
            <a:r>
              <a:rPr lang="en-GB" dirty="0">
                <a:solidFill>
                  <a:schemeClr val="lt1"/>
                </a:solidFill>
                <a:latin typeface="+mn-lt"/>
              </a:rPr>
              <a:t>keywords</a:t>
            </a:r>
          </a:p>
        </p:txBody>
      </p:sp>
      <p:pic>
        <p:nvPicPr>
          <p:cNvPr id="277" name="Shape 277"/>
          <p:cNvPicPr preferRelativeResize="0"/>
          <p:nvPr/>
        </p:nvPicPr>
        <p:blipFill>
          <a:blip r:embed="rId3">
            <a:alphaModFix/>
          </a:blip>
          <a:stretch>
            <a:fillRect/>
          </a:stretch>
        </p:blipFill>
        <p:spPr>
          <a:xfrm>
            <a:off x="3259804" y="222733"/>
            <a:ext cx="6563644" cy="6412531"/>
          </a:xfrm>
          <a:prstGeom prst="rect">
            <a:avLst/>
          </a:prstGeom>
          <a:noFill/>
          <a:ln>
            <a:noFill/>
          </a:ln>
        </p:spPr>
      </p:pic>
      <p:sp>
        <p:nvSpPr>
          <p:cNvPr id="15" name="Slide Number Placeholder 14"/>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32</a:t>
            </a:fld>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337675" y="4573200"/>
            <a:ext cx="4333224" cy="2284800"/>
          </a:xfrm>
          <a:prstGeom prst="rect">
            <a:avLst/>
          </a:prstGeom>
          <a:noFill/>
          <a:ln>
            <a:noFill/>
          </a:ln>
        </p:spPr>
        <p:txBody>
          <a:bodyPr lIns="107269" tIns="107269" rIns="107269" bIns="107269" anchor="t" anchorCtr="0">
            <a:noAutofit/>
          </a:bodyPr>
          <a:lstStyle/>
          <a:p>
            <a:pPr algn="ctr">
              <a:lnSpc>
                <a:spcPct val="100000"/>
              </a:lnSpc>
              <a:spcAft>
                <a:spcPts val="0"/>
              </a:spcAft>
              <a:buSzPct val="25000"/>
            </a:pPr>
            <a:r>
              <a:rPr lang="en-GB" sz="1300" b="1" u="sng" dirty="0">
                <a:solidFill>
                  <a:schemeClr val="dk1"/>
                </a:solidFill>
              </a:rPr>
              <a:t>SQL</a:t>
            </a:r>
          </a:p>
          <a:p>
            <a:pPr>
              <a:lnSpc>
                <a:spcPct val="100000"/>
              </a:lnSpc>
              <a:spcAft>
                <a:spcPts val="0"/>
              </a:spcAft>
              <a:buClr>
                <a:schemeClr val="dk1"/>
              </a:buClr>
              <a:buSzPct val="25000"/>
            </a:pPr>
            <a:r>
              <a:rPr lang="en-GB" sz="1300" dirty="0">
                <a:latin typeface="Consolas"/>
                <a:ea typeface="Consolas"/>
                <a:cs typeface="Consolas"/>
                <a:sym typeface="Consolas"/>
              </a:rPr>
              <a:t>SELECT </a:t>
            </a:r>
            <a:r>
              <a:rPr lang="en-GB" sz="1300" dirty="0" err="1">
                <a:solidFill>
                  <a:srgbClr val="FF00FF"/>
                </a:solidFill>
                <a:latin typeface="Consolas"/>
                <a:ea typeface="Consolas"/>
                <a:cs typeface="Consolas"/>
                <a:sym typeface="Consolas"/>
              </a:rPr>
              <a:t>profile_field</a:t>
            </a:r>
            <a:r>
              <a:rPr lang="en-GB" sz="1300" dirty="0">
                <a:solidFill>
                  <a:srgbClr val="FF00FF"/>
                </a:solidFill>
                <a:latin typeface="Consolas"/>
                <a:ea typeface="Consolas"/>
                <a:cs typeface="Consolas"/>
                <a:sym typeface="Consolas"/>
              </a:rPr>
              <a:t>.∗</a:t>
            </a:r>
          </a:p>
          <a:p>
            <a:pPr>
              <a:lnSpc>
                <a:spcPct val="100000"/>
              </a:lnSpc>
              <a:spcAft>
                <a:spcPts val="0"/>
              </a:spcAft>
              <a:buClr>
                <a:schemeClr val="dk1"/>
              </a:buClr>
              <a:buSzPct val="25000"/>
            </a:pPr>
            <a:r>
              <a:rPr lang="en-GB" sz="1300" dirty="0">
                <a:latin typeface="Consolas"/>
                <a:ea typeface="Consolas"/>
                <a:cs typeface="Consolas"/>
                <a:sym typeface="Consolas"/>
              </a:rPr>
              <a:t>FROM </a:t>
            </a:r>
            <a:r>
              <a:rPr lang="en-GB" sz="1300" dirty="0" err="1">
                <a:solidFill>
                  <a:srgbClr val="CC0000"/>
                </a:solidFill>
                <a:latin typeface="Consolas"/>
                <a:ea typeface="Consolas"/>
                <a:cs typeface="Consolas"/>
                <a:sym typeface="Consolas"/>
              </a:rPr>
              <a:t>profile_field</a:t>
            </a:r>
            <a:endParaRPr lang="en-GB" sz="1300" dirty="0">
              <a:solidFill>
                <a:srgbClr val="CC0000"/>
              </a:solidFill>
              <a:latin typeface="Consolas"/>
              <a:ea typeface="Consolas"/>
              <a:cs typeface="Consolas"/>
              <a:sym typeface="Consolas"/>
            </a:endParaRPr>
          </a:p>
          <a:p>
            <a:pPr>
              <a:lnSpc>
                <a:spcPct val="100000"/>
              </a:lnSpc>
              <a:spcAft>
                <a:spcPts val="0"/>
              </a:spcAft>
              <a:buClr>
                <a:schemeClr val="dk1"/>
              </a:buClr>
              <a:buSzPct val="25000"/>
            </a:pPr>
            <a:r>
              <a:rPr lang="en-GB" sz="1300" dirty="0">
                <a:latin typeface="Consolas"/>
                <a:ea typeface="Consolas"/>
                <a:cs typeface="Consolas"/>
                <a:sym typeface="Consolas"/>
              </a:rPr>
              <a:t>WHERE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a:t>
            </a:r>
            <a:r>
              <a:rPr lang="en-GB" sz="1300" dirty="0">
                <a:solidFill>
                  <a:srgbClr val="0000FF"/>
                </a:solidFill>
                <a:latin typeface="Consolas"/>
                <a:ea typeface="Consolas"/>
                <a:cs typeface="Consolas"/>
                <a:sym typeface="Consolas"/>
              </a:rPr>
              <a:t>=</a:t>
            </a:r>
            <a:r>
              <a:rPr lang="en-GB" sz="1300" dirty="0">
                <a:latin typeface="Consolas"/>
                <a:ea typeface="Consolas"/>
                <a:cs typeface="Consolas"/>
                <a:sym typeface="Consolas"/>
              </a:rPr>
              <a:t> 1</a:t>
            </a:r>
          </a:p>
          <a:p>
            <a:pPr>
              <a:lnSpc>
                <a:spcPct val="100000"/>
              </a:lnSpc>
              <a:spcAft>
                <a:spcPts val="0"/>
              </a:spcAft>
              <a:buClr>
                <a:schemeClr val="dk1"/>
              </a:buClr>
              <a:buSzPct val="25000"/>
            </a:pPr>
            <a:r>
              <a:rPr lang="en-GB" sz="1300" dirty="0">
                <a:latin typeface="Consolas"/>
                <a:ea typeface="Consolas"/>
                <a:cs typeface="Consolas"/>
                <a:sym typeface="Consolas"/>
              </a:rPr>
              <a:t>ORDER BY </a:t>
            </a:r>
            <a:r>
              <a:rPr lang="en-GB" sz="1300" dirty="0">
                <a:solidFill>
                  <a:srgbClr val="38761D"/>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chemeClr val="accent2"/>
                </a:solidFill>
                <a:latin typeface="Consolas"/>
                <a:ea typeface="Consolas"/>
                <a:cs typeface="Consolas"/>
                <a:sym typeface="Consolas"/>
              </a:rPr>
              <a:t>ASC</a:t>
            </a:r>
            <a:r>
              <a:rPr lang="en-GB" sz="1300" dirty="0">
                <a:latin typeface="Consolas"/>
                <a:ea typeface="Consolas"/>
                <a:cs typeface="Consolas"/>
                <a:sym typeface="Consolas"/>
              </a:rPr>
              <a:t>, </a:t>
            </a:r>
            <a:r>
              <a:rPr lang="en-GB" sz="1300" dirty="0">
                <a:solidFill>
                  <a:srgbClr val="B45F0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chemeClr val="accent2"/>
                </a:solidFill>
                <a:latin typeface="Consolas"/>
                <a:ea typeface="Consolas"/>
                <a:cs typeface="Consolas"/>
                <a:sym typeface="Consolas"/>
              </a:rPr>
              <a:t>ASC</a:t>
            </a:r>
          </a:p>
          <a:p>
            <a:pPr>
              <a:lnSpc>
                <a:spcPct val="100000"/>
              </a:lnSpc>
              <a:spcAft>
                <a:spcPts val="0"/>
              </a:spcAft>
              <a:buSzPct val="25000"/>
            </a:pPr>
            <a:r>
              <a:rPr lang="en-GB" sz="1300" dirty="0">
                <a:latin typeface="Consolas"/>
                <a:ea typeface="Consolas"/>
                <a:cs typeface="Consolas"/>
                <a:sym typeface="Consolas"/>
              </a:rPr>
              <a:t>;</a:t>
            </a:r>
          </a:p>
        </p:txBody>
      </p:sp>
      <p:sp>
        <p:nvSpPr>
          <p:cNvPr id="283" name="Shape 283"/>
          <p:cNvSpPr txBox="1">
            <a:spLocks noGrp="1"/>
          </p:cNvSpPr>
          <p:nvPr>
            <p:ph type="title"/>
          </p:nvPr>
        </p:nvSpPr>
        <p:spPr>
          <a:xfrm>
            <a:off x="337676" y="593367"/>
            <a:ext cx="9230649" cy="763599"/>
          </a:xfrm>
          <a:prstGeom prst="rect">
            <a:avLst/>
          </a:prstGeom>
          <a:noFill/>
          <a:ln>
            <a:noFill/>
          </a:ln>
        </p:spPr>
        <p:txBody>
          <a:bodyPr lIns="107269" tIns="107269" rIns="107269" bIns="107269" anchor="t" anchorCtr="0">
            <a:noAutofit/>
          </a:bodyPr>
          <a:lstStyle/>
          <a:p>
            <a:pPr>
              <a:buSzPct val="25000"/>
            </a:pPr>
            <a:r>
              <a:rPr lang="en-GB" sz="3300" dirty="0"/>
              <a:t>AQR </a:t>
            </a:r>
            <a:r>
              <a:rPr lang="en-GB" dirty="0"/>
              <a:t>to </a:t>
            </a:r>
            <a:r>
              <a:rPr lang="en-GB" sz="3300" dirty="0"/>
              <a:t>target</a:t>
            </a:r>
          </a:p>
        </p:txBody>
      </p:sp>
      <p:sp>
        <p:nvSpPr>
          <p:cNvPr id="284" name="Shape 284"/>
          <p:cNvSpPr txBox="1">
            <a:spLocks noGrp="1"/>
          </p:cNvSpPr>
          <p:nvPr>
            <p:ph type="body" idx="2"/>
          </p:nvPr>
        </p:nvSpPr>
        <p:spPr>
          <a:xfrm>
            <a:off x="5235101" y="4573200"/>
            <a:ext cx="4333224" cy="2284800"/>
          </a:xfrm>
          <a:prstGeom prst="rect">
            <a:avLst/>
          </a:prstGeom>
          <a:noFill/>
          <a:ln>
            <a:noFill/>
          </a:ln>
        </p:spPr>
        <p:txBody>
          <a:bodyPr lIns="107269" tIns="107269" rIns="107269" bIns="107269" anchor="t" anchorCtr="0">
            <a:noAutofit/>
          </a:bodyPr>
          <a:lstStyle/>
          <a:p>
            <a:pPr algn="ctr">
              <a:lnSpc>
                <a:spcPct val="100000"/>
              </a:lnSpc>
              <a:spcAft>
                <a:spcPts val="0"/>
              </a:spcAft>
              <a:buSzPct val="25000"/>
            </a:pPr>
            <a:r>
              <a:rPr lang="en-GB" sz="1300" b="1" u="sng" dirty="0" err="1">
                <a:solidFill>
                  <a:schemeClr val="dk1"/>
                </a:solidFill>
              </a:rPr>
              <a:t>MongoDB</a:t>
            </a:r>
            <a:endParaRPr lang="en-GB" sz="1300" b="1" u="sng" dirty="0">
              <a:solidFill>
                <a:schemeClr val="dk1"/>
              </a:solidFill>
            </a:endParaRPr>
          </a:p>
          <a:p>
            <a:pPr>
              <a:lnSpc>
                <a:spcPct val="100000"/>
              </a:lnSpc>
              <a:spcAft>
                <a:spcPts val="0"/>
              </a:spcAft>
              <a:buSzPct val="25000"/>
            </a:pPr>
            <a:r>
              <a:rPr lang="en-GB" sz="1300" dirty="0" err="1">
                <a:latin typeface="Consolas"/>
                <a:ea typeface="Consolas"/>
                <a:cs typeface="Consolas"/>
                <a:sym typeface="Consolas"/>
              </a:rPr>
              <a:t>db.</a:t>
            </a:r>
            <a:r>
              <a:rPr lang="en-GB" sz="1300" dirty="0" err="1">
                <a:solidFill>
                  <a:srgbClr val="CC0000"/>
                </a:solidFill>
                <a:latin typeface="Consolas"/>
                <a:ea typeface="Consolas"/>
                <a:cs typeface="Consolas"/>
                <a:sym typeface="Consolas"/>
              </a:rPr>
              <a:t>profile_field</a:t>
            </a:r>
            <a:r>
              <a:rPr lang="en-GB" sz="1300" dirty="0" err="1">
                <a:latin typeface="Consolas"/>
                <a:ea typeface="Consolas"/>
                <a:cs typeface="Consolas"/>
                <a:sym typeface="Consolas"/>
              </a:rPr>
              <a:t>.aggregate</a:t>
            </a:r>
            <a:endParaRPr lang="en-GB" sz="1300" dirty="0">
              <a:latin typeface="Consolas"/>
              <a:ea typeface="Consolas"/>
              <a:cs typeface="Consolas"/>
              <a:sym typeface="Consolas"/>
            </a:endParaRPr>
          </a:p>
          <a:p>
            <a:pPr>
              <a:lnSpc>
                <a:spcPct val="100000"/>
              </a:lnSpc>
              <a:spcAft>
                <a:spcPts val="0"/>
              </a:spcAft>
              <a:buSzPct val="25000"/>
            </a:pPr>
            <a:r>
              <a:rPr lang="en-GB" sz="1300" dirty="0">
                <a:latin typeface="Consolas"/>
                <a:ea typeface="Consolas"/>
                <a:cs typeface="Consolas"/>
                <a:sym typeface="Consolas"/>
              </a:rPr>
              <a:t>([</a:t>
            </a:r>
          </a:p>
          <a:p>
            <a:pPr>
              <a:lnSpc>
                <a:spcPct val="100000"/>
              </a:lnSpc>
              <a:spcAft>
                <a:spcPts val="0"/>
              </a:spcAft>
              <a:buSzPct val="25000"/>
            </a:pPr>
            <a:r>
              <a:rPr lang="en-GB" sz="1300" dirty="0">
                <a:latin typeface="Consolas"/>
                <a:ea typeface="Consolas"/>
                <a:cs typeface="Consolas"/>
                <a:sym typeface="Consolas"/>
              </a:rPr>
              <a:t>  { $match: {</a:t>
            </a:r>
            <a:r>
              <a:rPr lang="en-GB" sz="1300" dirty="0">
                <a:solidFill>
                  <a:srgbClr val="4A86E8"/>
                </a:solidFill>
                <a:latin typeface="Consolas"/>
                <a:ea typeface="Consolas"/>
                <a:cs typeface="Consolas"/>
                <a:sym typeface="Consolas"/>
              </a:rPr>
              <a:t>register</a:t>
            </a:r>
            <a:r>
              <a:rPr lang="en-GB" sz="1300" dirty="0">
                <a:latin typeface="Consolas"/>
                <a:ea typeface="Consolas"/>
                <a:cs typeface="Consolas"/>
                <a:sym typeface="Consolas"/>
              </a:rPr>
              <a:t>: { </a:t>
            </a:r>
            <a:r>
              <a:rPr lang="en-GB" sz="1300" dirty="0">
                <a:solidFill>
                  <a:srgbClr val="0000FF"/>
                </a:solidFill>
                <a:latin typeface="Consolas"/>
                <a:ea typeface="Consolas"/>
                <a:cs typeface="Consolas"/>
                <a:sym typeface="Consolas"/>
              </a:rPr>
              <a:t>$</a:t>
            </a:r>
            <a:r>
              <a:rPr lang="en-GB" sz="1300" dirty="0" err="1">
                <a:solidFill>
                  <a:srgbClr val="0000FF"/>
                </a:solidFill>
                <a:latin typeface="Consolas"/>
                <a:ea typeface="Consolas"/>
                <a:cs typeface="Consolas"/>
                <a:sym typeface="Consolas"/>
              </a:rPr>
              <a:t>eg</a:t>
            </a:r>
            <a:r>
              <a:rPr lang="en-GB" sz="1300" dirty="0">
                <a:latin typeface="Consolas"/>
                <a:ea typeface="Consolas"/>
                <a:cs typeface="Consolas"/>
                <a:sym typeface="Consolas"/>
              </a:rPr>
              <a:t>: 1 } } },</a:t>
            </a:r>
          </a:p>
          <a:p>
            <a:pPr>
              <a:lnSpc>
                <a:spcPct val="100000"/>
              </a:lnSpc>
              <a:spcAft>
                <a:spcPts val="0"/>
              </a:spcAft>
              <a:buSzPct val="25000"/>
            </a:pPr>
            <a:r>
              <a:rPr lang="en-GB" sz="1300" dirty="0">
                <a:latin typeface="Consolas"/>
                <a:ea typeface="Consolas"/>
                <a:cs typeface="Consolas"/>
                <a:sym typeface="Consolas"/>
              </a:rPr>
              <a:t>  { $sort: { </a:t>
            </a:r>
            <a:r>
              <a:rPr lang="en-GB" sz="1300" dirty="0">
                <a:solidFill>
                  <a:srgbClr val="38761D"/>
                </a:solidFill>
                <a:latin typeface="Consolas"/>
                <a:ea typeface="Consolas"/>
                <a:cs typeface="Consolas"/>
                <a:sym typeface="Consolas"/>
              </a:rPr>
              <a:t>category</a:t>
            </a:r>
            <a:r>
              <a:rPr lang="en-GB" sz="1300" dirty="0">
                <a:latin typeface="Consolas"/>
                <a:ea typeface="Consolas"/>
                <a:cs typeface="Consolas"/>
                <a:sym typeface="Consolas"/>
              </a:rPr>
              <a:t>: </a:t>
            </a:r>
            <a:r>
              <a:rPr lang="en-GB" sz="1300" dirty="0">
                <a:solidFill>
                  <a:schemeClr val="accent2"/>
                </a:solidFill>
                <a:latin typeface="Consolas"/>
                <a:ea typeface="Consolas"/>
                <a:cs typeface="Consolas"/>
                <a:sym typeface="Consolas"/>
              </a:rPr>
              <a:t>1</a:t>
            </a:r>
            <a:r>
              <a:rPr lang="en-GB" sz="1300" dirty="0">
                <a:latin typeface="Consolas"/>
                <a:ea typeface="Consolas"/>
                <a:cs typeface="Consolas"/>
                <a:sym typeface="Consolas"/>
              </a:rPr>
              <a:t>, </a:t>
            </a:r>
            <a:r>
              <a:rPr lang="en-GB" sz="1300" dirty="0">
                <a:solidFill>
                  <a:srgbClr val="B45F06"/>
                </a:solidFill>
                <a:latin typeface="Consolas"/>
                <a:ea typeface="Consolas"/>
                <a:cs typeface="Consolas"/>
                <a:sym typeface="Consolas"/>
              </a:rPr>
              <a:t>weight</a:t>
            </a:r>
            <a:r>
              <a:rPr lang="en-GB" sz="1300" dirty="0">
                <a:latin typeface="Consolas"/>
                <a:ea typeface="Consolas"/>
                <a:cs typeface="Consolas"/>
                <a:sym typeface="Consolas"/>
              </a:rPr>
              <a:t>: </a:t>
            </a:r>
            <a:r>
              <a:rPr lang="en-GB" sz="1300" dirty="0">
                <a:solidFill>
                  <a:schemeClr val="accent2"/>
                </a:solidFill>
                <a:latin typeface="Consolas"/>
                <a:ea typeface="Consolas"/>
                <a:cs typeface="Consolas"/>
                <a:sym typeface="Consolas"/>
              </a:rPr>
              <a:t>1</a:t>
            </a:r>
            <a:r>
              <a:rPr lang="en-GB" sz="1300" dirty="0">
                <a:latin typeface="Consolas"/>
                <a:ea typeface="Consolas"/>
                <a:cs typeface="Consolas"/>
                <a:sym typeface="Consolas"/>
              </a:rPr>
              <a:t> } },</a:t>
            </a:r>
          </a:p>
          <a:p>
            <a:pPr>
              <a:lnSpc>
                <a:spcPct val="100000"/>
              </a:lnSpc>
              <a:spcAft>
                <a:spcPts val="0"/>
              </a:spcAft>
              <a:buSzPct val="25000"/>
            </a:pPr>
            <a:r>
              <a:rPr lang="en-GB" sz="1300" dirty="0">
                <a:latin typeface="Consolas"/>
                <a:ea typeface="Consolas"/>
                <a:cs typeface="Consolas"/>
                <a:sym typeface="Consolas"/>
              </a:rPr>
              <a:t>  { </a:t>
            </a:r>
            <a:r>
              <a:rPr lang="en-GB" sz="1300" dirty="0">
                <a:solidFill>
                  <a:srgbClr val="FF00FF"/>
                </a:solidFill>
                <a:latin typeface="Consolas"/>
                <a:ea typeface="Consolas"/>
                <a:cs typeface="Consolas"/>
                <a:sym typeface="Consolas"/>
              </a:rPr>
              <a:t>profile_field.*</a:t>
            </a:r>
            <a:r>
              <a:rPr lang="en-GB" sz="1300" dirty="0">
                <a:latin typeface="Consolas"/>
                <a:ea typeface="Consolas"/>
                <a:cs typeface="Consolas"/>
                <a:sym typeface="Consolas"/>
              </a:rPr>
              <a:t>: 1 }</a:t>
            </a:r>
          </a:p>
          <a:p>
            <a:pPr>
              <a:lnSpc>
                <a:spcPct val="100000"/>
              </a:lnSpc>
              <a:spcAft>
                <a:spcPts val="0"/>
              </a:spcAft>
              <a:buSzPct val="25000"/>
            </a:pPr>
            <a:r>
              <a:rPr lang="en-GB" sz="1300" dirty="0">
                <a:latin typeface="Consolas"/>
                <a:ea typeface="Consolas"/>
                <a:cs typeface="Consolas"/>
                <a:sym typeface="Consolas"/>
              </a:rPr>
              <a:t>])</a:t>
            </a:r>
          </a:p>
        </p:txBody>
      </p:sp>
      <p:cxnSp>
        <p:nvCxnSpPr>
          <p:cNvPr id="285" name="Shape 285"/>
          <p:cNvCxnSpPr>
            <a:stCxn id="286" idx="2"/>
            <a:endCxn id="282" idx="0"/>
          </p:cNvCxnSpPr>
          <p:nvPr/>
        </p:nvCxnSpPr>
        <p:spPr>
          <a:xfrm flipH="1">
            <a:off x="2504449" y="4065197"/>
            <a:ext cx="2448550" cy="508000"/>
          </a:xfrm>
          <a:prstGeom prst="straightConnector1">
            <a:avLst/>
          </a:prstGeom>
          <a:noFill/>
          <a:ln w="9525" cap="flat" cmpd="sng">
            <a:solidFill>
              <a:schemeClr val="dk2"/>
            </a:solidFill>
            <a:prstDash val="solid"/>
            <a:round/>
            <a:headEnd type="none" w="med" len="med"/>
            <a:tailEnd type="triangle" w="lg" len="lg"/>
          </a:ln>
        </p:spPr>
      </p:cxnSp>
      <p:cxnSp>
        <p:nvCxnSpPr>
          <p:cNvPr id="287" name="Shape 287"/>
          <p:cNvCxnSpPr>
            <a:stCxn id="286" idx="2"/>
            <a:endCxn id="284" idx="0"/>
          </p:cNvCxnSpPr>
          <p:nvPr/>
        </p:nvCxnSpPr>
        <p:spPr>
          <a:xfrm>
            <a:off x="4952999" y="4065197"/>
            <a:ext cx="2448875" cy="508000"/>
          </a:xfrm>
          <a:prstGeom prst="straightConnector1">
            <a:avLst/>
          </a:prstGeom>
          <a:noFill/>
          <a:ln w="9525" cap="flat" cmpd="sng">
            <a:solidFill>
              <a:schemeClr val="dk2"/>
            </a:solidFill>
            <a:prstDash val="solid"/>
            <a:round/>
            <a:headEnd type="none" w="med" len="med"/>
            <a:tailEnd type="triangle" w="lg" len="lg"/>
          </a:ln>
        </p:spPr>
      </p:cxnSp>
      <p:pic>
        <p:nvPicPr>
          <p:cNvPr id="286" name="Shape 286"/>
          <p:cNvPicPr preferRelativeResize="0"/>
          <p:nvPr/>
        </p:nvPicPr>
        <p:blipFill>
          <a:blip r:embed="rId3">
            <a:alphaModFix/>
          </a:blip>
          <a:stretch>
            <a:fillRect/>
          </a:stretch>
        </p:blipFill>
        <p:spPr>
          <a:xfrm>
            <a:off x="3426482" y="848967"/>
            <a:ext cx="3053034" cy="3216231"/>
          </a:xfrm>
          <a:prstGeom prst="rect">
            <a:avLst/>
          </a:prstGeom>
          <a:noFill/>
          <a:ln>
            <a:noFill/>
          </a:ln>
        </p:spPr>
      </p:pic>
      <p:sp>
        <p:nvSpPr>
          <p:cNvPr id="8" name="Slide Number Placeholder 7"/>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33</a:t>
            </a:fld>
            <a:endParaRPr lang="en-GB" dirty="0"/>
          </a:p>
        </p:txBody>
      </p:sp>
      <p:sp>
        <p:nvSpPr>
          <p:cNvPr id="9" name="TextBox 8"/>
          <p:cNvSpPr txBox="1"/>
          <p:nvPr/>
        </p:nvSpPr>
        <p:spPr>
          <a:xfrm>
            <a:off x="416496" y="1628800"/>
            <a:ext cx="2016224" cy="2246769"/>
          </a:xfrm>
          <a:prstGeom prst="rect">
            <a:avLst/>
          </a:prstGeom>
          <a:noFill/>
        </p:spPr>
        <p:txBody>
          <a:bodyPr wrap="square" rtlCol="0">
            <a:spAutoFit/>
          </a:bodyPr>
          <a:lstStyle/>
          <a:p>
            <a:r>
              <a:rPr lang="en-US" sz="2000" dirty="0" smtClean="0">
                <a:solidFill>
                  <a:schemeClr val="bg2"/>
                </a:solidFill>
                <a:latin typeface="Calibri" pitchFamily="34" charset="0"/>
                <a:cs typeface="Calibri" pitchFamily="34" charset="0"/>
              </a:rPr>
              <a:t>Translate each ADMO operator to a part of a “query statement” depending on the target language</a:t>
            </a:r>
            <a:endParaRPr lang="el-GR" sz="2000" dirty="0">
              <a:solidFill>
                <a:schemeClr val="bg2"/>
              </a:solidFill>
              <a:latin typeface="Calibri" pitchFamily="34" charset="0"/>
              <a:cs typeface="Calibri" pitchFamily="34" charset="0"/>
            </a:endParaRPr>
          </a:p>
        </p:txBody>
      </p:sp>
      <p:sp>
        <p:nvSpPr>
          <p:cNvPr id="10" name="Rectangle 9"/>
          <p:cNvSpPr/>
          <p:nvPr/>
        </p:nvSpPr>
        <p:spPr>
          <a:xfrm>
            <a:off x="0" y="6519446"/>
            <a:ext cx="8280920" cy="338554"/>
          </a:xfrm>
          <a:prstGeom prst="rect">
            <a:avLst/>
          </a:prstGeom>
          <a:solidFill>
            <a:schemeClr val="accent5">
              <a:lumMod val="20000"/>
              <a:lumOff val="80000"/>
            </a:schemeClr>
          </a:solidFill>
        </p:spPr>
        <p:txBody>
          <a:bodyPr wrap="square">
            <a:spAutoFit/>
          </a:bodyPr>
          <a:lstStyle/>
          <a:p>
            <a:r>
              <a:rPr lang="fr-FR" b="1" dirty="0" smtClean="0">
                <a:solidFill>
                  <a:srgbClr val="0000FF"/>
                </a:solidFill>
                <a:latin typeface="Consolas" pitchFamily="49" charset="0"/>
              </a:rPr>
              <a:t>http://www.cs.uoi.gr/~pmanousi/publications/queryExtraction/</a:t>
            </a:r>
            <a:endParaRPr lang="el-GR" b="1" dirty="0">
              <a:solidFill>
                <a:srgbClr val="0000FF"/>
              </a:solidFill>
              <a:latin typeface="Consolas" pitchFamily="49"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5609" y="3847425"/>
            <a:ext cx="4589359" cy="3010575"/>
          </a:xfrm>
          <a:prstGeom prst="rect">
            <a:avLst/>
          </a:prstGeom>
          <a:noFill/>
          <a:ln w="9525">
            <a:noFill/>
            <a:miter lim="800000"/>
            <a:headEnd/>
            <a:tailEnd/>
          </a:ln>
          <a:effectLst/>
        </p:spPr>
      </p:pic>
      <p:sp>
        <p:nvSpPr>
          <p:cNvPr id="2" name="Title 1"/>
          <p:cNvSpPr>
            <a:spLocks noGrp="1"/>
          </p:cNvSpPr>
          <p:nvPr>
            <p:ph type="title"/>
          </p:nvPr>
        </p:nvSpPr>
        <p:spPr>
          <a:xfrm>
            <a:off x="337677" y="92728"/>
            <a:ext cx="2095043" cy="1007597"/>
          </a:xfrm>
          <a:solidFill>
            <a:schemeClr val="accent5">
              <a:lumMod val="20000"/>
              <a:lumOff val="80000"/>
            </a:schemeClr>
          </a:solidFill>
        </p:spPr>
        <p:txBody>
          <a:bodyPr/>
          <a:lstStyle/>
          <a:p>
            <a:r>
              <a:rPr lang="en-US" dirty="0" smtClean="0"/>
              <a:t>Roadmap</a:t>
            </a:r>
            <a:endParaRPr lang="el-GR" dirty="0"/>
          </a:p>
        </p:txBody>
      </p:sp>
      <p:sp>
        <p:nvSpPr>
          <p:cNvPr id="3" name="Text Placeholder 2"/>
          <p:cNvSpPr>
            <a:spLocks noGrp="1"/>
          </p:cNvSpPr>
          <p:nvPr>
            <p:ph type="body" idx="1"/>
          </p:nvPr>
        </p:nvSpPr>
        <p:spPr>
          <a:xfrm>
            <a:off x="337677" y="1204728"/>
            <a:ext cx="2095043" cy="2368288"/>
          </a:xfrm>
          <a:solidFill>
            <a:schemeClr val="accent5">
              <a:lumMod val="20000"/>
              <a:lumOff val="80000"/>
            </a:schemeClr>
          </a:solidFill>
        </p:spPr>
        <p:txBody>
          <a:bodyPr/>
          <a:lstStyle/>
          <a:p>
            <a:pPr marL="342900" indent="-342900">
              <a:buAutoNum type="arabicPeriod"/>
            </a:pPr>
            <a:r>
              <a:rPr lang="en-US" dirty="0" smtClean="0"/>
              <a:t>Overview</a:t>
            </a:r>
          </a:p>
          <a:p>
            <a:pPr marL="342900" indent="-342900">
              <a:buAutoNum type="arabicPeriod"/>
            </a:pPr>
            <a:r>
              <a:rPr lang="en-US" dirty="0" smtClean="0"/>
              <a:t>A method for Embedded Query Extraction</a:t>
            </a:r>
          </a:p>
          <a:p>
            <a:pPr marL="342900" indent="-342900">
              <a:buAutoNum type="arabicPeriod"/>
            </a:pPr>
            <a:r>
              <a:rPr lang="en-US" b="1" u="sng" dirty="0" smtClean="0"/>
              <a:t>Experiments</a:t>
            </a:r>
          </a:p>
          <a:p>
            <a:pPr marL="342900" indent="-342900">
              <a:buAutoNum type="arabicPeriod"/>
            </a:pPr>
            <a:r>
              <a:rPr lang="en-US" dirty="0" smtClean="0"/>
              <a:t>Discussion</a:t>
            </a:r>
          </a:p>
          <a:p>
            <a:pPr marL="342900" indent="-342900">
              <a:buAutoNum type="arabicPeriod"/>
            </a:pPr>
            <a:endParaRPr lang="el-GR" dirty="0"/>
          </a:p>
        </p:txBody>
      </p:sp>
      <p:pic>
        <p:nvPicPr>
          <p:cNvPr id="1026" name="Picture 2"/>
          <p:cNvPicPr>
            <a:picLocks noChangeAspect="1" noChangeArrowheads="1"/>
          </p:cNvPicPr>
          <p:nvPr/>
        </p:nvPicPr>
        <p:blipFill>
          <a:blip r:embed="rId3"/>
          <a:srcRect/>
          <a:stretch>
            <a:fillRect/>
          </a:stretch>
        </p:blipFill>
        <p:spPr bwMode="auto">
          <a:xfrm>
            <a:off x="5590481" y="0"/>
            <a:ext cx="4315519" cy="2290492"/>
          </a:xfrm>
          <a:prstGeom prst="rect">
            <a:avLst/>
          </a:prstGeom>
          <a:noFill/>
          <a:ln w="9525">
            <a:noFill/>
            <a:miter lim="800000"/>
            <a:headEnd/>
            <a:tailEnd/>
          </a:ln>
          <a:effectLst/>
        </p:spPr>
      </p:pic>
      <p:pic>
        <p:nvPicPr>
          <p:cNvPr id="9" name="Shape 209"/>
          <p:cNvPicPr preferRelativeResize="0">
            <a:picLocks noChangeAspect="1"/>
          </p:cNvPicPr>
          <p:nvPr/>
        </p:nvPicPr>
        <p:blipFill>
          <a:blip r:embed="rId4">
            <a:alphaModFix/>
          </a:blip>
          <a:stretch>
            <a:fillRect/>
          </a:stretch>
        </p:blipFill>
        <p:spPr>
          <a:xfrm>
            <a:off x="3651720" y="3190223"/>
            <a:ext cx="3533528" cy="877134"/>
          </a:xfrm>
          <a:prstGeom prst="rect">
            <a:avLst/>
          </a:prstGeom>
          <a:noFill/>
          <a:ln>
            <a:noFill/>
          </a:ln>
        </p:spPr>
      </p:pic>
      <p:sp>
        <p:nvSpPr>
          <p:cNvPr id="10" name="Right Arrow 9"/>
          <p:cNvSpPr/>
          <p:nvPr/>
        </p:nvSpPr>
        <p:spPr>
          <a:xfrm rot="7990078">
            <a:off x="4381794" y="4432254"/>
            <a:ext cx="720080" cy="7200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ight Arrow 10"/>
          <p:cNvSpPr/>
          <p:nvPr/>
        </p:nvSpPr>
        <p:spPr>
          <a:xfrm rot="7990078">
            <a:off x="6388302" y="2353738"/>
            <a:ext cx="720080" cy="7200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Slide Number Placeholder 1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34</a:t>
            </a:fld>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l-GR" dirty="0"/>
          </a:p>
        </p:txBody>
      </p:sp>
      <p:sp>
        <p:nvSpPr>
          <p:cNvPr id="4" name="Text Placeholder 3"/>
          <p:cNvSpPr>
            <a:spLocks noGrp="1"/>
          </p:cNvSpPr>
          <p:nvPr>
            <p:ph type="body" idx="1"/>
          </p:nvPr>
        </p:nvSpPr>
        <p:spPr>
          <a:xfrm>
            <a:off x="337676" y="1268760"/>
            <a:ext cx="9230649" cy="4823073"/>
          </a:xfrm>
        </p:spPr>
        <p:txBody>
          <a:bodyPr/>
          <a:lstStyle/>
          <a:p>
            <a:r>
              <a:rPr lang="en-US" sz="2000" dirty="0" smtClean="0">
                <a:latin typeface="+mj-lt"/>
              </a:rPr>
              <a:t>Two projects analyzed:</a:t>
            </a:r>
          </a:p>
          <a:p>
            <a:pPr lvl="1">
              <a:buFont typeface="Arial" pitchFamily="34" charset="0"/>
              <a:buChar char="•"/>
            </a:pPr>
            <a:r>
              <a:rPr lang="en-US" sz="2000" dirty="0" smtClean="0">
                <a:latin typeface="+mj-lt"/>
              </a:rPr>
              <a:t> </a:t>
            </a:r>
            <a:r>
              <a:rPr lang="fr-FR" sz="2000" dirty="0" err="1" smtClean="0">
                <a:latin typeface="+mj-lt"/>
              </a:rPr>
              <a:t>Clementine</a:t>
            </a:r>
            <a:r>
              <a:rPr lang="fr-FR" sz="2000" dirty="0" smtClean="0">
                <a:latin typeface="+mj-lt"/>
              </a:rPr>
              <a:t> (a music </a:t>
            </a:r>
            <a:r>
              <a:rPr lang="fr-FR" sz="2000" dirty="0" err="1" smtClean="0">
                <a:latin typeface="+mj-lt"/>
              </a:rPr>
              <a:t>player</a:t>
            </a:r>
            <a:r>
              <a:rPr lang="fr-FR" sz="2000" dirty="0" smtClean="0">
                <a:latin typeface="+mj-lt"/>
              </a:rPr>
              <a:t> </a:t>
            </a:r>
            <a:r>
              <a:rPr lang="en-US" sz="2000" dirty="0" smtClean="0">
                <a:latin typeface="+mj-lt"/>
              </a:rPr>
              <a:t>written in C++) </a:t>
            </a:r>
          </a:p>
          <a:p>
            <a:pPr lvl="1">
              <a:buFont typeface="Arial" pitchFamily="34" charset="0"/>
              <a:buChar char="•"/>
            </a:pPr>
            <a:r>
              <a:rPr lang="en-US" sz="2000" dirty="0" smtClean="0">
                <a:latin typeface="+mj-lt"/>
              </a:rPr>
              <a:t> </a:t>
            </a:r>
            <a:r>
              <a:rPr lang="en-US" sz="2000" dirty="0" err="1" smtClean="0">
                <a:latin typeface="+mj-lt"/>
              </a:rPr>
              <a:t>Drupal</a:t>
            </a:r>
            <a:r>
              <a:rPr lang="en-US" sz="2000" dirty="0" smtClean="0">
                <a:latin typeface="+mj-lt"/>
              </a:rPr>
              <a:t> (a CMS written </a:t>
            </a:r>
            <a:r>
              <a:rPr lang="fr-FR" sz="2000" dirty="0" smtClean="0">
                <a:latin typeface="+mj-lt"/>
              </a:rPr>
              <a:t>in PHP)</a:t>
            </a:r>
          </a:p>
          <a:p>
            <a:pPr lvl="1"/>
            <a:endParaRPr lang="fr-FR" sz="2000" dirty="0" smtClean="0">
              <a:latin typeface="+mj-lt"/>
            </a:endParaRPr>
          </a:p>
          <a:p>
            <a:r>
              <a:rPr lang="en-US" sz="2000" dirty="0" smtClean="0">
                <a:latin typeface="+mj-lt"/>
              </a:rPr>
              <a:t>Metrics:</a:t>
            </a:r>
          </a:p>
          <a:p>
            <a:pPr marL="712788" lvl="1"/>
            <a:r>
              <a:rPr lang="en-US" sz="2000" dirty="0" smtClean="0">
                <a:solidFill>
                  <a:srgbClr val="FF0000"/>
                </a:solidFill>
                <a:latin typeface="+mj-lt"/>
              </a:rPr>
              <a:t>Recall</a:t>
            </a:r>
            <a:r>
              <a:rPr lang="en-US" sz="2000" dirty="0" smtClean="0">
                <a:latin typeface="+mj-lt"/>
              </a:rPr>
              <a:t>: the fraction of the retrieved queries of each le over the actually existing ones. </a:t>
            </a:r>
          </a:p>
          <a:p>
            <a:pPr marL="712788" lvl="1"/>
            <a:r>
              <a:rPr lang="en-US" sz="2000" dirty="0" smtClean="0">
                <a:solidFill>
                  <a:srgbClr val="0000FF"/>
                </a:solidFill>
                <a:latin typeface="+mj-lt"/>
              </a:rPr>
              <a:t>Correctness</a:t>
            </a:r>
            <a:r>
              <a:rPr lang="en-US" sz="2000" dirty="0" smtClean="0">
                <a:latin typeface="+mj-lt"/>
              </a:rPr>
              <a:t>: the fraction of the correctly</a:t>
            </a:r>
            <a:r>
              <a:rPr lang="el-GR" sz="2000" dirty="0" smtClean="0">
                <a:latin typeface="+mj-lt"/>
              </a:rPr>
              <a:t> </a:t>
            </a:r>
            <a:r>
              <a:rPr lang="en-US" sz="2000" dirty="0" smtClean="0">
                <a:latin typeface="+mj-lt"/>
              </a:rPr>
              <a:t>reconstructed queries over the retrieved ones. “Correctly” = (a) retrieving </a:t>
            </a:r>
            <a:r>
              <a:rPr lang="en-US" sz="2000" i="1" dirty="0" smtClean="0">
                <a:latin typeface="+mj-lt"/>
              </a:rPr>
              <a:t>all </a:t>
            </a:r>
            <a:r>
              <a:rPr lang="en-US" sz="2000" dirty="0" smtClean="0">
                <a:latin typeface="+mj-lt"/>
              </a:rPr>
              <a:t>its structural parts + (b) assembling them as originally intended</a:t>
            </a:r>
          </a:p>
          <a:p>
            <a:r>
              <a:rPr lang="en-US" dirty="0" smtClean="0">
                <a:latin typeface="+mj-lt"/>
              </a:rPr>
              <a:t> </a:t>
            </a:r>
            <a:endParaRPr lang="el-GR" dirty="0">
              <a:latin typeface="+mj-lt"/>
            </a:endParaRPr>
          </a:p>
        </p:txBody>
      </p:sp>
      <p:sp>
        <p:nvSpPr>
          <p:cNvPr id="3" name="Slide Number Placeholder 2"/>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35</a:t>
            </a:fld>
            <a:endParaRPr lang="en-GB" dirty="0"/>
          </a:p>
        </p:txBody>
      </p:sp>
      <p:pic>
        <p:nvPicPr>
          <p:cNvPr id="2050" name="Picture 2"/>
          <p:cNvPicPr>
            <a:picLocks noChangeAspect="1" noChangeArrowheads="1"/>
          </p:cNvPicPr>
          <p:nvPr/>
        </p:nvPicPr>
        <p:blipFill>
          <a:blip r:embed="rId3"/>
          <a:srcRect/>
          <a:stretch>
            <a:fillRect/>
          </a:stretch>
        </p:blipFill>
        <p:spPr bwMode="auto">
          <a:xfrm>
            <a:off x="1856656" y="2996952"/>
            <a:ext cx="8021121" cy="863373"/>
          </a:xfrm>
          <a:prstGeom prst="rect">
            <a:avLst/>
          </a:prstGeom>
          <a:noFill/>
          <a:ln w="9525">
            <a:solidFill>
              <a:schemeClr val="accent1"/>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a:t>
            </a:r>
            <a:endParaRPr lang="el-GR" dirty="0"/>
          </a:p>
        </p:txBody>
      </p:sp>
      <p:sp>
        <p:nvSpPr>
          <p:cNvPr id="3" name="Text Placeholder 2"/>
          <p:cNvSpPr>
            <a:spLocks noGrp="1"/>
          </p:cNvSpPr>
          <p:nvPr>
            <p:ph type="body" idx="1"/>
          </p:nvPr>
        </p:nvSpPr>
        <p:spPr/>
        <p:txBody>
          <a:bodyPr/>
          <a:lstStyle/>
          <a:p>
            <a:r>
              <a:rPr lang="en-US" sz="2000" kern="1200" dirty="0" smtClean="0">
                <a:solidFill>
                  <a:schemeClr val="dk1"/>
                </a:solidFill>
                <a:latin typeface="Calibri" pitchFamily="34" charset="0"/>
                <a:cs typeface="Calibri" pitchFamily="34" charset="0"/>
              </a:rPr>
              <a:t>Ideally, to assess </a:t>
            </a:r>
            <a:r>
              <a:rPr lang="en-US" sz="2000" b="1" kern="1200" dirty="0" smtClean="0">
                <a:solidFill>
                  <a:schemeClr val="dk1"/>
                </a:solidFill>
                <a:latin typeface="Calibri" pitchFamily="34" charset="0"/>
                <a:cs typeface="Calibri" pitchFamily="34" charset="0"/>
              </a:rPr>
              <a:t>recall</a:t>
            </a:r>
            <a:r>
              <a:rPr lang="en-US" sz="2000" kern="1200" dirty="0" smtClean="0">
                <a:solidFill>
                  <a:schemeClr val="dk1"/>
                </a:solidFill>
                <a:latin typeface="Calibri" pitchFamily="34" charset="0"/>
                <a:cs typeface="Calibri" pitchFamily="34" charset="0"/>
              </a:rPr>
              <a:t>, we need to manually verify the percentage of queries</a:t>
            </a:r>
            <a:r>
              <a:rPr lang="en-US" sz="2000" i="1" kern="1200" dirty="0" smtClean="0">
                <a:solidFill>
                  <a:schemeClr val="dk1"/>
                </a:solidFill>
                <a:latin typeface="Calibri" pitchFamily="34" charset="0"/>
                <a:cs typeface="Calibri" pitchFamily="34" charset="0"/>
              </a:rPr>
              <a:t> </a:t>
            </a:r>
            <a:r>
              <a:rPr lang="en-US" sz="2000" kern="1200" dirty="0" smtClean="0">
                <a:solidFill>
                  <a:schemeClr val="dk1"/>
                </a:solidFill>
                <a:latin typeface="Calibri" pitchFamily="34" charset="0"/>
                <a:cs typeface="Calibri" pitchFamily="34" charset="0"/>
              </a:rPr>
              <a:t>that our method extracts with respect to the queries that actually exist in the code. </a:t>
            </a:r>
          </a:p>
          <a:p>
            <a:r>
              <a:rPr lang="en-US" sz="2000" kern="1200" dirty="0" smtClean="0">
                <a:solidFill>
                  <a:schemeClr val="dk1"/>
                </a:solidFill>
                <a:latin typeface="Calibri" pitchFamily="34" charset="0"/>
                <a:cs typeface="Calibri" pitchFamily="34" charset="0"/>
              </a:rPr>
              <a:t>Due to the vastness of the task, we have sampled the 10% of the database-related files.</a:t>
            </a:r>
          </a:p>
          <a:p>
            <a:r>
              <a:rPr lang="en-US" sz="2000" kern="1200" dirty="0" smtClean="0">
                <a:solidFill>
                  <a:schemeClr val="dk1"/>
                </a:solidFill>
                <a:latin typeface="Calibri" pitchFamily="34" charset="0"/>
                <a:cs typeface="Calibri" pitchFamily="34" charset="0"/>
              </a:rPr>
              <a:t>Also, we performed automated searches based on the prescription of the project’s manual, on how queries are authored in the code.</a:t>
            </a:r>
          </a:p>
          <a:p>
            <a:pPr>
              <a:buFont typeface="Arial" pitchFamily="34" charset="0"/>
              <a:buChar char="•"/>
            </a:pPr>
            <a:r>
              <a:rPr lang="en-US" sz="2000" b="1" kern="1200" dirty="0" smtClean="0">
                <a:solidFill>
                  <a:schemeClr val="dk1"/>
                </a:solidFill>
                <a:latin typeface="Calibri" pitchFamily="34" charset="0"/>
                <a:cs typeface="Calibri" pitchFamily="34" charset="0"/>
              </a:rPr>
              <a:t> We manually inspected the code of the evaluated files and we were unable to find any other query, besides the ones that our tool reported.</a:t>
            </a:r>
          </a:p>
          <a:p>
            <a:pPr>
              <a:buFont typeface="Arial" pitchFamily="34" charset="0"/>
              <a:buChar char="•"/>
            </a:pPr>
            <a:r>
              <a:rPr lang="en-US" sz="2000" b="1" kern="1200" dirty="0" smtClean="0">
                <a:solidFill>
                  <a:schemeClr val="dk1"/>
                </a:solidFill>
                <a:latin typeface="Calibri" pitchFamily="34" charset="0"/>
                <a:cs typeface="Calibri" pitchFamily="34" charset="0"/>
              </a:rPr>
              <a:t> Similarly, all automated searches failed to produce any misses</a:t>
            </a:r>
          </a:p>
          <a:p>
            <a:r>
              <a:rPr lang="en-US" sz="2000" kern="1200" dirty="0" smtClean="0">
                <a:solidFill>
                  <a:schemeClr val="dk1"/>
                </a:solidFill>
                <a:latin typeface="Calibri" pitchFamily="34" charset="0"/>
                <a:cs typeface="Calibri" pitchFamily="34" charset="0"/>
              </a:rPr>
              <a:t>We claim </a:t>
            </a:r>
            <a:r>
              <a:rPr lang="en-US" sz="2000" b="1" kern="1200" dirty="0" smtClean="0">
                <a:solidFill>
                  <a:schemeClr val="dk1"/>
                </a:solidFill>
                <a:latin typeface="Calibri" pitchFamily="34" charset="0"/>
                <a:cs typeface="Calibri" pitchFamily="34" charset="0"/>
              </a:rPr>
              <a:t>100% recall </a:t>
            </a:r>
            <a:r>
              <a:rPr lang="en-US" sz="2000" kern="1200" dirty="0" smtClean="0">
                <a:solidFill>
                  <a:schemeClr val="dk1"/>
                </a:solidFill>
                <a:latin typeface="Calibri" pitchFamily="34" charset="0"/>
                <a:cs typeface="Calibri" pitchFamily="34" charset="0"/>
              </a:rPr>
              <a:t>based on the above.</a:t>
            </a:r>
            <a:endParaRPr lang="el-GR" sz="2000"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36</a:t>
            </a:fld>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a:t>
            </a:r>
            <a:endParaRPr lang="el-GR" dirty="0"/>
          </a:p>
        </p:txBody>
      </p:sp>
      <p:sp>
        <p:nvSpPr>
          <p:cNvPr id="3" name="Text Placeholder 2"/>
          <p:cNvSpPr>
            <a:spLocks noGrp="1"/>
          </p:cNvSpPr>
          <p:nvPr>
            <p:ph type="body" idx="1"/>
          </p:nvPr>
        </p:nvSpPr>
        <p:spPr/>
        <p:txBody>
          <a:bodyPr/>
          <a:lstStyle/>
          <a:p>
            <a:r>
              <a:rPr lang="en-US" sz="2400" dirty="0" smtClean="0"/>
              <a:t>Used a classification of queries </a:t>
            </a:r>
            <a:r>
              <a:rPr lang="en-US" sz="2400" dirty="0" err="1" smtClean="0"/>
              <a:t>wrt</a:t>
            </a:r>
            <a:r>
              <a:rPr lang="en-US" sz="2400" dirty="0" smtClean="0"/>
              <a:t> their structure</a:t>
            </a:r>
          </a:p>
          <a:p>
            <a:pPr marL="361950" indent="-361950"/>
            <a:r>
              <a:rPr lang="en-US" sz="2400" dirty="0" smtClean="0"/>
              <a:t>1. 	</a:t>
            </a:r>
            <a:r>
              <a:rPr lang="en-US" sz="2400" i="1" dirty="0" smtClean="0"/>
              <a:t>Fixed structure: </a:t>
            </a:r>
            <a:r>
              <a:rPr lang="en-US" sz="2400" dirty="0" smtClean="0"/>
              <a:t>query structure not altered by host variables</a:t>
            </a:r>
          </a:p>
          <a:p>
            <a:pPr marL="808038" indent="-446088"/>
            <a:r>
              <a:rPr lang="en-US" sz="2400" dirty="0" smtClean="0"/>
              <a:t>(1a) </a:t>
            </a:r>
            <a:r>
              <a:rPr lang="en-US" sz="2400" i="1" dirty="0" smtClean="0"/>
              <a:t>All parts fixed: queries that have no variable at all</a:t>
            </a:r>
          </a:p>
          <a:p>
            <a:pPr marL="808038" indent="-446088"/>
            <a:r>
              <a:rPr lang="en-US" sz="2400" dirty="0" smtClean="0"/>
              <a:t>(1b) </a:t>
            </a:r>
            <a:r>
              <a:rPr lang="en-US" sz="2400" i="1" dirty="0" smtClean="0"/>
              <a:t>Variable values in filtering: </a:t>
            </a:r>
            <a:r>
              <a:rPr lang="en-US" sz="2400" dirty="0" smtClean="0"/>
              <a:t>queries that contain a variable that gets its value at execution time but does not intervene with the query structure. Typically, in a selection predicate.</a:t>
            </a:r>
          </a:p>
          <a:p>
            <a:pPr marL="361950" indent="-361950"/>
            <a:r>
              <a:rPr lang="en-US" sz="2400" dirty="0" smtClean="0"/>
              <a:t>2. 	</a:t>
            </a:r>
            <a:r>
              <a:rPr lang="en-US" sz="2400" i="1" dirty="0" smtClean="0"/>
              <a:t>Variable structure: </a:t>
            </a:r>
            <a:r>
              <a:rPr lang="en-US" sz="2400" dirty="0" smtClean="0"/>
              <a:t>query structure is defined at runtime via  host variables. Typically occurs at FROM clause (!)</a:t>
            </a:r>
            <a:endParaRPr lang="el-GR" sz="2400"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37</a:t>
            </a:fld>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a:t>
            </a:r>
            <a:endParaRPr lang="el-GR" dirty="0"/>
          </a:p>
        </p:txBody>
      </p:sp>
      <p:sp>
        <p:nvSpPr>
          <p:cNvPr id="3" name="Slide Number Placeholder 2"/>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38</a:t>
            </a:fld>
            <a:endParaRPr lang="en-GB" dirty="0"/>
          </a:p>
        </p:txBody>
      </p:sp>
      <p:grpSp>
        <p:nvGrpSpPr>
          <p:cNvPr id="6" name="Group 5"/>
          <p:cNvGrpSpPr/>
          <p:nvPr/>
        </p:nvGrpSpPr>
        <p:grpSpPr>
          <a:xfrm>
            <a:off x="128464" y="1700808"/>
            <a:ext cx="6937375" cy="2128302"/>
            <a:chOff x="344488" y="1700808"/>
            <a:chExt cx="6937375" cy="2128302"/>
          </a:xfrm>
        </p:grpSpPr>
        <p:pic>
          <p:nvPicPr>
            <p:cNvPr id="4" name="Picture 2"/>
            <p:cNvPicPr>
              <a:picLocks noChangeAspect="1" noChangeArrowheads="1"/>
            </p:cNvPicPr>
            <p:nvPr/>
          </p:nvPicPr>
          <p:blipFill>
            <a:blip r:embed="rId2"/>
            <a:srcRect/>
            <a:stretch>
              <a:fillRect/>
            </a:stretch>
          </p:blipFill>
          <p:spPr bwMode="auto">
            <a:xfrm>
              <a:off x="344488" y="1700808"/>
              <a:ext cx="6937375" cy="1719263"/>
            </a:xfrm>
            <a:prstGeom prst="rect">
              <a:avLst/>
            </a:prstGeom>
            <a:noFill/>
            <a:ln w="9525">
              <a:noFill/>
              <a:miter lim="800000"/>
              <a:headEnd/>
              <a:tailEnd/>
            </a:ln>
            <a:effectLst/>
          </p:spPr>
        </p:pic>
        <p:sp>
          <p:nvSpPr>
            <p:cNvPr id="5" name="TextBox 4"/>
            <p:cNvSpPr txBox="1"/>
            <p:nvPr/>
          </p:nvSpPr>
          <p:spPr>
            <a:xfrm>
              <a:off x="344488" y="3429000"/>
              <a:ext cx="6552728" cy="400110"/>
            </a:xfrm>
            <a:prstGeom prst="rect">
              <a:avLst/>
            </a:prstGeom>
            <a:noFill/>
          </p:spPr>
          <p:txBody>
            <a:bodyPr wrap="square" rtlCol="0">
              <a:spAutoFit/>
            </a:bodyPr>
            <a:lstStyle/>
            <a:p>
              <a:r>
                <a:rPr lang="en-US" sz="2000" dirty="0" smtClean="0">
                  <a:latin typeface="Cambria" pitchFamily="18" charset="0"/>
                </a:rPr>
                <a:t>Percentages of queries per category for the two data sets</a:t>
              </a:r>
              <a:endParaRPr lang="el-GR" sz="2000" dirty="0">
                <a:latin typeface="Cambria" pitchFamily="18" charset="0"/>
              </a:endParaRPr>
            </a:p>
          </p:txBody>
        </p:sp>
      </p:grpSp>
      <p:sp>
        <p:nvSpPr>
          <p:cNvPr id="7" name="TextBox 6"/>
          <p:cNvSpPr txBox="1"/>
          <p:nvPr/>
        </p:nvSpPr>
        <p:spPr>
          <a:xfrm>
            <a:off x="7473280" y="2132856"/>
            <a:ext cx="2432720" cy="461665"/>
          </a:xfrm>
          <a:prstGeom prst="rect">
            <a:avLst/>
          </a:prstGeom>
          <a:noFill/>
        </p:spPr>
        <p:txBody>
          <a:bodyPr wrap="square" rtlCol="0">
            <a:spAutoFit/>
          </a:bodyPr>
          <a:lstStyle/>
          <a:p>
            <a:r>
              <a:rPr lang="en-US" sz="2400" dirty="0" smtClean="0">
                <a:solidFill>
                  <a:srgbClr val="0000FF"/>
                </a:solidFill>
                <a:latin typeface="+mn-lt"/>
              </a:rPr>
              <a:t>100% correctness</a:t>
            </a:r>
            <a:endParaRPr lang="el-GR" sz="2400" dirty="0">
              <a:solidFill>
                <a:srgbClr val="0000FF"/>
              </a:solidFill>
              <a:latin typeface="+mn-lt"/>
            </a:endParaRPr>
          </a:p>
        </p:txBody>
      </p:sp>
      <p:sp>
        <p:nvSpPr>
          <p:cNvPr id="8" name="Right Brace 7"/>
          <p:cNvSpPr/>
          <p:nvPr/>
        </p:nvSpPr>
        <p:spPr>
          <a:xfrm>
            <a:off x="7185248" y="2060848"/>
            <a:ext cx="216024" cy="576064"/>
          </a:xfrm>
          <a:prstGeom prst="rightBrace">
            <a:avLst/>
          </a:prstGeom>
          <a:ln w="349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p:cNvSpPr txBox="1"/>
          <p:nvPr/>
        </p:nvSpPr>
        <p:spPr>
          <a:xfrm>
            <a:off x="7833320" y="1196752"/>
            <a:ext cx="1440160" cy="461665"/>
          </a:xfrm>
          <a:prstGeom prst="rect">
            <a:avLst/>
          </a:prstGeom>
          <a:noFill/>
        </p:spPr>
        <p:txBody>
          <a:bodyPr wrap="square" rtlCol="0">
            <a:spAutoFit/>
          </a:bodyPr>
          <a:lstStyle/>
          <a:p>
            <a:pPr algn="ctr"/>
            <a:r>
              <a:rPr lang="en-US" sz="2400" dirty="0" smtClean="0">
                <a:solidFill>
                  <a:schemeClr val="bg2"/>
                </a:solidFill>
              </a:rPr>
              <a:t>Achieved</a:t>
            </a:r>
            <a:endParaRPr lang="el-GR" sz="2400" dirty="0">
              <a:solidFill>
                <a:schemeClr val="bg2"/>
              </a:solidFill>
            </a:endParaRPr>
          </a:p>
        </p:txBody>
      </p:sp>
      <p:sp>
        <p:nvSpPr>
          <p:cNvPr id="10" name="TextBox 9"/>
          <p:cNvSpPr txBox="1"/>
          <p:nvPr/>
        </p:nvSpPr>
        <p:spPr>
          <a:xfrm>
            <a:off x="7473280" y="2838684"/>
            <a:ext cx="2432720" cy="830997"/>
          </a:xfrm>
          <a:prstGeom prst="rect">
            <a:avLst/>
          </a:prstGeom>
          <a:noFill/>
        </p:spPr>
        <p:txBody>
          <a:bodyPr wrap="square" rtlCol="0">
            <a:spAutoFit/>
          </a:bodyPr>
          <a:lstStyle/>
          <a:p>
            <a:r>
              <a:rPr lang="en-US" sz="2400" dirty="0" smtClean="0">
                <a:solidFill>
                  <a:srgbClr val="FF0000"/>
                </a:solidFill>
                <a:latin typeface="+mn-lt"/>
              </a:rPr>
              <a:t>Currently, we fail to handle them</a:t>
            </a:r>
            <a:endParaRPr lang="el-GR" sz="2400" dirty="0">
              <a:solidFill>
                <a:srgbClr val="FF0000"/>
              </a:solidFill>
              <a:latin typeface="+mn-lt"/>
            </a:endParaRPr>
          </a:p>
        </p:txBody>
      </p:sp>
      <p:sp>
        <p:nvSpPr>
          <p:cNvPr id="11" name="Right Brace 10"/>
          <p:cNvSpPr/>
          <p:nvPr/>
        </p:nvSpPr>
        <p:spPr>
          <a:xfrm>
            <a:off x="7185248" y="2890440"/>
            <a:ext cx="216024" cy="576064"/>
          </a:xfrm>
          <a:prstGeom prst="righ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srgbClr val="FF0000"/>
              </a:solidFill>
            </a:endParaRPr>
          </a:p>
        </p:txBody>
      </p:sp>
      <p:sp>
        <p:nvSpPr>
          <p:cNvPr id="12" name="Rectangle 11"/>
          <p:cNvSpPr/>
          <p:nvPr/>
        </p:nvSpPr>
        <p:spPr>
          <a:xfrm>
            <a:off x="128464" y="1988840"/>
            <a:ext cx="6912768" cy="97360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28464" y="2996952"/>
            <a:ext cx="69127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effort</a:t>
            </a:r>
            <a:endParaRPr lang="el-GR" dirty="0"/>
          </a:p>
        </p:txBody>
      </p:sp>
      <p:sp>
        <p:nvSpPr>
          <p:cNvPr id="3" name="Text Placeholder 2"/>
          <p:cNvSpPr>
            <a:spLocks noGrp="1"/>
          </p:cNvSpPr>
          <p:nvPr>
            <p:ph type="body" idx="1"/>
          </p:nvPr>
        </p:nvSpPr>
        <p:spPr/>
        <p:txBody>
          <a:bodyPr/>
          <a:lstStyle/>
          <a:p>
            <a:r>
              <a:rPr lang="en-US" sz="2200" kern="1200" dirty="0" smtClean="0">
                <a:solidFill>
                  <a:schemeClr val="dk1"/>
                </a:solidFill>
                <a:latin typeface="Calibri" pitchFamily="34" charset="0"/>
                <a:cs typeface="Calibri" pitchFamily="34" charset="0"/>
              </a:rPr>
              <a:t>There is a preprocessing step to translate the projects’ API database-related functions to Abstract Data Manipulation Operators. </a:t>
            </a:r>
          </a:p>
          <a:p>
            <a:endParaRPr lang="en-US" sz="2200" kern="1200" dirty="0" smtClean="0">
              <a:solidFill>
                <a:schemeClr val="dk1"/>
              </a:solidFill>
              <a:latin typeface="Calibri" pitchFamily="34" charset="0"/>
              <a:cs typeface="Calibri" pitchFamily="34" charset="0"/>
            </a:endParaRPr>
          </a:p>
          <a:p>
            <a:endParaRPr lang="en-US" sz="2200" kern="1200" dirty="0" smtClean="0">
              <a:solidFill>
                <a:schemeClr val="dk1"/>
              </a:solidFill>
              <a:latin typeface="Calibri" pitchFamily="34" charset="0"/>
              <a:cs typeface="Calibri" pitchFamily="34" charset="0"/>
            </a:endParaRPr>
          </a:p>
          <a:p>
            <a:endParaRPr lang="en-US" sz="2200" kern="1200" dirty="0" smtClean="0">
              <a:solidFill>
                <a:schemeClr val="dk1"/>
              </a:solidFill>
              <a:latin typeface="Calibri" pitchFamily="34" charset="0"/>
              <a:cs typeface="Calibri" pitchFamily="34" charset="0"/>
            </a:endParaRPr>
          </a:p>
          <a:p>
            <a:r>
              <a:rPr lang="en-US" sz="2200" kern="1200" dirty="0" smtClean="0">
                <a:solidFill>
                  <a:schemeClr val="dk1"/>
                </a:solidFill>
                <a:latin typeface="Calibri" pitchFamily="34" charset="0"/>
                <a:cs typeface="Calibri" pitchFamily="34" charset="0"/>
              </a:rPr>
              <a:t>Effort is measured with</a:t>
            </a:r>
          </a:p>
          <a:p>
            <a:pPr marL="534988" indent="-179388"/>
            <a:r>
              <a:rPr lang="en-US" sz="2200" kern="1200" dirty="0" smtClean="0">
                <a:solidFill>
                  <a:schemeClr val="dk1"/>
                </a:solidFill>
                <a:latin typeface="Calibri" pitchFamily="34" charset="0"/>
                <a:cs typeface="Calibri" pitchFamily="34" charset="0"/>
              </a:rPr>
              <a:t>(a) the number of functions that needed translation from the project's API, </a:t>
            </a:r>
          </a:p>
          <a:p>
            <a:pPr marL="534988" indent="-179388"/>
            <a:r>
              <a:rPr lang="en-US" sz="2200" kern="1200" dirty="0" smtClean="0">
                <a:solidFill>
                  <a:schemeClr val="dk1"/>
                </a:solidFill>
                <a:latin typeface="Calibri" pitchFamily="34" charset="0"/>
                <a:cs typeface="Calibri" pitchFamily="34" charset="0"/>
              </a:rPr>
              <a:t>(b) the lines of code that were written for the translation of those API functions to Abstract Data Manipulation Operators.</a:t>
            </a:r>
            <a:endParaRPr lang="en-US" sz="2200" dirty="0" smtClean="0">
              <a:latin typeface="Calibri" pitchFamily="34" charset="0"/>
              <a:cs typeface="Calibri" pitchFamily="34" charset="0"/>
            </a:endParaRPr>
          </a:p>
          <a:p>
            <a:endParaRPr lang="en-US" sz="2200"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39</a:t>
            </a:fld>
            <a:endParaRPr lang="en-GB" dirty="0"/>
          </a:p>
        </p:txBody>
      </p:sp>
      <p:pic>
        <p:nvPicPr>
          <p:cNvPr id="4098" name="Picture 2"/>
          <p:cNvPicPr>
            <a:picLocks noChangeAspect="1" noChangeArrowheads="1"/>
          </p:cNvPicPr>
          <p:nvPr/>
        </p:nvPicPr>
        <p:blipFill>
          <a:blip r:embed="rId3"/>
          <a:srcRect/>
          <a:stretch>
            <a:fillRect/>
          </a:stretch>
        </p:blipFill>
        <p:spPr bwMode="auto">
          <a:xfrm>
            <a:off x="327595" y="2852936"/>
            <a:ext cx="9305925" cy="9747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404664"/>
            <a:ext cx="9230649" cy="763599"/>
          </a:xfrm>
        </p:spPr>
        <p:txBody>
          <a:bodyPr>
            <a:noAutofit/>
          </a:bodyPr>
          <a:lstStyle/>
          <a:p>
            <a:r>
              <a:rPr lang="en-US" dirty="0" smtClean="0">
                <a:latin typeface="Calibri" pitchFamily="34" charset="0"/>
                <a:cs typeface="Calibri" pitchFamily="34" charset="0"/>
              </a:rPr>
              <a:t>Hecataeus tool for charting and impact prediction</a:t>
            </a:r>
            <a:endParaRPr lang="el-GR"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pic>
        <p:nvPicPr>
          <p:cNvPr id="244738" name="Picture 2" descr="D:\Users\pvassil\RESEARCH\ACCEPTED\2014\14ER\Presentation\presentationHecataeus_better\Hecataeus04.png"/>
          <p:cNvPicPr>
            <a:picLocks noChangeAspect="1" noChangeArrowheads="1"/>
          </p:cNvPicPr>
          <p:nvPr/>
        </p:nvPicPr>
        <p:blipFill>
          <a:blip r:embed="rId2" cstate="print"/>
          <a:srcRect/>
          <a:stretch>
            <a:fillRect/>
          </a:stretch>
        </p:blipFill>
        <p:spPr bwMode="auto">
          <a:xfrm>
            <a:off x="194471" y="1412777"/>
            <a:ext cx="9416500" cy="4889337"/>
          </a:xfrm>
          <a:prstGeom prst="rect">
            <a:avLst/>
          </a:prstGeom>
          <a:noFill/>
        </p:spPr>
      </p:pic>
      <p:sp>
        <p:nvSpPr>
          <p:cNvPr id="6" name="Up Arrow 5"/>
          <p:cNvSpPr/>
          <p:nvPr/>
        </p:nvSpPr>
        <p:spPr>
          <a:xfrm rot="15352658">
            <a:off x="4281775" y="4532569"/>
            <a:ext cx="702078"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5025008" y="4365104"/>
            <a:ext cx="4602511" cy="1015663"/>
          </a:xfrm>
          <a:prstGeom prst="rect">
            <a:avLst/>
          </a:prstGeom>
          <a:solidFill>
            <a:schemeClr val="accent5">
              <a:lumMod val="20000"/>
              <a:lumOff val="80000"/>
            </a:schemeClr>
          </a:solidFill>
        </p:spPr>
        <p:txBody>
          <a:bodyPr wrap="square" rtlCol="0">
            <a:spAutoFit/>
          </a:bodyPr>
          <a:lstStyle/>
          <a:p>
            <a:r>
              <a:rPr lang="en-US" sz="2000" dirty="0" smtClean="0">
                <a:solidFill>
                  <a:schemeClr val="bg2">
                    <a:lumMod val="50000"/>
                  </a:schemeClr>
                </a:solidFill>
                <a:latin typeface="Calibri" pitchFamily="34" charset="0"/>
                <a:cs typeface="Calibri" pitchFamily="34" charset="0"/>
              </a:rPr>
              <a:t>Dark nodes: tables</a:t>
            </a:r>
          </a:p>
          <a:p>
            <a:r>
              <a:rPr lang="en-US" sz="2000" dirty="0" smtClean="0">
                <a:solidFill>
                  <a:srgbClr val="FF0000"/>
                </a:solidFill>
                <a:latin typeface="Calibri" pitchFamily="34" charset="0"/>
                <a:cs typeface="Calibri" pitchFamily="34" charset="0"/>
              </a:rPr>
              <a:t>Colored nodes: queries “hitting” them, colored by their hosting file</a:t>
            </a:r>
            <a:endParaRPr lang="el-GR" sz="2000" dirty="0">
              <a:solidFill>
                <a:srgbClr val="FF0000"/>
              </a:solidFill>
              <a:latin typeface="Calibri" pitchFamily="34" charset="0"/>
              <a:cs typeface="Calibri" pitchFamily="34" charset="0"/>
            </a:endParaRPr>
          </a:p>
        </p:txBody>
      </p:sp>
      <p:sp>
        <p:nvSpPr>
          <p:cNvPr id="9" name="Rectangle 8"/>
          <p:cNvSpPr/>
          <p:nvPr/>
        </p:nvSpPr>
        <p:spPr>
          <a:xfrm>
            <a:off x="0" y="6381328"/>
            <a:ext cx="9777536" cy="400110"/>
          </a:xfrm>
          <a:prstGeom prst="rect">
            <a:avLst/>
          </a:prstGeom>
        </p:spPr>
        <p:txBody>
          <a:bodyPr wrap="square">
            <a:spAutoFit/>
          </a:bodyPr>
          <a:lstStyle/>
          <a:p>
            <a:r>
              <a:rPr lang="fr-FR" sz="2000" dirty="0" err="1" smtClean="0"/>
              <a:t>Hecataeus</a:t>
            </a:r>
            <a:r>
              <a:rPr lang="fr-FR" sz="2000" dirty="0" smtClean="0"/>
              <a:t> </a:t>
            </a:r>
            <a:r>
              <a:rPr lang="fr-FR" sz="2000" dirty="0" err="1" smtClean="0"/>
              <a:t>tool</a:t>
            </a:r>
            <a:r>
              <a:rPr lang="fr-FR" sz="2000" dirty="0" smtClean="0"/>
              <a:t>: </a:t>
            </a:r>
            <a:r>
              <a:rPr lang="fr-FR" sz="2000" b="1" dirty="0" smtClean="0">
                <a:solidFill>
                  <a:srgbClr val="0000FF"/>
                </a:solidFill>
                <a:latin typeface="Consolas" pitchFamily="49" charset="0"/>
                <a:cs typeface="Consolas" pitchFamily="49" charset="0"/>
              </a:rPr>
              <a:t>http://www.cs.uoi.gr/~pvassil/projects/hecataeus/</a:t>
            </a:r>
            <a:r>
              <a:rPr lang="fr-FR" sz="2000" b="1" dirty="0" smtClean="0">
                <a:latin typeface="Consolas" pitchFamily="49" charset="0"/>
                <a:cs typeface="Consolas" pitchFamily="49" charset="0"/>
              </a:rPr>
              <a:t> </a:t>
            </a:r>
            <a:endParaRPr lang="el-GR" sz="2000" b="1" dirty="0">
              <a:latin typeface="Consolas" pitchFamily="49" charset="0"/>
              <a:cs typeface="Consolas" pitchFamily="49" charset="0"/>
            </a:endParaRPr>
          </a:p>
        </p:txBody>
      </p:sp>
      <p:sp>
        <p:nvSpPr>
          <p:cNvPr id="11" name="TextBox 10"/>
          <p:cNvSpPr txBox="1"/>
          <p:nvPr/>
        </p:nvSpPr>
        <p:spPr>
          <a:xfrm>
            <a:off x="200472" y="4005064"/>
            <a:ext cx="2664296" cy="2246769"/>
          </a:xfrm>
          <a:prstGeom prst="rect">
            <a:avLst/>
          </a:prstGeom>
          <a:solidFill>
            <a:schemeClr val="accent5">
              <a:lumMod val="20000"/>
              <a:lumOff val="80000"/>
            </a:schemeClr>
          </a:solidFill>
        </p:spPr>
        <p:txBody>
          <a:bodyPr wrap="square" rtlCol="0">
            <a:spAutoFit/>
          </a:bodyPr>
          <a:lstStyle/>
          <a:p>
            <a:r>
              <a:rPr lang="en-US" sz="2800" i="1" dirty="0" smtClean="0">
                <a:latin typeface="Calibri" pitchFamily="34" charset="0"/>
                <a:cs typeface="Calibri" pitchFamily="34" charset="0"/>
              </a:rPr>
              <a:t>What happens if I modify table </a:t>
            </a:r>
            <a:r>
              <a:rPr lang="en-US" sz="2400" i="1" dirty="0" err="1" smtClean="0">
                <a:latin typeface="Calibri" pitchFamily="34" charset="0"/>
                <a:cs typeface="Calibri" pitchFamily="34" charset="0"/>
              </a:rPr>
              <a:t>search_index</a:t>
            </a:r>
            <a:r>
              <a:rPr lang="en-US" sz="2800" i="1" dirty="0" smtClean="0">
                <a:latin typeface="Calibri" pitchFamily="34" charset="0"/>
                <a:cs typeface="Calibri" pitchFamily="34" charset="0"/>
              </a:rPr>
              <a:t>? Who are the neighbors?</a:t>
            </a:r>
            <a:endParaRPr lang="el-GR" sz="28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5609" y="3847425"/>
            <a:ext cx="4589359" cy="3010575"/>
          </a:xfrm>
          <a:prstGeom prst="rect">
            <a:avLst/>
          </a:prstGeom>
          <a:noFill/>
          <a:ln w="9525">
            <a:noFill/>
            <a:miter lim="800000"/>
            <a:headEnd/>
            <a:tailEnd/>
          </a:ln>
          <a:effectLst/>
        </p:spPr>
      </p:pic>
      <p:sp>
        <p:nvSpPr>
          <p:cNvPr id="2" name="Title 1"/>
          <p:cNvSpPr>
            <a:spLocks noGrp="1"/>
          </p:cNvSpPr>
          <p:nvPr>
            <p:ph type="title"/>
          </p:nvPr>
        </p:nvSpPr>
        <p:spPr>
          <a:xfrm>
            <a:off x="337677" y="92728"/>
            <a:ext cx="2095043" cy="1007597"/>
          </a:xfrm>
          <a:solidFill>
            <a:schemeClr val="accent5">
              <a:lumMod val="20000"/>
              <a:lumOff val="80000"/>
            </a:schemeClr>
          </a:solidFill>
        </p:spPr>
        <p:txBody>
          <a:bodyPr/>
          <a:lstStyle/>
          <a:p>
            <a:r>
              <a:rPr lang="en-US" dirty="0" smtClean="0"/>
              <a:t>Roadmap</a:t>
            </a:r>
            <a:endParaRPr lang="el-GR" dirty="0"/>
          </a:p>
        </p:txBody>
      </p:sp>
      <p:sp>
        <p:nvSpPr>
          <p:cNvPr id="3" name="Text Placeholder 2"/>
          <p:cNvSpPr>
            <a:spLocks noGrp="1"/>
          </p:cNvSpPr>
          <p:nvPr>
            <p:ph type="body" idx="1"/>
          </p:nvPr>
        </p:nvSpPr>
        <p:spPr>
          <a:xfrm>
            <a:off x="337677" y="1204728"/>
            <a:ext cx="2095043" cy="2368288"/>
          </a:xfrm>
          <a:solidFill>
            <a:schemeClr val="accent5">
              <a:lumMod val="20000"/>
              <a:lumOff val="80000"/>
            </a:schemeClr>
          </a:solidFill>
        </p:spPr>
        <p:txBody>
          <a:bodyPr/>
          <a:lstStyle/>
          <a:p>
            <a:pPr marL="342900" indent="-342900">
              <a:buAutoNum type="arabicPeriod"/>
            </a:pPr>
            <a:r>
              <a:rPr lang="en-US" dirty="0" smtClean="0"/>
              <a:t>Overview</a:t>
            </a:r>
          </a:p>
          <a:p>
            <a:pPr marL="342900" indent="-342900">
              <a:buAutoNum type="arabicPeriod"/>
            </a:pPr>
            <a:r>
              <a:rPr lang="en-US" dirty="0" smtClean="0"/>
              <a:t>A method for Embedded Query Extraction</a:t>
            </a:r>
          </a:p>
          <a:p>
            <a:pPr marL="342900" indent="-342900">
              <a:buAutoNum type="arabicPeriod"/>
            </a:pPr>
            <a:r>
              <a:rPr lang="en-US" dirty="0" smtClean="0"/>
              <a:t>Experiments</a:t>
            </a:r>
          </a:p>
          <a:p>
            <a:pPr marL="342900" indent="-342900">
              <a:buAutoNum type="arabicPeriod"/>
            </a:pPr>
            <a:r>
              <a:rPr lang="en-US" b="1" u="sng" dirty="0" smtClean="0"/>
              <a:t>Discussion</a:t>
            </a:r>
          </a:p>
          <a:p>
            <a:pPr marL="342900" indent="-342900">
              <a:buAutoNum type="arabicPeriod"/>
            </a:pPr>
            <a:endParaRPr lang="el-GR" dirty="0"/>
          </a:p>
        </p:txBody>
      </p:sp>
      <p:pic>
        <p:nvPicPr>
          <p:cNvPr id="1026" name="Picture 2"/>
          <p:cNvPicPr>
            <a:picLocks noChangeAspect="1" noChangeArrowheads="1"/>
          </p:cNvPicPr>
          <p:nvPr/>
        </p:nvPicPr>
        <p:blipFill>
          <a:blip r:embed="rId3"/>
          <a:srcRect/>
          <a:stretch>
            <a:fillRect/>
          </a:stretch>
        </p:blipFill>
        <p:spPr bwMode="auto">
          <a:xfrm>
            <a:off x="5590481" y="0"/>
            <a:ext cx="4315519" cy="2290492"/>
          </a:xfrm>
          <a:prstGeom prst="rect">
            <a:avLst/>
          </a:prstGeom>
          <a:noFill/>
          <a:ln w="9525">
            <a:noFill/>
            <a:miter lim="800000"/>
            <a:headEnd/>
            <a:tailEnd/>
          </a:ln>
          <a:effectLst/>
        </p:spPr>
      </p:pic>
      <p:pic>
        <p:nvPicPr>
          <p:cNvPr id="9" name="Shape 209"/>
          <p:cNvPicPr preferRelativeResize="0">
            <a:picLocks noChangeAspect="1"/>
          </p:cNvPicPr>
          <p:nvPr/>
        </p:nvPicPr>
        <p:blipFill>
          <a:blip r:embed="rId4">
            <a:alphaModFix/>
          </a:blip>
          <a:stretch>
            <a:fillRect/>
          </a:stretch>
        </p:blipFill>
        <p:spPr>
          <a:xfrm>
            <a:off x="3651720" y="3190223"/>
            <a:ext cx="3533528" cy="877134"/>
          </a:xfrm>
          <a:prstGeom prst="rect">
            <a:avLst/>
          </a:prstGeom>
          <a:noFill/>
          <a:ln>
            <a:noFill/>
          </a:ln>
        </p:spPr>
      </p:pic>
      <p:sp>
        <p:nvSpPr>
          <p:cNvPr id="10" name="Right Arrow 9"/>
          <p:cNvSpPr/>
          <p:nvPr/>
        </p:nvSpPr>
        <p:spPr>
          <a:xfrm rot="7990078">
            <a:off x="4381794" y="4432254"/>
            <a:ext cx="720080" cy="7200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ight Arrow 10"/>
          <p:cNvSpPr/>
          <p:nvPr/>
        </p:nvSpPr>
        <p:spPr>
          <a:xfrm rot="7990078">
            <a:off x="6388302" y="2353738"/>
            <a:ext cx="720080" cy="7200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lide Number Placeholder 11"/>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40</a:t>
            </a:fld>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5609" y="3847425"/>
            <a:ext cx="4589359" cy="3010575"/>
          </a:xfrm>
          <a:prstGeom prst="rect">
            <a:avLst/>
          </a:prstGeom>
          <a:noFill/>
          <a:ln w="9525">
            <a:noFill/>
            <a:miter lim="800000"/>
            <a:headEnd/>
            <a:tailEnd/>
          </a:ln>
          <a:effectLst/>
        </p:spPr>
      </p:pic>
      <p:sp>
        <p:nvSpPr>
          <p:cNvPr id="3" name="Text Placeholder 2"/>
          <p:cNvSpPr>
            <a:spLocks noGrp="1"/>
          </p:cNvSpPr>
          <p:nvPr>
            <p:ph type="body" idx="1"/>
          </p:nvPr>
        </p:nvSpPr>
        <p:spPr>
          <a:xfrm>
            <a:off x="0" y="0"/>
            <a:ext cx="5169024" cy="1008112"/>
          </a:xfrm>
          <a:solidFill>
            <a:schemeClr val="accent1">
              <a:lumMod val="20000"/>
              <a:lumOff val="80000"/>
            </a:schemeClr>
          </a:solidFill>
        </p:spPr>
        <p:txBody>
          <a:bodyPr/>
          <a:lstStyle/>
          <a:p>
            <a:r>
              <a:rPr lang="en-US" sz="2400" b="1" dirty="0" smtClean="0"/>
              <a:t>We present a method to extract embedded queries from host code!</a:t>
            </a:r>
          </a:p>
          <a:p>
            <a:pPr marL="342900" indent="-342900"/>
            <a:endParaRPr lang="el-GR" sz="2400" b="1" dirty="0"/>
          </a:p>
        </p:txBody>
      </p:sp>
      <p:pic>
        <p:nvPicPr>
          <p:cNvPr id="1026" name="Picture 2"/>
          <p:cNvPicPr>
            <a:picLocks noChangeAspect="1" noChangeArrowheads="1"/>
          </p:cNvPicPr>
          <p:nvPr/>
        </p:nvPicPr>
        <p:blipFill>
          <a:blip r:embed="rId3"/>
          <a:srcRect/>
          <a:stretch>
            <a:fillRect/>
          </a:stretch>
        </p:blipFill>
        <p:spPr bwMode="auto">
          <a:xfrm>
            <a:off x="5590481" y="0"/>
            <a:ext cx="4315519" cy="2290492"/>
          </a:xfrm>
          <a:prstGeom prst="rect">
            <a:avLst/>
          </a:prstGeom>
          <a:noFill/>
          <a:ln w="9525">
            <a:noFill/>
            <a:miter lim="800000"/>
            <a:headEnd/>
            <a:tailEnd/>
          </a:ln>
          <a:effectLst/>
        </p:spPr>
      </p:pic>
      <p:pic>
        <p:nvPicPr>
          <p:cNvPr id="9" name="Shape 209"/>
          <p:cNvPicPr preferRelativeResize="0">
            <a:picLocks noChangeAspect="1"/>
          </p:cNvPicPr>
          <p:nvPr/>
        </p:nvPicPr>
        <p:blipFill>
          <a:blip r:embed="rId4">
            <a:alphaModFix/>
          </a:blip>
          <a:stretch>
            <a:fillRect/>
          </a:stretch>
        </p:blipFill>
        <p:spPr>
          <a:xfrm>
            <a:off x="3651720" y="3190223"/>
            <a:ext cx="3533528" cy="877134"/>
          </a:xfrm>
          <a:prstGeom prst="rect">
            <a:avLst/>
          </a:prstGeom>
          <a:noFill/>
          <a:ln>
            <a:noFill/>
          </a:ln>
        </p:spPr>
      </p:pic>
      <p:sp>
        <p:nvSpPr>
          <p:cNvPr id="11" name="Right Arrow 10"/>
          <p:cNvSpPr/>
          <p:nvPr/>
        </p:nvSpPr>
        <p:spPr>
          <a:xfrm rot="7990078">
            <a:off x="5812238" y="2353738"/>
            <a:ext cx="720080" cy="720080"/>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lide Number Placeholder 11"/>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41</a:t>
            </a:fld>
            <a:endParaRPr lang="en-GB" dirty="0"/>
          </a:p>
        </p:txBody>
      </p:sp>
      <p:sp>
        <p:nvSpPr>
          <p:cNvPr id="13" name="Text Placeholder 2"/>
          <p:cNvSpPr txBox="1">
            <a:spLocks/>
          </p:cNvSpPr>
          <p:nvPr/>
        </p:nvSpPr>
        <p:spPr>
          <a:xfrm>
            <a:off x="6825208" y="2852936"/>
            <a:ext cx="3080792" cy="1872208"/>
          </a:xfrm>
          <a:prstGeom prst="rect">
            <a:avLst/>
          </a:prstGeom>
          <a:noFill/>
          <a:ln>
            <a:noFill/>
          </a:ln>
        </p:spPr>
        <p:txBody>
          <a:bodyPr lIns="107269" tIns="107269" rIns="107269" bIns="107269" anchor="t" anchorCtr="0"/>
          <a:lstStyle/>
          <a:p>
            <a:pPr marL="342900" marR="0" lvl="0" indent="-342900" algn="r" defTabSz="914400" rtl="0" eaLnBrk="1" fontAlgn="auto" latinLnBrk="0" hangingPunct="1">
              <a:lnSpc>
                <a:spcPct val="115000"/>
              </a:lnSpc>
              <a:spcBef>
                <a:spcPts val="0"/>
              </a:spcBef>
              <a:spcAft>
                <a:spcPts val="1600"/>
              </a:spcAft>
              <a:buClr>
                <a:schemeClr val="dk2"/>
              </a:buClr>
              <a:buSzTx/>
              <a:buFont typeface="Arial"/>
              <a:buNone/>
              <a:tabLst/>
              <a:defRPr/>
            </a:pPr>
            <a:r>
              <a:rPr kumimoji="0" lang="en-US" sz="2400" b="0" i="0" u="none" strike="noStrike" kern="0" cap="none" spc="0" normalizeH="0" baseline="0" noProof="0" dirty="0" smtClean="0">
                <a:ln>
                  <a:noFill/>
                </a:ln>
                <a:solidFill>
                  <a:schemeClr val="dk2"/>
                </a:solidFill>
                <a:effectLst/>
                <a:uLnTx/>
                <a:uFillTx/>
                <a:latin typeface="+mn-lt"/>
                <a:ea typeface="Arial"/>
                <a:cs typeface="Arial"/>
                <a:sym typeface="Arial"/>
              </a:rPr>
              <a:t>We can also </a:t>
            </a:r>
            <a:r>
              <a:rPr kumimoji="0" lang="en-US" sz="2400" b="1" i="0" u="none" strike="noStrike" kern="0" cap="none" spc="0" normalizeH="0" baseline="0" noProof="0" dirty="0" smtClean="0">
                <a:ln>
                  <a:noFill/>
                </a:ln>
                <a:solidFill>
                  <a:srgbClr val="7030A0"/>
                </a:solidFill>
                <a:effectLst/>
                <a:uLnTx/>
                <a:uFillTx/>
                <a:latin typeface="+mn-lt"/>
                <a:ea typeface="Arial"/>
                <a:cs typeface="Arial"/>
                <a:sym typeface="Arial"/>
              </a:rPr>
              <a:t>represent interim structures </a:t>
            </a:r>
            <a:r>
              <a:rPr kumimoji="0" lang="en-US" sz="2400" b="0" i="0" u="none" strike="noStrike" kern="0" cap="none" spc="0" normalizeH="0" baseline="0" noProof="0" dirty="0" smtClean="0">
                <a:ln>
                  <a:noFill/>
                </a:ln>
                <a:solidFill>
                  <a:schemeClr val="dk2"/>
                </a:solidFill>
                <a:effectLst/>
                <a:uLnTx/>
                <a:uFillTx/>
                <a:latin typeface="+mn-lt"/>
                <a:ea typeface="Arial"/>
                <a:cs typeface="Arial"/>
                <a:sym typeface="Arial"/>
              </a:rPr>
              <a:t>in a principled &amp; meaningful way!</a:t>
            </a:r>
          </a:p>
          <a:p>
            <a:pPr marL="342900" marR="0" lvl="0" indent="-342900" algn="l" defTabSz="914400" rtl="0" eaLnBrk="1" fontAlgn="auto" latinLnBrk="0" hangingPunct="1">
              <a:lnSpc>
                <a:spcPct val="115000"/>
              </a:lnSpc>
              <a:spcBef>
                <a:spcPts val="0"/>
              </a:spcBef>
              <a:spcAft>
                <a:spcPts val="1600"/>
              </a:spcAft>
              <a:buClr>
                <a:schemeClr val="dk2"/>
              </a:buClr>
              <a:buSzTx/>
              <a:buFont typeface="Arial"/>
              <a:buNone/>
              <a:tabLst/>
              <a:defRPr/>
            </a:pPr>
            <a:endParaRPr kumimoji="0" lang="el-GR" sz="2400" b="0" i="0" u="none" strike="noStrike" kern="0" cap="none" spc="0" normalizeH="0" baseline="0" noProof="0" dirty="0">
              <a:ln>
                <a:noFill/>
              </a:ln>
              <a:solidFill>
                <a:schemeClr val="dk2"/>
              </a:solidFill>
              <a:effectLst/>
              <a:uLnTx/>
              <a:uFillTx/>
              <a:latin typeface="+mn-lt"/>
              <a:ea typeface="Arial"/>
              <a:cs typeface="Arial"/>
              <a:sym typeface="Arial"/>
            </a:endParaRPr>
          </a:p>
        </p:txBody>
      </p:sp>
      <p:sp>
        <p:nvSpPr>
          <p:cNvPr id="15" name="TextBox 14"/>
          <p:cNvSpPr txBox="1"/>
          <p:nvPr/>
        </p:nvSpPr>
        <p:spPr>
          <a:xfrm>
            <a:off x="0" y="980728"/>
            <a:ext cx="4824536" cy="369332"/>
          </a:xfrm>
          <a:prstGeom prst="rect">
            <a:avLst/>
          </a:prstGeom>
          <a:noFill/>
        </p:spPr>
        <p:txBody>
          <a:bodyPr wrap="square" rtlCol="0">
            <a:spAutoFit/>
          </a:bodyPr>
          <a:lstStyle/>
          <a:p>
            <a:r>
              <a:rPr lang="en-US" sz="1800" dirty="0" smtClean="0">
                <a:solidFill>
                  <a:schemeClr val="bg2"/>
                </a:solidFill>
                <a:latin typeface="Calibri" pitchFamily="34" charset="0"/>
                <a:cs typeface="Calibri" pitchFamily="34" charset="0"/>
              </a:rPr>
              <a:t>… and in a way that is </a:t>
            </a:r>
            <a:r>
              <a:rPr lang="en-US" sz="1800" u="sng" dirty="0" smtClean="0">
                <a:solidFill>
                  <a:schemeClr val="bg2"/>
                </a:solidFill>
                <a:latin typeface="Calibri" pitchFamily="34" charset="0"/>
                <a:cs typeface="Calibri" pitchFamily="34" charset="0"/>
              </a:rPr>
              <a:t>simple</a:t>
            </a:r>
            <a:r>
              <a:rPr lang="en-US" sz="1800" dirty="0" smtClean="0">
                <a:solidFill>
                  <a:schemeClr val="bg2"/>
                </a:solidFill>
                <a:latin typeface="Calibri" pitchFamily="34" charset="0"/>
                <a:cs typeface="Calibri" pitchFamily="34" charset="0"/>
              </a:rPr>
              <a:t> and </a:t>
            </a:r>
            <a:r>
              <a:rPr lang="en-US" sz="1800" u="sng" dirty="0" smtClean="0">
                <a:solidFill>
                  <a:schemeClr val="bg2"/>
                </a:solidFill>
                <a:latin typeface="Calibri" pitchFamily="34" charset="0"/>
                <a:cs typeface="Calibri" pitchFamily="34" charset="0"/>
              </a:rPr>
              <a:t>understandable</a:t>
            </a:r>
            <a:endParaRPr lang="el-GR" sz="1800" u="sng" dirty="0">
              <a:solidFill>
                <a:schemeClr val="bg2"/>
              </a:solidFill>
              <a:latin typeface="Calibri" pitchFamily="34" charset="0"/>
              <a:cs typeface="Calibri" pitchFamily="34" charset="0"/>
            </a:endParaRPr>
          </a:p>
        </p:txBody>
      </p:sp>
      <p:sp>
        <p:nvSpPr>
          <p:cNvPr id="16" name="TextBox 15"/>
          <p:cNvSpPr txBox="1"/>
          <p:nvPr/>
        </p:nvSpPr>
        <p:spPr>
          <a:xfrm>
            <a:off x="4880992" y="4874384"/>
            <a:ext cx="5040560" cy="1938992"/>
          </a:xfrm>
          <a:prstGeom prst="rect">
            <a:avLst/>
          </a:prstGeom>
          <a:solidFill>
            <a:schemeClr val="bg1"/>
          </a:solidFill>
        </p:spPr>
        <p:txBody>
          <a:bodyPr wrap="square" rtlCol="0">
            <a:spAutoFit/>
          </a:bodyPr>
          <a:lstStyle/>
          <a:p>
            <a:pPr algn="r"/>
            <a:r>
              <a:rPr lang="en-US" sz="2400" dirty="0" smtClean="0">
                <a:solidFill>
                  <a:schemeClr val="bg2"/>
                </a:solidFill>
                <a:latin typeface="Calibri" pitchFamily="34" charset="0"/>
                <a:cs typeface="Calibri" pitchFamily="34" charset="0"/>
              </a:rPr>
              <a:t>We can envision a </a:t>
            </a:r>
            <a:r>
              <a:rPr lang="en-US" sz="2400" u="sng" dirty="0" smtClean="0">
                <a:solidFill>
                  <a:srgbClr val="FF0000"/>
                </a:solidFill>
                <a:latin typeface="Calibri" pitchFamily="34" charset="0"/>
                <a:cs typeface="Calibri" pitchFamily="34" charset="0"/>
              </a:rPr>
              <a:t>generic</a:t>
            </a:r>
            <a:r>
              <a:rPr lang="en-US" sz="2400" dirty="0" smtClean="0">
                <a:solidFill>
                  <a:srgbClr val="FF0000"/>
                </a:solidFill>
                <a:latin typeface="Calibri" pitchFamily="34" charset="0"/>
                <a:cs typeface="Calibri" pitchFamily="34" charset="0"/>
              </a:rPr>
              <a:t>, </a:t>
            </a:r>
            <a:r>
              <a:rPr lang="en-US" sz="2400" u="sng" dirty="0" smtClean="0">
                <a:solidFill>
                  <a:srgbClr val="FF0000"/>
                </a:solidFill>
                <a:latin typeface="Calibri" pitchFamily="34" charset="0"/>
                <a:cs typeface="Calibri" pitchFamily="34" charset="0"/>
              </a:rPr>
              <a:t>all-encompassing</a:t>
            </a:r>
            <a:r>
              <a:rPr lang="en-US" sz="2400" dirty="0" smtClean="0">
                <a:solidFill>
                  <a:srgbClr val="FF0000"/>
                </a:solidFill>
                <a:latin typeface="Calibri" pitchFamily="34" charset="0"/>
                <a:cs typeface="Calibri" pitchFamily="34" charset="0"/>
              </a:rPr>
              <a:t>, </a:t>
            </a:r>
            <a:r>
              <a:rPr lang="en-US" sz="2400" u="sng" dirty="0" smtClean="0">
                <a:solidFill>
                  <a:srgbClr val="FF0000"/>
                </a:solidFill>
                <a:latin typeface="Calibri" pitchFamily="34" charset="0"/>
                <a:cs typeface="Calibri" pitchFamily="34" charset="0"/>
              </a:rPr>
              <a:t>language independent</a:t>
            </a:r>
            <a:r>
              <a:rPr lang="en-US" sz="2400" dirty="0" smtClean="0">
                <a:solidFill>
                  <a:srgbClr val="FF0000"/>
                </a:solidFill>
                <a:latin typeface="Calibri" pitchFamily="34" charset="0"/>
                <a:cs typeface="Calibri" pitchFamily="34" charset="0"/>
              </a:rPr>
              <a:t> </a:t>
            </a:r>
            <a:r>
              <a:rPr lang="en-US" sz="2400" b="1" dirty="0" smtClean="0">
                <a:solidFill>
                  <a:srgbClr val="FF0000"/>
                </a:solidFill>
                <a:latin typeface="Calibri" pitchFamily="34" charset="0"/>
                <a:cs typeface="Calibri" pitchFamily="34" charset="0"/>
              </a:rPr>
              <a:t>representation</a:t>
            </a:r>
            <a:r>
              <a:rPr lang="en-US" sz="2400" b="1" dirty="0" smtClean="0">
                <a:solidFill>
                  <a:schemeClr val="bg2"/>
                </a:solidFill>
                <a:latin typeface="Calibri" pitchFamily="34" charset="0"/>
                <a:cs typeface="Calibri" pitchFamily="34" charset="0"/>
              </a:rPr>
              <a:t> </a:t>
            </a:r>
            <a:r>
              <a:rPr lang="en-US" sz="2400" b="1" dirty="0" smtClean="0">
                <a:solidFill>
                  <a:srgbClr val="FF0000"/>
                </a:solidFill>
                <a:latin typeface="Calibri" pitchFamily="34" charset="0"/>
                <a:cs typeface="Calibri" pitchFamily="34" charset="0"/>
              </a:rPr>
              <a:t>of data retrieval </a:t>
            </a:r>
            <a:r>
              <a:rPr lang="en-US" sz="2400" dirty="0" smtClean="0">
                <a:solidFill>
                  <a:schemeClr val="bg2"/>
                </a:solidFill>
                <a:latin typeface="Calibri" pitchFamily="34" charset="0"/>
                <a:cs typeface="Calibri" pitchFamily="34" charset="0"/>
              </a:rPr>
              <a:t>that </a:t>
            </a:r>
            <a:r>
              <a:rPr lang="en-US" sz="2400" dirty="0" smtClean="0">
                <a:solidFill>
                  <a:srgbClr val="0000FF"/>
                </a:solidFill>
                <a:latin typeface="Calibri" pitchFamily="34" charset="0"/>
                <a:cs typeface="Calibri" pitchFamily="34" charset="0"/>
              </a:rPr>
              <a:t>treats queries as </a:t>
            </a:r>
            <a:r>
              <a:rPr lang="en-US" sz="2400" b="1" dirty="0" smtClean="0">
                <a:solidFill>
                  <a:srgbClr val="0000FF"/>
                </a:solidFill>
                <a:latin typeface="Calibri" pitchFamily="34" charset="0"/>
                <a:cs typeface="Calibri" pitchFamily="34" charset="0"/>
              </a:rPr>
              <a:t>workflows of data transformation Lego blocks</a:t>
            </a:r>
            <a:endParaRPr lang="el-GR" sz="2400" b="1" u="sng" dirty="0">
              <a:solidFill>
                <a:srgbClr val="0000FF"/>
              </a:solidFill>
              <a:latin typeface="Calibri" pitchFamily="34" charset="0"/>
              <a:cs typeface="Calibri" pitchFamily="34" charset="0"/>
            </a:endParaRPr>
          </a:p>
        </p:txBody>
      </p:sp>
      <p:sp>
        <p:nvSpPr>
          <p:cNvPr id="10" name="Right Arrow 9"/>
          <p:cNvSpPr/>
          <p:nvPr/>
        </p:nvSpPr>
        <p:spPr>
          <a:xfrm rot="7990078">
            <a:off x="3805730" y="4432254"/>
            <a:ext cx="720080" cy="720080"/>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4664968" y="0"/>
            <a:ext cx="504056"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rPr>
              <a:t>1</a:t>
            </a:r>
            <a:endParaRPr lang="el-GR" sz="2000" dirty="0">
              <a:solidFill>
                <a:schemeClr val="bg2"/>
              </a:solidFill>
            </a:endParaRPr>
          </a:p>
        </p:txBody>
      </p:sp>
      <p:sp>
        <p:nvSpPr>
          <p:cNvPr id="18" name="Oval 17"/>
          <p:cNvSpPr/>
          <p:nvPr/>
        </p:nvSpPr>
        <p:spPr>
          <a:xfrm>
            <a:off x="9401944" y="2492896"/>
            <a:ext cx="504056"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rPr>
              <a:t>2</a:t>
            </a:r>
            <a:endParaRPr lang="el-GR" sz="2000" dirty="0">
              <a:solidFill>
                <a:schemeClr val="bg2"/>
              </a:solidFill>
            </a:endParaRPr>
          </a:p>
        </p:txBody>
      </p:sp>
      <p:sp>
        <p:nvSpPr>
          <p:cNvPr id="19" name="Oval 18"/>
          <p:cNvSpPr/>
          <p:nvPr/>
        </p:nvSpPr>
        <p:spPr>
          <a:xfrm>
            <a:off x="5097016" y="4797152"/>
            <a:ext cx="504056"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rPr>
              <a:t>3</a:t>
            </a:r>
            <a:endParaRPr lang="el-GR" sz="2000" dirty="0">
              <a:solidFill>
                <a:schemeClr val="bg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l-GR" dirty="0"/>
          </a:p>
        </p:txBody>
      </p:sp>
      <p:sp>
        <p:nvSpPr>
          <p:cNvPr id="3" name="Text Placeholder 2"/>
          <p:cNvSpPr>
            <a:spLocks noGrp="1"/>
          </p:cNvSpPr>
          <p:nvPr>
            <p:ph type="body" idx="1"/>
          </p:nvPr>
        </p:nvSpPr>
        <p:spPr/>
        <p:txBody>
          <a:bodyPr/>
          <a:lstStyle/>
          <a:p>
            <a:r>
              <a:rPr lang="en-US" sz="2400" dirty="0" smtClean="0"/>
              <a:t>Work more on ADMO</a:t>
            </a:r>
          </a:p>
          <a:p>
            <a:endParaRPr lang="en-US" sz="2400" dirty="0" smtClean="0"/>
          </a:p>
          <a:p>
            <a:r>
              <a:rPr lang="en-US" sz="2400" dirty="0" smtClean="0"/>
              <a:t>Broaden the support for more host languages</a:t>
            </a:r>
          </a:p>
          <a:p>
            <a:r>
              <a:rPr lang="en-US" sz="2400" dirty="0" smtClean="0"/>
              <a:t>	Test with more systems</a:t>
            </a:r>
          </a:p>
          <a:p>
            <a:r>
              <a:rPr lang="en-US" sz="2400" dirty="0" smtClean="0"/>
              <a:t>Broaden the query class to incorporate more flexible query structures</a:t>
            </a:r>
          </a:p>
          <a:p>
            <a:endParaRPr lang="en-US" sz="2400" dirty="0" smtClean="0"/>
          </a:p>
          <a:p>
            <a:r>
              <a:rPr lang="en-US" sz="2400" dirty="0" smtClean="0"/>
              <a:t>Improve the efficiency of the algorithms to gain memory (!) and time</a:t>
            </a:r>
            <a:endParaRPr lang="el-GR" sz="2400"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42</a:t>
            </a:fld>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5609" y="3442761"/>
            <a:ext cx="4589359" cy="3010575"/>
          </a:xfrm>
          <a:prstGeom prst="rect">
            <a:avLst/>
          </a:prstGeom>
          <a:noFill/>
          <a:ln w="9525">
            <a:noFill/>
            <a:miter lim="800000"/>
            <a:headEnd/>
            <a:tailEnd/>
          </a:ln>
          <a:effectLst/>
        </p:spPr>
      </p:pic>
      <p:sp>
        <p:nvSpPr>
          <p:cNvPr id="3" name="Text Placeholder 2"/>
          <p:cNvSpPr>
            <a:spLocks noGrp="1"/>
          </p:cNvSpPr>
          <p:nvPr>
            <p:ph type="body" idx="1"/>
          </p:nvPr>
        </p:nvSpPr>
        <p:spPr>
          <a:xfrm>
            <a:off x="0" y="1502876"/>
            <a:ext cx="5169024" cy="1008112"/>
          </a:xfrm>
          <a:noFill/>
        </p:spPr>
        <p:txBody>
          <a:bodyPr/>
          <a:lstStyle/>
          <a:p>
            <a:r>
              <a:rPr lang="en-US" sz="2000" b="1" dirty="0" smtClean="0"/>
              <a:t>We present </a:t>
            </a:r>
            <a:r>
              <a:rPr lang="en-US" sz="2000" b="1" dirty="0" smtClean="0">
                <a:solidFill>
                  <a:srgbClr val="FF0000"/>
                </a:solidFill>
              </a:rPr>
              <a:t>a method to extract embedded queries from host code!</a:t>
            </a:r>
            <a:endParaRPr lang="en-US" sz="2000" b="1" dirty="0" smtClean="0"/>
          </a:p>
          <a:p>
            <a:pPr marL="342900" indent="-342900"/>
            <a:endParaRPr lang="el-GR" sz="2000" b="1" dirty="0"/>
          </a:p>
        </p:txBody>
      </p:sp>
      <p:pic>
        <p:nvPicPr>
          <p:cNvPr id="1026" name="Picture 2"/>
          <p:cNvPicPr>
            <a:picLocks noChangeAspect="1" noChangeArrowheads="1"/>
          </p:cNvPicPr>
          <p:nvPr/>
        </p:nvPicPr>
        <p:blipFill>
          <a:blip r:embed="rId3"/>
          <a:srcRect/>
          <a:stretch>
            <a:fillRect/>
          </a:stretch>
        </p:blipFill>
        <p:spPr bwMode="auto">
          <a:xfrm>
            <a:off x="5590481" y="0"/>
            <a:ext cx="4315519" cy="2290492"/>
          </a:xfrm>
          <a:prstGeom prst="rect">
            <a:avLst/>
          </a:prstGeom>
          <a:noFill/>
          <a:ln w="9525">
            <a:noFill/>
            <a:miter lim="800000"/>
            <a:headEnd/>
            <a:tailEnd/>
          </a:ln>
          <a:effectLst/>
        </p:spPr>
      </p:pic>
      <p:pic>
        <p:nvPicPr>
          <p:cNvPr id="9" name="Shape 209"/>
          <p:cNvPicPr preferRelativeResize="0">
            <a:picLocks noChangeAspect="1"/>
          </p:cNvPicPr>
          <p:nvPr/>
        </p:nvPicPr>
        <p:blipFill>
          <a:blip r:embed="rId4">
            <a:alphaModFix/>
          </a:blip>
          <a:stretch>
            <a:fillRect/>
          </a:stretch>
        </p:blipFill>
        <p:spPr>
          <a:xfrm>
            <a:off x="3651720" y="3190223"/>
            <a:ext cx="3533528" cy="877134"/>
          </a:xfrm>
          <a:prstGeom prst="rect">
            <a:avLst/>
          </a:prstGeom>
          <a:noFill/>
          <a:ln>
            <a:noFill/>
          </a:ln>
        </p:spPr>
      </p:pic>
      <p:sp>
        <p:nvSpPr>
          <p:cNvPr id="11" name="Right Arrow 10"/>
          <p:cNvSpPr/>
          <p:nvPr/>
        </p:nvSpPr>
        <p:spPr>
          <a:xfrm rot="7990078">
            <a:off x="5812238" y="2353738"/>
            <a:ext cx="720080" cy="720080"/>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lide Number Placeholder 11"/>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43</a:t>
            </a:fld>
            <a:endParaRPr lang="en-GB" dirty="0"/>
          </a:p>
        </p:txBody>
      </p:sp>
      <p:sp>
        <p:nvSpPr>
          <p:cNvPr id="13" name="Text Placeholder 2"/>
          <p:cNvSpPr txBox="1">
            <a:spLocks/>
          </p:cNvSpPr>
          <p:nvPr/>
        </p:nvSpPr>
        <p:spPr>
          <a:xfrm>
            <a:off x="6825208" y="2852936"/>
            <a:ext cx="3080792" cy="1872208"/>
          </a:xfrm>
          <a:prstGeom prst="rect">
            <a:avLst/>
          </a:prstGeom>
          <a:noFill/>
          <a:ln>
            <a:noFill/>
          </a:ln>
        </p:spPr>
        <p:txBody>
          <a:bodyPr lIns="107269" tIns="107269" rIns="107269" bIns="107269" anchor="t" anchorCtr="0"/>
          <a:lstStyle/>
          <a:p>
            <a:pPr marL="342900" marR="0" lvl="0" indent="-342900" algn="r" defTabSz="914400" rtl="0" eaLnBrk="1" fontAlgn="auto" latinLnBrk="0" hangingPunct="1">
              <a:lnSpc>
                <a:spcPct val="115000"/>
              </a:lnSpc>
              <a:spcBef>
                <a:spcPts val="0"/>
              </a:spcBef>
              <a:spcAft>
                <a:spcPts val="1600"/>
              </a:spcAft>
              <a:buClr>
                <a:schemeClr val="dk2"/>
              </a:buClr>
              <a:buSzTx/>
              <a:buFont typeface="Arial"/>
              <a:buNone/>
              <a:tabLst/>
              <a:defRPr/>
            </a:pPr>
            <a:r>
              <a:rPr kumimoji="0" lang="en-US" sz="2000" b="0" i="0" u="none" strike="noStrike" kern="0" cap="none" spc="0" normalizeH="0" baseline="0" noProof="0" dirty="0" smtClean="0">
                <a:ln>
                  <a:noFill/>
                </a:ln>
                <a:solidFill>
                  <a:schemeClr val="dk2"/>
                </a:solidFill>
                <a:effectLst/>
                <a:uLnTx/>
                <a:uFillTx/>
                <a:latin typeface="+mn-lt"/>
                <a:ea typeface="Arial"/>
                <a:cs typeface="Arial"/>
                <a:sym typeface="Arial"/>
              </a:rPr>
              <a:t>We can also </a:t>
            </a:r>
            <a:r>
              <a:rPr kumimoji="0" lang="en-US" sz="2000" b="1" i="0" u="none" strike="noStrike" kern="0" cap="none" spc="0" normalizeH="0" baseline="0" noProof="0" dirty="0" smtClean="0">
                <a:ln>
                  <a:noFill/>
                </a:ln>
                <a:solidFill>
                  <a:srgbClr val="7030A0"/>
                </a:solidFill>
                <a:effectLst/>
                <a:uLnTx/>
                <a:uFillTx/>
                <a:latin typeface="+mn-lt"/>
                <a:ea typeface="Arial"/>
                <a:cs typeface="Arial"/>
                <a:sym typeface="Arial"/>
              </a:rPr>
              <a:t>represent interim structures </a:t>
            </a:r>
            <a:r>
              <a:rPr kumimoji="0" lang="en-US" sz="2000" b="0" i="0" u="none" strike="noStrike" kern="0" cap="none" spc="0" normalizeH="0" baseline="0" noProof="0" dirty="0" smtClean="0">
                <a:ln>
                  <a:noFill/>
                </a:ln>
                <a:solidFill>
                  <a:schemeClr val="dk2"/>
                </a:solidFill>
                <a:effectLst/>
                <a:uLnTx/>
                <a:uFillTx/>
                <a:latin typeface="+mn-lt"/>
                <a:ea typeface="Arial"/>
                <a:cs typeface="Arial"/>
                <a:sym typeface="Arial"/>
              </a:rPr>
              <a:t>in a principled &amp; meaningful way!</a:t>
            </a:r>
          </a:p>
          <a:p>
            <a:pPr marL="342900" marR="0" lvl="0" indent="-342900" algn="l" defTabSz="914400" rtl="0" eaLnBrk="1" fontAlgn="auto" latinLnBrk="0" hangingPunct="1">
              <a:lnSpc>
                <a:spcPct val="115000"/>
              </a:lnSpc>
              <a:spcBef>
                <a:spcPts val="0"/>
              </a:spcBef>
              <a:spcAft>
                <a:spcPts val="1600"/>
              </a:spcAft>
              <a:buClr>
                <a:schemeClr val="dk2"/>
              </a:buClr>
              <a:buSzTx/>
              <a:buFont typeface="Arial"/>
              <a:buNone/>
              <a:tabLst/>
              <a:defRPr/>
            </a:pPr>
            <a:endParaRPr kumimoji="0" lang="el-GR" sz="2000" b="0" i="0" u="none" strike="noStrike" kern="0" cap="none" spc="0" normalizeH="0" baseline="0" noProof="0" dirty="0">
              <a:ln>
                <a:noFill/>
              </a:ln>
              <a:solidFill>
                <a:schemeClr val="dk2"/>
              </a:solidFill>
              <a:effectLst/>
              <a:uLnTx/>
              <a:uFillTx/>
              <a:latin typeface="+mn-lt"/>
              <a:ea typeface="Arial"/>
              <a:cs typeface="Arial"/>
              <a:sym typeface="Arial"/>
            </a:endParaRPr>
          </a:p>
        </p:txBody>
      </p:sp>
      <p:sp>
        <p:nvSpPr>
          <p:cNvPr id="15" name="TextBox 14"/>
          <p:cNvSpPr txBox="1"/>
          <p:nvPr/>
        </p:nvSpPr>
        <p:spPr>
          <a:xfrm>
            <a:off x="-15552" y="2348880"/>
            <a:ext cx="4824536" cy="369332"/>
          </a:xfrm>
          <a:prstGeom prst="rect">
            <a:avLst/>
          </a:prstGeom>
          <a:noFill/>
        </p:spPr>
        <p:txBody>
          <a:bodyPr wrap="square" rtlCol="0">
            <a:spAutoFit/>
          </a:bodyPr>
          <a:lstStyle/>
          <a:p>
            <a:r>
              <a:rPr lang="en-US" sz="1800" dirty="0" smtClean="0">
                <a:solidFill>
                  <a:schemeClr val="bg2"/>
                </a:solidFill>
                <a:latin typeface="Calibri" pitchFamily="34" charset="0"/>
                <a:cs typeface="Calibri" pitchFamily="34" charset="0"/>
              </a:rPr>
              <a:t>… and in a way that is </a:t>
            </a:r>
            <a:r>
              <a:rPr lang="en-US" sz="1800" u="sng" dirty="0" smtClean="0">
                <a:solidFill>
                  <a:schemeClr val="bg2"/>
                </a:solidFill>
                <a:latin typeface="Calibri" pitchFamily="34" charset="0"/>
                <a:cs typeface="Calibri" pitchFamily="34" charset="0"/>
              </a:rPr>
              <a:t>simple</a:t>
            </a:r>
            <a:r>
              <a:rPr lang="en-US" sz="1800" dirty="0" smtClean="0">
                <a:solidFill>
                  <a:schemeClr val="bg2"/>
                </a:solidFill>
                <a:latin typeface="Calibri" pitchFamily="34" charset="0"/>
                <a:cs typeface="Calibri" pitchFamily="34" charset="0"/>
              </a:rPr>
              <a:t> and </a:t>
            </a:r>
            <a:r>
              <a:rPr lang="en-US" sz="1800" u="sng" dirty="0" smtClean="0">
                <a:solidFill>
                  <a:schemeClr val="bg2"/>
                </a:solidFill>
                <a:latin typeface="Calibri" pitchFamily="34" charset="0"/>
                <a:cs typeface="Calibri" pitchFamily="34" charset="0"/>
              </a:rPr>
              <a:t>understandable</a:t>
            </a:r>
            <a:endParaRPr lang="el-GR" sz="1800" u="sng" dirty="0">
              <a:solidFill>
                <a:schemeClr val="bg2"/>
              </a:solidFill>
              <a:latin typeface="Calibri" pitchFamily="34" charset="0"/>
              <a:cs typeface="Calibri" pitchFamily="34" charset="0"/>
            </a:endParaRPr>
          </a:p>
        </p:txBody>
      </p:sp>
      <p:sp>
        <p:nvSpPr>
          <p:cNvPr id="16" name="TextBox 15"/>
          <p:cNvSpPr txBox="1"/>
          <p:nvPr/>
        </p:nvSpPr>
        <p:spPr>
          <a:xfrm>
            <a:off x="4880992" y="4874384"/>
            <a:ext cx="5040560" cy="1323439"/>
          </a:xfrm>
          <a:prstGeom prst="rect">
            <a:avLst/>
          </a:prstGeom>
          <a:solidFill>
            <a:schemeClr val="bg1"/>
          </a:solidFill>
        </p:spPr>
        <p:txBody>
          <a:bodyPr wrap="square" rtlCol="0">
            <a:spAutoFit/>
          </a:bodyPr>
          <a:lstStyle/>
          <a:p>
            <a:pPr algn="r"/>
            <a:r>
              <a:rPr lang="en-US" sz="2000" dirty="0" smtClean="0">
                <a:solidFill>
                  <a:schemeClr val="bg2"/>
                </a:solidFill>
                <a:latin typeface="+mn-lt"/>
                <a:cs typeface="Calibri" pitchFamily="34" charset="0"/>
              </a:rPr>
              <a:t>We can envision a </a:t>
            </a:r>
            <a:r>
              <a:rPr lang="en-US" sz="2000" u="sng" dirty="0" smtClean="0">
                <a:solidFill>
                  <a:schemeClr val="bg2"/>
                </a:solidFill>
                <a:latin typeface="+mn-lt"/>
                <a:cs typeface="Calibri" pitchFamily="34" charset="0"/>
              </a:rPr>
              <a:t>generic</a:t>
            </a:r>
            <a:r>
              <a:rPr lang="en-US" sz="2000" dirty="0" smtClean="0">
                <a:solidFill>
                  <a:schemeClr val="bg2"/>
                </a:solidFill>
                <a:latin typeface="+mn-lt"/>
                <a:cs typeface="Calibri" pitchFamily="34" charset="0"/>
              </a:rPr>
              <a:t>, </a:t>
            </a:r>
            <a:r>
              <a:rPr lang="en-US" sz="2000" u="sng" dirty="0" smtClean="0">
                <a:solidFill>
                  <a:schemeClr val="bg2"/>
                </a:solidFill>
                <a:latin typeface="+mn-lt"/>
                <a:cs typeface="Calibri" pitchFamily="34" charset="0"/>
              </a:rPr>
              <a:t>all-encompassing</a:t>
            </a:r>
            <a:r>
              <a:rPr lang="en-US" sz="2000" dirty="0" smtClean="0">
                <a:solidFill>
                  <a:schemeClr val="bg2"/>
                </a:solidFill>
                <a:latin typeface="+mn-lt"/>
                <a:cs typeface="Calibri" pitchFamily="34" charset="0"/>
              </a:rPr>
              <a:t>, </a:t>
            </a:r>
            <a:r>
              <a:rPr lang="en-US" sz="2000" u="sng" dirty="0" smtClean="0">
                <a:solidFill>
                  <a:schemeClr val="bg2"/>
                </a:solidFill>
                <a:latin typeface="+mn-lt"/>
                <a:cs typeface="Calibri" pitchFamily="34" charset="0"/>
              </a:rPr>
              <a:t>language independent</a:t>
            </a:r>
            <a:r>
              <a:rPr lang="en-US" sz="2000" dirty="0" smtClean="0">
                <a:solidFill>
                  <a:schemeClr val="bg2"/>
                </a:solidFill>
                <a:latin typeface="+mn-lt"/>
                <a:cs typeface="Calibri" pitchFamily="34" charset="0"/>
              </a:rPr>
              <a:t> </a:t>
            </a:r>
            <a:r>
              <a:rPr lang="en-US" sz="2000" b="1" dirty="0" smtClean="0">
                <a:solidFill>
                  <a:schemeClr val="bg2"/>
                </a:solidFill>
                <a:latin typeface="+mn-lt"/>
                <a:cs typeface="Calibri" pitchFamily="34" charset="0"/>
              </a:rPr>
              <a:t>representation of data retrieval </a:t>
            </a:r>
            <a:r>
              <a:rPr lang="en-US" sz="2000" dirty="0" smtClean="0">
                <a:solidFill>
                  <a:schemeClr val="bg2"/>
                </a:solidFill>
                <a:latin typeface="+mn-lt"/>
                <a:cs typeface="Calibri" pitchFamily="34" charset="0"/>
              </a:rPr>
              <a:t>that treats queries as </a:t>
            </a:r>
            <a:r>
              <a:rPr lang="en-US" sz="2000" b="1" dirty="0" smtClean="0">
                <a:solidFill>
                  <a:schemeClr val="bg2"/>
                </a:solidFill>
                <a:latin typeface="+mn-lt"/>
                <a:cs typeface="Calibri" pitchFamily="34" charset="0"/>
              </a:rPr>
              <a:t>workflows of data transformation Lego blocks</a:t>
            </a:r>
            <a:endParaRPr lang="el-GR" sz="2000" b="1" u="sng" dirty="0">
              <a:solidFill>
                <a:schemeClr val="bg2"/>
              </a:solidFill>
              <a:latin typeface="+mn-lt"/>
              <a:cs typeface="Calibri" pitchFamily="34" charset="0"/>
            </a:endParaRPr>
          </a:p>
        </p:txBody>
      </p:sp>
      <p:sp>
        <p:nvSpPr>
          <p:cNvPr id="10" name="Right Arrow 9"/>
          <p:cNvSpPr/>
          <p:nvPr/>
        </p:nvSpPr>
        <p:spPr>
          <a:xfrm rot="7990078">
            <a:off x="3805730" y="4432254"/>
            <a:ext cx="720080" cy="720080"/>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itle 1"/>
          <p:cNvSpPr>
            <a:spLocks noGrp="1"/>
          </p:cNvSpPr>
          <p:nvPr>
            <p:ph type="title"/>
          </p:nvPr>
        </p:nvSpPr>
        <p:spPr>
          <a:xfrm>
            <a:off x="128464" y="188640"/>
            <a:ext cx="4464496" cy="1080120"/>
          </a:xfrm>
          <a:solidFill>
            <a:schemeClr val="accent5">
              <a:lumMod val="20000"/>
              <a:lumOff val="80000"/>
            </a:schemeClr>
          </a:solidFill>
        </p:spPr>
        <p:txBody>
          <a:bodyPr/>
          <a:lstStyle/>
          <a:p>
            <a:r>
              <a:rPr lang="de-DE" sz="3200" dirty="0" smtClean="0">
                <a:solidFill>
                  <a:srgbClr val="0000FF"/>
                </a:solidFill>
              </a:rPr>
              <a:t>Danke schön!</a:t>
            </a:r>
            <a:r>
              <a:rPr lang="fr-FR" sz="3200" dirty="0" smtClean="0">
                <a:solidFill>
                  <a:srgbClr val="0000FF"/>
                </a:solidFill>
              </a:rPr>
              <a:t/>
            </a:r>
            <a:br>
              <a:rPr lang="fr-FR" sz="3200" dirty="0" smtClean="0">
                <a:solidFill>
                  <a:srgbClr val="0000FF"/>
                </a:solidFill>
              </a:rPr>
            </a:br>
            <a:r>
              <a:rPr lang="en-US" sz="3200" dirty="0" smtClean="0">
                <a:solidFill>
                  <a:srgbClr val="0000FF"/>
                </a:solidFill>
              </a:rPr>
              <a:t>Thank you!</a:t>
            </a:r>
            <a:endParaRPr lang="el-GR" sz="3200" dirty="0">
              <a:solidFill>
                <a:srgbClr val="0000FF"/>
              </a:solidFill>
            </a:endParaRPr>
          </a:p>
        </p:txBody>
      </p:sp>
      <p:sp>
        <p:nvSpPr>
          <p:cNvPr id="22" name="Content Placeholder 3"/>
          <p:cNvSpPr txBox="1">
            <a:spLocks/>
          </p:cNvSpPr>
          <p:nvPr/>
        </p:nvSpPr>
        <p:spPr>
          <a:xfrm>
            <a:off x="2372587" y="6342069"/>
            <a:ext cx="7545288" cy="504056"/>
          </a:xfrm>
          <a:prstGeom prst="rect">
            <a:avLst/>
          </a:prstGeom>
          <a:solidFill>
            <a:schemeClr val="bg1">
              <a:lumMod val="95000"/>
            </a:schemeClr>
          </a:solidFill>
        </p:spPr>
        <p:txBody>
          <a:bodyPr vert="horz" lIns="91440" tIns="45720" rIns="91440" bIns="45720" rtlCol="0">
            <a:normAutofit fontScale="92500"/>
          </a:bodyPr>
          <a:lstStyle/>
          <a:p>
            <a:pPr algn="r"/>
            <a:r>
              <a:rPr lang="fr-FR" sz="2000" b="1" dirty="0" smtClean="0">
                <a:solidFill>
                  <a:srgbClr val="008000"/>
                </a:solidFill>
                <a:latin typeface="Consolas" pitchFamily="49" charset="0"/>
              </a:rPr>
              <a:t>http://www.cs.uoi.gr/~pmanousi/publications/2017_CAiSE/</a:t>
            </a:r>
            <a:endParaRPr lang="el-GR" sz="2000" b="1" dirty="0">
              <a:solidFill>
                <a:srgbClr val="008000"/>
              </a:solidFill>
              <a:latin typeface="Consolas"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37675" y="479600"/>
            <a:ext cx="9230650" cy="763600"/>
          </a:xfrm>
          <a:prstGeom prst="rect">
            <a:avLst/>
          </a:prstGeom>
        </p:spPr>
        <p:txBody>
          <a:bodyPr lIns="107269" tIns="107269" rIns="107269" bIns="107269" anchor="t" anchorCtr="0">
            <a:noAutofit/>
          </a:bodyPr>
          <a:lstStyle/>
          <a:p>
            <a:r>
              <a:rPr lang="en-GB" dirty="0"/>
              <a:t>State of the art</a:t>
            </a:r>
          </a:p>
        </p:txBody>
      </p:sp>
      <p:graphicFrame>
        <p:nvGraphicFramePr>
          <p:cNvPr id="76" name="Shape 76"/>
          <p:cNvGraphicFramePr/>
          <p:nvPr/>
        </p:nvGraphicFramePr>
        <p:xfrm>
          <a:off x="1208584" y="980728"/>
          <a:ext cx="7731227" cy="5226891"/>
        </p:xfrm>
        <a:graphic>
          <a:graphicData uri="http://schemas.openxmlformats.org/drawingml/2006/table">
            <a:tbl>
              <a:tblPr>
                <a:noFill/>
                <a:tableStyleId>{3CF89652-46D2-4ECD-9D4F-5DE29970FFE9}</a:tableStyleId>
              </a:tblPr>
              <a:tblGrid>
                <a:gridCol w="1932807">
                  <a:extLst>
                    <a:ext uri="{9D8B030D-6E8A-4147-A177-3AD203B41FA5}">
                      <a16:colId xmlns:a16="http://schemas.microsoft.com/office/drawing/2014/main" val="20000"/>
                    </a:ext>
                  </a:extLst>
                </a:gridCol>
                <a:gridCol w="2027949">
                  <a:extLst>
                    <a:ext uri="{9D8B030D-6E8A-4147-A177-3AD203B41FA5}">
                      <a16:colId xmlns:a16="http://schemas.microsoft.com/office/drawing/2014/main" val="20001"/>
                    </a:ext>
                  </a:extLst>
                </a:gridCol>
                <a:gridCol w="1837664">
                  <a:extLst>
                    <a:ext uri="{9D8B030D-6E8A-4147-A177-3AD203B41FA5}">
                      <a16:colId xmlns:a16="http://schemas.microsoft.com/office/drawing/2014/main" val="20002"/>
                    </a:ext>
                  </a:extLst>
                </a:gridCol>
                <a:gridCol w="1932807">
                  <a:extLst>
                    <a:ext uri="{9D8B030D-6E8A-4147-A177-3AD203B41FA5}">
                      <a16:colId xmlns:a16="http://schemas.microsoft.com/office/drawing/2014/main" val="20003"/>
                    </a:ext>
                  </a:extLst>
                </a:gridCol>
              </a:tblGrid>
              <a:tr h="687792">
                <a:tc>
                  <a:txBody>
                    <a:bodyPr/>
                    <a:lstStyle/>
                    <a:p>
                      <a:pPr lvl="0" rtl="0">
                        <a:lnSpc>
                          <a:spcPct val="115000"/>
                        </a:lnSpc>
                        <a:spcBef>
                          <a:spcPts val="0"/>
                        </a:spcBef>
                        <a:spcAft>
                          <a:spcPts val="1600"/>
                        </a:spcAft>
                        <a:buNone/>
                      </a:pPr>
                      <a:endParaRPr sz="2500" dirty="0">
                        <a:solidFill>
                          <a:schemeClr val="dk2"/>
                        </a:solidFill>
                      </a:endParaRPr>
                    </a:p>
                  </a:txBody>
                  <a:tcPr marL="99044" marR="99044" marT="121900" marB="121900">
                    <a:lnL w="9525" cap="flat" cmpd="sng">
                      <a:solidFill>
                        <a:srgbClr val="9E9E9E">
                          <a:alpha val="0"/>
                        </a:srgbClr>
                      </a:solidFill>
                      <a:prstDash val="solid"/>
                      <a:round/>
                      <a:headEnd type="none" w="med" len="med"/>
                      <a:tailEnd type="none" w="med" len="med"/>
                    </a:lnL>
                    <a:lnT w="9525" cap="flat" cmpd="sng">
                      <a:solidFill>
                        <a:srgbClr val="9E9E9E">
                          <a:alpha val="0"/>
                        </a:srgbClr>
                      </a:solidFill>
                      <a:prstDash val="solid"/>
                      <a:round/>
                      <a:headEnd type="none" w="med" len="med"/>
                      <a:tailEnd type="none" w="med" len="med"/>
                    </a:lnT>
                  </a:tcPr>
                </a:tc>
                <a:tc>
                  <a:txBody>
                    <a:bodyPr/>
                    <a:lstStyle/>
                    <a:p>
                      <a:pPr lvl="0">
                        <a:spcBef>
                          <a:spcPts val="0"/>
                        </a:spcBef>
                        <a:buNone/>
                      </a:pPr>
                      <a:r>
                        <a:rPr lang="en-GB" sz="1500" b="1"/>
                        <a:t>Host languages</a:t>
                      </a:r>
                    </a:p>
                  </a:txBody>
                  <a:tcPr marL="99044" marR="99044" marT="121900" marB="121900"/>
                </a:tc>
                <a:tc>
                  <a:txBody>
                    <a:bodyPr/>
                    <a:lstStyle/>
                    <a:p>
                      <a:pPr lvl="0">
                        <a:spcBef>
                          <a:spcPts val="0"/>
                        </a:spcBef>
                        <a:buNone/>
                      </a:pPr>
                      <a:r>
                        <a:rPr lang="en-GB" sz="1500" b="1"/>
                        <a:t>Query type</a:t>
                      </a:r>
                    </a:p>
                  </a:txBody>
                  <a:tcPr marL="99044" marR="99044" marT="121900" marB="121900"/>
                </a:tc>
                <a:tc>
                  <a:txBody>
                    <a:bodyPr/>
                    <a:lstStyle/>
                    <a:p>
                      <a:pPr lvl="0">
                        <a:spcBef>
                          <a:spcPts val="0"/>
                        </a:spcBef>
                        <a:buNone/>
                      </a:pPr>
                      <a:r>
                        <a:rPr lang="en-GB" sz="1500" b="1"/>
                        <a:t>Variants</a:t>
                      </a:r>
                    </a:p>
                  </a:txBody>
                  <a:tcPr marL="99044" marR="99044" marT="121900" marB="121900"/>
                </a:tc>
                <a:extLst>
                  <a:ext uri="{0D108BD9-81ED-4DB2-BD59-A6C34878D82A}">
                    <a16:rowId xmlns:a16="http://schemas.microsoft.com/office/drawing/2014/main" val="10000"/>
                  </a:ext>
                </a:extLst>
              </a:tr>
              <a:tr h="637633">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Christensen et al</a:t>
                      </a:r>
                      <a:r>
                        <a:rPr lang="en-GB" sz="1300" dirty="0" smtClean="0">
                          <a:solidFill>
                            <a:schemeClr val="dk2"/>
                          </a:solidFill>
                        </a:rPr>
                        <a:t>. (Static Anal. </a:t>
                      </a:r>
                      <a:r>
                        <a:rPr lang="en-GB" sz="1300" dirty="0" err="1" smtClean="0">
                          <a:solidFill>
                            <a:schemeClr val="dk2"/>
                          </a:solidFill>
                        </a:rPr>
                        <a:t>Symp</a:t>
                      </a:r>
                      <a:r>
                        <a:rPr lang="en-GB" sz="1300" dirty="0" smtClean="0">
                          <a:solidFill>
                            <a:schemeClr val="dk2"/>
                          </a:solidFill>
                        </a:rPr>
                        <a:t>. 2003)</a:t>
                      </a:r>
                      <a:endParaRPr lang="en-GB" sz="1300" dirty="0">
                        <a:solidFill>
                          <a:schemeClr val="dk2"/>
                        </a:solidFill>
                      </a:endParaRPr>
                    </a:p>
                  </a:txBody>
                  <a:tcPr marL="99044" marR="99044" marT="121900" marB="121900"/>
                </a:tc>
                <a:tc>
                  <a:txBody>
                    <a:bodyPr/>
                    <a:lstStyle/>
                    <a:p>
                      <a:pPr lvl="0" rtl="0">
                        <a:lnSpc>
                          <a:spcPct val="100000"/>
                        </a:lnSpc>
                        <a:spcBef>
                          <a:spcPts val="0"/>
                        </a:spcBef>
                        <a:spcAft>
                          <a:spcPts val="1600"/>
                        </a:spcAft>
                        <a:buNone/>
                      </a:pPr>
                      <a:r>
                        <a:rPr lang="en-GB" sz="1300" dirty="0">
                          <a:solidFill>
                            <a:schemeClr val="dk2"/>
                          </a:solidFill>
                        </a:rPr>
                        <a:t>Java</a:t>
                      </a:r>
                    </a:p>
                  </a:txBody>
                  <a:tcPr marL="99044" marR="99044" marT="121900" marB="121900"/>
                </a:tc>
                <a:tc>
                  <a:txBody>
                    <a:bodyPr/>
                    <a:lstStyle/>
                    <a:p>
                      <a:pPr lvl="0" rtl="0">
                        <a:lnSpc>
                          <a:spcPct val="100000"/>
                        </a:lnSpc>
                        <a:spcBef>
                          <a:spcPts val="0"/>
                        </a:spcBef>
                        <a:spcAft>
                          <a:spcPts val="1600"/>
                        </a:spcAft>
                        <a:buNone/>
                      </a:pPr>
                      <a:r>
                        <a:rPr lang="en-GB" sz="1300">
                          <a:solidFill>
                            <a:schemeClr val="dk2"/>
                          </a:solidFill>
                        </a:rPr>
                        <a:t>String-based</a:t>
                      </a:r>
                    </a:p>
                  </a:txBody>
                  <a:tcPr marL="99044" marR="99044" marT="121900" marB="121900"/>
                </a:tc>
                <a:tc>
                  <a:txBody>
                    <a:bodyPr/>
                    <a:lstStyle/>
                    <a:p>
                      <a:pPr lvl="0">
                        <a:lnSpc>
                          <a:spcPct val="100000"/>
                        </a:lnSpc>
                        <a:spcBef>
                          <a:spcPts val="0"/>
                        </a:spcBef>
                        <a:buNone/>
                      </a:pPr>
                      <a:endParaRPr sz="1700"/>
                    </a:p>
                  </a:txBody>
                  <a:tcPr marL="99044" marR="99044" marT="121900" marB="121900"/>
                </a:tc>
                <a:extLst>
                  <a:ext uri="{0D108BD9-81ED-4DB2-BD59-A6C34878D82A}">
                    <a16:rowId xmlns:a16="http://schemas.microsoft.com/office/drawing/2014/main" val="10001"/>
                  </a:ext>
                </a:extLst>
              </a:tr>
              <a:tr h="637633">
                <a:tc>
                  <a:txBody>
                    <a:bodyPr/>
                    <a:lstStyle/>
                    <a:p>
                      <a:pPr lvl="0" rtl="0">
                        <a:lnSpc>
                          <a:spcPct val="100000"/>
                        </a:lnSpc>
                        <a:spcBef>
                          <a:spcPts val="0"/>
                        </a:spcBef>
                        <a:spcAft>
                          <a:spcPts val="1600"/>
                        </a:spcAft>
                        <a:buNone/>
                      </a:pPr>
                      <a:r>
                        <a:rPr lang="en-GB" sz="1300" dirty="0">
                          <a:solidFill>
                            <a:schemeClr val="dk2"/>
                          </a:solidFill>
                        </a:rPr>
                        <a:t>Gould et al</a:t>
                      </a:r>
                      <a:r>
                        <a:rPr lang="en-GB" sz="1300" dirty="0" smtClean="0">
                          <a:solidFill>
                            <a:schemeClr val="dk2"/>
                          </a:solidFill>
                        </a:rPr>
                        <a:t>. (ICSE 2004)</a:t>
                      </a:r>
                      <a:endParaRPr lang="en-GB" sz="1300" dirty="0">
                        <a:solidFill>
                          <a:schemeClr val="dk2"/>
                        </a:solidFill>
                      </a:endParaRPr>
                    </a:p>
                  </a:txBody>
                  <a:tcPr marL="99044" marR="99044" marT="121900" marB="121900"/>
                </a:tc>
                <a:tc>
                  <a:txBody>
                    <a:bodyPr/>
                    <a:lstStyle/>
                    <a:p>
                      <a:pPr lvl="0" rtl="0">
                        <a:lnSpc>
                          <a:spcPct val="100000"/>
                        </a:lnSpc>
                        <a:spcBef>
                          <a:spcPts val="0"/>
                        </a:spcBef>
                        <a:spcAft>
                          <a:spcPts val="1600"/>
                        </a:spcAft>
                        <a:buNone/>
                      </a:pPr>
                      <a:r>
                        <a:rPr lang="en-GB" sz="1300">
                          <a:solidFill>
                            <a:schemeClr val="dk2"/>
                          </a:solidFill>
                        </a:rPr>
                        <a:t>Java</a:t>
                      </a: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a:solidFill>
                            <a:schemeClr val="dk2"/>
                          </a:solidFill>
                        </a:rPr>
                        <a:t>String-based</a:t>
                      </a:r>
                    </a:p>
                  </a:txBody>
                  <a:tcPr marL="99044" marR="99044" marT="121900" marB="121900"/>
                </a:tc>
                <a:tc>
                  <a:txBody>
                    <a:bodyPr/>
                    <a:lstStyle/>
                    <a:p>
                      <a:pPr lvl="0">
                        <a:lnSpc>
                          <a:spcPct val="100000"/>
                        </a:lnSpc>
                        <a:spcBef>
                          <a:spcPts val="0"/>
                        </a:spcBef>
                        <a:buNone/>
                      </a:pPr>
                      <a:endParaRPr sz="1700"/>
                    </a:p>
                  </a:txBody>
                  <a:tcPr marL="99044" marR="99044" marT="121900" marB="121900"/>
                </a:tc>
                <a:extLst>
                  <a:ext uri="{0D108BD9-81ED-4DB2-BD59-A6C34878D82A}">
                    <a16:rowId xmlns:a16="http://schemas.microsoft.com/office/drawing/2014/main" val="10002"/>
                  </a:ext>
                </a:extLst>
              </a:tr>
              <a:tr h="637633">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Cleve et al</a:t>
                      </a:r>
                      <a:r>
                        <a:rPr lang="en-GB" sz="1300" dirty="0" smtClean="0">
                          <a:solidFill>
                            <a:schemeClr val="dk2"/>
                          </a:solidFill>
                        </a:rPr>
                        <a:t>. (WCRE 2006)</a:t>
                      </a:r>
                      <a:endParaRPr lang="en-GB" sz="1300" dirty="0">
                        <a:solidFill>
                          <a:schemeClr val="dk2"/>
                        </a:solidFill>
                      </a:endParaRP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a:solidFill>
                            <a:schemeClr val="dk2"/>
                          </a:solidFill>
                        </a:rPr>
                        <a:t>Java</a:t>
                      </a: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a:solidFill>
                            <a:schemeClr val="dk2"/>
                          </a:solidFill>
                        </a:rPr>
                        <a:t>String-based</a:t>
                      </a: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Partial</a:t>
                      </a:r>
                    </a:p>
                  </a:txBody>
                  <a:tcPr marL="99044" marR="99044" marT="121900" marB="121900"/>
                </a:tc>
                <a:extLst>
                  <a:ext uri="{0D108BD9-81ED-4DB2-BD59-A6C34878D82A}">
                    <a16:rowId xmlns:a16="http://schemas.microsoft.com/office/drawing/2014/main" val="10003"/>
                  </a:ext>
                </a:extLst>
              </a:tr>
              <a:tr h="637633">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Van den Brink et al</a:t>
                      </a:r>
                      <a:r>
                        <a:rPr lang="en-GB" sz="1300" dirty="0" smtClean="0">
                          <a:solidFill>
                            <a:schemeClr val="dk2"/>
                          </a:solidFill>
                        </a:rPr>
                        <a:t>. (SCAM 2007)</a:t>
                      </a:r>
                      <a:endParaRPr lang="en-GB" sz="1300" dirty="0">
                        <a:solidFill>
                          <a:schemeClr val="dk2"/>
                        </a:solidFill>
                      </a:endParaRP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Pl/SQL, COBOL, V. Basic</a:t>
                      </a: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String-based</a:t>
                      </a:r>
                    </a:p>
                  </a:txBody>
                  <a:tcPr marL="99044" marR="99044" marT="121900" marB="121900"/>
                </a:tc>
                <a:tc>
                  <a:txBody>
                    <a:bodyPr/>
                    <a:lstStyle/>
                    <a:p>
                      <a:pPr lvl="0">
                        <a:lnSpc>
                          <a:spcPct val="100000"/>
                        </a:lnSpc>
                        <a:spcBef>
                          <a:spcPts val="0"/>
                        </a:spcBef>
                        <a:buNone/>
                      </a:pPr>
                      <a:endParaRPr sz="1700" dirty="0"/>
                    </a:p>
                  </a:txBody>
                  <a:tcPr marL="99044" marR="99044" marT="121900" marB="121900"/>
                </a:tc>
                <a:extLst>
                  <a:ext uri="{0D108BD9-81ED-4DB2-BD59-A6C34878D82A}">
                    <a16:rowId xmlns:a16="http://schemas.microsoft.com/office/drawing/2014/main" val="10004"/>
                  </a:ext>
                </a:extLst>
              </a:tr>
              <a:tr h="637633">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Ngo and </a:t>
                      </a:r>
                      <a:r>
                        <a:rPr lang="en-GB" sz="1300" dirty="0" smtClean="0">
                          <a:solidFill>
                            <a:schemeClr val="dk2"/>
                          </a:solidFill>
                        </a:rPr>
                        <a:t>Tan (IST 2008)</a:t>
                      </a:r>
                      <a:endParaRPr lang="en-GB" sz="1300" dirty="0">
                        <a:solidFill>
                          <a:schemeClr val="dk2"/>
                        </a:solidFill>
                      </a:endParaRP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a:solidFill>
                            <a:schemeClr val="dk2"/>
                          </a:solidFill>
                        </a:rPr>
                        <a:t>PHP</a:t>
                      </a: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a:solidFill>
                            <a:schemeClr val="dk2"/>
                          </a:solidFill>
                        </a:rPr>
                        <a:t>String-based</a:t>
                      </a:r>
                    </a:p>
                  </a:txBody>
                  <a:tcPr marL="99044" marR="99044" marT="121900" marB="121900"/>
                </a:tc>
                <a:tc>
                  <a:txBody>
                    <a:bodyPr/>
                    <a:lstStyle/>
                    <a:p>
                      <a:pPr lvl="0">
                        <a:lnSpc>
                          <a:spcPct val="100000"/>
                        </a:lnSpc>
                        <a:spcBef>
                          <a:spcPts val="0"/>
                        </a:spcBef>
                        <a:buNone/>
                      </a:pPr>
                      <a:endParaRPr sz="1700"/>
                    </a:p>
                  </a:txBody>
                  <a:tcPr marL="99044" marR="99044" marT="121900" marB="121900"/>
                </a:tc>
                <a:extLst>
                  <a:ext uri="{0D108BD9-81ED-4DB2-BD59-A6C34878D82A}">
                    <a16:rowId xmlns:a16="http://schemas.microsoft.com/office/drawing/2014/main" val="10005"/>
                  </a:ext>
                </a:extLst>
              </a:tr>
              <a:tr h="507960">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Maule et al</a:t>
                      </a:r>
                      <a:r>
                        <a:rPr lang="en-GB" sz="1300" dirty="0" smtClean="0">
                          <a:solidFill>
                            <a:schemeClr val="dk2"/>
                          </a:solidFill>
                        </a:rPr>
                        <a:t>.</a:t>
                      </a:r>
                      <a:r>
                        <a:rPr lang="en-GB" sz="1300" baseline="0" dirty="0">
                          <a:solidFill>
                            <a:schemeClr val="dk2"/>
                          </a:solidFill>
                        </a:rPr>
                        <a:t> </a:t>
                      </a:r>
                      <a:r>
                        <a:rPr lang="en-GB" sz="1300" baseline="0" dirty="0" smtClean="0">
                          <a:solidFill>
                            <a:schemeClr val="dk2"/>
                          </a:solidFill>
                        </a:rPr>
                        <a:t>(ICSE 2008)</a:t>
                      </a:r>
                      <a:endParaRPr lang="en-GB" sz="1300" dirty="0" smtClean="0">
                        <a:solidFill>
                          <a:schemeClr val="dk2"/>
                        </a:solidFill>
                      </a:endParaRP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a:solidFill>
                            <a:schemeClr val="dk2"/>
                          </a:solidFill>
                        </a:rPr>
                        <a:t>C#</a:t>
                      </a: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a:solidFill>
                            <a:schemeClr val="dk2"/>
                          </a:solidFill>
                        </a:rPr>
                        <a:t>String-based</a:t>
                      </a:r>
                    </a:p>
                  </a:txBody>
                  <a:tcPr marL="99044" marR="99044" marT="121900" marB="121900"/>
                </a:tc>
                <a:tc>
                  <a:txBody>
                    <a:bodyPr/>
                    <a:lstStyle/>
                    <a:p>
                      <a:pPr lvl="0">
                        <a:lnSpc>
                          <a:spcPct val="100000"/>
                        </a:lnSpc>
                        <a:spcBef>
                          <a:spcPts val="0"/>
                        </a:spcBef>
                        <a:buNone/>
                      </a:pPr>
                      <a:endParaRPr sz="1700"/>
                    </a:p>
                  </a:txBody>
                  <a:tcPr marL="99044" marR="99044" marT="121900" marB="121900"/>
                </a:tc>
                <a:extLst>
                  <a:ext uri="{0D108BD9-81ED-4DB2-BD59-A6C34878D82A}">
                    <a16:rowId xmlns:a16="http://schemas.microsoft.com/office/drawing/2014/main" val="10006"/>
                  </a:ext>
                </a:extLst>
              </a:tr>
              <a:tr h="637633">
                <a:tc>
                  <a:txBody>
                    <a:bodyPr/>
                    <a:lstStyle/>
                    <a:p>
                      <a:pPr lvl="0" rtl="0">
                        <a:lnSpc>
                          <a:spcPct val="100000"/>
                        </a:lnSpc>
                        <a:spcBef>
                          <a:spcPts val="0"/>
                        </a:spcBef>
                        <a:spcAft>
                          <a:spcPts val="1600"/>
                        </a:spcAft>
                        <a:buClr>
                          <a:schemeClr val="dk1"/>
                        </a:buClr>
                        <a:buSzPct val="110000"/>
                        <a:buFont typeface="Arial"/>
                        <a:buNone/>
                      </a:pPr>
                      <a:r>
                        <a:rPr lang="en-GB" sz="1300" dirty="0" err="1">
                          <a:solidFill>
                            <a:schemeClr val="dk2"/>
                          </a:solidFill>
                        </a:rPr>
                        <a:t>Annamaa</a:t>
                      </a:r>
                      <a:r>
                        <a:rPr lang="en-GB" sz="1300" dirty="0">
                          <a:solidFill>
                            <a:schemeClr val="dk2"/>
                          </a:solidFill>
                        </a:rPr>
                        <a:t> et al</a:t>
                      </a:r>
                      <a:r>
                        <a:rPr lang="en-GB" sz="1300" dirty="0" smtClean="0">
                          <a:solidFill>
                            <a:schemeClr val="dk2"/>
                          </a:solidFill>
                        </a:rPr>
                        <a:t>. (Asian </a:t>
                      </a:r>
                      <a:r>
                        <a:rPr lang="en-GB" sz="1300" dirty="0" err="1" smtClean="0">
                          <a:solidFill>
                            <a:schemeClr val="dk2"/>
                          </a:solidFill>
                        </a:rPr>
                        <a:t>Symp</a:t>
                      </a:r>
                      <a:r>
                        <a:rPr lang="en-GB" sz="1300" dirty="0" smtClean="0">
                          <a:solidFill>
                            <a:schemeClr val="dk2"/>
                          </a:solidFill>
                        </a:rPr>
                        <a:t>. </a:t>
                      </a:r>
                      <a:r>
                        <a:rPr lang="en-GB" sz="1300" dirty="0" err="1" smtClean="0">
                          <a:solidFill>
                            <a:schemeClr val="dk2"/>
                          </a:solidFill>
                        </a:rPr>
                        <a:t>Prog</a:t>
                      </a:r>
                      <a:r>
                        <a:rPr lang="en-GB" sz="1300" dirty="0" smtClean="0">
                          <a:solidFill>
                            <a:schemeClr val="dk2"/>
                          </a:solidFill>
                        </a:rPr>
                        <a:t>. Lang. &amp; Syst. 2010)</a:t>
                      </a:r>
                      <a:endParaRPr lang="en-GB" sz="1300" dirty="0">
                        <a:solidFill>
                          <a:schemeClr val="dk2"/>
                        </a:solidFill>
                      </a:endParaRP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Java</a:t>
                      </a: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String-based</a:t>
                      </a:r>
                    </a:p>
                  </a:txBody>
                  <a:tcPr marL="99044" marR="99044" marT="121900" marB="121900"/>
                </a:tc>
                <a:tc>
                  <a:txBody>
                    <a:bodyPr/>
                    <a:lstStyle/>
                    <a:p>
                      <a:pPr lvl="0" rtl="0">
                        <a:lnSpc>
                          <a:spcPct val="100000"/>
                        </a:lnSpc>
                        <a:spcBef>
                          <a:spcPts val="0"/>
                        </a:spcBef>
                        <a:spcAft>
                          <a:spcPts val="1600"/>
                        </a:spcAft>
                        <a:buClr>
                          <a:schemeClr val="dk1"/>
                        </a:buClr>
                        <a:buSzPct val="110000"/>
                        <a:buFont typeface="Arial"/>
                        <a:buNone/>
                      </a:pPr>
                      <a:r>
                        <a:rPr lang="en-GB" sz="1300" dirty="0">
                          <a:solidFill>
                            <a:schemeClr val="dk2"/>
                          </a:solidFill>
                        </a:rPr>
                        <a:t>ASTs</a:t>
                      </a:r>
                    </a:p>
                  </a:txBody>
                  <a:tcPr marL="99044" marR="99044" marT="121900" marB="121900"/>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5</a:t>
            </a:fld>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37675" y="593367"/>
            <a:ext cx="9230650" cy="763600"/>
          </a:xfrm>
          <a:prstGeom prst="rect">
            <a:avLst/>
          </a:prstGeom>
        </p:spPr>
        <p:txBody>
          <a:bodyPr lIns="107269" tIns="107269" rIns="107269" bIns="107269" anchor="t" anchorCtr="0">
            <a:noAutofit/>
          </a:bodyPr>
          <a:lstStyle/>
          <a:p>
            <a:r>
              <a:rPr lang="en-GB" dirty="0" smtClean="0"/>
              <a:t>Research goals</a:t>
            </a:r>
            <a:endParaRPr lang="en-GB" dirty="0"/>
          </a:p>
        </p:txBody>
      </p:sp>
      <p:sp>
        <p:nvSpPr>
          <p:cNvPr id="82" name="Shape 82"/>
          <p:cNvSpPr txBox="1">
            <a:spLocks noGrp="1"/>
          </p:cNvSpPr>
          <p:nvPr>
            <p:ph type="body" idx="1"/>
          </p:nvPr>
        </p:nvSpPr>
        <p:spPr>
          <a:xfrm>
            <a:off x="337675" y="1536633"/>
            <a:ext cx="9230650" cy="4555200"/>
          </a:xfrm>
          <a:prstGeom prst="rect">
            <a:avLst/>
          </a:prstGeom>
        </p:spPr>
        <p:txBody>
          <a:bodyPr lIns="107269" tIns="107269" rIns="107269" bIns="107269" anchor="t" anchorCtr="0">
            <a:noAutofit/>
          </a:bodyPr>
          <a:lstStyle/>
          <a:p>
            <a:pPr marL="536433" indent="-268216">
              <a:buAutoNum type="arabicPeriod"/>
            </a:pPr>
            <a:r>
              <a:rPr lang="en-GB" dirty="0"/>
              <a:t>Be able to </a:t>
            </a:r>
            <a:r>
              <a:rPr lang="en-GB" b="1" dirty="0" smtClean="0">
                <a:solidFill>
                  <a:srgbClr val="FF0000"/>
                </a:solidFill>
              </a:rPr>
              <a:t>extract embedded queries </a:t>
            </a:r>
            <a:r>
              <a:rPr lang="en-GB" dirty="0" smtClean="0"/>
              <a:t>with a </a:t>
            </a:r>
            <a:r>
              <a:rPr lang="en-GB" dirty="0" smtClean="0">
                <a:solidFill>
                  <a:srgbClr val="FF0000"/>
                </a:solidFill>
              </a:rPr>
              <a:t>simple, generic and understandable method regardless </a:t>
            </a:r>
            <a:r>
              <a:rPr lang="en-GB" dirty="0">
                <a:solidFill>
                  <a:srgbClr val="FF0000"/>
                </a:solidFill>
              </a:rPr>
              <a:t>of the host language</a:t>
            </a:r>
            <a:r>
              <a:rPr lang="en-GB" dirty="0"/>
              <a:t>.</a:t>
            </a:r>
          </a:p>
          <a:p>
            <a:pPr marL="536433" indent="-268216">
              <a:buAutoNum type="arabicPeriod"/>
            </a:pPr>
            <a:r>
              <a:rPr lang="en-GB" dirty="0" smtClean="0"/>
              <a:t>Provide </a:t>
            </a:r>
            <a:r>
              <a:rPr lang="en-GB" dirty="0" smtClean="0">
                <a:solidFill>
                  <a:srgbClr val="7030A0"/>
                </a:solidFill>
              </a:rPr>
              <a:t>understandable intermediate results</a:t>
            </a:r>
            <a:r>
              <a:rPr lang="en-GB" dirty="0" smtClean="0"/>
              <a:t> (e.g., due </a:t>
            </a:r>
            <a:r>
              <a:rPr lang="en-GB" dirty="0"/>
              <a:t>to loop and branch statements of the source </a:t>
            </a:r>
            <a:r>
              <a:rPr lang="en-GB" dirty="0" smtClean="0"/>
              <a:t>code).</a:t>
            </a:r>
            <a:endParaRPr lang="en-GB" dirty="0"/>
          </a:p>
          <a:p>
            <a:pPr marL="536433" indent="-268216">
              <a:buAutoNum type="arabicPeriod"/>
            </a:pPr>
            <a:r>
              <a:rPr lang="en-GB" dirty="0"/>
              <a:t>Move from code dependent (string or object based constructed query) to </a:t>
            </a:r>
            <a:r>
              <a:rPr lang="en-GB" dirty="0" smtClean="0"/>
              <a:t>a </a:t>
            </a:r>
            <a:r>
              <a:rPr lang="en-GB" dirty="0" smtClean="0">
                <a:solidFill>
                  <a:srgbClr val="0000FF"/>
                </a:solidFill>
              </a:rPr>
              <a:t>universal code-independent </a:t>
            </a:r>
            <a:r>
              <a:rPr lang="en-GB" dirty="0">
                <a:solidFill>
                  <a:srgbClr val="0000FF"/>
                </a:solidFill>
              </a:rPr>
              <a:t>query representation</a:t>
            </a:r>
            <a:r>
              <a:rPr lang="en-GB" dirty="0"/>
              <a:t>.</a:t>
            </a:r>
          </a:p>
          <a:p>
            <a:pPr marL="536433" indent="-268216">
              <a:buAutoNum type="arabicPeriod"/>
            </a:pPr>
            <a:r>
              <a:rPr lang="en-GB" dirty="0" smtClean="0"/>
              <a:t>Be able to </a:t>
            </a:r>
            <a:r>
              <a:rPr lang="en-GB" dirty="0" smtClean="0">
                <a:solidFill>
                  <a:srgbClr val="0000FF"/>
                </a:solidFill>
              </a:rPr>
              <a:t>output </a:t>
            </a:r>
            <a:r>
              <a:rPr lang="en-GB" dirty="0">
                <a:solidFill>
                  <a:srgbClr val="0000FF"/>
                </a:solidFill>
              </a:rPr>
              <a:t>the queries in </a:t>
            </a:r>
            <a:r>
              <a:rPr lang="en-GB" dirty="0" smtClean="0">
                <a:solidFill>
                  <a:srgbClr val="0000FF"/>
                </a:solidFill>
              </a:rPr>
              <a:t>more than one “</a:t>
            </a:r>
            <a:r>
              <a:rPr lang="en-GB" dirty="0">
                <a:solidFill>
                  <a:srgbClr val="0000FF"/>
                </a:solidFill>
              </a:rPr>
              <a:t>concrete” query </a:t>
            </a:r>
            <a:r>
              <a:rPr lang="en-GB" dirty="0" smtClean="0">
                <a:solidFill>
                  <a:srgbClr val="0000FF"/>
                </a:solidFill>
              </a:rPr>
              <a:t>language,</a:t>
            </a:r>
            <a:r>
              <a:rPr lang="en-GB" dirty="0" smtClean="0"/>
              <a:t> to facilitate </a:t>
            </a:r>
            <a:endParaRPr lang="en-GB" dirty="0"/>
          </a:p>
          <a:p>
            <a:pPr marL="1072866" lvl="1" indent="-268216">
              <a:buAutoNum type="alphaLcPeriod"/>
            </a:pPr>
            <a:r>
              <a:rPr lang="en-GB" dirty="0" smtClean="0">
                <a:latin typeface="+mn-lt"/>
              </a:rPr>
              <a:t>testing the correctness of the extraction</a:t>
            </a:r>
            <a:endParaRPr lang="en-GB" dirty="0">
              <a:latin typeface="+mn-lt"/>
            </a:endParaRPr>
          </a:p>
          <a:p>
            <a:pPr marL="1072866" lvl="1" indent="-268216">
              <a:buAutoNum type="alphaLcPeriod"/>
            </a:pPr>
            <a:r>
              <a:rPr lang="en-GB" dirty="0" smtClean="0">
                <a:latin typeface="+mn-lt"/>
              </a:rPr>
              <a:t>migration </a:t>
            </a:r>
            <a:r>
              <a:rPr lang="en-GB" dirty="0">
                <a:latin typeface="+mn-lt"/>
              </a:rPr>
              <a:t>from one system to </a:t>
            </a:r>
            <a:r>
              <a:rPr lang="en-GB" dirty="0" smtClean="0">
                <a:latin typeface="+mn-lt"/>
              </a:rPr>
              <a:t>another</a:t>
            </a:r>
            <a:endParaRPr lang="en-GB" dirty="0">
              <a:latin typeface="+mn-lt"/>
            </a:endParaRPr>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6</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5609" y="3847425"/>
            <a:ext cx="4589359" cy="3010575"/>
          </a:xfrm>
          <a:prstGeom prst="rect">
            <a:avLst/>
          </a:prstGeom>
          <a:noFill/>
          <a:ln w="9525">
            <a:noFill/>
            <a:miter lim="800000"/>
            <a:headEnd/>
            <a:tailEnd/>
          </a:ln>
          <a:effectLst/>
        </p:spPr>
      </p:pic>
      <p:sp>
        <p:nvSpPr>
          <p:cNvPr id="2" name="Title 1"/>
          <p:cNvSpPr>
            <a:spLocks noGrp="1"/>
          </p:cNvSpPr>
          <p:nvPr>
            <p:ph type="title"/>
          </p:nvPr>
        </p:nvSpPr>
        <p:spPr>
          <a:xfrm>
            <a:off x="337677" y="92728"/>
            <a:ext cx="2095043" cy="1007597"/>
          </a:xfrm>
          <a:solidFill>
            <a:schemeClr val="accent5">
              <a:lumMod val="20000"/>
              <a:lumOff val="80000"/>
            </a:schemeClr>
          </a:solidFill>
        </p:spPr>
        <p:txBody>
          <a:bodyPr/>
          <a:lstStyle/>
          <a:p>
            <a:r>
              <a:rPr lang="en-US" dirty="0" smtClean="0"/>
              <a:t>Roadmap</a:t>
            </a:r>
            <a:endParaRPr lang="el-GR" dirty="0"/>
          </a:p>
        </p:txBody>
      </p:sp>
      <p:sp>
        <p:nvSpPr>
          <p:cNvPr id="3" name="Text Placeholder 2"/>
          <p:cNvSpPr>
            <a:spLocks noGrp="1"/>
          </p:cNvSpPr>
          <p:nvPr>
            <p:ph type="body" idx="1"/>
          </p:nvPr>
        </p:nvSpPr>
        <p:spPr>
          <a:xfrm>
            <a:off x="337677" y="1204728"/>
            <a:ext cx="2095043" cy="2368288"/>
          </a:xfrm>
          <a:solidFill>
            <a:schemeClr val="accent5">
              <a:lumMod val="20000"/>
              <a:lumOff val="80000"/>
            </a:schemeClr>
          </a:solidFill>
        </p:spPr>
        <p:txBody>
          <a:bodyPr/>
          <a:lstStyle/>
          <a:p>
            <a:pPr marL="342900" indent="-342900">
              <a:buAutoNum type="arabicPeriod"/>
            </a:pPr>
            <a:r>
              <a:rPr lang="en-US" dirty="0" smtClean="0"/>
              <a:t>Overview</a:t>
            </a:r>
          </a:p>
          <a:p>
            <a:pPr marL="342900" indent="-342900">
              <a:buAutoNum type="arabicPeriod"/>
            </a:pPr>
            <a:r>
              <a:rPr lang="en-US" b="1" u="sng" dirty="0" smtClean="0"/>
              <a:t>A method for Embedded Query Extraction</a:t>
            </a:r>
          </a:p>
          <a:p>
            <a:pPr marL="342900" indent="-342900">
              <a:buAutoNum type="arabicPeriod"/>
            </a:pPr>
            <a:r>
              <a:rPr lang="en-US" dirty="0" smtClean="0"/>
              <a:t>Experiments</a:t>
            </a:r>
          </a:p>
          <a:p>
            <a:pPr marL="342900" indent="-342900">
              <a:buAutoNum type="arabicPeriod"/>
            </a:pPr>
            <a:r>
              <a:rPr lang="en-US" dirty="0" smtClean="0"/>
              <a:t>Discussion</a:t>
            </a:r>
          </a:p>
          <a:p>
            <a:pPr marL="342900" indent="-342900">
              <a:buAutoNum type="arabicPeriod"/>
            </a:pPr>
            <a:endParaRPr lang="el-GR" dirty="0"/>
          </a:p>
        </p:txBody>
      </p:sp>
      <p:pic>
        <p:nvPicPr>
          <p:cNvPr id="1026" name="Picture 2"/>
          <p:cNvPicPr>
            <a:picLocks noChangeAspect="1" noChangeArrowheads="1"/>
          </p:cNvPicPr>
          <p:nvPr/>
        </p:nvPicPr>
        <p:blipFill>
          <a:blip r:embed="rId3"/>
          <a:srcRect/>
          <a:stretch>
            <a:fillRect/>
          </a:stretch>
        </p:blipFill>
        <p:spPr bwMode="auto">
          <a:xfrm>
            <a:off x="5590481" y="0"/>
            <a:ext cx="4315519" cy="2290492"/>
          </a:xfrm>
          <a:prstGeom prst="rect">
            <a:avLst/>
          </a:prstGeom>
          <a:noFill/>
          <a:ln w="9525">
            <a:noFill/>
            <a:miter lim="800000"/>
            <a:headEnd/>
            <a:tailEnd/>
          </a:ln>
          <a:effectLst/>
        </p:spPr>
      </p:pic>
      <p:pic>
        <p:nvPicPr>
          <p:cNvPr id="9" name="Shape 209"/>
          <p:cNvPicPr preferRelativeResize="0">
            <a:picLocks noChangeAspect="1"/>
          </p:cNvPicPr>
          <p:nvPr/>
        </p:nvPicPr>
        <p:blipFill>
          <a:blip r:embed="rId4">
            <a:alphaModFix/>
          </a:blip>
          <a:stretch>
            <a:fillRect/>
          </a:stretch>
        </p:blipFill>
        <p:spPr>
          <a:xfrm>
            <a:off x="3651720" y="3190223"/>
            <a:ext cx="3533528" cy="877134"/>
          </a:xfrm>
          <a:prstGeom prst="rect">
            <a:avLst/>
          </a:prstGeom>
          <a:noFill/>
          <a:ln>
            <a:noFill/>
          </a:ln>
        </p:spPr>
      </p:pic>
      <p:sp>
        <p:nvSpPr>
          <p:cNvPr id="10" name="Right Arrow 9"/>
          <p:cNvSpPr/>
          <p:nvPr/>
        </p:nvSpPr>
        <p:spPr>
          <a:xfrm rot="7990078">
            <a:off x="4381794" y="4432254"/>
            <a:ext cx="720080" cy="7200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ight Arrow 10"/>
          <p:cNvSpPr/>
          <p:nvPr/>
        </p:nvSpPr>
        <p:spPr>
          <a:xfrm rot="7990078">
            <a:off x="6388302" y="2353738"/>
            <a:ext cx="720080" cy="7200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lide Number Placeholder 11"/>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7</a:t>
            </a:fld>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37675" y="593367"/>
            <a:ext cx="9230650" cy="763600"/>
          </a:xfrm>
          <a:prstGeom prst="rect">
            <a:avLst/>
          </a:prstGeom>
        </p:spPr>
        <p:txBody>
          <a:bodyPr lIns="107269" tIns="107269" rIns="107269" bIns="107269" anchor="t" anchorCtr="0">
            <a:noAutofit/>
          </a:bodyPr>
          <a:lstStyle/>
          <a:p>
            <a:r>
              <a:rPr lang="en-GB" dirty="0"/>
              <a:t>Overview of solution</a:t>
            </a:r>
          </a:p>
        </p:txBody>
      </p:sp>
      <p:pic>
        <p:nvPicPr>
          <p:cNvPr id="88" name="Shape 88"/>
          <p:cNvPicPr preferRelativeResize="0"/>
          <p:nvPr/>
        </p:nvPicPr>
        <p:blipFill>
          <a:blip r:embed="rId3">
            <a:alphaModFix/>
          </a:blip>
          <a:stretch>
            <a:fillRect/>
          </a:stretch>
        </p:blipFill>
        <p:spPr>
          <a:xfrm>
            <a:off x="373506" y="1736067"/>
            <a:ext cx="9158989" cy="4156332"/>
          </a:xfrm>
          <a:prstGeom prst="rect">
            <a:avLst/>
          </a:prstGeom>
          <a:noFill/>
          <a:ln>
            <a:noFill/>
          </a:ln>
        </p:spPr>
      </p:pic>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8</a:t>
            </a:fld>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37676" y="593367"/>
            <a:ext cx="9230649" cy="763599"/>
          </a:xfrm>
          <a:prstGeom prst="rect">
            <a:avLst/>
          </a:prstGeom>
        </p:spPr>
        <p:txBody>
          <a:bodyPr lIns="107269" tIns="107269" rIns="107269" bIns="107269" anchor="t" anchorCtr="0">
            <a:noAutofit/>
          </a:bodyPr>
          <a:lstStyle/>
          <a:p>
            <a:r>
              <a:rPr lang="en-GB" dirty="0"/>
              <a:t>Roadmap</a:t>
            </a:r>
          </a:p>
        </p:txBody>
      </p:sp>
      <p:sp>
        <p:nvSpPr>
          <p:cNvPr id="94" name="Shape 94"/>
          <p:cNvSpPr txBox="1"/>
          <p:nvPr/>
        </p:nvSpPr>
        <p:spPr>
          <a:xfrm>
            <a:off x="337675" y="2103800"/>
            <a:ext cx="2141425" cy="685200"/>
          </a:xfrm>
          <a:prstGeom prst="rect">
            <a:avLst/>
          </a:prstGeom>
          <a:solidFill>
            <a:srgbClr val="38761D"/>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Concrete source code representation</a:t>
            </a:r>
          </a:p>
        </p:txBody>
      </p:sp>
      <p:sp>
        <p:nvSpPr>
          <p:cNvPr id="95" name="Shape 95"/>
          <p:cNvSpPr txBox="1"/>
          <p:nvPr/>
        </p:nvSpPr>
        <p:spPr>
          <a:xfrm>
            <a:off x="337675" y="3277067"/>
            <a:ext cx="2141425" cy="685200"/>
          </a:xfrm>
          <a:prstGeom prst="rect">
            <a:avLst/>
          </a:prstGeom>
          <a:solidFill>
            <a:schemeClr val="accent2"/>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Abstract source code</a:t>
            </a:r>
          </a:p>
          <a:p>
            <a:pPr>
              <a:buClr>
                <a:schemeClr val="lt1"/>
              </a:buClr>
              <a:buSzPct val="25000"/>
            </a:pPr>
            <a:r>
              <a:rPr lang="en-GB" dirty="0">
                <a:solidFill>
                  <a:schemeClr val="lt1"/>
                </a:solidFill>
                <a:latin typeface="+mn-lt"/>
              </a:rPr>
              <a:t>representation</a:t>
            </a:r>
          </a:p>
        </p:txBody>
      </p:sp>
      <p:sp>
        <p:nvSpPr>
          <p:cNvPr id="96" name="Shape 96"/>
          <p:cNvSpPr txBox="1"/>
          <p:nvPr/>
        </p:nvSpPr>
        <p:spPr>
          <a:xfrm>
            <a:off x="337675" y="4580033"/>
            <a:ext cx="2141425" cy="685200"/>
          </a:xfrm>
          <a:prstGeom prst="rect">
            <a:avLst/>
          </a:prstGeom>
          <a:solidFill>
            <a:srgbClr val="0070C0"/>
          </a:solidFill>
          <a:ln w="38100" cap="flat" cmpd="sng">
            <a:solidFill>
              <a:schemeClr val="lt1"/>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dirty="0">
                <a:solidFill>
                  <a:schemeClr val="lt1"/>
                </a:solidFill>
                <a:latin typeface="+mn-lt"/>
              </a:rPr>
              <a:t>Abstract </a:t>
            </a:r>
          </a:p>
          <a:p>
            <a:pPr>
              <a:buClr>
                <a:schemeClr val="lt1"/>
              </a:buClr>
              <a:buSzPct val="25000"/>
            </a:pPr>
            <a:r>
              <a:rPr lang="en-GB" dirty="0">
                <a:solidFill>
                  <a:schemeClr val="lt1"/>
                </a:solidFill>
                <a:latin typeface="+mn-lt"/>
              </a:rPr>
              <a:t>Query Representation</a:t>
            </a:r>
          </a:p>
        </p:txBody>
      </p:sp>
      <p:sp>
        <p:nvSpPr>
          <p:cNvPr id="97" name="Shape 97"/>
          <p:cNvSpPr txBox="1"/>
          <p:nvPr/>
        </p:nvSpPr>
        <p:spPr>
          <a:xfrm>
            <a:off x="337675" y="5665800"/>
            <a:ext cx="2141425" cy="1018000"/>
          </a:xfrm>
          <a:prstGeom prst="rect">
            <a:avLst/>
          </a:prstGeom>
          <a:solidFill>
            <a:srgbClr val="FF3300"/>
          </a:solidFill>
          <a:ln w="9525" cap="flat" cmpd="sng">
            <a:solidFill>
              <a:srgbClr val="FDA739"/>
            </a:solidFill>
            <a:prstDash val="solid"/>
            <a:round/>
            <a:headEnd type="none" w="med" len="med"/>
            <a:tailEnd type="none" w="med" len="med"/>
          </a:ln>
        </p:spPr>
        <p:txBody>
          <a:bodyPr lIns="107269" tIns="53620" rIns="107269" bIns="53620" anchor="t" anchorCtr="0">
            <a:noAutofit/>
          </a:bodyPr>
          <a:lstStyle/>
          <a:p>
            <a:pPr>
              <a:buClr>
                <a:schemeClr val="lt1"/>
              </a:buClr>
              <a:buSzPct val="25000"/>
            </a:pPr>
            <a:r>
              <a:rPr lang="en-GB" u="sng" dirty="0">
                <a:solidFill>
                  <a:schemeClr val="lt1"/>
                </a:solidFill>
                <a:latin typeface="+mn-lt"/>
              </a:rPr>
              <a:t>Output:</a:t>
            </a:r>
            <a:r>
              <a:rPr lang="en-GB" dirty="0">
                <a:solidFill>
                  <a:schemeClr val="lt1"/>
                </a:solidFill>
                <a:latin typeface="+mn-lt"/>
              </a:rPr>
              <a:t> Concrete, </a:t>
            </a:r>
          </a:p>
          <a:p>
            <a:pPr>
              <a:buClr>
                <a:schemeClr val="lt1"/>
              </a:buClr>
              <a:buSzPct val="25000"/>
            </a:pPr>
            <a:r>
              <a:rPr lang="en-GB" dirty="0">
                <a:solidFill>
                  <a:schemeClr val="lt1"/>
                </a:solidFill>
                <a:latin typeface="+mn-lt"/>
              </a:rPr>
              <a:t>target query representation</a:t>
            </a:r>
          </a:p>
        </p:txBody>
      </p:sp>
      <p:sp>
        <p:nvSpPr>
          <p:cNvPr id="98" name="Shape 98"/>
          <p:cNvSpPr/>
          <p:nvPr/>
        </p:nvSpPr>
        <p:spPr>
          <a:xfrm>
            <a:off x="3093919" y="3213400"/>
            <a:ext cx="94900" cy="1358400"/>
          </a:xfrm>
          <a:prstGeom prst="leftBrace">
            <a:avLst>
              <a:gd name="adj1" fmla="val 8333"/>
              <a:gd name="adj2" fmla="val 50000"/>
            </a:avLst>
          </a:prstGeom>
          <a:noFill/>
          <a:ln w="38100" cap="flat" cmpd="sng">
            <a:solidFill>
              <a:schemeClr val="dk1"/>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99" name="Shape 99"/>
          <p:cNvCxnSpPr>
            <a:stCxn id="95" idx="3"/>
            <a:endCxn id="98" idx="1"/>
          </p:cNvCxnSpPr>
          <p:nvPr/>
        </p:nvCxnSpPr>
        <p:spPr>
          <a:xfrm>
            <a:off x="2479100" y="3619667"/>
            <a:ext cx="614900" cy="272800"/>
          </a:xfrm>
          <a:prstGeom prst="bentConnector3">
            <a:avLst>
              <a:gd name="adj1" fmla="val 49993"/>
            </a:avLst>
          </a:prstGeom>
          <a:noFill/>
          <a:ln w="38100" cap="flat" cmpd="sng">
            <a:solidFill>
              <a:schemeClr val="dk1"/>
            </a:solidFill>
            <a:prstDash val="solid"/>
            <a:round/>
            <a:headEnd type="none" w="med" len="med"/>
            <a:tailEnd type="stealth" w="lg" len="lg"/>
          </a:ln>
        </p:spPr>
      </p:cxnSp>
      <p:sp>
        <p:nvSpPr>
          <p:cNvPr id="100" name="Shape 100"/>
          <p:cNvSpPr/>
          <p:nvPr/>
        </p:nvSpPr>
        <p:spPr>
          <a:xfrm>
            <a:off x="3093919" y="4797228"/>
            <a:ext cx="94900" cy="868400"/>
          </a:xfrm>
          <a:prstGeom prst="leftBrace">
            <a:avLst>
              <a:gd name="adj1" fmla="val 8333"/>
              <a:gd name="adj2" fmla="val 50000"/>
            </a:avLst>
          </a:prstGeom>
          <a:noFill/>
          <a:ln w="38100" cap="flat" cmpd="sng">
            <a:solidFill>
              <a:srgbClr val="0070C0"/>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101" name="Shape 101"/>
          <p:cNvCxnSpPr>
            <a:stCxn id="96" idx="3"/>
            <a:endCxn id="100" idx="1"/>
          </p:cNvCxnSpPr>
          <p:nvPr/>
        </p:nvCxnSpPr>
        <p:spPr>
          <a:xfrm>
            <a:off x="2479100" y="4922633"/>
            <a:ext cx="614900" cy="308800"/>
          </a:xfrm>
          <a:prstGeom prst="bentConnector3">
            <a:avLst>
              <a:gd name="adj1" fmla="val 49993"/>
            </a:avLst>
          </a:prstGeom>
          <a:noFill/>
          <a:ln w="38100" cap="flat" cmpd="sng">
            <a:solidFill>
              <a:srgbClr val="0070C0"/>
            </a:solidFill>
            <a:prstDash val="solid"/>
            <a:round/>
            <a:headEnd type="none" w="med" len="med"/>
            <a:tailEnd type="stealth" w="lg" len="lg"/>
          </a:ln>
        </p:spPr>
      </p:cxnSp>
      <p:sp>
        <p:nvSpPr>
          <p:cNvPr id="102" name="Shape 102"/>
          <p:cNvSpPr/>
          <p:nvPr/>
        </p:nvSpPr>
        <p:spPr>
          <a:xfrm>
            <a:off x="3085575" y="1595200"/>
            <a:ext cx="103350" cy="1435600"/>
          </a:xfrm>
          <a:prstGeom prst="leftBrace">
            <a:avLst>
              <a:gd name="adj1" fmla="val 8333"/>
              <a:gd name="adj2" fmla="val 50000"/>
            </a:avLst>
          </a:prstGeom>
          <a:noFill/>
          <a:ln w="38100" cap="flat" cmpd="sng">
            <a:solidFill>
              <a:srgbClr val="008000"/>
            </a:solidFill>
            <a:prstDash val="solid"/>
            <a:round/>
            <a:headEnd type="none" w="med" len="med"/>
            <a:tailEnd type="none" w="med" len="med"/>
          </a:ln>
        </p:spPr>
        <p:txBody>
          <a:bodyPr lIns="107269" tIns="53620" rIns="107269" bIns="53620" anchor="ctr" anchorCtr="0">
            <a:noAutofit/>
          </a:bodyPr>
          <a:lstStyle/>
          <a:p>
            <a:pPr algn="ctr">
              <a:buClr>
                <a:srgbClr val="000000"/>
              </a:buClr>
            </a:pPr>
            <a:endParaRPr dirty="0">
              <a:solidFill>
                <a:schemeClr val="dk1"/>
              </a:solidFill>
            </a:endParaRPr>
          </a:p>
        </p:txBody>
      </p:sp>
      <p:cxnSp>
        <p:nvCxnSpPr>
          <p:cNvPr id="103" name="Shape 103"/>
          <p:cNvCxnSpPr>
            <a:stCxn id="94" idx="3"/>
            <a:endCxn id="102" idx="1"/>
          </p:cNvCxnSpPr>
          <p:nvPr/>
        </p:nvCxnSpPr>
        <p:spPr>
          <a:xfrm rot="10800000" flipH="1">
            <a:off x="2479100" y="2312800"/>
            <a:ext cx="606450" cy="133600"/>
          </a:xfrm>
          <a:prstGeom prst="bentConnector3">
            <a:avLst>
              <a:gd name="adj1" fmla="val 50002"/>
            </a:avLst>
          </a:prstGeom>
          <a:noFill/>
          <a:ln w="38100" cap="flat" cmpd="sng">
            <a:solidFill>
              <a:srgbClr val="008000"/>
            </a:solidFill>
            <a:prstDash val="solid"/>
            <a:round/>
            <a:headEnd type="none" w="med" len="med"/>
            <a:tailEnd type="stealth" w="lg" len="lg"/>
          </a:ln>
        </p:spPr>
      </p:cxnSp>
      <p:sp>
        <p:nvSpPr>
          <p:cNvPr id="104" name="Shape 104"/>
          <p:cNvSpPr txBox="1"/>
          <p:nvPr/>
        </p:nvSpPr>
        <p:spPr>
          <a:xfrm>
            <a:off x="337675" y="1339716"/>
            <a:ext cx="2141425" cy="685200"/>
          </a:xfrm>
          <a:prstGeom prst="rect">
            <a:avLst/>
          </a:prstGeom>
          <a:solidFill>
            <a:srgbClr val="FDA739"/>
          </a:solidFill>
          <a:ln w="9525" cap="flat" cmpd="sng">
            <a:solidFill>
              <a:srgbClr val="FF3300"/>
            </a:solidFill>
            <a:prstDash val="solid"/>
            <a:round/>
            <a:headEnd type="none" w="med" len="med"/>
            <a:tailEnd type="none" w="med" len="med"/>
          </a:ln>
        </p:spPr>
        <p:txBody>
          <a:bodyPr lIns="107269" tIns="53620" rIns="107269" bIns="53620" anchor="t" anchorCtr="0">
            <a:noAutofit/>
          </a:bodyPr>
          <a:lstStyle/>
          <a:p>
            <a:pPr>
              <a:buClr>
                <a:schemeClr val="dk1"/>
              </a:buClr>
            </a:pPr>
            <a:r>
              <a:rPr lang="en-GB" u="sng" dirty="0">
                <a:solidFill>
                  <a:schemeClr val="lt1"/>
                </a:solidFill>
                <a:latin typeface="+mn-lt"/>
              </a:rPr>
              <a:t>Input:</a:t>
            </a:r>
            <a:r>
              <a:rPr lang="en-GB" dirty="0">
                <a:solidFill>
                  <a:schemeClr val="lt1"/>
                </a:solidFill>
                <a:latin typeface="+mn-lt"/>
              </a:rPr>
              <a:t> Source files +</a:t>
            </a:r>
          </a:p>
          <a:p>
            <a:pPr>
              <a:buClr>
                <a:schemeClr val="dk1"/>
              </a:buClr>
            </a:pPr>
            <a:r>
              <a:rPr lang="en-GB" dirty="0">
                <a:solidFill>
                  <a:schemeClr val="lt1"/>
                </a:solidFill>
                <a:latin typeface="+mn-lt"/>
              </a:rPr>
              <a:t>keywords</a:t>
            </a:r>
          </a:p>
        </p:txBody>
      </p:sp>
      <p:pic>
        <p:nvPicPr>
          <p:cNvPr id="105" name="Shape 105"/>
          <p:cNvPicPr preferRelativeResize="0"/>
          <p:nvPr/>
        </p:nvPicPr>
        <p:blipFill>
          <a:blip r:embed="rId3">
            <a:alphaModFix/>
          </a:blip>
          <a:stretch>
            <a:fillRect/>
          </a:stretch>
        </p:blipFill>
        <p:spPr>
          <a:xfrm>
            <a:off x="3259804" y="222733"/>
            <a:ext cx="6563644" cy="6412531"/>
          </a:xfrm>
          <a:prstGeom prst="rect">
            <a:avLst/>
          </a:prstGeom>
          <a:noFill/>
          <a:ln>
            <a:noFill/>
          </a:ln>
        </p:spPr>
      </p:pic>
      <p:sp>
        <p:nvSpPr>
          <p:cNvPr id="15" name="Slide Number Placeholder 14"/>
          <p:cNvSpPr>
            <a:spLocks noGrp="1"/>
          </p:cNvSpPr>
          <p:nvPr>
            <p:ph type="sldNum" idx="12"/>
          </p:nvPr>
        </p:nvSpPr>
        <p:spPr/>
        <p:txBody>
          <a:bodyPr/>
          <a:lstStyle/>
          <a:p>
            <a:pPr>
              <a:buClr>
                <a:srgbClr val="000000"/>
              </a:buClr>
              <a:buSzPct val="25000"/>
            </a:pPr>
            <a:fld id="{00000000-1234-1234-1234-123412341234}" type="slidenum">
              <a:rPr lang="en-GB" smtClean="0"/>
              <a:pPr>
                <a:buClr>
                  <a:srgbClr val="000000"/>
                </a:buClr>
                <a:buSzPct val="25000"/>
              </a:pPr>
              <a:t>9</a:t>
            </a:fld>
            <a:endParaRPr lang="en-GB" dirty="0"/>
          </a:p>
        </p:txBody>
      </p:sp>
    </p:spTree>
  </p:cSld>
  <p:clrMapOvr>
    <a:masterClrMapping/>
  </p:clrMapOvr>
</p:sld>
</file>

<file path=ppt/theme/theme1.xml><?xml version="1.0" encoding="utf-8"?>
<a:theme xmlns:a="http://schemas.openxmlformats.org/drawingml/2006/main" name="simple-light-2">
  <a:themeElements>
    <a:clrScheme name="pvassil">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3826</Words>
  <Application>Microsoft Office PowerPoint</Application>
  <PresentationFormat>A4-Papier (210 x 297 mm)</PresentationFormat>
  <Paragraphs>522</Paragraphs>
  <Slides>43</Slides>
  <Notes>29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43</vt:i4>
      </vt:variant>
    </vt:vector>
  </HeadingPairs>
  <TitlesOfParts>
    <vt:vector size="49" baseType="lpstr">
      <vt:lpstr>Arial</vt:lpstr>
      <vt:lpstr>Calibri</vt:lpstr>
      <vt:lpstr>Cambria</vt:lpstr>
      <vt:lpstr>Consolas</vt:lpstr>
      <vt:lpstr>Courier New</vt:lpstr>
      <vt:lpstr>simple-light-2</vt:lpstr>
      <vt:lpstr>Extraction of Embedded Queries via Static Analysis of Host Code</vt:lpstr>
      <vt:lpstr>Embedded  queries in data-intensive information systems</vt:lpstr>
      <vt:lpstr>Why bother?</vt:lpstr>
      <vt:lpstr>Hecataeus tool for charting and impact prediction</vt:lpstr>
      <vt:lpstr>State of the art</vt:lpstr>
      <vt:lpstr>Research goals</vt:lpstr>
      <vt:lpstr>Roadmap</vt:lpstr>
      <vt:lpstr>Overview of solution</vt:lpstr>
      <vt:lpstr>Roadmap</vt:lpstr>
      <vt:lpstr>Roadmap</vt:lpstr>
      <vt:lpstr>Example of source code file</vt:lpstr>
      <vt:lpstr>Example of source code file without comments</vt:lpstr>
      <vt:lpstr>Has the source code of the file any DB connection?</vt:lpstr>
      <vt:lpstr>Roadmap</vt:lpstr>
      <vt:lpstr>Split file to Callable Units (methods/functions/...)</vt:lpstr>
      <vt:lpstr>Keep only DB related functions</vt:lpstr>
      <vt:lpstr>Roadmap</vt:lpstr>
      <vt:lpstr>Roadmap</vt:lpstr>
      <vt:lpstr>Query   Variants Graph</vt:lpstr>
      <vt:lpstr>QVG serves an interim means to decide: - all the alternative query generation control flow paths  - which query-generating parts of the CU pertain to each path</vt:lpstr>
      <vt:lpstr>QT,T execution plan</vt:lpstr>
      <vt:lpstr>QT,F execution plan </vt:lpstr>
      <vt:lpstr>QF,T execution plans </vt:lpstr>
      <vt:lpstr>QF,F execution plan  </vt:lpstr>
      <vt:lpstr>On the side: loops converted to branches</vt:lpstr>
      <vt:lpstr>Roadmap</vt:lpstr>
      <vt:lpstr>How to abstract each QVG path?</vt:lpstr>
      <vt:lpstr>Abstract Data Manipulation Operators    - an extensible palette of operators for data manipulation   - currently with a minimal set of operators</vt:lpstr>
      <vt:lpstr>Mapping of host language  to ADMO</vt:lpstr>
      <vt:lpstr>Algorithm to transform host language statements to ADMO</vt:lpstr>
      <vt:lpstr> Abstract Query Representation of a host path (a sequence of ADMO operators to which individual host method calls are translated)</vt:lpstr>
      <vt:lpstr>Roadmap</vt:lpstr>
      <vt:lpstr>AQR to target</vt:lpstr>
      <vt:lpstr>Roadmap</vt:lpstr>
      <vt:lpstr>Experimental setup</vt:lpstr>
      <vt:lpstr>Recall</vt:lpstr>
      <vt:lpstr>Correctness</vt:lpstr>
      <vt:lpstr>Correctness</vt:lpstr>
      <vt:lpstr>User effort</vt:lpstr>
      <vt:lpstr>Roadmap</vt:lpstr>
      <vt:lpstr>PowerPoint-Präsentation</vt:lpstr>
      <vt:lpstr>Open Issues</vt:lpstr>
      <vt:lpstr>Danke schön!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of Embedded Queries via Static Analysis of Host Code</dc:title>
  <dc:creator>pvassil</dc:creator>
  <cp:lastModifiedBy>zim</cp:lastModifiedBy>
  <cp:revision>81</cp:revision>
  <dcterms:modified xsi:type="dcterms:W3CDTF">2017-06-16T06:42:19Z</dcterms:modified>
</cp:coreProperties>
</file>