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5"/>
  </p:notesMasterIdLst>
  <p:sldIdLst>
    <p:sldId id="345" r:id="rId2"/>
    <p:sldId id="257" r:id="rId3"/>
    <p:sldId id="326" r:id="rId4"/>
    <p:sldId id="335" r:id="rId5"/>
    <p:sldId id="328" r:id="rId6"/>
    <p:sldId id="327" r:id="rId7"/>
    <p:sldId id="329" r:id="rId8"/>
    <p:sldId id="346" r:id="rId9"/>
    <p:sldId id="347" r:id="rId10"/>
    <p:sldId id="259" r:id="rId11"/>
    <p:sldId id="321" r:id="rId12"/>
    <p:sldId id="282" r:id="rId13"/>
    <p:sldId id="323" r:id="rId14"/>
    <p:sldId id="289" r:id="rId15"/>
    <p:sldId id="290" r:id="rId16"/>
    <p:sldId id="358" r:id="rId17"/>
    <p:sldId id="359" r:id="rId18"/>
    <p:sldId id="360" r:id="rId19"/>
    <p:sldId id="362" r:id="rId20"/>
    <p:sldId id="364" r:id="rId21"/>
    <p:sldId id="366" r:id="rId22"/>
    <p:sldId id="369" r:id="rId23"/>
    <p:sldId id="333" r:id="rId24"/>
    <p:sldId id="336" r:id="rId25"/>
    <p:sldId id="388" r:id="rId26"/>
    <p:sldId id="354" r:id="rId27"/>
    <p:sldId id="357" r:id="rId28"/>
    <p:sldId id="355" r:id="rId29"/>
    <p:sldId id="356" r:id="rId30"/>
    <p:sldId id="284" r:id="rId31"/>
    <p:sldId id="330" r:id="rId32"/>
    <p:sldId id="285" r:id="rId33"/>
    <p:sldId id="389" r:id="rId34"/>
    <p:sldId id="392" r:id="rId35"/>
    <p:sldId id="390" r:id="rId36"/>
    <p:sldId id="309" r:id="rId37"/>
    <p:sldId id="338" r:id="rId38"/>
    <p:sldId id="339" r:id="rId39"/>
    <p:sldId id="340" r:id="rId40"/>
    <p:sldId id="341" r:id="rId41"/>
    <p:sldId id="342" r:id="rId42"/>
    <p:sldId id="343" r:id="rId43"/>
    <p:sldId id="337" r:id="rId44"/>
    <p:sldId id="391" r:id="rId45"/>
    <p:sldId id="349" r:id="rId46"/>
    <p:sldId id="350" r:id="rId47"/>
    <p:sldId id="351" r:id="rId48"/>
    <p:sldId id="352" r:id="rId49"/>
    <p:sldId id="353" r:id="rId50"/>
    <p:sldId id="370" r:id="rId51"/>
    <p:sldId id="372" r:id="rId52"/>
    <p:sldId id="373" r:id="rId53"/>
    <p:sldId id="374" r:id="rId54"/>
    <p:sldId id="383" r:id="rId55"/>
    <p:sldId id="384" r:id="rId56"/>
    <p:sldId id="386" r:id="rId57"/>
    <p:sldId id="387" r:id="rId58"/>
    <p:sldId id="376" r:id="rId59"/>
    <p:sldId id="377" r:id="rId60"/>
    <p:sldId id="378" r:id="rId61"/>
    <p:sldId id="380" r:id="rId62"/>
    <p:sldId id="381" r:id="rId63"/>
    <p:sldId id="382" r:id="rId6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80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79" autoAdjust="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terix\Desktop\experiments_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terix\Desktop\experiments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  breakdown(</a:t>
            </a:r>
            <a:r>
              <a:rPr lang="en-US" dirty="0" err="1" smtClean="0"/>
              <a:t>msec</a:t>
            </a:r>
            <a:r>
              <a:rPr lang="en-US" dirty="0" smtClean="0"/>
              <a:t>, log scale) </a:t>
            </a:r>
            <a:r>
              <a:rPr lang="en-US" sz="1800" b="1" i="0" u="none" strike="noStrike" baseline="0" dirty="0" smtClean="0">
                <a:effectLst/>
              </a:rPr>
              <a:t>for the method’s parts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1315237211759657"/>
          <c:y val="0.11204349208112678"/>
          <c:w val="0.87091340508410064"/>
          <c:h val="0.65110570276142199"/>
        </c:manualLayout>
      </c:layout>
      <c:barChart>
        <c:barDir val="col"/>
        <c:grouping val="clustered"/>
        <c:ser>
          <c:idx val="0"/>
          <c:order val="0"/>
          <c:tx>
            <c:strRef>
              <c:f>[experiments_v3.xlsx]Sheet1!$L$1</c:f>
              <c:strCache>
                <c:ptCount val="1"/>
                <c:pt idx="0">
                  <c:v>Result Generation</c:v>
                </c:pt>
              </c:strCache>
            </c:strRef>
          </c:tx>
          <c:spPr>
            <a:solidFill>
              <a:srgbClr val="002060"/>
            </a:solidFill>
            <a:ln w="38100">
              <a:prstDash val="lgDash"/>
            </a:ln>
          </c:spPr>
          <c:cat>
            <c:numRef>
              <c:f>[experiments_v3.xlsx]Sheet1!$M$7:$P$7</c:f>
              <c:numCache>
                <c:formatCode>0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[experiments_v3.xlsx]Sheet1!$M$1:$P$1</c:f>
              <c:numCache>
                <c:formatCode>General</c:formatCode>
                <c:ptCount val="4"/>
                <c:pt idx="0">
                  <c:v>1169</c:v>
                </c:pt>
                <c:pt idx="1">
                  <c:v>881.4</c:v>
                </c:pt>
                <c:pt idx="2" formatCode="0.00">
                  <c:v>2263.9127990000002</c:v>
                </c:pt>
                <c:pt idx="3" formatCode="0.00">
                  <c:v>1963.6769246666668</c:v>
                </c:pt>
              </c:numCache>
            </c:numRef>
          </c:val>
        </c:ser>
        <c:ser>
          <c:idx val="1"/>
          <c:order val="1"/>
          <c:tx>
            <c:strRef>
              <c:f>[experiments_v3.xlsx]Sheet1!$L$2</c:f>
              <c:strCache>
                <c:ptCount val="1"/>
                <c:pt idx="0">
                  <c:v>Highlight Extraction &amp; Visualization</c:v>
                </c:pt>
              </c:strCache>
            </c:strRef>
          </c:tx>
          <c:cat>
            <c:numRef>
              <c:f>[experiments_v3.xlsx]Sheet1!$M$7:$P$7</c:f>
              <c:numCache>
                <c:formatCode>0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[experiments_v3.xlsx]Sheet1!$M$2:$P$2</c:f>
              <c:numCache>
                <c:formatCode>General</c:formatCode>
                <c:ptCount val="4"/>
                <c:pt idx="0">
                  <c:v>4.41</c:v>
                </c:pt>
                <c:pt idx="1">
                  <c:v>3.6</c:v>
                </c:pt>
                <c:pt idx="2" formatCode="0.00">
                  <c:v>3.6683560000000002</c:v>
                </c:pt>
                <c:pt idx="3" formatCode="0.00">
                  <c:v>3.7388373333333336</c:v>
                </c:pt>
              </c:numCache>
            </c:numRef>
          </c:val>
        </c:ser>
        <c:ser>
          <c:idx val="2"/>
          <c:order val="2"/>
          <c:tx>
            <c:strRef>
              <c:f>[experiments_v3.xlsx]Sheet1!$L$3</c:f>
              <c:strCache>
                <c:ptCount val="1"/>
                <c:pt idx="0">
                  <c:v>Text Creation</c:v>
                </c:pt>
              </c:strCache>
            </c:strRef>
          </c:tx>
          <c:spPr>
            <a:ln>
              <a:prstDash val="dash"/>
            </a:ln>
          </c:spPr>
          <c:cat>
            <c:numRef>
              <c:f>[experiments_v3.xlsx]Sheet1!$M$7:$P$7</c:f>
              <c:numCache>
                <c:formatCode>0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[experiments_v3.xlsx]Sheet1!$M$3:$P$3</c:f>
              <c:numCache>
                <c:formatCode>General</c:formatCode>
                <c:ptCount val="4"/>
                <c:pt idx="0">
                  <c:v>1.32</c:v>
                </c:pt>
                <c:pt idx="1">
                  <c:v>1.42</c:v>
                </c:pt>
                <c:pt idx="2" formatCode="0.00">
                  <c:v>1.8021540000000003</c:v>
                </c:pt>
                <c:pt idx="3" formatCode="0.00">
                  <c:v>2.3513673333333327</c:v>
                </c:pt>
              </c:numCache>
            </c:numRef>
          </c:val>
        </c:ser>
        <c:ser>
          <c:idx val="3"/>
          <c:order val="3"/>
          <c:tx>
            <c:strRef>
              <c:f>[experiments_v3.xlsx]Sheet1!$L$4</c:f>
              <c:strCache>
                <c:ptCount val="1"/>
                <c:pt idx="0">
                  <c:v>Audio Creation</c:v>
                </c:pt>
              </c:strCache>
            </c:strRef>
          </c:tx>
          <c:spPr>
            <a:pattFill prst="wdUpDiag">
              <a:fgClr>
                <a:srgbClr val="002060"/>
              </a:fgClr>
              <a:bgClr>
                <a:schemeClr val="bg1"/>
              </a:bgClr>
            </a:pattFill>
            <a:ln w="50800"/>
          </c:spPr>
          <c:cat>
            <c:numRef>
              <c:f>[experiments_v3.xlsx]Sheet1!$M$7:$P$7</c:f>
              <c:numCache>
                <c:formatCode>0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[experiments_v3.xlsx]Sheet1!$M$4:$P$4</c:f>
              <c:numCache>
                <c:formatCode>General</c:formatCode>
                <c:ptCount val="4"/>
                <c:pt idx="0">
                  <c:v>71463.209999999992</c:v>
                </c:pt>
                <c:pt idx="1">
                  <c:v>104634.27</c:v>
                </c:pt>
                <c:pt idx="2">
                  <c:v>145004.20497900021</c:v>
                </c:pt>
                <c:pt idx="3">
                  <c:v>169208.59252599999</c:v>
                </c:pt>
              </c:numCache>
            </c:numRef>
          </c:val>
        </c:ser>
        <c:ser>
          <c:idx val="4"/>
          <c:order val="4"/>
          <c:tx>
            <c:strRef>
              <c:f>[experiments_v3.xlsx]Sheet1!$L$5</c:f>
              <c:strCache>
                <c:ptCount val="1"/>
                <c:pt idx="0">
                  <c:v>Put in PPTX</c:v>
                </c:pt>
              </c:strCache>
            </c:strRef>
          </c:tx>
          <c:spPr>
            <a:pattFill prst="pct60">
              <a:fgClr>
                <a:srgbClr val="FF0000"/>
              </a:fgClr>
              <a:bgClr>
                <a:schemeClr val="bg1"/>
              </a:bgClr>
            </a:pattFill>
            <a:ln>
              <a:prstDash val="sysDot"/>
            </a:ln>
          </c:spPr>
          <c:cat>
            <c:numRef>
              <c:f>[experiments_v3.xlsx]Sheet1!$M$7:$P$7</c:f>
              <c:numCache>
                <c:formatCode>0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[experiments_v3.xlsx]Sheet1!$M$5:$P$5</c:f>
              <c:numCache>
                <c:formatCode>0.00</c:formatCode>
                <c:ptCount val="4"/>
                <c:pt idx="0">
                  <c:v>378.23908299999999</c:v>
                </c:pt>
                <c:pt idx="1">
                  <c:v>285.8870786666667</c:v>
                </c:pt>
                <c:pt idx="2">
                  <c:v>452.73556199999967</c:v>
                </c:pt>
                <c:pt idx="3">
                  <c:v>460.5512800000003</c:v>
                </c:pt>
              </c:numCache>
            </c:numRef>
          </c:val>
        </c:ser>
        <c:gapWidth val="75"/>
        <c:overlap val="-25"/>
        <c:axId val="79057664"/>
        <c:axId val="79059200"/>
      </c:barChart>
      <c:catAx>
        <c:axId val="79057664"/>
        <c:scaling>
          <c:orientation val="minMax"/>
        </c:scaling>
        <c:axPos val="b"/>
        <c:numFmt formatCode="0" sourceLinked="1"/>
        <c:majorTickMark val="none"/>
        <c:tickLblPos val="nextTo"/>
        <c:txPr>
          <a:bodyPr/>
          <a:lstStyle/>
          <a:p>
            <a:pPr>
              <a:defRPr sz="1600" baseline="0"/>
            </a:pPr>
            <a:endParaRPr lang="el-GR"/>
          </a:p>
        </c:txPr>
        <c:crossAx val="79059200"/>
        <c:crosses val="autoZero"/>
        <c:auto val="1"/>
        <c:lblAlgn val="ctr"/>
        <c:lblOffset val="100"/>
      </c:catAx>
      <c:valAx>
        <c:axId val="79059200"/>
        <c:scaling>
          <c:logBase val="10"/>
          <c:orientation val="minMax"/>
        </c:scaling>
        <c:axPos val="l"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 baseline="0"/>
            </a:pPr>
            <a:endParaRPr lang="el-GR"/>
          </a:p>
        </c:txPr>
        <c:crossAx val="79057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2764153085792845E-3"/>
          <c:y val="0.86055002376279177"/>
          <c:w val="0.96068147830807182"/>
          <c:h val="0.13944998758307925"/>
        </c:manualLayout>
      </c:layout>
      <c:txPr>
        <a:bodyPr/>
        <a:lstStyle/>
        <a:p>
          <a:pPr>
            <a:defRPr sz="1600" baseline="0"/>
          </a:pPr>
          <a:endParaRPr lang="el-GR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Time breakdown(</a:t>
            </a:r>
            <a:r>
              <a:rPr lang="en-US" dirty="0" err="1" smtClean="0"/>
              <a:t>msec</a:t>
            </a:r>
            <a:r>
              <a:rPr lang="en-US" dirty="0" smtClean="0"/>
              <a:t>) per Act 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[experiments_v3.xlsx]Sheet1!$A$1</c:f>
              <c:strCache>
                <c:ptCount val="1"/>
                <c:pt idx="0">
                  <c:v>Intro Act</c:v>
                </c:pt>
              </c:strCache>
            </c:strRef>
          </c:tx>
          <c:cat>
            <c:numRef>
              <c:f>[experiments_v3.xlsx]Sheet1!$B$7:$E$7</c:f>
              <c:numCache>
                <c:formatCode>0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[experiments_v3.xlsx]Sheet1!$B$1:$E$1</c:f>
              <c:numCache>
                <c:formatCode>0.00</c:formatCode>
                <c:ptCount val="4"/>
                <c:pt idx="0">
                  <c:v>3865.9681410000003</c:v>
                </c:pt>
                <c:pt idx="1">
                  <c:v>4259.3003926666715</c:v>
                </c:pt>
                <c:pt idx="2">
                  <c:v>4940.4680423333293</c:v>
                </c:pt>
                <c:pt idx="3">
                  <c:v>5592.1767553333275</c:v>
                </c:pt>
              </c:numCache>
            </c:numRef>
          </c:val>
        </c:ser>
        <c:ser>
          <c:idx val="1"/>
          <c:order val="1"/>
          <c:tx>
            <c:strRef>
              <c:f>[experiments_v3.xlsx]Sheet1!$A$2</c:f>
              <c:strCache>
                <c:ptCount val="1"/>
                <c:pt idx="0">
                  <c:v>Original Act</c:v>
                </c:pt>
              </c:strCache>
            </c:strRef>
          </c:tx>
          <c:spPr>
            <a:pattFill prst="wdDnDiag">
              <a:fgClr>
                <a:srgbClr val="C00000"/>
              </a:fgClr>
              <a:bgClr>
                <a:schemeClr val="bg1"/>
              </a:bgClr>
            </a:pattFill>
            <a:ln w="47625">
              <a:prstDash val="dash"/>
            </a:ln>
          </c:spPr>
          <c:cat>
            <c:numRef>
              <c:f>[experiments_v3.xlsx]Sheet1!$B$7:$E$7</c:f>
              <c:numCache>
                <c:formatCode>0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[experiments_v3.xlsx]Sheet1!$B$2:$E$2</c:f>
              <c:numCache>
                <c:formatCode>0.00</c:formatCode>
                <c:ptCount val="4"/>
                <c:pt idx="0">
                  <c:v>8014.6435870000005</c:v>
                </c:pt>
                <c:pt idx="1">
                  <c:v>8445.4618056666586</c:v>
                </c:pt>
                <c:pt idx="2">
                  <c:v>9321.1332169999987</c:v>
                </c:pt>
                <c:pt idx="3">
                  <c:v>9598.1134060000113</c:v>
                </c:pt>
              </c:numCache>
            </c:numRef>
          </c:val>
        </c:ser>
        <c:ser>
          <c:idx val="2"/>
          <c:order val="2"/>
          <c:tx>
            <c:strRef>
              <c:f>[experiments_v3.xlsx]Sheet1!$A$3</c:f>
              <c:strCache>
                <c:ptCount val="1"/>
                <c:pt idx="0">
                  <c:v>Act I</c:v>
                </c:pt>
              </c:strCache>
            </c:strRef>
          </c:tx>
          <c:spPr>
            <a:solidFill>
              <a:srgbClr val="002060"/>
            </a:solidFill>
            <a:ln w="38100">
              <a:noFill/>
            </a:ln>
          </c:spPr>
          <c:cat>
            <c:numRef>
              <c:f>[experiments_v3.xlsx]Sheet1!$B$7:$E$7</c:f>
              <c:numCache>
                <c:formatCode>0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[experiments_v3.xlsx]Sheet1!$B$3:$E$3</c:f>
              <c:numCache>
                <c:formatCode>0.00</c:formatCode>
                <c:ptCount val="4"/>
                <c:pt idx="0">
                  <c:v>21216.653356666648</c:v>
                </c:pt>
                <c:pt idx="1">
                  <c:v>42666.488201333341</c:v>
                </c:pt>
                <c:pt idx="2">
                  <c:v>70764.834334999992</c:v>
                </c:pt>
                <c:pt idx="3">
                  <c:v>90580.309342000022</c:v>
                </c:pt>
              </c:numCache>
            </c:numRef>
          </c:val>
        </c:ser>
        <c:ser>
          <c:idx val="3"/>
          <c:order val="3"/>
          <c:tx>
            <c:strRef>
              <c:f>[experiments_v3.xlsx]Sheet1!$A$4</c:f>
              <c:strCache>
                <c:ptCount val="1"/>
                <c:pt idx="0">
                  <c:v>Act II</c:v>
                </c:pt>
              </c:strCache>
            </c:strRef>
          </c:tx>
          <c:spPr>
            <a:pattFill prst="wdUpDiag">
              <a:fgClr>
                <a:srgbClr val="7030A0"/>
              </a:fgClr>
              <a:bgClr>
                <a:schemeClr val="bg1"/>
              </a:bgClr>
            </a:pattFill>
            <a:ln>
              <a:prstDash val="sysDash"/>
            </a:ln>
          </c:spPr>
          <c:cat>
            <c:numRef>
              <c:f>[experiments_v3.xlsx]Sheet1!$B$7:$E$7</c:f>
              <c:numCache>
                <c:formatCode>0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[experiments_v3.xlsx]Sheet1!$B$4:$E$4</c:f>
              <c:numCache>
                <c:formatCode>0.00</c:formatCode>
                <c:ptCount val="4"/>
                <c:pt idx="0">
                  <c:v>21502.245504666669</c:v>
                </c:pt>
                <c:pt idx="1">
                  <c:v>22599.710403666668</c:v>
                </c:pt>
                <c:pt idx="2">
                  <c:v>23192.878155999999</c:v>
                </c:pt>
                <c:pt idx="3">
                  <c:v>23079.761154333333</c:v>
                </c:pt>
              </c:numCache>
            </c:numRef>
          </c:val>
        </c:ser>
        <c:ser>
          <c:idx val="4"/>
          <c:order val="4"/>
          <c:tx>
            <c:strRef>
              <c:f>[experiments_v3.xlsx]Sheet1!$A$5</c:f>
              <c:strCache>
                <c:ptCount val="1"/>
                <c:pt idx="0">
                  <c:v>Summary Act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8000"/>
              </a:solidFill>
              <a:prstDash val="sysDot"/>
            </a:ln>
          </c:spPr>
          <c:cat>
            <c:numRef>
              <c:f>[experiments_v3.xlsx]Sheet1!$B$7:$E$7</c:f>
              <c:numCache>
                <c:formatCode>0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</c:numCache>
            </c:numRef>
          </c:cat>
          <c:val>
            <c:numRef>
              <c:f>[experiments_v3.xlsx]Sheet1!$B$5:$E$5</c:f>
              <c:numCache>
                <c:formatCode>0.00</c:formatCode>
                <c:ptCount val="4"/>
                <c:pt idx="0">
                  <c:v>18416.673202666658</c:v>
                </c:pt>
                <c:pt idx="1">
                  <c:v>27835.608675333315</c:v>
                </c:pt>
                <c:pt idx="2">
                  <c:v>39507.010099666666</c:v>
                </c:pt>
                <c:pt idx="3">
                  <c:v>42788.550277666669</c:v>
                </c:pt>
              </c:numCache>
            </c:numRef>
          </c:val>
        </c:ser>
        <c:gapWidth val="75"/>
        <c:overlap val="-25"/>
        <c:axId val="80466304"/>
        <c:axId val="80468608"/>
      </c:barChart>
      <c:catAx>
        <c:axId val="80466304"/>
        <c:scaling>
          <c:orientation val="minMax"/>
        </c:scaling>
        <c:axPos val="b"/>
        <c:numFmt formatCode="0" sourceLinked="1"/>
        <c:majorTickMark val="none"/>
        <c:tickLblPos val="nextTo"/>
        <c:crossAx val="80468608"/>
        <c:crosses val="autoZero"/>
        <c:auto val="1"/>
        <c:lblAlgn val="ctr"/>
        <c:lblOffset val="100"/>
      </c:catAx>
      <c:valAx>
        <c:axId val="80468608"/>
        <c:scaling>
          <c:orientation val="minMax"/>
        </c:scaling>
        <c:axPos val="l"/>
        <c:majorGridlines/>
        <c:numFmt formatCode="0.00" sourceLinked="1"/>
        <c:majorTickMark val="none"/>
        <c:tickLblPos val="nextTo"/>
        <c:spPr>
          <a:ln w="9525">
            <a:noFill/>
          </a:ln>
        </c:spPr>
        <c:crossAx val="8046630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4C2DAF5-B4E7-49D8-8875-1E6C92D92BF2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7C5248B-DBD5-4FBA-9CF9-53C4BC0AA7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508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ary.dfki.de:59125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30250"/>
            <a:ext cx="4800600" cy="36004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1" y="4560571"/>
            <a:ext cx="5852160" cy="432054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body"/>
          </p:nvPr>
        </p:nvSpPr>
        <p:spPr>
          <a:xfrm>
            <a:off x="800878" y="4481880"/>
            <a:ext cx="6406645" cy="4245814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2155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60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This is a report on the </a:t>
            </a:r>
            <a:r>
              <a:rPr lang="en-US" dirty="0" err="1" smtClean="0"/>
              <a:t>Avg</a:t>
            </a:r>
            <a:r>
              <a:rPr lang="en-US" dirty="0" smtClean="0"/>
              <a:t> of work hours per week when education is fixed to 'Post-Secondary' and work is fixed to 'With-Pay'. We will start by answering the original query and we complement the result with contextualization and detailed analyses.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297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8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8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92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8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86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body"/>
          </p:nvPr>
        </p:nvSpPr>
        <p:spPr>
          <a:xfrm>
            <a:off x="800878" y="4481880"/>
            <a:ext cx="6406645" cy="4245814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934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66612">
              <a:defRPr/>
            </a:pPr>
            <a:r>
              <a:rPr lang="en-US" sz="2500" dirty="0" smtClean="0"/>
              <a:t>It helps to manipulating file formats based upon the Office Open XML standards (OOXML) and Microsoft's OLE 2 Compound Document format (OLE2). </a:t>
            </a:r>
          </a:p>
          <a:p>
            <a:r>
              <a:rPr lang="en-US" sz="1300" dirty="0" smtClean="0"/>
              <a:t>XSLF –XML Slide Layout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890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66612">
              <a:defRPr/>
            </a:pPr>
            <a:r>
              <a:rPr lang="en-US" dirty="0" err="1" smtClean="0"/>
              <a:t>FreeTTS</a:t>
            </a:r>
            <a:endParaRPr lang="en-US" dirty="0" smtClean="0"/>
          </a:p>
          <a:p>
            <a:pPr marL="0" lvl="1" defTabSz="966612">
              <a:defRPr/>
            </a:pPr>
            <a:r>
              <a:rPr lang="en-US" dirty="0" err="1" smtClean="0"/>
              <a:t>Espeak</a:t>
            </a:r>
            <a:endParaRPr lang="en-US" dirty="0" smtClean="0"/>
          </a:p>
          <a:p>
            <a:pPr marL="0" lvl="1" defTabSz="966612">
              <a:defRPr/>
            </a:pPr>
            <a:r>
              <a:rPr lang="en-US" dirty="0" smtClean="0"/>
              <a:t>Microsoft</a:t>
            </a:r>
            <a:r>
              <a:rPr lang="en-US" baseline="0" dirty="0" smtClean="0"/>
              <a:t> API</a:t>
            </a:r>
          </a:p>
          <a:p>
            <a:pPr marL="0" lvl="1" defTabSz="966612">
              <a:defRPr/>
            </a:pPr>
            <a:r>
              <a:rPr lang="en-US" baseline="0" dirty="0" smtClean="0"/>
              <a:t>…..</a:t>
            </a:r>
            <a:endParaRPr lang="en-US" dirty="0" smtClean="0"/>
          </a:p>
          <a:p>
            <a:pPr marL="0" lvl="1" defTabSz="966612">
              <a:defRPr/>
            </a:pPr>
            <a:r>
              <a:rPr lang="en-US" dirty="0" err="1" smtClean="0"/>
              <a:t>cmu-slt-hsmm</a:t>
            </a:r>
            <a:r>
              <a:rPr lang="en-US" dirty="0" smtClean="0"/>
              <a:t> US female Voice</a:t>
            </a:r>
          </a:p>
          <a:p>
            <a:pPr marL="0" lvl="1" defTabSz="966612">
              <a:defRPr/>
            </a:pPr>
            <a:r>
              <a:rPr lang="en-US" dirty="0" smtClean="0">
                <a:hlinkClick r:id="rId3"/>
              </a:rPr>
              <a:t>http://mary.dfki.de:59125/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68903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body"/>
          </p:nvPr>
        </p:nvSpPr>
        <p:spPr>
          <a:xfrm>
            <a:off x="800878" y="4481880"/>
            <a:ext cx="6406645" cy="4245814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9342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Dimensions have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hierachies</a:t>
            </a:r>
            <a:r>
              <a:rPr lang="en-US" i="1" baseline="0" dirty="0" smtClean="0"/>
              <a:t> and </a:t>
            </a:r>
            <a:r>
              <a:rPr lang="en-US" i="1" baseline="0" dirty="0" err="1" smtClean="0"/>
              <a:t>hierachies</a:t>
            </a:r>
            <a:r>
              <a:rPr lang="en-US" i="1" baseline="0" dirty="0" smtClean="0"/>
              <a:t> have levels </a:t>
            </a:r>
          </a:p>
          <a:p>
            <a:r>
              <a:rPr lang="en-US" i="1" baseline="0" dirty="0" smtClean="0"/>
              <a:t>We use a star schema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5097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Dimensions have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hierachies</a:t>
            </a:r>
            <a:r>
              <a:rPr lang="en-US" i="1" baseline="0" dirty="0" smtClean="0"/>
              <a:t> and </a:t>
            </a:r>
            <a:r>
              <a:rPr lang="en-US" i="1" baseline="0" dirty="0" err="1" smtClean="0"/>
              <a:t>hierachies</a:t>
            </a:r>
            <a:r>
              <a:rPr lang="en-US" i="1" baseline="0" dirty="0" smtClean="0"/>
              <a:t> have levels </a:t>
            </a:r>
          </a:p>
          <a:p>
            <a:r>
              <a:rPr lang="en-US" i="1" baseline="0" dirty="0" smtClean="0"/>
              <a:t>We use a star schema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5097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300" dirty="0" smtClean="0"/>
              <a:t>To compare the result of original query </a:t>
            </a:r>
            <a:r>
              <a:rPr lang="en-US" sz="1300" b="1" dirty="0" smtClean="0"/>
              <a:t>to the ones of its sibling on one screen becomes too hard to exploit as k increases </a:t>
            </a:r>
          </a:p>
          <a:p>
            <a:pPr algn="just" defTabSz="966612">
              <a:defRPr/>
            </a:pPr>
            <a:r>
              <a:rPr lang="en-US" sz="1300" b="1" dirty="0" smtClean="0"/>
              <a:t>One would need to lay out all the k sibling queries on the same screen and visually inspect their differences</a:t>
            </a:r>
          </a:p>
          <a:p>
            <a:pPr algn="just" defTabSz="966612">
              <a:defRPr/>
            </a:pPr>
            <a:r>
              <a:rPr lang="en-US" sz="1300" dirty="0" smtClean="0"/>
              <a:t>The increasing number of siblings are </a:t>
            </a:r>
            <a:r>
              <a:rPr lang="en-US" sz="1300" b="1" dirty="0" smtClean="0"/>
              <a:t>problem </a:t>
            </a:r>
          </a:p>
          <a:p>
            <a:pPr algn="just" defTabSz="966612">
              <a:defRPr/>
            </a:pPr>
            <a:endParaRPr lang="en-US" sz="1300" b="1" dirty="0" smtClean="0"/>
          </a:p>
          <a:p>
            <a:pPr algn="just"/>
            <a:endParaRPr lang="en-US" sz="1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300" dirty="0" smtClean="0"/>
              <a:t>To compare the result of original query </a:t>
            </a:r>
            <a:r>
              <a:rPr lang="en-US" sz="1300" b="1" dirty="0" smtClean="0"/>
              <a:t>to the ones of its sibling on one screen becomes too hard to exploit as k increases </a:t>
            </a:r>
          </a:p>
          <a:p>
            <a:pPr algn="just" defTabSz="966612">
              <a:defRPr/>
            </a:pPr>
            <a:r>
              <a:rPr lang="en-US" sz="1300" b="1" dirty="0" smtClean="0"/>
              <a:t>One would need to lay out all the k sibling queries on the same screen and visually inspect their differences</a:t>
            </a:r>
          </a:p>
          <a:p>
            <a:pPr algn="just"/>
            <a:endParaRPr lang="en-US" sz="1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86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86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 smtClean="0"/>
              <a:t>Naturally, if </a:t>
            </a:r>
            <a:r>
              <a:rPr lang="en-US" sz="1300" b="1" dirty="0" smtClean="0"/>
              <a:t>q</a:t>
            </a:r>
            <a:r>
              <a:rPr lang="en-US" sz="1300" dirty="0" smtClean="0"/>
              <a:t> originally has </a:t>
            </a:r>
            <a:r>
              <a:rPr lang="en-US" sz="1300" b="1" dirty="0" smtClean="0"/>
              <a:t>k atomic selections</a:t>
            </a:r>
            <a:r>
              <a:rPr lang="en-US" sz="1300" dirty="0" smtClean="0"/>
              <a:t>, it also has </a:t>
            </a:r>
            <a:r>
              <a:rPr lang="en-US" sz="1300" b="1" dirty="0" smtClean="0"/>
              <a:t>k</a:t>
            </a:r>
            <a:r>
              <a:rPr lang="en-US" sz="1300" dirty="0" smtClean="0"/>
              <a:t> sibling queries.</a:t>
            </a:r>
          </a:p>
          <a:p>
            <a:endParaRPr lang="en-US" sz="1300" dirty="0" smtClean="0"/>
          </a:p>
          <a:p>
            <a:r>
              <a:rPr lang="en-US" sz="1300" dirty="0" smtClean="0"/>
              <a:t>The average user need to compare on the same screen and visually inspect differences</a:t>
            </a:r>
          </a:p>
          <a:p>
            <a:endParaRPr lang="en-US" sz="1300" dirty="0" smtClean="0"/>
          </a:p>
          <a:p>
            <a:r>
              <a:rPr lang="en-US" sz="1300" dirty="0" smtClean="0"/>
              <a:t>But as the number of selection conditions increase so the number of siblings increases.</a:t>
            </a:r>
          </a:p>
          <a:p>
            <a:endParaRPr lang="en-US" sz="1300" dirty="0" smtClean="0"/>
          </a:p>
          <a:p>
            <a:r>
              <a:rPr lang="en-US" sz="1300" dirty="0" smtClean="0"/>
              <a:t>It can be too hard to be able to visually compare the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86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86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US" dirty="0" smtClean="0"/>
              <a:t>The purpose of Act II is to help the user understand why the situation is as observed in the original query</a:t>
            </a:r>
          </a:p>
          <a:p>
            <a:r>
              <a:rPr lang="el-GR" dirty="0" smtClean="0"/>
              <a:t>Η</a:t>
            </a:r>
            <a:r>
              <a:rPr lang="en-US" dirty="0" smtClean="0"/>
              <a:t>e</a:t>
            </a:r>
            <a:r>
              <a:rPr lang="en-US" baseline="0" dirty="0" smtClean="0"/>
              <a:t> have changed the definition of Act 2 </a:t>
            </a:r>
          </a:p>
          <a:p>
            <a:r>
              <a:rPr lang="en-US" baseline="0" dirty="0" smtClean="0"/>
              <a:t>We find a bug to previous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9214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l-GR" dirty="0" smtClean="0"/>
              <a:t> </a:t>
            </a:r>
            <a:r>
              <a:rPr lang="en-US" dirty="0" smtClean="0"/>
              <a:t>each of these slides </a:t>
            </a:r>
            <a:r>
              <a:rPr lang="en-US" b="1" dirty="0" smtClean="0"/>
              <a:t>we have one query for each of the values</a:t>
            </a:r>
            <a:r>
              <a:rPr lang="en-US" dirty="0" smtClean="0"/>
              <a:t> that</a:t>
            </a:r>
            <a:r>
              <a:rPr lang="el-GR" dirty="0" smtClean="0"/>
              <a:t> </a:t>
            </a:r>
            <a:r>
              <a:rPr lang="en-US" b="1" dirty="0" smtClean="0"/>
              <a:t>appear</a:t>
            </a:r>
            <a:r>
              <a:rPr lang="en-US" dirty="0" smtClean="0"/>
              <a:t> in the </a:t>
            </a:r>
            <a:r>
              <a:rPr lang="en-US" b="1" dirty="0" smtClean="0"/>
              <a:t>original</a:t>
            </a:r>
            <a:r>
              <a:rPr lang="en-US" dirty="0" smtClean="0"/>
              <a:t> result for this dimension.</a:t>
            </a:r>
          </a:p>
          <a:p>
            <a:pPr defTabSz="966612">
              <a:defRPr/>
            </a:pPr>
            <a:r>
              <a:rPr lang="en-US" dirty="0" smtClean="0"/>
              <a:t>Then, for each of the two grouper dimensions we create a slide. </a:t>
            </a:r>
            <a:endParaRPr lang="el-GR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92148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3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94864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you can see the answer of the original query. You have specified education to be equal to 'Post-Secondary', and work to be equal to 'With-Pay'. We report on </a:t>
            </a:r>
            <a:r>
              <a:rPr lang="en-US" dirty="0" err="1" smtClean="0"/>
              <a:t>Avg</a:t>
            </a:r>
            <a:r>
              <a:rPr lang="en-US" dirty="0" smtClean="0"/>
              <a:t> of work hours per week grouped by education at level 2, and work at level 1 .
You can observe the results in this table. We highlight the largest values with red and the lowest values with blue color. 
Column Some-college has 2 of the 3 lowest values.
Row Self-</a:t>
            </a:r>
            <a:r>
              <a:rPr lang="en-US" dirty="0" err="1" smtClean="0"/>
              <a:t>emp</a:t>
            </a:r>
            <a:r>
              <a:rPr lang="en-US" dirty="0" smtClean="0"/>
              <a:t> has 3 of the 3 highest values.
Row Gov has 2 of the 3 lowest values.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59E77-4725-4CB7-9EC4-5EC2DD79573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6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E2260-2C3A-40B2-B4B6-67A7761900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784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E3B9-1B0E-4BD3-95A5-06A41A084F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56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74FF-4579-44C5-8BC6-A9B1BCCCA8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11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DA9F-2F35-4A9E-83F3-1C0A426E45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07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29AB9-4A34-488F-88AE-9782918EFE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58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1313B-C25D-44B7-BE3A-BC071CFEE0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11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41BB7-9774-4951-9705-00983BD736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29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59EA-2285-4F8E-BA32-AB2C93DBC1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05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D31-4301-46A4-B9BD-F58A0BF850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30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8BF7-E80E-42E2-BCC1-88589AAB7F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41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3594A-0624-47CC-AE26-91400E3DFE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55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E5A8-CA2A-46F8-AE27-D8E083C299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14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vassil/projects/cinecubes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DAINTINESS-Group/CinecubesPublic.git" TargetMode="External"/><Relationship Id="rId4" Type="http://schemas.openxmlformats.org/officeDocument/2006/relationships/hyperlink" Target="http://snf-56304.vm.okeanos.grnet.gr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media1.wav"/><Relationship Id="rId5" Type="http://schemas.openxmlformats.org/officeDocument/2006/relationships/image" Target="../media/image5.png"/><Relationship Id="rId4" Type="http://schemas.microsoft.com/office/2007/relationships/media" Target="../media/media1.wav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Calibri" pitchFamily="34" charset="0"/>
              </a:rPr>
              <a:t>CineCubes</a:t>
            </a:r>
            <a:r>
              <a:rPr lang="en-US" b="1" dirty="0" smtClean="0">
                <a:latin typeface="Calibri" pitchFamily="34" charset="0"/>
              </a:rPr>
              <a:t>: Cubes as Movie Stars with Little Effort</a:t>
            </a:r>
            <a:r>
              <a:rPr lang="en-US" b="1" dirty="0">
                <a:latin typeface="Calibri" pitchFamily="34" charset="0"/>
              </a:rPr>
              <a:t/>
            </a:r>
            <a:br>
              <a:rPr lang="en-US" b="1" dirty="0">
                <a:latin typeface="Calibri" pitchFamily="34" charset="0"/>
              </a:rPr>
            </a:b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</a:t>
            </a:r>
          </a:p>
          <a:p>
            <a:r>
              <a:rPr lang="en-US" dirty="0" smtClean="0"/>
              <a:t>		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31640" y="3573016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Dimitrios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</a:rPr>
                        <a:t>Gkesoulis</a:t>
                      </a:r>
                      <a:r>
                        <a:rPr lang="en-US" baseline="30000" dirty="0" smtClean="0">
                          <a:solidFill>
                            <a:srgbClr val="002060"/>
                          </a:solidFill>
                        </a:rPr>
                        <a:t>*</a:t>
                      </a:r>
                      <a:endParaRPr lang="en-US" baseline="30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Panos Vassiliadis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UTC </a:t>
                      </a:r>
                      <a:r>
                        <a:rPr lang="fr-FR" dirty="0" err="1" smtClean="0"/>
                        <a:t>Creative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Lab</a:t>
                      </a:r>
                      <a:r>
                        <a:rPr lang="fr-FR" dirty="0" smtClean="0"/>
                        <a:t>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Dept. of Computer Science &amp; Engineering,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Ioannina, Hellas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Univ. Ioannina, Hellas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*work conducted</a:t>
                      </a:r>
                      <a:r>
                        <a:rPr lang="en-US" baseline="0" dirty="0" smtClean="0"/>
                        <a:t> while in </a:t>
                      </a:r>
                    </a:p>
                    <a:p>
                      <a:pPr algn="ctr"/>
                      <a:r>
                        <a:rPr lang="en-US" baseline="0" dirty="0" smtClean="0"/>
                        <a:t>the Univ. Ioannina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81800" y="6110287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i="1">
                <a:solidFill>
                  <a:srgbClr val="000066"/>
                </a:solidFill>
              </a:rPr>
              <a:t>Univ. of Ioannina</a:t>
            </a:r>
            <a:endParaRPr lang="en-GB"/>
          </a:p>
        </p:txBody>
      </p:sp>
      <p:pic>
        <p:nvPicPr>
          <p:cNvPr id="10" name="Picture 9" descr="CSE-UOI-gr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4941168"/>
            <a:ext cx="1117303" cy="10860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722520" y="440640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0000"/>
                </a:solidFill>
                <a:latin typeface="Calibri"/>
              </a:rPr>
              <a:t>Method </a:t>
            </a:r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Overview</a:t>
            </a:r>
            <a:endParaRPr lang="en-US" sz="4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72252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8B8B8B"/>
                </a:solidFill>
                <a:latin typeface="Calibri"/>
              </a:rPr>
              <a:t>Method Overview</a:t>
            </a:r>
          </a:p>
          <a:p>
            <a:r>
              <a:rPr lang="en-US" sz="2000" dirty="0" smtClean="0">
                <a:solidFill>
                  <a:srgbClr val="8B8B8B"/>
                </a:solidFill>
                <a:latin typeface="Calibri"/>
              </a:rPr>
              <a:t>Software Issues</a:t>
            </a:r>
            <a:endParaRPr lang="en-US" sz="2000" dirty="0">
              <a:solidFill>
                <a:srgbClr val="8B8B8B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8B8B8B"/>
                </a:solidFill>
                <a:latin typeface="Calibri"/>
              </a:rPr>
              <a:t>Discussion</a:t>
            </a:r>
            <a:endParaRPr lang="en-US" dirty="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8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"/>
    </mc:Choice>
    <mc:Fallback>
      <p:transition spd="slow" advTm="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first assessment of the current state of </a:t>
            </a:r>
            <a:r>
              <a:rPr lang="en-US" dirty="0" smtClean="0"/>
              <a:t>affairs</a:t>
            </a:r>
          </a:p>
          <a:p>
            <a:pPr lvl="1"/>
            <a:r>
              <a:rPr lang="en-US" dirty="0"/>
              <a:t>Practically, this requirement refers to the execution of the original query.</a:t>
            </a:r>
          </a:p>
          <a:p>
            <a:r>
              <a:rPr lang="en-US" dirty="0"/>
              <a:t>Put the state in </a:t>
            </a:r>
            <a:r>
              <a:rPr lang="en-US" dirty="0" smtClean="0"/>
              <a:t>Context</a:t>
            </a:r>
          </a:p>
          <a:p>
            <a:r>
              <a:rPr lang="en-US" dirty="0"/>
              <a:t>Analysis of why things are this way. 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99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3"/>
    </mc:Choice>
    <mc:Fallback>
      <p:transition spd="slow" advTm="1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Structure </a:t>
            </a:r>
            <a:r>
              <a:rPr lang="en-US" dirty="0"/>
              <a:t>of the CineCube Movie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typical movie story is structured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acts</a:t>
            </a:r>
            <a:r>
              <a:rPr lang="en-US" dirty="0" smtClean="0"/>
              <a:t>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Each </a:t>
            </a:r>
            <a:r>
              <a:rPr lang="en-US" dirty="0" smtClean="0">
                <a:solidFill>
                  <a:srgbClr val="FF0000"/>
                </a:solidFill>
              </a:rPr>
              <a:t>Act is </a:t>
            </a:r>
            <a:r>
              <a:rPr lang="en-US" dirty="0">
                <a:solidFill>
                  <a:srgbClr val="FF0000"/>
                </a:solidFill>
              </a:rPr>
              <a:t>composed of sequences of </a:t>
            </a:r>
            <a:r>
              <a:rPr lang="en-US" dirty="0" smtClean="0">
                <a:solidFill>
                  <a:srgbClr val="FF0000"/>
                </a:solidFill>
              </a:rPr>
              <a:t>scenes</a:t>
            </a:r>
          </a:p>
          <a:p>
            <a:r>
              <a:rPr lang="en-US" dirty="0" smtClean="0"/>
              <a:t>That’s why we </a:t>
            </a:r>
            <a:r>
              <a:rPr lang="en-US" dirty="0"/>
              <a:t>organize </a:t>
            </a:r>
            <a:r>
              <a:rPr lang="en-US" dirty="0" smtClean="0"/>
              <a:t>the CineCube Movie in five Acts:</a:t>
            </a:r>
          </a:p>
          <a:p>
            <a:pPr lvl="1"/>
            <a:r>
              <a:rPr lang="en-US" dirty="0" smtClean="0"/>
              <a:t>Intro Act</a:t>
            </a:r>
          </a:p>
          <a:p>
            <a:pPr lvl="1"/>
            <a:r>
              <a:rPr lang="en-US" dirty="0" smtClean="0"/>
              <a:t>Original Act</a:t>
            </a:r>
          </a:p>
          <a:p>
            <a:pPr lvl="1"/>
            <a:r>
              <a:rPr lang="en-US" dirty="0" smtClean="0"/>
              <a:t>Act I</a:t>
            </a:r>
          </a:p>
          <a:p>
            <a:pPr lvl="1"/>
            <a:r>
              <a:rPr lang="en-US" dirty="0" smtClean="0"/>
              <a:t>Act II</a:t>
            </a:r>
          </a:p>
          <a:p>
            <a:pPr lvl="1"/>
            <a:r>
              <a:rPr lang="en-US" dirty="0" smtClean="0"/>
              <a:t>Summary Act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18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8438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The movie’s </a:t>
            </a:r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0" y="1444625"/>
            <a:ext cx="4040188" cy="3941763"/>
          </a:xfrm>
        </p:spPr>
        <p:txBody>
          <a:bodyPr/>
          <a:lstStyle/>
          <a:p>
            <a:r>
              <a:rPr lang="en-US" dirty="0"/>
              <a:t>Much like movies, we organize our stories in </a:t>
            </a:r>
            <a:r>
              <a:rPr lang="en-US" dirty="0" smtClean="0"/>
              <a:t>acts</a:t>
            </a:r>
          </a:p>
          <a:p>
            <a:r>
              <a:rPr lang="en-US" dirty="0" smtClean="0"/>
              <a:t>Each </a:t>
            </a:r>
            <a:r>
              <a:rPr lang="en-US" dirty="0"/>
              <a:t>act including several episodes all serving the same purpose</a:t>
            </a:r>
          </a:p>
          <a:p>
            <a:endParaRPr lang="en-US" dirty="0"/>
          </a:p>
        </p:txBody>
      </p:sp>
      <p:pic>
        <p:nvPicPr>
          <p:cNvPr id="4" name="Picture 3" descr="D:\Users\pvassil\PEOPLE\CURRENT_STUDENTS\DGESOULI\WorkingDocs\_tryoutsForDOLAP\classe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3888432" cy="478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55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6"/>
    </mc:Choice>
    <mc:Fallback>
      <p:transition spd="slow" advTm="18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CineCube Movie – Intro 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Act has an episode that introduce the story to user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5544616" cy="403244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2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CineCube Movie – Original 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</a:t>
            </a:r>
            <a:r>
              <a:rPr lang="en-US" dirty="0" smtClean="0"/>
              <a:t>Act has an episode which is the answer of query that submitted by user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9368"/>
            <a:ext cx="5359860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746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CineCube Movie – Act 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Act we try to answer the following question:</a:t>
            </a:r>
          </a:p>
          <a:p>
            <a:pPr lvl="1"/>
            <a:r>
              <a:rPr lang="en-US" dirty="0"/>
              <a:t>How good is the original </a:t>
            </a:r>
            <a:r>
              <a:rPr lang="en-US" dirty="0" smtClean="0"/>
              <a:t>query compared </a:t>
            </a:r>
            <a:r>
              <a:rPr lang="en-US" dirty="0"/>
              <a:t>to </a:t>
            </a:r>
            <a:r>
              <a:rPr lang="en-US" dirty="0" smtClean="0"/>
              <a:t>its siblings?</a:t>
            </a:r>
          </a:p>
          <a:p>
            <a:r>
              <a:rPr lang="en-US" dirty="0" smtClean="0"/>
              <a:t>We </a:t>
            </a:r>
            <a:r>
              <a:rPr lang="en-US" dirty="0"/>
              <a:t>compare the marginal aggregate results of the original query to the results of “sibling” queries that use “similar” values in their selection conditions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8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 – Example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7418678"/>
              </p:ext>
            </p:extLst>
          </p:nvPr>
        </p:nvGraphicFramePr>
        <p:xfrm>
          <a:off x="251520" y="1708801"/>
          <a:ext cx="3888430" cy="1226151"/>
        </p:xfrm>
        <a:graphic>
          <a:graphicData uri="http://schemas.openxmlformats.org/drawingml/2006/table">
            <a:tbl>
              <a:tblPr/>
              <a:tblGrid>
                <a:gridCol w="777686"/>
                <a:gridCol w="777686"/>
                <a:gridCol w="777686"/>
                <a:gridCol w="777686"/>
                <a:gridCol w="777686"/>
              </a:tblGrid>
              <a:tr h="309741"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Assoc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Post-grad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Some-college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University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Gov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40.73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43.58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38.38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42.14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Private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41.06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45.19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38.73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43.06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Self-emp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46.68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47.24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45.70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46.61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51820" y="126026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Result of Original Query</a:t>
            </a:r>
            <a:endParaRPr lang="en-US" u="sng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1827477"/>
              </p:ext>
            </p:extLst>
          </p:nvPr>
        </p:nvGraphicFramePr>
        <p:xfrm>
          <a:off x="251520" y="3717032"/>
          <a:ext cx="3810000" cy="1127760"/>
        </p:xfrm>
        <a:graphic>
          <a:graphicData uri="http://schemas.openxmlformats.org/drawingml/2006/table">
            <a:tbl>
              <a:tblPr/>
              <a:tblGrid>
                <a:gridCol w="1270000"/>
                <a:gridCol w="1270000"/>
                <a:gridCol w="1270000"/>
              </a:tblGrid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Summary for education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Post-Secondary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Without-Post-Secondary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Gov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</a:rPr>
                        <a:t>41.12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38.97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Private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</a:rPr>
                        <a:t>41.06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39.40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Self-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emp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46.39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44.84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25942" y="3140968"/>
            <a:ext cx="449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Assessing the behavior of education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716016" y="1844823"/>
                <a:ext cx="37770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1400" dirty="0" smtClean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  <a:endParaRPr lang="en-US" sz="1400" dirty="0" smtClean="0"/>
              </a:p>
              <a:p>
                <a:pPr lvl="1"/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1400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=’With-Pay’ ∧ E</a:t>
                </a:r>
                <a:r>
                  <a:rPr lang="en-US" sz="12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=’Post-Sec’, </a:t>
                </a:r>
                <a:endParaRPr lang="en-US" sz="14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140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1200" dirty="0">
                    <a:solidFill>
                      <a:srgbClr val="C00000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,</a:t>
                </a:r>
                <a:r>
                  <a:rPr lang="en-US" sz="1200" dirty="0">
                    <a:solidFill>
                      <a:srgbClr val="C00000"/>
                    </a:solidFill>
                  </a:rPr>
                  <a:t> E</a:t>
                </a:r>
                <a:r>
                  <a:rPr lang="en-US" sz="1100" dirty="0">
                    <a:solidFill>
                      <a:srgbClr val="C00000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]</a:t>
                </a:r>
                <a:r>
                  <a:rPr lang="en-US" sz="1400" dirty="0"/>
                  <a:t>, </a:t>
                </a:r>
                <a:endParaRPr lang="en-US" sz="1400" dirty="0" smtClean="0"/>
              </a:p>
              <a:p>
                <a:pPr lvl="1"/>
                <a:r>
                  <a:rPr lang="en-US" sz="1400" dirty="0" smtClean="0"/>
                  <a:t>avg(Hrs</a:t>
                </a:r>
                <a:r>
                  <a:rPr lang="en-US" sz="1400" dirty="0"/>
                  <a:t>))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44823"/>
                <a:ext cx="3777095" cy="9541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808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/>
              <p:cNvSpPr txBox="1"/>
              <p:nvPr/>
            </p:nvSpPr>
            <p:spPr>
              <a:xfrm>
                <a:off x="4755345" y="3717032"/>
                <a:ext cx="37770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1400" dirty="0" smtClean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  <a:endParaRPr lang="en-US" sz="1400" dirty="0" smtClean="0"/>
              </a:p>
              <a:p>
                <a:pPr lvl="1"/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1400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=’With-Pay’ ∧ E</a:t>
                </a:r>
                <a:r>
                  <a:rPr lang="en-US" sz="12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=</a:t>
                </a:r>
                <a:r>
                  <a:rPr lang="en-US" sz="14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’All’, </a:t>
                </a:r>
              </a:p>
              <a:p>
                <a:pPr lvl="1"/>
                <a:r>
                  <a:rPr lang="en-US" sz="140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1200" dirty="0">
                    <a:solidFill>
                      <a:srgbClr val="C00000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,</a:t>
                </a:r>
                <a:r>
                  <a:rPr lang="en-US" sz="1200" dirty="0">
                    <a:solidFill>
                      <a:srgbClr val="C00000"/>
                    </a:solidFill>
                  </a:rPr>
                  <a:t> E</a:t>
                </a:r>
                <a:r>
                  <a:rPr lang="en-US" sz="1100" dirty="0">
                    <a:solidFill>
                      <a:srgbClr val="C00000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]</a:t>
                </a:r>
                <a:r>
                  <a:rPr lang="en-US" sz="1400" dirty="0"/>
                  <a:t>, </a:t>
                </a:r>
                <a:endParaRPr lang="en-US" sz="1400" dirty="0" smtClean="0"/>
              </a:p>
              <a:p>
                <a:pPr lvl="1"/>
                <a:r>
                  <a:rPr lang="en-US" sz="1400" dirty="0" smtClean="0"/>
                  <a:t>avg(Hrs</a:t>
                </a:r>
                <a:r>
                  <a:rPr lang="en-US" sz="1400" dirty="0"/>
                  <a:t>))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345" y="3717032"/>
                <a:ext cx="3777095" cy="95410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5" descr="Description: educatio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81116"/>
            <a:ext cx="5256584" cy="18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71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 – Example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2455240"/>
              </p:ext>
            </p:extLst>
          </p:nvPr>
        </p:nvGraphicFramePr>
        <p:xfrm>
          <a:off x="251520" y="1708801"/>
          <a:ext cx="3888430" cy="1226151"/>
        </p:xfrm>
        <a:graphic>
          <a:graphicData uri="http://schemas.openxmlformats.org/drawingml/2006/table">
            <a:tbl>
              <a:tblPr/>
              <a:tblGrid>
                <a:gridCol w="777686"/>
                <a:gridCol w="777686"/>
                <a:gridCol w="777686"/>
                <a:gridCol w="777686"/>
                <a:gridCol w="777686"/>
              </a:tblGrid>
              <a:tr h="309741"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Assoc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Post-grad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Some-college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University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Gov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40.73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43.58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38.38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42.14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Private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41.06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45.19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38.73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43.06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Self-emp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46.68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47.24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45.70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46.61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51820" y="126026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Result of Original Query</a:t>
            </a:r>
            <a:endParaRPr lang="en-US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2325942" y="3140968"/>
            <a:ext cx="449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Assessing the behavior of </a:t>
            </a:r>
            <a:r>
              <a:rPr lang="en-US" u="sng" dirty="0" smtClean="0"/>
              <a:t>work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716016" y="1844823"/>
                <a:ext cx="37770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1400" dirty="0" smtClean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  <a:endParaRPr lang="en-US" sz="1400" dirty="0" smtClean="0"/>
              </a:p>
              <a:p>
                <a:pPr lvl="1"/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1400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=’With-Pay’ ∧ E</a:t>
                </a:r>
                <a:r>
                  <a:rPr lang="en-US" sz="12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=’Post-Sec’, </a:t>
                </a:r>
                <a:endParaRPr lang="en-US" sz="14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140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1200" dirty="0">
                    <a:solidFill>
                      <a:srgbClr val="C00000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,</a:t>
                </a:r>
                <a:r>
                  <a:rPr lang="en-US" sz="1200" dirty="0">
                    <a:solidFill>
                      <a:srgbClr val="C00000"/>
                    </a:solidFill>
                  </a:rPr>
                  <a:t> E</a:t>
                </a:r>
                <a:r>
                  <a:rPr lang="en-US" sz="1100" dirty="0">
                    <a:solidFill>
                      <a:srgbClr val="C00000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]</a:t>
                </a:r>
                <a:r>
                  <a:rPr lang="en-US" sz="1400" dirty="0"/>
                  <a:t>, </a:t>
                </a:r>
                <a:endParaRPr lang="en-US" sz="1400" dirty="0" smtClean="0"/>
              </a:p>
              <a:p>
                <a:pPr lvl="1"/>
                <a:r>
                  <a:rPr lang="en-US" sz="1400" dirty="0" smtClean="0"/>
                  <a:t>avg(Hrs</a:t>
                </a:r>
                <a:r>
                  <a:rPr lang="en-US" sz="1400" dirty="0"/>
                  <a:t>))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44823"/>
                <a:ext cx="3777095" cy="9541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808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6392717"/>
              </p:ext>
            </p:extLst>
          </p:nvPr>
        </p:nvGraphicFramePr>
        <p:xfrm>
          <a:off x="293892" y="3757205"/>
          <a:ext cx="4062085" cy="1688018"/>
        </p:xfrm>
        <a:graphic>
          <a:graphicData uri="http://schemas.openxmlformats.org/drawingml/2006/table">
            <a:tbl>
              <a:tblPr/>
              <a:tblGrid>
                <a:gridCol w="812417"/>
                <a:gridCol w="812417"/>
                <a:gridCol w="812417"/>
                <a:gridCol w="812417"/>
                <a:gridCol w="812417"/>
              </a:tblGrid>
              <a:tr h="6368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Summary for work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Assoc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Post-grad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Some-college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University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2271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0000"/>
                          </a:solidFill>
                        </a:rPr>
                        <a:t>With-Pay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</a:rPr>
                        <a:t>41.62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</a:rPr>
                        <a:t>44.91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solidFill>
                            <a:srgbClr val="000000"/>
                          </a:solidFill>
                        </a:rPr>
                        <a:t>39.41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0000"/>
                          </a:solidFill>
                        </a:rPr>
                        <a:t>43.44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8876">
                <a:tc>
                  <a:txBody>
                    <a:bodyPr/>
                    <a:lstStyle/>
                    <a:p>
                      <a:pPr algn="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Without-pay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50.00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35.33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4868416" y="3717032"/>
                <a:ext cx="37770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1400" dirty="0" smtClean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  <a:endParaRPr lang="en-US" sz="1400" dirty="0" smtClean="0"/>
              </a:p>
              <a:p>
                <a:pPr lvl="1"/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b="0" i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1400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=’All’ </a:t>
                </a:r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∧ E</a:t>
                </a:r>
                <a:r>
                  <a:rPr lang="en-US" sz="12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=’Post-Sec’, </a:t>
                </a:r>
                <a:endParaRPr lang="en-US" sz="14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140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1200" dirty="0">
                    <a:solidFill>
                      <a:srgbClr val="C00000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,</a:t>
                </a:r>
                <a:r>
                  <a:rPr lang="en-US" sz="1200" dirty="0">
                    <a:solidFill>
                      <a:srgbClr val="C00000"/>
                    </a:solidFill>
                  </a:rPr>
                  <a:t> E</a:t>
                </a:r>
                <a:r>
                  <a:rPr lang="en-US" sz="1100" dirty="0">
                    <a:solidFill>
                      <a:srgbClr val="C00000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]</a:t>
                </a:r>
                <a:r>
                  <a:rPr lang="en-US" sz="1400" dirty="0"/>
                  <a:t>, </a:t>
                </a:r>
                <a:endParaRPr lang="en-US" sz="1400" dirty="0" smtClean="0"/>
              </a:p>
              <a:p>
                <a:pPr lvl="1"/>
                <a:r>
                  <a:rPr lang="en-US" sz="1400" dirty="0" smtClean="0"/>
                  <a:t>avg(Hrs</a:t>
                </a:r>
                <a:r>
                  <a:rPr lang="en-US" sz="1400" dirty="0"/>
                  <a:t>))</a:t>
                </a: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416" y="3717032"/>
                <a:ext cx="3777095" cy="95410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3" descr="Description: workclas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084" y="4941168"/>
            <a:ext cx="4625396" cy="170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CineCube Movie – Act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Act we try </a:t>
            </a:r>
            <a:r>
              <a:rPr lang="en-US" dirty="0" smtClean="0"/>
              <a:t>to explaining to user </a:t>
            </a:r>
            <a:r>
              <a:rPr lang="en-US" u="sng" dirty="0" smtClean="0"/>
              <a:t>why</a:t>
            </a:r>
            <a:r>
              <a:rPr lang="en-US" dirty="0" smtClean="0"/>
              <a:t> the result of original query is what it is.</a:t>
            </a:r>
          </a:p>
          <a:p>
            <a:pPr lvl="1"/>
            <a:r>
              <a:rPr lang="en-US" dirty="0"/>
              <a:t>“Drilling into the breakdown of the </a:t>
            </a:r>
            <a:r>
              <a:rPr lang="en-US" dirty="0" smtClean="0"/>
              <a:t>original result”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drill in the details of </a:t>
            </a:r>
            <a:r>
              <a:rPr lang="en-US" dirty="0" smtClean="0"/>
              <a:t>the cells </a:t>
            </a:r>
            <a:r>
              <a:rPr lang="en-US" dirty="0"/>
              <a:t>of the original result in order to inspect </a:t>
            </a:r>
            <a:r>
              <a:rPr lang="en-US" dirty="0" smtClean="0"/>
              <a:t>the internals </a:t>
            </a:r>
            <a:r>
              <a:rPr lang="en-US" dirty="0"/>
              <a:t>of </a:t>
            </a:r>
            <a:r>
              <a:rPr lang="en-US" dirty="0" smtClean="0"/>
              <a:t>the aggregated </a:t>
            </a:r>
            <a:r>
              <a:rPr lang="en-US" dirty="0"/>
              <a:t>measures of the original query.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7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Can we answer user queries with </a:t>
            </a:r>
            <a:r>
              <a:rPr lang="en-US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than just a set of records?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i="1" dirty="0" smtClean="0"/>
              <a:t>We should and can produce query results that are </a:t>
            </a:r>
          </a:p>
          <a:p>
            <a:r>
              <a:rPr lang="en-US" i="1" dirty="0" smtClean="0"/>
              <a:t>properly visualized, </a:t>
            </a:r>
          </a:p>
          <a:p>
            <a:r>
              <a:rPr lang="en-US" i="1" dirty="0" smtClean="0"/>
              <a:t>enriched with textual comments, </a:t>
            </a:r>
          </a:p>
          <a:p>
            <a:r>
              <a:rPr lang="en-US" i="1" dirty="0" smtClean="0"/>
              <a:t>vocally enriched,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/>
              <a:t>… but then, you have a movie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0751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230"/>
    </mc:Choice>
    <mc:Fallback>
      <p:transition spd="slow" advTm="2223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II – Example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498878"/>
              </p:ext>
            </p:extLst>
          </p:nvPr>
        </p:nvGraphicFramePr>
        <p:xfrm>
          <a:off x="251520" y="1708801"/>
          <a:ext cx="3888430" cy="1226151"/>
        </p:xfrm>
        <a:graphic>
          <a:graphicData uri="http://schemas.openxmlformats.org/drawingml/2006/table">
            <a:tbl>
              <a:tblPr/>
              <a:tblGrid>
                <a:gridCol w="777686"/>
                <a:gridCol w="777686"/>
                <a:gridCol w="777686"/>
                <a:gridCol w="777686"/>
                <a:gridCol w="777686"/>
              </a:tblGrid>
              <a:tr h="309741"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Assoc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Post-grad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Some-college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University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Gov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40.73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43.58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38.38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42.14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Private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41.06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45.19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38.73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43.06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Self-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emp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46.68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47.24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45.70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46.61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51820" y="126026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Result of Original Query</a:t>
            </a:r>
            <a:endParaRPr lang="en-US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1900799" y="3140968"/>
            <a:ext cx="534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Drilling down the Rows of the Original Result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716016" y="1844823"/>
                <a:ext cx="37770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1400" dirty="0" smtClean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  <a:endParaRPr lang="en-US" sz="1400" dirty="0" smtClean="0"/>
              </a:p>
              <a:p>
                <a:pPr lvl="1"/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1400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=’With-Pay’ ∧ E</a:t>
                </a:r>
                <a:r>
                  <a:rPr lang="en-US" sz="12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=’Post-Sec’, </a:t>
                </a:r>
                <a:endParaRPr lang="en-US" sz="14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140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1200" dirty="0">
                    <a:solidFill>
                      <a:srgbClr val="C00000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,</a:t>
                </a:r>
                <a:r>
                  <a:rPr lang="en-US" sz="1200" dirty="0">
                    <a:solidFill>
                      <a:srgbClr val="C00000"/>
                    </a:solidFill>
                  </a:rPr>
                  <a:t> E</a:t>
                </a:r>
                <a:r>
                  <a:rPr lang="en-US" sz="1100" dirty="0">
                    <a:solidFill>
                      <a:srgbClr val="C00000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]</a:t>
                </a:r>
                <a:r>
                  <a:rPr lang="en-US" sz="1400" dirty="0"/>
                  <a:t>, </a:t>
                </a:r>
                <a:endParaRPr lang="en-US" sz="1400" dirty="0" smtClean="0"/>
              </a:p>
              <a:p>
                <a:pPr lvl="1"/>
                <a:r>
                  <a:rPr lang="en-US" sz="1400" dirty="0" smtClean="0"/>
                  <a:t>avg(Hrs</a:t>
                </a:r>
                <a:r>
                  <a:rPr lang="en-US" sz="1400" dirty="0"/>
                  <a:t>))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44823"/>
                <a:ext cx="3777095" cy="9541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808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4468440"/>
              </p:ext>
            </p:extLst>
          </p:nvPr>
        </p:nvGraphicFramePr>
        <p:xfrm>
          <a:off x="720000" y="3645024"/>
          <a:ext cx="7620000" cy="2380992"/>
        </p:xfrm>
        <a:graphic>
          <a:graphicData uri="http://schemas.openxmlformats.org/drawingml/2006/table">
            <a:tbl>
              <a:tblPr/>
              <a:tblGrid>
                <a:gridCol w="1295400"/>
                <a:gridCol w="1244600"/>
                <a:gridCol w="1270000"/>
                <a:gridCol w="1270000"/>
                <a:gridCol w="1270000"/>
                <a:gridCol w="1270000"/>
              </a:tblGrid>
              <a:tr h="288032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Gov</a:t>
                      </a:r>
                      <a:endParaRPr kumimoji="0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Assoc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rgbClr val="000000"/>
                          </a:solidFill>
                        </a:rPr>
                        <a:t>Post-grad</a:t>
                      </a:r>
                      <a:endParaRPr lang="en-US" sz="120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Some-college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University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Federal-</a:t>
                      </a:r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gov</a:t>
                      </a:r>
                      <a:endParaRPr kumimoji="0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41.15 (93)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rgbClr val="FF0000"/>
                          </a:solidFill>
                        </a:rPr>
                        <a:t>43.86 (80)</a:t>
                      </a:r>
                      <a:endParaRPr lang="en-US" sz="1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40.31 (251)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43.38 (233)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Local-</a:t>
                      </a:r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gov</a:t>
                      </a:r>
                      <a:endParaRPr kumimoji="0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41.33 (171)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rgbClr val="FF0000"/>
                          </a:solidFill>
                        </a:rPr>
                        <a:t>43.96 (362)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40.14 (385)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42.34 (499)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State-</a:t>
                      </a:r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gov</a:t>
                      </a:r>
                      <a:endParaRPr kumimoji="0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39.09 (87)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42.93 (249)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34.73 (319)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40.82 (297)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Private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Private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41.06 (1713)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rgbClr val="FF0000"/>
                          </a:solidFill>
                        </a:rPr>
                        <a:t>45.19 (1035)</a:t>
                      </a:r>
                      <a:endParaRPr lang="en-US" sz="1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38.73 (5016)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43.06 (3702)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Self-</a:t>
                      </a:r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emp</a:t>
                      </a:r>
                      <a:endParaRPr kumimoji="0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Self-</a:t>
                      </a:r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emp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endParaRPr kumimoji="0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48.68 (72)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rgbClr val="FF0000"/>
                          </a:solidFill>
                        </a:rPr>
                        <a:t>53.05 (110)</a:t>
                      </a:r>
                      <a:endParaRPr lang="en-US" sz="12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49.31 (223)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49.91 (338)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/>
                      <a:endParaRPr dirty="0"/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Self-</a:t>
                      </a:r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emp</a:t>
                      </a:r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-not-</a:t>
                      </a:r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endParaRPr kumimoji="0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45.88 (178)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FF"/>
                          </a:solidFill>
                        </a:rPr>
                        <a:t>43.39 (166)</a:t>
                      </a:r>
                      <a:endParaRPr lang="en-US" sz="1200" dirty="0">
                        <a:solidFill>
                          <a:srgbClr val="0000FF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44.03 (481)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44.44 (517)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II – Example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1845788"/>
              </p:ext>
            </p:extLst>
          </p:nvPr>
        </p:nvGraphicFramePr>
        <p:xfrm>
          <a:off x="251520" y="1708801"/>
          <a:ext cx="3888430" cy="1226151"/>
        </p:xfrm>
        <a:graphic>
          <a:graphicData uri="http://schemas.openxmlformats.org/drawingml/2006/table">
            <a:tbl>
              <a:tblPr/>
              <a:tblGrid>
                <a:gridCol w="777686"/>
                <a:gridCol w="777686"/>
                <a:gridCol w="777686"/>
                <a:gridCol w="777686"/>
                <a:gridCol w="777686"/>
              </a:tblGrid>
              <a:tr h="309741"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Assoc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Post-grad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Some-college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University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Gov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40.73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43.58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FF"/>
                          </a:solidFill>
                        </a:rPr>
                        <a:t>38.38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42.14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Private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41.06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45.19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38.73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43.06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797">
                <a:tc>
                  <a:txBody>
                    <a:bodyPr/>
                    <a:lstStyle/>
                    <a:p>
                      <a:pPr algn="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Self-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</a:rPr>
                        <a:t>emp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46.68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47.24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45.70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46.61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51820" y="126026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Result of Original Query</a:t>
            </a:r>
            <a:endParaRPr lang="en-US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4716016" y="1844823"/>
                <a:ext cx="37770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r>
                  <a:rPr lang="en-US" sz="1400" dirty="0" smtClean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1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400" dirty="0"/>
                  <a:t>,</a:t>
                </a:r>
                <a:endParaRPr lang="en-US" sz="1400" dirty="0" smtClean="0"/>
              </a:p>
              <a:p>
                <a:pPr lvl="1"/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1400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=’With-Pay’ ∧ E</a:t>
                </a:r>
                <a:r>
                  <a:rPr lang="en-US" sz="12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4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accent4">
                        <a:lumMod val="75000"/>
                      </a:schemeClr>
                    </a:solidFill>
                  </a:rPr>
                  <a:t>=’Post-Sec’, </a:t>
                </a:r>
                <a:endParaRPr lang="en-US" sz="1400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140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1200" dirty="0">
                    <a:solidFill>
                      <a:srgbClr val="C00000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,</a:t>
                </a:r>
                <a:r>
                  <a:rPr lang="en-US" sz="1200" dirty="0">
                    <a:solidFill>
                      <a:srgbClr val="C00000"/>
                    </a:solidFill>
                  </a:rPr>
                  <a:t> E</a:t>
                </a:r>
                <a:r>
                  <a:rPr lang="en-US" sz="1100" dirty="0">
                    <a:solidFill>
                      <a:srgbClr val="C00000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2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2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C00000"/>
                    </a:solidFill>
                  </a:rPr>
                  <a:t>]</a:t>
                </a:r>
                <a:r>
                  <a:rPr lang="en-US" sz="1400" dirty="0"/>
                  <a:t>, </a:t>
                </a:r>
                <a:endParaRPr lang="en-US" sz="1400" dirty="0" smtClean="0"/>
              </a:p>
              <a:p>
                <a:pPr lvl="1"/>
                <a:r>
                  <a:rPr lang="en-US" sz="1400" dirty="0" smtClean="0"/>
                  <a:t>avg(Hrs</a:t>
                </a:r>
                <a:r>
                  <a:rPr lang="en-US" sz="1400" dirty="0"/>
                  <a:t>))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1844823"/>
                <a:ext cx="3777095" cy="95410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808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756783" y="3140968"/>
            <a:ext cx="563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Drilling down the </a:t>
            </a:r>
            <a:r>
              <a:rPr lang="en-US" u="sng" dirty="0" smtClean="0"/>
              <a:t>Columns </a:t>
            </a:r>
            <a:r>
              <a:rPr lang="en-US" u="sng" dirty="0"/>
              <a:t>of the Original Result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8158955"/>
              </p:ext>
            </p:extLst>
          </p:nvPr>
        </p:nvGraphicFramePr>
        <p:xfrm>
          <a:off x="1541016" y="3551363"/>
          <a:ext cx="6350000" cy="2854960"/>
        </p:xfrm>
        <a:graphic>
          <a:graphicData uri="http://schemas.openxmlformats.org/drawingml/2006/table">
            <a:tbl>
              <a:tblPr/>
              <a:tblGrid>
                <a:gridCol w="1270000"/>
                <a:gridCol w="1400944"/>
                <a:gridCol w="1139056"/>
                <a:gridCol w="1270000"/>
                <a:gridCol w="1270000"/>
              </a:tblGrid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Assoc</a:t>
                      </a:r>
                      <a:endParaRPr kumimoji="0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Gov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Private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Self-emp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Assoc-acdm</a:t>
                      </a:r>
                      <a:endParaRPr kumimoji="0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39.91 (182)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40.87 (720)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45.49 (105)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Assoc-voc</a:t>
                      </a:r>
                      <a:endParaRPr kumimoji="0" lang="en-US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41.61 (169)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41.20 (993)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47.55 (145)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Post-grad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Doctorate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46.53 (124)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49.05 (172)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47.22 (79)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Masters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42.93 (567)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44.42 (863)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47.25 (197)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Some-college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Some-college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38.38 (955)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38.73 (5016)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45.70 (704)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Bachelors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FF"/>
                          </a:solidFill>
                        </a:rPr>
                        <a:t>41.56 (943)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42.71 (3455)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46.23 (646)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algn="r" rtl="0" eaLnBrk="1" latinLnBrk="0" hangingPunct="1"/>
                      <a:endParaRPr kumimoji="0" sz="1200" kern="120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en-US" sz="12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Prof-school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FF0000"/>
                          </a:solidFill>
                        </a:rPr>
                        <a:t>48.40 (86)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0000"/>
                          </a:solidFill>
                        </a:rPr>
                        <a:t>47.96 (247)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0000"/>
                          </a:solidFill>
                        </a:rPr>
                        <a:t>47.78 (209)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7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CineCube Movie – </a:t>
            </a:r>
            <a:r>
              <a:rPr lang="en-US" dirty="0" smtClean="0"/>
              <a:t>Summary Act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Act represented from one episode.</a:t>
            </a:r>
          </a:p>
          <a:p>
            <a:r>
              <a:rPr lang="en-US" dirty="0" smtClean="0"/>
              <a:t>This episode has all the highlights of our story.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40060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92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Extraction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utilize a palette of highlight extraction methods that take a 2D matrix as input and produce important findings as </a:t>
            </a:r>
            <a:r>
              <a:rPr lang="en-US" dirty="0" smtClean="0"/>
              <a:t>output.</a:t>
            </a:r>
          </a:p>
          <a:p>
            <a:r>
              <a:rPr lang="en-US" dirty="0" smtClean="0"/>
              <a:t>Such as: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top and bottom quartile of values in a </a:t>
            </a:r>
            <a:r>
              <a:rPr lang="en-US" dirty="0" smtClean="0"/>
              <a:t>matrix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absence of values from a row or </a:t>
            </a:r>
            <a:r>
              <a:rPr lang="en-US" dirty="0" smtClean="0"/>
              <a:t>column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domination of a quartile by a row or a </a:t>
            </a:r>
            <a:r>
              <a:rPr lang="en-US" dirty="0" smtClean="0"/>
              <a:t>column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identification of min and max 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7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Extraction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is constructed by a Text Manager that customizes the text per </a:t>
            </a:r>
            <a:r>
              <a:rPr lang="en-US" dirty="0" smtClean="0"/>
              <a:t>Act</a:t>
            </a:r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93192" lvl="1" indent="0">
              <a:buNone/>
            </a:pPr>
            <a:r>
              <a:rPr lang="en-US" i="1" dirty="0"/>
              <a:t>In this slide, we drill-down one level for all values of dimension &lt;dim&gt; at level &lt;l&gt;. For each cell we show both the &lt;</a:t>
            </a:r>
            <a:r>
              <a:rPr lang="en-US" i="1" dirty="0" err="1"/>
              <a:t>agg</a:t>
            </a:r>
            <a:r>
              <a:rPr lang="en-US" i="1" dirty="0"/>
              <a:t>&gt; of &lt;measure&gt; and the number of tuples that correspond to it.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1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91775654"/>
              </p:ext>
            </p:extLst>
          </p:nvPr>
        </p:nvGraphicFramePr>
        <p:xfrm>
          <a:off x="155709" y="1196752"/>
          <a:ext cx="876729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722520" y="440640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Software Issues</a:t>
            </a:r>
            <a:endParaRPr lang="en-US" sz="4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72252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8B8B8B"/>
                </a:solidFill>
                <a:latin typeface="Calibri"/>
              </a:rPr>
              <a:t>Method Overview</a:t>
            </a:r>
          </a:p>
          <a:p>
            <a:r>
              <a:rPr lang="en-US" sz="2000" dirty="0" smtClean="0">
                <a:solidFill>
                  <a:srgbClr val="8B8B8B"/>
                </a:solidFill>
                <a:latin typeface="Calibri"/>
              </a:rPr>
              <a:t>Software Issues</a:t>
            </a:r>
            <a:endParaRPr lang="en-US" sz="2000" dirty="0">
              <a:solidFill>
                <a:srgbClr val="8B8B8B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8B8B8B"/>
                </a:solidFill>
                <a:latin typeface="Calibri"/>
              </a:rPr>
              <a:t>Discussion</a:t>
            </a:r>
            <a:endParaRPr lang="en-US" dirty="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8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"/>
    </mc:Choice>
    <mc:Fallback>
      <p:transition spd="slow" advTm="9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technical barrier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Our tool is extensible</a:t>
            </a:r>
          </a:p>
          <a:p>
            <a:pPr lvl="1"/>
            <a:r>
              <a:rPr lang="en-US" dirty="0" smtClean="0"/>
              <a:t>We can add new tasks to generate complementary queries easily</a:t>
            </a:r>
          </a:p>
          <a:p>
            <a:pPr lvl="1"/>
            <a:r>
              <a:rPr lang="en-US" dirty="0" smtClean="0"/>
              <a:t>We can add new highlight algorithms to produce highlights easily</a:t>
            </a:r>
          </a:p>
          <a:p>
            <a:r>
              <a:rPr lang="en-US" dirty="0" smtClean="0"/>
              <a:t>Supportive technologies are surprisingly easier to use</a:t>
            </a:r>
          </a:p>
          <a:p>
            <a:pPr lvl="1"/>
            <a:r>
              <a:rPr lang="en-US" dirty="0" smtClean="0"/>
              <a:t>Apache POI for </a:t>
            </a:r>
            <a:r>
              <a:rPr lang="en-US" dirty="0" err="1" smtClean="0"/>
              <a:t>pptx</a:t>
            </a:r>
            <a:r>
              <a:rPr lang="en-US" dirty="0" smtClean="0"/>
              <a:t> generation </a:t>
            </a:r>
          </a:p>
          <a:p>
            <a:pPr lvl="1"/>
            <a:r>
              <a:rPr lang="en-US" dirty="0" smtClean="0"/>
              <a:t>TTS for text to speech conversion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orkspace\Master\ClassDiagram\package_diagram_2013_06_29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360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D:\workspace\Master\ClassDiagram\HighlightMgr_2013_07_07.png"/>
          <p:cNvPicPr/>
          <p:nvPr/>
        </p:nvPicPr>
        <p:blipFill>
          <a:blip r:embed="rId4" cstate="print">
            <a:clrChange>
              <a:clrFrom>
                <a:srgbClr val="FFFFC8"/>
              </a:clrFrom>
              <a:clrTo>
                <a:srgbClr val="FFFFC8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6624736" cy="47525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orkspace\Master\ClassDiagram\package_diagram_2013_06_29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2360" cy="32849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D:\workspace\Master\ClassDiagram\TaskMgr_2013_07_07.png"/>
          <p:cNvPicPr/>
          <p:nvPr/>
        </p:nvPicPr>
        <p:blipFill>
          <a:blip r:embed="rId4" cstate="print">
            <a:clrChange>
              <a:clrFrom>
                <a:srgbClr val="FFFFC8"/>
              </a:clrFrom>
              <a:clrTo>
                <a:srgbClr val="FFFFC8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6408712" cy="5112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en-US" dirty="0" smtClean="0"/>
              <a:t>Find the average work hours per week  </a:t>
            </a:r>
            <a:r>
              <a:rPr lang="en-US" sz="2000" i="1" dirty="0" smtClean="0">
                <a:solidFill>
                  <a:srgbClr val="00B050"/>
                </a:solidFill>
              </a:rPr>
              <a:t>//measure</a:t>
            </a:r>
            <a:endParaRPr lang="en-US" sz="2000" dirty="0" smtClean="0"/>
          </a:p>
          <a:p>
            <a:pPr lvl="1"/>
            <a:r>
              <a:rPr lang="en-US" dirty="0" smtClean="0"/>
              <a:t>For persons with 		</a:t>
            </a:r>
            <a:r>
              <a:rPr lang="en-US" sz="2000" i="1" dirty="0" smtClean="0">
                <a:solidFill>
                  <a:srgbClr val="00B050"/>
                </a:solidFill>
              </a:rPr>
              <a:t>//selection conditions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/>
              <a:t> work_class.level2</a:t>
            </a:r>
            <a:r>
              <a:rPr lang="en-US" dirty="0"/>
              <a:t>=’With-Pay’ </a:t>
            </a:r>
            <a:r>
              <a:rPr lang="en-US" dirty="0" smtClean="0"/>
              <a:t>, and</a:t>
            </a:r>
          </a:p>
          <a:p>
            <a:pPr lvl="2"/>
            <a:r>
              <a:rPr lang="en-US" dirty="0" smtClean="0"/>
              <a:t> education.level3= ‘Post-Sec’</a:t>
            </a:r>
          </a:p>
          <a:p>
            <a:pPr lvl="1"/>
            <a:r>
              <a:rPr lang="en-US" dirty="0" smtClean="0"/>
              <a:t>Grouped per			</a:t>
            </a:r>
            <a:r>
              <a:rPr lang="en-US" i="1" dirty="0" smtClean="0"/>
              <a:t> </a:t>
            </a:r>
            <a:r>
              <a:rPr lang="en-US" sz="2000" i="1" dirty="0" smtClean="0">
                <a:solidFill>
                  <a:srgbClr val="00B050"/>
                </a:solidFill>
              </a:rPr>
              <a:t>//groupers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/>
              <a:t>work_class.level1</a:t>
            </a:r>
          </a:p>
          <a:p>
            <a:pPr lvl="2"/>
            <a:r>
              <a:rPr lang="en-US" dirty="0" smtClean="0"/>
              <a:t>education.level3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4" name="Picture 3" descr="Description: workclas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789040"/>
            <a:ext cx="489157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5" descr="Description: educatio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8881"/>
            <a:ext cx="4067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5029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5029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662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POI for </a:t>
            </a:r>
            <a:r>
              <a:rPr lang="en-US" dirty="0" err="1" smtClean="0"/>
              <a:t>pptx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Java API that provides several libraries </a:t>
            </a:r>
            <a:r>
              <a:rPr lang="en-US" dirty="0" smtClean="0"/>
              <a:t>for Microsoft </a:t>
            </a:r>
            <a:r>
              <a:rPr lang="en-US" dirty="0"/>
              <a:t>Word, PowerPoint and Excel (since 2001). </a:t>
            </a:r>
            <a:endParaRPr lang="en-US" dirty="0" smtClean="0"/>
          </a:p>
          <a:p>
            <a:r>
              <a:rPr lang="en-US" dirty="0" smtClean="0"/>
              <a:t>XSLF </a:t>
            </a:r>
            <a:r>
              <a:rPr lang="en-US" dirty="0"/>
              <a:t>is the Java implementation of </a:t>
            </a:r>
            <a:r>
              <a:rPr lang="en-US" dirty="0" smtClean="0"/>
              <a:t>the PowerPoint </a:t>
            </a:r>
            <a:r>
              <a:rPr lang="en-US" dirty="0"/>
              <a:t>2007 OOXML (.</a:t>
            </a:r>
            <a:r>
              <a:rPr lang="en-US" dirty="0" err="1"/>
              <a:t>pptx</a:t>
            </a:r>
            <a:r>
              <a:rPr lang="en-US" dirty="0"/>
              <a:t>) file </a:t>
            </a:r>
            <a:r>
              <a:rPr lang="en-US" dirty="0" smtClean="0"/>
              <a:t>format.</a:t>
            </a:r>
          </a:p>
          <a:p>
            <a:pPr lvl="1"/>
            <a:endParaRPr lang="en-US" sz="2400" dirty="0" smtClean="0"/>
          </a:p>
          <a:p>
            <a:pPr marL="457200" lvl="3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XMLSlideShow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= new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XMLSlideShow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457200" lvl="3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XSLFSlideMaster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sm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ss.getSlideMasters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()[0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457200" lvl="3" indent="0"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457200" lvl="3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XSLFSlide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sl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ss.createSlide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sm.getLayout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SlideLayout.TITLE_AND_CONTENT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 marL="457200" lvl="3" indent="0">
              <a:buNone/>
            </a:pP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 marL="457200" lvl="3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XSLFTable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t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sl.createTable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457200" lvl="3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t.addRow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addCell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setText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(“added a cell”);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0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PPTX Folder Structure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780928"/>
            <a:ext cx="2376263" cy="138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799"/>
            <a:ext cx="1944216" cy="415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Brace 4"/>
          <p:cNvSpPr/>
          <p:nvPr/>
        </p:nvSpPr>
        <p:spPr>
          <a:xfrm>
            <a:off x="3419872" y="1628799"/>
            <a:ext cx="1368152" cy="4032449"/>
          </a:xfrm>
          <a:prstGeom prst="leftBrace">
            <a:avLst>
              <a:gd name="adj1" fmla="val 8333"/>
              <a:gd name="adj2" fmla="val 48560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>
            <a:stCxn id="5" idx="1"/>
          </p:cNvCxnSpPr>
          <p:nvPr/>
        </p:nvCxnSpPr>
        <p:spPr>
          <a:xfrm flipH="1">
            <a:off x="1187624" y="3586956"/>
            <a:ext cx="223224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3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MaryTTS</a:t>
            </a:r>
            <a:r>
              <a:rPr lang="en-US" dirty="0" smtClean="0"/>
              <a:t> for Text-to-Speech Synthesis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sz="2000" dirty="0" smtClean="0"/>
          </a:p>
          <a:p>
            <a:pPr marL="0" lvl="2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MaryInterface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m = new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LocalMaryInterface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lvl="2" indent="0">
              <a:buNone/>
            </a:pPr>
            <a:r>
              <a:rPr lang="en-US" sz="2000" dirty="0" err="1">
                <a:latin typeface="Consolas" pitchFamily="49" charset="0"/>
                <a:cs typeface="Consolas" pitchFamily="49" charset="0"/>
              </a:rPr>
              <a:t>m.setVoice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(“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cmu-slt-hsmm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”);</a:t>
            </a:r>
          </a:p>
          <a:p>
            <a:pPr marL="0" lvl="2" indent="0">
              <a:buNone/>
            </a:pP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lvl="2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AudioInputStream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audio 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m.generateAudio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("Hello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”);</a:t>
            </a:r>
          </a:p>
          <a:p>
            <a:pPr marL="0" lvl="2" indent="0">
              <a:buNone/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 marL="0" lvl="2" indent="0">
              <a:buNone/>
            </a:pPr>
            <a:r>
              <a:rPr lang="en-US" sz="2000" dirty="0" err="1">
                <a:latin typeface="Consolas" pitchFamily="49" charset="0"/>
                <a:cs typeface="Consolas" pitchFamily="49" charset="0"/>
              </a:rPr>
              <a:t>AudioSystem.write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(audio,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audioFileFormat.Type.WAVE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lvl="2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new File(“myWav.wav”));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5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722520" y="440640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Calibri"/>
              </a:rPr>
              <a:t>Discussion</a:t>
            </a:r>
            <a:endParaRPr lang="en-US" sz="4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72252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8B8B8B"/>
                </a:solidFill>
                <a:latin typeface="Calibri"/>
              </a:rPr>
              <a:t>Method Overview</a:t>
            </a:r>
          </a:p>
          <a:p>
            <a:r>
              <a:rPr lang="en-US" sz="2000" dirty="0" smtClean="0">
                <a:solidFill>
                  <a:srgbClr val="8B8B8B"/>
                </a:solidFill>
                <a:latin typeface="Calibri"/>
              </a:rPr>
              <a:t>Software Issues</a:t>
            </a:r>
            <a:endParaRPr lang="en-US" sz="2000" dirty="0">
              <a:solidFill>
                <a:srgbClr val="8B8B8B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8B8B8B"/>
                </a:solidFill>
                <a:latin typeface="Calibri"/>
              </a:rPr>
              <a:t>Discussion</a:t>
            </a:r>
            <a:endParaRPr lang="en-US" dirty="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8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0"/>
    </mc:Choice>
    <mc:Fallback>
      <p:transition spd="slow" advTm="9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Open issues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4211960" y="3284984"/>
            <a:ext cx="900000" cy="90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en-US" dirty="0" smtClean="0"/>
              <a:t>CC</a:t>
            </a:r>
          </a:p>
          <a:p>
            <a:pPr algn="ctr"/>
            <a:r>
              <a:rPr lang="en-US" dirty="0" smtClean="0"/>
              <a:t> now</a:t>
            </a:r>
            <a:endParaRPr lang="el-GR" dirty="0"/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835696" y="1988840"/>
            <a:ext cx="900000" cy="90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en-US" dirty="0" smtClean="0"/>
              <a:t>Back stage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13285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Speed-up voice gen.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41277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Multi-query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29969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Cloud/parallel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260648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More than 2D arrays</a:t>
            </a:r>
            <a:endParaRPr lang="el-GR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86916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030A0"/>
                </a:solidFill>
              </a:rPr>
              <a:t>2D results (2 groupers)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260648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Show text</a:t>
            </a:r>
            <a:endParaRPr lang="el-GR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1490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030A0"/>
                </a:solidFill>
              </a:rPr>
              <a:t>Star schema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191683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Look like a movie</a:t>
            </a:r>
            <a:endParaRPr lang="el-GR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573325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Equality selections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43808" y="537321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7030A0"/>
                </a:solidFill>
              </a:rPr>
              <a:t>Single measure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581263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Personalization 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2060848"/>
            <a:ext cx="100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More acts (more queries)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4283968" y="836712"/>
            <a:ext cx="900000" cy="900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en-US" dirty="0" smtClean="0"/>
              <a:t>Visualize</a:t>
            </a: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1979712" y="4725144"/>
            <a:ext cx="900000" cy="90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en-US" dirty="0" smtClean="0"/>
              <a:t>Assumptions</a:t>
            </a:r>
            <a:endParaRPr lang="el-GR" dirty="0"/>
          </a:p>
        </p:txBody>
      </p:sp>
      <p:sp>
        <p:nvSpPr>
          <p:cNvPr id="22" name="TextBox 21"/>
          <p:cNvSpPr txBox="1">
            <a:spLocks/>
          </p:cNvSpPr>
          <p:nvPr/>
        </p:nvSpPr>
        <p:spPr>
          <a:xfrm>
            <a:off x="6732240" y="1916832"/>
            <a:ext cx="900000" cy="62670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en-US" dirty="0" smtClean="0"/>
              <a:t>Info content</a:t>
            </a:r>
            <a:endParaRPr lang="el-GR" dirty="0"/>
          </a:p>
        </p:txBody>
      </p:sp>
      <p:sp>
        <p:nvSpPr>
          <p:cNvPr id="23" name="TextBox 22"/>
          <p:cNvSpPr txBox="1"/>
          <p:nvPr/>
        </p:nvSpPr>
        <p:spPr>
          <a:xfrm>
            <a:off x="6588224" y="321297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Chase after interestingness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2160" y="263691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Crowd wisdom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4288" y="126876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More highlights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072" y="566861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to allow interaction with the user?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144" y="126876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Structure more like a movie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>
            <a:spLocks/>
          </p:cNvSpPr>
          <p:nvPr/>
        </p:nvSpPr>
        <p:spPr>
          <a:xfrm>
            <a:off x="6372200" y="4653136"/>
            <a:ext cx="900000" cy="90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>
            <a:spAutoFit/>
          </a:bodyPr>
          <a:lstStyle/>
          <a:p>
            <a:pPr algn="ctr"/>
            <a:r>
              <a:rPr lang="en-US" dirty="0" smtClean="0"/>
              <a:t>Interaction</a:t>
            </a:r>
            <a:endParaRPr lang="el-GR" dirty="0"/>
          </a:p>
        </p:txBody>
      </p:sp>
      <p:sp>
        <p:nvSpPr>
          <p:cNvPr id="36" name="Rectangle 35"/>
          <p:cNvSpPr/>
          <p:nvPr/>
        </p:nvSpPr>
        <p:spPr>
          <a:xfrm>
            <a:off x="6444208" y="188640"/>
            <a:ext cx="250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Be compendious; if not,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at least be concise!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Any questions?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More information</a:t>
            </a:r>
          </a:p>
          <a:p>
            <a:pPr lvl="2"/>
            <a:r>
              <a:rPr lang="fr-FR" dirty="0" smtClean="0">
                <a:hlinkClick r:id="rId3"/>
              </a:rPr>
              <a:t>http://www.cs.uoi.gr/~pvassil/projects/cinecubes/</a:t>
            </a:r>
            <a:endParaRPr lang="fr-FR" dirty="0" smtClean="0"/>
          </a:p>
          <a:p>
            <a:pPr>
              <a:buNone/>
            </a:pPr>
            <a:r>
              <a:rPr lang="en-US" dirty="0" smtClean="0"/>
              <a:t>Demo</a:t>
            </a:r>
          </a:p>
          <a:p>
            <a:pPr lvl="2"/>
            <a:r>
              <a:rPr lang="fr-FR" dirty="0" smtClean="0">
                <a:hlinkClick r:id="rId4"/>
              </a:rPr>
              <a:t>http://snf-56304.vm.okeanos.grnet.gr/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Code</a:t>
            </a:r>
          </a:p>
          <a:p>
            <a:pPr lvl="2"/>
            <a:r>
              <a:rPr lang="fr-FR" sz="2000" dirty="0" smtClean="0">
                <a:hlinkClick r:id="rId5"/>
              </a:rPr>
              <a:t>https://github.com/DAINTINESS-Group/CinecubesPublic.git</a:t>
            </a:r>
            <a:r>
              <a:rPr lang="fr-FR" sz="2000" dirty="0" smtClean="0"/>
              <a:t> </a:t>
            </a:r>
            <a:endParaRPr lang="el-G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1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722520" y="440640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0000"/>
                </a:solidFill>
              </a:rPr>
              <a:t>Related Work</a:t>
            </a:r>
          </a:p>
        </p:txBody>
      </p:sp>
      <p:sp>
        <p:nvSpPr>
          <p:cNvPr id="7" name="TextShape 2"/>
          <p:cNvSpPr txBox="1"/>
          <p:nvPr/>
        </p:nvSpPr>
        <p:spPr>
          <a:xfrm>
            <a:off x="72252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endParaRPr lang="en-US" sz="2000" dirty="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4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4400" dirty="0">
                <a:solidFill>
                  <a:srgbClr val="000000"/>
                </a:solidFill>
              </a:rPr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Query </a:t>
            </a:r>
            <a:r>
              <a:rPr lang="en-US" dirty="0" smtClean="0"/>
              <a:t>Recommendations</a:t>
            </a:r>
          </a:p>
          <a:p>
            <a:r>
              <a:rPr lang="en-US" dirty="0" smtClean="0"/>
              <a:t>Database-related efforts</a:t>
            </a:r>
          </a:p>
          <a:p>
            <a:r>
              <a:rPr lang="en-US" dirty="0"/>
              <a:t>OLAP-related </a:t>
            </a:r>
            <a:r>
              <a:rPr lang="en-US" dirty="0" smtClean="0"/>
              <a:t>methods</a:t>
            </a:r>
          </a:p>
          <a:p>
            <a:r>
              <a:rPr lang="en-US" dirty="0"/>
              <a:t>Advanced OLAP </a:t>
            </a:r>
            <a:r>
              <a:rPr lang="en-US" dirty="0" smtClean="0"/>
              <a:t>operators</a:t>
            </a:r>
          </a:p>
          <a:p>
            <a:r>
              <a:rPr lang="en-US" dirty="0"/>
              <a:t>Text synthesis from query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932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kern="1400" dirty="0"/>
              <a:t>A. Giacometti, P. Marcel, E. </a:t>
            </a:r>
            <a:r>
              <a:rPr lang="en-US" kern="1400" dirty="0" err="1"/>
              <a:t>Negre</a:t>
            </a:r>
            <a:r>
              <a:rPr lang="en-US" kern="1400" dirty="0"/>
              <a:t>, A. </a:t>
            </a:r>
            <a:r>
              <a:rPr lang="en-US" kern="1400" dirty="0" err="1"/>
              <a:t>Soulet</a:t>
            </a:r>
            <a:r>
              <a:rPr lang="en-US" kern="1400" dirty="0"/>
              <a:t>, 2011. Query Recommendations for OLAP Discovery-Driven Analysis. IJDWM 7,2 (2011), 1-25 </a:t>
            </a:r>
            <a:r>
              <a:rPr lang="en-US" kern="1400" dirty="0" smtClean="0"/>
              <a:t>DOI= http</a:t>
            </a:r>
            <a:r>
              <a:rPr lang="en-US" kern="1400" dirty="0"/>
              <a:t>://</a:t>
            </a:r>
            <a:r>
              <a:rPr lang="en-US" kern="1400" dirty="0" smtClean="0"/>
              <a:t>dx.doi.org/10.4018/jdwm.2011040101</a:t>
            </a:r>
          </a:p>
          <a:p>
            <a:endParaRPr lang="en-US" kern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kern="1400" dirty="0"/>
              <a:t>C. S. Jensen, T. B. Pedersen, C. Thomsen, 2010. Multidimensional Databases and Data Warehousing. Synthesis Lectures on Data Management, Morgan &amp; Claypool </a:t>
            </a:r>
            <a:r>
              <a:rPr lang="en-US" kern="1400" dirty="0" smtClean="0"/>
              <a:t>Publishers</a:t>
            </a:r>
          </a:p>
          <a:p>
            <a:endParaRPr lang="en-US" kern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kern="1400" dirty="0"/>
              <a:t>A. </a:t>
            </a:r>
            <a:r>
              <a:rPr lang="en-US" kern="1400" dirty="0" err="1"/>
              <a:t>Maniatis</a:t>
            </a:r>
            <a:r>
              <a:rPr lang="en-US" kern="1400" dirty="0"/>
              <a:t>, P. </a:t>
            </a:r>
            <a:r>
              <a:rPr lang="en-US" kern="1400" dirty="0" err="1"/>
              <a:t>Vassiliadis</a:t>
            </a:r>
            <a:r>
              <a:rPr lang="en-US" kern="1400" dirty="0"/>
              <a:t>, S. </a:t>
            </a:r>
            <a:r>
              <a:rPr lang="en-US" kern="1400" dirty="0" err="1"/>
              <a:t>Skiadopoulos</a:t>
            </a:r>
            <a:r>
              <a:rPr lang="en-US" kern="1400" dirty="0"/>
              <a:t>, Y. </a:t>
            </a:r>
            <a:r>
              <a:rPr lang="en-US" kern="1400" dirty="0" err="1"/>
              <a:t>Vassiliou</a:t>
            </a:r>
            <a:r>
              <a:rPr lang="en-US" kern="1400" dirty="0"/>
              <a:t>, G. </a:t>
            </a:r>
            <a:r>
              <a:rPr lang="en-US" kern="1400" dirty="0" err="1"/>
              <a:t>Mavrogonatos</a:t>
            </a:r>
            <a:r>
              <a:rPr lang="en-US" kern="1400" dirty="0"/>
              <a:t>, I. </a:t>
            </a:r>
            <a:r>
              <a:rPr lang="en-US" kern="1400" dirty="0" err="1"/>
              <a:t>Michalarias</a:t>
            </a:r>
            <a:r>
              <a:rPr lang="en-US" kern="1400" dirty="0"/>
              <a:t>, 2005. A presentation model and non-traditional visualization for OLAP. IJDWM, 1,1 (2005), 1-36. DOI= http://</a:t>
            </a:r>
            <a:r>
              <a:rPr lang="en-US" kern="1400" dirty="0" smtClean="0"/>
              <a:t>dx.doi.org/10.4018/jdwm.2005010101</a:t>
            </a:r>
          </a:p>
          <a:p>
            <a:endParaRPr lang="en-US" kern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en-US" kern="1400" dirty="0"/>
              <a:t>P. Marcel, E. </a:t>
            </a:r>
            <a:r>
              <a:rPr lang="en-US" kern="1400" dirty="0" err="1"/>
              <a:t>Negre</a:t>
            </a:r>
            <a:r>
              <a:rPr lang="en-US" kern="1400" dirty="0"/>
              <a:t>, 2011. A survey of query recommendation techniques for data warehouse exploration. EDA (Clermont-Ferrand, France, 2011), pp. 119-134</a:t>
            </a:r>
            <a:endParaRPr lang="en-US" kern="14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6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124" name="Picture 3" descr="Description: workclas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484784"/>
            <a:ext cx="606555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5" descr="Description: educatio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3"/>
            <a:ext cx="6696744" cy="235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5029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2743200" algn="l"/>
                <a:tab pos="5029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5896" y="2060848"/>
            <a:ext cx="1152128" cy="47645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92080" y="4392701"/>
            <a:ext cx="1152128" cy="47645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705625" y="2609315"/>
            <a:ext cx="322759" cy="45964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93657" y="4913571"/>
            <a:ext cx="322759" cy="45964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49703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97"/>
    </mc:Choice>
    <mc:Fallback>
      <p:transition spd="slow" advTm="2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Database-related efforts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K. </a:t>
            </a:r>
            <a:r>
              <a:rPr lang="en-US" sz="2000" dirty="0" err="1"/>
              <a:t>Stefanidis</a:t>
            </a:r>
            <a:r>
              <a:rPr lang="en-US" sz="2000" dirty="0"/>
              <a:t>, M. </a:t>
            </a:r>
            <a:r>
              <a:rPr lang="en-US" sz="2000" dirty="0" err="1"/>
              <a:t>Drosou</a:t>
            </a:r>
            <a:r>
              <a:rPr lang="en-US" sz="2000" dirty="0"/>
              <a:t>, E. </a:t>
            </a:r>
            <a:r>
              <a:rPr lang="en-US" sz="2000" dirty="0" err="1"/>
              <a:t>Pitoura</a:t>
            </a:r>
            <a:r>
              <a:rPr lang="en-US" sz="2000" dirty="0"/>
              <a:t>, 2009. "You May Also Like" Results in Relational Databases. </a:t>
            </a:r>
            <a:r>
              <a:rPr lang="en-US" sz="2000" dirty="0" err="1"/>
              <a:t>PersDB</a:t>
            </a:r>
            <a:r>
              <a:rPr lang="en-US" sz="2000" dirty="0"/>
              <a:t> (Lyon, France, 2009</a:t>
            </a:r>
            <a:r>
              <a:rPr lang="en-US" sz="2000" dirty="0" smtClean="0"/>
              <a:t>).</a:t>
            </a:r>
          </a:p>
          <a:p>
            <a:endParaRPr lang="en-US" sz="2000" dirty="0"/>
          </a:p>
          <a:p>
            <a:r>
              <a:rPr lang="en-US" sz="2000" dirty="0"/>
              <a:t>G. </a:t>
            </a:r>
            <a:r>
              <a:rPr lang="en-US" sz="2000" dirty="0" err="1"/>
              <a:t>Chatzopoulou</a:t>
            </a:r>
            <a:r>
              <a:rPr lang="en-US" sz="2000" dirty="0"/>
              <a:t>, M. </a:t>
            </a:r>
            <a:r>
              <a:rPr lang="en-US" sz="2000" dirty="0" err="1"/>
              <a:t>Eirinaki</a:t>
            </a:r>
            <a:r>
              <a:rPr lang="en-US" sz="2000" dirty="0"/>
              <a:t>, S. </a:t>
            </a:r>
            <a:r>
              <a:rPr lang="en-US" sz="2000" dirty="0" err="1"/>
              <a:t>Koshy</a:t>
            </a:r>
            <a:r>
              <a:rPr lang="en-US" sz="2000" dirty="0"/>
              <a:t>, S. Mittal, N. </a:t>
            </a:r>
            <a:r>
              <a:rPr lang="en-US" sz="2000" dirty="0" err="1"/>
              <a:t>Polyzotis</a:t>
            </a:r>
            <a:r>
              <a:rPr lang="en-US" sz="2000" dirty="0"/>
              <a:t>, J. </a:t>
            </a:r>
            <a:r>
              <a:rPr lang="en-US" sz="2000" dirty="0" err="1"/>
              <a:t>Varman</a:t>
            </a:r>
            <a:r>
              <a:rPr lang="en-US" sz="2000" dirty="0"/>
              <a:t>, 2011. The </a:t>
            </a:r>
            <a:r>
              <a:rPr lang="en-US" sz="2000" dirty="0" err="1"/>
              <a:t>QueRIE</a:t>
            </a:r>
            <a:r>
              <a:rPr lang="en-US" sz="2000" dirty="0"/>
              <a:t> system for Personalized Query Recommendations. IEEE Data Eng. Bull. 34,2 (2011), pp. 55-60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OLAP-related methods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V. </a:t>
            </a:r>
            <a:r>
              <a:rPr lang="en-US" sz="2000" dirty="0" err="1"/>
              <a:t>Cariou</a:t>
            </a:r>
            <a:r>
              <a:rPr lang="en-US" sz="2000" dirty="0"/>
              <a:t>, J. </a:t>
            </a:r>
            <a:r>
              <a:rPr lang="en-US" sz="2000" dirty="0" err="1"/>
              <a:t>Cubillé</a:t>
            </a:r>
            <a:r>
              <a:rPr lang="en-US" sz="2000" dirty="0"/>
              <a:t>, C. </a:t>
            </a:r>
            <a:r>
              <a:rPr lang="en-US" sz="2000" dirty="0" err="1"/>
              <a:t>Derquenne</a:t>
            </a:r>
            <a:r>
              <a:rPr lang="en-US" sz="2000" dirty="0"/>
              <a:t>, S. Goutier, </a:t>
            </a:r>
            <a:r>
              <a:rPr lang="en-US" sz="2000" dirty="0" err="1"/>
              <a:t>F.Guisnel</a:t>
            </a:r>
            <a:r>
              <a:rPr lang="en-US" sz="2000" dirty="0"/>
              <a:t>, H. </a:t>
            </a:r>
            <a:r>
              <a:rPr lang="en-US" sz="2000" dirty="0" err="1"/>
              <a:t>Klajnmic</a:t>
            </a:r>
            <a:r>
              <a:rPr lang="en-US" sz="2000" dirty="0"/>
              <a:t>, 2008. Built-In Indicators to Discover Interesting Drill Paths in a Cube. </a:t>
            </a:r>
            <a:r>
              <a:rPr lang="en-US" sz="2000" dirty="0" err="1"/>
              <a:t>DaWaK</a:t>
            </a:r>
            <a:r>
              <a:rPr lang="en-US" sz="2000" dirty="0"/>
              <a:t> (Turin, Italy, 2008), pp. 33-44, </a:t>
            </a:r>
            <a:r>
              <a:rPr lang="en-US" sz="2000" dirty="0" smtClean="0"/>
              <a:t>DOI=http</a:t>
            </a:r>
            <a:r>
              <a:rPr lang="en-US" sz="2000" dirty="0"/>
              <a:t>://</a:t>
            </a:r>
            <a:r>
              <a:rPr lang="en-US" sz="2000" dirty="0" smtClean="0"/>
              <a:t>dx.doi.org/10.1007/978-3-540-85836-2_4</a:t>
            </a:r>
          </a:p>
          <a:p>
            <a:endParaRPr lang="en-US" sz="2000" dirty="0" smtClean="0"/>
          </a:p>
          <a:p>
            <a:r>
              <a:rPr lang="en-US" sz="2000" dirty="0"/>
              <a:t>A. Giacometti, P. Marcel, E. </a:t>
            </a:r>
            <a:r>
              <a:rPr lang="en-US" sz="2000" dirty="0" err="1"/>
              <a:t>Negre</a:t>
            </a:r>
            <a:r>
              <a:rPr lang="en-US" sz="2000" dirty="0"/>
              <a:t>, A. </a:t>
            </a:r>
            <a:r>
              <a:rPr lang="en-US" sz="2000" dirty="0" err="1"/>
              <a:t>Soulet</a:t>
            </a:r>
            <a:r>
              <a:rPr lang="en-US" sz="2000" dirty="0"/>
              <a:t>, 2011. Query Recommendations for OLAP Discovery-Driven Analysis. IJDWM 7,2 (2011), 1-25 DOI= http://dx.doi.org/10.4018/jdwm.2011040101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93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Advanced OLAP operators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Sunita</a:t>
            </a:r>
            <a:r>
              <a:rPr lang="en-US" sz="2000" dirty="0"/>
              <a:t> </a:t>
            </a:r>
            <a:r>
              <a:rPr lang="en-US" sz="2000" dirty="0" err="1"/>
              <a:t>Sarawagi</a:t>
            </a:r>
            <a:r>
              <a:rPr lang="en-US" sz="2000" dirty="0"/>
              <a:t>: User-Adaptive Exploration of Multidimensional Data. VLDB 2000:307-316</a:t>
            </a:r>
          </a:p>
          <a:p>
            <a:endParaRPr lang="en-US" sz="2000" dirty="0" smtClean="0"/>
          </a:p>
          <a:p>
            <a:r>
              <a:rPr lang="en-US" sz="2000" dirty="0" smtClean="0"/>
              <a:t>S</a:t>
            </a:r>
            <a:r>
              <a:rPr lang="en-US" sz="2000" dirty="0"/>
              <a:t>. </a:t>
            </a:r>
            <a:r>
              <a:rPr lang="en-US" sz="2000" dirty="0" err="1"/>
              <a:t>Sarawagi</a:t>
            </a:r>
            <a:r>
              <a:rPr lang="en-US" sz="2000" dirty="0"/>
              <a:t>, 1999. Explaining Differences in Multidimensional Aggregates. VLDB (Edinburgh, Scotland, 1999), pp. </a:t>
            </a:r>
            <a:r>
              <a:rPr lang="en-US" sz="2000" dirty="0" smtClean="0"/>
              <a:t>42-53</a:t>
            </a:r>
          </a:p>
          <a:p>
            <a:endParaRPr lang="en-US" sz="2000" dirty="0"/>
          </a:p>
          <a:p>
            <a:r>
              <a:rPr lang="en-US" sz="2000" dirty="0"/>
              <a:t>G. </a:t>
            </a:r>
            <a:r>
              <a:rPr lang="en-US" sz="2000" dirty="0" err="1"/>
              <a:t>Sathe</a:t>
            </a:r>
            <a:r>
              <a:rPr lang="en-US" sz="2000" dirty="0"/>
              <a:t>, S. </a:t>
            </a:r>
            <a:r>
              <a:rPr lang="en-US" sz="2000" dirty="0" err="1"/>
              <a:t>Sarawagi</a:t>
            </a:r>
            <a:r>
              <a:rPr lang="en-US" sz="2000" dirty="0"/>
              <a:t>, 2001. Intelligent Rollups in Multidimensional OLAP Data. VLDB (Roma, Italy 2001), pp.531-540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295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synthesis from query results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A. </a:t>
            </a:r>
            <a:r>
              <a:rPr lang="en-US" sz="2000" dirty="0" err="1"/>
              <a:t>Simitsis</a:t>
            </a:r>
            <a:r>
              <a:rPr lang="en-US" sz="2000" dirty="0"/>
              <a:t>, G. </a:t>
            </a:r>
            <a:r>
              <a:rPr lang="en-US" sz="2000" dirty="0" err="1"/>
              <a:t>Koutrika</a:t>
            </a:r>
            <a:r>
              <a:rPr lang="en-US" sz="2000" dirty="0"/>
              <a:t>, Y. </a:t>
            </a:r>
            <a:r>
              <a:rPr lang="en-US" sz="2000" dirty="0" err="1"/>
              <a:t>Alexandrakis</a:t>
            </a:r>
            <a:r>
              <a:rPr lang="en-US" sz="2000" dirty="0"/>
              <a:t>, Y.E. Ioannidis, 2008. Synthesizing structured text from logical database subsets. EDBT (Nantes, France, 2008) pp. 428-439, DOI=http://doi.acm.org/10.1145/ 1353343.1353396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37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722520" y="440640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Formalities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72252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endParaRPr lang="en-US" sz="2000" dirty="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4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We base our approach on an OLAP model that involves</a:t>
                </a:r>
              </a:p>
              <a:p>
                <a:pPr lvl="1"/>
                <a:r>
                  <a:rPr lang="en-US" dirty="0" smtClean="0"/>
                  <a:t>Dimensions, </a:t>
                </a:r>
                <a:r>
                  <a:rPr lang="en-US" dirty="0"/>
                  <a:t>defined as lattices of dimension </a:t>
                </a:r>
                <a:r>
                  <a:rPr lang="en-US" dirty="0" smtClean="0"/>
                  <a:t>levels</a:t>
                </a:r>
              </a:p>
              <a:p>
                <a:pPr lvl="1"/>
                <a:r>
                  <a:rPr lang="en-US" dirty="0" smtClean="0"/>
                  <a:t>Ancestor functions, </a:t>
                </a:r>
                <a:r>
                  <a:rPr lang="en-US" sz="2400" dirty="0"/>
                  <a:t>(in the form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anc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 sz="2400" i="0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 sz="2400" b="0" i="0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400" dirty="0"/>
                  <a:t>) mapping values between </a:t>
                </a:r>
                <a:r>
                  <a:rPr lang="en-US" sz="2400" dirty="0" smtClean="0"/>
                  <a:t>related levels </a:t>
                </a:r>
                <a:r>
                  <a:rPr lang="en-US" sz="2400" dirty="0"/>
                  <a:t>of a dimension</a:t>
                </a:r>
                <a:endParaRPr lang="en-US" dirty="0" smtClean="0"/>
              </a:p>
              <a:p>
                <a:pPr lvl="1"/>
                <a:r>
                  <a:rPr lang="en-US" dirty="0"/>
                  <a:t>D</a:t>
                </a:r>
                <a:r>
                  <a:rPr lang="en-US" dirty="0" smtClean="0"/>
                  <a:t>etailed </a:t>
                </a:r>
                <a:r>
                  <a:rPr lang="en-US" dirty="0"/>
                  <a:t>data </a:t>
                </a:r>
                <a:r>
                  <a:rPr lang="en-US" dirty="0" smtClean="0"/>
                  <a:t>sets,</a:t>
                </a:r>
                <a:r>
                  <a:rPr lang="en-US" sz="2400" dirty="0"/>
                  <a:t> practically </a:t>
                </a:r>
                <a:r>
                  <a:rPr lang="en-US" sz="2400" dirty="0" smtClean="0"/>
                  <a:t>modeling fact </a:t>
                </a:r>
                <a:r>
                  <a:rPr lang="en-US" sz="2400" dirty="0"/>
                  <a:t>tables at the lowest granule of information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Cubes, </a:t>
                </a:r>
                <a:r>
                  <a:rPr lang="en-US" sz="2400" dirty="0"/>
                  <a:t>defined as aggregations over </a:t>
                </a:r>
                <a:r>
                  <a:rPr lang="en-US" sz="2400" dirty="0" smtClean="0"/>
                  <a:t>detailed </a:t>
                </a:r>
                <a:r>
                  <a:rPr lang="en-US" sz="2400" dirty="0"/>
                  <a:t>data </a:t>
                </a:r>
                <a:r>
                  <a:rPr lang="en-US" sz="2400" dirty="0" smtClean="0"/>
                  <a:t>sets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213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48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"/>
    </mc:Choice>
    <mc:Fallback>
      <p:transition spd="slow" advTm="6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Cube?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primary Cube C is described as </a:t>
                </a:r>
              </a:p>
              <a:p>
                <a:pPr marL="393192" lvl="1" indent="0" algn="ctr">
                  <a:buNone/>
                </a:pPr>
                <a:endParaRPr lang="sv-SE" sz="2000" dirty="0" smtClean="0"/>
              </a:p>
              <a:p>
                <a:pPr marL="393192" lvl="1" indent="0" algn="ctr">
                  <a:buNone/>
                </a:pPr>
                <a:r>
                  <a:rPr lang="sv-SE" sz="2000" dirty="0"/>
                  <a:t>C</a:t>
                </a:r>
                <a:r>
                  <a:rPr lang="sv-SE" sz="2000" dirty="0" smtClean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sv-SE" sz="2000" dirty="0" smtClean="0"/>
                  <a:t>,φ,[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sv-SE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0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sv-SE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0" dirty="0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sv-SE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v-SE" sz="2000" dirty="0" smtClean="0"/>
                  <a:t>],[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𝑎𝑔𝑔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dirty="0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000" b="0" i="0" dirty="0" smtClean="0">
                        <a:latin typeface="Cambria Math"/>
                      </a:rPr>
                      <m:t>, …,</m:t>
                    </m:r>
                  </m:oMath>
                </a14:m>
                <a:r>
                  <a:rPr lang="sv-S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𝑎𝑔𝑔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dirty="0"/>
                  <a:t>])</a:t>
                </a:r>
                <a:endParaRPr lang="en-US" sz="2400" dirty="0"/>
              </a:p>
              <a:p>
                <a:pPr lvl="1"/>
                <a:endParaRPr lang="en-US" sz="24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sv-S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 detailed </a:t>
                </a:r>
                <a:r>
                  <a:rPr lang="en-US" dirty="0" smtClean="0"/>
                  <a:t>dataset </a:t>
                </a:r>
                <a:r>
                  <a:rPr lang="en-US" dirty="0"/>
                  <a:t>over the </a:t>
                </a:r>
                <a:r>
                  <a:rPr lang="en-US" dirty="0" smtClean="0"/>
                  <a:t>schema</a:t>
                </a:r>
              </a:p>
              <a:p>
                <a:pPr lvl="1"/>
                <a:r>
                  <a:rPr lang="el-GR" dirty="0" smtClean="0"/>
                  <a:t>Φ </a:t>
                </a:r>
                <a:r>
                  <a:rPr lang="en-US" dirty="0" smtClean="0"/>
                  <a:t>is a detailed selection condition</a:t>
                </a:r>
              </a:p>
              <a:p>
                <a:pPr lvl="2"/>
                <a:r>
                  <a:rPr lang="el-GR" sz="2000" dirty="0" smtClean="0">
                    <a:ea typeface="Cambria Math"/>
                  </a:rPr>
                  <a:t>Φ </a:t>
                </a:r>
                <a:r>
                  <a:rPr lang="en-US" sz="2000" dirty="0" smtClean="0">
                    <a:ea typeface="Cambria Math"/>
                  </a:rPr>
                  <a:t>analyzed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l-GR" sz="2000" i="1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…∧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l-GR" sz="2000" i="1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𝑖𝑠</m:t>
                        </m:r>
                        <m:r>
                          <a:rPr lang="en-US" sz="2000" i="1">
                            <a:latin typeface="Cambria Math"/>
                          </a:rPr>
                          <m:t>  </m:t>
                        </m:r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𝑣𝑎𝑙𝑢𝑒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sv-SE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are levels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sv-SE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sv-SE" sz="2000" i="1" dirty="0" smtClean="0">
                            <a:latin typeface="Cambria Math"/>
                            <a:ea typeface="Cambria Math"/>
                          </a:rPr>
                          <m:t>≺</m:t>
                        </m:r>
                        <m:r>
                          <a:rPr lang="en-US" sz="20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, 1≤i≤n.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sv-SE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are measures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sv-SE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/>
                          </a:rPr>
                          <m:t>𝑎𝑔𝑔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𝑖</m:t>
                        </m:r>
                        <m:r>
                          <a:rPr lang="en-US" dirty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dirty="0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dirty="0">
                            <a:latin typeface="Cambria Math"/>
                          </a:rPr>
                          <m:t>𝑚𝑎𝑥</m:t>
                        </m:r>
                        <m:r>
                          <a:rPr lang="en-US" dirty="0">
                            <a:latin typeface="Cambria Math"/>
                          </a:rPr>
                          <m:t>,</m:t>
                        </m:r>
                        <m:r>
                          <a:rPr lang="en-US" dirty="0">
                            <a:latin typeface="Cambria Math"/>
                          </a:rPr>
                          <m:t>𝑚𝑖𝑛</m:t>
                        </m:r>
                        <m:r>
                          <a:rPr lang="en-US" dirty="0">
                            <a:latin typeface="Cambria Math"/>
                          </a:rPr>
                          <m:t>,</m:t>
                        </m:r>
                        <m:r>
                          <a:rPr lang="en-US" dirty="0">
                            <a:latin typeface="Cambria Math"/>
                          </a:rPr>
                          <m:t>𝑠𝑢𝑚</m:t>
                        </m:r>
                        <m:r>
                          <a:rPr lang="en-US" dirty="0">
                            <a:latin typeface="Cambria Math"/>
                          </a:rPr>
                          <m:t>,</m:t>
                        </m:r>
                        <m:r>
                          <a:rPr lang="en-US" dirty="0">
                            <a:latin typeface="Cambria Math"/>
                          </a:rPr>
                          <m:t>𝑐𝑜𝑢𝑛𝑡</m:t>
                        </m:r>
                        <m:r>
                          <a:rPr lang="en-US" b="0" i="0" dirty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average</m:t>
                        </m:r>
                      </m:e>
                    </m:d>
                  </m:oMath>
                </a14:m>
                <a:r>
                  <a:rPr lang="en-US" dirty="0"/>
                  <a:t>, 1≤i≤m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55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8"/>
    </mc:Choice>
    <mc:Fallback>
      <p:transition spd="slow" advTm="68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Query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cube query Q can </a:t>
                </a:r>
                <a:r>
                  <a:rPr lang="en-US" dirty="0"/>
                  <a:t>be considered </a:t>
                </a:r>
                <a:r>
                  <a:rPr lang="en-US" dirty="0" smtClean="0"/>
                  <a:t>as</a:t>
                </a:r>
              </a:p>
              <a:p>
                <a:pPr marL="109728" indent="0" algn="ctr">
                  <a:buNone/>
                </a:pPr>
                <a:r>
                  <a:rPr lang="en-US" dirty="0" smtClean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</a:rPr>
                          <m:t>DS</m:t>
                        </m:r>
                      </m:e>
                      <m:sup>
                        <m:r>
                          <a:rPr lang="en-US" i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dirty="0" err="1"/>
                  <a:t>Σ,Γ,γ</a:t>
                </a:r>
                <a:r>
                  <a:rPr lang="en-US" dirty="0"/>
                  <a:t>(M)) </a:t>
                </a:r>
                <a:endParaRPr lang="en-US" dirty="0" smtClean="0"/>
              </a:p>
              <a:p>
                <a:r>
                  <a:rPr lang="en-US" dirty="0" smtClean="0"/>
                  <a:t>where:</a:t>
                </a:r>
              </a:p>
              <a:p>
                <a:pPr lvl="1"/>
                <a:r>
                  <a:rPr lang="en-US" dirty="0" smtClean="0"/>
                  <a:t>Σ </a:t>
                </a:r>
                <a:r>
                  <a:rPr lang="en-US" dirty="0"/>
                  <a:t>is a conjunction of dimensional restrictions of the </a:t>
                </a:r>
                <a:r>
                  <a:rPr lang="en-US" dirty="0" smtClean="0"/>
                  <a:t>form</a:t>
                </a:r>
              </a:p>
              <a:p>
                <a:pPr lvl="1"/>
                <a:r>
                  <a:rPr lang="en-US" dirty="0" smtClean="0"/>
                  <a:t>Γ </a:t>
                </a:r>
                <a:r>
                  <a:rPr lang="en-US" dirty="0"/>
                  <a:t>is a set of grouper dimensional level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γ(M</a:t>
                </a:r>
                <a:r>
                  <a:rPr lang="en-US" dirty="0"/>
                  <a:t>) is an aggregate function applied to the measure of </a:t>
                </a:r>
                <a:r>
                  <a:rPr lang="en-US" dirty="0" smtClean="0"/>
                  <a:t>the cube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213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57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4"/>
    </mc:Choice>
    <mc:Fallback>
      <p:transition spd="slow" advTm="64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Query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our approach we assume that the user submit cube queries which denote as: </a:t>
                </a:r>
              </a:p>
              <a:p>
                <a:pPr lvl="1"/>
                <a:r>
                  <a:rPr lang="en-US" sz="2400" dirty="0" smtClean="0"/>
                  <a:t>q</a:t>
                </a:r>
                <a:r>
                  <a:rPr lang="en-US" sz="2400" dirty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DS</m:t>
                        </m:r>
                      </m:e>
                      <m:sup>
                        <m:r>
                          <a:rPr lang="en-US" sz="2400" i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,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2800" i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l-GR" sz="2800" i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sz="2800" i="0">
                        <a:latin typeface="Cambria Math"/>
                        <a:ea typeface="Cambria Math"/>
                      </a:rPr>
                      <m:t>…∧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i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  <a:ea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400" dirty="0"/>
                  <a:t>,[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b="0" i="0" dirty="0" smtClean="0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l-GR" sz="2400" dirty="0"/>
                  <a:t>,</a:t>
                </a:r>
                <a:r>
                  <a:rPr lang="sv-SE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0" dirty="0">
                            <a:latin typeface="Cambria Math"/>
                          </a:rPr>
                          <m:t>β</m:t>
                        </m:r>
                      </m:sub>
                    </m:sSub>
                  </m:oMath>
                </a14:m>
                <a:r>
                  <a:rPr lang="el-GR" sz="2400" dirty="0"/>
                  <a:t>], </a:t>
                </a:r>
                <a:r>
                  <a:rPr lang="en-US" sz="2400" dirty="0" err="1"/>
                  <a:t>agg</a:t>
                </a:r>
                <a:r>
                  <a:rPr lang="en-US" sz="2400" dirty="0"/>
                  <a:t>(M</a:t>
                </a:r>
                <a:r>
                  <a:rPr lang="en-US" sz="2400" dirty="0" smtClean="0"/>
                  <a:t>))</a:t>
                </a:r>
                <a:endParaRPr lang="en-US" dirty="0" smtClean="0"/>
              </a:p>
              <a:p>
                <a:r>
                  <a:rPr lang="en-US" dirty="0" smtClean="0"/>
                  <a:t>Example:</a:t>
                </a:r>
              </a:p>
              <a:p>
                <a:endParaRPr lang="en-US" dirty="0" smtClean="0"/>
              </a:p>
              <a:p>
                <a:pPr marL="0" lvl="2" indent="0" algn="ctr">
                  <a:buNone/>
                </a:pPr>
                <a:r>
                  <a:rPr lang="en-US" sz="2000" dirty="0" smtClean="0"/>
                  <a:t>q=(A,</a:t>
                </a:r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000" b="0" i="0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000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=’With-Pay</a:t>
                </a:r>
                <a:r>
                  <a:rPr lang="en-US" sz="2000" dirty="0">
                    <a:solidFill>
                      <a:schemeClr val="accent4">
                        <a:lumMod val="75000"/>
                      </a:schemeClr>
                    </a:solidFill>
                  </a:rPr>
                  <a:t>’ ∧ </a:t>
                </a:r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E</a:t>
                </a:r>
                <a:r>
                  <a:rPr lang="en-US" sz="18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accent4">
                        <a:lumMod val="75000"/>
                      </a:schemeClr>
                    </a:solidFill>
                  </a:rPr>
                  <a:t>=’Post-Sec’,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[</a:t>
                </a:r>
                <a:r>
                  <a:rPr lang="en-US" sz="1800" dirty="0">
                    <a:solidFill>
                      <a:srgbClr val="C00000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,</a:t>
                </a:r>
                <a:r>
                  <a:rPr lang="en-US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>
                    <a:solidFill>
                      <a:srgbClr val="C00000"/>
                    </a:solidFill>
                  </a:rPr>
                  <a:t>E</a:t>
                </a:r>
                <a:r>
                  <a:rPr lang="en-US" sz="1600" dirty="0">
                    <a:solidFill>
                      <a:srgbClr val="C00000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]</a:t>
                </a:r>
                <a:r>
                  <a:rPr lang="en-US" sz="2000" dirty="0"/>
                  <a:t>, </a:t>
                </a:r>
                <a:r>
                  <a:rPr lang="en-US" sz="2000" dirty="0" smtClean="0"/>
                  <a:t>avg(Hrs))</a:t>
                </a:r>
                <a:endParaRPr lang="en-US" sz="20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68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15"/>
    </mc:Choice>
    <mc:Fallback>
      <p:transition spd="slow" advTm="915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Cube Query to SQL Query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 general case : </a:t>
                </a:r>
              </a:p>
              <a:p>
                <a:pPr marL="914400" lvl="3" indent="0">
                  <a:buNone/>
                </a:pPr>
                <a:r>
                  <a:rPr lang="en-US" sz="2000" dirty="0" smtClean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sv-SE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sv-SE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𝑎𝑔𝑔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dirty="0">
                        <a:latin typeface="Cambria Math"/>
                      </a:rPr>
                      <m:t>, …,</m:t>
                    </m:r>
                  </m:oMath>
                </a14:m>
                <a:r>
                  <a:rPr lang="sv-S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𝑎𝑔𝑔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i="1" dirty="0">
                                <a:latin typeface="Cambria Math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/>
                  <a:t>])</a:t>
                </a:r>
                <a:endParaRPr lang="en-US" sz="2400" dirty="0" smtClean="0"/>
              </a:p>
              <a:p>
                <a:pPr marL="914400" lvl="3" indent="0">
                  <a:buNone/>
                </a:pPr>
                <a:r>
                  <a:rPr lang="en-US" sz="2000" dirty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/>
                  <a:t> INNER JOIN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dirty="0">
                        <a:latin typeface="Cambria Math"/>
                      </a:rPr>
                      <m:t>,…</m:t>
                    </m:r>
                  </m:oMath>
                </a14:m>
                <a:r>
                  <a:rPr lang="en-US" sz="2000" dirty="0"/>
                  <a:t>INNER JOIN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914400" lvl="3" indent="0">
                  <a:buNone/>
                </a:pPr>
                <a:r>
                  <a:rPr lang="en-US" sz="2000" dirty="0"/>
                  <a:t>WHERE </a:t>
                </a:r>
                <a:r>
                  <a:rPr lang="en-US" sz="2000" dirty="0" smtClean="0"/>
                  <a:t>φ</a:t>
                </a:r>
              </a:p>
              <a:p>
                <a:pPr marL="914400" lvl="3" indent="0">
                  <a:buNone/>
                </a:pPr>
                <a:r>
                  <a:rPr lang="en-US" sz="2000" dirty="0" smtClean="0"/>
                  <a:t>GROUP </a:t>
                </a:r>
                <a:r>
                  <a:rPr lang="en-US" sz="2000" dirty="0"/>
                  <a:t>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sv-SE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dirty="0" smtClean="0"/>
                  <a:t>Example for our case:</a:t>
                </a:r>
              </a:p>
              <a:p>
                <a:pPr marL="914400" lvl="3" indent="0">
                  <a:buNone/>
                </a:pPr>
                <a:r>
                  <a:rPr lang="en-US" sz="2000" dirty="0"/>
                  <a:t>SELECT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200" dirty="0"/>
                      <m:t>W</m:t>
                    </m:r>
                    <m:r>
                      <m:rPr>
                        <m:nor/>
                      </m:rPr>
                      <a:rPr lang="en-US" sz="2200" dirty="0"/>
                      <m:t>.</m:t>
                    </m:r>
                    <m:sSub>
                      <m:sSubPr>
                        <m:ctrlPr>
                          <a:rPr lang="sv-SE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/>
                      <m:t>, </m:t>
                    </m:r>
                    <m:r>
                      <m:rPr>
                        <m:nor/>
                      </m:rPr>
                      <a:rPr lang="en-US" sz="2200" dirty="0"/>
                      <m:t>E</m:t>
                    </m:r>
                    <m:r>
                      <m:rPr>
                        <m:nor/>
                      </m:rPr>
                      <a:rPr lang="en-US" sz="2200" dirty="0"/>
                      <m:t>.</m:t>
                    </m:r>
                    <m:sSub>
                      <m:sSubPr>
                        <m:ctrlPr>
                          <a:rPr lang="sv-SE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</a:rPr>
                      <m:t>AVG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/>
                          </a:rPr>
                          <m:t>Hrs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marL="914400" lvl="3" indent="0">
                  <a:buNone/>
                </a:pPr>
                <a:r>
                  <a:rPr lang="en-US" sz="2000" dirty="0"/>
                  <a:t>FROM </a:t>
                </a:r>
                <a:r>
                  <a:rPr lang="en-US" sz="2000" dirty="0" smtClean="0"/>
                  <a:t>A</a:t>
                </a:r>
              </a:p>
              <a:p>
                <a:pPr marL="914400" lvl="3" indent="0">
                  <a:buNone/>
                </a:pPr>
                <a:r>
                  <a:rPr lang="en-US" sz="2000" dirty="0" smtClean="0"/>
                  <a:t>INNER JOIN W ON A.W=W.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</a:p>
              <a:p>
                <a:pPr marL="914400" lvl="3" indent="0">
                  <a:buNone/>
                </a:pPr>
                <a:r>
                  <a:rPr lang="en-US" sz="2000" dirty="0" smtClean="0"/>
                  <a:t>INNER JOIN E ON A.E=E.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0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914400" lvl="3" indent="0">
                  <a:buNone/>
                </a:pPr>
                <a:r>
                  <a:rPr lang="en-US" sz="2000" dirty="0"/>
                  <a:t>WHERE 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2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200" b="0" i="0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=</a:t>
                </a:r>
                <a:r>
                  <a:rPr lang="en-US" sz="2000" dirty="0"/>
                  <a:t>’With-Pay’ </a:t>
                </a:r>
                <a:r>
                  <a:rPr lang="en-US" sz="2000" dirty="0" smtClean="0"/>
                  <a:t>AND  E.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i="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200" b="0" i="0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200" i="0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=’Post-Sec’</a:t>
                </a:r>
                <a:endParaRPr lang="en-US" sz="2000" dirty="0"/>
              </a:p>
              <a:p>
                <a:pPr marL="914400" lvl="3" indent="0">
                  <a:buNone/>
                </a:pPr>
                <a:r>
                  <a:rPr lang="en-US" sz="2000" dirty="0"/>
                  <a:t>GROUP BY</a:t>
                </a:r>
                <a14:m>
                  <m:oMath xmlns:m="http://schemas.openxmlformats.org/officeDocument/2006/math">
                    <m:r>
                      <a:rPr lang="en-US" sz="22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200" dirty="0"/>
                      <m:t>W</m:t>
                    </m:r>
                    <m:r>
                      <m:rPr>
                        <m:nor/>
                      </m:rPr>
                      <a:rPr lang="en-US" sz="2200" dirty="0"/>
                      <m:t>.</m:t>
                    </m:r>
                    <m:sSub>
                      <m:sSubPr>
                        <m:ctrlPr>
                          <a:rPr lang="sv-SE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sz="2200" dirty="0"/>
                      <m:t>, </m:t>
                    </m:r>
                    <m:r>
                      <m:rPr>
                        <m:nor/>
                      </m:rPr>
                      <a:rPr lang="en-US" sz="2200" dirty="0"/>
                      <m:t>E</m:t>
                    </m:r>
                    <m:r>
                      <m:rPr>
                        <m:nor/>
                      </m:rPr>
                      <a:rPr lang="en-US" sz="2200" dirty="0"/>
                      <m:t>.</m:t>
                    </m:r>
                    <m:sSub>
                      <m:sSubPr>
                        <m:ctrlPr>
                          <a:rPr lang="sv-SE" sz="22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200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2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Result</a:t>
            </a:r>
            <a:endParaRPr lang="en-US" dirty="0"/>
          </a:p>
        </p:txBody>
      </p:sp>
      <p:pic>
        <p:nvPicPr>
          <p:cNvPr id="5" name="Picture 2" descr="D:\Google Drive\MSc Work\Gkesoulis\Submission_DOLAP\Images_src\summary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504194"/>
            <a:ext cx="8229600" cy="27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7926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8"/>
    </mc:Choice>
    <mc:Fallback>
      <p:transition spd="slow" advTm="268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722520" y="440640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Method Internals</a:t>
            </a:r>
            <a:endParaRPr lang="en-US" dirty="0"/>
          </a:p>
        </p:txBody>
      </p:sp>
      <p:sp>
        <p:nvSpPr>
          <p:cNvPr id="7" name="TextShape 2"/>
          <p:cNvSpPr txBox="1"/>
          <p:nvPr/>
        </p:nvSpPr>
        <p:spPr>
          <a:xfrm>
            <a:off x="72252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endParaRPr lang="en-US" sz="2000" dirty="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6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 – Proble</a:t>
            </a:r>
            <a:r>
              <a:rPr lang="en-US" dirty="0"/>
              <a:t>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average user need to compare on the same screen and visually inspect differences</a:t>
            </a:r>
          </a:p>
          <a:p>
            <a:endParaRPr lang="en-US" sz="2400" dirty="0" smtClean="0"/>
          </a:p>
          <a:p>
            <a:r>
              <a:rPr lang="en-US" sz="2400" dirty="0" smtClean="0"/>
              <a:t>But as the number of selection conditions increase so the number of siblings increases.</a:t>
            </a:r>
          </a:p>
          <a:p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can be too hard to be able to visually compare </a:t>
            </a:r>
            <a:r>
              <a:rPr lang="en-US" sz="2400" dirty="0" smtClean="0"/>
              <a:t>the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50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 – Our Definition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We </a:t>
                </a:r>
                <a:r>
                  <a:rPr lang="en-US" sz="2800" dirty="0"/>
                  <a:t>introduce </a:t>
                </a:r>
                <a:r>
                  <a:rPr lang="en-US" sz="2800" dirty="0" smtClean="0">
                    <a:solidFill>
                      <a:schemeClr val="accent2"/>
                    </a:solidFill>
                  </a:rPr>
                  <a:t>two marginal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sibling queries</a:t>
                </a:r>
                <a:r>
                  <a:rPr lang="en-US" sz="2800" dirty="0"/>
                  <a:t>, one for each aggregator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dirty="0"/>
                  <a:t>Formally, given an original </a:t>
                </a:r>
                <a:r>
                  <a:rPr lang="en-US" dirty="0" smtClean="0"/>
                  <a:t>query:</a:t>
                </a:r>
                <a:endParaRPr lang="en-US" dirty="0"/>
              </a:p>
              <a:p>
                <a:pPr marL="393192" lvl="1" indent="0" algn="ctr">
                  <a:buNone/>
                </a:pPr>
                <a:r>
                  <a:rPr lang="en-US" sz="2800" dirty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8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DS</m:t>
                        </m:r>
                      </m:e>
                      <m:sup>
                        <m:r>
                          <a:rPr lang="en-US" sz="280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280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l-GR" sz="280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sz="2800">
                        <a:latin typeface="Cambria Math"/>
                        <a:ea typeface="Cambria Math"/>
                      </a:rPr>
                      <m:t>…∧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  <a:ea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800" dirty="0"/>
                  <a:t>,[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b="0" i="0" dirty="0" smtClean="0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l-GR" sz="2800" dirty="0"/>
                  <a:t>,</a:t>
                </a:r>
                <a:r>
                  <a:rPr lang="sv-SE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dirty="0">
                            <a:latin typeface="Cambria Math"/>
                          </a:rPr>
                          <m:t>β</m:t>
                        </m:r>
                      </m:sub>
                    </m:sSub>
                  </m:oMath>
                </a14:m>
                <a:r>
                  <a:rPr lang="el-GR" sz="2800" dirty="0"/>
                  <a:t>], </a:t>
                </a:r>
                <a:r>
                  <a:rPr lang="en-US" sz="2800" dirty="0" err="1"/>
                  <a:t>agg</a:t>
                </a:r>
                <a:r>
                  <a:rPr lang="en-US" sz="2800" dirty="0"/>
                  <a:t>(M))</a:t>
                </a:r>
              </a:p>
              <a:p>
                <a:r>
                  <a:rPr lang="en-US" dirty="0" smtClean="0"/>
                  <a:t>Its </a:t>
                </a:r>
                <a:r>
                  <a:rPr lang="en-US" dirty="0"/>
                  <a:t>two marginal sibling queries are:</a:t>
                </a:r>
                <a:endParaRPr lang="el-GR" dirty="0" smtClean="0"/>
              </a:p>
              <a:p>
                <a:pPr marL="850392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/>
                          </a:rPr>
                          <m:t>s</m:t>
                        </m:r>
                      </m:sup>
                    </m:sSup>
                  </m:oMath>
                </a14:m>
                <a:r>
                  <a:rPr lang="en-US" sz="2400" dirty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DS</m:t>
                        </m:r>
                      </m:e>
                      <m:sup>
                        <m:r>
                          <a:rPr lang="en-US" sz="2400" i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2400" i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l-GR" sz="2400" i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sz="2400" i="0">
                        <a:latin typeface="Cambria Math"/>
                        <a:ea typeface="Cambria Math"/>
                      </a:rPr>
                      <m:t>…</m:t>
                    </m:r>
                    <m:sSubSup>
                      <m:sSub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χ</m:t>
                        </m:r>
                      </m:sub>
                      <m:sup>
                        <m:r>
                          <a:rPr lang="el-GR" sz="24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sz="2400" i="0">
                        <a:latin typeface="Cambria Math"/>
                        <a:ea typeface="Cambria Math"/>
                      </a:rPr>
                      <m:t>∧</m:t>
                    </m:r>
                    <m:r>
                      <a:rPr lang="el-GR" sz="2400" i="0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sz="2400" i="0">
                        <a:latin typeface="Cambria Math"/>
                        <a:ea typeface="Cambria Math"/>
                      </a:rPr>
                      <m:t>∧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400" dirty="0"/>
                  <a:t>,[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0" dirty="0" smtClean="0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l-GR" sz="2400" dirty="0"/>
                  <a:t>,</a:t>
                </a:r>
                <a:r>
                  <a:rPr lang="sv-S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0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χ</m:t>
                        </m:r>
                      </m:sub>
                    </m:sSub>
                  </m:oMath>
                </a14:m>
                <a:r>
                  <a:rPr lang="el-GR" sz="2400" dirty="0"/>
                  <a:t>], </a:t>
                </a:r>
                <a:r>
                  <a:rPr lang="en-US" sz="2400" dirty="0" err="1"/>
                  <a:t>agg</a:t>
                </a:r>
                <a:r>
                  <a:rPr lang="en-US" sz="2400" dirty="0"/>
                  <a:t>(M))</a:t>
                </a:r>
                <a:endParaRPr lang="el-GR" sz="2400" dirty="0" smtClean="0"/>
              </a:p>
              <a:p>
                <a:pPr marL="850392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/>
                          </a:rPr>
                          <m:t>s</m:t>
                        </m:r>
                      </m:sup>
                    </m:sSup>
                  </m:oMath>
                </a14:m>
                <a:r>
                  <a:rPr lang="en-US" sz="2400" dirty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</a:rPr>
                          <m:t>DS</m:t>
                        </m:r>
                      </m:e>
                      <m:sup>
                        <m:r>
                          <a:rPr lang="en-US" sz="2400" i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2400" i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l-GR" sz="2400" i="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sz="2400" i="0">
                        <a:latin typeface="Cambria Math"/>
                        <a:ea typeface="Cambria Math"/>
                      </a:rPr>
                      <m:t>…</m:t>
                    </m:r>
                    <m:sSubSup>
                      <m:sSub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χ</m:t>
                        </m:r>
                      </m:sub>
                      <m:sup>
                        <m:r>
                          <a:rPr lang="el-GR" sz="2400" i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sz="2400" i="0">
                        <a:latin typeface="Cambria Math"/>
                        <a:ea typeface="Cambria Math"/>
                      </a:rPr>
                      <m:t>∧</m:t>
                    </m:r>
                    <m:r>
                      <a:rPr lang="el-GR" sz="2400" i="0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sz="2400" i="0">
                        <a:latin typeface="Cambria Math"/>
                        <a:ea typeface="Cambria Math"/>
                      </a:rPr>
                      <m:t>∧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latin typeface="Cambria Math"/>
                            <a:ea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400" dirty="0"/>
                  <a:t>,[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χ</m:t>
                        </m:r>
                      </m:sub>
                    </m:sSub>
                  </m:oMath>
                </a14:m>
                <a:r>
                  <a:rPr lang="el-GR" sz="2400" dirty="0"/>
                  <a:t>,</a:t>
                </a:r>
                <a:r>
                  <a:rPr lang="sv-S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β</m:t>
                        </m:r>
                      </m:sub>
                    </m:sSub>
                  </m:oMath>
                </a14:m>
                <a:r>
                  <a:rPr lang="el-GR" sz="2400" dirty="0"/>
                  <a:t>], </a:t>
                </a:r>
                <a:r>
                  <a:rPr lang="en-US" sz="2400" dirty="0" err="1"/>
                  <a:t>agg</a:t>
                </a:r>
                <a:r>
                  <a:rPr lang="en-US" sz="2400" dirty="0"/>
                  <a:t>(M))</a:t>
                </a:r>
                <a:endParaRPr lang="el-GR" sz="2400" dirty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2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l-GR" sz="22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sub>
                      <m:sup>
                        <m:r>
                          <a:rPr lang="el-GR" sz="22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sz="220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sv-SE" sz="22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200" i="1" dirty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2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2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𝑎𝑛𝑐</m:t>
                        </m:r>
                      </m:e>
                      <m:sub>
                        <m:sSub>
                          <m:sSubPr>
                            <m:ctrlPr>
                              <a:rPr lang="sv-SE" sz="22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sv-SE" sz="22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2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sup>
                    </m:sSubSup>
                    <m:r>
                      <a:rPr lang="en-US" sz="2200" i="1" dirty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>
                        <a:solidFill>
                          <a:schemeClr val="accent2"/>
                        </a:solidFill>
                        <a:latin typeface="Cambria Math"/>
                      </a:rPr>
                      <m:t>𝑣</m:t>
                    </m:r>
                    <m:r>
                      <a:rPr lang="en-US" sz="2200" b="0" i="0" dirty="0" smtClean="0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endParaRPr lang="en-US" sz="280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4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 – Query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Original Query</a:t>
                </a:r>
              </a:p>
              <a:p>
                <a:pPr lvl="1"/>
                <a:r>
                  <a:rPr lang="en-US" sz="2400" dirty="0" smtClean="0"/>
                  <a:t>q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4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4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=’With-Pay’ ∧ E</a:t>
                </a:r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=’Post-Sec’, [</a:t>
                </a:r>
                <a:r>
                  <a:rPr lang="en-US" sz="2000" dirty="0">
                    <a:solidFill>
                      <a:schemeClr val="tx1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>
                    <a:solidFill>
                      <a:schemeClr val="tx1"/>
                    </a:solidFill>
                  </a:rPr>
                  <a:t> E</a:t>
                </a:r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], avg(Hrs))</a:t>
                </a:r>
              </a:p>
              <a:p>
                <a:r>
                  <a:rPr lang="en-US" dirty="0" smtClean="0"/>
                  <a:t>Sibling Queries:</a:t>
                </a:r>
                <a:endParaRPr lang="el-GR" dirty="0" smtClean="0"/>
              </a:p>
              <a:p>
                <a:pPr marL="850392" lvl="1" indent="-457200"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0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=’With-Pay’ ∧ 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E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=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’All’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000" dirty="0">
                    <a:solidFill>
                      <a:schemeClr val="tx1"/>
                    </a:solidFill>
                  </a:rPr>
                  <a:t>[</a:t>
                </a:r>
                <a:r>
                  <a:rPr lang="en-US" sz="1800" dirty="0">
                    <a:solidFill>
                      <a:schemeClr val="tx1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E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], avg(Hrs))</a:t>
                </a:r>
              </a:p>
              <a:p>
                <a:pPr marL="850392" lvl="1" indent="-457200">
                  <a:buFont typeface="+mj-lt"/>
                  <a:buAutoNum type="arabicPeriod"/>
                </a:pPr>
                <a:r>
                  <a:rPr lang="en-US" sz="2000" dirty="0">
                    <a:solidFill>
                      <a:schemeClr val="tx1"/>
                    </a:solidFill>
                  </a:rPr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 smtClean="0">
                    <a:solidFill>
                      <a:schemeClr val="accent2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000" i="1" dirty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chemeClr val="accent2"/>
                    </a:solidFill>
                  </a:rPr>
                  <a:t>=’All’ </a:t>
                </a:r>
                <a:r>
                  <a:rPr lang="en-US" sz="2000" dirty="0">
                    <a:solidFill>
                      <a:schemeClr val="tx1"/>
                    </a:solidFill>
                  </a:rPr>
                  <a:t>∧ E</a:t>
                </a:r>
                <a:r>
                  <a:rPr lang="en-US" sz="1800" dirty="0">
                    <a:solidFill>
                      <a:schemeClr val="tx1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0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=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’Post-Sec’, </a:t>
                </a:r>
                <a:r>
                  <a:rPr lang="en-US" sz="2000" dirty="0">
                    <a:solidFill>
                      <a:schemeClr val="tx1"/>
                    </a:solidFill>
                  </a:rPr>
                  <a:t>[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:r>
                  <a:rPr lang="en-US" sz="1800" dirty="0">
                    <a:solidFill>
                      <a:schemeClr val="tx1"/>
                    </a:solidFill>
                  </a:rPr>
                  <a:t> E</a:t>
                </a:r>
                <a:r>
                  <a:rPr lang="en-US" sz="1600" dirty="0">
                    <a:solidFill>
                      <a:schemeClr val="tx1"/>
                    </a:solidFill>
                  </a:rPr>
                  <a:t>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], avg(Hrs))</a:t>
                </a:r>
              </a:p>
              <a:p>
                <a:endParaRPr lang="en-US" sz="2800" dirty="0" smtClean="0"/>
              </a:p>
              <a:p>
                <a:endParaRPr lang="en-US" sz="280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348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4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 – </a:t>
            </a:r>
            <a:r>
              <a:rPr lang="en-US" dirty="0"/>
              <a:t>How </a:t>
            </a:r>
            <a:r>
              <a:rPr lang="en-US" dirty="0" smtClean="0"/>
              <a:t>produce </a:t>
            </a:r>
            <a:r>
              <a:rPr lang="en-US" dirty="0"/>
              <a:t>it?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We define a sibling query as a query </a:t>
                </a:r>
                <a:r>
                  <a:rPr lang="en-US" dirty="0"/>
                  <a:t>with a single difference to the original: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Instead </a:t>
                </a:r>
                <a:r>
                  <a:rPr lang="en-US" dirty="0"/>
                  <a:t>of an </a:t>
                </a:r>
                <a:r>
                  <a:rPr lang="en-US" dirty="0" smtClean="0"/>
                  <a:t>atomic selection </a:t>
                </a:r>
                <a:r>
                  <a:rPr lang="en-US" dirty="0"/>
                  <a:t>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sibling query contains a formula </a:t>
                </a:r>
                <a:r>
                  <a:rPr lang="en-US" dirty="0" smtClean="0"/>
                  <a:t>of the </a:t>
                </a:r>
                <a:r>
                  <a:rPr lang="en-US" dirty="0"/>
                  <a:t>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/>
                  <a:t>∈childen(parent(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/>
                  <a:t>)).</a:t>
                </a:r>
              </a:p>
              <a:p>
                <a:r>
                  <a:rPr lang="en-US" dirty="0"/>
                  <a:t>Formally, given an original query</a:t>
                </a:r>
              </a:p>
              <a:p>
                <a:pPr marL="393192" lvl="1" indent="0" algn="ctr">
                  <a:buNone/>
                </a:pPr>
                <a:r>
                  <a:rPr lang="en-US" sz="2600" dirty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DS</m:t>
                        </m:r>
                      </m:e>
                      <m:sup>
                        <m:r>
                          <a:rPr lang="en-US" sz="260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/>
                  <a:t>,</a:t>
                </a:r>
                <a:r>
                  <a:rPr lang="en-US" sz="3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0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300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l-GR" sz="300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sz="3000">
                        <a:latin typeface="Cambria Math"/>
                        <a:ea typeface="Cambria Math"/>
                      </a:rPr>
                      <m:t>…∧</m:t>
                    </m:r>
                    <m:sSub>
                      <m:sSub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0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  <a:ea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600" dirty="0"/>
                  <a:t>,[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30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000" b="0" i="0" dirty="0" smtClean="0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l-GR" sz="2600" dirty="0"/>
                  <a:t>,</a:t>
                </a:r>
                <a:r>
                  <a:rPr lang="sv-SE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30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000" dirty="0">
                            <a:latin typeface="Cambria Math"/>
                          </a:rPr>
                          <m:t>β</m:t>
                        </m:r>
                      </m:sub>
                    </m:sSub>
                  </m:oMath>
                </a14:m>
                <a:r>
                  <a:rPr lang="el-GR" sz="2600" dirty="0"/>
                  <a:t>], </a:t>
                </a:r>
                <a:r>
                  <a:rPr lang="en-US" sz="2600" dirty="0" err="1"/>
                  <a:t>agg</a:t>
                </a:r>
                <a:r>
                  <a:rPr lang="en-US" sz="2600" dirty="0"/>
                  <a:t>(M))</a:t>
                </a:r>
                <a:endParaRPr lang="en-US" sz="3000" dirty="0"/>
              </a:p>
              <a:p>
                <a:r>
                  <a:rPr lang="en-US" dirty="0" smtClean="0"/>
                  <a:t>A </a:t>
                </a:r>
                <a:r>
                  <a:rPr lang="en-US" dirty="0"/>
                  <a:t>new query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a sibling query if is of the form</a:t>
                </a:r>
              </a:p>
              <a:p>
                <a:pPr marL="393192" lvl="1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600" b="0" i="1" dirty="0" smtClean="0">
                            <a:latin typeface="Cambria Math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2600" dirty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6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DS</m:t>
                        </m:r>
                      </m:e>
                      <m:sup>
                        <m:r>
                          <a:rPr lang="en-US" sz="260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600" dirty="0"/>
                  <a:t>,</a:t>
                </a:r>
                <a:r>
                  <a:rPr lang="en-US" sz="3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0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300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l-GR" sz="300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sz="3000">
                        <a:latin typeface="Cambria Math"/>
                        <a:ea typeface="Cambria Math"/>
                      </a:rPr>
                      <m:t>…</m:t>
                    </m:r>
                    <m:sSubSup>
                      <m:sSubSupPr>
                        <m:ctrlPr>
                          <a:rPr lang="en-US" sz="30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3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l-GR" sz="3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sub>
                      <m:sup>
                        <m:r>
                          <a:rPr lang="el-GR" sz="3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sz="3000" i="1" smtClean="0">
                        <a:latin typeface="Cambria Math"/>
                        <a:ea typeface="Cambria Math"/>
                      </a:rPr>
                      <m:t>∧</m:t>
                    </m:r>
                    <m:r>
                      <a:rPr lang="el-GR" sz="3000" b="0" i="1" smtClean="0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sz="3000">
                        <a:latin typeface="Cambria Math"/>
                        <a:ea typeface="Cambria Math"/>
                      </a:rPr>
                      <m:t>∧</m:t>
                    </m:r>
                    <m:sSub>
                      <m:sSubPr>
                        <m:ctrlPr>
                          <a:rPr lang="en-US" sz="3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30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  <a:ea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sz="2600" dirty="0"/>
                  <a:t>,[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30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000" b="0" i="0" dirty="0" smtClean="0">
                            <a:latin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l-GR" sz="2600" dirty="0"/>
                  <a:t>,</a:t>
                </a:r>
                <a:r>
                  <a:rPr lang="sv-SE" sz="3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30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0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3000" dirty="0">
                            <a:latin typeface="Cambria Math"/>
                          </a:rPr>
                          <m:t>β</m:t>
                        </m:r>
                      </m:sub>
                    </m:sSub>
                  </m:oMath>
                </a14:m>
                <a:r>
                  <a:rPr lang="el-GR" sz="2600" dirty="0"/>
                  <a:t>], </a:t>
                </a:r>
                <a:r>
                  <a:rPr lang="en-US" sz="2600" dirty="0" err="1"/>
                  <a:t>agg</a:t>
                </a:r>
                <a:r>
                  <a:rPr lang="en-US" sz="2600" dirty="0"/>
                  <a:t>(M</a:t>
                </a:r>
                <a:r>
                  <a:rPr lang="en-US" sz="2600" dirty="0" smtClean="0"/>
                  <a:t>))</a:t>
                </a:r>
                <a:endParaRPr lang="el-GR" sz="2600" dirty="0" smtClean="0"/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sub>
                      <m:sup>
                        <m:r>
                          <a:rPr lang="el-GR" sz="28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sz="2800" b="0" i="0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sv-SE" sz="280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𝑎𝑛𝑐</m:t>
                        </m:r>
                      </m:e>
                      <m:sub>
                        <m:sSub>
                          <m:sSubPr>
                            <m:ctrlPr>
                              <a:rPr lang="sv-SE" sz="2800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sv-SE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L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 dirty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sup>
                    </m:sSubSup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𝑣</m:t>
                    </m:r>
                    <m:r>
                      <a:rPr lang="en-US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sz="2800" dirty="0" smtClean="0"/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943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5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II – Query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 smtClean="0"/>
                  <a:t>Original Query</a:t>
                </a:r>
              </a:p>
              <a:p>
                <a:pPr lvl="1"/>
                <a:r>
                  <a:rPr lang="en-US" sz="1800" dirty="0" smtClean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1800" i="1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/>
                  <a:t>,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18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=’With-Pay’ ∧ E.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=’Post-Sec’, [W.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, E.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]</a:t>
                </a:r>
                <a:r>
                  <a:rPr lang="en-US" sz="1800" dirty="0"/>
                  <a:t>, avg(Hrs))</a:t>
                </a:r>
              </a:p>
              <a:p>
                <a:r>
                  <a:rPr lang="en-US" dirty="0" smtClean="0"/>
                  <a:t>Drill in Queries for work dimension:</a:t>
                </a:r>
                <a:endParaRPr lang="el-GR" dirty="0" smtClean="0"/>
              </a:p>
              <a:p>
                <a:pPr marL="736092" lvl="1" indent="-342900">
                  <a:buFont typeface="+mj-lt"/>
                  <a:buAutoNum type="arabicPeriod"/>
                </a:pPr>
                <a:r>
                  <a:rPr lang="en-US" sz="1800" dirty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180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/>
                  <a:t>,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=’Gov’ </a:t>
                </a:r>
                <a:r>
                  <a:rPr lang="en-US" sz="1800" dirty="0"/>
                  <a:t>∧ E.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=’Post-Sec’, [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, E.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], </a:t>
                </a:r>
                <a:r>
                  <a:rPr lang="en-US" sz="1800" dirty="0" err="1"/>
                  <a:t>avg</a:t>
                </a:r>
                <a:r>
                  <a:rPr lang="en-US" sz="1800" dirty="0"/>
                  <a:t>(</a:t>
                </a:r>
                <a:r>
                  <a:rPr lang="en-US" sz="1800" dirty="0" err="1"/>
                  <a:t>Hrs</a:t>
                </a:r>
                <a:r>
                  <a:rPr lang="en-US" sz="1800" dirty="0"/>
                  <a:t>))</a:t>
                </a:r>
              </a:p>
              <a:p>
                <a:pPr marL="736092" lvl="1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736092" lvl="1" indent="-342900">
                  <a:buFont typeface="+mj-lt"/>
                  <a:buAutoNum type="arabicPeriod"/>
                </a:pPr>
                <a:r>
                  <a:rPr lang="en-US" sz="1800" dirty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180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/>
                  <a:t>,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1800" dirty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=’Private’ </a:t>
                </a:r>
                <a:r>
                  <a:rPr lang="en-US" sz="1800" dirty="0"/>
                  <a:t>∧ E.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=’Post-Sec’, [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, E.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], </a:t>
                </a:r>
                <a:r>
                  <a:rPr lang="en-US" sz="1800" dirty="0" err="1"/>
                  <a:t>avg</a:t>
                </a:r>
                <a:r>
                  <a:rPr lang="en-US" sz="1800" dirty="0"/>
                  <a:t>(</a:t>
                </a:r>
                <a:r>
                  <a:rPr lang="en-US" sz="1800" dirty="0" err="1"/>
                  <a:t>Hrs</a:t>
                </a:r>
                <a:r>
                  <a:rPr lang="en-US" sz="1800" dirty="0"/>
                  <a:t>))</a:t>
                </a:r>
              </a:p>
              <a:p>
                <a:pPr marL="736092" lvl="1" indent="-342900">
                  <a:buFont typeface="+mj-lt"/>
                  <a:buAutoNum type="arabicPeriod"/>
                </a:pPr>
                <a:endParaRPr lang="en-US" sz="1800" dirty="0"/>
              </a:p>
              <a:p>
                <a:pPr marL="736092" lvl="1" indent="-342900">
                  <a:buFont typeface="+mj-lt"/>
                  <a:buAutoNum type="arabicPeriod"/>
                </a:pPr>
                <a:r>
                  <a:rPr lang="en-US" sz="1800" dirty="0"/>
                  <a:t>q=(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1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>
                            <a:latin typeface="Cambria Math"/>
                          </a:rPr>
                          <m:t>𝐷𝑆</m:t>
                        </m:r>
                      </m:e>
                      <m:sup>
                        <m:r>
                          <a:rPr lang="en-US" sz="180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800" dirty="0"/>
                  <a:t>,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1800" dirty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chemeClr val="accent2"/>
                    </a:solidFill>
                  </a:rPr>
                  <a:t>=’Self-</a:t>
                </a:r>
                <a:r>
                  <a:rPr lang="en-US" sz="1800" dirty="0" err="1">
                    <a:solidFill>
                      <a:schemeClr val="accent2"/>
                    </a:solidFill>
                  </a:rPr>
                  <a:t>emp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’ </a:t>
                </a:r>
                <a:r>
                  <a:rPr lang="en-US" sz="1800" dirty="0"/>
                  <a:t>∧ E.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/>
                  <a:t>=’Post-Sec’, [</a:t>
                </a:r>
                <a:r>
                  <a:rPr lang="en-US" sz="1800" dirty="0" smtClean="0">
                    <a:solidFill>
                      <a:schemeClr val="accent2"/>
                    </a:solidFill>
                  </a:rPr>
                  <a:t>W.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, E.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18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dirty="0"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a:rPr lang="en-US" sz="1800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], avg(Hrs))</a:t>
                </a:r>
              </a:p>
              <a:p>
                <a:pPr marL="850392" lvl="1" indent="-457200">
                  <a:buFont typeface="+mj-lt"/>
                  <a:buAutoNum type="arabicPeriod"/>
                </a:pPr>
                <a:endParaRPr lang="en-US" sz="2000" dirty="0">
                  <a:solidFill>
                    <a:schemeClr val="tx1"/>
                  </a:solidFill>
                </a:endParaRPr>
              </a:p>
              <a:p>
                <a:endParaRPr lang="en-US" sz="2800" dirty="0" smtClean="0"/>
              </a:p>
              <a:p>
                <a:endParaRPr lang="en-US" sz="2800" dirty="0" smtClean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348" r="-296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30120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For Education dimension:  similarly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xmlns="" val="20422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II- How produce it?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a cube query  and its result, visualized as a 2D matrix. 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each cell c of this result is characterized by the following cube query:</a:t>
                </a:r>
              </a:p>
              <a:p>
                <a:pPr lvl="1"/>
                <a:r>
                  <a:rPr lang="en-GB" dirty="0"/>
                  <a:t>q</a:t>
                </a:r>
                <a:r>
                  <a:rPr lang="en-GB" baseline="30000" dirty="0"/>
                  <a:t>c</a:t>
                </a:r>
                <a:r>
                  <a:rPr lang="en-GB" dirty="0"/>
                  <a:t> = (DS</a:t>
                </a:r>
                <a:r>
                  <a:rPr lang="en-GB" baseline="30000" dirty="0"/>
                  <a:t>0</a:t>
                </a:r>
                <a:r>
                  <a:rPr lang="en-GB" dirty="0"/>
                  <a:t>,φ</a:t>
                </a:r>
                <a:r>
                  <a:rPr lang="en-US" baseline="-25000" dirty="0"/>
                  <a:t>1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</a:t>
                </a:r>
                <a:r>
                  <a:rPr lang="en-US" dirty="0"/>
                  <a:t> … </a:t>
                </a:r>
                <a:r>
                  <a:rPr lang="en-US" dirty="0">
                    <a:sym typeface="Symbol"/>
                  </a:rPr>
                  <a:t></a:t>
                </a:r>
                <a:r>
                  <a:rPr lang="en-US" dirty="0"/>
                  <a:t> </a:t>
                </a:r>
                <a:r>
                  <a:rPr lang="en-GB" dirty="0"/>
                  <a:t>φ</a:t>
                </a:r>
                <a:r>
                  <a:rPr lang="en-US" baseline="-25000" dirty="0"/>
                  <a:t>k</a:t>
                </a:r>
                <a:r>
                  <a:rPr lang="en-US" dirty="0"/>
                  <a:t> </a:t>
                </a:r>
                <a:r>
                  <a:rPr lang="en-US" dirty="0">
                    <a:sym typeface="Symbol"/>
                  </a:rPr>
                  <a:t></a:t>
                </a:r>
                <a:r>
                  <a:rPr lang="en-US" dirty="0"/>
                  <a:t> </a:t>
                </a:r>
                <a:r>
                  <a:rPr lang="en-GB" dirty="0"/>
                  <a:t>φ</a:t>
                </a:r>
                <a:r>
                  <a:rPr lang="en-US" baseline="-25000" dirty="0"/>
                  <a:t>c</a:t>
                </a:r>
                <a:r>
                  <a:rPr lang="en-GB" dirty="0"/>
                  <a:t>,[L</a:t>
                </a:r>
                <a:r>
                  <a:rPr lang="en-GB" baseline="-25000" dirty="0"/>
                  <a:t>α</a:t>
                </a:r>
                <a:r>
                  <a:rPr lang="en-GB" dirty="0"/>
                  <a:t>,L</a:t>
                </a:r>
                <a:r>
                  <a:rPr lang="en-GB" baseline="-25000" dirty="0"/>
                  <a:t>β</a:t>
                </a:r>
                <a:r>
                  <a:rPr lang="en-GB" dirty="0"/>
                  <a:t>],</a:t>
                </a:r>
                <a:r>
                  <a:rPr lang="en-GB" dirty="0" err="1"/>
                  <a:t>agg</a:t>
                </a:r>
                <a:r>
                  <a:rPr lang="en-GB" dirty="0"/>
                  <a:t>(M</a:t>
                </a:r>
                <a:r>
                  <a:rPr lang="en-GB" dirty="0" smtClean="0"/>
                  <a:t>))</a:t>
                </a:r>
              </a:p>
              <a:p>
                <a:pPr lvl="2"/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6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chemeClr val="accent2"/>
                    </a:solidFill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6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l-GR" sz="2600" dirty="0">
                    <a:solidFill>
                      <a:schemeClr val="accent2"/>
                    </a:solidFill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6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c</m:t>
                        </m:r>
                      </m:sup>
                    </m:sSubSup>
                    <m:r>
                      <a:rPr lang="el-GR" sz="2600" i="1" dirty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∧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L</m:t>
                        </m:r>
                      </m:e>
                      <m:sub>
                        <m:r>
                          <a:rPr lang="el-GR" sz="26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  <m:r>
                      <m:rPr>
                        <m:nor/>
                      </m:rPr>
                      <a:rPr lang="el-GR" sz="2600" dirty="0">
                        <a:solidFill>
                          <a:schemeClr val="accent2"/>
                        </a:solidFill>
                      </a:rPr>
                      <m:t>=</m:t>
                    </m:r>
                    <m:sSubSup>
                      <m:sSubSupPr>
                        <m:ctrlPr>
                          <a:rPr lang="el-GR" sz="26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6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β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6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c</m:t>
                        </m:r>
                      </m:sup>
                    </m:sSubSup>
                  </m:oMath>
                </a14:m>
                <a:endParaRPr lang="en-US" sz="2600" dirty="0"/>
              </a:p>
              <a:p>
                <a:endParaRPr lang="en-US" dirty="0" smtClean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68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II- How produce it?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each of the aggregator dimensions, we can generate a set of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explanatory </a:t>
                </a:r>
                <a:r>
                  <a:rPr lang="en-US" dirty="0">
                    <a:solidFill>
                      <a:schemeClr val="accent2"/>
                    </a:solidFill>
                  </a:rPr>
                  <a:t>drill in queries</a:t>
                </a:r>
                <a:r>
                  <a:rPr lang="en-US" dirty="0"/>
                  <a:t>, one per value in the original </a:t>
                </a:r>
                <a:r>
                  <a:rPr lang="en-US" dirty="0" smtClean="0"/>
                  <a:t>result:</a:t>
                </a:r>
              </a:p>
              <a:p>
                <a:endParaRPr lang="en-US" dirty="0"/>
              </a:p>
              <a:p>
                <a:pPr marL="850392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400" dirty="0" smtClean="0"/>
                  <a:t>=</a:t>
                </a:r>
                <a:r>
                  <a:rPr lang="en-GB" sz="2400" dirty="0"/>
                  <a:t>(DS</a:t>
                </a:r>
                <a:r>
                  <a:rPr lang="en-GB" sz="2400" baseline="30000" dirty="0"/>
                  <a:t>0</a:t>
                </a:r>
                <a:r>
                  <a:rPr lang="en-GB" sz="2400" dirty="0"/>
                  <a:t>, φ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/>
                  </a:rPr>
                  <a:t></a:t>
                </a:r>
                <a:r>
                  <a:rPr lang="en-US" sz="2400" dirty="0"/>
                  <a:t> … </a:t>
                </a:r>
                <a:r>
                  <a:rPr lang="en-US" sz="2400" dirty="0">
                    <a:sym typeface="Symbol"/>
                  </a:rPr>
                  <a:t></a:t>
                </a:r>
                <a:r>
                  <a:rPr lang="en-US" sz="2400" dirty="0"/>
                  <a:t> </a:t>
                </a:r>
                <a:r>
                  <a:rPr lang="en-GB" sz="2400" dirty="0"/>
                  <a:t>φ</a:t>
                </a:r>
                <a:r>
                  <a:rPr lang="en-US" sz="2400" baseline="-25000" dirty="0"/>
                  <a:t>k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/>
                  </a:rPr>
                  <a:t></a:t>
                </a:r>
                <a:r>
                  <a:rPr lang="en-US" sz="2400" dirty="0"/>
                  <a:t> </a:t>
                </a:r>
                <a:r>
                  <a:rPr lang="en-GB" sz="2400" dirty="0"/>
                  <a:t>φ,[</a:t>
                </a:r>
                <a:r>
                  <a:rPr lang="en-GB" sz="2400" dirty="0">
                    <a:solidFill>
                      <a:schemeClr val="accent2"/>
                    </a:solidFill>
                  </a:rPr>
                  <a:t>L</a:t>
                </a:r>
                <a:r>
                  <a:rPr lang="en-GB" sz="2400" baseline="-25000" dirty="0">
                    <a:solidFill>
                      <a:schemeClr val="accent2"/>
                    </a:solidFill>
                  </a:rPr>
                  <a:t>α-1</a:t>
                </a:r>
                <a:r>
                  <a:rPr lang="en-GB" sz="2400" dirty="0"/>
                  <a:t>,L</a:t>
                </a:r>
                <a:r>
                  <a:rPr lang="en-GB" sz="2400" baseline="-25000" dirty="0"/>
                  <a:t>β</a:t>
                </a:r>
                <a:r>
                  <a:rPr lang="en-GB" sz="2400" dirty="0"/>
                  <a:t>],</a:t>
                </a:r>
                <a:r>
                  <a:rPr lang="en-GB" sz="2400" dirty="0" err="1"/>
                  <a:t>agg</a:t>
                </a:r>
                <a:r>
                  <a:rPr lang="en-GB" sz="2400" dirty="0"/>
                  <a:t>(M)),</a:t>
                </a:r>
                <a:endParaRPr lang="en-GB" sz="2400" dirty="0" smtClean="0"/>
              </a:p>
              <a:p>
                <a:pPr marL="850392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𝛽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400" dirty="0"/>
                  <a:t>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v-SE" sz="24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DS</m:t>
                        </m:r>
                      </m:e>
                      <m:sup>
                        <m:r>
                          <a:rPr lang="en-US" sz="240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sz="240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l-GR" sz="2400">
                        <a:latin typeface="Cambria Math"/>
                        <a:ea typeface="Cambria Math"/>
                      </a:rPr>
                      <m:t>∧</m:t>
                    </m:r>
                    <m:r>
                      <a:rPr lang="en-US" sz="2400">
                        <a:latin typeface="Cambria Math"/>
                        <a:ea typeface="Cambria Math"/>
                      </a:rPr>
                      <m:t>…</m:t>
                    </m:r>
                    <m:r>
                      <a:rPr lang="en-US" sz="2400" smtClean="0">
                        <a:latin typeface="Cambria Math"/>
                        <a:ea typeface="Cambria Math"/>
                      </a:rPr>
                      <m:t>∧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ea typeface="Cambria Math"/>
                          </a:rPr>
                          <m:t>k</m:t>
                        </m:r>
                      </m:sub>
                    </m:sSub>
                    <m:r>
                      <a:rPr lang="en-US" sz="2400" i="1" smtClean="0">
                        <a:latin typeface="Cambria Math"/>
                        <a:ea typeface="Cambria Math"/>
                      </a:rPr>
                      <m:t>∧</m:t>
                    </m:r>
                    <m:sSubSup>
                      <m:sSub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4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c</m:t>
                        </m:r>
                      </m:sub>
                      <m:sup/>
                    </m:sSubSup>
                  </m:oMath>
                </a14:m>
                <a:r>
                  <a:rPr lang="en-US" sz="2400" dirty="0"/>
                  <a:t>,[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α</m:t>
                        </m:r>
                      </m:sub>
                    </m:sSub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sv-SE" sz="2400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b="0" i="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β</m:t>
                        </m:r>
                        <m:r>
                          <a:rPr lang="el-GR" sz="2400" b="0" i="0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l-GR" sz="2400" dirty="0"/>
                  <a:t>], </a:t>
                </a:r>
                <a:r>
                  <a:rPr lang="en-US" sz="2400" dirty="0" err="1"/>
                  <a:t>agg</a:t>
                </a:r>
                <a:r>
                  <a:rPr lang="en-US" sz="2400" dirty="0"/>
                  <a:t>(M</a:t>
                </a:r>
                <a:r>
                  <a:rPr lang="en-US" sz="2400" dirty="0" smtClean="0"/>
                  <a:t>))</a:t>
                </a:r>
                <a:endParaRPr lang="el-GR" sz="2400" dirty="0" smtClean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α</m:t>
                        </m:r>
                      </m:sub>
                    </m:sSub>
                  </m:oMath>
                </a14:m>
                <a:r>
                  <a:rPr lang="el-GR" sz="2000" dirty="0">
                    <a:solidFill>
                      <a:schemeClr val="accent2"/>
                    </a:solidFill>
                  </a:rPr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sz="20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a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c</m:t>
                        </m:r>
                      </m:sup>
                    </m:sSubSup>
                    <m:r>
                      <a:rPr lang="el-GR" sz="2000" i="1" dirty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∧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L</m:t>
                        </m:r>
                      </m:e>
                      <m:sub>
                        <m:r>
                          <a:rPr lang="el-GR" sz="2000" i="1">
                            <a:solidFill>
                              <a:schemeClr val="accent2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</m:sSub>
                    <m:r>
                      <m:rPr>
                        <m:nor/>
                      </m:rPr>
                      <a:rPr lang="el-GR" sz="2000" dirty="0">
                        <a:solidFill>
                          <a:schemeClr val="accent2"/>
                        </a:solidFill>
                      </a:rPr>
                      <m:t>=</m:t>
                    </m:r>
                    <m:sSubSup>
                      <m:sSubSupPr>
                        <m:ctrlPr>
                          <a:rPr lang="el-GR" sz="2000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β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c</m:t>
                        </m:r>
                      </m:sup>
                    </m:sSubSup>
                  </m:oMath>
                </a14:m>
                <a:endParaRPr lang="en-US" sz="2000" dirty="0" smtClean="0"/>
              </a:p>
              <a:p>
                <a:pPr marL="850392" lvl="1" indent="-457200">
                  <a:buFont typeface="+mj-lt"/>
                  <a:buAutoNum type="arabicPeriod"/>
                </a:pPr>
                <a:endParaRPr lang="el-GR" sz="2400" dirty="0"/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0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Algorithm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86878005"/>
              </p:ext>
            </p:extLst>
          </p:nvPr>
        </p:nvGraphicFramePr>
        <p:xfrm>
          <a:off x="323528" y="1124744"/>
          <a:ext cx="8640960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/>
              </a:tblGrid>
              <a:tr h="52565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600" b="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Algorithm Construct Operational Act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600" b="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Input: the original query over the appropriate database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600" b="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Output: a set of an act’s episodes fully computed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600" b="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Create the necessary objects (act, episodes, tasks, subtasks) appropriately linked to each other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600" b="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Construct the necessary queries for all the subtasks of the Act, execute them, and organize the result as a set of aggregated cells (each including its coordinates, its measure and the number of its generating detailed tuples)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600" b="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For each episode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600" b="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Calculate the visual presentation of cells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600" b="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Calculate the cells’ highlights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600" b="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Produce the text based on the highlights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600" b="0" kern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Produce the audio based on the text</a:t>
                      </a:r>
                      <a:endParaRPr lang="en-US" sz="1600" b="0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6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/>
          <p:cNvSpPr txBox="1"/>
          <p:nvPr/>
        </p:nvSpPr>
        <p:spPr>
          <a:xfrm>
            <a:off x="722520" y="440640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0000"/>
                </a:solidFill>
              </a:rPr>
              <a:t>Experiments and Results</a:t>
            </a:r>
          </a:p>
        </p:txBody>
      </p:sp>
      <p:sp>
        <p:nvSpPr>
          <p:cNvPr id="7" name="TextShape 2"/>
          <p:cNvSpPr txBox="1"/>
          <p:nvPr/>
        </p:nvSpPr>
        <p:spPr>
          <a:xfrm>
            <a:off x="72252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endParaRPr lang="en-US" sz="2000" dirty="0">
              <a:solidFill>
                <a:srgbClr val="8B8B8B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8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23528" y="3212976"/>
            <a:ext cx="8568952" cy="352839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Arial"/>
              </a:rPr>
              <a:t>Answer to the original question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1575915"/>
              </p:ext>
            </p:extLst>
          </p:nvPr>
        </p:nvGraphicFramePr>
        <p:xfrm>
          <a:off x="1397000" y="1270000"/>
          <a:ext cx="6350000" cy="1828800"/>
        </p:xfrm>
        <a:graphic>
          <a:graphicData uri="http://schemas.openxmlformats.org/drawingml/2006/table">
            <a:tbl>
              <a:tblPr/>
              <a:tblGrid>
                <a:gridCol w="1270000"/>
                <a:gridCol w="1270000"/>
                <a:gridCol w="1270000"/>
                <a:gridCol w="1270000"/>
                <a:gridCol w="1270000"/>
              </a:tblGrid>
              <a:tr h="254000">
                <a:tc>
                  <a:txBody>
                    <a:bodyPr/>
                    <a:lstStyle/>
                    <a:p>
                      <a:pPr algn="ctr"/>
                      <a:endParaRPr sz="3600"/>
                    </a:p>
                  </a:txBody>
                  <a:tcPr marL="63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Assoc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Post-grad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Some-college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University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Gov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40.73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43.58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38.38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42.14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Private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41.06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45.19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FF"/>
                          </a:solidFill>
                        </a:rPr>
                        <a:t>38.73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43.06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Self-emp</a:t>
                      </a:r>
                    </a:p>
                  </a:txBody>
                  <a:tcPr marL="635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46.68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</a:rPr>
                        <a:t>47.24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45.70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46.61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QGO9JMGGJ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128" y="3789040"/>
            <a:ext cx="7309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Trebuchet MS" pitchFamily="34" charset="0"/>
              </a:rPr>
              <a:t>Here, you can see the answer of the original query. You have specified education to be equal to 'Post-Secondary', and work to be equal to 'With-Pay'. We report on </a:t>
            </a:r>
            <a:r>
              <a:rPr lang="en-US" sz="1600" dirty="0" err="1" smtClean="0">
                <a:solidFill>
                  <a:srgbClr val="FFC000"/>
                </a:solidFill>
                <a:latin typeface="Trebuchet MS" pitchFamily="34" charset="0"/>
              </a:rPr>
              <a:t>Avg</a:t>
            </a:r>
            <a:r>
              <a:rPr lang="en-US" sz="1600" dirty="0" smtClean="0">
                <a:solidFill>
                  <a:srgbClr val="FFC000"/>
                </a:solidFill>
                <a:latin typeface="Trebuchet MS" pitchFamily="34" charset="0"/>
              </a:rPr>
              <a:t> of work hours per week grouped by education at level 2, and work at level 1 .
You can observe the results in this table. We highlight the largest values with red and the lowest values with blue color. 
Column Some-college has 2 of the 3 lowest values.
Row Self-</a:t>
            </a:r>
            <a:r>
              <a:rPr lang="en-US" sz="1600" dirty="0" err="1" smtClean="0">
                <a:solidFill>
                  <a:srgbClr val="FFC000"/>
                </a:solidFill>
                <a:latin typeface="Trebuchet MS" pitchFamily="34" charset="0"/>
              </a:rPr>
              <a:t>emp</a:t>
            </a:r>
            <a:r>
              <a:rPr lang="en-US" sz="1600" dirty="0" smtClean="0">
                <a:solidFill>
                  <a:srgbClr val="FFC000"/>
                </a:solidFill>
                <a:latin typeface="Trebuchet MS" pitchFamily="34" charset="0"/>
              </a:rPr>
              <a:t> has 3 of the 3 highest values.
Row Gov has 2 of the 3 lowest values.</a:t>
            </a:r>
            <a:endParaRPr lang="el-GR" sz="1600" dirty="0">
              <a:solidFill>
                <a:srgbClr val="FFC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27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 advTm="875"/>
    </mc:Choice>
    <mc:Fallback>
      <p:transition advClick="0" advTm="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Adult </a:t>
            </a:r>
            <a:r>
              <a:rPr lang="en-US" sz="2800" dirty="0"/>
              <a:t>dataset referring to data from 1994 USA </a:t>
            </a:r>
            <a:r>
              <a:rPr lang="en-US" sz="2800" dirty="0" smtClean="0"/>
              <a:t>census</a:t>
            </a:r>
          </a:p>
          <a:p>
            <a:pPr lvl="1"/>
            <a:r>
              <a:rPr lang="en-US" sz="2400" dirty="0"/>
              <a:t>Has 7 dimension </a:t>
            </a:r>
            <a:r>
              <a:rPr lang="en-US" sz="2400" dirty="0" smtClean="0"/>
              <a:t>Age, Native Country, Education, Occupation, Marital status, Work class, and Race.</a:t>
            </a:r>
          </a:p>
          <a:p>
            <a:pPr lvl="1"/>
            <a:r>
              <a:rPr lang="en-US" sz="2400" dirty="0" smtClean="0"/>
              <a:t>One Measure : work hours per week</a:t>
            </a:r>
          </a:p>
          <a:p>
            <a:r>
              <a:rPr lang="en-US" sz="2800" dirty="0" smtClean="0"/>
              <a:t>Machine Setup :</a:t>
            </a:r>
          </a:p>
          <a:p>
            <a:pPr lvl="1"/>
            <a:r>
              <a:rPr lang="en-US" sz="2400" dirty="0" smtClean="0"/>
              <a:t>Running </a:t>
            </a:r>
            <a:r>
              <a:rPr lang="en-US" sz="2400" dirty="0"/>
              <a:t>Windows 7 </a:t>
            </a:r>
            <a:endParaRPr lang="en-US" sz="2400" dirty="0" smtClean="0"/>
          </a:p>
          <a:p>
            <a:pPr lvl="1"/>
            <a:r>
              <a:rPr lang="en-US" sz="2400" dirty="0" smtClean="0"/>
              <a:t>Intel </a:t>
            </a:r>
            <a:r>
              <a:rPr lang="en-US" sz="2400" dirty="0"/>
              <a:t>Core Duo CPU at 2.50GHz, </a:t>
            </a:r>
            <a:endParaRPr lang="en-US" sz="2400" dirty="0" smtClean="0"/>
          </a:p>
          <a:p>
            <a:pPr lvl="1"/>
            <a:r>
              <a:rPr lang="en-US" sz="2400" dirty="0" smtClean="0"/>
              <a:t>3GB </a:t>
            </a:r>
            <a:r>
              <a:rPr lang="en-US" sz="2400" dirty="0"/>
              <a:t>main memory.</a:t>
            </a:r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9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4713088"/>
              </p:ext>
            </p:extLst>
          </p:nvPr>
        </p:nvGraphicFramePr>
        <p:xfrm>
          <a:off x="1110876" y="1844825"/>
          <a:ext cx="6922248" cy="371595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808922"/>
                <a:gridCol w="900747"/>
                <a:gridCol w="997585"/>
                <a:gridCol w="997585"/>
                <a:gridCol w="1217409"/>
              </a:tblGrid>
              <a:tr h="509029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# atomic selections in WHERE clause</a:t>
                      </a:r>
                      <a:endParaRPr lang="en-US" sz="1200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029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endParaRPr kumimoji="0" lang="en-US" sz="12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kumimoji="0" lang="en-US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(10 sl.)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kumimoji="0" lang="en-US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(12 sl.)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kumimoji="0" lang="en-US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(14 sl.)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kumimoji="0" lang="en-US" sz="12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(16 sl.)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</a:tr>
              <a:tr h="50902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Result Generation</a:t>
                      </a:r>
                      <a:endParaRPr lang="en-US" sz="12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7030A0"/>
                          </a:solidFill>
                          <a:effectLst/>
                        </a:rPr>
                        <a:t>1169,00</a:t>
                      </a:r>
                      <a:endParaRPr lang="en-US" sz="1200" b="1" kern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7030A0"/>
                          </a:solidFill>
                          <a:effectLst/>
                        </a:rPr>
                        <a:t>881,40</a:t>
                      </a:r>
                      <a:endParaRPr lang="en-US" sz="1200" b="1" kern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7030A0"/>
                          </a:solidFill>
                          <a:effectLst/>
                        </a:rPr>
                        <a:t>2263,91</a:t>
                      </a:r>
                      <a:endParaRPr lang="en-US" sz="1200" b="1" kern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7030A0"/>
                          </a:solidFill>
                          <a:effectLst/>
                        </a:rPr>
                        <a:t>1963,68</a:t>
                      </a:r>
                      <a:endParaRPr lang="en-US" sz="1200" b="1" kern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74610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Highlight Extraction &amp; Visualization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4,41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3,60</a:t>
                      </a:r>
                      <a:endParaRPr lang="en-US" sz="12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3,67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3,74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174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Text Creation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1,32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1,42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1,80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2,35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348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Audio Creation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</a:rPr>
                        <a:t>71463,21</a:t>
                      </a:r>
                      <a:endParaRPr lang="en-US" sz="1200" b="1" kern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</a:rPr>
                        <a:t>104634,27</a:t>
                      </a:r>
                      <a:endParaRPr lang="en-US" sz="1200" b="1" kern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</a:rPr>
                        <a:t>145004.20</a:t>
                      </a:r>
                      <a:endParaRPr lang="en-US" sz="1200" b="1" kern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FF0000"/>
                          </a:solidFill>
                          <a:effectLst/>
                        </a:rPr>
                        <a:t>169208.59</a:t>
                      </a:r>
                      <a:endParaRPr lang="en-US" sz="1200" b="1" kern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902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Put in PPTX</a:t>
                      </a:r>
                      <a:endParaRPr lang="en-US" sz="12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378.24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1400">
                          <a:effectLst/>
                        </a:rPr>
                        <a:t>285.89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1400">
                          <a:effectLst/>
                        </a:rPr>
                        <a:t>452.74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1400" dirty="0">
                          <a:effectLst/>
                        </a:rPr>
                        <a:t>460.55</a:t>
                      </a:r>
                      <a:endParaRPr lang="en-US" sz="12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83668" y="134076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Time  breakdown(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msec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for the method’s parts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91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6366894"/>
              </p:ext>
            </p:extLst>
          </p:nvPr>
        </p:nvGraphicFramePr>
        <p:xfrm>
          <a:off x="935597" y="1412776"/>
          <a:ext cx="7272807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3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83668" y="134076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Time  breakdown(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msec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 Act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6181761"/>
              </p:ext>
            </p:extLst>
          </p:nvPr>
        </p:nvGraphicFramePr>
        <p:xfrm>
          <a:off x="1043608" y="1700808"/>
          <a:ext cx="7272808" cy="41839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81194"/>
                <a:gridCol w="1379103"/>
                <a:gridCol w="1399186"/>
                <a:gridCol w="1534222"/>
                <a:gridCol w="1379103"/>
              </a:tblGrid>
              <a:tr h="659284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  <a:tab pos="457200" algn="l"/>
                        </a:tabLst>
                      </a:pPr>
                      <a:r>
                        <a:rPr lang="en-US" sz="12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# atomic selections in WHERE clause</a:t>
                      </a:r>
                      <a:endParaRPr lang="en-US" sz="1200" kern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75"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  <a:tab pos="457200" algn="l"/>
                        </a:tabLst>
                      </a:pPr>
                      <a:r>
                        <a:rPr lang="en-US" sz="1200" kern="1400" dirty="0">
                          <a:effectLst/>
                        </a:rPr>
                        <a:t>2 </a:t>
                      </a:r>
                      <a:r>
                        <a:rPr lang="en-US" sz="1200" kern="0" dirty="0">
                          <a:effectLst/>
                        </a:rPr>
                        <a:t>(10 sl.)</a:t>
                      </a:r>
                      <a:endParaRPr lang="en-US" sz="12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  <a:tab pos="457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3 (12 sl.)</a:t>
                      </a:r>
                      <a:endParaRPr lang="en-US" sz="12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  <a:tab pos="457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4 (14 sl.)</a:t>
                      </a:r>
                      <a:endParaRPr lang="en-US" sz="12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  <a:tab pos="457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5 (16 sl.)</a:t>
                      </a:r>
                      <a:endParaRPr lang="en-US" sz="12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</a:tr>
              <a:tr h="620141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Intro Act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3746.99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4240.22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4919.71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5572.97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94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Original Act</a:t>
                      </a:r>
                      <a:endParaRPr lang="en-US" sz="1200" kern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7955.17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8425.59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9234.47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9577.76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94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Act I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</a:rPr>
                        <a:t>21160.78</a:t>
                      </a:r>
                      <a:endParaRPr lang="en-US" sz="1200" b="1" kern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</a:rPr>
                        <a:t>42562.10</a:t>
                      </a:r>
                      <a:endParaRPr lang="en-US" sz="1200" b="1" kern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</a:rPr>
                        <a:t>70653.22</a:t>
                      </a:r>
                      <a:endParaRPr lang="en-US" sz="1200" b="1" kern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solidFill>
                            <a:srgbClr val="FF0000"/>
                          </a:solidFill>
                          <a:effectLst/>
                        </a:rPr>
                        <a:t>90359.89</a:t>
                      </a:r>
                      <a:endParaRPr lang="en-US" sz="1200" b="1" kern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94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Act II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21250.44</a:t>
                      </a:r>
                      <a:endParaRPr lang="en-US" sz="1200" kern="14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22419.34</a:t>
                      </a:r>
                      <a:endParaRPr lang="en-US" sz="1200" kern="14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22819.94</a:t>
                      </a:r>
                      <a:endParaRPr lang="en-US" sz="1200" kern="14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 dirty="0">
                          <a:effectLst/>
                        </a:rPr>
                        <a:t>22738.88</a:t>
                      </a:r>
                      <a:endParaRPr lang="en-US" sz="1200" kern="1400" dirty="0">
                        <a:solidFill>
                          <a:schemeClr val="accent5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943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kern="0">
                          <a:effectLst/>
                        </a:rPr>
                        <a:t>Summary Act</a:t>
                      </a:r>
                      <a:endParaRPr lang="en-US" sz="1200" kern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7030A0"/>
                          </a:solidFill>
                          <a:effectLst/>
                        </a:rPr>
                        <a:t>18393.10</a:t>
                      </a:r>
                      <a:endParaRPr lang="en-US" sz="1200" b="1" kern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7030A0"/>
                          </a:solidFill>
                          <a:effectLst/>
                        </a:rPr>
                        <a:t>27806.35</a:t>
                      </a:r>
                      <a:endParaRPr lang="en-US" sz="1200" b="1" kern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7030A0"/>
                          </a:solidFill>
                          <a:effectLst/>
                        </a:rPr>
                        <a:t>39456.52</a:t>
                      </a:r>
                      <a:endParaRPr lang="en-US" sz="1200" b="1" kern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0" dirty="0">
                          <a:solidFill>
                            <a:srgbClr val="7030A0"/>
                          </a:solidFill>
                          <a:effectLst/>
                        </a:rPr>
                        <a:t>42750.78</a:t>
                      </a:r>
                      <a:endParaRPr lang="en-US" sz="1200" b="1" kern="14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34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1" name="Picture 3" descr="D:\Google Drive\MSc Work\Gkesoulis\Submission_DOLAP\Images_src\excerp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763"/>
            <a:ext cx="8568952" cy="66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85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6"/>
    </mc:Choice>
    <mc:Fallback>
      <p:transition spd="slow" advTm="29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create a small “movie” that answers an OLAP query</a:t>
            </a:r>
          </a:p>
          <a:p>
            <a:r>
              <a:rPr lang="en-US" dirty="0" smtClean="0"/>
              <a:t>We complement each query with </a:t>
            </a:r>
            <a:r>
              <a:rPr lang="en-US" dirty="0" smtClean="0">
                <a:solidFill>
                  <a:srgbClr val="C00000"/>
                </a:solidFill>
              </a:rPr>
              <a:t>auxiliary queries</a:t>
            </a:r>
            <a:r>
              <a:rPr lang="en-US" dirty="0" smtClean="0"/>
              <a:t> organized in thematically related </a:t>
            </a:r>
            <a:r>
              <a:rPr lang="en-US" dirty="0" smtClean="0">
                <a:solidFill>
                  <a:srgbClr val="C00000"/>
                </a:solidFill>
              </a:rPr>
              <a:t>acts</a:t>
            </a:r>
            <a:r>
              <a:rPr lang="en-US" dirty="0" smtClean="0"/>
              <a:t> that allow us to assess and explain the results of the original query</a:t>
            </a:r>
          </a:p>
          <a:p>
            <a:r>
              <a:rPr lang="en-US" dirty="0" smtClean="0"/>
              <a:t>We implemented an extensible palette of </a:t>
            </a:r>
            <a:r>
              <a:rPr lang="en-US" dirty="0" smtClean="0">
                <a:solidFill>
                  <a:srgbClr val="C00000"/>
                </a:solidFill>
              </a:rPr>
              <a:t>highlight</a:t>
            </a:r>
            <a:r>
              <a:rPr lang="en-US" dirty="0" smtClean="0"/>
              <a:t> extraction methods to find interesting patterns in the result of each query</a:t>
            </a:r>
          </a:p>
          <a:p>
            <a:r>
              <a:rPr lang="en-US" dirty="0" smtClean="0"/>
              <a:t>We describe each highlight with </a:t>
            </a:r>
            <a:r>
              <a:rPr lang="en-US" dirty="0" smtClean="0">
                <a:solidFill>
                  <a:srgbClr val="C00000"/>
                </a:solidFill>
              </a:rPr>
              <a:t>text</a:t>
            </a:r>
          </a:p>
          <a:p>
            <a:r>
              <a:rPr lang="en-US" dirty="0" smtClean="0"/>
              <a:t>We use TTS technology to convert text to </a:t>
            </a:r>
            <a:r>
              <a:rPr lang="en-US" dirty="0" smtClean="0">
                <a:solidFill>
                  <a:srgbClr val="C00000"/>
                </a:solidFill>
              </a:rPr>
              <a:t>audio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Equally importantly:</a:t>
            </a:r>
          </a:p>
          <a:p>
            <a:pPr lvl="1"/>
            <a:r>
              <a:rPr lang="en-US" dirty="0" smtClean="0"/>
              <a:t>An </a:t>
            </a:r>
            <a:r>
              <a:rPr lang="en-US" dirty="0" smtClean="0">
                <a:solidFill>
                  <a:srgbClr val="C00000"/>
                </a:solidFill>
              </a:rPr>
              <a:t>extensible software</a:t>
            </a:r>
            <a:r>
              <a:rPr lang="en-US" dirty="0" smtClean="0"/>
              <a:t> where algorithms for </a:t>
            </a:r>
            <a:r>
              <a:rPr lang="en-US" dirty="0" smtClean="0">
                <a:solidFill>
                  <a:srgbClr val="0000FF"/>
                </a:solidFill>
              </a:rPr>
              <a:t>query generation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FF"/>
                </a:solidFill>
              </a:rPr>
              <a:t>highlight extraction </a:t>
            </a:r>
            <a:r>
              <a:rPr lang="en-US" dirty="0" smtClean="0"/>
              <a:t>can be plagued in</a:t>
            </a:r>
          </a:p>
          <a:p>
            <a:pPr lvl="1"/>
            <a:r>
              <a:rPr lang="en-US" dirty="0" smtClean="0"/>
              <a:t>The demonstration </a:t>
            </a:r>
            <a:r>
              <a:rPr lang="en-US" dirty="0" smtClean="0">
                <a:solidFill>
                  <a:srgbClr val="C00000"/>
                </a:solidFill>
              </a:rPr>
              <a:t>of low technical barrier </a:t>
            </a:r>
            <a:r>
              <a:rPr lang="en-US" dirty="0" smtClean="0"/>
              <a:t>to produce </a:t>
            </a:r>
            <a:r>
              <a:rPr lang="en-US" dirty="0" err="1" smtClean="0"/>
              <a:t>CineCube</a:t>
            </a:r>
            <a:r>
              <a:rPr lang="en-US" dirty="0" smtClean="0"/>
              <a:t> reports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0|0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2035</TotalTime>
  <Words>2715</Words>
  <Application>Microsoft Office PowerPoint</Application>
  <PresentationFormat>On-screen Show (4:3)</PresentationFormat>
  <Paragraphs>673</Paragraphs>
  <Slides>63</Slides>
  <Notes>57</Notes>
  <HiddenSlides>3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CineCubes: Cubes as Movie Stars with Little Effort </vt:lpstr>
      <vt:lpstr>Can we answer user queries with more than just a set of records? </vt:lpstr>
      <vt:lpstr>Example</vt:lpstr>
      <vt:lpstr>Example</vt:lpstr>
      <vt:lpstr>Example: Result</vt:lpstr>
      <vt:lpstr>Answer to the original question</vt:lpstr>
      <vt:lpstr>Slide 7</vt:lpstr>
      <vt:lpstr>Contributions</vt:lpstr>
      <vt:lpstr>Contributions</vt:lpstr>
      <vt:lpstr>Slide 10</vt:lpstr>
      <vt:lpstr>Our Approach</vt:lpstr>
      <vt:lpstr>Structure of the CineCube Movie</vt:lpstr>
      <vt:lpstr>The movie’s parts</vt:lpstr>
      <vt:lpstr>CineCube Movie – Intro Act</vt:lpstr>
      <vt:lpstr>CineCube Movie – Original Act</vt:lpstr>
      <vt:lpstr>CineCube Movie – Act I</vt:lpstr>
      <vt:lpstr>Act I – Example</vt:lpstr>
      <vt:lpstr>Act I – Example</vt:lpstr>
      <vt:lpstr>CineCube Movie – Act II</vt:lpstr>
      <vt:lpstr>Act II – Example</vt:lpstr>
      <vt:lpstr>Act II – Example</vt:lpstr>
      <vt:lpstr>CineCube Movie – Summary Act</vt:lpstr>
      <vt:lpstr>Highlight Extraction</vt:lpstr>
      <vt:lpstr>Text Extraction</vt:lpstr>
      <vt:lpstr>Experimental Results</vt:lpstr>
      <vt:lpstr>Slide 26</vt:lpstr>
      <vt:lpstr>Low technical barrier</vt:lpstr>
      <vt:lpstr>Slide 28</vt:lpstr>
      <vt:lpstr>Slide 29</vt:lpstr>
      <vt:lpstr>Apache POI for pptx</vt:lpstr>
      <vt:lpstr>PPTX Folder Structure</vt:lpstr>
      <vt:lpstr>MaryTTS for Text-to-Speech Synthesis </vt:lpstr>
      <vt:lpstr>Slide 33</vt:lpstr>
      <vt:lpstr>Open issues</vt:lpstr>
      <vt:lpstr>Thank you!</vt:lpstr>
      <vt:lpstr>Auxiliary slides</vt:lpstr>
      <vt:lpstr>Slide 37</vt:lpstr>
      <vt:lpstr>Related Work</vt:lpstr>
      <vt:lpstr>Query Recommendations</vt:lpstr>
      <vt:lpstr>Database-related efforts</vt:lpstr>
      <vt:lpstr>OLAP-related methods</vt:lpstr>
      <vt:lpstr>Advanced OLAP operators</vt:lpstr>
      <vt:lpstr>Text synthesis from query results</vt:lpstr>
      <vt:lpstr>Slide 44</vt:lpstr>
      <vt:lpstr>OLAP Model</vt:lpstr>
      <vt:lpstr>What is Cube?</vt:lpstr>
      <vt:lpstr>Cube Query</vt:lpstr>
      <vt:lpstr>Cube Query</vt:lpstr>
      <vt:lpstr>Cube Query to SQL Query</vt:lpstr>
      <vt:lpstr>Slide 50</vt:lpstr>
      <vt:lpstr>Act I – Problem</vt:lpstr>
      <vt:lpstr>Act I – Our Definition</vt:lpstr>
      <vt:lpstr>Act I – Query Example</vt:lpstr>
      <vt:lpstr>Act I – How produce it?</vt:lpstr>
      <vt:lpstr>Act II – Query Example</vt:lpstr>
      <vt:lpstr>Act II- How produce it?</vt:lpstr>
      <vt:lpstr>Act II- How produce it?</vt:lpstr>
      <vt:lpstr>Our Algorithm</vt:lpstr>
      <vt:lpstr>Slide 59</vt:lpstr>
      <vt:lpstr>Experimental setup</vt:lpstr>
      <vt:lpstr>Experiments</vt:lpstr>
      <vt:lpstr>Experiments</vt:lpstr>
      <vt:lpstr>Experiments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ΑΥΤΟΜΑΤΗ ΚΑΤΑΣΚΕΥΗ ΣΕΙΡΩΝ OLAP ΕΡΩΤΗΣΕΩΝ ΜΕ ΣΧΟΛΙΑΣΜΟ ΣΕ ΚΕΙΜΕΝΟ ΚΑΙ ΗΧΟ</dc:title>
  <dc:creator>Asterix</dc:creator>
  <cp:lastModifiedBy>p.v.</cp:lastModifiedBy>
  <cp:revision>199</cp:revision>
  <dcterms:created xsi:type="dcterms:W3CDTF">2013-07-02T15:32:01Z</dcterms:created>
  <dcterms:modified xsi:type="dcterms:W3CDTF">2013-11-04T14:14:21Z</dcterms:modified>
</cp:coreProperties>
</file>