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130" autoAdjust="0"/>
  </p:normalViewPr>
  <p:slideViewPr>
    <p:cSldViewPr>
      <p:cViewPr varScale="1">
        <p:scale>
          <a:sx n="65" d="100"/>
          <a:sy n="65" d="100"/>
        </p:scale>
        <p:origin x="-372" y="-114"/>
      </p:cViewPr>
      <p:guideLst>
        <p:guide orient="horz" pos="2160"/>
        <p:guide pos="2880"/>
      </p:guideLst>
    </p:cSldViewPr>
  </p:slideViewPr>
  <p:notesTextViewPr>
    <p:cViewPr>
      <p:scale>
        <a:sx n="100" d="100"/>
        <a:sy n="100" d="100"/>
      </p:scale>
      <p:origin x="0" y="0"/>
    </p:cViewPr>
  </p:notesTextViewPr>
  <p:notesViewPr>
    <p:cSldViewPr>
      <p:cViewPr varScale="1">
        <p:scale>
          <a:sx n="81" d="100"/>
          <a:sy n="81" d="100"/>
        </p:scale>
        <p:origin x="-816" y="-78"/>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0FF8BF4-F46E-47D4-8403-C880060200F8}" type="datetimeFigureOut">
              <a:rPr lang="en-US" smtClean="0"/>
              <a:pPr/>
              <a:t>1/18/2014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16159E77-4725-4CB7-9EC4-5EC2DD79573E}" type="slidenum">
              <a:rPr lang="en-US" smtClean="0"/>
              <a:pPr/>
              <a:t>‹#›</a:t>
            </a:fld>
            <a:endParaRPr lang="en-US"/>
          </a:p>
        </p:txBody>
      </p:sp>
    </p:spTree>
    <p:extLst>
      <p:ext uri="{BB962C8B-B14F-4D97-AF65-F5344CB8AC3E}">
        <p14:creationId xmlns="" xmlns:p14="http://schemas.microsoft.com/office/powerpoint/2010/main" val="2555898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This is a report on the Avg of work hours per week when native country is fixed to 'North-America' and occupation is fixed to 'ALL'. We will start by answering the original query and we complement the result with contextualization and detailed analyses.</a:t>
            </a:r>
            <a:endParaRPr lang="en-US"/>
          </a:p>
        </p:txBody>
      </p:sp>
      <p:sp>
        <p:nvSpPr>
          <p:cNvPr id="4" name="Slide Number Placeholder 3"/>
          <p:cNvSpPr>
            <a:spLocks noGrp="1"/>
          </p:cNvSpPr>
          <p:nvPr>
            <p:ph type="sldNum" sz="quarter" idx="10"/>
          </p:nvPr>
        </p:nvSpPr>
        <p:spPr/>
        <p:txBody>
          <a:bodyPr/>
          <a:lstStyle/>
          <a:p>
            <a:fld id="{16159E77-4725-4CB7-9EC4-5EC2DD79573E}" type="slidenum">
              <a:rPr lang="en-US" smtClean="0"/>
              <a:pPr/>
              <a:t>1</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smtClean="0"/>
              <a:t>In this slide we summarize our findings.
Concerning the original query, some interesting findings include:
Row 37-56 has 2 of the 2 highest values.
Row 77-96 has 2 of the 2 lowest values.
First, we tried to put the original result in context, by comparing its defining values with similar ones.
When we compared North-America to its siblings, grouped by native country and age, we observed the following:
In 2 out of 4 cases North-America has higher value than Asia.
In 2 out of 4 cases North-America has lower value than Asia.
In 2 out of 4 cases North-America has higher value than Europe.
In 2 out of 4 cases North-America has lower value than Europe.
In 1 out of 4 cases North-America has higher value than Middle-America.
In 3 out of 4 cases North-America has lower value than Middle-America.
In 3 out of 4 cases North-America has higher value than South-America.
In 1 out of 4 cases North-America has lower value than South-America.
When we compared North-America to its siblings, grouped by education and native country, we observed the following:
In 1 out of 2 cases North-America has a higher value than Asia.
In 1 out of 2 cases North-America has an equal value to Asia.
In 2 out of 2 cases North-America has a lower value than Europe.
In 2 out of 2 cases North-America has a higher value than Middle-America.
In 2 out of 2 cases North-America has a higher value than South-America.
Then we analyzed the results by drilling down one level in the hierarchy.
When we drilled down age, we observed the following facts:
Column Post-Secondary has 3 of the 4 highest values.
Column Post-Secondary has 2 of the 4 lowest values.
Column Without-Post-Secondary has 2 of the 4 lowest values.
When we drilled down education, we observed the following facts:
Column 37-56 has 4 of the 6 highest values.
Column 77-96 has 4 of the 6 lowest values.
</a:t>
            </a:r>
            <a:endParaRPr lang="en-US" sz="800" dirty="0"/>
          </a:p>
        </p:txBody>
      </p:sp>
      <p:sp>
        <p:nvSpPr>
          <p:cNvPr id="4" name="Slide Number Placeholder 3"/>
          <p:cNvSpPr>
            <a:spLocks noGrp="1"/>
          </p:cNvSpPr>
          <p:nvPr>
            <p:ph type="sldNum" sz="quarter" idx="10"/>
          </p:nvPr>
        </p:nvSpPr>
        <p:spPr/>
        <p:txBody>
          <a:bodyPr/>
          <a:lstStyle/>
          <a:p>
            <a:fld id="{16159E77-4725-4CB7-9EC4-5EC2DD79573E}" type="slidenum">
              <a:rPr lang="en-US" smtClean="0"/>
              <a:pPr/>
              <a:t>10</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you can see the answer of the original query. You have specified native country to be equal to 'North-America', and occupation to be equal to 'ALL'. We report on </a:t>
            </a:r>
            <a:r>
              <a:rPr lang="en-US" dirty="0" err="1" smtClean="0"/>
              <a:t>Avg</a:t>
            </a:r>
            <a:r>
              <a:rPr lang="en-US" dirty="0" smtClean="0"/>
              <a:t> of work hours per week grouped by education at level 3, and age at level 3 .
You can observe the results in this table. We highlight the largest values with red and the lowest values with blue color. 
Row 37-56 has 2 of the 2 highest values.
Row 77-96 has 2 of the 2 lowest values.
</a:t>
            </a:r>
            <a:endParaRPr lang="en-US" dirty="0"/>
          </a:p>
        </p:txBody>
      </p:sp>
      <p:sp>
        <p:nvSpPr>
          <p:cNvPr id="4" name="Slide Number Placeholder 3"/>
          <p:cNvSpPr>
            <a:spLocks noGrp="1"/>
          </p:cNvSpPr>
          <p:nvPr>
            <p:ph type="sldNum" sz="quarter" idx="10"/>
          </p:nvPr>
        </p:nvSpPr>
        <p:spPr/>
        <p:txBody>
          <a:bodyPr/>
          <a:lstStyle/>
          <a:p>
            <a:fld id="{16159E77-4725-4CB7-9EC4-5EC2DD79573E}" type="slidenum">
              <a:rPr lang="en-US" smtClean="0"/>
              <a:pPr/>
              <a:t>2</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Act I: Putting results in context
In this series of slides we put the original result in context, by comparing the behavior of its defining values with the behavior of values that are similar to them.</a:t>
            </a:r>
            <a:endParaRPr lang="en-US"/>
          </a:p>
        </p:txBody>
      </p:sp>
      <p:sp>
        <p:nvSpPr>
          <p:cNvPr id="4" name="Slide Number Placeholder 3"/>
          <p:cNvSpPr>
            <a:spLocks noGrp="1"/>
          </p:cNvSpPr>
          <p:nvPr>
            <p:ph type="sldNum" sz="quarter" idx="10"/>
          </p:nvPr>
        </p:nvSpPr>
        <p:spPr/>
        <p:txBody>
          <a:bodyPr/>
          <a:lstStyle/>
          <a:p>
            <a:fld id="{16159E77-4725-4CB7-9EC4-5EC2DD79573E}" type="slidenum">
              <a:rPr lang="en-US" smtClean="0"/>
              <a:pPr/>
              <a:t>3</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graphic, we put the original request in context by comparing the value 'North-America' for native country at level 2 with its sibling values. We highlight the reference cells with bold, the highest values with red and the lowest values with blue color. We calculate the </a:t>
            </a:r>
            <a:r>
              <a:rPr lang="en-US" dirty="0" err="1" smtClean="0"/>
              <a:t>Avg</a:t>
            </a:r>
            <a:r>
              <a:rPr lang="en-US" dirty="0" smtClean="0"/>
              <a:t> of work hours per week while fixing native country at level 3 to be equal to ''ALL'', and occupation at level 2 to be equal to ''ALL''.
Compared to its sibling we observe the following:
In 2 out of 4 cases North-America has higher value than Asia.
In 2 out of 4 cases North-America has lower value than Asia.
In 2 out of 4 cases North-America has higher value than Europe.
In 2 out of 4 cases North-America has lower value than Europe.
In 1 out of 4 cases North-America has higher value than Middle-America.
In 3 out of 4 cases North-America has lower value than Middle-America.
In 3 out of 4 cases North-America has higher value than South-America.
In 1 out of 4 cases North-America has lower value than South-America.
</a:t>
            </a:r>
            <a:endParaRPr lang="en-US" dirty="0"/>
          </a:p>
        </p:txBody>
      </p:sp>
      <p:sp>
        <p:nvSpPr>
          <p:cNvPr id="4" name="Slide Number Placeholder 3"/>
          <p:cNvSpPr>
            <a:spLocks noGrp="1"/>
          </p:cNvSpPr>
          <p:nvPr>
            <p:ph type="sldNum" sz="quarter" idx="10"/>
          </p:nvPr>
        </p:nvSpPr>
        <p:spPr/>
        <p:txBody>
          <a:bodyPr/>
          <a:lstStyle/>
          <a:p>
            <a:fld id="{16159E77-4725-4CB7-9EC4-5EC2DD79573E}" type="slidenum">
              <a:rPr lang="en-US" smtClean="0"/>
              <a:pPr/>
              <a:t>4</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In this graphic, we put the original request in context by comparing the value 'North-America' for native country at level 2 with its sibling values. We highlight the reference cells with bold, the highest values with red and the lowest values with blue color. We calculate the Avg of work hours per week while fixing native country at level 3 to be equal to ''ALL'', and occupation at level 2 to be equal to ''ALL''.
Compared to its sibling we observe the following:
In 1 out of 2 cases North-America has a higher value than Asia.
In 1 out of 2 cases North-America has an equal value to Asia.
In 2 out of 2 cases North-America has a lower value than Europe.
In 2 out of 2 cases North-America has a higher value than Middle-America.
In 2 out of 2 cases North-America has a higher value than South-America.
</a:t>
            </a:r>
            <a:endParaRPr lang="en-US"/>
          </a:p>
        </p:txBody>
      </p:sp>
      <p:sp>
        <p:nvSpPr>
          <p:cNvPr id="4" name="Slide Number Placeholder 3"/>
          <p:cNvSpPr>
            <a:spLocks noGrp="1"/>
          </p:cNvSpPr>
          <p:nvPr>
            <p:ph type="sldNum" sz="quarter" idx="10"/>
          </p:nvPr>
        </p:nvSpPr>
        <p:spPr/>
        <p:txBody>
          <a:bodyPr/>
          <a:lstStyle/>
          <a:p>
            <a:fld id="{16159E77-4725-4CB7-9EC4-5EC2DD79573E}" type="slidenum">
              <a:rPr lang="en-US" smtClean="0"/>
              <a:pPr/>
              <a:t>5</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Act II: Explaining results
In this series of slides we will present a detailed analysis of the values involved in the result of the original query. To this end, we drill-down the hierarchy of grouping levels of the result to one level of aggregation lower, whenever this is possible.</a:t>
            </a:r>
            <a:endParaRPr lang="en-US"/>
          </a:p>
        </p:txBody>
      </p:sp>
      <p:sp>
        <p:nvSpPr>
          <p:cNvPr id="4" name="Slide Number Placeholder 3"/>
          <p:cNvSpPr>
            <a:spLocks noGrp="1"/>
          </p:cNvSpPr>
          <p:nvPr>
            <p:ph type="sldNum" sz="quarter" idx="10"/>
          </p:nvPr>
        </p:nvSpPr>
        <p:spPr/>
        <p:txBody>
          <a:bodyPr/>
          <a:lstStyle/>
          <a:p>
            <a:fld id="{16159E77-4725-4CB7-9EC4-5EC2DD79573E}" type="slidenum">
              <a:rPr lang="en-US" smtClean="0"/>
              <a:pPr/>
              <a:t>6</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In this slide we remind you the result of the original query. 
Now we are going to explain the internal breakdown of this result by drilling down its grouper dimensions. 
 In the first of the following two slides we will drill-in dimension age at level 3. Then we will drill-in dimension education at level 3. </a:t>
            </a:r>
            <a:endParaRPr lang="en-US"/>
          </a:p>
        </p:txBody>
      </p:sp>
      <p:sp>
        <p:nvSpPr>
          <p:cNvPr id="4" name="Slide Number Placeholder 3"/>
          <p:cNvSpPr>
            <a:spLocks noGrp="1"/>
          </p:cNvSpPr>
          <p:nvPr>
            <p:ph type="sldNum" sz="quarter" idx="10"/>
          </p:nvPr>
        </p:nvSpPr>
        <p:spPr/>
        <p:txBody>
          <a:bodyPr/>
          <a:lstStyle/>
          <a:p>
            <a:fld id="{16159E77-4725-4CB7-9EC4-5EC2DD79573E}" type="slidenum">
              <a:rPr lang="en-US" smtClean="0"/>
              <a:pPr/>
              <a:t>7</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In this slide, we expand dimension age by drilling down from level 3 to level 2. For each cell we show both the Avg of work hours per week and the number of tuples that correspond to it in parentheses. We highlight the 4 lowest values in blue and the 4 largest in red color.
Some interesting findings include:
Column Post-Secondary has 3 of the 4 highest values.
Column Post-Secondary has 2 of the 4 lowest values.
Column Without-Post-Secondary has 2 of the 4 lowest values.
</a:t>
            </a:r>
            <a:endParaRPr lang="en-US"/>
          </a:p>
        </p:txBody>
      </p:sp>
      <p:sp>
        <p:nvSpPr>
          <p:cNvPr id="4" name="Slide Number Placeholder 3"/>
          <p:cNvSpPr>
            <a:spLocks noGrp="1"/>
          </p:cNvSpPr>
          <p:nvPr>
            <p:ph type="sldNum" sz="quarter" idx="10"/>
          </p:nvPr>
        </p:nvSpPr>
        <p:spPr/>
        <p:txBody>
          <a:bodyPr/>
          <a:lstStyle/>
          <a:p>
            <a:fld id="{16159E77-4725-4CB7-9EC4-5EC2DD79573E}" type="slidenum">
              <a:rPr lang="en-US" smtClean="0"/>
              <a:pPr/>
              <a:t>8</a:t>
            </a:fld>
            <a:endParaRPr lang="en-US"/>
          </a:p>
        </p:txBody>
      </p:sp>
    </p:spTree>
    <p:extLst>
      <p:ext uri="{BB962C8B-B14F-4D97-AF65-F5344CB8AC3E}">
        <p14:creationId xmlns="" xmlns:p14="http://schemas.microsoft.com/office/powerpoint/2010/main" val="14536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In this slide, we expand dimension education by drilling down from level 3 to level 2. For each cell we show both the Avg of work hours per week and the number of tuples that correspond to it in parentheses. We highlight the 6 lowest values in blue and the 6 largest in red color.
Some interesting findings include:
Column 37-56 has 4 of the 6 highest values.
Column 77-96 has 4 of the 6 lowest values.
</a:t>
            </a:r>
            <a:endParaRPr lang="en-US"/>
          </a:p>
        </p:txBody>
      </p:sp>
      <p:sp>
        <p:nvSpPr>
          <p:cNvPr id="4" name="Slide Number Placeholder 3"/>
          <p:cNvSpPr>
            <a:spLocks noGrp="1"/>
          </p:cNvSpPr>
          <p:nvPr>
            <p:ph type="sldNum" sz="quarter" idx="10"/>
          </p:nvPr>
        </p:nvSpPr>
        <p:spPr/>
        <p:txBody>
          <a:bodyPr/>
          <a:lstStyle/>
          <a:p>
            <a:fld id="{16159E77-4725-4CB7-9EC4-5EC2DD79573E}" type="slidenum">
              <a:rPr lang="en-US" smtClean="0"/>
              <a:pPr/>
              <a:t>9</a:t>
            </a:fld>
            <a:endParaRPr lang="en-US"/>
          </a:p>
        </p:txBody>
      </p:sp>
    </p:spTree>
    <p:extLst>
      <p:ext uri="{BB962C8B-B14F-4D97-AF65-F5344CB8AC3E}">
        <p14:creationId xmlns="" xmlns:p14="http://schemas.microsoft.com/office/powerpoint/2010/main" val="14536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algn="l"/>
            <a:r>
              <a:rPr lang="en-US"/>
              <a:t>CineCube Report</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lgn="just"/>
            <a:r>
              <a:rPr lang="en-US" sz="2000" b="0"/>
              <a:t>This is a report on the Avg of work hours per week when native country is fixed to 'North-America' and occupation is fixed to 'ALL'. We will start by answering the original query and we complement the result with contextualization and detailed analyses.</a:t>
            </a:r>
          </a:p>
        </p:txBody>
      </p:sp>
      <p:pic>
        <p:nvPicPr>
          <p:cNvPr id="4" name="Picture 3"/>
          <p:cNvPicPr>
            <a:picLocks noChangeAspect="1"/>
          </p:cNvPicPr>
          <p:nvPr/>
        </p:nvPicPr>
        <p:blipFill>
          <a:blip r:embed="rId3" cstate="print"/>
          <a:stretch>
            <a:fillRect/>
          </a:stretch>
        </p:blipFill>
        <p:spPr>
          <a:xfrm>
            <a:off x="5334000" y="0"/>
            <a:ext cx="3810000" cy="3810000"/>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Summary</a:t>
            </a:r>
          </a:p>
        </p:txBody>
      </p:sp>
      <p:sp>
        <p:nvSpPr>
          <p:cNvPr id="3" name="Content Placeholder 2"/>
          <p:cNvSpPr>
            <a:spLocks noGrp="1"/>
          </p:cNvSpPr>
          <p:nvPr>
            <p:ph idx="1"/>
          </p:nvPr>
        </p:nvSpPr>
        <p:spPr/>
        <p:txBody>
          <a:bodyPr>
            <a:noAutofit/>
          </a:bodyPr>
          <a:lstStyle/>
          <a:p>
            <a:pPr lvl="0"/>
            <a:r>
              <a:rPr lang="en-US" sz="1400" b="0" dirty="0"/>
              <a:t>Concerning the original query, some interesting findings include:</a:t>
            </a:r>
          </a:p>
          <a:p>
            <a:pPr lvl="1"/>
            <a:r>
              <a:rPr lang="en-US" sz="1400" b="0" dirty="0"/>
              <a:t>Row 37-56 has 2 of the 2 highest values.</a:t>
            </a:r>
          </a:p>
          <a:p>
            <a:pPr lvl="1"/>
            <a:r>
              <a:rPr lang="en-US" sz="1400" b="0" dirty="0"/>
              <a:t>Row 77-96 has 2 of the 2 lowest values.</a:t>
            </a:r>
          </a:p>
          <a:p>
            <a:pPr lvl="0"/>
            <a:r>
              <a:rPr lang="en-US" sz="1400" b="0" dirty="0"/>
              <a:t>First, we tried to put the original result in context, by comparing its defining values with similar ones.</a:t>
            </a:r>
          </a:p>
          <a:p>
            <a:pPr lvl="1"/>
            <a:r>
              <a:rPr lang="en-US" sz="1400" b="0" dirty="0"/>
              <a:t>When we compared North-America to its siblings, grouped by native country and age, we observed the following:</a:t>
            </a:r>
          </a:p>
          <a:p>
            <a:pPr lvl="2"/>
            <a:r>
              <a:rPr lang="en-US" sz="1400" b="0" dirty="0"/>
              <a:t>In 2 out of 4 cases North-America has higher value than Asia.</a:t>
            </a:r>
          </a:p>
          <a:p>
            <a:pPr lvl="2"/>
            <a:r>
              <a:rPr lang="en-US" sz="1400" b="0" dirty="0"/>
              <a:t>In 2 out of 4 cases North-America has lower value than Asia.</a:t>
            </a:r>
          </a:p>
          <a:p>
            <a:pPr lvl="2"/>
            <a:r>
              <a:rPr lang="en-US" sz="1400" b="0" dirty="0"/>
              <a:t>In 2 out of 4 cases North-America has higher value than Europe.</a:t>
            </a:r>
          </a:p>
          <a:p>
            <a:pPr lvl="2"/>
            <a:r>
              <a:rPr lang="en-US" sz="1400" b="0" dirty="0"/>
              <a:t>In 2 out of 4 cases North-America has lower value than Europe.</a:t>
            </a:r>
          </a:p>
          <a:p>
            <a:pPr lvl="2"/>
            <a:r>
              <a:rPr lang="en-US" sz="1400" b="0" dirty="0"/>
              <a:t>In 1 out of 4 cases North-America has higher value than Middle-America.</a:t>
            </a:r>
          </a:p>
          <a:p>
            <a:pPr lvl="2"/>
            <a:r>
              <a:rPr lang="en-US" sz="1400" b="0" dirty="0"/>
              <a:t>In 3 out of 4 cases North-America has lower value than Middle-America.</a:t>
            </a:r>
          </a:p>
          <a:p>
            <a:pPr lvl="2"/>
            <a:r>
              <a:rPr lang="en-US" sz="1400" b="0" dirty="0"/>
              <a:t>In 3 out of 4 cases North-America has higher value than South-America.</a:t>
            </a:r>
          </a:p>
          <a:p>
            <a:pPr lvl="2"/>
            <a:r>
              <a:rPr lang="en-US" sz="1400" b="0" dirty="0"/>
              <a:t>In 1 out of 4 cases North-America has lower value than South-America.</a:t>
            </a:r>
          </a:p>
          <a:p>
            <a:pPr lvl="1"/>
            <a:r>
              <a:rPr lang="en-US" sz="1400" b="0" dirty="0"/>
              <a:t>When we compared North-America to its siblings, grouped by education and native country, we observed the following:</a:t>
            </a:r>
          </a:p>
          <a:p>
            <a:pPr lvl="2"/>
            <a:r>
              <a:rPr lang="en-US" sz="1400" b="0" dirty="0"/>
              <a:t>In 1 out of 2 cases North-America has a higher value than Asia.</a:t>
            </a:r>
          </a:p>
          <a:p>
            <a:pPr lvl="2"/>
            <a:r>
              <a:rPr lang="en-US" sz="1400" b="0" dirty="0"/>
              <a:t>In 1 out of 2 cases North-America has an equal value to Asia.</a:t>
            </a:r>
          </a:p>
          <a:p>
            <a:pPr lvl="2"/>
            <a:r>
              <a:rPr lang="en-US" sz="1400" b="0" dirty="0"/>
              <a:t>In 2 out of 2 cases North-America has a lower value than Europe.</a:t>
            </a:r>
          </a:p>
          <a:p>
            <a:pPr lvl="2"/>
            <a:r>
              <a:rPr lang="en-US" sz="1400" b="0" dirty="0"/>
              <a:t>In 2 out of 2 cases North-America has a higher value than Middle-America.</a:t>
            </a:r>
          </a:p>
          <a:p>
            <a:pPr lvl="2"/>
            <a:r>
              <a:rPr lang="en-US" sz="1400" b="0" dirty="0"/>
              <a:t>In 2 out of 2 cases North-America has a higher value than South-America.</a:t>
            </a:r>
          </a:p>
          <a:p>
            <a:pPr lvl="0"/>
            <a:r>
              <a:rPr lang="en-US" sz="1400" b="0" dirty="0"/>
              <a:t>Then we analyzed the results by drilling down one level in the hierarchy.</a:t>
            </a:r>
          </a:p>
          <a:p>
            <a:pPr lvl="1"/>
            <a:r>
              <a:rPr lang="en-US" sz="1400" b="0" dirty="0"/>
              <a:t>When we drilled down age, we observed the following facts:</a:t>
            </a:r>
          </a:p>
          <a:p>
            <a:pPr lvl="2"/>
            <a:r>
              <a:rPr lang="en-US" sz="1400" b="0" dirty="0"/>
              <a:t>Column Post-Secondary has 3 of the 4 highest values.</a:t>
            </a:r>
          </a:p>
          <a:p>
            <a:pPr lvl="2"/>
            <a:r>
              <a:rPr lang="en-US" sz="1400" b="0" dirty="0"/>
              <a:t>Column Post-Secondary has 2 of the 4 lowest values.</a:t>
            </a:r>
          </a:p>
          <a:p>
            <a:pPr lvl="2"/>
            <a:r>
              <a:rPr lang="en-US" sz="1400" b="0" dirty="0"/>
              <a:t>Column Without-Post-Secondary has 2 of the 4 lowest values.</a:t>
            </a:r>
          </a:p>
          <a:p>
            <a:pPr lvl="1"/>
            <a:r>
              <a:rPr lang="en-US" sz="1400" b="0" dirty="0"/>
              <a:t>When we drilled down education, we observed the following facts:</a:t>
            </a:r>
          </a:p>
          <a:p>
            <a:pPr lvl="2"/>
            <a:r>
              <a:rPr lang="en-US" sz="1400" b="0" dirty="0"/>
              <a:t>Column 37-56 has 4 of the 6 highest values.</a:t>
            </a:r>
          </a:p>
          <a:p>
            <a:pPr lvl="2"/>
            <a:r>
              <a:rPr lang="en-US" sz="1400" b="0" dirty="0"/>
              <a:t>Column 77-96 has 4 of the 6 lowest values.</a:t>
            </a:r>
          </a:p>
        </p:txBody>
      </p:sp>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b="1">
                <a:latin typeface="Arial"/>
              </a:rPr>
              <a:t>Answer to the original question</a:t>
            </a:r>
          </a:p>
        </p:txBody>
      </p:sp>
      <p:graphicFrame>
        <p:nvGraphicFramePr>
          <p:cNvPr id="3" name="Table 2"/>
          <p:cNvGraphicFramePr>
            <a:graphicFrameLocks noGrp="1"/>
          </p:cNvGraphicFramePr>
          <p:nvPr/>
        </p:nvGraphicFramePr>
        <p:xfrm>
          <a:off x="2667000" y="1270000"/>
          <a:ext cx="3810000" cy="1381760"/>
        </p:xfrm>
        <a:graphic>
          <a:graphicData uri="http://schemas.openxmlformats.org/drawingml/2006/table">
            <a:tbl>
              <a:tblPr/>
              <a:tblGrid>
                <a:gridCol w="1270000"/>
                <a:gridCol w="1270000"/>
                <a:gridCol w="1270000"/>
              </a:tblGrid>
              <a:tr h="254000">
                <a:tc>
                  <a:txBody>
                    <a:bodyPr/>
                    <a:lstStyle/>
                    <a:p>
                      <a:pPr algn="ctr"/>
                      <a:endParaRPr/>
                    </a:p>
                  </a:txBody>
                  <a:tcPr marL="6350" marR="0" marT="0" marB="0" anchor="ctr">
                    <a:lnL>
                      <a:noFill/>
                    </a:lnL>
                    <a:lnR>
                      <a:noFill/>
                    </a:lnR>
                    <a:lnT>
                      <a:noFill/>
                    </a:lnT>
                    <a:lnB>
                      <a:noFill/>
                    </a:lnB>
                  </a:tcPr>
                </a:tc>
                <a:tc>
                  <a:txBody>
                    <a:bodyPr/>
                    <a:lstStyle/>
                    <a:p>
                      <a:pPr algn="ctr"/>
                      <a:r>
                        <a:rPr lang="en-US" sz="1200">
                          <a:solidFill>
                            <a:srgbClr val="000000"/>
                          </a:solidFill>
                        </a:rPr>
                        <a:t>Post-Secondary</a:t>
                      </a:r>
                    </a:p>
                  </a:txBody>
                  <a:tcPr marL="0" marR="0" marT="0" marB="0">
                    <a:lnL>
                      <a:noFill/>
                    </a:lnL>
                    <a:lnR>
                      <a:noFill/>
                    </a:lnR>
                    <a:lnT>
                      <a:noFill/>
                    </a:lnT>
                    <a:lnB>
                      <a:noFill/>
                    </a:lnB>
                  </a:tcPr>
                </a:tc>
                <a:tc>
                  <a:txBody>
                    <a:bodyPr/>
                    <a:lstStyle/>
                    <a:p>
                      <a:pPr algn="ctr"/>
                      <a:r>
                        <a:rPr lang="en-US" sz="1200">
                          <a:solidFill>
                            <a:srgbClr val="000000"/>
                          </a:solidFill>
                        </a:rPr>
                        <a:t>Without-Post-Secondary</a:t>
                      </a:r>
                    </a:p>
                  </a:txBody>
                  <a:tcPr marL="0" marR="0" marT="0" marB="0">
                    <a:lnL>
                      <a:noFill/>
                    </a:lnL>
                    <a:lnR>
                      <a:noFill/>
                    </a:lnR>
                    <a:lnT>
                      <a:noFill/>
                    </a:lnT>
                    <a:lnB>
                      <a:noFill/>
                    </a:lnB>
                  </a:tcPr>
                </a:tc>
              </a:tr>
              <a:tr h="254000">
                <a:tc>
                  <a:txBody>
                    <a:bodyPr/>
                    <a:lstStyle/>
                    <a:p>
                      <a:pPr algn="r"/>
                      <a:r>
                        <a:rPr lang="en-US" sz="1200">
                          <a:solidFill>
                            <a:srgbClr val="000000"/>
                          </a:solidFill>
                        </a:rPr>
                        <a:t>17-36</a:t>
                      </a:r>
                    </a:p>
                  </a:txBody>
                  <a:tcPr marL="6350" marR="0" marT="0" marB="0">
                    <a:lnL>
                      <a:noFill/>
                    </a:lnL>
                    <a:lnR>
                      <a:noFill/>
                    </a:lnR>
                    <a:lnT>
                      <a:noFill/>
                    </a:lnT>
                    <a:lnB>
                      <a:noFill/>
                    </a:lnB>
                  </a:tcPr>
                </a:tc>
                <a:tc>
                  <a:txBody>
                    <a:bodyPr/>
                    <a:lstStyle/>
                    <a:p>
                      <a:pPr algn="ctr"/>
                      <a:r>
                        <a:rPr lang="en-US" sz="1200">
                          <a:solidFill>
                            <a:srgbClr val="000000"/>
                          </a:solidFill>
                        </a:rPr>
                        <a:t>39.78</a:t>
                      </a:r>
                    </a:p>
                  </a:txBody>
                  <a:tcPr marL="0" marR="0" marT="0" marB="0">
                    <a:lnL>
                      <a:noFill/>
                    </a:lnL>
                    <a:lnR>
                      <a:noFill/>
                    </a:lnR>
                    <a:lnT>
                      <a:noFill/>
                    </a:lnT>
                    <a:lnB>
                      <a:noFill/>
                    </a:lnB>
                  </a:tcPr>
                </a:tc>
                <a:tc>
                  <a:txBody>
                    <a:bodyPr/>
                    <a:lstStyle/>
                    <a:p>
                      <a:pPr algn="ctr"/>
                      <a:r>
                        <a:rPr lang="en-US" sz="1200">
                          <a:solidFill>
                            <a:srgbClr val="000000"/>
                          </a:solidFill>
                        </a:rPr>
                        <a:t>39.03</a:t>
                      </a:r>
                    </a:p>
                  </a:txBody>
                  <a:tcPr marL="0" marR="0" marT="0" marB="0">
                    <a:lnL>
                      <a:noFill/>
                    </a:lnL>
                    <a:lnR>
                      <a:noFill/>
                    </a:lnR>
                    <a:lnT>
                      <a:noFill/>
                    </a:lnT>
                    <a:lnB>
                      <a:noFill/>
                    </a:lnB>
                  </a:tcPr>
                </a:tc>
              </a:tr>
              <a:tr h="254000">
                <a:tc>
                  <a:txBody>
                    <a:bodyPr/>
                    <a:lstStyle/>
                    <a:p>
                      <a:pPr algn="r"/>
                      <a:r>
                        <a:rPr lang="en-US" sz="1200">
                          <a:solidFill>
                            <a:srgbClr val="000000"/>
                          </a:solidFill>
                        </a:rPr>
                        <a:t>37-56</a:t>
                      </a:r>
                    </a:p>
                  </a:txBody>
                  <a:tcPr marL="6350" marR="0" marT="0" marB="0">
                    <a:lnL>
                      <a:noFill/>
                    </a:lnL>
                    <a:lnR>
                      <a:noFill/>
                    </a:lnR>
                    <a:lnT>
                      <a:noFill/>
                    </a:lnT>
                    <a:lnB>
                      <a:noFill/>
                    </a:lnB>
                  </a:tcPr>
                </a:tc>
                <a:tc>
                  <a:txBody>
                    <a:bodyPr/>
                    <a:lstStyle/>
                    <a:p>
                      <a:pPr algn="ctr"/>
                      <a:r>
                        <a:rPr lang="en-US" sz="1200">
                          <a:solidFill>
                            <a:srgbClr val="FF0000"/>
                          </a:solidFill>
                        </a:rPr>
                        <a:t>44.43</a:t>
                      </a:r>
                    </a:p>
                  </a:txBody>
                  <a:tcPr marL="0" marR="0" marT="0" marB="0">
                    <a:lnL>
                      <a:noFill/>
                    </a:lnL>
                    <a:lnR>
                      <a:noFill/>
                    </a:lnR>
                    <a:lnT>
                      <a:noFill/>
                    </a:lnT>
                    <a:lnB>
                      <a:noFill/>
                    </a:lnB>
                  </a:tcPr>
                </a:tc>
                <a:tc>
                  <a:txBody>
                    <a:bodyPr/>
                    <a:lstStyle/>
                    <a:p>
                      <a:pPr algn="ctr"/>
                      <a:r>
                        <a:rPr lang="en-US" sz="1200">
                          <a:solidFill>
                            <a:srgbClr val="FF0000"/>
                          </a:solidFill>
                        </a:rPr>
                        <a:t>42.26</a:t>
                      </a:r>
                    </a:p>
                  </a:txBody>
                  <a:tcPr marL="0" marR="0" marT="0" marB="0">
                    <a:lnL>
                      <a:noFill/>
                    </a:lnL>
                    <a:lnR>
                      <a:noFill/>
                    </a:lnR>
                    <a:lnT>
                      <a:noFill/>
                    </a:lnT>
                    <a:lnB>
                      <a:noFill/>
                    </a:lnB>
                  </a:tcPr>
                </a:tc>
              </a:tr>
              <a:tr h="254000">
                <a:tc>
                  <a:txBody>
                    <a:bodyPr/>
                    <a:lstStyle/>
                    <a:p>
                      <a:pPr algn="r"/>
                      <a:r>
                        <a:rPr lang="en-US" sz="1200">
                          <a:solidFill>
                            <a:srgbClr val="000000"/>
                          </a:solidFill>
                        </a:rPr>
                        <a:t>57-76</a:t>
                      </a:r>
                    </a:p>
                  </a:txBody>
                  <a:tcPr marL="6350" marR="0" marT="0" marB="0">
                    <a:lnL>
                      <a:noFill/>
                    </a:lnL>
                    <a:lnR>
                      <a:noFill/>
                    </a:lnR>
                    <a:lnT>
                      <a:noFill/>
                    </a:lnT>
                    <a:lnB>
                      <a:noFill/>
                    </a:lnB>
                  </a:tcPr>
                </a:tc>
                <a:tc>
                  <a:txBody>
                    <a:bodyPr/>
                    <a:lstStyle/>
                    <a:p>
                      <a:pPr algn="ctr"/>
                      <a:r>
                        <a:rPr lang="en-US" sz="1200">
                          <a:solidFill>
                            <a:srgbClr val="000000"/>
                          </a:solidFill>
                        </a:rPr>
                        <a:t>39.43</a:t>
                      </a:r>
                    </a:p>
                  </a:txBody>
                  <a:tcPr marL="0" marR="0" marT="0" marB="0">
                    <a:lnL>
                      <a:noFill/>
                    </a:lnL>
                    <a:lnR>
                      <a:noFill/>
                    </a:lnR>
                    <a:lnT>
                      <a:noFill/>
                    </a:lnT>
                    <a:lnB>
                      <a:noFill/>
                    </a:lnB>
                  </a:tcPr>
                </a:tc>
                <a:tc>
                  <a:txBody>
                    <a:bodyPr/>
                    <a:lstStyle/>
                    <a:p>
                      <a:pPr algn="ctr"/>
                      <a:r>
                        <a:rPr lang="en-US" sz="1200">
                          <a:solidFill>
                            <a:srgbClr val="000000"/>
                          </a:solidFill>
                        </a:rPr>
                        <a:t>37.01</a:t>
                      </a:r>
                    </a:p>
                  </a:txBody>
                  <a:tcPr marL="0" marR="0" marT="0" marB="0">
                    <a:lnL>
                      <a:noFill/>
                    </a:lnL>
                    <a:lnR>
                      <a:noFill/>
                    </a:lnR>
                    <a:lnT>
                      <a:noFill/>
                    </a:lnT>
                    <a:lnB>
                      <a:noFill/>
                    </a:lnB>
                  </a:tcPr>
                </a:tc>
              </a:tr>
              <a:tr h="254000">
                <a:tc>
                  <a:txBody>
                    <a:bodyPr/>
                    <a:lstStyle/>
                    <a:p>
                      <a:pPr algn="r"/>
                      <a:r>
                        <a:rPr lang="en-US" sz="1200">
                          <a:solidFill>
                            <a:srgbClr val="000000"/>
                          </a:solidFill>
                        </a:rPr>
                        <a:t>77-96</a:t>
                      </a:r>
                    </a:p>
                  </a:txBody>
                  <a:tcPr marL="6350" marR="0" marT="0" marB="0">
                    <a:lnL>
                      <a:noFill/>
                    </a:lnL>
                    <a:lnR>
                      <a:noFill/>
                    </a:lnR>
                    <a:lnT>
                      <a:noFill/>
                    </a:lnT>
                    <a:lnB>
                      <a:noFill/>
                    </a:lnB>
                  </a:tcPr>
                </a:tc>
                <a:tc>
                  <a:txBody>
                    <a:bodyPr/>
                    <a:lstStyle/>
                    <a:p>
                      <a:pPr algn="ctr"/>
                      <a:r>
                        <a:rPr lang="en-US" sz="1200">
                          <a:solidFill>
                            <a:srgbClr val="0000FF"/>
                          </a:solidFill>
                        </a:rPr>
                        <a:t>32.46</a:t>
                      </a:r>
                    </a:p>
                  </a:txBody>
                  <a:tcPr marL="0" marR="0" marT="0" marB="0">
                    <a:lnL>
                      <a:noFill/>
                    </a:lnL>
                    <a:lnR>
                      <a:noFill/>
                    </a:lnR>
                    <a:lnT>
                      <a:noFill/>
                    </a:lnT>
                    <a:lnB>
                      <a:noFill/>
                    </a:lnB>
                  </a:tcPr>
                </a:tc>
                <a:tc>
                  <a:txBody>
                    <a:bodyPr/>
                    <a:lstStyle/>
                    <a:p>
                      <a:pPr algn="ctr"/>
                      <a:r>
                        <a:rPr lang="en-US" sz="1200">
                          <a:solidFill>
                            <a:srgbClr val="0000FF"/>
                          </a:solidFill>
                        </a:rPr>
                        <a:t>28.07</a:t>
                      </a:r>
                    </a:p>
                  </a:txBody>
                  <a:tcPr marL="0" marR="0" marT="0" marB="0">
                    <a:lnL>
                      <a:noFill/>
                    </a:lnL>
                    <a:lnR>
                      <a:noFill/>
                    </a:lnR>
                    <a:lnT>
                      <a:noFill/>
                    </a:lnT>
                    <a:lnB>
                      <a:noFill/>
                    </a:lnB>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Act I: Putting results in context</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lgn="just"/>
            <a:r>
              <a:rPr lang="en-US" sz="2000" b="0"/>
              <a:t>In this series of slides we put the original result in context, by comparing the behavior of its defining values with the behavior of values that are similar to them.</a:t>
            </a:r>
          </a:p>
        </p:txBody>
      </p:sp>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b="1">
                <a:latin typeface="Arial"/>
              </a:rPr>
              <a:t>Assessing the behavior of native country</a:t>
            </a:r>
          </a:p>
        </p:txBody>
      </p:sp>
      <p:graphicFrame>
        <p:nvGraphicFramePr>
          <p:cNvPr id="3" name="Table 2"/>
          <p:cNvGraphicFramePr>
            <a:graphicFrameLocks noGrp="1"/>
          </p:cNvGraphicFramePr>
          <p:nvPr/>
        </p:nvGraphicFramePr>
        <p:xfrm>
          <a:off x="762000" y="1270000"/>
          <a:ext cx="7620000" cy="1381760"/>
        </p:xfrm>
        <a:graphic>
          <a:graphicData uri="http://schemas.openxmlformats.org/drawingml/2006/table">
            <a:tbl>
              <a:tblPr/>
              <a:tblGrid>
                <a:gridCol w="1270000"/>
                <a:gridCol w="1270000"/>
                <a:gridCol w="1270000"/>
                <a:gridCol w="1270000"/>
                <a:gridCol w="1270000"/>
                <a:gridCol w="1270000"/>
              </a:tblGrid>
              <a:tr h="254000">
                <a:tc>
                  <a:txBody>
                    <a:bodyPr/>
                    <a:lstStyle/>
                    <a:p>
                      <a:pPr algn="ctr"/>
                      <a:r>
                        <a:rPr lang="en-US" sz="1200">
                          <a:solidFill>
                            <a:srgbClr val="000000"/>
                          </a:solidFill>
                        </a:rPr>
                        <a:t>Summary for native country</a:t>
                      </a:r>
                    </a:p>
                  </a:txBody>
                  <a:tcPr marL="6350" marR="0" marT="0" marB="0">
                    <a:lnL>
                      <a:noFill/>
                    </a:lnL>
                    <a:lnR>
                      <a:noFill/>
                    </a:lnR>
                    <a:lnT>
                      <a:noFill/>
                    </a:lnT>
                    <a:lnB>
                      <a:noFill/>
                    </a:lnB>
                  </a:tcPr>
                </a:tc>
                <a:tc>
                  <a:txBody>
                    <a:bodyPr/>
                    <a:lstStyle/>
                    <a:p>
                      <a:pPr algn="ctr"/>
                      <a:r>
                        <a:rPr lang="en-US" sz="1200">
                          <a:solidFill>
                            <a:srgbClr val="000000"/>
                          </a:solidFill>
                        </a:rPr>
                        <a:t>Asia</a:t>
                      </a:r>
                    </a:p>
                  </a:txBody>
                  <a:tcPr marL="0" marR="0" marT="0" marB="0">
                    <a:lnL>
                      <a:noFill/>
                    </a:lnL>
                    <a:lnR>
                      <a:noFill/>
                    </a:lnR>
                    <a:lnT>
                      <a:noFill/>
                    </a:lnT>
                    <a:lnB>
                      <a:noFill/>
                    </a:lnB>
                  </a:tcPr>
                </a:tc>
                <a:tc>
                  <a:txBody>
                    <a:bodyPr/>
                    <a:lstStyle/>
                    <a:p>
                      <a:pPr algn="ctr"/>
                      <a:r>
                        <a:rPr lang="en-US" sz="1200">
                          <a:solidFill>
                            <a:srgbClr val="000000"/>
                          </a:solidFill>
                        </a:rPr>
                        <a:t>Europe</a:t>
                      </a:r>
                    </a:p>
                  </a:txBody>
                  <a:tcPr marL="0" marR="0" marT="0" marB="0">
                    <a:lnL>
                      <a:noFill/>
                    </a:lnL>
                    <a:lnR>
                      <a:noFill/>
                    </a:lnR>
                    <a:lnT>
                      <a:noFill/>
                    </a:lnT>
                    <a:lnB>
                      <a:noFill/>
                    </a:lnB>
                  </a:tcPr>
                </a:tc>
                <a:tc>
                  <a:txBody>
                    <a:bodyPr/>
                    <a:lstStyle/>
                    <a:p>
                      <a:pPr algn="ctr"/>
                      <a:r>
                        <a:rPr lang="en-US" sz="1200">
                          <a:solidFill>
                            <a:srgbClr val="000000"/>
                          </a:solidFill>
                        </a:rPr>
                        <a:t>Middle-America</a:t>
                      </a:r>
                    </a:p>
                  </a:txBody>
                  <a:tcPr marL="0" marR="0" marT="0" marB="0">
                    <a:lnL>
                      <a:noFill/>
                    </a:lnL>
                    <a:lnR>
                      <a:noFill/>
                    </a:lnR>
                    <a:lnT>
                      <a:noFill/>
                    </a:lnT>
                    <a:lnB>
                      <a:noFill/>
                    </a:lnB>
                  </a:tcPr>
                </a:tc>
                <a:tc>
                  <a:txBody>
                    <a:bodyPr/>
                    <a:lstStyle/>
                    <a:p>
                      <a:pPr algn="ctr"/>
                      <a:r>
                        <a:rPr lang="en-US" sz="1200" b="1">
                          <a:solidFill>
                            <a:srgbClr val="000000"/>
                          </a:solidFill>
                        </a:rPr>
                        <a:t>North-America</a:t>
                      </a:r>
                    </a:p>
                  </a:txBody>
                  <a:tcPr marL="0" marR="0" marT="0" marB="0">
                    <a:lnL>
                      <a:noFill/>
                    </a:lnL>
                    <a:lnR>
                      <a:noFill/>
                    </a:lnR>
                    <a:lnT>
                      <a:noFill/>
                    </a:lnT>
                    <a:lnB>
                      <a:noFill/>
                    </a:lnB>
                  </a:tcPr>
                </a:tc>
                <a:tc>
                  <a:txBody>
                    <a:bodyPr/>
                    <a:lstStyle/>
                    <a:p>
                      <a:pPr algn="ctr"/>
                      <a:r>
                        <a:rPr lang="en-US" sz="1200">
                          <a:solidFill>
                            <a:srgbClr val="000000"/>
                          </a:solidFill>
                        </a:rPr>
                        <a:t>South-America</a:t>
                      </a:r>
                    </a:p>
                  </a:txBody>
                  <a:tcPr marL="0" marR="0" marT="0" marB="0">
                    <a:lnL>
                      <a:noFill/>
                    </a:lnL>
                    <a:lnR>
                      <a:noFill/>
                    </a:lnR>
                    <a:lnT>
                      <a:noFill/>
                    </a:lnT>
                    <a:lnB>
                      <a:noFill/>
                    </a:lnB>
                  </a:tcPr>
                </a:tc>
              </a:tr>
              <a:tr h="254000">
                <a:tc>
                  <a:txBody>
                    <a:bodyPr/>
                    <a:lstStyle/>
                    <a:p>
                      <a:pPr algn="r"/>
                      <a:r>
                        <a:rPr lang="en-US" sz="1200">
                          <a:solidFill>
                            <a:srgbClr val="000000"/>
                          </a:solidFill>
                        </a:rPr>
                        <a:t>17-36</a:t>
                      </a:r>
                    </a:p>
                  </a:txBody>
                  <a:tcPr marL="6350" marR="0" marT="0" marB="0">
                    <a:lnL>
                      <a:noFill/>
                    </a:lnL>
                    <a:lnR>
                      <a:noFill/>
                    </a:lnR>
                    <a:lnT>
                      <a:noFill/>
                    </a:lnT>
                    <a:lnB>
                      <a:noFill/>
                    </a:lnB>
                  </a:tcPr>
                </a:tc>
                <a:tc>
                  <a:txBody>
                    <a:bodyPr/>
                    <a:lstStyle/>
                    <a:p>
                      <a:pPr algn="ctr"/>
                      <a:r>
                        <a:rPr lang="en-US" sz="1200">
                          <a:solidFill>
                            <a:srgbClr val="000000"/>
                          </a:solidFill>
                        </a:rPr>
                        <a:t>38.74</a:t>
                      </a:r>
                    </a:p>
                  </a:txBody>
                  <a:tcPr marL="0" marR="0" marT="0" marB="0">
                    <a:lnL>
                      <a:noFill/>
                    </a:lnL>
                    <a:lnR>
                      <a:noFill/>
                    </a:lnR>
                    <a:lnT>
                      <a:noFill/>
                    </a:lnT>
                    <a:lnB>
                      <a:noFill/>
                    </a:lnB>
                  </a:tcPr>
                </a:tc>
                <a:tc>
                  <a:txBody>
                    <a:bodyPr/>
                    <a:lstStyle/>
                    <a:p>
                      <a:pPr algn="ctr"/>
                      <a:r>
                        <a:rPr lang="en-US" sz="1200">
                          <a:solidFill>
                            <a:srgbClr val="FF0000"/>
                          </a:solidFill>
                        </a:rPr>
                        <a:t>41.55</a:t>
                      </a:r>
                    </a:p>
                  </a:txBody>
                  <a:tcPr marL="0" marR="0" marT="0" marB="0">
                    <a:lnL>
                      <a:noFill/>
                    </a:lnL>
                    <a:lnR>
                      <a:noFill/>
                    </a:lnR>
                    <a:lnT>
                      <a:noFill/>
                    </a:lnT>
                    <a:lnB>
                      <a:noFill/>
                    </a:lnB>
                  </a:tcPr>
                </a:tc>
                <a:tc>
                  <a:txBody>
                    <a:bodyPr/>
                    <a:lstStyle/>
                    <a:p>
                      <a:pPr algn="ctr"/>
                      <a:r>
                        <a:rPr lang="en-US" sz="1200">
                          <a:solidFill>
                            <a:srgbClr val="000000"/>
                          </a:solidFill>
                        </a:rPr>
                        <a:t>39.69</a:t>
                      </a:r>
                    </a:p>
                  </a:txBody>
                  <a:tcPr marL="0" marR="0" marT="0" marB="0">
                    <a:lnL>
                      <a:noFill/>
                    </a:lnL>
                    <a:lnR>
                      <a:noFill/>
                    </a:lnR>
                    <a:lnT>
                      <a:noFill/>
                    </a:lnT>
                    <a:lnB>
                      <a:noFill/>
                    </a:lnB>
                  </a:tcPr>
                </a:tc>
                <a:tc>
                  <a:txBody>
                    <a:bodyPr/>
                    <a:lstStyle/>
                    <a:p>
                      <a:pPr algn="ctr"/>
                      <a:r>
                        <a:rPr lang="en-US" sz="1200" b="1">
                          <a:solidFill>
                            <a:srgbClr val="000000"/>
                          </a:solidFill>
                        </a:rPr>
                        <a:t>39.44</a:t>
                      </a:r>
                    </a:p>
                  </a:txBody>
                  <a:tcPr marL="0" marR="0" marT="0" marB="0">
                    <a:lnL>
                      <a:noFill/>
                    </a:lnL>
                    <a:lnR>
                      <a:noFill/>
                    </a:lnR>
                    <a:lnT>
                      <a:noFill/>
                    </a:lnT>
                    <a:lnB>
                      <a:noFill/>
                    </a:lnB>
                  </a:tcPr>
                </a:tc>
                <a:tc>
                  <a:txBody>
                    <a:bodyPr/>
                    <a:lstStyle/>
                    <a:p>
                      <a:pPr algn="ctr"/>
                      <a:r>
                        <a:rPr lang="en-US" sz="1200">
                          <a:solidFill>
                            <a:srgbClr val="000000"/>
                          </a:solidFill>
                        </a:rPr>
                        <a:t>39.35</a:t>
                      </a:r>
                    </a:p>
                  </a:txBody>
                  <a:tcPr marL="0" marR="0" marT="0" marB="0">
                    <a:lnL>
                      <a:noFill/>
                    </a:lnL>
                    <a:lnR>
                      <a:noFill/>
                    </a:lnR>
                    <a:lnT>
                      <a:noFill/>
                    </a:lnT>
                    <a:lnB>
                      <a:noFill/>
                    </a:lnB>
                  </a:tcPr>
                </a:tc>
              </a:tr>
              <a:tr h="254000">
                <a:tc>
                  <a:txBody>
                    <a:bodyPr/>
                    <a:lstStyle/>
                    <a:p>
                      <a:pPr algn="r"/>
                      <a:r>
                        <a:rPr lang="en-US" sz="1200">
                          <a:solidFill>
                            <a:srgbClr val="000000"/>
                          </a:solidFill>
                        </a:rPr>
                        <a:t>37-56</a:t>
                      </a:r>
                    </a:p>
                  </a:txBody>
                  <a:tcPr marL="6350" marR="0" marT="0" marB="0">
                    <a:lnL>
                      <a:noFill/>
                    </a:lnL>
                    <a:lnR>
                      <a:noFill/>
                    </a:lnR>
                    <a:lnT>
                      <a:noFill/>
                    </a:lnT>
                    <a:lnB>
                      <a:noFill/>
                    </a:lnB>
                  </a:tcPr>
                </a:tc>
                <a:tc>
                  <a:txBody>
                    <a:bodyPr/>
                    <a:lstStyle/>
                    <a:p>
                      <a:pPr algn="ctr"/>
                      <a:r>
                        <a:rPr lang="en-US" sz="1200">
                          <a:solidFill>
                            <a:srgbClr val="FF0000"/>
                          </a:solidFill>
                        </a:rPr>
                        <a:t>44.03</a:t>
                      </a:r>
                    </a:p>
                  </a:txBody>
                  <a:tcPr marL="0" marR="0" marT="0" marB="0">
                    <a:lnL>
                      <a:noFill/>
                    </a:lnL>
                    <a:lnR>
                      <a:noFill/>
                    </a:lnR>
                    <a:lnT>
                      <a:noFill/>
                    </a:lnT>
                    <a:lnB>
                      <a:noFill/>
                    </a:lnB>
                  </a:tcPr>
                </a:tc>
                <a:tc>
                  <a:txBody>
                    <a:bodyPr/>
                    <a:lstStyle/>
                    <a:p>
                      <a:pPr algn="ctr"/>
                      <a:r>
                        <a:rPr lang="en-US" sz="1200">
                          <a:solidFill>
                            <a:srgbClr val="FF0000"/>
                          </a:solidFill>
                        </a:rPr>
                        <a:t>44.91</a:t>
                      </a:r>
                    </a:p>
                  </a:txBody>
                  <a:tcPr marL="0" marR="0" marT="0" marB="0">
                    <a:lnL>
                      <a:noFill/>
                    </a:lnL>
                    <a:lnR>
                      <a:noFill/>
                    </a:lnR>
                    <a:lnT>
                      <a:noFill/>
                    </a:lnT>
                    <a:lnB>
                      <a:noFill/>
                    </a:lnB>
                  </a:tcPr>
                </a:tc>
                <a:tc>
                  <a:txBody>
                    <a:bodyPr/>
                    <a:lstStyle/>
                    <a:p>
                      <a:pPr algn="ctr"/>
                      <a:r>
                        <a:rPr lang="en-US" sz="1200">
                          <a:solidFill>
                            <a:srgbClr val="000000"/>
                          </a:solidFill>
                        </a:rPr>
                        <a:t>40.28</a:t>
                      </a:r>
                    </a:p>
                  </a:txBody>
                  <a:tcPr marL="0" marR="0" marT="0" marB="0">
                    <a:lnL>
                      <a:noFill/>
                    </a:lnL>
                    <a:lnR>
                      <a:noFill/>
                    </a:lnR>
                    <a:lnT>
                      <a:noFill/>
                    </a:lnT>
                    <a:lnB>
                      <a:noFill/>
                    </a:lnB>
                  </a:tcPr>
                </a:tc>
                <a:tc>
                  <a:txBody>
                    <a:bodyPr/>
                    <a:lstStyle/>
                    <a:p>
                      <a:pPr algn="ctr"/>
                      <a:r>
                        <a:rPr lang="en-US" sz="1200" b="1">
                          <a:solidFill>
                            <a:srgbClr val="FF0000"/>
                          </a:solidFill>
                        </a:rPr>
                        <a:t>43.55</a:t>
                      </a:r>
                    </a:p>
                  </a:txBody>
                  <a:tcPr marL="0" marR="0" marT="0" marB="0">
                    <a:lnL>
                      <a:noFill/>
                    </a:lnL>
                    <a:lnR>
                      <a:noFill/>
                    </a:lnR>
                    <a:lnT>
                      <a:noFill/>
                    </a:lnT>
                    <a:lnB>
                      <a:noFill/>
                    </a:lnB>
                  </a:tcPr>
                </a:tc>
                <a:tc>
                  <a:txBody>
                    <a:bodyPr/>
                    <a:lstStyle/>
                    <a:p>
                      <a:pPr algn="ctr"/>
                      <a:r>
                        <a:rPr lang="en-US" sz="1200">
                          <a:solidFill>
                            <a:srgbClr val="000000"/>
                          </a:solidFill>
                        </a:rPr>
                        <a:t>39.95</a:t>
                      </a:r>
                    </a:p>
                  </a:txBody>
                  <a:tcPr marL="0" marR="0" marT="0" marB="0">
                    <a:lnL>
                      <a:noFill/>
                    </a:lnL>
                    <a:lnR>
                      <a:noFill/>
                    </a:lnR>
                    <a:lnT>
                      <a:noFill/>
                    </a:lnT>
                    <a:lnB>
                      <a:noFill/>
                    </a:lnB>
                  </a:tcPr>
                </a:tc>
              </a:tr>
              <a:tr h="254000">
                <a:tc>
                  <a:txBody>
                    <a:bodyPr/>
                    <a:lstStyle/>
                    <a:p>
                      <a:pPr algn="r"/>
                      <a:r>
                        <a:rPr lang="en-US" sz="1200">
                          <a:solidFill>
                            <a:srgbClr val="000000"/>
                          </a:solidFill>
                        </a:rPr>
                        <a:t>57-76</a:t>
                      </a:r>
                    </a:p>
                  </a:txBody>
                  <a:tcPr marL="6350" marR="0" marT="0" marB="0">
                    <a:lnL>
                      <a:noFill/>
                    </a:lnL>
                    <a:lnR>
                      <a:noFill/>
                    </a:lnR>
                    <a:lnT>
                      <a:noFill/>
                    </a:lnT>
                    <a:lnB>
                      <a:noFill/>
                    </a:lnB>
                  </a:tcPr>
                </a:tc>
                <a:tc>
                  <a:txBody>
                    <a:bodyPr/>
                    <a:lstStyle/>
                    <a:p>
                      <a:pPr algn="ctr"/>
                      <a:r>
                        <a:rPr lang="en-US" sz="1200">
                          <a:solidFill>
                            <a:srgbClr val="FF0000"/>
                          </a:solidFill>
                        </a:rPr>
                        <a:t>40.70</a:t>
                      </a:r>
                    </a:p>
                  </a:txBody>
                  <a:tcPr marL="0" marR="0" marT="0" marB="0">
                    <a:lnL>
                      <a:noFill/>
                    </a:lnL>
                    <a:lnR>
                      <a:noFill/>
                    </a:lnR>
                    <a:lnT>
                      <a:noFill/>
                    </a:lnT>
                    <a:lnB>
                      <a:noFill/>
                    </a:lnB>
                  </a:tcPr>
                </a:tc>
                <a:tc>
                  <a:txBody>
                    <a:bodyPr/>
                    <a:lstStyle/>
                    <a:p>
                      <a:pPr algn="ctr"/>
                      <a:r>
                        <a:rPr lang="en-US" sz="1200">
                          <a:solidFill>
                            <a:srgbClr val="0000FF"/>
                          </a:solidFill>
                        </a:rPr>
                        <a:t>35.97</a:t>
                      </a:r>
                    </a:p>
                  </a:txBody>
                  <a:tcPr marL="0" marR="0" marT="0" marB="0">
                    <a:lnL>
                      <a:noFill/>
                    </a:lnL>
                    <a:lnR>
                      <a:noFill/>
                    </a:lnR>
                    <a:lnT>
                      <a:noFill/>
                    </a:lnT>
                    <a:lnB>
                      <a:noFill/>
                    </a:lnB>
                  </a:tcPr>
                </a:tc>
                <a:tc>
                  <a:txBody>
                    <a:bodyPr/>
                    <a:lstStyle/>
                    <a:p>
                      <a:pPr algn="ctr"/>
                      <a:r>
                        <a:rPr lang="en-US" sz="1200">
                          <a:solidFill>
                            <a:srgbClr val="000000"/>
                          </a:solidFill>
                        </a:rPr>
                        <a:t>38.39</a:t>
                      </a:r>
                    </a:p>
                  </a:txBody>
                  <a:tcPr marL="0" marR="0" marT="0" marB="0">
                    <a:lnL>
                      <a:noFill/>
                    </a:lnL>
                    <a:lnR>
                      <a:noFill/>
                    </a:lnR>
                    <a:lnT>
                      <a:noFill/>
                    </a:lnT>
                    <a:lnB>
                      <a:noFill/>
                    </a:lnB>
                  </a:tcPr>
                </a:tc>
                <a:tc>
                  <a:txBody>
                    <a:bodyPr/>
                    <a:lstStyle/>
                    <a:p>
                      <a:pPr algn="ctr"/>
                      <a:r>
                        <a:rPr lang="en-US" sz="1200" b="1">
                          <a:solidFill>
                            <a:srgbClr val="000000"/>
                          </a:solidFill>
                        </a:rPr>
                        <a:t>38.13</a:t>
                      </a:r>
                    </a:p>
                  </a:txBody>
                  <a:tcPr marL="0" marR="0" marT="0" marB="0">
                    <a:lnL>
                      <a:noFill/>
                    </a:lnL>
                    <a:lnR>
                      <a:noFill/>
                    </a:lnR>
                    <a:lnT>
                      <a:noFill/>
                    </a:lnT>
                    <a:lnB>
                      <a:noFill/>
                    </a:lnB>
                  </a:tcPr>
                </a:tc>
                <a:tc>
                  <a:txBody>
                    <a:bodyPr/>
                    <a:lstStyle/>
                    <a:p>
                      <a:pPr algn="ctr"/>
                      <a:r>
                        <a:rPr lang="en-US" sz="1200">
                          <a:solidFill>
                            <a:srgbClr val="0000FF"/>
                          </a:solidFill>
                        </a:rPr>
                        <a:t>34.44</a:t>
                      </a:r>
                    </a:p>
                  </a:txBody>
                  <a:tcPr marL="0" marR="0" marT="0" marB="0">
                    <a:lnL>
                      <a:noFill/>
                    </a:lnL>
                    <a:lnR>
                      <a:noFill/>
                    </a:lnR>
                    <a:lnT>
                      <a:noFill/>
                    </a:lnT>
                    <a:lnB>
                      <a:noFill/>
                    </a:lnB>
                  </a:tcPr>
                </a:tc>
              </a:tr>
              <a:tr h="254000">
                <a:tc>
                  <a:txBody>
                    <a:bodyPr/>
                    <a:lstStyle/>
                    <a:p>
                      <a:pPr algn="r"/>
                      <a:r>
                        <a:rPr lang="en-US" sz="1200">
                          <a:solidFill>
                            <a:srgbClr val="000000"/>
                          </a:solidFill>
                        </a:rPr>
                        <a:t>77-96</a:t>
                      </a:r>
                    </a:p>
                  </a:txBody>
                  <a:tcPr marL="6350" marR="0" marT="0" marB="0">
                    <a:lnL>
                      <a:noFill/>
                    </a:lnL>
                    <a:lnR>
                      <a:noFill/>
                    </a:lnR>
                    <a:lnT>
                      <a:noFill/>
                    </a:lnT>
                    <a:lnB>
                      <a:noFill/>
                    </a:lnB>
                  </a:tcPr>
                </a:tc>
                <a:tc>
                  <a:txBody>
                    <a:bodyPr/>
                    <a:lstStyle/>
                    <a:p>
                      <a:pPr algn="ctr"/>
                      <a:r>
                        <a:rPr lang="en-US" sz="1200">
                          <a:solidFill>
                            <a:srgbClr val="0000FF"/>
                          </a:solidFill>
                        </a:rPr>
                        <a:t>30.00</a:t>
                      </a:r>
                    </a:p>
                  </a:txBody>
                  <a:tcPr marL="0" marR="0" marT="0" marB="0">
                    <a:lnL>
                      <a:noFill/>
                    </a:lnL>
                    <a:lnR>
                      <a:noFill/>
                    </a:lnR>
                    <a:lnT>
                      <a:noFill/>
                    </a:lnT>
                    <a:lnB>
                      <a:noFill/>
                    </a:lnB>
                  </a:tcPr>
                </a:tc>
                <a:tc>
                  <a:txBody>
                    <a:bodyPr/>
                    <a:lstStyle/>
                    <a:p>
                      <a:pPr algn="ctr"/>
                      <a:r>
                        <a:rPr lang="en-US" sz="1200">
                          <a:solidFill>
                            <a:srgbClr val="0000FF"/>
                          </a:solidFill>
                        </a:rPr>
                        <a:t>16.20</a:t>
                      </a:r>
                    </a:p>
                  </a:txBody>
                  <a:tcPr marL="0" marR="0" marT="0" marB="0">
                    <a:lnL>
                      <a:noFill/>
                    </a:lnL>
                    <a:lnR>
                      <a:noFill/>
                    </a:lnR>
                    <a:lnT>
                      <a:noFill/>
                    </a:lnT>
                    <a:lnB>
                      <a:noFill/>
                    </a:lnB>
                  </a:tcPr>
                </a:tc>
                <a:tc>
                  <a:txBody>
                    <a:bodyPr/>
                    <a:lstStyle/>
                    <a:p>
                      <a:pPr algn="ctr"/>
                      <a:r>
                        <a:rPr lang="en-US" sz="1200">
                          <a:solidFill>
                            <a:srgbClr val="000000"/>
                          </a:solidFill>
                        </a:rPr>
                        <a:t>40.00</a:t>
                      </a:r>
                    </a:p>
                  </a:txBody>
                  <a:tcPr marL="0" marR="0" marT="0" marB="0">
                    <a:lnL>
                      <a:noFill/>
                    </a:lnL>
                    <a:lnR>
                      <a:noFill/>
                    </a:lnR>
                    <a:lnT>
                      <a:noFill/>
                    </a:lnT>
                    <a:lnB>
                      <a:noFill/>
                    </a:lnB>
                  </a:tcPr>
                </a:tc>
                <a:tc>
                  <a:txBody>
                    <a:bodyPr/>
                    <a:lstStyle/>
                    <a:p>
                      <a:pPr algn="ctr"/>
                      <a:r>
                        <a:rPr lang="en-US" sz="1200" b="1">
                          <a:solidFill>
                            <a:srgbClr val="0000FF"/>
                          </a:solidFill>
                        </a:rPr>
                        <a:t>30.06</a:t>
                      </a:r>
                    </a:p>
                  </a:txBody>
                  <a:tcPr marL="0" marR="0" marT="0" marB="0">
                    <a:lnL>
                      <a:noFill/>
                    </a:lnL>
                    <a:lnR>
                      <a:noFill/>
                    </a:lnR>
                    <a:lnT>
                      <a:noFill/>
                    </a:lnT>
                    <a:lnB>
                      <a:noFill/>
                    </a:lnB>
                  </a:tcPr>
                </a:tc>
                <a:tc>
                  <a:txBody>
                    <a:bodyPr/>
                    <a:lstStyle/>
                    <a:p>
                      <a:pPr algn="ctr"/>
                      <a:r>
                        <a:rPr lang="en-US" sz="1200">
                          <a:solidFill>
                            <a:srgbClr val="000000"/>
                          </a:solidFill>
                        </a:rPr>
                        <a:t>38.00</a:t>
                      </a:r>
                    </a:p>
                  </a:txBody>
                  <a:tcPr marL="0" marR="0" marT="0" marB="0">
                    <a:lnL>
                      <a:noFill/>
                    </a:lnL>
                    <a:lnR>
                      <a:noFill/>
                    </a:lnR>
                    <a:lnT>
                      <a:noFill/>
                    </a:lnT>
                    <a:lnB>
                      <a:noFill/>
                    </a:lnB>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b="1">
                <a:latin typeface="Arial"/>
              </a:rPr>
              <a:t>Assessing the behavior of native country</a:t>
            </a:r>
          </a:p>
        </p:txBody>
      </p:sp>
      <p:graphicFrame>
        <p:nvGraphicFramePr>
          <p:cNvPr id="3" name="Table 2"/>
          <p:cNvGraphicFramePr>
            <a:graphicFrameLocks noGrp="1"/>
          </p:cNvGraphicFramePr>
          <p:nvPr/>
        </p:nvGraphicFramePr>
        <p:xfrm>
          <a:off x="2667000" y="1270000"/>
          <a:ext cx="3810000" cy="1635760"/>
        </p:xfrm>
        <a:graphic>
          <a:graphicData uri="http://schemas.openxmlformats.org/drawingml/2006/table">
            <a:tbl>
              <a:tblPr/>
              <a:tblGrid>
                <a:gridCol w="1270000"/>
                <a:gridCol w="1270000"/>
                <a:gridCol w="1270000"/>
              </a:tblGrid>
              <a:tr h="254000">
                <a:tc>
                  <a:txBody>
                    <a:bodyPr/>
                    <a:lstStyle/>
                    <a:p>
                      <a:pPr algn="ctr"/>
                      <a:r>
                        <a:rPr lang="en-US" sz="1200">
                          <a:solidFill>
                            <a:srgbClr val="000000"/>
                          </a:solidFill>
                        </a:rPr>
                        <a:t>Summary for native country</a:t>
                      </a:r>
                    </a:p>
                  </a:txBody>
                  <a:tcPr marL="6350" marR="0" marT="0" marB="0">
                    <a:lnL>
                      <a:noFill/>
                    </a:lnL>
                    <a:lnR>
                      <a:noFill/>
                    </a:lnR>
                    <a:lnT>
                      <a:noFill/>
                    </a:lnT>
                    <a:lnB>
                      <a:noFill/>
                    </a:lnB>
                  </a:tcPr>
                </a:tc>
                <a:tc>
                  <a:txBody>
                    <a:bodyPr/>
                    <a:lstStyle/>
                    <a:p>
                      <a:pPr algn="ctr"/>
                      <a:r>
                        <a:rPr lang="en-US" sz="1200">
                          <a:solidFill>
                            <a:srgbClr val="000000"/>
                          </a:solidFill>
                        </a:rPr>
                        <a:t>Post-Secondary</a:t>
                      </a:r>
                    </a:p>
                  </a:txBody>
                  <a:tcPr marL="0" marR="0" marT="0" marB="0">
                    <a:lnL>
                      <a:noFill/>
                    </a:lnL>
                    <a:lnR>
                      <a:noFill/>
                    </a:lnR>
                    <a:lnT>
                      <a:noFill/>
                    </a:lnT>
                    <a:lnB>
                      <a:noFill/>
                    </a:lnB>
                  </a:tcPr>
                </a:tc>
                <a:tc>
                  <a:txBody>
                    <a:bodyPr/>
                    <a:lstStyle/>
                    <a:p>
                      <a:pPr algn="ctr"/>
                      <a:r>
                        <a:rPr lang="en-US" sz="1200">
                          <a:solidFill>
                            <a:srgbClr val="000000"/>
                          </a:solidFill>
                        </a:rPr>
                        <a:t>Without-Post-Secondary</a:t>
                      </a:r>
                    </a:p>
                  </a:txBody>
                  <a:tcPr marL="0" marR="0" marT="0" marB="0">
                    <a:lnL>
                      <a:noFill/>
                    </a:lnL>
                    <a:lnR>
                      <a:noFill/>
                    </a:lnR>
                    <a:lnT>
                      <a:noFill/>
                    </a:lnT>
                    <a:lnB>
                      <a:noFill/>
                    </a:lnB>
                  </a:tcPr>
                </a:tc>
              </a:tr>
              <a:tr h="254000">
                <a:tc>
                  <a:txBody>
                    <a:bodyPr/>
                    <a:lstStyle/>
                    <a:p>
                      <a:pPr algn="r"/>
                      <a:r>
                        <a:rPr lang="en-US" sz="1200">
                          <a:solidFill>
                            <a:srgbClr val="000000"/>
                          </a:solidFill>
                        </a:rPr>
                        <a:t>Asia</a:t>
                      </a:r>
                    </a:p>
                  </a:txBody>
                  <a:tcPr marL="6350" marR="0" marT="0" marB="0">
                    <a:lnL>
                      <a:noFill/>
                    </a:lnL>
                    <a:lnR>
                      <a:noFill/>
                    </a:lnR>
                    <a:lnT>
                      <a:noFill/>
                    </a:lnT>
                    <a:lnB>
                      <a:noFill/>
                    </a:lnB>
                  </a:tcPr>
                </a:tc>
                <a:tc>
                  <a:txBody>
                    <a:bodyPr/>
                    <a:lstStyle/>
                    <a:p>
                      <a:pPr algn="ctr"/>
                      <a:r>
                        <a:rPr lang="en-US" sz="1200">
                          <a:solidFill>
                            <a:srgbClr val="000000"/>
                          </a:solidFill>
                        </a:rPr>
                        <a:t>41.61</a:t>
                      </a:r>
                    </a:p>
                  </a:txBody>
                  <a:tcPr marL="0" marR="0" marT="0" marB="0">
                    <a:lnL>
                      <a:noFill/>
                    </a:lnL>
                    <a:lnR>
                      <a:noFill/>
                    </a:lnR>
                    <a:lnT>
                      <a:noFill/>
                    </a:lnT>
                    <a:lnB>
                      <a:noFill/>
                    </a:lnB>
                  </a:tcPr>
                </a:tc>
                <a:tc>
                  <a:txBody>
                    <a:bodyPr/>
                    <a:lstStyle/>
                    <a:p>
                      <a:pPr algn="ctr"/>
                      <a:r>
                        <a:rPr lang="en-US" sz="1200">
                          <a:solidFill>
                            <a:srgbClr val="000000"/>
                          </a:solidFill>
                        </a:rPr>
                        <a:t>39.95</a:t>
                      </a:r>
                    </a:p>
                  </a:txBody>
                  <a:tcPr marL="0" marR="0" marT="0" marB="0">
                    <a:lnL>
                      <a:noFill/>
                    </a:lnL>
                    <a:lnR>
                      <a:noFill/>
                    </a:lnR>
                    <a:lnT>
                      <a:noFill/>
                    </a:lnT>
                    <a:lnB>
                      <a:noFill/>
                    </a:lnB>
                  </a:tcPr>
                </a:tc>
              </a:tr>
              <a:tr h="254000">
                <a:tc>
                  <a:txBody>
                    <a:bodyPr/>
                    <a:lstStyle/>
                    <a:p>
                      <a:pPr algn="r"/>
                      <a:r>
                        <a:rPr lang="en-US" sz="1200">
                          <a:solidFill>
                            <a:srgbClr val="000000"/>
                          </a:solidFill>
                        </a:rPr>
                        <a:t>Europe</a:t>
                      </a:r>
                    </a:p>
                  </a:txBody>
                  <a:tcPr marL="6350" marR="0" marT="0" marB="0">
                    <a:lnL>
                      <a:noFill/>
                    </a:lnL>
                    <a:lnR>
                      <a:noFill/>
                    </a:lnR>
                    <a:lnT>
                      <a:noFill/>
                    </a:lnT>
                    <a:lnB>
                      <a:noFill/>
                    </a:lnB>
                  </a:tcPr>
                </a:tc>
                <a:tc>
                  <a:txBody>
                    <a:bodyPr/>
                    <a:lstStyle/>
                    <a:p>
                      <a:pPr algn="ctr"/>
                      <a:r>
                        <a:rPr lang="en-US" sz="1200">
                          <a:solidFill>
                            <a:srgbClr val="FF0000"/>
                          </a:solidFill>
                        </a:rPr>
                        <a:t>42.57</a:t>
                      </a:r>
                    </a:p>
                  </a:txBody>
                  <a:tcPr marL="0" marR="0" marT="0" marB="0">
                    <a:lnL>
                      <a:noFill/>
                    </a:lnL>
                    <a:lnR>
                      <a:noFill/>
                    </a:lnR>
                    <a:lnT>
                      <a:noFill/>
                    </a:lnT>
                    <a:lnB>
                      <a:noFill/>
                    </a:lnB>
                  </a:tcPr>
                </a:tc>
                <a:tc>
                  <a:txBody>
                    <a:bodyPr/>
                    <a:lstStyle/>
                    <a:p>
                      <a:pPr algn="ctr"/>
                      <a:r>
                        <a:rPr lang="en-US" sz="1200">
                          <a:solidFill>
                            <a:srgbClr val="000000"/>
                          </a:solidFill>
                        </a:rPr>
                        <a:t>41.28</a:t>
                      </a:r>
                    </a:p>
                  </a:txBody>
                  <a:tcPr marL="0" marR="0" marT="0" marB="0">
                    <a:lnL>
                      <a:noFill/>
                    </a:lnL>
                    <a:lnR>
                      <a:noFill/>
                    </a:lnR>
                    <a:lnT>
                      <a:noFill/>
                    </a:lnT>
                    <a:lnB>
                      <a:noFill/>
                    </a:lnB>
                  </a:tcPr>
                </a:tc>
              </a:tr>
              <a:tr h="254000">
                <a:tc>
                  <a:txBody>
                    <a:bodyPr/>
                    <a:lstStyle/>
                    <a:p>
                      <a:pPr algn="r"/>
                      <a:r>
                        <a:rPr lang="en-US" sz="1200">
                          <a:solidFill>
                            <a:srgbClr val="000000"/>
                          </a:solidFill>
                        </a:rPr>
                        <a:t>Middle-America</a:t>
                      </a:r>
                    </a:p>
                  </a:txBody>
                  <a:tcPr marL="6350" marR="0" marT="0" marB="0">
                    <a:lnL>
                      <a:noFill/>
                    </a:lnL>
                    <a:lnR>
                      <a:noFill/>
                    </a:lnR>
                    <a:lnT>
                      <a:noFill/>
                    </a:lnT>
                    <a:lnB>
                      <a:noFill/>
                    </a:lnB>
                  </a:tcPr>
                </a:tc>
                <a:tc>
                  <a:txBody>
                    <a:bodyPr/>
                    <a:lstStyle/>
                    <a:p>
                      <a:pPr algn="ctr"/>
                      <a:r>
                        <a:rPr lang="en-US" sz="1200">
                          <a:solidFill>
                            <a:srgbClr val="000000"/>
                          </a:solidFill>
                        </a:rPr>
                        <a:t>40.34</a:t>
                      </a:r>
                    </a:p>
                  </a:txBody>
                  <a:tcPr marL="0" marR="0" marT="0" marB="0">
                    <a:lnL>
                      <a:noFill/>
                    </a:lnL>
                    <a:lnR>
                      <a:noFill/>
                    </a:lnR>
                    <a:lnT>
                      <a:noFill/>
                    </a:lnT>
                    <a:lnB>
                      <a:noFill/>
                    </a:lnB>
                  </a:tcPr>
                </a:tc>
                <a:tc>
                  <a:txBody>
                    <a:bodyPr/>
                    <a:lstStyle/>
                    <a:p>
                      <a:pPr algn="ctr"/>
                      <a:r>
                        <a:rPr lang="en-US" sz="1200">
                          <a:solidFill>
                            <a:srgbClr val="000000"/>
                          </a:solidFill>
                        </a:rPr>
                        <a:t>39.69</a:t>
                      </a:r>
                    </a:p>
                  </a:txBody>
                  <a:tcPr marL="0" marR="0" marT="0" marB="0">
                    <a:lnL>
                      <a:noFill/>
                    </a:lnL>
                    <a:lnR>
                      <a:noFill/>
                    </a:lnR>
                    <a:lnT>
                      <a:noFill/>
                    </a:lnT>
                    <a:lnB>
                      <a:noFill/>
                    </a:lnB>
                  </a:tcPr>
                </a:tc>
              </a:tr>
              <a:tr h="254000">
                <a:tc>
                  <a:txBody>
                    <a:bodyPr/>
                    <a:lstStyle/>
                    <a:p>
                      <a:pPr algn="r"/>
                      <a:r>
                        <a:rPr lang="en-US" sz="1200" b="1">
                          <a:solidFill>
                            <a:srgbClr val="000000"/>
                          </a:solidFill>
                        </a:rPr>
                        <a:t>North-America</a:t>
                      </a:r>
                    </a:p>
                  </a:txBody>
                  <a:tcPr marL="6350" marR="0" marT="0" marB="0">
                    <a:lnL>
                      <a:noFill/>
                    </a:lnL>
                    <a:lnR>
                      <a:noFill/>
                    </a:lnR>
                    <a:lnT>
                      <a:noFill/>
                    </a:lnT>
                    <a:lnB>
                      <a:noFill/>
                    </a:lnB>
                  </a:tcPr>
                </a:tc>
                <a:tc>
                  <a:txBody>
                    <a:bodyPr/>
                    <a:lstStyle/>
                    <a:p>
                      <a:pPr algn="ctr"/>
                      <a:r>
                        <a:rPr lang="en-US" sz="1200" b="1">
                          <a:solidFill>
                            <a:srgbClr val="FF0000"/>
                          </a:solidFill>
                        </a:rPr>
                        <a:t>41.78</a:t>
                      </a:r>
                    </a:p>
                  </a:txBody>
                  <a:tcPr marL="0" marR="0" marT="0" marB="0">
                    <a:lnL>
                      <a:noFill/>
                    </a:lnL>
                    <a:lnR>
                      <a:noFill/>
                    </a:lnR>
                    <a:lnT>
                      <a:noFill/>
                    </a:lnT>
                    <a:lnB>
                      <a:noFill/>
                    </a:lnB>
                  </a:tcPr>
                </a:tc>
                <a:tc>
                  <a:txBody>
                    <a:bodyPr/>
                    <a:lstStyle/>
                    <a:p>
                      <a:pPr algn="ctr"/>
                      <a:r>
                        <a:rPr lang="en-US" sz="1200" b="1">
                          <a:solidFill>
                            <a:srgbClr val="000000"/>
                          </a:solidFill>
                        </a:rPr>
                        <a:t>39.95</a:t>
                      </a:r>
                    </a:p>
                  </a:txBody>
                  <a:tcPr marL="0" marR="0" marT="0" marB="0">
                    <a:lnL>
                      <a:noFill/>
                    </a:lnL>
                    <a:lnR>
                      <a:noFill/>
                    </a:lnR>
                    <a:lnT>
                      <a:noFill/>
                    </a:lnT>
                    <a:lnB>
                      <a:noFill/>
                    </a:lnB>
                  </a:tcPr>
                </a:tc>
              </a:tr>
              <a:tr h="254000">
                <a:tc>
                  <a:txBody>
                    <a:bodyPr/>
                    <a:lstStyle/>
                    <a:p>
                      <a:pPr algn="r"/>
                      <a:r>
                        <a:rPr lang="en-US" sz="1200">
                          <a:solidFill>
                            <a:srgbClr val="000000"/>
                          </a:solidFill>
                        </a:rPr>
                        <a:t>South-America</a:t>
                      </a:r>
                    </a:p>
                  </a:txBody>
                  <a:tcPr marL="6350" marR="0" marT="0" marB="0">
                    <a:lnL>
                      <a:noFill/>
                    </a:lnL>
                    <a:lnR>
                      <a:noFill/>
                    </a:lnR>
                    <a:lnT>
                      <a:noFill/>
                    </a:lnT>
                    <a:lnB>
                      <a:noFill/>
                    </a:lnB>
                  </a:tcPr>
                </a:tc>
                <a:tc>
                  <a:txBody>
                    <a:bodyPr/>
                    <a:lstStyle/>
                    <a:p>
                      <a:pPr algn="ctr"/>
                      <a:r>
                        <a:rPr lang="en-US" sz="1200">
                          <a:solidFill>
                            <a:srgbClr val="0000FF"/>
                          </a:solidFill>
                        </a:rPr>
                        <a:t>38.98</a:t>
                      </a:r>
                    </a:p>
                  </a:txBody>
                  <a:tcPr marL="0" marR="0" marT="0" marB="0">
                    <a:lnL>
                      <a:noFill/>
                    </a:lnL>
                    <a:lnR>
                      <a:noFill/>
                    </a:lnR>
                    <a:lnT>
                      <a:noFill/>
                    </a:lnT>
                    <a:lnB>
                      <a:noFill/>
                    </a:lnB>
                  </a:tcPr>
                </a:tc>
                <a:tc>
                  <a:txBody>
                    <a:bodyPr/>
                    <a:lstStyle/>
                    <a:p>
                      <a:pPr algn="ctr"/>
                      <a:r>
                        <a:rPr lang="en-US" sz="1200">
                          <a:solidFill>
                            <a:srgbClr val="0000FF"/>
                          </a:solidFill>
                        </a:rPr>
                        <a:t>39.24</a:t>
                      </a:r>
                    </a:p>
                  </a:txBody>
                  <a:tcPr marL="0" marR="0" marT="0" marB="0">
                    <a:lnL>
                      <a:noFill/>
                    </a:lnL>
                    <a:lnR>
                      <a:noFill/>
                    </a:lnR>
                    <a:lnT>
                      <a:noFill/>
                    </a:lnT>
                    <a:lnB>
                      <a:noFill/>
                    </a:lnB>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Act II: Explaining results</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lgn="just"/>
            <a:r>
              <a:rPr lang="en-US" sz="2000" b="0"/>
              <a:t>In this series of slides we will present a detailed analysis of the values involved in the result of the original query. To this end, we drill-down the hierarchy of grouping levels of the result to one level of aggregation lower, whenever this is possible.</a:t>
            </a:r>
          </a:p>
        </p:txBody>
      </p:sp>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b="1">
                <a:latin typeface="Arial"/>
              </a:rPr>
              <a:t>Answer to the original question</a:t>
            </a:r>
          </a:p>
        </p:txBody>
      </p:sp>
      <p:graphicFrame>
        <p:nvGraphicFramePr>
          <p:cNvPr id="3" name="Table 2"/>
          <p:cNvGraphicFramePr>
            <a:graphicFrameLocks noGrp="1"/>
          </p:cNvGraphicFramePr>
          <p:nvPr/>
        </p:nvGraphicFramePr>
        <p:xfrm>
          <a:off x="2667000" y="1270000"/>
          <a:ext cx="3810000" cy="1381760"/>
        </p:xfrm>
        <a:graphic>
          <a:graphicData uri="http://schemas.openxmlformats.org/drawingml/2006/table">
            <a:tbl>
              <a:tblPr/>
              <a:tblGrid>
                <a:gridCol w="1270000"/>
                <a:gridCol w="1270000"/>
                <a:gridCol w="1270000"/>
              </a:tblGrid>
              <a:tr h="254000">
                <a:tc>
                  <a:txBody>
                    <a:bodyPr/>
                    <a:lstStyle/>
                    <a:p>
                      <a:pPr algn="ctr"/>
                      <a:endParaRPr/>
                    </a:p>
                  </a:txBody>
                  <a:tcPr marL="6350" marR="0" marT="0" marB="0" anchor="ctr">
                    <a:lnL>
                      <a:noFill/>
                    </a:lnL>
                    <a:lnR>
                      <a:noFill/>
                    </a:lnR>
                    <a:lnT>
                      <a:noFill/>
                    </a:lnT>
                    <a:lnB>
                      <a:noFill/>
                    </a:lnB>
                  </a:tcPr>
                </a:tc>
                <a:tc>
                  <a:txBody>
                    <a:bodyPr/>
                    <a:lstStyle/>
                    <a:p>
                      <a:pPr algn="ctr"/>
                      <a:r>
                        <a:rPr lang="en-US" sz="1200">
                          <a:solidFill>
                            <a:srgbClr val="000000"/>
                          </a:solidFill>
                        </a:rPr>
                        <a:t>Post-Secondary</a:t>
                      </a:r>
                    </a:p>
                  </a:txBody>
                  <a:tcPr marL="0" marR="0" marT="0" marB="0">
                    <a:lnL>
                      <a:noFill/>
                    </a:lnL>
                    <a:lnR>
                      <a:noFill/>
                    </a:lnR>
                    <a:lnT>
                      <a:noFill/>
                    </a:lnT>
                    <a:lnB>
                      <a:noFill/>
                    </a:lnB>
                  </a:tcPr>
                </a:tc>
                <a:tc>
                  <a:txBody>
                    <a:bodyPr/>
                    <a:lstStyle/>
                    <a:p>
                      <a:pPr algn="ctr"/>
                      <a:r>
                        <a:rPr lang="en-US" sz="1200">
                          <a:solidFill>
                            <a:srgbClr val="000000"/>
                          </a:solidFill>
                        </a:rPr>
                        <a:t>Without-Post-Secondary</a:t>
                      </a:r>
                    </a:p>
                  </a:txBody>
                  <a:tcPr marL="0" marR="0" marT="0" marB="0">
                    <a:lnL>
                      <a:noFill/>
                    </a:lnL>
                    <a:lnR>
                      <a:noFill/>
                    </a:lnR>
                    <a:lnT>
                      <a:noFill/>
                    </a:lnT>
                    <a:lnB>
                      <a:noFill/>
                    </a:lnB>
                  </a:tcPr>
                </a:tc>
              </a:tr>
              <a:tr h="254000">
                <a:tc>
                  <a:txBody>
                    <a:bodyPr/>
                    <a:lstStyle/>
                    <a:p>
                      <a:pPr algn="r"/>
                      <a:r>
                        <a:rPr lang="en-US" sz="1200">
                          <a:solidFill>
                            <a:srgbClr val="000000"/>
                          </a:solidFill>
                        </a:rPr>
                        <a:t>17-36</a:t>
                      </a:r>
                    </a:p>
                  </a:txBody>
                  <a:tcPr marL="6350" marR="0" marT="0" marB="0">
                    <a:lnL>
                      <a:noFill/>
                    </a:lnL>
                    <a:lnR>
                      <a:noFill/>
                    </a:lnR>
                    <a:lnT>
                      <a:noFill/>
                    </a:lnT>
                    <a:lnB>
                      <a:noFill/>
                    </a:lnB>
                  </a:tcPr>
                </a:tc>
                <a:tc>
                  <a:txBody>
                    <a:bodyPr/>
                    <a:lstStyle/>
                    <a:p>
                      <a:pPr algn="ctr"/>
                      <a:r>
                        <a:rPr lang="en-US" sz="1200">
                          <a:solidFill>
                            <a:srgbClr val="000000"/>
                          </a:solidFill>
                        </a:rPr>
                        <a:t>39.78</a:t>
                      </a:r>
                    </a:p>
                  </a:txBody>
                  <a:tcPr marL="0" marR="0" marT="0" marB="0">
                    <a:lnL>
                      <a:noFill/>
                    </a:lnL>
                    <a:lnR>
                      <a:noFill/>
                    </a:lnR>
                    <a:lnT>
                      <a:noFill/>
                    </a:lnT>
                    <a:lnB>
                      <a:noFill/>
                    </a:lnB>
                  </a:tcPr>
                </a:tc>
                <a:tc>
                  <a:txBody>
                    <a:bodyPr/>
                    <a:lstStyle/>
                    <a:p>
                      <a:pPr algn="ctr"/>
                      <a:r>
                        <a:rPr lang="en-US" sz="1200">
                          <a:solidFill>
                            <a:srgbClr val="000000"/>
                          </a:solidFill>
                        </a:rPr>
                        <a:t>39.03</a:t>
                      </a:r>
                    </a:p>
                  </a:txBody>
                  <a:tcPr marL="0" marR="0" marT="0" marB="0">
                    <a:lnL>
                      <a:noFill/>
                    </a:lnL>
                    <a:lnR>
                      <a:noFill/>
                    </a:lnR>
                    <a:lnT>
                      <a:noFill/>
                    </a:lnT>
                    <a:lnB>
                      <a:noFill/>
                    </a:lnB>
                  </a:tcPr>
                </a:tc>
              </a:tr>
              <a:tr h="254000">
                <a:tc>
                  <a:txBody>
                    <a:bodyPr/>
                    <a:lstStyle/>
                    <a:p>
                      <a:pPr algn="r"/>
                      <a:r>
                        <a:rPr lang="en-US" sz="1200">
                          <a:solidFill>
                            <a:srgbClr val="000000"/>
                          </a:solidFill>
                        </a:rPr>
                        <a:t>37-56</a:t>
                      </a:r>
                    </a:p>
                  </a:txBody>
                  <a:tcPr marL="6350" marR="0" marT="0" marB="0">
                    <a:lnL>
                      <a:noFill/>
                    </a:lnL>
                    <a:lnR>
                      <a:noFill/>
                    </a:lnR>
                    <a:lnT>
                      <a:noFill/>
                    </a:lnT>
                    <a:lnB>
                      <a:noFill/>
                    </a:lnB>
                  </a:tcPr>
                </a:tc>
                <a:tc>
                  <a:txBody>
                    <a:bodyPr/>
                    <a:lstStyle/>
                    <a:p>
                      <a:pPr algn="ctr"/>
                      <a:r>
                        <a:rPr lang="en-US" sz="1200">
                          <a:solidFill>
                            <a:srgbClr val="FF0000"/>
                          </a:solidFill>
                        </a:rPr>
                        <a:t>44.43</a:t>
                      </a:r>
                    </a:p>
                  </a:txBody>
                  <a:tcPr marL="0" marR="0" marT="0" marB="0">
                    <a:lnL>
                      <a:noFill/>
                    </a:lnL>
                    <a:lnR>
                      <a:noFill/>
                    </a:lnR>
                    <a:lnT>
                      <a:noFill/>
                    </a:lnT>
                    <a:lnB>
                      <a:noFill/>
                    </a:lnB>
                  </a:tcPr>
                </a:tc>
                <a:tc>
                  <a:txBody>
                    <a:bodyPr/>
                    <a:lstStyle/>
                    <a:p>
                      <a:pPr algn="ctr"/>
                      <a:r>
                        <a:rPr lang="en-US" sz="1200">
                          <a:solidFill>
                            <a:srgbClr val="FF0000"/>
                          </a:solidFill>
                        </a:rPr>
                        <a:t>42.26</a:t>
                      </a:r>
                    </a:p>
                  </a:txBody>
                  <a:tcPr marL="0" marR="0" marT="0" marB="0">
                    <a:lnL>
                      <a:noFill/>
                    </a:lnL>
                    <a:lnR>
                      <a:noFill/>
                    </a:lnR>
                    <a:lnT>
                      <a:noFill/>
                    </a:lnT>
                    <a:lnB>
                      <a:noFill/>
                    </a:lnB>
                  </a:tcPr>
                </a:tc>
              </a:tr>
              <a:tr h="254000">
                <a:tc>
                  <a:txBody>
                    <a:bodyPr/>
                    <a:lstStyle/>
                    <a:p>
                      <a:pPr algn="r"/>
                      <a:r>
                        <a:rPr lang="en-US" sz="1200">
                          <a:solidFill>
                            <a:srgbClr val="000000"/>
                          </a:solidFill>
                        </a:rPr>
                        <a:t>57-76</a:t>
                      </a:r>
                    </a:p>
                  </a:txBody>
                  <a:tcPr marL="6350" marR="0" marT="0" marB="0">
                    <a:lnL>
                      <a:noFill/>
                    </a:lnL>
                    <a:lnR>
                      <a:noFill/>
                    </a:lnR>
                    <a:lnT>
                      <a:noFill/>
                    </a:lnT>
                    <a:lnB>
                      <a:noFill/>
                    </a:lnB>
                  </a:tcPr>
                </a:tc>
                <a:tc>
                  <a:txBody>
                    <a:bodyPr/>
                    <a:lstStyle/>
                    <a:p>
                      <a:pPr algn="ctr"/>
                      <a:r>
                        <a:rPr lang="en-US" sz="1200">
                          <a:solidFill>
                            <a:srgbClr val="000000"/>
                          </a:solidFill>
                        </a:rPr>
                        <a:t>39.43</a:t>
                      </a:r>
                    </a:p>
                  </a:txBody>
                  <a:tcPr marL="0" marR="0" marT="0" marB="0">
                    <a:lnL>
                      <a:noFill/>
                    </a:lnL>
                    <a:lnR>
                      <a:noFill/>
                    </a:lnR>
                    <a:lnT>
                      <a:noFill/>
                    </a:lnT>
                    <a:lnB>
                      <a:noFill/>
                    </a:lnB>
                  </a:tcPr>
                </a:tc>
                <a:tc>
                  <a:txBody>
                    <a:bodyPr/>
                    <a:lstStyle/>
                    <a:p>
                      <a:pPr algn="ctr"/>
                      <a:r>
                        <a:rPr lang="en-US" sz="1200">
                          <a:solidFill>
                            <a:srgbClr val="000000"/>
                          </a:solidFill>
                        </a:rPr>
                        <a:t>37.01</a:t>
                      </a:r>
                    </a:p>
                  </a:txBody>
                  <a:tcPr marL="0" marR="0" marT="0" marB="0">
                    <a:lnL>
                      <a:noFill/>
                    </a:lnL>
                    <a:lnR>
                      <a:noFill/>
                    </a:lnR>
                    <a:lnT>
                      <a:noFill/>
                    </a:lnT>
                    <a:lnB>
                      <a:noFill/>
                    </a:lnB>
                  </a:tcPr>
                </a:tc>
              </a:tr>
              <a:tr h="254000">
                <a:tc>
                  <a:txBody>
                    <a:bodyPr/>
                    <a:lstStyle/>
                    <a:p>
                      <a:pPr algn="r"/>
                      <a:r>
                        <a:rPr lang="en-US" sz="1200">
                          <a:solidFill>
                            <a:srgbClr val="000000"/>
                          </a:solidFill>
                        </a:rPr>
                        <a:t>77-96</a:t>
                      </a:r>
                    </a:p>
                  </a:txBody>
                  <a:tcPr marL="6350" marR="0" marT="0" marB="0">
                    <a:lnL>
                      <a:noFill/>
                    </a:lnL>
                    <a:lnR>
                      <a:noFill/>
                    </a:lnR>
                    <a:lnT>
                      <a:noFill/>
                    </a:lnT>
                    <a:lnB>
                      <a:noFill/>
                    </a:lnB>
                  </a:tcPr>
                </a:tc>
                <a:tc>
                  <a:txBody>
                    <a:bodyPr/>
                    <a:lstStyle/>
                    <a:p>
                      <a:pPr algn="ctr"/>
                      <a:r>
                        <a:rPr lang="en-US" sz="1200">
                          <a:solidFill>
                            <a:srgbClr val="0000FF"/>
                          </a:solidFill>
                        </a:rPr>
                        <a:t>32.46</a:t>
                      </a:r>
                    </a:p>
                  </a:txBody>
                  <a:tcPr marL="0" marR="0" marT="0" marB="0">
                    <a:lnL>
                      <a:noFill/>
                    </a:lnL>
                    <a:lnR>
                      <a:noFill/>
                    </a:lnR>
                    <a:lnT>
                      <a:noFill/>
                    </a:lnT>
                    <a:lnB>
                      <a:noFill/>
                    </a:lnB>
                  </a:tcPr>
                </a:tc>
                <a:tc>
                  <a:txBody>
                    <a:bodyPr/>
                    <a:lstStyle/>
                    <a:p>
                      <a:pPr algn="ctr"/>
                      <a:r>
                        <a:rPr lang="en-US" sz="1200">
                          <a:solidFill>
                            <a:srgbClr val="0000FF"/>
                          </a:solidFill>
                        </a:rPr>
                        <a:t>28.07</a:t>
                      </a:r>
                    </a:p>
                  </a:txBody>
                  <a:tcPr marL="0" marR="0" marT="0" marB="0">
                    <a:lnL>
                      <a:noFill/>
                    </a:lnL>
                    <a:lnR>
                      <a:noFill/>
                    </a:lnR>
                    <a:lnT>
                      <a:noFill/>
                    </a:lnT>
                    <a:lnB>
                      <a:noFill/>
                    </a:lnB>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b="1">
                <a:latin typeface="Arial"/>
              </a:rPr>
              <a:t>Drilling down the Rows of the Original Result</a:t>
            </a:r>
          </a:p>
        </p:txBody>
      </p:sp>
      <p:graphicFrame>
        <p:nvGraphicFramePr>
          <p:cNvPr id="3" name="Table 2"/>
          <p:cNvGraphicFramePr>
            <a:graphicFrameLocks noGrp="1"/>
          </p:cNvGraphicFramePr>
          <p:nvPr/>
        </p:nvGraphicFramePr>
        <p:xfrm>
          <a:off x="2032000" y="1270000"/>
          <a:ext cx="5080000" cy="3383280"/>
        </p:xfrm>
        <a:graphic>
          <a:graphicData uri="http://schemas.openxmlformats.org/drawingml/2006/table">
            <a:tbl>
              <a:tblPr/>
              <a:tblGrid>
                <a:gridCol w="1270000"/>
                <a:gridCol w="1270000"/>
                <a:gridCol w="1270000"/>
                <a:gridCol w="1270000"/>
              </a:tblGrid>
              <a:tr h="254000">
                <a:tc>
                  <a:txBody>
                    <a:bodyPr/>
                    <a:lstStyle/>
                    <a:p>
                      <a:pPr algn="r"/>
                      <a:r>
                        <a:rPr lang="en-US" sz="1200" i="1">
                          <a:solidFill>
                            <a:srgbClr val="000000"/>
                          </a:solidFill>
                        </a:rPr>
                        <a:t>17-36</a:t>
                      </a:r>
                    </a:p>
                  </a:txBody>
                  <a:tcPr marL="6350" marR="0" marT="0" marB="0">
                    <a:lnL>
                      <a:noFill/>
                    </a:lnL>
                    <a:lnR>
                      <a:noFill/>
                    </a:lnR>
                    <a:lnT>
                      <a:noFill/>
                    </a:lnT>
                    <a:lnB>
                      <a:noFill/>
                    </a:lnB>
                  </a:tcPr>
                </a:tc>
                <a:tc>
                  <a:txBody>
                    <a:bodyPr/>
                    <a:lstStyle/>
                    <a:p>
                      <a:pPr algn="r"/>
                      <a:endParaRPr/>
                    </a:p>
                  </a:txBody>
                  <a:tcPr marL="6350" marR="0" marT="0" marB="0" anchor="ctr">
                    <a:lnL>
                      <a:noFill/>
                    </a:lnL>
                    <a:lnR>
                      <a:noFill/>
                    </a:lnR>
                    <a:lnT>
                      <a:noFill/>
                    </a:lnT>
                    <a:lnB>
                      <a:noFill/>
                    </a:lnB>
                  </a:tcPr>
                </a:tc>
                <a:tc>
                  <a:txBody>
                    <a:bodyPr/>
                    <a:lstStyle/>
                    <a:p>
                      <a:pPr algn="ctr"/>
                      <a:r>
                        <a:rPr lang="en-US" sz="1200">
                          <a:solidFill>
                            <a:srgbClr val="000000"/>
                          </a:solidFill>
                        </a:rPr>
                        <a:t>Post-Secondary</a:t>
                      </a:r>
                    </a:p>
                  </a:txBody>
                  <a:tcPr marL="0" marR="0" marT="0" marB="0">
                    <a:lnL>
                      <a:noFill/>
                    </a:lnL>
                    <a:lnR>
                      <a:noFill/>
                    </a:lnR>
                    <a:lnT>
                      <a:noFill/>
                    </a:lnT>
                    <a:lnB>
                      <a:noFill/>
                    </a:lnB>
                  </a:tcPr>
                </a:tc>
                <a:tc>
                  <a:txBody>
                    <a:bodyPr/>
                    <a:lstStyle/>
                    <a:p>
                      <a:pPr algn="ctr"/>
                      <a:r>
                        <a:rPr lang="en-US" sz="1200">
                          <a:solidFill>
                            <a:srgbClr val="000000"/>
                          </a:solidFill>
                        </a:rPr>
                        <a:t>Without-Post-Secondary</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17-26</a:t>
                      </a:r>
                    </a:p>
                  </a:txBody>
                  <a:tcPr marL="6350" marR="0" marT="0" marB="0">
                    <a:lnL>
                      <a:noFill/>
                    </a:lnL>
                    <a:lnR>
                      <a:noFill/>
                    </a:lnR>
                    <a:lnT>
                      <a:noFill/>
                    </a:lnT>
                    <a:lnB>
                      <a:noFill/>
                    </a:lnB>
                  </a:tcPr>
                </a:tc>
                <a:tc>
                  <a:txBody>
                    <a:bodyPr/>
                    <a:lstStyle/>
                    <a:p>
                      <a:pPr algn="ctr"/>
                      <a:r>
                        <a:rPr lang="en-US" sz="1200">
                          <a:solidFill>
                            <a:srgbClr val="000000"/>
                          </a:solidFill>
                        </a:rPr>
                        <a:t>34.53 (3069)</a:t>
                      </a:r>
                    </a:p>
                  </a:txBody>
                  <a:tcPr marL="0" marR="0" marT="0" marB="0">
                    <a:lnL>
                      <a:noFill/>
                    </a:lnL>
                    <a:lnR>
                      <a:noFill/>
                    </a:lnR>
                    <a:lnT>
                      <a:noFill/>
                    </a:lnT>
                    <a:lnB>
                      <a:noFill/>
                    </a:lnB>
                  </a:tcPr>
                </a:tc>
                <a:tc>
                  <a:txBody>
                    <a:bodyPr/>
                    <a:lstStyle/>
                    <a:p>
                      <a:pPr algn="ctr"/>
                      <a:r>
                        <a:rPr lang="en-US" sz="1200">
                          <a:solidFill>
                            <a:srgbClr val="000000"/>
                          </a:solidFill>
                        </a:rPr>
                        <a:t>34.99 (2805)</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27-36</a:t>
                      </a:r>
                    </a:p>
                  </a:txBody>
                  <a:tcPr marL="6350" marR="0" marT="0" marB="0">
                    <a:lnL>
                      <a:noFill/>
                    </a:lnL>
                    <a:lnR>
                      <a:noFill/>
                    </a:lnR>
                    <a:lnT>
                      <a:noFill/>
                    </a:lnT>
                    <a:lnB>
                      <a:noFill/>
                    </a:lnB>
                  </a:tcPr>
                </a:tc>
                <a:tc>
                  <a:txBody>
                    <a:bodyPr/>
                    <a:lstStyle/>
                    <a:p>
                      <a:pPr algn="ctr"/>
                      <a:r>
                        <a:rPr lang="en-US" sz="1200">
                          <a:solidFill>
                            <a:srgbClr val="FF0000"/>
                          </a:solidFill>
                        </a:rPr>
                        <a:t>43.63 (4183)</a:t>
                      </a:r>
                    </a:p>
                  </a:txBody>
                  <a:tcPr marL="0" marR="0" marT="0" marB="0">
                    <a:lnL>
                      <a:noFill/>
                    </a:lnL>
                    <a:lnR>
                      <a:noFill/>
                    </a:lnR>
                    <a:lnT>
                      <a:noFill/>
                    </a:lnT>
                    <a:lnB>
                      <a:noFill/>
                    </a:lnB>
                  </a:tcPr>
                </a:tc>
                <a:tc>
                  <a:txBody>
                    <a:bodyPr/>
                    <a:lstStyle/>
                    <a:p>
                      <a:pPr algn="ctr"/>
                      <a:r>
                        <a:rPr lang="en-US" sz="1200">
                          <a:solidFill>
                            <a:srgbClr val="FF0000"/>
                          </a:solidFill>
                        </a:rPr>
                        <a:t>42.55 (3207)</a:t>
                      </a:r>
                    </a:p>
                  </a:txBody>
                  <a:tcPr marL="0" marR="0" marT="0" marB="0">
                    <a:lnL>
                      <a:noFill/>
                    </a:lnL>
                    <a:lnR>
                      <a:noFill/>
                    </a:lnR>
                    <a:lnT>
                      <a:noFill/>
                    </a:lnT>
                    <a:lnB>
                      <a:noFill/>
                    </a:lnB>
                  </a:tcPr>
                </a:tc>
              </a:tr>
              <a:tr h="254000">
                <a:tc>
                  <a:txBody>
                    <a:bodyPr/>
                    <a:lstStyle/>
                    <a:p>
                      <a:pPr algn="r"/>
                      <a:r>
                        <a:rPr lang="en-US" sz="1200" i="1">
                          <a:solidFill>
                            <a:srgbClr val="000000"/>
                          </a:solidFill>
                        </a:rPr>
                        <a:t>37-56</a:t>
                      </a:r>
                    </a:p>
                  </a:txBody>
                  <a:tcPr marL="6350" marR="0" marT="0" marB="0">
                    <a:lnL>
                      <a:noFill/>
                    </a:lnL>
                    <a:lnR>
                      <a:noFill/>
                    </a:lnR>
                    <a:lnT>
                      <a:noFill/>
                    </a:lnT>
                    <a:lnB>
                      <a:noFill/>
                    </a:lnB>
                  </a:tcPr>
                </a:tc>
                <a:tc>
                  <a:txBody>
                    <a:bodyPr/>
                    <a:lstStyle/>
                    <a:p>
                      <a:pPr algn="r"/>
                      <a:endParaRPr/>
                    </a:p>
                  </a:txBody>
                  <a:tcPr marL="635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37-46</a:t>
                      </a:r>
                    </a:p>
                  </a:txBody>
                  <a:tcPr marL="6350" marR="0" marT="0" marB="0">
                    <a:lnL>
                      <a:noFill/>
                    </a:lnL>
                    <a:lnR>
                      <a:noFill/>
                    </a:lnR>
                    <a:lnT>
                      <a:noFill/>
                    </a:lnT>
                    <a:lnB>
                      <a:noFill/>
                    </a:lnB>
                  </a:tcPr>
                </a:tc>
                <a:tc>
                  <a:txBody>
                    <a:bodyPr/>
                    <a:lstStyle/>
                    <a:p>
                      <a:pPr algn="ctr"/>
                      <a:r>
                        <a:rPr lang="en-US" sz="1200">
                          <a:solidFill>
                            <a:srgbClr val="FF0000"/>
                          </a:solidFill>
                        </a:rPr>
                        <a:t>44.41 (4345)</a:t>
                      </a:r>
                    </a:p>
                  </a:txBody>
                  <a:tcPr marL="0" marR="0" marT="0" marB="0">
                    <a:lnL>
                      <a:noFill/>
                    </a:lnL>
                    <a:lnR>
                      <a:noFill/>
                    </a:lnR>
                    <a:lnT>
                      <a:noFill/>
                    </a:lnT>
                    <a:lnB>
                      <a:noFill/>
                    </a:lnB>
                  </a:tcPr>
                </a:tc>
                <a:tc>
                  <a:txBody>
                    <a:bodyPr/>
                    <a:lstStyle/>
                    <a:p>
                      <a:pPr algn="ctr"/>
                      <a:r>
                        <a:rPr lang="en-US" sz="1200">
                          <a:solidFill>
                            <a:srgbClr val="000000"/>
                          </a:solidFill>
                        </a:rPr>
                        <a:t>42.34 (2602)</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47-56</a:t>
                      </a:r>
                    </a:p>
                  </a:txBody>
                  <a:tcPr marL="6350" marR="0" marT="0" marB="0">
                    <a:lnL>
                      <a:noFill/>
                    </a:lnL>
                    <a:lnR>
                      <a:noFill/>
                    </a:lnR>
                    <a:lnT>
                      <a:noFill/>
                    </a:lnT>
                    <a:lnB>
                      <a:noFill/>
                    </a:lnB>
                  </a:tcPr>
                </a:tc>
                <a:tc>
                  <a:txBody>
                    <a:bodyPr/>
                    <a:lstStyle/>
                    <a:p>
                      <a:pPr algn="ctr"/>
                      <a:r>
                        <a:rPr lang="en-US" sz="1200">
                          <a:solidFill>
                            <a:srgbClr val="FF0000"/>
                          </a:solidFill>
                        </a:rPr>
                        <a:t>44.46 (2481)</a:t>
                      </a:r>
                    </a:p>
                  </a:txBody>
                  <a:tcPr marL="0" marR="0" marT="0" marB="0">
                    <a:lnL>
                      <a:noFill/>
                    </a:lnL>
                    <a:lnR>
                      <a:noFill/>
                    </a:lnR>
                    <a:lnT>
                      <a:noFill/>
                    </a:lnT>
                    <a:lnB>
                      <a:noFill/>
                    </a:lnB>
                  </a:tcPr>
                </a:tc>
                <a:tc>
                  <a:txBody>
                    <a:bodyPr/>
                    <a:lstStyle/>
                    <a:p>
                      <a:pPr algn="ctr"/>
                      <a:r>
                        <a:rPr lang="en-US" sz="1200">
                          <a:solidFill>
                            <a:srgbClr val="000000"/>
                          </a:solidFill>
                        </a:rPr>
                        <a:t>42.15 (2055)</a:t>
                      </a:r>
                    </a:p>
                  </a:txBody>
                  <a:tcPr marL="0" marR="0" marT="0" marB="0">
                    <a:lnL>
                      <a:noFill/>
                    </a:lnL>
                    <a:lnR>
                      <a:noFill/>
                    </a:lnR>
                    <a:lnT>
                      <a:noFill/>
                    </a:lnT>
                    <a:lnB>
                      <a:noFill/>
                    </a:lnB>
                  </a:tcPr>
                </a:tc>
              </a:tr>
              <a:tr h="254000">
                <a:tc>
                  <a:txBody>
                    <a:bodyPr/>
                    <a:lstStyle/>
                    <a:p>
                      <a:pPr algn="r"/>
                      <a:r>
                        <a:rPr lang="en-US" sz="1200" i="1">
                          <a:solidFill>
                            <a:srgbClr val="000000"/>
                          </a:solidFill>
                        </a:rPr>
                        <a:t>57-76</a:t>
                      </a:r>
                    </a:p>
                  </a:txBody>
                  <a:tcPr marL="6350" marR="0" marT="0" marB="0">
                    <a:lnL>
                      <a:noFill/>
                    </a:lnL>
                    <a:lnR>
                      <a:noFill/>
                    </a:lnR>
                    <a:lnT>
                      <a:noFill/>
                    </a:lnT>
                    <a:lnB>
                      <a:noFill/>
                    </a:lnB>
                  </a:tcPr>
                </a:tc>
                <a:tc>
                  <a:txBody>
                    <a:bodyPr/>
                    <a:lstStyle/>
                    <a:p>
                      <a:pPr algn="r"/>
                      <a:endParaRPr/>
                    </a:p>
                  </a:txBody>
                  <a:tcPr marL="635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57-66</a:t>
                      </a:r>
                    </a:p>
                  </a:txBody>
                  <a:tcPr marL="6350" marR="0" marT="0" marB="0">
                    <a:lnL>
                      <a:noFill/>
                    </a:lnL>
                    <a:lnR>
                      <a:noFill/>
                    </a:lnR>
                    <a:lnT>
                      <a:noFill/>
                    </a:lnT>
                    <a:lnB>
                      <a:noFill/>
                    </a:lnB>
                  </a:tcPr>
                </a:tc>
                <a:tc>
                  <a:txBody>
                    <a:bodyPr/>
                    <a:lstStyle/>
                    <a:p>
                      <a:pPr algn="ctr"/>
                      <a:r>
                        <a:rPr lang="en-US" sz="1200">
                          <a:solidFill>
                            <a:srgbClr val="000000"/>
                          </a:solidFill>
                        </a:rPr>
                        <a:t>41.03 (1028)</a:t>
                      </a:r>
                    </a:p>
                  </a:txBody>
                  <a:tcPr marL="0" marR="0" marT="0" marB="0">
                    <a:lnL>
                      <a:noFill/>
                    </a:lnL>
                    <a:lnR>
                      <a:noFill/>
                    </a:lnR>
                    <a:lnT>
                      <a:noFill/>
                    </a:lnT>
                    <a:lnB>
                      <a:noFill/>
                    </a:lnB>
                  </a:tcPr>
                </a:tc>
                <a:tc>
                  <a:txBody>
                    <a:bodyPr/>
                    <a:lstStyle/>
                    <a:p>
                      <a:pPr algn="ctr"/>
                      <a:r>
                        <a:rPr lang="en-US" sz="1200">
                          <a:solidFill>
                            <a:srgbClr val="000000"/>
                          </a:solidFill>
                        </a:rPr>
                        <a:t>39.06 (1163)</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67-76</a:t>
                      </a:r>
                    </a:p>
                  </a:txBody>
                  <a:tcPr marL="6350" marR="0" marT="0" marB="0">
                    <a:lnL>
                      <a:noFill/>
                    </a:lnL>
                    <a:lnR>
                      <a:noFill/>
                    </a:lnR>
                    <a:lnT>
                      <a:noFill/>
                    </a:lnT>
                    <a:lnB>
                      <a:noFill/>
                    </a:lnB>
                  </a:tcPr>
                </a:tc>
                <a:tc>
                  <a:txBody>
                    <a:bodyPr/>
                    <a:lstStyle/>
                    <a:p>
                      <a:pPr algn="ctr"/>
                      <a:r>
                        <a:rPr lang="en-US" sz="1200">
                          <a:solidFill>
                            <a:srgbClr val="0000FF"/>
                          </a:solidFill>
                        </a:rPr>
                        <a:t>32.82 (250)</a:t>
                      </a:r>
                    </a:p>
                  </a:txBody>
                  <a:tcPr marL="0" marR="0" marT="0" marB="0">
                    <a:lnL>
                      <a:noFill/>
                    </a:lnL>
                    <a:lnR>
                      <a:noFill/>
                    </a:lnR>
                    <a:lnT>
                      <a:noFill/>
                    </a:lnT>
                    <a:lnB>
                      <a:noFill/>
                    </a:lnB>
                  </a:tcPr>
                </a:tc>
                <a:tc>
                  <a:txBody>
                    <a:bodyPr/>
                    <a:lstStyle/>
                    <a:p>
                      <a:pPr algn="ctr"/>
                      <a:r>
                        <a:rPr lang="en-US" sz="1200">
                          <a:solidFill>
                            <a:srgbClr val="0000FF"/>
                          </a:solidFill>
                        </a:rPr>
                        <a:t>29.33 (311)</a:t>
                      </a:r>
                    </a:p>
                  </a:txBody>
                  <a:tcPr marL="0" marR="0" marT="0" marB="0">
                    <a:lnL>
                      <a:noFill/>
                    </a:lnL>
                    <a:lnR>
                      <a:noFill/>
                    </a:lnR>
                    <a:lnT>
                      <a:noFill/>
                    </a:lnT>
                    <a:lnB>
                      <a:noFill/>
                    </a:lnB>
                  </a:tcPr>
                </a:tc>
              </a:tr>
              <a:tr h="254000">
                <a:tc>
                  <a:txBody>
                    <a:bodyPr/>
                    <a:lstStyle/>
                    <a:p>
                      <a:pPr algn="r"/>
                      <a:r>
                        <a:rPr lang="en-US" sz="1200" i="1">
                          <a:solidFill>
                            <a:srgbClr val="000000"/>
                          </a:solidFill>
                        </a:rPr>
                        <a:t>77-96</a:t>
                      </a:r>
                    </a:p>
                  </a:txBody>
                  <a:tcPr marL="6350" marR="0" marT="0" marB="0">
                    <a:lnL>
                      <a:noFill/>
                    </a:lnL>
                    <a:lnR>
                      <a:noFill/>
                    </a:lnR>
                    <a:lnT>
                      <a:noFill/>
                    </a:lnT>
                    <a:lnB>
                      <a:noFill/>
                    </a:lnB>
                  </a:tcPr>
                </a:tc>
                <a:tc>
                  <a:txBody>
                    <a:bodyPr/>
                    <a:lstStyle/>
                    <a:p>
                      <a:pPr algn="r"/>
                      <a:endParaRPr/>
                    </a:p>
                  </a:txBody>
                  <a:tcPr marL="635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77-86</a:t>
                      </a:r>
                    </a:p>
                  </a:txBody>
                  <a:tcPr marL="6350" marR="0" marT="0" marB="0">
                    <a:lnL>
                      <a:noFill/>
                    </a:lnL>
                    <a:lnR>
                      <a:noFill/>
                    </a:lnR>
                    <a:lnT>
                      <a:noFill/>
                    </a:lnT>
                    <a:lnB>
                      <a:noFill/>
                    </a:lnB>
                  </a:tcPr>
                </a:tc>
                <a:tc>
                  <a:txBody>
                    <a:bodyPr/>
                    <a:lstStyle/>
                    <a:p>
                      <a:pPr algn="ctr"/>
                      <a:r>
                        <a:rPr lang="en-US" sz="1200">
                          <a:solidFill>
                            <a:srgbClr val="0000FF"/>
                          </a:solidFill>
                        </a:rPr>
                        <a:t>28.36 (39)</a:t>
                      </a:r>
                    </a:p>
                  </a:txBody>
                  <a:tcPr marL="0" marR="0" marT="0" marB="0">
                    <a:lnL>
                      <a:noFill/>
                    </a:lnL>
                    <a:lnR>
                      <a:noFill/>
                    </a:lnR>
                    <a:lnT>
                      <a:noFill/>
                    </a:lnT>
                    <a:lnB>
                      <a:noFill/>
                    </a:lnB>
                  </a:tcPr>
                </a:tc>
                <a:tc>
                  <a:txBody>
                    <a:bodyPr/>
                    <a:lstStyle/>
                    <a:p>
                      <a:pPr algn="ctr"/>
                      <a:r>
                        <a:rPr lang="en-US" sz="1200">
                          <a:solidFill>
                            <a:srgbClr val="0000FF"/>
                          </a:solidFill>
                        </a:rPr>
                        <a:t>24.66 (53)</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87-96</a:t>
                      </a:r>
                    </a:p>
                  </a:txBody>
                  <a:tcPr marL="6350" marR="0" marT="0" marB="0">
                    <a:lnL>
                      <a:noFill/>
                    </a:lnL>
                    <a:lnR>
                      <a:noFill/>
                    </a:lnR>
                    <a:lnT>
                      <a:noFill/>
                    </a:lnT>
                    <a:lnB>
                      <a:noFill/>
                    </a:lnB>
                  </a:tcPr>
                </a:tc>
                <a:tc>
                  <a:txBody>
                    <a:bodyPr/>
                    <a:lstStyle/>
                    <a:p>
                      <a:pPr algn="ctr"/>
                      <a:r>
                        <a:rPr lang="en-US" sz="1200">
                          <a:solidFill>
                            <a:srgbClr val="000000"/>
                          </a:solidFill>
                        </a:rPr>
                        <a:t>41.33 (18)</a:t>
                      </a:r>
                    </a:p>
                  </a:txBody>
                  <a:tcPr marL="0" marR="0" marT="0" marB="0">
                    <a:lnL>
                      <a:noFill/>
                    </a:lnL>
                    <a:lnR>
                      <a:noFill/>
                    </a:lnR>
                    <a:lnT>
                      <a:noFill/>
                    </a:lnT>
                    <a:lnB>
                      <a:noFill/>
                    </a:lnB>
                  </a:tcPr>
                </a:tc>
                <a:tc>
                  <a:txBody>
                    <a:bodyPr/>
                    <a:lstStyle/>
                    <a:p>
                      <a:pPr algn="ctr"/>
                      <a:r>
                        <a:rPr lang="en-US" sz="1200">
                          <a:solidFill>
                            <a:srgbClr val="000000"/>
                          </a:solidFill>
                        </a:rPr>
                        <a:t>39.38 (16)</a:t>
                      </a:r>
                    </a:p>
                  </a:txBody>
                  <a:tcPr marL="0" marR="0" marT="0" marB="0">
                    <a:lnL>
                      <a:noFill/>
                    </a:lnL>
                    <a:lnR>
                      <a:noFill/>
                    </a:lnR>
                    <a:lnT>
                      <a:noFill/>
                    </a:lnT>
                    <a:lnB>
                      <a:noFill/>
                    </a:lnB>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BE9E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b="1">
                <a:latin typeface="Arial"/>
              </a:rPr>
              <a:t>Drilling down the Columns of the Original Result</a:t>
            </a:r>
          </a:p>
        </p:txBody>
      </p:sp>
      <p:graphicFrame>
        <p:nvGraphicFramePr>
          <p:cNvPr id="3" name="Table 2"/>
          <p:cNvGraphicFramePr>
            <a:graphicFrameLocks noGrp="1"/>
          </p:cNvGraphicFramePr>
          <p:nvPr/>
        </p:nvGraphicFramePr>
        <p:xfrm>
          <a:off x="762000" y="1270000"/>
          <a:ext cx="7620000" cy="2560320"/>
        </p:xfrm>
        <a:graphic>
          <a:graphicData uri="http://schemas.openxmlformats.org/drawingml/2006/table">
            <a:tbl>
              <a:tblPr/>
              <a:tblGrid>
                <a:gridCol w="1270000"/>
                <a:gridCol w="1270000"/>
                <a:gridCol w="1270000"/>
                <a:gridCol w="1270000"/>
                <a:gridCol w="1270000"/>
                <a:gridCol w="1270000"/>
              </a:tblGrid>
              <a:tr h="254000">
                <a:tc>
                  <a:txBody>
                    <a:bodyPr/>
                    <a:lstStyle/>
                    <a:p>
                      <a:pPr algn="r"/>
                      <a:r>
                        <a:rPr lang="en-US" sz="1200" i="1">
                          <a:solidFill>
                            <a:srgbClr val="000000"/>
                          </a:solidFill>
                        </a:rPr>
                        <a:t>Post-Secondary</a:t>
                      </a:r>
                    </a:p>
                  </a:txBody>
                  <a:tcPr marL="6350" marR="0" marT="0" marB="0">
                    <a:lnL>
                      <a:noFill/>
                    </a:lnL>
                    <a:lnR>
                      <a:noFill/>
                    </a:lnR>
                    <a:lnT>
                      <a:noFill/>
                    </a:lnT>
                    <a:lnB>
                      <a:noFill/>
                    </a:lnB>
                  </a:tcPr>
                </a:tc>
                <a:tc>
                  <a:txBody>
                    <a:bodyPr/>
                    <a:lstStyle/>
                    <a:p>
                      <a:pPr algn="r"/>
                      <a:endParaRPr/>
                    </a:p>
                  </a:txBody>
                  <a:tcPr marL="6350" marR="0" marT="0" marB="0" anchor="ctr">
                    <a:lnL>
                      <a:noFill/>
                    </a:lnL>
                    <a:lnR>
                      <a:noFill/>
                    </a:lnR>
                    <a:lnT>
                      <a:noFill/>
                    </a:lnT>
                    <a:lnB>
                      <a:noFill/>
                    </a:lnB>
                  </a:tcPr>
                </a:tc>
                <a:tc>
                  <a:txBody>
                    <a:bodyPr/>
                    <a:lstStyle/>
                    <a:p>
                      <a:pPr algn="ctr"/>
                      <a:r>
                        <a:rPr lang="en-US" sz="1200">
                          <a:solidFill>
                            <a:srgbClr val="000000"/>
                          </a:solidFill>
                        </a:rPr>
                        <a:t>17-36</a:t>
                      </a:r>
                    </a:p>
                  </a:txBody>
                  <a:tcPr marL="0" marR="0" marT="0" marB="0">
                    <a:lnL>
                      <a:noFill/>
                    </a:lnL>
                    <a:lnR>
                      <a:noFill/>
                    </a:lnR>
                    <a:lnT>
                      <a:noFill/>
                    </a:lnT>
                    <a:lnB>
                      <a:noFill/>
                    </a:lnB>
                  </a:tcPr>
                </a:tc>
                <a:tc>
                  <a:txBody>
                    <a:bodyPr/>
                    <a:lstStyle/>
                    <a:p>
                      <a:pPr algn="ctr"/>
                      <a:r>
                        <a:rPr lang="en-US" sz="1200">
                          <a:solidFill>
                            <a:srgbClr val="000000"/>
                          </a:solidFill>
                        </a:rPr>
                        <a:t>37-56</a:t>
                      </a:r>
                    </a:p>
                  </a:txBody>
                  <a:tcPr marL="0" marR="0" marT="0" marB="0">
                    <a:lnL>
                      <a:noFill/>
                    </a:lnL>
                    <a:lnR>
                      <a:noFill/>
                    </a:lnR>
                    <a:lnT>
                      <a:noFill/>
                    </a:lnT>
                    <a:lnB>
                      <a:noFill/>
                    </a:lnB>
                  </a:tcPr>
                </a:tc>
                <a:tc>
                  <a:txBody>
                    <a:bodyPr/>
                    <a:lstStyle/>
                    <a:p>
                      <a:pPr algn="ctr"/>
                      <a:r>
                        <a:rPr lang="en-US" sz="1200">
                          <a:solidFill>
                            <a:srgbClr val="000000"/>
                          </a:solidFill>
                        </a:rPr>
                        <a:t>57-76</a:t>
                      </a:r>
                    </a:p>
                  </a:txBody>
                  <a:tcPr marL="0" marR="0" marT="0" marB="0">
                    <a:lnL>
                      <a:noFill/>
                    </a:lnL>
                    <a:lnR>
                      <a:noFill/>
                    </a:lnR>
                    <a:lnT>
                      <a:noFill/>
                    </a:lnT>
                    <a:lnB>
                      <a:noFill/>
                    </a:lnB>
                  </a:tcPr>
                </a:tc>
                <a:tc>
                  <a:txBody>
                    <a:bodyPr/>
                    <a:lstStyle/>
                    <a:p>
                      <a:pPr algn="ctr"/>
                      <a:r>
                        <a:rPr lang="en-US" sz="1200">
                          <a:solidFill>
                            <a:srgbClr val="000000"/>
                          </a:solidFill>
                        </a:rPr>
                        <a:t>77-96</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Assoc</a:t>
                      </a:r>
                    </a:p>
                  </a:txBody>
                  <a:tcPr marL="6350" marR="0" marT="0" marB="0">
                    <a:lnL>
                      <a:noFill/>
                    </a:lnL>
                    <a:lnR>
                      <a:noFill/>
                    </a:lnR>
                    <a:lnT>
                      <a:noFill/>
                    </a:lnT>
                    <a:lnB>
                      <a:noFill/>
                    </a:lnB>
                  </a:tcPr>
                </a:tc>
                <a:tc>
                  <a:txBody>
                    <a:bodyPr/>
                    <a:lstStyle/>
                    <a:p>
                      <a:pPr algn="ctr"/>
                      <a:r>
                        <a:rPr lang="en-US" sz="1200">
                          <a:solidFill>
                            <a:srgbClr val="000000"/>
                          </a:solidFill>
                        </a:rPr>
                        <a:t>41.29 (1065)</a:t>
                      </a:r>
                    </a:p>
                  </a:txBody>
                  <a:tcPr marL="0" marR="0" marT="0" marB="0">
                    <a:lnL>
                      <a:noFill/>
                    </a:lnL>
                    <a:lnR>
                      <a:noFill/>
                    </a:lnR>
                    <a:lnT>
                      <a:noFill/>
                    </a:lnT>
                    <a:lnB>
                      <a:noFill/>
                    </a:lnB>
                  </a:tcPr>
                </a:tc>
                <a:tc>
                  <a:txBody>
                    <a:bodyPr/>
                    <a:lstStyle/>
                    <a:p>
                      <a:pPr algn="ctr"/>
                      <a:r>
                        <a:rPr lang="en-US" sz="1200">
                          <a:solidFill>
                            <a:srgbClr val="FF0000"/>
                          </a:solidFill>
                        </a:rPr>
                        <a:t>42.42 (978)</a:t>
                      </a:r>
                    </a:p>
                  </a:txBody>
                  <a:tcPr marL="0" marR="0" marT="0" marB="0">
                    <a:lnL>
                      <a:noFill/>
                    </a:lnL>
                    <a:lnR>
                      <a:noFill/>
                    </a:lnR>
                    <a:lnT>
                      <a:noFill/>
                    </a:lnT>
                    <a:lnB>
                      <a:noFill/>
                    </a:lnB>
                  </a:tcPr>
                </a:tc>
                <a:tc>
                  <a:txBody>
                    <a:bodyPr/>
                    <a:lstStyle/>
                    <a:p>
                      <a:pPr algn="ctr"/>
                      <a:r>
                        <a:rPr lang="en-US" sz="1200">
                          <a:solidFill>
                            <a:srgbClr val="000000"/>
                          </a:solidFill>
                        </a:rPr>
                        <a:t>39.53 (133)</a:t>
                      </a:r>
                    </a:p>
                  </a:txBody>
                  <a:tcPr marL="0" marR="0" marT="0" marB="0">
                    <a:lnL>
                      <a:noFill/>
                    </a:lnL>
                    <a:lnR>
                      <a:noFill/>
                    </a:lnR>
                    <a:lnT>
                      <a:noFill/>
                    </a:lnT>
                    <a:lnB>
                      <a:noFill/>
                    </a:lnB>
                  </a:tcPr>
                </a:tc>
                <a:tc>
                  <a:txBody>
                    <a:bodyPr/>
                    <a:lstStyle/>
                    <a:p>
                      <a:pPr algn="ctr"/>
                      <a:r>
                        <a:rPr lang="en-US" sz="1200">
                          <a:solidFill>
                            <a:srgbClr val="0000FF"/>
                          </a:solidFill>
                        </a:rPr>
                        <a:t>19.33 (3)</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Post-grad</a:t>
                      </a:r>
                    </a:p>
                  </a:txBody>
                  <a:tcPr marL="6350" marR="0" marT="0" marB="0">
                    <a:lnL>
                      <a:noFill/>
                    </a:lnL>
                    <a:lnR>
                      <a:noFill/>
                    </a:lnR>
                    <a:lnT>
                      <a:noFill/>
                    </a:lnT>
                    <a:lnB>
                      <a:noFill/>
                    </a:lnB>
                  </a:tcPr>
                </a:tc>
                <a:tc>
                  <a:txBody>
                    <a:bodyPr/>
                    <a:lstStyle/>
                    <a:p>
                      <a:pPr algn="ctr"/>
                      <a:r>
                        <a:rPr lang="en-US" sz="1200">
                          <a:solidFill>
                            <a:srgbClr val="FF0000"/>
                          </a:solidFill>
                        </a:rPr>
                        <a:t>44.38 (433)</a:t>
                      </a:r>
                    </a:p>
                  </a:txBody>
                  <a:tcPr marL="0" marR="0" marT="0" marB="0">
                    <a:lnL>
                      <a:noFill/>
                    </a:lnL>
                    <a:lnR>
                      <a:noFill/>
                    </a:lnR>
                    <a:lnT>
                      <a:noFill/>
                    </a:lnT>
                    <a:lnB>
                      <a:noFill/>
                    </a:lnB>
                  </a:tcPr>
                </a:tc>
                <a:tc>
                  <a:txBody>
                    <a:bodyPr/>
                    <a:lstStyle/>
                    <a:p>
                      <a:pPr algn="ctr"/>
                      <a:r>
                        <a:rPr lang="en-US" sz="1200">
                          <a:solidFill>
                            <a:srgbClr val="FF0000"/>
                          </a:solidFill>
                        </a:rPr>
                        <a:t>46.09 (1143)</a:t>
                      </a:r>
                    </a:p>
                  </a:txBody>
                  <a:tcPr marL="0" marR="0" marT="0" marB="0">
                    <a:lnL>
                      <a:noFill/>
                    </a:lnL>
                    <a:lnR>
                      <a:noFill/>
                    </a:lnR>
                    <a:lnT>
                      <a:noFill/>
                    </a:lnT>
                    <a:lnB>
                      <a:noFill/>
                    </a:lnB>
                  </a:tcPr>
                </a:tc>
                <a:tc>
                  <a:txBody>
                    <a:bodyPr/>
                    <a:lstStyle/>
                    <a:p>
                      <a:pPr algn="ctr"/>
                      <a:r>
                        <a:rPr lang="en-US" sz="1200">
                          <a:solidFill>
                            <a:srgbClr val="000000"/>
                          </a:solidFill>
                        </a:rPr>
                        <a:t>42.30 (225)</a:t>
                      </a:r>
                    </a:p>
                  </a:txBody>
                  <a:tcPr marL="0" marR="0" marT="0" marB="0">
                    <a:lnL>
                      <a:noFill/>
                    </a:lnL>
                    <a:lnR>
                      <a:noFill/>
                    </a:lnR>
                    <a:lnT>
                      <a:noFill/>
                    </a:lnT>
                    <a:lnB>
                      <a:noFill/>
                    </a:lnB>
                  </a:tcPr>
                </a:tc>
                <a:tc>
                  <a:txBody>
                    <a:bodyPr/>
                    <a:lstStyle/>
                    <a:p>
                      <a:pPr algn="ctr"/>
                      <a:r>
                        <a:rPr lang="en-US" sz="1200">
                          <a:solidFill>
                            <a:srgbClr val="000000"/>
                          </a:solidFill>
                        </a:rPr>
                        <a:t>38.36 (11)</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Some-college</a:t>
                      </a:r>
                    </a:p>
                  </a:txBody>
                  <a:tcPr marL="6350" marR="0" marT="0" marB="0">
                    <a:lnL>
                      <a:noFill/>
                    </a:lnL>
                    <a:lnR>
                      <a:noFill/>
                    </a:lnR>
                    <a:lnT>
                      <a:noFill/>
                    </a:lnT>
                    <a:lnB>
                      <a:noFill/>
                    </a:lnB>
                  </a:tcPr>
                </a:tc>
                <a:tc>
                  <a:txBody>
                    <a:bodyPr/>
                    <a:lstStyle/>
                    <a:p>
                      <a:pPr algn="ctr"/>
                      <a:r>
                        <a:rPr lang="en-US" sz="1200">
                          <a:solidFill>
                            <a:srgbClr val="000000"/>
                          </a:solidFill>
                        </a:rPr>
                        <a:t>36.86 (3402)</a:t>
                      </a:r>
                    </a:p>
                  </a:txBody>
                  <a:tcPr marL="0" marR="0" marT="0" marB="0">
                    <a:lnL>
                      <a:noFill/>
                    </a:lnL>
                    <a:lnR>
                      <a:noFill/>
                    </a:lnR>
                    <a:lnT>
                      <a:noFill/>
                    </a:lnT>
                    <a:lnB>
                      <a:noFill/>
                    </a:lnB>
                  </a:tcPr>
                </a:tc>
                <a:tc>
                  <a:txBody>
                    <a:bodyPr/>
                    <a:lstStyle/>
                    <a:p>
                      <a:pPr algn="ctr"/>
                      <a:r>
                        <a:rPr lang="en-US" sz="1200">
                          <a:solidFill>
                            <a:srgbClr val="FF0000"/>
                          </a:solidFill>
                        </a:rPr>
                        <a:t>43.59 (2373)</a:t>
                      </a:r>
                    </a:p>
                  </a:txBody>
                  <a:tcPr marL="0" marR="0" marT="0" marB="0">
                    <a:lnL>
                      <a:noFill/>
                    </a:lnL>
                    <a:lnR>
                      <a:noFill/>
                    </a:lnR>
                    <a:lnT>
                      <a:noFill/>
                    </a:lnT>
                    <a:lnB>
                      <a:noFill/>
                    </a:lnB>
                  </a:tcPr>
                </a:tc>
                <a:tc>
                  <a:txBody>
                    <a:bodyPr/>
                    <a:lstStyle/>
                    <a:p>
                      <a:pPr algn="ctr"/>
                      <a:r>
                        <a:rPr lang="en-US" sz="1200">
                          <a:solidFill>
                            <a:srgbClr val="000000"/>
                          </a:solidFill>
                        </a:rPr>
                        <a:t>37.75 (493)</a:t>
                      </a:r>
                    </a:p>
                  </a:txBody>
                  <a:tcPr marL="0" marR="0" marT="0" marB="0">
                    <a:lnL>
                      <a:noFill/>
                    </a:lnL>
                    <a:lnR>
                      <a:noFill/>
                    </a:lnR>
                    <a:lnT>
                      <a:noFill/>
                    </a:lnT>
                    <a:lnB>
                      <a:noFill/>
                    </a:lnB>
                  </a:tcPr>
                </a:tc>
                <a:tc>
                  <a:txBody>
                    <a:bodyPr/>
                    <a:lstStyle/>
                    <a:p>
                      <a:pPr algn="ctr"/>
                      <a:r>
                        <a:rPr lang="en-US" sz="1200">
                          <a:solidFill>
                            <a:srgbClr val="0000FF"/>
                          </a:solidFill>
                        </a:rPr>
                        <a:t>27.45 (20)</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University</a:t>
                      </a:r>
                    </a:p>
                  </a:txBody>
                  <a:tcPr marL="6350" marR="0" marT="0" marB="0">
                    <a:lnL>
                      <a:noFill/>
                    </a:lnL>
                    <a:lnR>
                      <a:noFill/>
                    </a:lnR>
                    <a:lnT>
                      <a:noFill/>
                    </a:lnT>
                    <a:lnB>
                      <a:noFill/>
                    </a:lnB>
                  </a:tcPr>
                </a:tc>
                <a:tc>
                  <a:txBody>
                    <a:bodyPr/>
                    <a:lstStyle/>
                    <a:p>
                      <a:pPr algn="ctr"/>
                      <a:r>
                        <a:rPr lang="en-US" sz="1200">
                          <a:solidFill>
                            <a:srgbClr val="FF0000"/>
                          </a:solidFill>
                        </a:rPr>
                        <a:t>42.47 (2352)</a:t>
                      </a:r>
                    </a:p>
                  </a:txBody>
                  <a:tcPr marL="0" marR="0" marT="0" marB="0">
                    <a:lnL>
                      <a:noFill/>
                    </a:lnL>
                    <a:lnR>
                      <a:noFill/>
                    </a:lnR>
                    <a:lnT>
                      <a:noFill/>
                    </a:lnT>
                    <a:lnB>
                      <a:noFill/>
                    </a:lnB>
                  </a:tcPr>
                </a:tc>
                <a:tc>
                  <a:txBody>
                    <a:bodyPr/>
                    <a:lstStyle/>
                    <a:p>
                      <a:pPr algn="ctr"/>
                      <a:r>
                        <a:rPr lang="en-US" sz="1200">
                          <a:solidFill>
                            <a:srgbClr val="FF0000"/>
                          </a:solidFill>
                        </a:rPr>
                        <a:t>45.31 (2332)</a:t>
                      </a:r>
                    </a:p>
                  </a:txBody>
                  <a:tcPr marL="0" marR="0" marT="0" marB="0">
                    <a:lnL>
                      <a:noFill/>
                    </a:lnL>
                    <a:lnR>
                      <a:noFill/>
                    </a:lnR>
                    <a:lnT>
                      <a:noFill/>
                    </a:lnT>
                    <a:lnB>
                      <a:noFill/>
                    </a:lnB>
                  </a:tcPr>
                </a:tc>
                <a:tc>
                  <a:txBody>
                    <a:bodyPr/>
                    <a:lstStyle/>
                    <a:p>
                      <a:pPr algn="ctr"/>
                      <a:r>
                        <a:rPr lang="en-US" sz="1200">
                          <a:solidFill>
                            <a:srgbClr val="000000"/>
                          </a:solidFill>
                        </a:rPr>
                        <a:t>39.82 (427)</a:t>
                      </a:r>
                    </a:p>
                  </a:txBody>
                  <a:tcPr marL="0" marR="0" marT="0" marB="0">
                    <a:lnL>
                      <a:noFill/>
                    </a:lnL>
                    <a:lnR>
                      <a:noFill/>
                    </a:lnR>
                    <a:lnT>
                      <a:noFill/>
                    </a:lnT>
                    <a:lnB>
                      <a:noFill/>
                    </a:lnB>
                  </a:tcPr>
                </a:tc>
                <a:tc>
                  <a:txBody>
                    <a:bodyPr/>
                    <a:lstStyle/>
                    <a:p>
                      <a:pPr algn="ctr"/>
                      <a:r>
                        <a:rPr lang="en-US" sz="1200">
                          <a:solidFill>
                            <a:srgbClr val="000000"/>
                          </a:solidFill>
                        </a:rPr>
                        <a:t>35.70 (23)</a:t>
                      </a:r>
                    </a:p>
                  </a:txBody>
                  <a:tcPr marL="0" marR="0" marT="0" marB="0">
                    <a:lnL>
                      <a:noFill/>
                    </a:lnL>
                    <a:lnR>
                      <a:noFill/>
                    </a:lnR>
                    <a:lnT>
                      <a:noFill/>
                    </a:lnT>
                    <a:lnB>
                      <a:noFill/>
                    </a:lnB>
                  </a:tcPr>
                </a:tc>
              </a:tr>
              <a:tr h="254000">
                <a:tc>
                  <a:txBody>
                    <a:bodyPr/>
                    <a:lstStyle/>
                    <a:p>
                      <a:pPr algn="r"/>
                      <a:r>
                        <a:rPr lang="en-US" sz="1200" i="1">
                          <a:solidFill>
                            <a:srgbClr val="000000"/>
                          </a:solidFill>
                        </a:rPr>
                        <a:t>Without-Post-Secondary</a:t>
                      </a:r>
                    </a:p>
                  </a:txBody>
                  <a:tcPr marL="6350" marR="0" marT="0" marB="0">
                    <a:lnL>
                      <a:noFill/>
                    </a:lnL>
                    <a:lnR>
                      <a:noFill/>
                    </a:lnR>
                    <a:lnT>
                      <a:noFill/>
                    </a:lnT>
                    <a:lnB>
                      <a:noFill/>
                    </a:lnB>
                  </a:tcPr>
                </a:tc>
                <a:tc>
                  <a:txBody>
                    <a:bodyPr/>
                    <a:lstStyle/>
                    <a:p>
                      <a:pPr algn="r"/>
                      <a:endParaRPr/>
                    </a:p>
                  </a:txBody>
                  <a:tcPr marL="635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c>
                  <a:txBody>
                    <a:bodyPr/>
                    <a:lstStyle/>
                    <a:p>
                      <a:pPr algn="ctr"/>
                      <a:endParaRPr/>
                    </a:p>
                  </a:txBody>
                  <a:tcPr marL="0" marR="0" marT="0" marB="0" anchor="ctr">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Elementary</a:t>
                      </a:r>
                    </a:p>
                  </a:txBody>
                  <a:tcPr marL="6350" marR="0" marT="0" marB="0">
                    <a:lnL>
                      <a:noFill/>
                    </a:lnL>
                    <a:lnR>
                      <a:noFill/>
                    </a:lnR>
                    <a:lnT>
                      <a:noFill/>
                    </a:lnT>
                    <a:lnB>
                      <a:noFill/>
                    </a:lnB>
                  </a:tcPr>
                </a:tc>
                <a:tc>
                  <a:txBody>
                    <a:bodyPr/>
                    <a:lstStyle/>
                    <a:p>
                      <a:pPr algn="ctr"/>
                      <a:r>
                        <a:rPr lang="en-US" sz="1200">
                          <a:solidFill>
                            <a:srgbClr val="000000"/>
                          </a:solidFill>
                        </a:rPr>
                        <a:t>41.97 (119)</a:t>
                      </a:r>
                    </a:p>
                  </a:txBody>
                  <a:tcPr marL="0" marR="0" marT="0" marB="0">
                    <a:lnL>
                      <a:noFill/>
                    </a:lnL>
                    <a:lnR>
                      <a:noFill/>
                    </a:lnR>
                    <a:lnT>
                      <a:noFill/>
                    </a:lnT>
                    <a:lnB>
                      <a:noFill/>
                    </a:lnB>
                  </a:tcPr>
                </a:tc>
                <a:tc>
                  <a:txBody>
                    <a:bodyPr/>
                    <a:lstStyle/>
                    <a:p>
                      <a:pPr algn="ctr"/>
                      <a:r>
                        <a:rPr lang="en-US" sz="1200">
                          <a:solidFill>
                            <a:srgbClr val="000000"/>
                          </a:solidFill>
                        </a:rPr>
                        <a:t>41.79 (216)</a:t>
                      </a:r>
                    </a:p>
                  </a:txBody>
                  <a:tcPr marL="0" marR="0" marT="0" marB="0">
                    <a:lnL>
                      <a:noFill/>
                    </a:lnL>
                    <a:lnR>
                      <a:noFill/>
                    </a:lnR>
                    <a:lnT>
                      <a:noFill/>
                    </a:lnT>
                    <a:lnB>
                      <a:noFill/>
                    </a:lnB>
                  </a:tcPr>
                </a:tc>
                <a:tc>
                  <a:txBody>
                    <a:bodyPr/>
                    <a:lstStyle/>
                    <a:p>
                      <a:pPr algn="ctr"/>
                      <a:r>
                        <a:rPr lang="en-US" sz="1200">
                          <a:solidFill>
                            <a:srgbClr val="000000"/>
                          </a:solidFill>
                        </a:rPr>
                        <a:t>36.35 (204)</a:t>
                      </a:r>
                    </a:p>
                  </a:txBody>
                  <a:tcPr marL="0" marR="0" marT="0" marB="0">
                    <a:lnL>
                      <a:noFill/>
                    </a:lnL>
                    <a:lnR>
                      <a:noFill/>
                    </a:lnR>
                    <a:lnT>
                      <a:noFill/>
                    </a:lnT>
                    <a:lnB>
                      <a:noFill/>
                    </a:lnB>
                  </a:tcPr>
                </a:tc>
                <a:tc>
                  <a:txBody>
                    <a:bodyPr/>
                    <a:lstStyle/>
                    <a:p>
                      <a:pPr algn="ctr"/>
                      <a:r>
                        <a:rPr lang="en-US" sz="1200">
                          <a:solidFill>
                            <a:srgbClr val="0000FF"/>
                          </a:solidFill>
                        </a:rPr>
                        <a:t>25.56 (18)</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Preschool</a:t>
                      </a:r>
                    </a:p>
                  </a:txBody>
                  <a:tcPr marL="6350" marR="0" marT="0" marB="0">
                    <a:lnL>
                      <a:noFill/>
                    </a:lnL>
                    <a:lnR>
                      <a:noFill/>
                    </a:lnR>
                    <a:lnT>
                      <a:noFill/>
                    </a:lnT>
                    <a:lnB>
                      <a:noFill/>
                    </a:lnB>
                  </a:tcPr>
                </a:tc>
                <a:tc>
                  <a:txBody>
                    <a:bodyPr/>
                    <a:lstStyle/>
                    <a:p>
                      <a:pPr algn="ctr"/>
                      <a:r>
                        <a:rPr lang="en-US" sz="1200">
                          <a:solidFill>
                            <a:srgbClr val="0000FF"/>
                          </a:solidFill>
                        </a:rPr>
                        <a:t>25.20 (5)</a:t>
                      </a:r>
                    </a:p>
                  </a:txBody>
                  <a:tcPr marL="0" marR="0" marT="0" marB="0">
                    <a:lnL>
                      <a:noFill/>
                    </a:lnL>
                    <a:lnR>
                      <a:noFill/>
                    </a:lnR>
                    <a:lnT>
                      <a:noFill/>
                    </a:lnT>
                    <a:lnB>
                      <a:noFill/>
                    </a:lnB>
                  </a:tcPr>
                </a:tc>
                <a:tc>
                  <a:txBody>
                    <a:bodyPr/>
                    <a:lstStyle/>
                    <a:p>
                      <a:pPr algn="ctr"/>
                      <a:r>
                        <a:rPr lang="en-US" sz="1200">
                          <a:solidFill>
                            <a:srgbClr val="000000"/>
                          </a:solidFill>
                        </a:rPr>
                        <a:t>32.75 (8)</a:t>
                      </a:r>
                    </a:p>
                  </a:txBody>
                  <a:tcPr marL="0" marR="0" marT="0" marB="0">
                    <a:lnL>
                      <a:noFill/>
                    </a:lnL>
                    <a:lnR>
                      <a:noFill/>
                    </a:lnR>
                    <a:lnT>
                      <a:noFill/>
                    </a:lnT>
                    <a:lnB>
                      <a:noFill/>
                    </a:lnB>
                  </a:tcPr>
                </a:tc>
                <a:tc>
                  <a:txBody>
                    <a:bodyPr/>
                    <a:lstStyle/>
                    <a:p>
                      <a:pPr algn="ctr"/>
                      <a:r>
                        <a:rPr lang="en-US" sz="1200">
                          <a:solidFill>
                            <a:srgbClr val="0000FF"/>
                          </a:solidFill>
                        </a:rPr>
                        <a:t>10.00 (2)</a:t>
                      </a:r>
                    </a:p>
                  </a:txBody>
                  <a:tcPr marL="0" marR="0" marT="0" marB="0">
                    <a:lnL>
                      <a:noFill/>
                    </a:lnL>
                    <a:lnR>
                      <a:noFill/>
                    </a:lnR>
                    <a:lnT>
                      <a:noFill/>
                    </a:lnT>
                    <a:lnB>
                      <a:noFill/>
                    </a:lnB>
                  </a:tcPr>
                </a:tc>
                <a:tc>
                  <a:txBody>
                    <a:bodyPr/>
                    <a:lstStyle/>
                    <a:p>
                      <a:pPr algn="ctr"/>
                      <a:r>
                        <a:rPr lang="en-US" sz="1200">
                          <a:solidFill>
                            <a:srgbClr val="000000"/>
                          </a:solidFill>
                        </a:rPr>
                        <a:t>-</a:t>
                      </a:r>
                    </a:p>
                  </a:txBody>
                  <a:tcPr marL="0" marR="0" marT="0" marB="0">
                    <a:lnL>
                      <a:noFill/>
                    </a:lnL>
                    <a:lnR>
                      <a:noFill/>
                    </a:lnR>
                    <a:lnT>
                      <a:noFill/>
                    </a:lnT>
                    <a:lnB>
                      <a:noFill/>
                    </a:lnB>
                  </a:tcPr>
                </a:tc>
              </a:tr>
              <a:tr h="254000">
                <a:tc>
                  <a:txBody>
                    <a:bodyPr/>
                    <a:lstStyle/>
                    <a:p>
                      <a:pPr algn="r"/>
                      <a:endParaRPr/>
                    </a:p>
                  </a:txBody>
                  <a:tcPr marL="6350" marR="0" marT="0" marB="0" anchor="ctr">
                    <a:lnL>
                      <a:noFill/>
                    </a:lnL>
                    <a:lnR>
                      <a:noFill/>
                    </a:lnR>
                    <a:lnT>
                      <a:noFill/>
                    </a:lnT>
                    <a:lnB>
                      <a:noFill/>
                    </a:lnB>
                  </a:tcPr>
                </a:tc>
                <a:tc>
                  <a:txBody>
                    <a:bodyPr/>
                    <a:lstStyle/>
                    <a:p>
                      <a:pPr algn="r"/>
                      <a:r>
                        <a:rPr lang="en-US" sz="1200">
                          <a:solidFill>
                            <a:srgbClr val="000000"/>
                          </a:solidFill>
                        </a:rPr>
                        <a:t>Secondary</a:t>
                      </a:r>
                    </a:p>
                  </a:txBody>
                  <a:tcPr marL="6350" marR="0" marT="0" marB="0">
                    <a:lnL>
                      <a:noFill/>
                    </a:lnL>
                    <a:lnR>
                      <a:noFill/>
                    </a:lnR>
                    <a:lnT>
                      <a:noFill/>
                    </a:lnT>
                    <a:lnB>
                      <a:noFill/>
                    </a:lnB>
                  </a:tcPr>
                </a:tc>
                <a:tc>
                  <a:txBody>
                    <a:bodyPr/>
                    <a:lstStyle/>
                    <a:p>
                      <a:pPr algn="ctr"/>
                      <a:r>
                        <a:rPr lang="en-US" sz="1200">
                          <a:solidFill>
                            <a:srgbClr val="000000"/>
                          </a:solidFill>
                        </a:rPr>
                        <a:t>38.98 (5888)</a:t>
                      </a:r>
                    </a:p>
                  </a:txBody>
                  <a:tcPr marL="0" marR="0" marT="0" marB="0">
                    <a:lnL>
                      <a:noFill/>
                    </a:lnL>
                    <a:lnR>
                      <a:noFill/>
                    </a:lnR>
                    <a:lnT>
                      <a:noFill/>
                    </a:lnT>
                    <a:lnB>
                      <a:noFill/>
                    </a:lnB>
                  </a:tcPr>
                </a:tc>
                <a:tc>
                  <a:txBody>
                    <a:bodyPr/>
                    <a:lstStyle/>
                    <a:p>
                      <a:pPr algn="ctr"/>
                      <a:r>
                        <a:rPr lang="en-US" sz="1200">
                          <a:solidFill>
                            <a:srgbClr val="000000"/>
                          </a:solidFill>
                        </a:rPr>
                        <a:t>42.30 (4433)</a:t>
                      </a:r>
                    </a:p>
                  </a:txBody>
                  <a:tcPr marL="0" marR="0" marT="0" marB="0">
                    <a:lnL>
                      <a:noFill/>
                    </a:lnL>
                    <a:lnR>
                      <a:noFill/>
                    </a:lnR>
                    <a:lnT>
                      <a:noFill/>
                    </a:lnT>
                    <a:lnB>
                      <a:noFill/>
                    </a:lnB>
                  </a:tcPr>
                </a:tc>
                <a:tc>
                  <a:txBody>
                    <a:bodyPr/>
                    <a:lstStyle/>
                    <a:p>
                      <a:pPr algn="ctr"/>
                      <a:r>
                        <a:rPr lang="en-US" sz="1200">
                          <a:solidFill>
                            <a:srgbClr val="000000"/>
                          </a:solidFill>
                        </a:rPr>
                        <a:t>37.16 (1268)</a:t>
                      </a:r>
                    </a:p>
                  </a:txBody>
                  <a:tcPr marL="0" marR="0" marT="0" marB="0">
                    <a:lnL>
                      <a:noFill/>
                    </a:lnL>
                    <a:lnR>
                      <a:noFill/>
                    </a:lnR>
                    <a:lnT>
                      <a:noFill/>
                    </a:lnT>
                    <a:lnB>
                      <a:noFill/>
                    </a:lnB>
                  </a:tcPr>
                </a:tc>
                <a:tc>
                  <a:txBody>
                    <a:bodyPr/>
                    <a:lstStyle/>
                    <a:p>
                      <a:pPr algn="ctr"/>
                      <a:r>
                        <a:rPr lang="en-US" sz="1200">
                          <a:solidFill>
                            <a:srgbClr val="0000FF"/>
                          </a:solidFill>
                        </a:rPr>
                        <a:t>28.96 (51)</a:t>
                      </a:r>
                    </a:p>
                  </a:txBody>
                  <a:tcPr marL="0" marR="0" marT="0" marB="0">
                    <a:lnL>
                      <a:noFill/>
                    </a:lnL>
                    <a:lnR>
                      <a:noFill/>
                    </a:lnR>
                    <a:lnT>
                      <a:noFill/>
                    </a:lnT>
                    <a:lnB>
                      <a:noFill/>
                    </a:lnB>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p14:dur="3000" advTm="1200000">
        <p:cut/>
      </p:transition>
    </mc:Choice>
    <mc:Fallback>
      <p:transition advTm="1200000">
        <p:cu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1243</Words>
  <Application>Microsoft Office PowerPoint</Application>
  <PresentationFormat>On-screen Show (4:3)</PresentationFormat>
  <Paragraphs>207</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CineCube Report</vt:lpstr>
      <vt:lpstr>Answer to the original question</vt:lpstr>
      <vt:lpstr>Act I: Putting results in context</vt:lpstr>
      <vt:lpstr>Assessing the behavior of native country</vt:lpstr>
      <vt:lpstr>Assessing the behavior of native country</vt:lpstr>
      <vt:lpstr>Act II: Explaining results</vt:lpstr>
      <vt:lpstr>Answer to the original question</vt:lpstr>
      <vt:lpstr>Drilling down the Rows of the Original Result</vt:lpstr>
      <vt:lpstr>Drilling down the Columns of the Original Result</vt:lpstr>
      <vt:lpstr>Summary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Asterix</dc:creator>
  <cp:lastModifiedBy>p.v.</cp:lastModifiedBy>
  <cp:revision>7</cp:revision>
  <dcterms:created xsi:type="dcterms:W3CDTF">2006-08-16T00:00:00Z</dcterms:created>
  <dcterms:modified xsi:type="dcterms:W3CDTF">2014-01-18T17:37:31Z</dcterms:modified>
</cp:coreProperties>
</file>