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4" r:id="rId2"/>
    <p:sldId id="269" r:id="rId3"/>
    <p:sldId id="270" r:id="rId4"/>
    <p:sldId id="267" r:id="rId5"/>
    <p:sldId id="268" r:id="rId6"/>
    <p:sldId id="259" r:id="rId7"/>
    <p:sldId id="258" r:id="rId8"/>
    <p:sldId id="257" r:id="rId9"/>
    <p:sldId id="265" r:id="rId10"/>
    <p:sldId id="261" r:id="rId11"/>
    <p:sldId id="266" r:id="rId12"/>
    <p:sldId id="260" r:id="rId13"/>
    <p:sldId id="262" r:id="rId14"/>
    <p:sldId id="263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1"/>
    <p:restoredTop sz="94637"/>
  </p:normalViewPr>
  <p:slideViewPr>
    <p:cSldViewPr snapToGrid="0" snapToObjects="1">
      <p:cViewPr>
        <p:scale>
          <a:sx n="130" d="100"/>
          <a:sy n="130" d="100"/>
        </p:scale>
        <p:origin x="34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E2932-1FB8-481E-B167-D095D28DD8F4}" type="datetimeFigureOut">
              <a:rPr lang="el-GR" smtClean="0"/>
              <a:t>16/1/18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79DEB-ABA8-44D0-BE5E-F08095808F4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0401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IN ORIGINALY SUBMITTED DOLAP18  (</a:t>
            </a:r>
            <a:r>
              <a:rPr lang="en-US" dirty="0" smtClean="0">
                <a:solidFill>
                  <a:srgbClr val="FF0000"/>
                </a:solidFill>
              </a:rPr>
              <a:t>fixed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79DEB-ABA8-44D0-BE5E-F08095808F45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3812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IN ORIGINALY SUBMITTED DOLAP18  (</a:t>
            </a:r>
            <a:r>
              <a:rPr lang="en-US" dirty="0" smtClean="0">
                <a:solidFill>
                  <a:srgbClr val="FF0000"/>
                </a:solidFill>
              </a:rPr>
              <a:t>fixed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79DEB-ABA8-44D0-BE5E-F08095808F45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7101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 version</a:t>
            </a:r>
            <a:r>
              <a:rPr lang="en-US" baseline="0" dirty="0" smtClean="0"/>
              <a:t> of original figure with annotations/highlights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79DEB-ABA8-44D0-BE5E-F08095808F45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2962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IN ORIGINALY SUBMITTED DOLAP18  (</a:t>
            </a:r>
            <a:r>
              <a:rPr lang="en-US" dirty="0" smtClean="0">
                <a:solidFill>
                  <a:srgbClr val="FF0000"/>
                </a:solidFill>
              </a:rPr>
              <a:t>fixed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79DEB-ABA8-44D0-BE5E-F08095808F45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3812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Older v.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79DEB-ABA8-44D0-BE5E-F08095808F45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2962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2018-01-06</a:t>
            </a:r>
            <a:r>
              <a:rPr lang="en-US" baseline="0" dirty="0" smtClean="0"/>
              <a:t> SUGGESTION BY PATRICK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79DEB-ABA8-44D0-BE5E-F08095808F45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1599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UNCLEAR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79DEB-ABA8-44D0-BE5E-F08095808F45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879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687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57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785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772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736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66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318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732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30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362DC36-86C0-EB4E-8173-701962C53D5F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E7AD671C-A82D-5040-9545-F68A5A85B52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12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024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on Intentional Session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little dashboards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747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vassil\AppData\Local\Microsoft\Windows\INetCache\IE\K3DVHIO8\large-Magnifying-Glass-0-4293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4038600"/>
            <a:ext cx="2198957" cy="2440842"/>
          </a:xfrm>
          <a:prstGeom prst="rect">
            <a:avLst/>
          </a:prstGeom>
          <a:noFill/>
        </p:spPr>
      </p:pic>
      <p:sp>
        <p:nvSpPr>
          <p:cNvPr id="2" name="Cube 1"/>
          <p:cNvSpPr>
            <a:spLocks noChangeAspect="1"/>
          </p:cNvSpPr>
          <p:nvPr/>
        </p:nvSpPr>
        <p:spPr>
          <a:xfrm>
            <a:off x="609600" y="762000"/>
            <a:ext cx="1066800" cy="1066800"/>
          </a:xfrm>
          <a:prstGeom prst="cub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8000"/>
                </a:solidFill>
                <a:latin typeface="Cambria" pitchFamily="18" charset="0"/>
              </a:rPr>
              <a:t>C</a:t>
            </a:r>
            <a:r>
              <a:rPr lang="en-US" b="1" baseline="-25000" dirty="0" err="1" smtClean="0">
                <a:solidFill>
                  <a:srgbClr val="008000"/>
                </a:solidFill>
                <a:latin typeface="Cambria" pitchFamily="18" charset="0"/>
              </a:rPr>
              <a:t>in</a:t>
            </a:r>
            <a:endParaRPr lang="el-GR" b="1" baseline="-25000" dirty="0">
              <a:solidFill>
                <a:srgbClr val="008000"/>
              </a:solidFill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76200"/>
            <a:ext cx="17526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Extend with simple functions</a:t>
            </a: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 rot="16200000">
            <a:off x="2057400" y="1066800"/>
            <a:ext cx="533400" cy="533400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Cube 4"/>
          <p:cNvSpPr>
            <a:spLocks noChangeAspect="1"/>
          </p:cNvSpPr>
          <p:nvPr/>
        </p:nvSpPr>
        <p:spPr>
          <a:xfrm>
            <a:off x="2743200" y="762000"/>
            <a:ext cx="1066800" cy="1066800"/>
          </a:xfrm>
          <a:prstGeom prst="cub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8000"/>
                </a:solidFill>
                <a:latin typeface="Cambria" pitchFamily="18" charset="0"/>
              </a:rPr>
              <a:t>C</a:t>
            </a:r>
            <a:r>
              <a:rPr lang="en-US" b="1" baseline="30000" dirty="0" err="1" smtClean="0">
                <a:solidFill>
                  <a:srgbClr val="008000"/>
                </a:solidFill>
                <a:latin typeface="Cambria" pitchFamily="18" charset="0"/>
              </a:rPr>
              <a:t>+</a:t>
            </a:r>
            <a:r>
              <a:rPr lang="en-US" b="1" baseline="-25000" dirty="0" err="1" smtClean="0">
                <a:solidFill>
                  <a:srgbClr val="008000"/>
                </a:solidFill>
                <a:latin typeface="Cambria" pitchFamily="18" charset="0"/>
              </a:rPr>
              <a:t>in</a:t>
            </a:r>
            <a:endParaRPr lang="el-GR" b="1" baseline="-25000" dirty="0">
              <a:solidFill>
                <a:srgbClr val="008000"/>
              </a:solidFill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057400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{Product, Region, Year} {Sales, Cost }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4600" y="205740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{Product, Region, Year} {Sales, Cost, </a:t>
            </a:r>
            <a:r>
              <a:rPr lang="en-US" dirty="0" smtClean="0">
                <a:solidFill>
                  <a:srgbClr val="008000"/>
                </a:solidFill>
                <a:latin typeface="Cambria" pitchFamily="18" charset="0"/>
              </a:rPr>
              <a:t>Benefit</a:t>
            </a:r>
            <a:r>
              <a:rPr lang="en-US" dirty="0" smtClean="0">
                <a:latin typeface="Cambria" pitchFamily="18" charset="0"/>
              </a:rPr>
              <a:t> }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8" name="Down Arrow 7"/>
          <p:cNvSpPr/>
          <p:nvPr/>
        </p:nvSpPr>
        <p:spPr>
          <a:xfrm rot="16200000">
            <a:off x="3962400" y="1066800"/>
            <a:ext cx="533400" cy="533400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Cube 8"/>
          <p:cNvSpPr>
            <a:spLocks noChangeAspect="1"/>
          </p:cNvSpPr>
          <p:nvPr/>
        </p:nvSpPr>
        <p:spPr>
          <a:xfrm>
            <a:off x="4648200" y="762000"/>
            <a:ext cx="1066800" cy="1066800"/>
          </a:xfrm>
          <a:prstGeom prst="cub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8000"/>
                </a:solidFill>
                <a:latin typeface="Cambria" pitchFamily="18" charset="0"/>
              </a:rPr>
              <a:t>C</a:t>
            </a:r>
            <a:r>
              <a:rPr lang="en-US" b="1" baseline="30000" dirty="0" err="1" smtClean="0">
                <a:solidFill>
                  <a:srgbClr val="008000"/>
                </a:solidFill>
                <a:latin typeface="Cambria" pitchFamily="18" charset="0"/>
              </a:rPr>
              <a:t>+</a:t>
            </a:r>
            <a:r>
              <a:rPr lang="en-US" b="1" baseline="-25000" dirty="0" err="1" smtClean="0">
                <a:solidFill>
                  <a:srgbClr val="008000"/>
                </a:solidFill>
                <a:latin typeface="Cambria" pitchFamily="18" charset="0"/>
              </a:rPr>
              <a:t>in</a:t>
            </a:r>
            <a:endParaRPr lang="el-GR" b="1" baseline="-25000" dirty="0">
              <a:solidFill>
                <a:srgbClr val="008000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3400" y="205740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{Product, Region, Year} {Sales, Cost, Benefit }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38600" y="76200"/>
            <a:ext cx="1752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Extract model</a:t>
            </a: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12" name="Isosceles Triangle 11"/>
          <p:cNvSpPr/>
          <p:nvPr/>
        </p:nvSpPr>
        <p:spPr>
          <a:xfrm>
            <a:off x="6248400" y="838200"/>
            <a:ext cx="838200" cy="914400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TextBox 12"/>
          <p:cNvSpPr txBox="1"/>
          <p:nvPr/>
        </p:nvSpPr>
        <p:spPr>
          <a:xfrm>
            <a:off x="6019800" y="20574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tx2"/>
                </a:solidFill>
                <a:latin typeface="Cambria" pitchFamily="18" charset="0"/>
              </a:rPr>
              <a:t>Model</a:t>
            </a:r>
            <a:r>
              <a:rPr lang="en-US" dirty="0" smtClean="0">
                <a:solidFill>
                  <a:schemeClr val="tx2"/>
                </a:solidFill>
                <a:latin typeface="Cambria" pitchFamily="18" charset="0"/>
              </a:rPr>
              <a:t>: Decision tree </a:t>
            </a:r>
            <a:r>
              <a:rPr lang="en-US" dirty="0" err="1" smtClean="0">
                <a:solidFill>
                  <a:schemeClr val="tx2"/>
                </a:solidFill>
                <a:latin typeface="Cambria" pitchFamily="18" charset="0"/>
              </a:rPr>
              <a:t>wrt</a:t>
            </a:r>
            <a:r>
              <a:rPr lang="en-US" dirty="0" smtClean="0">
                <a:solidFill>
                  <a:schemeClr val="tx2"/>
                </a:solidFill>
                <a:latin typeface="Cambria" pitchFamily="18" charset="0"/>
              </a:rPr>
              <a:t> benefit stability</a:t>
            </a:r>
            <a:endParaRPr lang="el-GR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14" name="Plus 13"/>
          <p:cNvSpPr/>
          <p:nvPr/>
        </p:nvSpPr>
        <p:spPr>
          <a:xfrm>
            <a:off x="5867400" y="1066800"/>
            <a:ext cx="381000" cy="381000"/>
          </a:xfrm>
          <a:prstGeom prst="mathPlu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Down Arrow 14"/>
          <p:cNvSpPr/>
          <p:nvPr/>
        </p:nvSpPr>
        <p:spPr>
          <a:xfrm>
            <a:off x="5638800" y="3276600"/>
            <a:ext cx="533400" cy="533400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4521438" y="51816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{Product, </a:t>
            </a:r>
          </a:p>
          <a:p>
            <a:r>
              <a:rPr lang="en-US" dirty="0" smtClean="0">
                <a:latin typeface="Cambria" pitchFamily="18" charset="0"/>
              </a:rPr>
              <a:t>Region, Year} </a:t>
            </a:r>
          </a:p>
          <a:p>
            <a:r>
              <a:rPr lang="en-US" dirty="0" smtClean="0">
                <a:latin typeface="Cambria" pitchFamily="18" charset="0"/>
              </a:rPr>
              <a:t>{Sales, Cost, </a:t>
            </a:r>
          </a:p>
          <a:p>
            <a:r>
              <a:rPr lang="en-US" dirty="0" smtClean="0">
                <a:latin typeface="Cambria" pitchFamily="18" charset="0"/>
              </a:rPr>
              <a:t>Benefit,  </a:t>
            </a:r>
            <a:r>
              <a:rPr lang="en-US" dirty="0" smtClean="0">
                <a:solidFill>
                  <a:srgbClr val="0000FF"/>
                </a:solidFill>
                <a:latin typeface="Cambria" pitchFamily="18" charset="0"/>
              </a:rPr>
              <a:t>Class</a:t>
            </a:r>
            <a:r>
              <a:rPr lang="en-US" dirty="0" smtClean="0">
                <a:latin typeface="Cambria" pitchFamily="18" charset="0"/>
              </a:rPr>
              <a:t> }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20" name="Plus 19"/>
          <p:cNvSpPr/>
          <p:nvPr/>
        </p:nvSpPr>
        <p:spPr>
          <a:xfrm>
            <a:off x="6248400" y="4267200"/>
            <a:ext cx="381000" cy="381000"/>
          </a:xfrm>
          <a:prstGeom prst="mathPlu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Isosceles Triangle 20"/>
          <p:cNvSpPr/>
          <p:nvPr/>
        </p:nvSpPr>
        <p:spPr>
          <a:xfrm>
            <a:off x="6553200" y="4038600"/>
            <a:ext cx="838200" cy="914400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TextBox 21"/>
          <p:cNvSpPr txBox="1"/>
          <p:nvPr/>
        </p:nvSpPr>
        <p:spPr>
          <a:xfrm>
            <a:off x="6553200" y="51932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tx2"/>
                </a:solidFill>
                <a:latin typeface="Cambria" pitchFamily="18" charset="0"/>
              </a:rPr>
              <a:t>Model</a:t>
            </a:r>
            <a:endParaRPr lang="el-GR" i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95600" y="54102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0000FF"/>
                </a:solidFill>
                <a:latin typeface="Cambria" pitchFamily="18" charset="0"/>
              </a:rPr>
              <a:t>Highlights</a:t>
            </a:r>
            <a:r>
              <a:rPr lang="en-US" dirty="0" smtClean="0">
                <a:solidFill>
                  <a:srgbClr val="0000FF"/>
                </a:solidFill>
                <a:latin typeface="Cambria" pitchFamily="18" charset="0"/>
              </a:rPr>
              <a:t>: 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  <a:latin typeface="Cambria" pitchFamily="18" charset="0"/>
              </a:rPr>
              <a:t>“stable” class</a:t>
            </a:r>
            <a:endParaRPr lang="el-GR" dirty="0">
              <a:solidFill>
                <a:srgbClr val="0000FF"/>
              </a:solidFill>
              <a:latin typeface="Cambria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48400" y="3200400"/>
            <a:ext cx="1828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Extract model &amp; highlights</a:t>
            </a: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25" name="Cube 24"/>
          <p:cNvSpPr>
            <a:spLocks noChangeAspect="1"/>
          </p:cNvSpPr>
          <p:nvPr/>
        </p:nvSpPr>
        <p:spPr>
          <a:xfrm>
            <a:off x="4978638" y="4572000"/>
            <a:ext cx="533400" cy="533400"/>
          </a:xfrm>
          <a:prstGeom prst="cube">
            <a:avLst/>
          </a:prstGeom>
          <a:gradFill flip="none" rotWithShape="1">
            <a:gsLst>
              <a:gs pos="45000">
                <a:srgbClr val="FFFF00"/>
              </a:gs>
              <a:gs pos="50000">
                <a:srgbClr val="9CB86E"/>
              </a:gs>
              <a:gs pos="100000">
                <a:srgbClr val="156B13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FF"/>
                </a:solidFill>
                <a:latin typeface="Cambria" pitchFamily="18" charset="0"/>
              </a:rPr>
              <a:t>H</a:t>
            </a:r>
            <a:endParaRPr lang="el-GR" b="1" baseline="-25000" dirty="0">
              <a:solidFill>
                <a:srgbClr val="0000FF"/>
              </a:solidFill>
              <a:latin typeface="Cambria" pitchFamily="18" charset="0"/>
            </a:endParaRPr>
          </a:p>
        </p:txBody>
      </p:sp>
      <p:sp>
        <p:nvSpPr>
          <p:cNvPr id="16" name="Cube 15"/>
          <p:cNvSpPr>
            <a:spLocks noChangeAspect="1"/>
          </p:cNvSpPr>
          <p:nvPr/>
        </p:nvSpPr>
        <p:spPr>
          <a:xfrm>
            <a:off x="4978638" y="4038600"/>
            <a:ext cx="1066800" cy="1066800"/>
          </a:xfrm>
          <a:prstGeom prst="cube">
            <a:avLst/>
          </a:prstGeom>
          <a:solidFill>
            <a:schemeClr val="bg1">
              <a:lumMod val="85000"/>
              <a:alpha val="30196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 smtClean="0">
                <a:solidFill>
                  <a:schemeClr val="tx2"/>
                </a:solidFill>
                <a:latin typeface="Cambria" pitchFamily="18" charset="0"/>
              </a:rPr>
              <a:t>C</a:t>
            </a:r>
            <a:r>
              <a:rPr lang="en-US" b="1" baseline="-25000" dirty="0" err="1" smtClean="0">
                <a:solidFill>
                  <a:schemeClr val="tx2"/>
                </a:solidFill>
                <a:latin typeface="Cambria" pitchFamily="18" charset="0"/>
              </a:rPr>
              <a:t>out</a:t>
            </a:r>
            <a:r>
              <a:rPr lang="en-US" b="1" dirty="0" smtClean="0">
                <a:solidFill>
                  <a:schemeClr val="tx2"/>
                </a:solidFill>
                <a:latin typeface="Cambria" pitchFamily="18" charset="0"/>
              </a:rPr>
              <a:t> </a:t>
            </a:r>
          </a:p>
          <a:p>
            <a:endParaRPr lang="en-US" b="1" dirty="0" smtClean="0">
              <a:solidFill>
                <a:srgbClr val="0000FF"/>
              </a:solidFill>
              <a:latin typeface="Cambria" pitchFamily="18" charset="0"/>
            </a:endParaRPr>
          </a:p>
          <a:p>
            <a:pPr algn="ctr"/>
            <a:endParaRPr lang="el-GR" b="1" dirty="0">
              <a:solidFill>
                <a:srgbClr val="0000FF"/>
              </a:solidFill>
              <a:latin typeface="Cambria" pitchFamily="18" charset="0"/>
            </a:endParaRPr>
          </a:p>
        </p:txBody>
      </p:sp>
      <p:sp>
        <p:nvSpPr>
          <p:cNvPr id="26" name="Cube 25"/>
          <p:cNvSpPr>
            <a:spLocks noChangeAspect="1"/>
          </p:cNvSpPr>
          <p:nvPr/>
        </p:nvSpPr>
        <p:spPr>
          <a:xfrm>
            <a:off x="3276600" y="4343400"/>
            <a:ext cx="609600" cy="609600"/>
          </a:xfrm>
          <a:prstGeom prst="cube">
            <a:avLst/>
          </a:prstGeom>
          <a:gradFill flip="none" rotWithShape="1">
            <a:gsLst>
              <a:gs pos="45000">
                <a:srgbClr val="FFFF00"/>
              </a:gs>
              <a:gs pos="50000">
                <a:srgbClr val="9CB86E"/>
              </a:gs>
              <a:gs pos="100000">
                <a:srgbClr val="156B13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FF"/>
                </a:solidFill>
                <a:latin typeface="Cambria" pitchFamily="18" charset="0"/>
              </a:rPr>
              <a:t>H</a:t>
            </a:r>
            <a:endParaRPr lang="el-GR" b="1" baseline="-25000" dirty="0">
              <a:solidFill>
                <a:srgbClr val="0000FF"/>
              </a:solidFill>
              <a:latin typeface="Cambria" pitchFamily="18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H="1" flipV="1">
            <a:off x="4267200" y="4800600"/>
            <a:ext cx="533400" cy="76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82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Auxiliary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0962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14400" y="533400"/>
            <a:ext cx="762000" cy="762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1</a:t>
            </a:r>
            <a:endParaRPr lang="el-GR" sz="2400" baseline="-25000" dirty="0">
              <a:latin typeface="Cambria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914400" y="1981200"/>
            <a:ext cx="762000" cy="762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2</a:t>
            </a:r>
            <a:endParaRPr lang="el-GR" sz="2400" baseline="-25000" dirty="0">
              <a:latin typeface="Cambria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914400" y="3352800"/>
            <a:ext cx="762000" cy="762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3</a:t>
            </a:r>
            <a:endParaRPr lang="el-GR" sz="2400" baseline="-25000" dirty="0">
              <a:latin typeface="Cambria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023930" y="1981200"/>
            <a:ext cx="762000" cy="762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4</a:t>
            </a:r>
            <a:endParaRPr lang="el-GR" sz="2400" baseline="-25000" dirty="0">
              <a:latin typeface="Cambria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048000" y="1981200"/>
            <a:ext cx="762000" cy="762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5</a:t>
            </a:r>
            <a:endParaRPr lang="el-GR" sz="2400" baseline="-25000" dirty="0">
              <a:latin typeface="Cambria" pitchFamily="18" charset="0"/>
            </a:endParaRPr>
          </a:p>
        </p:txBody>
      </p:sp>
      <p:cxnSp>
        <p:nvCxnSpPr>
          <p:cNvPr id="11" name="Straight Arrow Connector 10"/>
          <p:cNvCxnSpPr>
            <a:stCxn id="4" idx="4"/>
            <a:endCxn id="5" idx="0"/>
          </p:cNvCxnSpPr>
          <p:nvPr/>
        </p:nvCxnSpPr>
        <p:spPr>
          <a:xfrm>
            <a:off x="1295400" y="1295400"/>
            <a:ext cx="0" cy="68580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4"/>
            <a:endCxn id="6" idx="0"/>
          </p:cNvCxnSpPr>
          <p:nvPr/>
        </p:nvCxnSpPr>
        <p:spPr>
          <a:xfrm>
            <a:off x="1295400" y="2743200"/>
            <a:ext cx="0" cy="609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6" idx="2"/>
            <a:endCxn id="4" idx="2"/>
          </p:cNvCxnSpPr>
          <p:nvPr/>
        </p:nvCxnSpPr>
        <p:spPr>
          <a:xfrm rot="10800000">
            <a:off x="914400" y="914400"/>
            <a:ext cx="12700" cy="2819400"/>
          </a:xfrm>
          <a:prstGeom prst="bentConnector3">
            <a:avLst>
              <a:gd name="adj1" fmla="val 180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" idx="5"/>
            <a:endCxn id="7" idx="0"/>
          </p:cNvCxnSpPr>
          <p:nvPr/>
        </p:nvCxnSpPr>
        <p:spPr>
          <a:xfrm>
            <a:off x="1564808" y="1183808"/>
            <a:ext cx="840122" cy="79739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4"/>
            <a:endCxn id="6" idx="6"/>
          </p:cNvCxnSpPr>
          <p:nvPr/>
        </p:nvCxnSpPr>
        <p:spPr>
          <a:xfrm flipH="1">
            <a:off x="1676400" y="2743200"/>
            <a:ext cx="728530" cy="990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4" idx="5"/>
            <a:endCxn id="9" idx="0"/>
          </p:cNvCxnSpPr>
          <p:nvPr/>
        </p:nvCxnSpPr>
        <p:spPr>
          <a:xfrm>
            <a:off x="1564808" y="1183808"/>
            <a:ext cx="1864192" cy="79739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1295400" y="13716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1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295400" y="275486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2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57200" y="1524000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3,6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55714" y="15240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4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08114" y="283106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5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12914" y="12192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7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953000" y="533400"/>
            <a:ext cx="762000" cy="762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1</a:t>
            </a:r>
            <a:endParaRPr lang="el-GR" sz="2400" baseline="-25000" dirty="0">
              <a:latin typeface="Cambria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4953000" y="1981200"/>
            <a:ext cx="762000" cy="762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2</a:t>
            </a:r>
            <a:endParaRPr lang="el-GR" sz="2400" baseline="-25000" dirty="0">
              <a:latin typeface="Cambria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3000" y="3352800"/>
            <a:ext cx="762000" cy="762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3</a:t>
            </a:r>
            <a:endParaRPr lang="el-GR" sz="2400" baseline="-25000" dirty="0">
              <a:latin typeface="Cambria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6062530" y="1981200"/>
            <a:ext cx="762000" cy="762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4</a:t>
            </a:r>
            <a:endParaRPr lang="el-GR" sz="2400" baseline="-25000" dirty="0">
              <a:latin typeface="Cambria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7086600" y="1981200"/>
            <a:ext cx="762000" cy="7620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5</a:t>
            </a:r>
            <a:endParaRPr lang="el-GR" sz="2400" baseline="-25000" dirty="0">
              <a:latin typeface="Cambria" pitchFamily="18" charset="0"/>
            </a:endParaRPr>
          </a:p>
        </p:txBody>
      </p:sp>
      <p:cxnSp>
        <p:nvCxnSpPr>
          <p:cNvPr id="36" name="Straight Arrow Connector 35"/>
          <p:cNvCxnSpPr>
            <a:stCxn id="31" idx="4"/>
            <a:endCxn id="32" idx="0"/>
          </p:cNvCxnSpPr>
          <p:nvPr/>
        </p:nvCxnSpPr>
        <p:spPr>
          <a:xfrm>
            <a:off x="5334000" y="1295400"/>
            <a:ext cx="0" cy="68580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2" idx="4"/>
            <a:endCxn id="33" idx="0"/>
          </p:cNvCxnSpPr>
          <p:nvPr/>
        </p:nvCxnSpPr>
        <p:spPr>
          <a:xfrm>
            <a:off x="5334000" y="2743200"/>
            <a:ext cx="0" cy="609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33" idx="2"/>
            <a:endCxn id="31" idx="2"/>
          </p:cNvCxnSpPr>
          <p:nvPr/>
        </p:nvCxnSpPr>
        <p:spPr>
          <a:xfrm rot="10800000">
            <a:off x="4953000" y="914400"/>
            <a:ext cx="12700" cy="2819400"/>
          </a:xfrm>
          <a:prstGeom prst="bentConnector3">
            <a:avLst>
              <a:gd name="adj1" fmla="val 180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1" idx="5"/>
            <a:endCxn id="34" idx="0"/>
          </p:cNvCxnSpPr>
          <p:nvPr/>
        </p:nvCxnSpPr>
        <p:spPr>
          <a:xfrm>
            <a:off x="5603408" y="1183808"/>
            <a:ext cx="840122" cy="79739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4" idx="4"/>
            <a:endCxn id="33" idx="6"/>
          </p:cNvCxnSpPr>
          <p:nvPr/>
        </p:nvCxnSpPr>
        <p:spPr>
          <a:xfrm flipH="1">
            <a:off x="5715000" y="2743200"/>
            <a:ext cx="728530" cy="990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1" idx="5"/>
            <a:endCxn id="35" idx="0"/>
          </p:cNvCxnSpPr>
          <p:nvPr/>
        </p:nvCxnSpPr>
        <p:spPr>
          <a:xfrm>
            <a:off x="5603408" y="1183808"/>
            <a:ext cx="1864192" cy="79739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5334000" y="13716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1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334000" y="275486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3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419600" y="161186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6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794314" y="15240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2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946714" y="283106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5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251514" y="12192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mbria" pitchFamily="18" charset="0"/>
              </a:rPr>
              <a:t>4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09600" y="34184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Actual session: </a:t>
            </a:r>
            <a:r>
              <a:rPr lang="en-US" sz="2400" i="1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1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i="1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2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i="1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3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i="1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1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i="1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4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i="1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3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i="1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1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i="1" dirty="0" smtClean="0">
                <a:latin typeface="Cambria" pitchFamily="18" charset="0"/>
              </a:rPr>
              <a:t>s</a:t>
            </a:r>
            <a:r>
              <a:rPr lang="en-US" sz="2400" baseline="-25000" dirty="0" smtClean="0">
                <a:latin typeface="Cambria" pitchFamily="18" charset="0"/>
              </a:rPr>
              <a:t>5</a:t>
            </a:r>
            <a:r>
              <a:rPr lang="en-US" sz="2400" dirty="0" smtClean="0">
                <a:latin typeface="Cambria" pitchFamily="18" charset="0"/>
              </a:rPr>
              <a:t> </a:t>
            </a:r>
            <a:endParaRPr lang="el-GR" sz="2400" dirty="0">
              <a:latin typeface="Cambria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133600" y="3276600"/>
            <a:ext cx="26239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/>
            <a:r>
              <a:rPr lang="en-US" sz="2400" dirty="0" smtClean="0">
                <a:latin typeface="Cambria" pitchFamily="18" charset="0"/>
              </a:rPr>
              <a:t>(a) well-defined</a:t>
            </a:r>
          </a:p>
          <a:p>
            <a:pPr marL="457200" indent="-457200"/>
            <a:r>
              <a:rPr lang="en-US" sz="2400" dirty="0" smtClean="0">
                <a:latin typeface="Cambria" pitchFamily="18" charset="0"/>
              </a:rPr>
              <a:t>edge enumeration</a:t>
            </a:r>
            <a:r>
              <a:rPr lang="en-US" dirty="0" smtClean="0">
                <a:latin typeface="Cambria" pitchFamily="18" charset="0"/>
              </a:rPr>
              <a:t> </a:t>
            </a:r>
            <a:endParaRPr lang="el-GR" dirty="0">
              <a:latin typeface="Cambria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970840" y="3276600"/>
            <a:ext cx="226106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/>
            <a:r>
              <a:rPr lang="en-US" sz="2400" dirty="0" smtClean="0">
                <a:latin typeface="Cambria" pitchFamily="18" charset="0"/>
              </a:rPr>
              <a:t>(b) inconsistent</a:t>
            </a:r>
          </a:p>
          <a:p>
            <a:pPr marL="457200" indent="-457200"/>
            <a:r>
              <a:rPr lang="en-US" sz="2400" dirty="0" smtClean="0">
                <a:latin typeface="Cambria" pitchFamily="18" charset="0"/>
              </a:rPr>
              <a:t>enumeration</a:t>
            </a:r>
            <a:r>
              <a:rPr lang="en-US" dirty="0" smtClean="0">
                <a:latin typeface="Cambria" pitchFamily="18" charset="0"/>
              </a:rPr>
              <a:t> </a:t>
            </a:r>
            <a:endParaRPr lang="el-GR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86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>
          <a:xfrm>
            <a:off x="937416" y="4157626"/>
            <a:ext cx="2088232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1" name="TextBox 60"/>
          <p:cNvSpPr txBox="1"/>
          <p:nvPr/>
        </p:nvSpPr>
        <p:spPr>
          <a:xfrm>
            <a:off x="179512" y="4194704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state</a:t>
            </a:r>
          </a:p>
          <a:p>
            <a:pPr algn="ctr"/>
            <a:r>
              <a:rPr lang="en-US" dirty="0"/>
              <a:t>3</a:t>
            </a:r>
            <a:endParaRPr lang="el-GR" dirty="0"/>
          </a:p>
        </p:txBody>
      </p:sp>
      <p:sp>
        <p:nvSpPr>
          <p:cNvPr id="58" name="Rounded Rectangle 57"/>
          <p:cNvSpPr/>
          <p:nvPr/>
        </p:nvSpPr>
        <p:spPr>
          <a:xfrm>
            <a:off x="937416" y="2636912"/>
            <a:ext cx="2088232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9" name="TextBox 58"/>
          <p:cNvSpPr txBox="1"/>
          <p:nvPr/>
        </p:nvSpPr>
        <p:spPr>
          <a:xfrm>
            <a:off x="179512" y="2673990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state</a:t>
            </a:r>
          </a:p>
          <a:p>
            <a:pPr algn="ctr"/>
            <a:r>
              <a:rPr lang="en-US" dirty="0"/>
              <a:t>2</a:t>
            </a:r>
            <a:endParaRPr lang="el-GR" dirty="0"/>
          </a:p>
        </p:txBody>
      </p:sp>
      <p:sp>
        <p:nvSpPr>
          <p:cNvPr id="56" name="Rounded Rectangle 55"/>
          <p:cNvSpPr/>
          <p:nvPr/>
        </p:nvSpPr>
        <p:spPr>
          <a:xfrm>
            <a:off x="937416" y="1222390"/>
            <a:ext cx="2088232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1111344" y="1340768"/>
            <a:ext cx="760357" cy="758456"/>
            <a:chOff x="1107070" y="1340768"/>
            <a:chExt cx="1520714" cy="1516912"/>
          </a:xfrm>
        </p:grpSpPr>
        <p:sp>
          <p:nvSpPr>
            <p:cNvPr id="7" name="Cube 6"/>
            <p:cNvSpPr/>
            <p:nvPr/>
          </p:nvSpPr>
          <p:spPr>
            <a:xfrm>
              <a:off x="1331640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" name="Cube 3"/>
            <p:cNvSpPr/>
            <p:nvPr/>
          </p:nvSpPr>
          <p:spPr>
            <a:xfrm>
              <a:off x="1331640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" name="Cube 7"/>
            <p:cNvSpPr/>
            <p:nvPr/>
          </p:nvSpPr>
          <p:spPr>
            <a:xfrm>
              <a:off x="1907704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" name="Cube 8"/>
            <p:cNvSpPr/>
            <p:nvPr/>
          </p:nvSpPr>
          <p:spPr>
            <a:xfrm>
              <a:off x="1907704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2" name="Cube 11"/>
            <p:cNvSpPr/>
            <p:nvPr/>
          </p:nvSpPr>
          <p:spPr>
            <a:xfrm>
              <a:off x="1107070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3" name="Cube 12"/>
            <p:cNvSpPr/>
            <p:nvPr/>
          </p:nvSpPr>
          <p:spPr>
            <a:xfrm>
              <a:off x="1107070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" name="Cube 13"/>
            <p:cNvSpPr/>
            <p:nvPr/>
          </p:nvSpPr>
          <p:spPr>
            <a:xfrm>
              <a:off x="1683134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" name="Cube 14"/>
            <p:cNvSpPr/>
            <p:nvPr/>
          </p:nvSpPr>
          <p:spPr>
            <a:xfrm>
              <a:off x="1683134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7" name="Group 16"/>
          <p:cNvGrpSpPr>
            <a:grpSpLocks noChangeAspect="1"/>
          </p:cNvGrpSpPr>
          <p:nvPr/>
        </p:nvGrpSpPr>
        <p:grpSpPr>
          <a:xfrm>
            <a:off x="1111344" y="2708920"/>
            <a:ext cx="760357" cy="758456"/>
            <a:chOff x="1107070" y="1340768"/>
            <a:chExt cx="1520714" cy="1516912"/>
          </a:xfrm>
        </p:grpSpPr>
        <p:sp>
          <p:nvSpPr>
            <p:cNvPr id="18" name="Cube 17"/>
            <p:cNvSpPr/>
            <p:nvPr/>
          </p:nvSpPr>
          <p:spPr>
            <a:xfrm>
              <a:off x="1331640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9" name="Cube 18"/>
            <p:cNvSpPr/>
            <p:nvPr/>
          </p:nvSpPr>
          <p:spPr>
            <a:xfrm>
              <a:off x="1331640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0" name="Cube 19"/>
            <p:cNvSpPr/>
            <p:nvPr/>
          </p:nvSpPr>
          <p:spPr>
            <a:xfrm>
              <a:off x="1907704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1" name="Cube 20"/>
            <p:cNvSpPr/>
            <p:nvPr/>
          </p:nvSpPr>
          <p:spPr>
            <a:xfrm>
              <a:off x="1907704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2" name="Cube 21"/>
            <p:cNvSpPr/>
            <p:nvPr/>
          </p:nvSpPr>
          <p:spPr>
            <a:xfrm>
              <a:off x="1107070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Cube 22"/>
            <p:cNvSpPr/>
            <p:nvPr/>
          </p:nvSpPr>
          <p:spPr>
            <a:xfrm>
              <a:off x="1107070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4" name="Cube 23"/>
            <p:cNvSpPr/>
            <p:nvPr/>
          </p:nvSpPr>
          <p:spPr>
            <a:xfrm>
              <a:off x="1683134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Cube 24"/>
            <p:cNvSpPr/>
            <p:nvPr/>
          </p:nvSpPr>
          <p:spPr>
            <a:xfrm>
              <a:off x="1683134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35" name="Down Arrow 34"/>
          <p:cNvSpPr/>
          <p:nvPr/>
        </p:nvSpPr>
        <p:spPr>
          <a:xfrm>
            <a:off x="1311502" y="2204864"/>
            <a:ext cx="36004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36" name="Group 35"/>
          <p:cNvGrpSpPr>
            <a:grpSpLocks noChangeAspect="1"/>
          </p:cNvGrpSpPr>
          <p:nvPr/>
        </p:nvGrpSpPr>
        <p:grpSpPr>
          <a:xfrm>
            <a:off x="1115616" y="4221088"/>
            <a:ext cx="760357" cy="758456"/>
            <a:chOff x="1107070" y="1340768"/>
            <a:chExt cx="1520714" cy="1516912"/>
          </a:xfrm>
        </p:grpSpPr>
        <p:sp>
          <p:nvSpPr>
            <p:cNvPr id="37" name="Cube 36"/>
            <p:cNvSpPr/>
            <p:nvPr/>
          </p:nvSpPr>
          <p:spPr>
            <a:xfrm>
              <a:off x="1331640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8" name="Cube 37"/>
            <p:cNvSpPr/>
            <p:nvPr/>
          </p:nvSpPr>
          <p:spPr>
            <a:xfrm>
              <a:off x="1331640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9" name="Cube 38"/>
            <p:cNvSpPr/>
            <p:nvPr/>
          </p:nvSpPr>
          <p:spPr>
            <a:xfrm>
              <a:off x="1907704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0" name="Cube 39"/>
            <p:cNvSpPr/>
            <p:nvPr/>
          </p:nvSpPr>
          <p:spPr>
            <a:xfrm>
              <a:off x="1907704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1" name="Cube 40"/>
            <p:cNvSpPr/>
            <p:nvPr/>
          </p:nvSpPr>
          <p:spPr>
            <a:xfrm>
              <a:off x="1107070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2" name="Cube 41"/>
            <p:cNvSpPr/>
            <p:nvPr/>
          </p:nvSpPr>
          <p:spPr>
            <a:xfrm>
              <a:off x="1107070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3" name="Cube 42"/>
            <p:cNvSpPr/>
            <p:nvPr/>
          </p:nvSpPr>
          <p:spPr>
            <a:xfrm>
              <a:off x="1683134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4" name="Cube 43"/>
            <p:cNvSpPr/>
            <p:nvPr/>
          </p:nvSpPr>
          <p:spPr>
            <a:xfrm>
              <a:off x="1683134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45" name="Down Arrow 44"/>
          <p:cNvSpPr/>
          <p:nvPr/>
        </p:nvSpPr>
        <p:spPr>
          <a:xfrm>
            <a:off x="1315774" y="3717032"/>
            <a:ext cx="36004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6" name="Flowchart: Multidocument 45"/>
          <p:cNvSpPr/>
          <p:nvPr/>
        </p:nvSpPr>
        <p:spPr>
          <a:xfrm>
            <a:off x="2483768" y="1412776"/>
            <a:ext cx="432048" cy="432048"/>
          </a:xfrm>
          <a:prstGeom prst="flowChartMultidocumen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!</a:t>
            </a:r>
            <a:endParaRPr lang="el-GR" b="1" dirty="0">
              <a:solidFill>
                <a:srgbClr val="C00000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051720" y="1628800"/>
            <a:ext cx="288032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Multidocument 48"/>
          <p:cNvSpPr/>
          <p:nvPr/>
        </p:nvSpPr>
        <p:spPr>
          <a:xfrm>
            <a:off x="2483768" y="2780928"/>
            <a:ext cx="432048" cy="432048"/>
          </a:xfrm>
          <a:prstGeom prst="flowChartMultidocumen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!</a:t>
            </a:r>
            <a:endParaRPr lang="el-GR" b="1" dirty="0">
              <a:solidFill>
                <a:srgbClr val="C00000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051720" y="2996952"/>
            <a:ext cx="288032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lowchart: Multidocument 50"/>
          <p:cNvSpPr/>
          <p:nvPr/>
        </p:nvSpPr>
        <p:spPr>
          <a:xfrm>
            <a:off x="2483768" y="4365104"/>
            <a:ext cx="432048" cy="432048"/>
          </a:xfrm>
          <a:prstGeom prst="flowChartMultidocumen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!</a:t>
            </a:r>
            <a:endParaRPr lang="el-GR" b="1" dirty="0">
              <a:solidFill>
                <a:srgbClr val="C0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2051720" y="4581128"/>
            <a:ext cx="288032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1043608" y="83671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data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95736" y="83671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highlights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139952" y="1124744"/>
            <a:ext cx="44644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Original understanding:</a:t>
            </a:r>
          </a:p>
          <a:p>
            <a:r>
              <a:rPr lang="en-US" dirty="0" smtClean="0"/>
              <a:t>You start with some data. You also </a:t>
            </a:r>
            <a:r>
              <a:rPr lang="en-US" dirty="0" smtClean="0">
                <a:solidFill>
                  <a:srgbClr val="C00000"/>
                </a:solidFill>
              </a:rPr>
              <a:t>compute</a:t>
            </a:r>
            <a:r>
              <a:rPr lang="en-US" dirty="0" smtClean="0"/>
              <a:t> some </a:t>
            </a:r>
            <a:r>
              <a:rPr lang="en-US" dirty="0" smtClean="0">
                <a:solidFill>
                  <a:srgbClr val="C00000"/>
                </a:solidFill>
              </a:rPr>
              <a:t>highlights</a:t>
            </a:r>
            <a:r>
              <a:rPr lang="en-US" dirty="0" smtClean="0"/>
              <a:t> on them (</a:t>
            </a:r>
            <a:r>
              <a:rPr lang="en-US" dirty="0" smtClean="0">
                <a:solidFill>
                  <a:srgbClr val="C00000"/>
                </a:solidFill>
              </a:rPr>
              <a:t>red arrow</a:t>
            </a:r>
            <a:r>
              <a:rPr lang="en-US" dirty="0" smtClean="0"/>
              <a:t>), which you keep as separate artifacts</a:t>
            </a:r>
          </a:p>
          <a:p>
            <a:r>
              <a:rPr lang="en-US" dirty="0" smtClean="0"/>
              <a:t>Then, you make a </a:t>
            </a:r>
            <a:r>
              <a:rPr lang="en-US" dirty="0" smtClean="0">
                <a:solidFill>
                  <a:schemeClr val="tx2"/>
                </a:solidFill>
              </a:rPr>
              <a:t>query (blue arrow) aka “transition”.</a:t>
            </a:r>
          </a:p>
          <a:p>
            <a:r>
              <a:rPr lang="en-US" dirty="0" smtClean="0"/>
              <a:t> You get some </a:t>
            </a:r>
            <a:r>
              <a:rPr lang="en-US" u="sng" dirty="0" smtClean="0"/>
              <a:t>new data </a:t>
            </a:r>
            <a:r>
              <a:rPr lang="en-US" dirty="0" smtClean="0"/>
              <a:t>to complement the previous ones and some </a:t>
            </a:r>
            <a:r>
              <a:rPr lang="en-US" u="sng" dirty="0" smtClean="0"/>
              <a:t>new highlights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And so on.</a:t>
            </a:r>
          </a:p>
          <a:p>
            <a:endParaRPr lang="en-US" dirty="0"/>
          </a:p>
          <a:p>
            <a:r>
              <a:rPr lang="en-US" dirty="0" smtClean="0">
                <a:solidFill>
                  <a:schemeClr val="tx2"/>
                </a:solidFill>
              </a:rPr>
              <a:t>A session is basically a set of blue arrows. 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79512" y="1259468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state</a:t>
            </a:r>
          </a:p>
          <a:p>
            <a:pPr algn="ctr"/>
            <a:r>
              <a:rPr lang="en-US" dirty="0" smtClean="0"/>
              <a:t>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1492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>
          <a:xfrm>
            <a:off x="937416" y="4234540"/>
            <a:ext cx="2088232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1" name="TextBox 60"/>
          <p:cNvSpPr txBox="1"/>
          <p:nvPr/>
        </p:nvSpPr>
        <p:spPr>
          <a:xfrm>
            <a:off x="179512" y="4271618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state</a:t>
            </a:r>
          </a:p>
          <a:p>
            <a:pPr algn="ctr"/>
            <a:r>
              <a:rPr lang="en-US" dirty="0"/>
              <a:t>3</a:t>
            </a:r>
            <a:endParaRPr lang="el-GR" dirty="0"/>
          </a:p>
        </p:txBody>
      </p:sp>
      <p:sp>
        <p:nvSpPr>
          <p:cNvPr id="58" name="Rounded Rectangle 57"/>
          <p:cNvSpPr/>
          <p:nvPr/>
        </p:nvSpPr>
        <p:spPr>
          <a:xfrm>
            <a:off x="937416" y="2713826"/>
            <a:ext cx="2088232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9" name="TextBox 58"/>
          <p:cNvSpPr txBox="1"/>
          <p:nvPr/>
        </p:nvSpPr>
        <p:spPr>
          <a:xfrm>
            <a:off x="179512" y="2750904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state</a:t>
            </a:r>
          </a:p>
          <a:p>
            <a:pPr algn="ctr"/>
            <a:r>
              <a:rPr lang="en-US" dirty="0"/>
              <a:t>2</a:t>
            </a:r>
            <a:endParaRPr lang="el-GR" dirty="0"/>
          </a:p>
        </p:txBody>
      </p:sp>
      <p:sp>
        <p:nvSpPr>
          <p:cNvPr id="56" name="Rounded Rectangle 55"/>
          <p:cNvSpPr/>
          <p:nvPr/>
        </p:nvSpPr>
        <p:spPr>
          <a:xfrm>
            <a:off x="937416" y="1188206"/>
            <a:ext cx="2088232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>
          <a:xfrm>
            <a:off x="1111344" y="1306584"/>
            <a:ext cx="760357" cy="758456"/>
            <a:chOff x="1107070" y="1340768"/>
            <a:chExt cx="1520714" cy="1516912"/>
          </a:xfrm>
        </p:grpSpPr>
        <p:sp>
          <p:nvSpPr>
            <p:cNvPr id="7" name="Cube 6"/>
            <p:cNvSpPr/>
            <p:nvPr/>
          </p:nvSpPr>
          <p:spPr>
            <a:xfrm>
              <a:off x="1331640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" name="Cube 3"/>
            <p:cNvSpPr/>
            <p:nvPr/>
          </p:nvSpPr>
          <p:spPr>
            <a:xfrm>
              <a:off x="1331640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" name="Cube 7"/>
            <p:cNvSpPr/>
            <p:nvPr/>
          </p:nvSpPr>
          <p:spPr>
            <a:xfrm>
              <a:off x="1907704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" name="Cube 8"/>
            <p:cNvSpPr/>
            <p:nvPr/>
          </p:nvSpPr>
          <p:spPr>
            <a:xfrm>
              <a:off x="1907704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2" name="Cube 11"/>
            <p:cNvSpPr/>
            <p:nvPr/>
          </p:nvSpPr>
          <p:spPr>
            <a:xfrm>
              <a:off x="1107070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3" name="Cube 12"/>
            <p:cNvSpPr/>
            <p:nvPr/>
          </p:nvSpPr>
          <p:spPr>
            <a:xfrm>
              <a:off x="1107070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" name="Cube 13"/>
            <p:cNvSpPr/>
            <p:nvPr/>
          </p:nvSpPr>
          <p:spPr>
            <a:xfrm>
              <a:off x="1683134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" name="Cube 14"/>
            <p:cNvSpPr/>
            <p:nvPr/>
          </p:nvSpPr>
          <p:spPr>
            <a:xfrm>
              <a:off x="1683134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" name="Group 16"/>
          <p:cNvGrpSpPr>
            <a:grpSpLocks noChangeAspect="1"/>
          </p:cNvGrpSpPr>
          <p:nvPr/>
        </p:nvGrpSpPr>
        <p:grpSpPr>
          <a:xfrm>
            <a:off x="1111344" y="2785834"/>
            <a:ext cx="760357" cy="758456"/>
            <a:chOff x="1107070" y="1340768"/>
            <a:chExt cx="1520714" cy="1516912"/>
          </a:xfrm>
        </p:grpSpPr>
        <p:sp>
          <p:nvSpPr>
            <p:cNvPr id="18" name="Cube 17"/>
            <p:cNvSpPr/>
            <p:nvPr/>
          </p:nvSpPr>
          <p:spPr>
            <a:xfrm>
              <a:off x="1331640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9" name="Cube 18"/>
            <p:cNvSpPr/>
            <p:nvPr/>
          </p:nvSpPr>
          <p:spPr>
            <a:xfrm>
              <a:off x="1331640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0" name="Cube 19"/>
            <p:cNvSpPr/>
            <p:nvPr/>
          </p:nvSpPr>
          <p:spPr>
            <a:xfrm>
              <a:off x="1907704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1" name="Cube 20"/>
            <p:cNvSpPr/>
            <p:nvPr/>
          </p:nvSpPr>
          <p:spPr>
            <a:xfrm>
              <a:off x="1907704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2" name="Cube 21"/>
            <p:cNvSpPr/>
            <p:nvPr/>
          </p:nvSpPr>
          <p:spPr>
            <a:xfrm>
              <a:off x="1107070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Cube 22"/>
            <p:cNvSpPr/>
            <p:nvPr/>
          </p:nvSpPr>
          <p:spPr>
            <a:xfrm>
              <a:off x="1107070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4" name="Cube 23"/>
            <p:cNvSpPr/>
            <p:nvPr/>
          </p:nvSpPr>
          <p:spPr>
            <a:xfrm>
              <a:off x="1683134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Cube 24"/>
            <p:cNvSpPr/>
            <p:nvPr/>
          </p:nvSpPr>
          <p:spPr>
            <a:xfrm>
              <a:off x="1683134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35" name="Down Arrow 34"/>
          <p:cNvSpPr/>
          <p:nvPr/>
        </p:nvSpPr>
        <p:spPr>
          <a:xfrm>
            <a:off x="1835696" y="2204864"/>
            <a:ext cx="360040" cy="432048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5" name="Group 35"/>
          <p:cNvGrpSpPr>
            <a:grpSpLocks noChangeAspect="1"/>
          </p:cNvGrpSpPr>
          <p:nvPr/>
        </p:nvGrpSpPr>
        <p:grpSpPr>
          <a:xfrm>
            <a:off x="1115616" y="4298002"/>
            <a:ext cx="760357" cy="758456"/>
            <a:chOff x="1107070" y="1340768"/>
            <a:chExt cx="1520714" cy="1516912"/>
          </a:xfrm>
        </p:grpSpPr>
        <p:sp>
          <p:nvSpPr>
            <p:cNvPr id="37" name="Cube 36"/>
            <p:cNvSpPr/>
            <p:nvPr/>
          </p:nvSpPr>
          <p:spPr>
            <a:xfrm>
              <a:off x="1331640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8" name="Cube 37"/>
            <p:cNvSpPr/>
            <p:nvPr/>
          </p:nvSpPr>
          <p:spPr>
            <a:xfrm>
              <a:off x="1331640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9" name="Cube 38"/>
            <p:cNvSpPr/>
            <p:nvPr/>
          </p:nvSpPr>
          <p:spPr>
            <a:xfrm>
              <a:off x="1907704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0" name="Cube 39"/>
            <p:cNvSpPr/>
            <p:nvPr/>
          </p:nvSpPr>
          <p:spPr>
            <a:xfrm>
              <a:off x="1907704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1" name="Cube 40"/>
            <p:cNvSpPr/>
            <p:nvPr/>
          </p:nvSpPr>
          <p:spPr>
            <a:xfrm>
              <a:off x="1107070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2" name="Cube 41"/>
            <p:cNvSpPr/>
            <p:nvPr/>
          </p:nvSpPr>
          <p:spPr>
            <a:xfrm>
              <a:off x="1107070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3" name="Cube 42"/>
            <p:cNvSpPr/>
            <p:nvPr/>
          </p:nvSpPr>
          <p:spPr>
            <a:xfrm>
              <a:off x="1683134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4" name="Cube 43"/>
            <p:cNvSpPr/>
            <p:nvPr/>
          </p:nvSpPr>
          <p:spPr>
            <a:xfrm>
              <a:off x="1683134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45" name="Down Arrow 44"/>
          <p:cNvSpPr/>
          <p:nvPr/>
        </p:nvSpPr>
        <p:spPr>
          <a:xfrm>
            <a:off x="1839968" y="3721938"/>
            <a:ext cx="360040" cy="432048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3" name="TextBox 52"/>
          <p:cNvSpPr txBox="1"/>
          <p:nvPr/>
        </p:nvSpPr>
        <p:spPr>
          <a:xfrm>
            <a:off x="1043608" y="80252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data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95736" y="80252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highlights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79512" y="1225284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state</a:t>
            </a:r>
          </a:p>
          <a:p>
            <a:pPr algn="ctr"/>
            <a:r>
              <a:rPr lang="en-US" dirty="0" smtClean="0"/>
              <a:t>1</a:t>
            </a:r>
            <a:endParaRPr lang="el-GR" dirty="0"/>
          </a:p>
        </p:txBody>
      </p:sp>
      <p:grpSp>
        <p:nvGrpSpPr>
          <p:cNvPr id="47" name="Group 15"/>
          <p:cNvGrpSpPr>
            <a:grpSpLocks noChangeAspect="1"/>
          </p:cNvGrpSpPr>
          <p:nvPr/>
        </p:nvGrpSpPr>
        <p:grpSpPr>
          <a:xfrm>
            <a:off x="2083451" y="1289492"/>
            <a:ext cx="760357" cy="758456"/>
            <a:chOff x="1107070" y="1340768"/>
            <a:chExt cx="1520714" cy="1516912"/>
          </a:xfrm>
        </p:grpSpPr>
        <p:sp>
          <p:nvSpPr>
            <p:cNvPr id="62" name="Cube 61"/>
            <p:cNvSpPr/>
            <p:nvPr/>
          </p:nvSpPr>
          <p:spPr>
            <a:xfrm>
              <a:off x="1331640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3" name="Cube 62"/>
            <p:cNvSpPr/>
            <p:nvPr/>
          </p:nvSpPr>
          <p:spPr>
            <a:xfrm>
              <a:off x="1331640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4" name="Cube 63"/>
            <p:cNvSpPr/>
            <p:nvPr/>
          </p:nvSpPr>
          <p:spPr>
            <a:xfrm>
              <a:off x="1907704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5" name="Cube 64"/>
            <p:cNvSpPr/>
            <p:nvPr/>
          </p:nvSpPr>
          <p:spPr>
            <a:xfrm>
              <a:off x="1907704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6" name="Cube 65"/>
            <p:cNvSpPr/>
            <p:nvPr/>
          </p:nvSpPr>
          <p:spPr>
            <a:xfrm>
              <a:off x="1107070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  <p:sp>
          <p:nvSpPr>
            <p:cNvPr id="67" name="Cube 66"/>
            <p:cNvSpPr/>
            <p:nvPr/>
          </p:nvSpPr>
          <p:spPr>
            <a:xfrm>
              <a:off x="1107070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  <p:sp>
          <p:nvSpPr>
            <p:cNvPr id="68" name="Cube 67"/>
            <p:cNvSpPr/>
            <p:nvPr/>
          </p:nvSpPr>
          <p:spPr>
            <a:xfrm>
              <a:off x="1683134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  <p:sp>
          <p:nvSpPr>
            <p:cNvPr id="69" name="Cube 68"/>
            <p:cNvSpPr/>
            <p:nvPr/>
          </p:nvSpPr>
          <p:spPr>
            <a:xfrm>
              <a:off x="1683134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1835696" y="15226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l-GR" dirty="0"/>
          </a:p>
        </p:txBody>
      </p:sp>
      <p:grpSp>
        <p:nvGrpSpPr>
          <p:cNvPr id="71" name="Group 15"/>
          <p:cNvGrpSpPr>
            <a:grpSpLocks noChangeAspect="1"/>
          </p:cNvGrpSpPr>
          <p:nvPr/>
        </p:nvGrpSpPr>
        <p:grpSpPr>
          <a:xfrm>
            <a:off x="2083451" y="2785834"/>
            <a:ext cx="760357" cy="758456"/>
            <a:chOff x="1107070" y="1340768"/>
            <a:chExt cx="1520714" cy="1516912"/>
          </a:xfrm>
        </p:grpSpPr>
        <p:sp>
          <p:nvSpPr>
            <p:cNvPr id="72" name="Cube 71"/>
            <p:cNvSpPr/>
            <p:nvPr/>
          </p:nvSpPr>
          <p:spPr>
            <a:xfrm>
              <a:off x="1331640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3" name="Cube 72"/>
            <p:cNvSpPr/>
            <p:nvPr/>
          </p:nvSpPr>
          <p:spPr>
            <a:xfrm>
              <a:off x="1331640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4" name="Cube 73"/>
            <p:cNvSpPr/>
            <p:nvPr/>
          </p:nvSpPr>
          <p:spPr>
            <a:xfrm>
              <a:off x="1907704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5" name="Cube 74"/>
            <p:cNvSpPr/>
            <p:nvPr/>
          </p:nvSpPr>
          <p:spPr>
            <a:xfrm>
              <a:off x="1907704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6" name="Cube 75"/>
            <p:cNvSpPr/>
            <p:nvPr/>
          </p:nvSpPr>
          <p:spPr>
            <a:xfrm>
              <a:off x="1107070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  <p:sp>
          <p:nvSpPr>
            <p:cNvPr id="77" name="Cube 76"/>
            <p:cNvSpPr/>
            <p:nvPr/>
          </p:nvSpPr>
          <p:spPr>
            <a:xfrm>
              <a:off x="1107070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  <p:sp>
          <p:nvSpPr>
            <p:cNvPr id="78" name="Cube 77"/>
            <p:cNvSpPr/>
            <p:nvPr/>
          </p:nvSpPr>
          <p:spPr>
            <a:xfrm>
              <a:off x="1683134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  <p:sp>
          <p:nvSpPr>
            <p:cNvPr id="79" name="Cube 78"/>
            <p:cNvSpPr/>
            <p:nvPr/>
          </p:nvSpPr>
          <p:spPr>
            <a:xfrm>
              <a:off x="1683134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1835696" y="3018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l-GR" dirty="0"/>
          </a:p>
        </p:txBody>
      </p:sp>
      <p:grpSp>
        <p:nvGrpSpPr>
          <p:cNvPr id="81" name="Group 15"/>
          <p:cNvGrpSpPr>
            <a:grpSpLocks noChangeAspect="1"/>
          </p:cNvGrpSpPr>
          <p:nvPr/>
        </p:nvGrpSpPr>
        <p:grpSpPr>
          <a:xfrm>
            <a:off x="2083451" y="4314542"/>
            <a:ext cx="760357" cy="758456"/>
            <a:chOff x="1107070" y="1340768"/>
            <a:chExt cx="1520714" cy="1516912"/>
          </a:xfrm>
        </p:grpSpPr>
        <p:sp>
          <p:nvSpPr>
            <p:cNvPr id="82" name="Cube 81"/>
            <p:cNvSpPr/>
            <p:nvPr/>
          </p:nvSpPr>
          <p:spPr>
            <a:xfrm>
              <a:off x="1331640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3" name="Cube 82"/>
            <p:cNvSpPr/>
            <p:nvPr/>
          </p:nvSpPr>
          <p:spPr>
            <a:xfrm>
              <a:off x="1331640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4" name="Cube 83"/>
            <p:cNvSpPr/>
            <p:nvPr/>
          </p:nvSpPr>
          <p:spPr>
            <a:xfrm>
              <a:off x="1907704" y="1916832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5" name="Cube 84"/>
            <p:cNvSpPr/>
            <p:nvPr/>
          </p:nvSpPr>
          <p:spPr>
            <a:xfrm>
              <a:off x="1907704" y="1340768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6" name="Cube 85"/>
            <p:cNvSpPr/>
            <p:nvPr/>
          </p:nvSpPr>
          <p:spPr>
            <a:xfrm>
              <a:off x="1107070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  <p:sp>
          <p:nvSpPr>
            <p:cNvPr id="87" name="Cube 86"/>
            <p:cNvSpPr/>
            <p:nvPr/>
          </p:nvSpPr>
          <p:spPr>
            <a:xfrm>
              <a:off x="1107070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  <p:sp>
          <p:nvSpPr>
            <p:cNvPr id="88" name="Cube 87"/>
            <p:cNvSpPr/>
            <p:nvPr/>
          </p:nvSpPr>
          <p:spPr>
            <a:xfrm>
              <a:off x="1683134" y="2137600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  <p:sp>
          <p:nvSpPr>
            <p:cNvPr id="89" name="Cube 88"/>
            <p:cNvSpPr/>
            <p:nvPr/>
          </p:nvSpPr>
          <p:spPr>
            <a:xfrm>
              <a:off x="1683134" y="1561536"/>
              <a:ext cx="720080" cy="720080"/>
            </a:xfrm>
            <a:prstGeom prst="cub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!</a:t>
              </a:r>
              <a:endParaRPr lang="el-GR" dirty="0">
                <a:solidFill>
                  <a:srgbClr val="C00000"/>
                </a:solidFill>
              </a:endParaRP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1835696" y="454765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40364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655274"/>
              </p:ext>
            </p:extLst>
          </p:nvPr>
        </p:nvGraphicFramePr>
        <p:xfrm>
          <a:off x="638428" y="283743"/>
          <a:ext cx="2241508" cy="6673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20754"/>
                <a:gridCol w="1120754"/>
              </a:tblGrid>
              <a:tr h="10583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485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05837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064254"/>
              </p:ext>
            </p:extLst>
          </p:nvPr>
        </p:nvGraphicFramePr>
        <p:xfrm>
          <a:off x="638429" y="1545694"/>
          <a:ext cx="2432247" cy="15802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5155"/>
                <a:gridCol w="592531"/>
                <a:gridCol w="138989"/>
                <a:gridCol w="431597"/>
                <a:gridCol w="663975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504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900" noProof="0" dirty="0" smtClean="0"/>
                    </a:p>
                    <a:p>
                      <a:pPr algn="l"/>
                      <a:r>
                        <a:rPr lang="en-US" sz="900" noProof="0" dirty="0" smtClean="0"/>
                        <a:t>Trend Analysis</a:t>
                      </a:r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900" noProof="0" dirty="0" smtClean="0"/>
                    </a:p>
                    <a:p>
                      <a:pPr algn="r"/>
                      <a:r>
                        <a:rPr lang="en-US" sz="900" noProof="0" dirty="0" smtClean="0"/>
                        <a:t>Classification</a:t>
                      </a:r>
                      <a:r>
                        <a:rPr lang="en-US" sz="900" baseline="0" noProof="0" dirty="0" smtClean="0"/>
                        <a:t> of deviation</a:t>
                      </a:r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220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b="1" dirty="0" smtClean="0">
                          <a:solidFill>
                            <a:srgbClr val="FFFFEB"/>
                          </a:solidFill>
                        </a:rPr>
                        <a:t>Important</a:t>
                      </a:r>
                      <a:endParaRPr lang="fr-FR" sz="900" b="1" dirty="0">
                        <a:solidFill>
                          <a:srgbClr val="FFFFEB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Acceptable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Acceptable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Acceptable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…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298059" y="1155457"/>
            <a:ext cx="16049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Compare with past years</a:t>
            </a:r>
            <a:endParaRPr lang="en-US" sz="1100"/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624340"/>
              </p:ext>
            </p:extLst>
          </p:nvPr>
        </p:nvGraphicFramePr>
        <p:xfrm>
          <a:off x="638428" y="3613640"/>
          <a:ext cx="2243728" cy="13730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60932"/>
                <a:gridCol w="578234"/>
                <a:gridCol w="543630"/>
                <a:gridCol w="56093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SUPPLIER.AMERICA.PERU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SUPPLIER.AMERICA.BRAZIL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104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41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30" name="Connecteur droit avec flèche 29"/>
          <p:cNvCxnSpPr>
            <a:stCxn id="4" idx="2"/>
            <a:endCxn id="19" idx="0"/>
          </p:cNvCxnSpPr>
          <p:nvPr/>
        </p:nvCxnSpPr>
        <p:spPr>
          <a:xfrm>
            <a:off x="1759182" y="951045"/>
            <a:ext cx="95370" cy="594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9" idx="2"/>
            <a:endCxn id="26" idx="0"/>
          </p:cNvCxnSpPr>
          <p:nvPr/>
        </p:nvCxnSpPr>
        <p:spPr>
          <a:xfrm flipH="1">
            <a:off x="1760292" y="3125910"/>
            <a:ext cx="94260" cy="487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56176" y="3165480"/>
            <a:ext cx="15179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smtClean="0"/>
              <a:t>Compare with sibling countries</a:t>
            </a:r>
            <a:endParaRPr lang="en-US" sz="1100"/>
          </a:p>
        </p:txBody>
      </p:sp>
      <p:cxnSp>
        <p:nvCxnSpPr>
          <p:cNvPr id="34" name="Connecteur droit avec flèche 33"/>
          <p:cNvCxnSpPr>
            <a:stCxn id="4" idx="3"/>
            <a:endCxn id="64" idx="1"/>
          </p:cNvCxnSpPr>
          <p:nvPr/>
        </p:nvCxnSpPr>
        <p:spPr>
          <a:xfrm flipV="1">
            <a:off x="2879936" y="507062"/>
            <a:ext cx="2981543" cy="110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4503615" y="217575"/>
            <a:ext cx="11560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Analyze for cities</a:t>
            </a:r>
            <a:endParaRPr lang="en-US" sz="1100"/>
          </a:p>
        </p:txBody>
      </p:sp>
      <p:cxnSp>
        <p:nvCxnSpPr>
          <p:cNvPr id="57" name="Connecteur droit avec flèche 56"/>
          <p:cNvCxnSpPr>
            <a:stCxn id="26" idx="2"/>
            <a:endCxn id="84" idx="0"/>
          </p:cNvCxnSpPr>
          <p:nvPr/>
        </p:nvCxnSpPr>
        <p:spPr>
          <a:xfrm>
            <a:off x="1760292" y="4986702"/>
            <a:ext cx="94260" cy="545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Tableau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389627"/>
              </p:ext>
            </p:extLst>
          </p:nvPr>
        </p:nvGraphicFramePr>
        <p:xfrm>
          <a:off x="5861479" y="135569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SUPPLIER.AMERICA.ARGENTINA.C1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1" name="ZoneTexte 70"/>
          <p:cNvSpPr txBox="1"/>
          <p:nvPr/>
        </p:nvSpPr>
        <p:spPr>
          <a:xfrm>
            <a:off x="4366339" y="749459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Backtrack</a:t>
            </a:r>
            <a:endParaRPr lang="en-US" sz="1100"/>
          </a:p>
        </p:txBody>
      </p:sp>
      <p:sp>
        <p:nvSpPr>
          <p:cNvPr id="74" name="ZoneTexte 73"/>
          <p:cNvSpPr txBox="1"/>
          <p:nvPr/>
        </p:nvSpPr>
        <p:spPr>
          <a:xfrm>
            <a:off x="426711" y="5206972"/>
            <a:ext cx="14510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Explain this difference</a:t>
            </a:r>
            <a:endParaRPr lang="en-US" sz="1100" dirty="0"/>
          </a:p>
        </p:txBody>
      </p:sp>
      <p:sp>
        <p:nvSpPr>
          <p:cNvPr id="77" name="Rectangle 76"/>
          <p:cNvSpPr/>
          <p:nvPr/>
        </p:nvSpPr>
        <p:spPr>
          <a:xfrm>
            <a:off x="1291390" y="4203407"/>
            <a:ext cx="475436" cy="335273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Connecteur droit avec flèche 78"/>
          <p:cNvCxnSpPr>
            <a:stCxn id="19" idx="3"/>
            <a:endCxn id="62" idx="1"/>
          </p:cNvCxnSpPr>
          <p:nvPr/>
        </p:nvCxnSpPr>
        <p:spPr>
          <a:xfrm flipV="1">
            <a:off x="3070676" y="2229330"/>
            <a:ext cx="956862" cy="1064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3369520" y="1755536"/>
            <a:ext cx="7232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100" dirty="0" smtClean="0"/>
              <a:t>Verify for</a:t>
            </a:r>
          </a:p>
          <a:p>
            <a:pPr algn="r"/>
            <a:r>
              <a:rPr lang="en-US" sz="1100" dirty="0" smtClean="0"/>
              <a:t>all parts</a:t>
            </a:r>
            <a:endParaRPr lang="en-US" sz="1100" dirty="0"/>
          </a:p>
        </p:txBody>
      </p:sp>
      <p:graphicFrame>
        <p:nvGraphicFramePr>
          <p:cNvPr id="84" name="Tableau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356677"/>
              </p:ext>
            </p:extLst>
          </p:nvPr>
        </p:nvGraphicFramePr>
        <p:xfrm>
          <a:off x="638428" y="5531971"/>
          <a:ext cx="2432248" cy="8992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  <a:gridCol w="608062"/>
                <a:gridCol w="60806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PART.MFGR#51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PART.MFGR#52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48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102" name="Connecteur droit avec flèche 101"/>
          <p:cNvCxnSpPr>
            <a:stCxn id="84" idx="3"/>
            <a:endCxn id="107" idx="2"/>
          </p:cNvCxnSpPr>
          <p:nvPr/>
        </p:nvCxnSpPr>
        <p:spPr>
          <a:xfrm flipV="1">
            <a:off x="3070676" y="5018627"/>
            <a:ext cx="1250791" cy="962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/>
          <p:cNvSpPr txBox="1"/>
          <p:nvPr/>
        </p:nvSpPr>
        <p:spPr>
          <a:xfrm>
            <a:off x="4027538" y="5375127"/>
            <a:ext cx="1086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Focus on PART.MFGR#51</a:t>
            </a:r>
          </a:p>
        </p:txBody>
      </p:sp>
      <p:graphicFrame>
        <p:nvGraphicFramePr>
          <p:cNvPr id="107" name="Tableau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112863"/>
              </p:ext>
            </p:extLst>
          </p:nvPr>
        </p:nvGraphicFramePr>
        <p:xfrm>
          <a:off x="3713405" y="4251391"/>
          <a:ext cx="1216124" cy="7672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</a:tblGrid>
              <a:tr h="80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PART.MFGR#51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cxnSp>
        <p:nvCxnSpPr>
          <p:cNvPr id="116" name="Connecteur en arc 115"/>
          <p:cNvCxnSpPr>
            <a:stCxn id="64" idx="2"/>
            <a:endCxn id="4" idx="3"/>
          </p:cNvCxnSpPr>
          <p:nvPr/>
        </p:nvCxnSpPr>
        <p:spPr>
          <a:xfrm rot="5400000" flipH="1">
            <a:off x="5007023" y="-1509692"/>
            <a:ext cx="261161" cy="4515335"/>
          </a:xfrm>
          <a:prstGeom prst="curvedConnector4">
            <a:avLst>
              <a:gd name="adj1" fmla="val -87532"/>
              <a:gd name="adj2" fmla="val 6698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en arc 121"/>
          <p:cNvCxnSpPr>
            <a:stCxn id="32" idx="2"/>
          </p:cNvCxnSpPr>
          <p:nvPr/>
        </p:nvCxnSpPr>
        <p:spPr>
          <a:xfrm rot="5400000" flipH="1">
            <a:off x="5457857" y="495009"/>
            <a:ext cx="157868" cy="4932230"/>
          </a:xfrm>
          <a:prstGeom prst="curvedConnector4">
            <a:avLst>
              <a:gd name="adj1" fmla="val -144805"/>
              <a:gd name="adj2" fmla="val 8356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ZoneTexte 128"/>
          <p:cNvSpPr txBox="1"/>
          <p:nvPr/>
        </p:nvSpPr>
        <p:spPr>
          <a:xfrm>
            <a:off x="5038247" y="3999589"/>
            <a:ext cx="65797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Predict for 2017 by cities</a:t>
            </a:r>
          </a:p>
          <a:p>
            <a:r>
              <a:rPr lang="en-US" sz="1100" dirty="0" smtClean="0"/>
              <a:t> </a:t>
            </a:r>
            <a:endParaRPr lang="en-US" sz="1100" dirty="0"/>
          </a:p>
        </p:txBody>
      </p:sp>
      <p:graphicFrame>
        <p:nvGraphicFramePr>
          <p:cNvPr id="134" name="Tableau 1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801457"/>
              </p:ext>
            </p:extLst>
          </p:nvPr>
        </p:nvGraphicFramePr>
        <p:xfrm>
          <a:off x="5861480" y="3545060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.MFGR#51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SUPPLIER.AMERICA.ARGENTINA.C1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6" name="Connecteur droit avec flèche 135"/>
          <p:cNvCxnSpPr>
            <a:stCxn id="107" idx="3"/>
            <a:endCxn id="134" idx="1"/>
          </p:cNvCxnSpPr>
          <p:nvPr/>
        </p:nvCxnSpPr>
        <p:spPr>
          <a:xfrm flipV="1">
            <a:off x="4929529" y="3916553"/>
            <a:ext cx="931951" cy="7184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ZoneTexte 153"/>
          <p:cNvSpPr txBox="1"/>
          <p:nvPr/>
        </p:nvSpPr>
        <p:spPr>
          <a:xfrm>
            <a:off x="7411158" y="4485676"/>
            <a:ext cx="15179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mtClean="0"/>
              <a:t>Suggest</a:t>
            </a:r>
            <a:endParaRPr lang="en-US" sz="1100"/>
          </a:p>
        </p:txBody>
      </p:sp>
      <p:cxnSp>
        <p:nvCxnSpPr>
          <p:cNvPr id="155" name="Connecteur droit avec flèche 154"/>
          <p:cNvCxnSpPr>
            <a:stCxn id="134" idx="2"/>
          </p:cNvCxnSpPr>
          <p:nvPr/>
        </p:nvCxnSpPr>
        <p:spPr>
          <a:xfrm>
            <a:off x="7395272" y="4288046"/>
            <a:ext cx="1" cy="635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8" name="Tableau 1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480154"/>
              </p:ext>
            </p:extLst>
          </p:nvPr>
        </p:nvGraphicFramePr>
        <p:xfrm>
          <a:off x="5861480" y="4974781"/>
          <a:ext cx="3067585" cy="9850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14452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.MFGR#52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39829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SUPPLIER.AMERICA.ARGENTINA.C1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398291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YEAR,2017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659461"/>
              </p:ext>
            </p:extLst>
          </p:nvPr>
        </p:nvGraphicFramePr>
        <p:xfrm>
          <a:off x="7076748" y="2172614"/>
          <a:ext cx="1852317" cy="8674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5925"/>
                <a:gridCol w="809938"/>
                <a:gridCol w="63524"/>
                <a:gridCol w="372930"/>
              </a:tblGrid>
              <a:tr h="18264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Parts, </a:t>
                      </a:r>
                      <a:r>
                        <a:rPr lang="fr-FR" sz="900" dirty="0" err="1" smtClean="0"/>
                        <a:t>Avg</a:t>
                      </a:r>
                      <a:r>
                        <a:rPr lang="fr-FR" sz="900" dirty="0" smtClean="0"/>
                        <a:t> </a:t>
                      </a:r>
                      <a:r>
                        <a:rPr lang="fr-FR" sz="900" dirty="0" err="1" smtClean="0"/>
                        <a:t>Annual</a:t>
                      </a:r>
                      <a:r>
                        <a:rPr lang="fr-FR" sz="900" dirty="0" smtClean="0"/>
                        <a:t> </a:t>
                      </a:r>
                      <a:r>
                        <a:rPr lang="fr-FR" sz="900" dirty="0" err="1" smtClean="0"/>
                        <a:t>Amt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640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900" dirty="0" smtClean="0"/>
                    </a:p>
                    <a:p>
                      <a:r>
                        <a:rPr lang="fr-FR" sz="900" dirty="0" err="1" smtClean="0"/>
                        <a:t>Classif</a:t>
                      </a:r>
                      <a:r>
                        <a:rPr lang="fr-FR" sz="900" dirty="0" smtClean="0"/>
                        <a:t>.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>
                          <a:solidFill>
                            <a:schemeClr val="bg1"/>
                          </a:solidFill>
                        </a:rPr>
                        <a:t>!!</a:t>
                      </a:r>
                      <a:endParaRPr lang="fr-FR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smtClean="0"/>
                        <a:t>[</a:t>
                      </a:r>
                      <a:r>
                        <a:rPr lang="fr-FR" sz="900" smtClean="0"/>
                        <a:t>2011-2015]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 &lt;= 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OK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36" name="Connecteur droit avec flèche 35"/>
          <p:cNvCxnSpPr>
            <a:stCxn id="62" idx="3"/>
            <a:endCxn id="32" idx="1"/>
          </p:cNvCxnSpPr>
          <p:nvPr/>
        </p:nvCxnSpPr>
        <p:spPr>
          <a:xfrm>
            <a:off x="6459785" y="2229330"/>
            <a:ext cx="616963" cy="377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6644711" y="1811415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Abstract in 2</a:t>
            </a:r>
          </a:p>
          <a:p>
            <a:r>
              <a:rPr lang="en-US" sz="1100" dirty="0" smtClean="0"/>
              <a:t>classes</a:t>
            </a:r>
            <a:endParaRPr lang="en-US" sz="1100" dirty="0"/>
          </a:p>
        </p:txBody>
      </p:sp>
      <p:sp>
        <p:nvSpPr>
          <p:cNvPr id="43" name="ZoneTexte 42"/>
          <p:cNvSpPr txBox="1"/>
          <p:nvPr/>
        </p:nvSpPr>
        <p:spPr>
          <a:xfrm>
            <a:off x="3479979" y="3125910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Backtrack</a:t>
            </a:r>
            <a:endParaRPr lang="en-US" sz="1100" dirty="0"/>
          </a:p>
        </p:txBody>
      </p:sp>
      <p:sp>
        <p:nvSpPr>
          <p:cNvPr id="2" name="Έλλειψη 1"/>
          <p:cNvSpPr/>
          <p:nvPr/>
        </p:nvSpPr>
        <p:spPr>
          <a:xfrm>
            <a:off x="5515701" y="592264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1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37" name="Έλλειψη 36"/>
          <p:cNvSpPr/>
          <p:nvPr/>
        </p:nvSpPr>
        <p:spPr>
          <a:xfrm>
            <a:off x="2072304" y="116739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8" name="Έλλειψη 37"/>
          <p:cNvSpPr/>
          <p:nvPr/>
        </p:nvSpPr>
        <p:spPr>
          <a:xfrm>
            <a:off x="3683329" y="232188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1" name="Έλλειψη 40"/>
          <p:cNvSpPr/>
          <p:nvPr/>
        </p:nvSpPr>
        <p:spPr>
          <a:xfrm>
            <a:off x="8170111" y="1820099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2" name="Έλλειψη 41"/>
          <p:cNvSpPr/>
          <p:nvPr/>
        </p:nvSpPr>
        <p:spPr>
          <a:xfrm>
            <a:off x="1986777" y="3236923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5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4" name="Έλλειψη 43"/>
          <p:cNvSpPr/>
          <p:nvPr/>
        </p:nvSpPr>
        <p:spPr>
          <a:xfrm>
            <a:off x="2129397" y="5206972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6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5" name="Έλλειψη 44"/>
          <p:cNvSpPr/>
          <p:nvPr/>
        </p:nvSpPr>
        <p:spPr>
          <a:xfrm>
            <a:off x="4359615" y="5062972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7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46" name="Έλλειψη 45"/>
          <p:cNvSpPr/>
          <p:nvPr/>
        </p:nvSpPr>
        <p:spPr>
          <a:xfrm>
            <a:off x="6953720" y="4635009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9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7" name="Έλλειψη 46"/>
          <p:cNvSpPr/>
          <p:nvPr/>
        </p:nvSpPr>
        <p:spPr>
          <a:xfrm>
            <a:off x="5515701" y="3598132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8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97719" y="890668"/>
            <a:ext cx="590555" cy="2308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rgbClr val="FFFFEB"/>
                </a:solidFill>
              </a:rPr>
              <a:t>outlier</a:t>
            </a:r>
            <a:endParaRPr lang="el-GR" sz="900" b="1" dirty="0">
              <a:solidFill>
                <a:srgbClr val="FFFFEB"/>
              </a:solidFill>
            </a:endParaRPr>
          </a:p>
        </p:txBody>
      </p:sp>
      <p:grpSp>
        <p:nvGrpSpPr>
          <p:cNvPr id="54" name="Ομάδα 53"/>
          <p:cNvGrpSpPr/>
          <p:nvPr/>
        </p:nvGrpSpPr>
        <p:grpSpPr>
          <a:xfrm>
            <a:off x="2576382" y="1238782"/>
            <a:ext cx="490360" cy="569224"/>
            <a:chOff x="2417397" y="2334646"/>
            <a:chExt cx="490360" cy="569224"/>
          </a:xfrm>
        </p:grpSpPr>
        <p:cxnSp>
          <p:nvCxnSpPr>
            <p:cNvPr id="14" name="Ευθεία γραμμή σύνδεσης 13"/>
            <p:cNvCxnSpPr/>
            <p:nvPr/>
          </p:nvCxnSpPr>
          <p:spPr>
            <a:xfrm flipV="1">
              <a:off x="2417397" y="2334646"/>
              <a:ext cx="0" cy="569224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Ευθεία γραμμή σύνδεσης 15"/>
            <p:cNvCxnSpPr/>
            <p:nvPr/>
          </p:nvCxnSpPr>
          <p:spPr>
            <a:xfrm>
              <a:off x="2417397" y="2903870"/>
              <a:ext cx="490360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Ευθεία γραμμή σύνδεσης 21"/>
            <p:cNvCxnSpPr/>
            <p:nvPr/>
          </p:nvCxnSpPr>
          <p:spPr>
            <a:xfrm flipV="1">
              <a:off x="2417397" y="2478646"/>
              <a:ext cx="408199" cy="1406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Ευθεία γραμμή σύνδεσης 23"/>
            <p:cNvCxnSpPr/>
            <p:nvPr/>
          </p:nvCxnSpPr>
          <p:spPr>
            <a:xfrm>
              <a:off x="2825596" y="2478646"/>
              <a:ext cx="27170" cy="3523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2889424" y="4215204"/>
            <a:ext cx="590555" cy="2308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rgbClr val="FFFFEB"/>
                </a:solidFill>
              </a:rPr>
              <a:t>outlier</a:t>
            </a:r>
            <a:endParaRPr lang="el-GR" sz="900" b="1" dirty="0">
              <a:solidFill>
                <a:srgbClr val="FFFFEB"/>
              </a:solidFill>
            </a:endParaRPr>
          </a:p>
        </p:txBody>
      </p:sp>
      <p:graphicFrame>
        <p:nvGraphicFramePr>
          <p:cNvPr id="62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329873"/>
              </p:ext>
            </p:extLst>
          </p:nvPr>
        </p:nvGraphicFramePr>
        <p:xfrm>
          <a:off x="4027538" y="1439222"/>
          <a:ext cx="2432247" cy="15802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5155"/>
                <a:gridCol w="592531"/>
                <a:gridCol w="138989"/>
                <a:gridCol w="431597"/>
                <a:gridCol w="663975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504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900" noProof="0" dirty="0" smtClean="0"/>
                    </a:p>
                    <a:p>
                      <a:pPr algn="l"/>
                      <a:r>
                        <a:rPr lang="en-US" sz="900" noProof="0" dirty="0" smtClean="0"/>
                        <a:t>Trend Analysis</a:t>
                      </a:r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900" noProof="0" dirty="0" smtClean="0"/>
                    </a:p>
                    <a:p>
                      <a:pPr algn="r"/>
                      <a:r>
                        <a:rPr lang="en-US" sz="900" noProof="0" dirty="0" smtClean="0"/>
                        <a:t>Classification</a:t>
                      </a:r>
                      <a:r>
                        <a:rPr lang="en-US" sz="900" baseline="0" noProof="0" dirty="0" smtClean="0"/>
                        <a:t> of deviation</a:t>
                      </a:r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b="1" dirty="0" smtClean="0">
                          <a:solidFill>
                            <a:srgbClr val="FFFFEB"/>
                          </a:solidFill>
                        </a:rPr>
                        <a:t>Important</a:t>
                      </a:r>
                      <a:endParaRPr lang="fr-FR" sz="900" b="1" dirty="0">
                        <a:solidFill>
                          <a:srgbClr val="FFFFEB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Acceptable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Acceptable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Acceptable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…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1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638428" y="283743"/>
          <a:ext cx="2241508" cy="6673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20754"/>
                <a:gridCol w="1120754"/>
              </a:tblGrid>
              <a:tr h="10583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485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05837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>
            <p:extLst/>
          </p:nvPr>
        </p:nvGraphicFramePr>
        <p:xfrm>
          <a:off x="638429" y="1545694"/>
          <a:ext cx="2432247" cy="15802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5155"/>
                <a:gridCol w="592531"/>
                <a:gridCol w="138989"/>
                <a:gridCol w="431597"/>
                <a:gridCol w="663975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504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900" noProof="0" dirty="0" smtClean="0"/>
                    </a:p>
                    <a:p>
                      <a:pPr algn="l"/>
                      <a:r>
                        <a:rPr lang="en-US" sz="900" noProof="0" dirty="0" smtClean="0"/>
                        <a:t>Trend Analysis</a:t>
                      </a:r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900" noProof="0" dirty="0" smtClean="0"/>
                    </a:p>
                    <a:p>
                      <a:pPr algn="r"/>
                      <a:r>
                        <a:rPr lang="en-US" sz="900" noProof="0" dirty="0" smtClean="0"/>
                        <a:t>Classification</a:t>
                      </a:r>
                      <a:r>
                        <a:rPr lang="en-US" sz="900" baseline="0" noProof="0" dirty="0" smtClean="0"/>
                        <a:t> of deviation</a:t>
                      </a:r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220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b="1" dirty="0" smtClean="0">
                          <a:solidFill>
                            <a:srgbClr val="FFFFEB"/>
                          </a:solidFill>
                        </a:rPr>
                        <a:t>Important</a:t>
                      </a:r>
                      <a:endParaRPr lang="fr-FR" sz="900" b="1" dirty="0">
                        <a:solidFill>
                          <a:srgbClr val="FFFFEB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Acceptable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Acceptable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Acceptable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…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298059" y="1155457"/>
            <a:ext cx="16049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Compare with past years</a:t>
            </a:r>
            <a:endParaRPr lang="en-US" sz="1100"/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/>
          </p:nvPr>
        </p:nvGraphicFramePr>
        <p:xfrm>
          <a:off x="638428" y="3613640"/>
          <a:ext cx="2243728" cy="13730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60932"/>
                <a:gridCol w="578234"/>
                <a:gridCol w="543630"/>
                <a:gridCol w="56093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SUPPLIER.AMERICA.PERU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SUPPLIER.AMERICA.BRAZIL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104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41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30" name="Connecteur droit avec flèche 29"/>
          <p:cNvCxnSpPr>
            <a:stCxn id="4" idx="2"/>
            <a:endCxn id="19" idx="0"/>
          </p:cNvCxnSpPr>
          <p:nvPr/>
        </p:nvCxnSpPr>
        <p:spPr>
          <a:xfrm>
            <a:off x="1759182" y="951045"/>
            <a:ext cx="95370" cy="594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9" idx="2"/>
            <a:endCxn id="26" idx="0"/>
          </p:cNvCxnSpPr>
          <p:nvPr/>
        </p:nvCxnSpPr>
        <p:spPr>
          <a:xfrm flipH="1">
            <a:off x="1760292" y="3125910"/>
            <a:ext cx="94260" cy="487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56176" y="3165480"/>
            <a:ext cx="15179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smtClean="0"/>
              <a:t>Compare with sibling countries</a:t>
            </a:r>
            <a:endParaRPr lang="en-US" sz="1100"/>
          </a:p>
        </p:txBody>
      </p:sp>
      <p:cxnSp>
        <p:nvCxnSpPr>
          <p:cNvPr id="34" name="Connecteur droit avec flèche 33"/>
          <p:cNvCxnSpPr>
            <a:stCxn id="4" idx="3"/>
            <a:endCxn id="64" idx="1"/>
          </p:cNvCxnSpPr>
          <p:nvPr/>
        </p:nvCxnSpPr>
        <p:spPr>
          <a:xfrm flipV="1">
            <a:off x="2879936" y="507062"/>
            <a:ext cx="2981543" cy="110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4503615" y="217575"/>
            <a:ext cx="11560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Analyze for cities</a:t>
            </a:r>
            <a:endParaRPr lang="en-US" sz="1100"/>
          </a:p>
        </p:txBody>
      </p:sp>
      <p:cxnSp>
        <p:nvCxnSpPr>
          <p:cNvPr id="57" name="Connecteur droit avec flèche 56"/>
          <p:cNvCxnSpPr>
            <a:stCxn id="26" idx="2"/>
            <a:endCxn id="84" idx="0"/>
          </p:cNvCxnSpPr>
          <p:nvPr/>
        </p:nvCxnSpPr>
        <p:spPr>
          <a:xfrm>
            <a:off x="1760292" y="4986702"/>
            <a:ext cx="94260" cy="545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Tableau 63"/>
          <p:cNvGraphicFramePr>
            <a:graphicFrameLocks noGrp="1"/>
          </p:cNvGraphicFramePr>
          <p:nvPr>
            <p:extLst/>
          </p:nvPr>
        </p:nvGraphicFramePr>
        <p:xfrm>
          <a:off x="5861479" y="135569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SUPPLIER.AMERICA.ARGENTINA.C1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1" name="ZoneTexte 70"/>
          <p:cNvSpPr txBox="1"/>
          <p:nvPr/>
        </p:nvSpPr>
        <p:spPr>
          <a:xfrm>
            <a:off x="4366339" y="749459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Backtrack</a:t>
            </a:r>
            <a:endParaRPr lang="en-US" sz="1100"/>
          </a:p>
        </p:txBody>
      </p:sp>
      <p:sp>
        <p:nvSpPr>
          <p:cNvPr id="74" name="ZoneTexte 73"/>
          <p:cNvSpPr txBox="1"/>
          <p:nvPr/>
        </p:nvSpPr>
        <p:spPr>
          <a:xfrm>
            <a:off x="426711" y="5206972"/>
            <a:ext cx="14510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Explain this difference</a:t>
            </a:r>
            <a:endParaRPr lang="en-US" sz="1100" dirty="0"/>
          </a:p>
        </p:txBody>
      </p:sp>
      <p:sp>
        <p:nvSpPr>
          <p:cNvPr id="77" name="Rectangle 76"/>
          <p:cNvSpPr/>
          <p:nvPr/>
        </p:nvSpPr>
        <p:spPr>
          <a:xfrm>
            <a:off x="1291390" y="4203407"/>
            <a:ext cx="475436" cy="335273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Connecteur droit avec flèche 78"/>
          <p:cNvCxnSpPr>
            <a:stCxn id="19" idx="3"/>
            <a:endCxn id="62" idx="1"/>
          </p:cNvCxnSpPr>
          <p:nvPr/>
        </p:nvCxnSpPr>
        <p:spPr>
          <a:xfrm flipV="1">
            <a:off x="3070676" y="2229330"/>
            <a:ext cx="956862" cy="1064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3369520" y="1755536"/>
            <a:ext cx="7232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100" dirty="0" smtClean="0"/>
              <a:t>Verify for</a:t>
            </a:r>
          </a:p>
          <a:p>
            <a:pPr algn="r"/>
            <a:r>
              <a:rPr lang="en-US" sz="1100" dirty="0" smtClean="0"/>
              <a:t>all parts</a:t>
            </a:r>
            <a:endParaRPr lang="en-US" sz="1100" dirty="0"/>
          </a:p>
        </p:txBody>
      </p:sp>
      <p:graphicFrame>
        <p:nvGraphicFramePr>
          <p:cNvPr id="84" name="Tableau 83"/>
          <p:cNvGraphicFramePr>
            <a:graphicFrameLocks noGrp="1"/>
          </p:cNvGraphicFramePr>
          <p:nvPr>
            <p:extLst/>
          </p:nvPr>
        </p:nvGraphicFramePr>
        <p:xfrm>
          <a:off x="638428" y="5531971"/>
          <a:ext cx="2432248" cy="7672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  <a:gridCol w="608062"/>
                <a:gridCol w="60806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PART.MFGR#51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PART.MFGR#52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48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102" name="Connecteur droit avec flèche 101"/>
          <p:cNvCxnSpPr>
            <a:stCxn id="84" idx="3"/>
            <a:endCxn id="107" idx="2"/>
          </p:cNvCxnSpPr>
          <p:nvPr/>
        </p:nvCxnSpPr>
        <p:spPr>
          <a:xfrm flipV="1">
            <a:off x="3070676" y="5018627"/>
            <a:ext cx="1250791" cy="896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/>
          <p:cNvSpPr txBox="1"/>
          <p:nvPr/>
        </p:nvSpPr>
        <p:spPr>
          <a:xfrm>
            <a:off x="4027538" y="5375127"/>
            <a:ext cx="1086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Focus on PART.MFGR#51</a:t>
            </a:r>
          </a:p>
        </p:txBody>
      </p:sp>
      <p:graphicFrame>
        <p:nvGraphicFramePr>
          <p:cNvPr id="107" name="Tableau 106"/>
          <p:cNvGraphicFramePr>
            <a:graphicFrameLocks noGrp="1"/>
          </p:cNvGraphicFramePr>
          <p:nvPr>
            <p:extLst/>
          </p:nvPr>
        </p:nvGraphicFramePr>
        <p:xfrm>
          <a:off x="3713405" y="4251391"/>
          <a:ext cx="1216124" cy="7672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</a:tblGrid>
              <a:tr h="80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PART.MFGR#51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cxnSp>
        <p:nvCxnSpPr>
          <p:cNvPr id="116" name="Connecteur en arc 115"/>
          <p:cNvCxnSpPr>
            <a:stCxn id="64" idx="2"/>
            <a:endCxn id="4" idx="3"/>
          </p:cNvCxnSpPr>
          <p:nvPr/>
        </p:nvCxnSpPr>
        <p:spPr>
          <a:xfrm rot="5400000" flipH="1">
            <a:off x="5007023" y="-1509692"/>
            <a:ext cx="261161" cy="4515335"/>
          </a:xfrm>
          <a:prstGeom prst="curvedConnector4">
            <a:avLst>
              <a:gd name="adj1" fmla="val -87532"/>
              <a:gd name="adj2" fmla="val 6698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en arc 121"/>
          <p:cNvCxnSpPr>
            <a:stCxn id="32" idx="2"/>
          </p:cNvCxnSpPr>
          <p:nvPr/>
        </p:nvCxnSpPr>
        <p:spPr>
          <a:xfrm rot="5400000" flipH="1">
            <a:off x="5457857" y="495009"/>
            <a:ext cx="157868" cy="4932230"/>
          </a:xfrm>
          <a:prstGeom prst="curvedConnector4">
            <a:avLst>
              <a:gd name="adj1" fmla="val -144805"/>
              <a:gd name="adj2" fmla="val 8356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ZoneTexte 128"/>
          <p:cNvSpPr txBox="1"/>
          <p:nvPr/>
        </p:nvSpPr>
        <p:spPr>
          <a:xfrm>
            <a:off x="5038247" y="3999589"/>
            <a:ext cx="65797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Predict for 2017 by cities</a:t>
            </a:r>
          </a:p>
          <a:p>
            <a:r>
              <a:rPr lang="en-US" sz="1100" dirty="0" smtClean="0"/>
              <a:t> </a:t>
            </a:r>
            <a:endParaRPr lang="en-US" sz="1100" dirty="0"/>
          </a:p>
        </p:txBody>
      </p:sp>
      <p:graphicFrame>
        <p:nvGraphicFramePr>
          <p:cNvPr id="134" name="Tableau 133"/>
          <p:cNvGraphicFramePr>
            <a:graphicFrameLocks noGrp="1"/>
          </p:cNvGraphicFramePr>
          <p:nvPr>
            <p:extLst/>
          </p:nvPr>
        </p:nvGraphicFramePr>
        <p:xfrm>
          <a:off x="5861480" y="3545060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.MFGR#51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SUPPLIER.AMERICA.ARGENTINA.C1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6" name="Connecteur droit avec flèche 135"/>
          <p:cNvCxnSpPr>
            <a:stCxn id="107" idx="3"/>
            <a:endCxn id="134" idx="1"/>
          </p:cNvCxnSpPr>
          <p:nvPr/>
        </p:nvCxnSpPr>
        <p:spPr>
          <a:xfrm flipV="1">
            <a:off x="4929529" y="3916553"/>
            <a:ext cx="931951" cy="7184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ZoneTexte 153"/>
          <p:cNvSpPr txBox="1"/>
          <p:nvPr/>
        </p:nvSpPr>
        <p:spPr>
          <a:xfrm>
            <a:off x="7411158" y="4485676"/>
            <a:ext cx="15179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mtClean="0"/>
              <a:t>Suggest</a:t>
            </a:r>
            <a:endParaRPr lang="en-US" sz="1100"/>
          </a:p>
        </p:txBody>
      </p:sp>
      <p:cxnSp>
        <p:nvCxnSpPr>
          <p:cNvPr id="155" name="Connecteur droit avec flèche 154"/>
          <p:cNvCxnSpPr>
            <a:stCxn id="134" idx="2"/>
          </p:cNvCxnSpPr>
          <p:nvPr/>
        </p:nvCxnSpPr>
        <p:spPr>
          <a:xfrm>
            <a:off x="7395272" y="4288046"/>
            <a:ext cx="1" cy="635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8" name="Tableau 157"/>
          <p:cNvGraphicFramePr>
            <a:graphicFrameLocks noGrp="1"/>
          </p:cNvGraphicFramePr>
          <p:nvPr>
            <p:extLst/>
          </p:nvPr>
        </p:nvGraphicFramePr>
        <p:xfrm>
          <a:off x="5861480" y="4974781"/>
          <a:ext cx="3067585" cy="9850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14452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.MFGR#52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39829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SUPPLIER.AMERICA.ARGENTINA.C1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SUPPLIER.AMERICA.ARGENTINA.C4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398291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YEAR,2017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>
            <p:extLst/>
          </p:nvPr>
        </p:nvGraphicFramePr>
        <p:xfrm>
          <a:off x="7076748" y="2172614"/>
          <a:ext cx="1852317" cy="8674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5925"/>
                <a:gridCol w="809938"/>
                <a:gridCol w="63524"/>
                <a:gridCol w="372930"/>
              </a:tblGrid>
              <a:tr h="18264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Parts, </a:t>
                      </a:r>
                      <a:r>
                        <a:rPr lang="fr-FR" sz="900" dirty="0" err="1" smtClean="0"/>
                        <a:t>Avg</a:t>
                      </a:r>
                      <a:r>
                        <a:rPr lang="fr-FR" sz="900" dirty="0" smtClean="0"/>
                        <a:t> </a:t>
                      </a:r>
                      <a:r>
                        <a:rPr lang="fr-FR" sz="900" dirty="0" err="1" smtClean="0"/>
                        <a:t>Annual</a:t>
                      </a:r>
                      <a:r>
                        <a:rPr lang="fr-FR" sz="900" dirty="0" smtClean="0"/>
                        <a:t> </a:t>
                      </a:r>
                      <a:r>
                        <a:rPr lang="fr-FR" sz="900" dirty="0" err="1" smtClean="0"/>
                        <a:t>Amt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640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900" dirty="0" smtClean="0"/>
                    </a:p>
                    <a:p>
                      <a:r>
                        <a:rPr lang="fr-FR" sz="900" dirty="0" err="1" smtClean="0"/>
                        <a:t>Classif</a:t>
                      </a:r>
                      <a:r>
                        <a:rPr lang="fr-FR" sz="900" dirty="0" smtClean="0"/>
                        <a:t>.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>
                          <a:solidFill>
                            <a:schemeClr val="bg1"/>
                          </a:solidFill>
                        </a:rPr>
                        <a:t>!!</a:t>
                      </a:r>
                      <a:endParaRPr lang="fr-FR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[2011-2016]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 &lt;= 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OK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36" name="Connecteur droit avec flèche 35"/>
          <p:cNvCxnSpPr>
            <a:stCxn id="62" idx="3"/>
            <a:endCxn id="32" idx="1"/>
          </p:cNvCxnSpPr>
          <p:nvPr/>
        </p:nvCxnSpPr>
        <p:spPr>
          <a:xfrm>
            <a:off x="6459785" y="2229330"/>
            <a:ext cx="616963" cy="377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6644711" y="1811415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Abstract in 2</a:t>
            </a:r>
          </a:p>
          <a:p>
            <a:r>
              <a:rPr lang="en-US" sz="1100" dirty="0" smtClean="0"/>
              <a:t>classes</a:t>
            </a:r>
            <a:endParaRPr lang="en-US" sz="1100" dirty="0"/>
          </a:p>
        </p:txBody>
      </p:sp>
      <p:sp>
        <p:nvSpPr>
          <p:cNvPr id="43" name="ZoneTexte 42"/>
          <p:cNvSpPr txBox="1"/>
          <p:nvPr/>
        </p:nvSpPr>
        <p:spPr>
          <a:xfrm>
            <a:off x="3479979" y="3125910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Backtrack</a:t>
            </a:r>
            <a:endParaRPr lang="en-US" sz="1100" dirty="0"/>
          </a:p>
        </p:txBody>
      </p:sp>
      <p:sp>
        <p:nvSpPr>
          <p:cNvPr id="2" name="Έλλειψη 1"/>
          <p:cNvSpPr/>
          <p:nvPr/>
        </p:nvSpPr>
        <p:spPr>
          <a:xfrm>
            <a:off x="5515701" y="592264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1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37" name="Έλλειψη 36"/>
          <p:cNvSpPr/>
          <p:nvPr/>
        </p:nvSpPr>
        <p:spPr>
          <a:xfrm>
            <a:off x="2072304" y="116739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8" name="Έλλειψη 37"/>
          <p:cNvSpPr/>
          <p:nvPr/>
        </p:nvSpPr>
        <p:spPr>
          <a:xfrm>
            <a:off x="3683329" y="232188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1" name="Έλλειψη 40"/>
          <p:cNvSpPr/>
          <p:nvPr/>
        </p:nvSpPr>
        <p:spPr>
          <a:xfrm>
            <a:off x="8170111" y="1820099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2" name="Έλλειψη 41"/>
          <p:cNvSpPr/>
          <p:nvPr/>
        </p:nvSpPr>
        <p:spPr>
          <a:xfrm>
            <a:off x="1986777" y="3236923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5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4" name="Έλλειψη 43"/>
          <p:cNvSpPr/>
          <p:nvPr/>
        </p:nvSpPr>
        <p:spPr>
          <a:xfrm>
            <a:off x="2129397" y="5206972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6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5" name="Έλλειψη 44"/>
          <p:cNvSpPr/>
          <p:nvPr/>
        </p:nvSpPr>
        <p:spPr>
          <a:xfrm>
            <a:off x="4359615" y="5062972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7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46" name="Έλλειψη 45"/>
          <p:cNvSpPr/>
          <p:nvPr/>
        </p:nvSpPr>
        <p:spPr>
          <a:xfrm>
            <a:off x="6953720" y="4635009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9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7" name="Έλλειψη 46"/>
          <p:cNvSpPr/>
          <p:nvPr/>
        </p:nvSpPr>
        <p:spPr>
          <a:xfrm>
            <a:off x="5515701" y="3598132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8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97719" y="890668"/>
            <a:ext cx="590555" cy="2308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rgbClr val="FFFFEB"/>
                </a:solidFill>
              </a:rPr>
              <a:t>outlier</a:t>
            </a:r>
            <a:endParaRPr lang="el-GR" sz="900" b="1" dirty="0">
              <a:solidFill>
                <a:srgbClr val="FFFFEB"/>
              </a:solidFill>
            </a:endParaRPr>
          </a:p>
        </p:txBody>
      </p:sp>
      <p:grpSp>
        <p:nvGrpSpPr>
          <p:cNvPr id="54" name="Ομάδα 53"/>
          <p:cNvGrpSpPr/>
          <p:nvPr/>
        </p:nvGrpSpPr>
        <p:grpSpPr>
          <a:xfrm>
            <a:off x="2576382" y="1238782"/>
            <a:ext cx="490360" cy="569224"/>
            <a:chOff x="2417397" y="2334646"/>
            <a:chExt cx="490360" cy="569224"/>
          </a:xfrm>
        </p:grpSpPr>
        <p:cxnSp>
          <p:nvCxnSpPr>
            <p:cNvPr id="14" name="Ευθεία γραμμή σύνδεσης 13"/>
            <p:cNvCxnSpPr/>
            <p:nvPr/>
          </p:nvCxnSpPr>
          <p:spPr>
            <a:xfrm flipV="1">
              <a:off x="2417397" y="2334646"/>
              <a:ext cx="0" cy="569224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Ευθεία γραμμή σύνδεσης 15"/>
            <p:cNvCxnSpPr/>
            <p:nvPr/>
          </p:nvCxnSpPr>
          <p:spPr>
            <a:xfrm>
              <a:off x="2417397" y="2903870"/>
              <a:ext cx="490360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Ευθεία γραμμή σύνδεσης 21"/>
            <p:cNvCxnSpPr/>
            <p:nvPr/>
          </p:nvCxnSpPr>
          <p:spPr>
            <a:xfrm flipV="1">
              <a:off x="2417397" y="2478646"/>
              <a:ext cx="408199" cy="1406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Ευθεία γραμμή σύνδεσης 23"/>
            <p:cNvCxnSpPr/>
            <p:nvPr/>
          </p:nvCxnSpPr>
          <p:spPr>
            <a:xfrm>
              <a:off x="2825596" y="2478646"/>
              <a:ext cx="27170" cy="3523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2889424" y="4215204"/>
            <a:ext cx="590555" cy="2308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rgbClr val="FFFFEB"/>
                </a:solidFill>
              </a:rPr>
              <a:t>outlier</a:t>
            </a:r>
            <a:endParaRPr lang="el-GR" sz="900" b="1" dirty="0">
              <a:solidFill>
                <a:srgbClr val="FFFFEB"/>
              </a:solidFill>
            </a:endParaRPr>
          </a:p>
        </p:txBody>
      </p:sp>
      <p:graphicFrame>
        <p:nvGraphicFramePr>
          <p:cNvPr id="62" name="Tableau 18"/>
          <p:cNvGraphicFramePr>
            <a:graphicFrameLocks noGrp="1"/>
          </p:cNvGraphicFramePr>
          <p:nvPr>
            <p:extLst/>
          </p:nvPr>
        </p:nvGraphicFramePr>
        <p:xfrm>
          <a:off x="4027538" y="1439222"/>
          <a:ext cx="2432247" cy="15802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5155"/>
                <a:gridCol w="592531"/>
                <a:gridCol w="138989"/>
                <a:gridCol w="431597"/>
                <a:gridCol w="663975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504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900" noProof="0" dirty="0" smtClean="0"/>
                    </a:p>
                    <a:p>
                      <a:pPr algn="l"/>
                      <a:r>
                        <a:rPr lang="en-US" sz="900" noProof="0" dirty="0" smtClean="0"/>
                        <a:t>Trend Analysis</a:t>
                      </a:r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900" noProof="0" dirty="0" smtClean="0"/>
                    </a:p>
                    <a:p>
                      <a:pPr algn="r"/>
                      <a:r>
                        <a:rPr lang="en-US" sz="900" noProof="0" dirty="0" smtClean="0"/>
                        <a:t>Classification</a:t>
                      </a:r>
                      <a:r>
                        <a:rPr lang="en-US" sz="900" baseline="0" noProof="0" dirty="0" smtClean="0"/>
                        <a:t> of deviation</a:t>
                      </a:r>
                      <a:endParaRPr lang="en-US" sz="900" noProof="0" dirty="0"/>
                    </a:p>
                  </a:txBody>
                  <a:tcPr marL="19062" marR="19062" marT="9531" marB="953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b="1" dirty="0" smtClean="0">
                          <a:solidFill>
                            <a:srgbClr val="FFFFEB"/>
                          </a:solidFill>
                        </a:rPr>
                        <a:t>Important</a:t>
                      </a:r>
                      <a:endParaRPr lang="fr-FR" sz="900" b="1" dirty="0">
                        <a:solidFill>
                          <a:srgbClr val="FFFFEB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Acceptable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Acceptable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Acceptable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…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64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029388"/>
              </p:ext>
            </p:extLst>
          </p:nvPr>
        </p:nvGraphicFramePr>
        <p:xfrm>
          <a:off x="646072" y="283743"/>
          <a:ext cx="2241508" cy="6673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20754"/>
                <a:gridCol w="1120754"/>
              </a:tblGrid>
              <a:tr h="10583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485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05837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209571" y="1145625"/>
            <a:ext cx="16049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Compare with past years</a:t>
            </a:r>
            <a:endParaRPr lang="en-US" sz="1100"/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06831"/>
              </p:ext>
            </p:extLst>
          </p:nvPr>
        </p:nvGraphicFramePr>
        <p:xfrm>
          <a:off x="638428" y="3613640"/>
          <a:ext cx="2243728" cy="13488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60932"/>
                <a:gridCol w="560932"/>
                <a:gridCol w="560932"/>
                <a:gridCol w="56093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SUPPLIER.AMERICA.PERU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SUPPLIER.AMERICA.BRAZIL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104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41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30" name="Connecteur droit avec flèche 29"/>
          <p:cNvCxnSpPr>
            <a:stCxn id="4" idx="2"/>
            <a:endCxn id="48" idx="0"/>
          </p:cNvCxnSpPr>
          <p:nvPr/>
        </p:nvCxnSpPr>
        <p:spPr>
          <a:xfrm flipH="1">
            <a:off x="1713476" y="951045"/>
            <a:ext cx="53350" cy="612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48" idx="2"/>
            <a:endCxn id="26" idx="0"/>
          </p:cNvCxnSpPr>
          <p:nvPr/>
        </p:nvCxnSpPr>
        <p:spPr>
          <a:xfrm>
            <a:off x="1713476" y="3115477"/>
            <a:ext cx="46816" cy="498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209571" y="3165480"/>
            <a:ext cx="14645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Compare with sibling countries</a:t>
            </a:r>
            <a:endParaRPr lang="en-US" sz="1100" dirty="0"/>
          </a:p>
        </p:txBody>
      </p:sp>
      <p:cxnSp>
        <p:nvCxnSpPr>
          <p:cNvPr id="34" name="Connecteur droit avec flèche 33"/>
          <p:cNvCxnSpPr>
            <a:stCxn id="4" idx="3"/>
            <a:endCxn id="64" idx="1"/>
          </p:cNvCxnSpPr>
          <p:nvPr/>
        </p:nvCxnSpPr>
        <p:spPr>
          <a:xfrm flipV="1">
            <a:off x="2887580" y="507062"/>
            <a:ext cx="2973899" cy="110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4503615" y="217575"/>
            <a:ext cx="11560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Analyze for cities</a:t>
            </a:r>
            <a:endParaRPr lang="en-US" sz="1100"/>
          </a:p>
        </p:txBody>
      </p:sp>
      <p:cxnSp>
        <p:nvCxnSpPr>
          <p:cNvPr id="57" name="Connecteur droit avec flèche 56"/>
          <p:cNvCxnSpPr>
            <a:stCxn id="26" idx="2"/>
            <a:endCxn id="84" idx="0"/>
          </p:cNvCxnSpPr>
          <p:nvPr/>
        </p:nvCxnSpPr>
        <p:spPr>
          <a:xfrm>
            <a:off x="1760292" y="4962452"/>
            <a:ext cx="312012" cy="569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Tableau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763247"/>
              </p:ext>
            </p:extLst>
          </p:nvPr>
        </p:nvGraphicFramePr>
        <p:xfrm>
          <a:off x="5861479" y="135569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1" name="ZoneTexte 70"/>
          <p:cNvSpPr txBox="1"/>
          <p:nvPr/>
        </p:nvSpPr>
        <p:spPr>
          <a:xfrm>
            <a:off x="4366339" y="749459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Backtrack</a:t>
            </a:r>
            <a:endParaRPr lang="en-US" sz="1100"/>
          </a:p>
        </p:txBody>
      </p:sp>
      <p:sp>
        <p:nvSpPr>
          <p:cNvPr id="74" name="ZoneTexte 73"/>
          <p:cNvSpPr txBox="1"/>
          <p:nvPr/>
        </p:nvSpPr>
        <p:spPr>
          <a:xfrm>
            <a:off x="209571" y="5206972"/>
            <a:ext cx="1668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mtClean="0"/>
              <a:t>Explain this difference</a:t>
            </a:r>
            <a:endParaRPr lang="en-US" sz="1100"/>
          </a:p>
        </p:txBody>
      </p:sp>
      <p:cxnSp>
        <p:nvCxnSpPr>
          <p:cNvPr id="79" name="Connecteur droit avec flèche 78"/>
          <p:cNvCxnSpPr>
            <a:stCxn id="48" idx="3"/>
            <a:endCxn id="93" idx="1"/>
          </p:cNvCxnSpPr>
          <p:nvPr/>
        </p:nvCxnSpPr>
        <p:spPr>
          <a:xfrm flipV="1">
            <a:off x="2778497" y="2267884"/>
            <a:ext cx="1658103" cy="71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2907757" y="1941560"/>
            <a:ext cx="12105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Verify for all parts</a:t>
            </a:r>
            <a:endParaRPr lang="en-US" sz="1100"/>
          </a:p>
        </p:txBody>
      </p:sp>
      <p:graphicFrame>
        <p:nvGraphicFramePr>
          <p:cNvPr id="84" name="Tableau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19519"/>
              </p:ext>
            </p:extLst>
          </p:nvPr>
        </p:nvGraphicFramePr>
        <p:xfrm>
          <a:off x="856180" y="5531971"/>
          <a:ext cx="2432248" cy="8992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  <a:gridCol w="608062"/>
                <a:gridCol w="60806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PART.MFGR#51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PART.MFGR#52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48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3" name="Tableau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193447"/>
              </p:ext>
            </p:extLst>
          </p:nvPr>
        </p:nvGraphicFramePr>
        <p:xfrm>
          <a:off x="4436600" y="1523394"/>
          <a:ext cx="1569112" cy="1488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4556"/>
                <a:gridCol w="784556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02" name="Connecteur droit avec flèche 101"/>
          <p:cNvCxnSpPr>
            <a:stCxn id="84" idx="3"/>
            <a:endCxn id="107" idx="2"/>
          </p:cNvCxnSpPr>
          <p:nvPr/>
        </p:nvCxnSpPr>
        <p:spPr>
          <a:xfrm flipV="1">
            <a:off x="3288428" y="4430280"/>
            <a:ext cx="824089" cy="1551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/>
          <p:cNvSpPr txBox="1"/>
          <p:nvPr/>
        </p:nvSpPr>
        <p:spPr>
          <a:xfrm>
            <a:off x="3786268" y="4822251"/>
            <a:ext cx="10867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mtClean="0"/>
              <a:t>Focus on PART.MFGR#51</a:t>
            </a:r>
          </a:p>
          <a:p>
            <a:r>
              <a:rPr lang="en-US" sz="1100" smtClean="0"/>
              <a:t> </a:t>
            </a:r>
            <a:endParaRPr lang="en-US" sz="1100"/>
          </a:p>
        </p:txBody>
      </p:sp>
      <p:graphicFrame>
        <p:nvGraphicFramePr>
          <p:cNvPr id="107" name="Tableau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79452"/>
              </p:ext>
            </p:extLst>
          </p:nvPr>
        </p:nvGraphicFramePr>
        <p:xfrm>
          <a:off x="3504455" y="3663044"/>
          <a:ext cx="1216124" cy="7672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</a:tblGrid>
              <a:tr h="80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PART.MFGR#51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6" name="Connecteur en arc 115"/>
          <p:cNvCxnSpPr>
            <a:stCxn id="64" idx="2"/>
            <a:endCxn id="4" idx="3"/>
          </p:cNvCxnSpPr>
          <p:nvPr/>
        </p:nvCxnSpPr>
        <p:spPr>
          <a:xfrm rot="5400000" flipH="1">
            <a:off x="5010845" y="-1505870"/>
            <a:ext cx="261161" cy="4507691"/>
          </a:xfrm>
          <a:prstGeom prst="curvedConnector4">
            <a:avLst>
              <a:gd name="adj1" fmla="val -87532"/>
              <a:gd name="adj2" fmla="val 6701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en arc 121"/>
          <p:cNvCxnSpPr>
            <a:stCxn id="32" idx="2"/>
            <a:endCxn id="48" idx="3"/>
          </p:cNvCxnSpPr>
          <p:nvPr/>
        </p:nvCxnSpPr>
        <p:spPr>
          <a:xfrm rot="5400000" flipH="1">
            <a:off x="5314299" y="-196225"/>
            <a:ext cx="294407" cy="5366011"/>
          </a:xfrm>
          <a:prstGeom prst="curvedConnector4">
            <a:avLst>
              <a:gd name="adj1" fmla="val -221254"/>
              <a:gd name="adj2" fmla="val 8974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ZoneTexte 128"/>
          <p:cNvSpPr txBox="1"/>
          <p:nvPr/>
        </p:nvSpPr>
        <p:spPr>
          <a:xfrm>
            <a:off x="5038247" y="4117573"/>
            <a:ext cx="65797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mtClean="0"/>
              <a:t>Predict for 2016 by cities</a:t>
            </a:r>
          </a:p>
          <a:p>
            <a:r>
              <a:rPr lang="en-US" sz="1100" smtClean="0"/>
              <a:t> </a:t>
            </a:r>
            <a:endParaRPr lang="en-US" sz="1100"/>
          </a:p>
        </p:txBody>
      </p:sp>
      <p:graphicFrame>
        <p:nvGraphicFramePr>
          <p:cNvPr id="134" name="Tableau 1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12670"/>
              </p:ext>
            </p:extLst>
          </p:nvPr>
        </p:nvGraphicFramePr>
        <p:xfrm>
          <a:off x="5861480" y="3663044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.MFGR#51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6" name="Connecteur droit avec flèche 135"/>
          <p:cNvCxnSpPr>
            <a:stCxn id="107" idx="3"/>
            <a:endCxn id="134" idx="1"/>
          </p:cNvCxnSpPr>
          <p:nvPr/>
        </p:nvCxnSpPr>
        <p:spPr>
          <a:xfrm flipV="1">
            <a:off x="4720579" y="4034537"/>
            <a:ext cx="1140901" cy="12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ZoneTexte 153"/>
          <p:cNvSpPr txBox="1"/>
          <p:nvPr/>
        </p:nvSpPr>
        <p:spPr>
          <a:xfrm>
            <a:off x="7411158" y="4603660"/>
            <a:ext cx="15179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mtClean="0"/>
              <a:t>Suggest</a:t>
            </a:r>
            <a:endParaRPr lang="en-US" sz="1100"/>
          </a:p>
        </p:txBody>
      </p:sp>
      <p:cxnSp>
        <p:nvCxnSpPr>
          <p:cNvPr id="155" name="Connecteur droit avec flèche 154"/>
          <p:cNvCxnSpPr>
            <a:stCxn id="134" idx="2"/>
          </p:cNvCxnSpPr>
          <p:nvPr/>
        </p:nvCxnSpPr>
        <p:spPr>
          <a:xfrm>
            <a:off x="7395272" y="4406030"/>
            <a:ext cx="1" cy="635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8" name="Tableau 1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843747"/>
              </p:ext>
            </p:extLst>
          </p:nvPr>
        </p:nvGraphicFramePr>
        <p:xfrm>
          <a:off x="5861480" y="5092765"/>
          <a:ext cx="3067585" cy="9850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14452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.MFGR#52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39829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398291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107925"/>
              </p:ext>
            </p:extLst>
          </p:nvPr>
        </p:nvGraphicFramePr>
        <p:xfrm>
          <a:off x="7359952" y="1523394"/>
          <a:ext cx="1569112" cy="111058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4556"/>
                <a:gridCol w="784556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</a:t>
                      </a:r>
                      <a:r>
                        <a:rPr lang="fr-FR" sz="900" baseline="0" dirty="0" smtClean="0"/>
                        <a:t> &lt; </a:t>
                      </a:r>
                      <a:r>
                        <a:rPr lang="fr-FR" sz="900" dirty="0" smtClean="0"/>
                        <a:t>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 &lt;= 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6" name="Connecteur droit avec flèche 35"/>
          <p:cNvCxnSpPr>
            <a:stCxn id="49" idx="3"/>
            <a:endCxn id="32" idx="1"/>
          </p:cNvCxnSpPr>
          <p:nvPr/>
        </p:nvCxnSpPr>
        <p:spPr>
          <a:xfrm flipV="1">
            <a:off x="6515099" y="2078688"/>
            <a:ext cx="844853" cy="189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6501104" y="1554875"/>
            <a:ext cx="8194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Abstract </a:t>
            </a:r>
          </a:p>
          <a:p>
            <a:r>
              <a:rPr lang="en-US" sz="1100" dirty="0" smtClean="0"/>
              <a:t>in 2 classes</a:t>
            </a:r>
            <a:endParaRPr lang="en-US" sz="1100" dirty="0"/>
          </a:p>
        </p:txBody>
      </p:sp>
      <p:sp>
        <p:nvSpPr>
          <p:cNvPr id="43" name="ZoneTexte 42"/>
          <p:cNvSpPr txBox="1"/>
          <p:nvPr/>
        </p:nvSpPr>
        <p:spPr>
          <a:xfrm>
            <a:off x="6581254" y="2924284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Backtrack</a:t>
            </a:r>
            <a:endParaRPr lang="en-US" sz="1100"/>
          </a:p>
        </p:txBody>
      </p:sp>
      <p:sp>
        <p:nvSpPr>
          <p:cNvPr id="2" name="Έλλειψη 1"/>
          <p:cNvSpPr/>
          <p:nvPr/>
        </p:nvSpPr>
        <p:spPr>
          <a:xfrm>
            <a:off x="5515701" y="592264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1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37" name="Έλλειψη 36"/>
          <p:cNvSpPr/>
          <p:nvPr/>
        </p:nvSpPr>
        <p:spPr>
          <a:xfrm>
            <a:off x="2072304" y="116739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8" name="Έλλειψη 37"/>
          <p:cNvSpPr/>
          <p:nvPr/>
        </p:nvSpPr>
        <p:spPr>
          <a:xfrm>
            <a:off x="4078339" y="1900070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1" name="Έλλειψη 40"/>
          <p:cNvSpPr/>
          <p:nvPr/>
        </p:nvSpPr>
        <p:spPr>
          <a:xfrm>
            <a:off x="6993166" y="219064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2" name="Έλλειψη 41"/>
          <p:cNvSpPr/>
          <p:nvPr/>
        </p:nvSpPr>
        <p:spPr>
          <a:xfrm>
            <a:off x="1986777" y="3236923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5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4" name="Έλλειψη 43"/>
          <p:cNvSpPr/>
          <p:nvPr/>
        </p:nvSpPr>
        <p:spPr>
          <a:xfrm>
            <a:off x="2129397" y="5206972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6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5" name="Έλλειψη 44"/>
          <p:cNvSpPr/>
          <p:nvPr/>
        </p:nvSpPr>
        <p:spPr>
          <a:xfrm>
            <a:off x="4118345" y="451009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7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46" name="Έλλειψη 45"/>
          <p:cNvSpPr/>
          <p:nvPr/>
        </p:nvSpPr>
        <p:spPr>
          <a:xfrm>
            <a:off x="6953720" y="4752993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9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7" name="Έλλειψη 46"/>
          <p:cNvSpPr/>
          <p:nvPr/>
        </p:nvSpPr>
        <p:spPr>
          <a:xfrm>
            <a:off x="5515701" y="371611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8</a:t>
            </a:r>
            <a:endParaRPr lang="en-US" sz="1200" b="1">
              <a:solidFill>
                <a:schemeClr val="bg1"/>
              </a:solidFill>
            </a:endParaRPr>
          </a:p>
        </p:txBody>
      </p:sp>
      <p:graphicFrame>
        <p:nvGraphicFramePr>
          <p:cNvPr id="48" name="Tableau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060884"/>
              </p:ext>
            </p:extLst>
          </p:nvPr>
        </p:nvGraphicFramePr>
        <p:xfrm>
          <a:off x="648455" y="1563676"/>
          <a:ext cx="2130042" cy="15518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10014"/>
                <a:gridCol w="710014"/>
                <a:gridCol w="710014"/>
              </a:tblGrid>
              <a:tr h="15163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455007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Trend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35143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err="1" smtClean="0"/>
                        <a:t>decreases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35143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augments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35143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190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augments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35143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-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au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885518"/>
              </p:ext>
            </p:extLst>
          </p:nvPr>
        </p:nvGraphicFramePr>
        <p:xfrm>
          <a:off x="4436600" y="1523394"/>
          <a:ext cx="2078499" cy="1488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92833"/>
                <a:gridCol w="692833"/>
                <a:gridCol w="692833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Trend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augments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augments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1900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augments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1750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-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0" name="Rectangle 49"/>
          <p:cNvSpPr/>
          <p:nvPr/>
        </p:nvSpPr>
        <p:spPr>
          <a:xfrm>
            <a:off x="1199360" y="4315054"/>
            <a:ext cx="567466" cy="31995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6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3" grpId="0"/>
      <p:bldP spid="39" grpId="0"/>
      <p:bldP spid="71" grpId="0"/>
      <p:bldP spid="74" grpId="0"/>
      <p:bldP spid="82" grpId="0"/>
      <p:bldP spid="106" grpId="0"/>
      <p:bldP spid="129" grpId="0"/>
      <p:bldP spid="154" grpId="0"/>
      <p:bldP spid="40" grpId="0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646072" y="283743"/>
          <a:ext cx="2241508" cy="6673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20754"/>
                <a:gridCol w="1120754"/>
              </a:tblGrid>
              <a:tr h="10583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485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05837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>
            <p:extLst/>
          </p:nvPr>
        </p:nvGraphicFramePr>
        <p:xfrm>
          <a:off x="1199360" y="1539235"/>
          <a:ext cx="1569112" cy="1488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4556"/>
                <a:gridCol w="784556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258731" y="1155457"/>
            <a:ext cx="16049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Compare with past years</a:t>
            </a:r>
            <a:endParaRPr lang="en-US" sz="1100"/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/>
          </p:nvPr>
        </p:nvGraphicFramePr>
        <p:xfrm>
          <a:off x="638428" y="3613640"/>
          <a:ext cx="2243728" cy="13488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60932"/>
                <a:gridCol w="560932"/>
                <a:gridCol w="560932"/>
                <a:gridCol w="56093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SUPPLIER.AMERICA.PERU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SUPPLIER.AMERICA.BRAZIL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104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41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30" name="Connecteur droit avec flèche 29"/>
          <p:cNvCxnSpPr>
            <a:stCxn id="4" idx="2"/>
            <a:endCxn id="19" idx="0"/>
          </p:cNvCxnSpPr>
          <p:nvPr/>
        </p:nvCxnSpPr>
        <p:spPr>
          <a:xfrm>
            <a:off x="1766826" y="951045"/>
            <a:ext cx="217090" cy="588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9" idx="2"/>
            <a:endCxn id="26" idx="0"/>
          </p:cNvCxnSpPr>
          <p:nvPr/>
        </p:nvCxnSpPr>
        <p:spPr>
          <a:xfrm flipH="1">
            <a:off x="1760292" y="3028216"/>
            <a:ext cx="223624" cy="5854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56176" y="3165480"/>
            <a:ext cx="15179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smtClean="0"/>
              <a:t>Compare with sibling countries</a:t>
            </a:r>
            <a:endParaRPr lang="en-US" sz="1100"/>
          </a:p>
        </p:txBody>
      </p:sp>
      <p:cxnSp>
        <p:nvCxnSpPr>
          <p:cNvPr id="34" name="Connecteur droit avec flèche 33"/>
          <p:cNvCxnSpPr>
            <a:stCxn id="4" idx="3"/>
            <a:endCxn id="64" idx="1"/>
          </p:cNvCxnSpPr>
          <p:nvPr/>
        </p:nvCxnSpPr>
        <p:spPr>
          <a:xfrm flipV="1">
            <a:off x="2887580" y="507062"/>
            <a:ext cx="2973899" cy="110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4503615" y="217575"/>
            <a:ext cx="11560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Analyze for cities</a:t>
            </a:r>
            <a:endParaRPr lang="en-US" sz="1100"/>
          </a:p>
        </p:txBody>
      </p:sp>
      <p:cxnSp>
        <p:nvCxnSpPr>
          <p:cNvPr id="57" name="Connecteur droit avec flèche 56"/>
          <p:cNvCxnSpPr>
            <a:stCxn id="26" idx="2"/>
            <a:endCxn id="84" idx="0"/>
          </p:cNvCxnSpPr>
          <p:nvPr/>
        </p:nvCxnSpPr>
        <p:spPr>
          <a:xfrm>
            <a:off x="1760292" y="4962452"/>
            <a:ext cx="312012" cy="569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Tableau 63"/>
          <p:cNvGraphicFramePr>
            <a:graphicFrameLocks noGrp="1"/>
          </p:cNvGraphicFramePr>
          <p:nvPr>
            <p:extLst/>
          </p:nvPr>
        </p:nvGraphicFramePr>
        <p:xfrm>
          <a:off x="5861479" y="135569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1" name="ZoneTexte 70"/>
          <p:cNvSpPr txBox="1"/>
          <p:nvPr/>
        </p:nvSpPr>
        <p:spPr>
          <a:xfrm>
            <a:off x="4366339" y="749459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Backtrack</a:t>
            </a:r>
            <a:endParaRPr lang="en-US" sz="1100"/>
          </a:p>
        </p:txBody>
      </p:sp>
      <p:sp>
        <p:nvSpPr>
          <p:cNvPr id="74" name="ZoneTexte 73"/>
          <p:cNvSpPr txBox="1"/>
          <p:nvPr/>
        </p:nvSpPr>
        <p:spPr>
          <a:xfrm>
            <a:off x="426711" y="5206972"/>
            <a:ext cx="14510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Explain this difference</a:t>
            </a:r>
            <a:endParaRPr lang="en-US" sz="1100"/>
          </a:p>
        </p:txBody>
      </p:sp>
      <p:sp>
        <p:nvSpPr>
          <p:cNvPr id="77" name="Rectangle 76"/>
          <p:cNvSpPr/>
          <p:nvPr/>
        </p:nvSpPr>
        <p:spPr>
          <a:xfrm>
            <a:off x="1291390" y="4288046"/>
            <a:ext cx="475436" cy="413074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Connecteur droit avec flèche 78"/>
          <p:cNvCxnSpPr>
            <a:stCxn id="19" idx="3"/>
            <a:endCxn id="93" idx="1"/>
          </p:cNvCxnSpPr>
          <p:nvPr/>
        </p:nvCxnSpPr>
        <p:spPr>
          <a:xfrm flipV="1">
            <a:off x="2768472" y="2267884"/>
            <a:ext cx="1668128" cy="15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2907757" y="1941560"/>
            <a:ext cx="12105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Verify for all parts</a:t>
            </a:r>
            <a:endParaRPr lang="en-US" sz="1100"/>
          </a:p>
        </p:txBody>
      </p:sp>
      <p:graphicFrame>
        <p:nvGraphicFramePr>
          <p:cNvPr id="84" name="Tableau 83"/>
          <p:cNvGraphicFramePr>
            <a:graphicFrameLocks noGrp="1"/>
          </p:cNvGraphicFramePr>
          <p:nvPr>
            <p:extLst/>
          </p:nvPr>
        </p:nvGraphicFramePr>
        <p:xfrm>
          <a:off x="856180" y="5531971"/>
          <a:ext cx="2432248" cy="8992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  <a:gridCol w="608062"/>
                <a:gridCol w="60806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PART.MFGR#51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PART.MFGR#52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48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Tableau 92"/>
          <p:cNvGraphicFramePr>
            <a:graphicFrameLocks noGrp="1"/>
          </p:cNvGraphicFramePr>
          <p:nvPr>
            <p:extLst/>
          </p:nvPr>
        </p:nvGraphicFramePr>
        <p:xfrm>
          <a:off x="4436600" y="1523394"/>
          <a:ext cx="1569112" cy="1488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4556"/>
                <a:gridCol w="784556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cxnSp>
        <p:nvCxnSpPr>
          <p:cNvPr id="102" name="Connecteur droit avec flèche 101"/>
          <p:cNvCxnSpPr>
            <a:stCxn id="84" idx="3"/>
            <a:endCxn id="107" idx="2"/>
          </p:cNvCxnSpPr>
          <p:nvPr/>
        </p:nvCxnSpPr>
        <p:spPr>
          <a:xfrm flipV="1">
            <a:off x="3288428" y="4353958"/>
            <a:ext cx="829917" cy="1627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/>
          <p:cNvSpPr txBox="1"/>
          <p:nvPr/>
        </p:nvSpPr>
        <p:spPr>
          <a:xfrm>
            <a:off x="3786268" y="4822251"/>
            <a:ext cx="10867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mtClean="0"/>
              <a:t>Focus on PART.MFGR#51</a:t>
            </a:r>
          </a:p>
          <a:p>
            <a:r>
              <a:rPr lang="en-US" sz="1100" smtClean="0"/>
              <a:t> </a:t>
            </a:r>
            <a:endParaRPr lang="en-US" sz="1100"/>
          </a:p>
        </p:txBody>
      </p:sp>
      <p:graphicFrame>
        <p:nvGraphicFramePr>
          <p:cNvPr id="107" name="Tableau 106"/>
          <p:cNvGraphicFramePr>
            <a:graphicFrameLocks noGrp="1"/>
          </p:cNvGraphicFramePr>
          <p:nvPr>
            <p:extLst/>
          </p:nvPr>
        </p:nvGraphicFramePr>
        <p:xfrm>
          <a:off x="3510283" y="3586722"/>
          <a:ext cx="1216124" cy="7672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</a:tblGrid>
              <a:tr h="80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PART.MFGR#51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cxnSp>
        <p:nvCxnSpPr>
          <p:cNvPr id="116" name="Connecteur en arc 115"/>
          <p:cNvCxnSpPr>
            <a:stCxn id="64" idx="2"/>
            <a:endCxn id="4" idx="3"/>
          </p:cNvCxnSpPr>
          <p:nvPr/>
        </p:nvCxnSpPr>
        <p:spPr>
          <a:xfrm rot="5400000" flipH="1">
            <a:off x="5010845" y="-1505870"/>
            <a:ext cx="261161" cy="4507691"/>
          </a:xfrm>
          <a:prstGeom prst="curvedConnector4">
            <a:avLst>
              <a:gd name="adj1" fmla="val -87532"/>
              <a:gd name="adj2" fmla="val 6701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en arc 121"/>
          <p:cNvCxnSpPr>
            <a:stCxn id="32" idx="2"/>
            <a:endCxn id="19" idx="3"/>
          </p:cNvCxnSpPr>
          <p:nvPr/>
        </p:nvCxnSpPr>
        <p:spPr>
          <a:xfrm rot="5400000" flipH="1">
            <a:off x="5281361" y="-229164"/>
            <a:ext cx="350258" cy="5376036"/>
          </a:xfrm>
          <a:prstGeom prst="curvedConnector4">
            <a:avLst>
              <a:gd name="adj1" fmla="val -174043"/>
              <a:gd name="adj2" fmla="val 8139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ZoneTexte 128"/>
          <p:cNvSpPr txBox="1"/>
          <p:nvPr/>
        </p:nvSpPr>
        <p:spPr>
          <a:xfrm>
            <a:off x="5038247" y="3999589"/>
            <a:ext cx="65797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mtClean="0"/>
              <a:t>Predict for 2016 by cities</a:t>
            </a:r>
          </a:p>
          <a:p>
            <a:r>
              <a:rPr lang="en-US" sz="1100" smtClean="0"/>
              <a:t> </a:t>
            </a:r>
            <a:endParaRPr lang="en-US" sz="1100"/>
          </a:p>
        </p:txBody>
      </p:sp>
      <p:graphicFrame>
        <p:nvGraphicFramePr>
          <p:cNvPr id="134" name="Tableau 133"/>
          <p:cNvGraphicFramePr>
            <a:graphicFrameLocks noGrp="1"/>
          </p:cNvGraphicFramePr>
          <p:nvPr>
            <p:extLst/>
          </p:nvPr>
        </p:nvGraphicFramePr>
        <p:xfrm>
          <a:off x="5861480" y="3545060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.MFGR#51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6" name="Connecteur droit avec flèche 135"/>
          <p:cNvCxnSpPr>
            <a:stCxn id="107" idx="3"/>
            <a:endCxn id="134" idx="1"/>
          </p:cNvCxnSpPr>
          <p:nvPr/>
        </p:nvCxnSpPr>
        <p:spPr>
          <a:xfrm flipV="1">
            <a:off x="4726407" y="3916553"/>
            <a:ext cx="1135073" cy="53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ZoneTexte 153"/>
          <p:cNvSpPr txBox="1"/>
          <p:nvPr/>
        </p:nvSpPr>
        <p:spPr>
          <a:xfrm>
            <a:off x="7411158" y="4485676"/>
            <a:ext cx="15179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mtClean="0"/>
              <a:t>Suggest</a:t>
            </a:r>
            <a:endParaRPr lang="en-US" sz="1100"/>
          </a:p>
        </p:txBody>
      </p:sp>
      <p:cxnSp>
        <p:nvCxnSpPr>
          <p:cNvPr id="155" name="Connecteur droit avec flèche 154"/>
          <p:cNvCxnSpPr>
            <a:stCxn id="134" idx="2"/>
          </p:cNvCxnSpPr>
          <p:nvPr/>
        </p:nvCxnSpPr>
        <p:spPr>
          <a:xfrm>
            <a:off x="7395272" y="4288046"/>
            <a:ext cx="1" cy="635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8" name="Tableau 157"/>
          <p:cNvGraphicFramePr>
            <a:graphicFrameLocks noGrp="1"/>
          </p:cNvGraphicFramePr>
          <p:nvPr>
            <p:extLst/>
          </p:nvPr>
        </p:nvGraphicFramePr>
        <p:xfrm>
          <a:off x="5861480" y="4974781"/>
          <a:ext cx="3067585" cy="9850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14452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.MFGR#52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39829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398291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>
            <p:extLst/>
          </p:nvPr>
        </p:nvGraphicFramePr>
        <p:xfrm>
          <a:off x="7359952" y="1523394"/>
          <a:ext cx="1569112" cy="111058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4556"/>
                <a:gridCol w="784556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</a:t>
                      </a:r>
                      <a:r>
                        <a:rPr lang="fr-FR" sz="900" baseline="0" dirty="0" smtClean="0"/>
                        <a:t> &lt; </a:t>
                      </a:r>
                      <a:r>
                        <a:rPr lang="fr-FR" sz="900" dirty="0" smtClean="0"/>
                        <a:t>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 &lt;= 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cxnSp>
        <p:nvCxnSpPr>
          <p:cNvPr id="36" name="Connecteur droit avec flèche 35"/>
          <p:cNvCxnSpPr>
            <a:stCxn id="93" idx="3"/>
            <a:endCxn id="32" idx="1"/>
          </p:cNvCxnSpPr>
          <p:nvPr/>
        </p:nvCxnSpPr>
        <p:spPr>
          <a:xfrm flipV="1">
            <a:off x="6005712" y="2078688"/>
            <a:ext cx="1354240" cy="189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6380540" y="1651607"/>
            <a:ext cx="8194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Abstract </a:t>
            </a:r>
          </a:p>
          <a:p>
            <a:r>
              <a:rPr lang="en-US" sz="1100" smtClean="0"/>
              <a:t>in 2 classes</a:t>
            </a:r>
            <a:endParaRPr lang="en-US" sz="1100"/>
          </a:p>
        </p:txBody>
      </p:sp>
      <p:sp>
        <p:nvSpPr>
          <p:cNvPr id="43" name="ZoneTexte 42"/>
          <p:cNvSpPr txBox="1"/>
          <p:nvPr/>
        </p:nvSpPr>
        <p:spPr>
          <a:xfrm>
            <a:off x="6206067" y="2903870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/>
              <a:t>Backtrack</a:t>
            </a:r>
            <a:endParaRPr lang="en-US" sz="1100"/>
          </a:p>
        </p:txBody>
      </p:sp>
      <p:sp>
        <p:nvSpPr>
          <p:cNvPr id="2" name="Έλλειψη 1"/>
          <p:cNvSpPr/>
          <p:nvPr/>
        </p:nvSpPr>
        <p:spPr>
          <a:xfrm>
            <a:off x="5515701" y="592264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1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37" name="Έλλειψη 36"/>
          <p:cNvSpPr/>
          <p:nvPr/>
        </p:nvSpPr>
        <p:spPr>
          <a:xfrm>
            <a:off x="2072304" y="116739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8" name="Έλλειψη 37"/>
          <p:cNvSpPr/>
          <p:nvPr/>
        </p:nvSpPr>
        <p:spPr>
          <a:xfrm>
            <a:off x="4078339" y="1900070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1" name="Έλλειψη 40"/>
          <p:cNvSpPr/>
          <p:nvPr/>
        </p:nvSpPr>
        <p:spPr>
          <a:xfrm>
            <a:off x="6993166" y="219064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2" name="Έλλειψη 41"/>
          <p:cNvSpPr/>
          <p:nvPr/>
        </p:nvSpPr>
        <p:spPr>
          <a:xfrm>
            <a:off x="1986777" y="3236923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5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4" name="Έλλειψη 43"/>
          <p:cNvSpPr/>
          <p:nvPr/>
        </p:nvSpPr>
        <p:spPr>
          <a:xfrm>
            <a:off x="2129397" y="5206972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6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5" name="Έλλειψη 44"/>
          <p:cNvSpPr/>
          <p:nvPr/>
        </p:nvSpPr>
        <p:spPr>
          <a:xfrm>
            <a:off x="4118345" y="4510096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7</a:t>
            </a:r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46" name="Έλλειψη 45"/>
          <p:cNvSpPr/>
          <p:nvPr/>
        </p:nvSpPr>
        <p:spPr>
          <a:xfrm>
            <a:off x="6953720" y="4635009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9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7" name="Έλλειψη 46"/>
          <p:cNvSpPr/>
          <p:nvPr/>
        </p:nvSpPr>
        <p:spPr>
          <a:xfrm>
            <a:off x="5515701" y="3598132"/>
            <a:ext cx="288000" cy="288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smtClean="0">
                <a:solidFill>
                  <a:schemeClr val="bg1"/>
                </a:solidFill>
              </a:rPr>
              <a:t>8</a:t>
            </a:r>
            <a:endParaRPr lang="en-US" sz="12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49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3" grpId="0"/>
      <p:bldP spid="39" grpId="0"/>
      <p:bldP spid="71" grpId="0"/>
      <p:bldP spid="74" grpId="0"/>
      <p:bldP spid="82" grpId="0"/>
      <p:bldP spid="106" grpId="0"/>
      <p:bldP spid="129" grpId="0"/>
      <p:bldP spid="154" grpId="0"/>
      <p:bldP spid="40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580534"/>
              </p:ext>
            </p:extLst>
          </p:nvPr>
        </p:nvGraphicFramePr>
        <p:xfrm>
          <a:off x="646072" y="283743"/>
          <a:ext cx="2241508" cy="6673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20754"/>
                <a:gridCol w="1120754"/>
              </a:tblGrid>
              <a:tr h="10583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485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05837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702698"/>
              </p:ext>
            </p:extLst>
          </p:nvPr>
        </p:nvGraphicFramePr>
        <p:xfrm>
          <a:off x="1199360" y="1539235"/>
          <a:ext cx="1569112" cy="1488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4556"/>
                <a:gridCol w="784556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258731" y="1155457"/>
            <a:ext cx="16049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Compare </a:t>
            </a:r>
            <a:r>
              <a:rPr lang="fr-FR" sz="1100" dirty="0" err="1" smtClean="0"/>
              <a:t>with</a:t>
            </a:r>
            <a:r>
              <a:rPr lang="fr-FR" sz="1100" dirty="0" smtClean="0"/>
              <a:t> </a:t>
            </a:r>
            <a:r>
              <a:rPr lang="fr-FR" sz="1100" dirty="0" err="1" smtClean="0"/>
              <a:t>past</a:t>
            </a:r>
            <a:r>
              <a:rPr lang="fr-FR" sz="1100" dirty="0" smtClean="0"/>
              <a:t> </a:t>
            </a:r>
            <a:r>
              <a:rPr lang="fr-FR" sz="1100" dirty="0" err="1" smtClean="0"/>
              <a:t>years</a:t>
            </a:r>
            <a:endParaRPr lang="fr-FR" sz="1100" dirty="0"/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529021"/>
              </p:ext>
            </p:extLst>
          </p:nvPr>
        </p:nvGraphicFramePr>
        <p:xfrm>
          <a:off x="638428" y="3613640"/>
          <a:ext cx="2243728" cy="13488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60932"/>
                <a:gridCol w="560932"/>
                <a:gridCol w="560932"/>
                <a:gridCol w="56093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SUPPLIER.AMERICA.PERU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SUPPLIER.AMERICA.BRAZIL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104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41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99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30" name="Connecteur droit avec flèche 29"/>
          <p:cNvCxnSpPr>
            <a:stCxn id="4" idx="2"/>
            <a:endCxn id="19" idx="0"/>
          </p:cNvCxnSpPr>
          <p:nvPr/>
        </p:nvCxnSpPr>
        <p:spPr>
          <a:xfrm>
            <a:off x="1766826" y="951045"/>
            <a:ext cx="217090" cy="588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9" idx="2"/>
            <a:endCxn id="26" idx="0"/>
          </p:cNvCxnSpPr>
          <p:nvPr/>
        </p:nvCxnSpPr>
        <p:spPr>
          <a:xfrm flipH="1">
            <a:off x="1760292" y="3028216"/>
            <a:ext cx="223624" cy="5854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56176" y="3165480"/>
            <a:ext cx="15179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 smtClean="0"/>
              <a:t>Compare </a:t>
            </a:r>
            <a:r>
              <a:rPr lang="fr-FR" sz="1100" dirty="0" err="1" smtClean="0"/>
              <a:t>with</a:t>
            </a:r>
            <a:r>
              <a:rPr lang="fr-FR" sz="1100" dirty="0" smtClean="0"/>
              <a:t> sibling countries</a:t>
            </a:r>
            <a:endParaRPr lang="fr-FR" sz="1100" dirty="0"/>
          </a:p>
        </p:txBody>
      </p:sp>
      <p:cxnSp>
        <p:nvCxnSpPr>
          <p:cNvPr id="34" name="Connecteur droit avec flèche 33"/>
          <p:cNvCxnSpPr>
            <a:stCxn id="4" idx="3"/>
            <a:endCxn id="64" idx="1"/>
          </p:cNvCxnSpPr>
          <p:nvPr/>
        </p:nvCxnSpPr>
        <p:spPr>
          <a:xfrm flipV="1">
            <a:off x="2887580" y="507062"/>
            <a:ext cx="2973899" cy="110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4503615" y="217575"/>
            <a:ext cx="11560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/>
              <a:t>Analyze</a:t>
            </a:r>
            <a:r>
              <a:rPr lang="fr-FR" sz="1100" dirty="0" smtClean="0"/>
              <a:t> for </a:t>
            </a:r>
            <a:r>
              <a:rPr lang="fr-FR" sz="1100" dirty="0" err="1" smtClean="0"/>
              <a:t>cities</a:t>
            </a:r>
            <a:endParaRPr lang="fr-FR" sz="1100" dirty="0"/>
          </a:p>
        </p:txBody>
      </p:sp>
      <p:cxnSp>
        <p:nvCxnSpPr>
          <p:cNvPr id="57" name="Connecteur droit avec flèche 56"/>
          <p:cNvCxnSpPr>
            <a:stCxn id="26" idx="2"/>
            <a:endCxn id="84" idx="0"/>
          </p:cNvCxnSpPr>
          <p:nvPr/>
        </p:nvCxnSpPr>
        <p:spPr>
          <a:xfrm>
            <a:off x="1760292" y="4962452"/>
            <a:ext cx="312012" cy="569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Tableau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87739"/>
              </p:ext>
            </p:extLst>
          </p:nvPr>
        </p:nvGraphicFramePr>
        <p:xfrm>
          <a:off x="5861479" y="135569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1" name="ZoneTexte 70"/>
          <p:cNvSpPr txBox="1"/>
          <p:nvPr/>
        </p:nvSpPr>
        <p:spPr>
          <a:xfrm>
            <a:off x="4366339" y="749459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B</a:t>
            </a:r>
            <a:r>
              <a:rPr lang="fr-FR" sz="1100" dirty="0" err="1" smtClean="0"/>
              <a:t>acktrack</a:t>
            </a:r>
            <a:endParaRPr lang="fr-FR" sz="1100" dirty="0"/>
          </a:p>
        </p:txBody>
      </p:sp>
      <p:sp>
        <p:nvSpPr>
          <p:cNvPr id="74" name="ZoneTexte 73"/>
          <p:cNvSpPr txBox="1"/>
          <p:nvPr/>
        </p:nvSpPr>
        <p:spPr>
          <a:xfrm>
            <a:off x="426711" y="5206972"/>
            <a:ext cx="14510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/>
              <a:t>Explain</a:t>
            </a:r>
            <a:r>
              <a:rPr lang="fr-FR" sz="1100" dirty="0" smtClean="0"/>
              <a:t> </a:t>
            </a:r>
            <a:r>
              <a:rPr lang="fr-FR" sz="1100" dirty="0" err="1" smtClean="0"/>
              <a:t>this</a:t>
            </a:r>
            <a:r>
              <a:rPr lang="fr-FR" sz="1100" dirty="0" smtClean="0"/>
              <a:t> </a:t>
            </a:r>
            <a:r>
              <a:rPr lang="fr-FR" sz="1100" dirty="0" err="1" smtClean="0"/>
              <a:t>difference</a:t>
            </a:r>
            <a:endParaRPr lang="fr-FR" sz="1100" dirty="0"/>
          </a:p>
        </p:txBody>
      </p:sp>
      <p:sp>
        <p:nvSpPr>
          <p:cNvPr id="77" name="Rectangle 76"/>
          <p:cNvSpPr/>
          <p:nvPr/>
        </p:nvSpPr>
        <p:spPr>
          <a:xfrm>
            <a:off x="1291390" y="4288046"/>
            <a:ext cx="475436" cy="413074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9" name="Connecteur droit avec flèche 78"/>
          <p:cNvCxnSpPr>
            <a:stCxn id="19" idx="3"/>
            <a:endCxn id="93" idx="1"/>
          </p:cNvCxnSpPr>
          <p:nvPr/>
        </p:nvCxnSpPr>
        <p:spPr>
          <a:xfrm flipV="1">
            <a:off x="2768472" y="2267884"/>
            <a:ext cx="1668128" cy="15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2907757" y="1941560"/>
            <a:ext cx="12105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/>
              <a:t>Verify</a:t>
            </a:r>
            <a:r>
              <a:rPr lang="fr-FR" sz="1100" dirty="0" smtClean="0"/>
              <a:t> for all parts</a:t>
            </a:r>
            <a:endParaRPr lang="fr-FR" sz="1100" dirty="0"/>
          </a:p>
        </p:txBody>
      </p:sp>
      <p:graphicFrame>
        <p:nvGraphicFramePr>
          <p:cNvPr id="84" name="Tableau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247641"/>
              </p:ext>
            </p:extLst>
          </p:nvPr>
        </p:nvGraphicFramePr>
        <p:xfrm>
          <a:off x="856180" y="5531971"/>
          <a:ext cx="2432248" cy="8992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  <a:gridCol w="608062"/>
                <a:gridCol w="60806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PART.MFGR#51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PART.MFGR#52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48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Tableau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860264"/>
              </p:ext>
            </p:extLst>
          </p:nvPr>
        </p:nvGraphicFramePr>
        <p:xfrm>
          <a:off x="4436600" y="1523394"/>
          <a:ext cx="1569112" cy="1488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4556"/>
                <a:gridCol w="784556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1900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1750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cxnSp>
        <p:nvCxnSpPr>
          <p:cNvPr id="102" name="Connecteur droit avec flèche 101"/>
          <p:cNvCxnSpPr>
            <a:stCxn id="84" idx="3"/>
            <a:endCxn id="107" idx="2"/>
          </p:cNvCxnSpPr>
          <p:nvPr/>
        </p:nvCxnSpPr>
        <p:spPr>
          <a:xfrm flipV="1">
            <a:off x="3288428" y="4353958"/>
            <a:ext cx="829917" cy="1627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/>
          <p:cNvSpPr txBox="1"/>
          <p:nvPr/>
        </p:nvSpPr>
        <p:spPr>
          <a:xfrm>
            <a:off x="3786268" y="4822251"/>
            <a:ext cx="10867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F</a:t>
            </a:r>
            <a:r>
              <a:rPr lang="fr-FR" sz="1100" dirty="0" smtClean="0"/>
              <a:t>ocus on </a:t>
            </a:r>
            <a:r>
              <a:rPr lang="fr-FR" sz="1100" dirty="0"/>
              <a:t>PART.MFGR#51</a:t>
            </a:r>
          </a:p>
          <a:p>
            <a:r>
              <a:rPr lang="fr-FR" sz="1100" dirty="0" smtClean="0"/>
              <a:t> </a:t>
            </a:r>
            <a:endParaRPr lang="fr-FR" sz="1100" dirty="0"/>
          </a:p>
        </p:txBody>
      </p:sp>
      <p:graphicFrame>
        <p:nvGraphicFramePr>
          <p:cNvPr id="107" name="Tableau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945555"/>
              </p:ext>
            </p:extLst>
          </p:nvPr>
        </p:nvGraphicFramePr>
        <p:xfrm>
          <a:off x="3510283" y="3586722"/>
          <a:ext cx="1216124" cy="7672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</a:tblGrid>
              <a:tr h="80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PART.MFGR#51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cxnSp>
        <p:nvCxnSpPr>
          <p:cNvPr id="116" name="Connecteur en arc 115"/>
          <p:cNvCxnSpPr>
            <a:stCxn id="64" idx="2"/>
            <a:endCxn id="4" idx="3"/>
          </p:cNvCxnSpPr>
          <p:nvPr/>
        </p:nvCxnSpPr>
        <p:spPr>
          <a:xfrm rot="5400000" flipH="1">
            <a:off x="5010845" y="-1505870"/>
            <a:ext cx="261161" cy="4507691"/>
          </a:xfrm>
          <a:prstGeom prst="curvedConnector4">
            <a:avLst>
              <a:gd name="adj1" fmla="val -87532"/>
              <a:gd name="adj2" fmla="val 6701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en arc 121"/>
          <p:cNvCxnSpPr>
            <a:stCxn id="32" idx="2"/>
            <a:endCxn id="19" idx="3"/>
          </p:cNvCxnSpPr>
          <p:nvPr/>
        </p:nvCxnSpPr>
        <p:spPr>
          <a:xfrm rot="5400000" flipH="1">
            <a:off x="5281361" y="-229164"/>
            <a:ext cx="350258" cy="5376036"/>
          </a:xfrm>
          <a:prstGeom prst="curvedConnector4">
            <a:avLst>
              <a:gd name="adj1" fmla="val -174043"/>
              <a:gd name="adj2" fmla="val 8139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ZoneTexte 128"/>
          <p:cNvSpPr txBox="1"/>
          <p:nvPr/>
        </p:nvSpPr>
        <p:spPr>
          <a:xfrm>
            <a:off x="5038247" y="3999589"/>
            <a:ext cx="65797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 smtClean="0"/>
              <a:t>Predict</a:t>
            </a:r>
            <a:r>
              <a:rPr lang="fr-FR" sz="1100" dirty="0" smtClean="0"/>
              <a:t> for 2016 by </a:t>
            </a:r>
            <a:r>
              <a:rPr lang="fr-FR" sz="1100" dirty="0" err="1" smtClean="0"/>
              <a:t>cities</a:t>
            </a:r>
            <a:endParaRPr lang="fr-FR" sz="1100" dirty="0"/>
          </a:p>
          <a:p>
            <a:r>
              <a:rPr lang="fr-FR" sz="1100" dirty="0" smtClean="0"/>
              <a:t> </a:t>
            </a:r>
            <a:endParaRPr lang="fr-FR" sz="1100" dirty="0"/>
          </a:p>
        </p:txBody>
      </p:sp>
      <p:graphicFrame>
        <p:nvGraphicFramePr>
          <p:cNvPr id="134" name="Tableau 1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898938"/>
              </p:ext>
            </p:extLst>
          </p:nvPr>
        </p:nvGraphicFramePr>
        <p:xfrm>
          <a:off x="5861480" y="3545060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.MFGR#51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6" name="Connecteur droit avec flèche 135"/>
          <p:cNvCxnSpPr>
            <a:stCxn id="107" idx="3"/>
            <a:endCxn id="134" idx="1"/>
          </p:cNvCxnSpPr>
          <p:nvPr/>
        </p:nvCxnSpPr>
        <p:spPr>
          <a:xfrm flipV="1">
            <a:off x="4726407" y="3916553"/>
            <a:ext cx="1135073" cy="53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ZoneTexte 153"/>
          <p:cNvSpPr txBox="1"/>
          <p:nvPr/>
        </p:nvSpPr>
        <p:spPr>
          <a:xfrm>
            <a:off x="7411158" y="4485676"/>
            <a:ext cx="15179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Compare </a:t>
            </a:r>
            <a:r>
              <a:rPr lang="fr-FR" sz="1100" dirty="0" err="1" smtClean="0"/>
              <a:t>with</a:t>
            </a:r>
            <a:r>
              <a:rPr lang="fr-FR" sz="1100" dirty="0" smtClean="0"/>
              <a:t> PART.MFGR#52</a:t>
            </a:r>
            <a:endParaRPr lang="fr-FR" sz="1100" dirty="0"/>
          </a:p>
        </p:txBody>
      </p:sp>
      <p:cxnSp>
        <p:nvCxnSpPr>
          <p:cNvPr id="155" name="Connecteur droit avec flèche 154"/>
          <p:cNvCxnSpPr>
            <a:stCxn id="134" idx="2"/>
          </p:cNvCxnSpPr>
          <p:nvPr/>
        </p:nvCxnSpPr>
        <p:spPr>
          <a:xfrm>
            <a:off x="7395272" y="4288046"/>
            <a:ext cx="1" cy="635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8" name="Tableau 1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042546"/>
              </p:ext>
            </p:extLst>
          </p:nvPr>
        </p:nvGraphicFramePr>
        <p:xfrm>
          <a:off x="5861480" y="4974781"/>
          <a:ext cx="3067585" cy="14478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14452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YEAR,2016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39829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3982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.MFGR#51</a:t>
                      </a:r>
                      <a:endParaRPr lang="fr-FR" sz="900" dirty="0" smtClean="0"/>
                    </a:p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82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.MFGR#52</a:t>
                      </a:r>
                      <a:endParaRPr lang="fr-FR" sz="900" dirty="0" smtClean="0"/>
                    </a:p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fr-FR" sz="900" dirty="0">
                        <a:solidFill>
                          <a:srgbClr val="FF0000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fr-FR" sz="900" dirty="0">
                        <a:solidFill>
                          <a:srgbClr val="FF0000"/>
                        </a:solidFill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642263"/>
              </p:ext>
            </p:extLst>
          </p:nvPr>
        </p:nvGraphicFramePr>
        <p:xfrm>
          <a:off x="7359952" y="1523394"/>
          <a:ext cx="1569112" cy="111058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4556"/>
                <a:gridCol w="784556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</a:t>
                      </a:r>
                      <a:r>
                        <a:rPr lang="fr-FR" sz="900" baseline="0" dirty="0" smtClean="0"/>
                        <a:t> &lt; </a:t>
                      </a:r>
                      <a:r>
                        <a:rPr lang="fr-FR" sz="900" dirty="0" smtClean="0"/>
                        <a:t>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900" dirty="0" smtClean="0"/>
                        <a:t> &lt;= 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cxnSp>
        <p:nvCxnSpPr>
          <p:cNvPr id="36" name="Connecteur droit avec flèche 35"/>
          <p:cNvCxnSpPr>
            <a:stCxn id="93" idx="3"/>
            <a:endCxn id="32" idx="1"/>
          </p:cNvCxnSpPr>
          <p:nvPr/>
        </p:nvCxnSpPr>
        <p:spPr>
          <a:xfrm flipV="1">
            <a:off x="6005712" y="2078688"/>
            <a:ext cx="1354240" cy="189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6380540" y="1651607"/>
            <a:ext cx="8194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smtClean="0"/>
              <a:t>Abstract </a:t>
            </a:r>
          </a:p>
          <a:p>
            <a:r>
              <a:rPr lang="fr-FR" sz="1100" dirty="0" smtClean="0"/>
              <a:t>in 2 classes</a:t>
            </a:r>
            <a:endParaRPr lang="fr-FR" sz="1100" dirty="0"/>
          </a:p>
        </p:txBody>
      </p:sp>
      <p:sp>
        <p:nvSpPr>
          <p:cNvPr id="43" name="ZoneTexte 42"/>
          <p:cNvSpPr txBox="1"/>
          <p:nvPr/>
        </p:nvSpPr>
        <p:spPr>
          <a:xfrm>
            <a:off x="6206067" y="2903870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B</a:t>
            </a:r>
            <a:r>
              <a:rPr lang="fr-FR" sz="1100" dirty="0" err="1" smtClean="0"/>
              <a:t>acktrack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350866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3" grpId="0"/>
      <p:bldP spid="39" grpId="0"/>
      <p:bldP spid="71" grpId="0"/>
      <p:bldP spid="74" grpId="0"/>
      <p:bldP spid="82" grpId="0"/>
      <p:bldP spid="106" grpId="0"/>
      <p:bldP spid="129" grpId="0"/>
      <p:bldP spid="154" grpId="0"/>
      <p:bldP spid="40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05992"/>
              </p:ext>
            </p:extLst>
          </p:nvPr>
        </p:nvGraphicFramePr>
        <p:xfrm>
          <a:off x="646072" y="296443"/>
          <a:ext cx="2241508" cy="6673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20754"/>
                <a:gridCol w="1120754"/>
              </a:tblGrid>
              <a:tr h="10583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485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05837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73395"/>
              </p:ext>
            </p:extLst>
          </p:nvPr>
        </p:nvGraphicFramePr>
        <p:xfrm>
          <a:off x="638429" y="1554875"/>
          <a:ext cx="2130042" cy="15518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10014"/>
                <a:gridCol w="710014"/>
                <a:gridCol w="710014"/>
              </a:tblGrid>
              <a:tr h="15163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455007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Trend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35143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err="1" smtClean="0"/>
                        <a:t>decreases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35143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augments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35143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190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augments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35143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175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-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182531" y="1155457"/>
            <a:ext cx="16049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Compare </a:t>
            </a:r>
            <a:r>
              <a:rPr lang="fr-FR" sz="1100" dirty="0" err="1" smtClean="0"/>
              <a:t>with</a:t>
            </a:r>
            <a:r>
              <a:rPr lang="fr-FR" sz="1100" dirty="0" smtClean="0"/>
              <a:t> </a:t>
            </a:r>
            <a:r>
              <a:rPr lang="fr-FR" sz="1100" dirty="0" err="1" smtClean="0"/>
              <a:t>past</a:t>
            </a:r>
            <a:r>
              <a:rPr lang="fr-FR" sz="1100" dirty="0" smtClean="0"/>
              <a:t> </a:t>
            </a:r>
            <a:r>
              <a:rPr lang="fr-FR" sz="1100" dirty="0" err="1" smtClean="0"/>
              <a:t>years</a:t>
            </a:r>
            <a:endParaRPr lang="fr-FR" sz="1100" dirty="0"/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46596"/>
              </p:ext>
            </p:extLst>
          </p:nvPr>
        </p:nvGraphicFramePr>
        <p:xfrm>
          <a:off x="168777" y="3678221"/>
          <a:ext cx="3344907" cy="12116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68981"/>
                <a:gridCol w="723223"/>
                <a:gridCol w="614741"/>
                <a:gridCol w="668981"/>
                <a:gridCol w="668981"/>
              </a:tblGrid>
              <a:tr h="80975">
                <a:tc gridSpan="3"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.MFGR#1-4</a:t>
                      </a:r>
                      <a:endParaRPr lang="fr-FR" sz="9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.MFGR#6</a:t>
                      </a:r>
                      <a:endParaRPr lang="fr-FR" sz="900" dirty="0" smtClean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.MFGR#7</a:t>
                      </a:r>
                      <a:endParaRPr lang="fr-FR" sz="900" dirty="0" smtClean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r-IN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30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104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r-IN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25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r-IN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32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97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r-IN" sz="900" dirty="0" smtClean="0"/>
                        <a:t>…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41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99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0" name="Connecteur droit avec flèche 29"/>
          <p:cNvCxnSpPr>
            <a:stCxn id="4" idx="2"/>
            <a:endCxn id="19" idx="0"/>
          </p:cNvCxnSpPr>
          <p:nvPr/>
        </p:nvCxnSpPr>
        <p:spPr>
          <a:xfrm flipH="1">
            <a:off x="1703450" y="963745"/>
            <a:ext cx="63376" cy="5911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93" idx="2"/>
            <a:endCxn id="26" idx="0"/>
          </p:cNvCxnSpPr>
          <p:nvPr/>
        </p:nvCxnSpPr>
        <p:spPr>
          <a:xfrm flipH="1">
            <a:off x="1841230" y="3012375"/>
            <a:ext cx="3634619" cy="665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3078634" y="3351782"/>
            <a:ext cx="18852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 err="1" smtClean="0"/>
              <a:t>Analyze</a:t>
            </a:r>
            <a:r>
              <a:rPr lang="fr-FR" sz="1100" dirty="0" smtClean="0"/>
              <a:t> parts and </a:t>
            </a:r>
            <a:r>
              <a:rPr lang="fr-FR" sz="1100" dirty="0" err="1" smtClean="0"/>
              <a:t>cities</a:t>
            </a:r>
            <a:endParaRPr lang="fr-FR" sz="1100" dirty="0"/>
          </a:p>
        </p:txBody>
      </p:sp>
      <p:cxnSp>
        <p:nvCxnSpPr>
          <p:cNvPr id="34" name="Connecteur droit avec flèche 33"/>
          <p:cNvCxnSpPr>
            <a:stCxn id="4" idx="3"/>
            <a:endCxn id="64" idx="1"/>
          </p:cNvCxnSpPr>
          <p:nvPr/>
        </p:nvCxnSpPr>
        <p:spPr>
          <a:xfrm flipV="1">
            <a:off x="2887580" y="507062"/>
            <a:ext cx="2973899" cy="123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4503615" y="217575"/>
            <a:ext cx="11560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/>
              <a:t>Analyze</a:t>
            </a:r>
            <a:r>
              <a:rPr lang="fr-FR" sz="1100" dirty="0" smtClean="0"/>
              <a:t> for </a:t>
            </a:r>
            <a:r>
              <a:rPr lang="fr-FR" sz="1100" dirty="0" err="1" smtClean="0"/>
              <a:t>cities</a:t>
            </a:r>
            <a:endParaRPr lang="fr-FR" sz="1100" dirty="0"/>
          </a:p>
        </p:txBody>
      </p:sp>
      <p:cxnSp>
        <p:nvCxnSpPr>
          <p:cNvPr id="57" name="Connecteur droit avec flèche 56"/>
          <p:cNvCxnSpPr>
            <a:stCxn id="26" idx="2"/>
            <a:endCxn id="84" idx="0"/>
          </p:cNvCxnSpPr>
          <p:nvPr/>
        </p:nvCxnSpPr>
        <p:spPr>
          <a:xfrm flipH="1">
            <a:off x="1384904" y="4889873"/>
            <a:ext cx="456326" cy="717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Tableau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493004"/>
              </p:ext>
            </p:extLst>
          </p:nvPr>
        </p:nvGraphicFramePr>
        <p:xfrm>
          <a:off x="5861479" y="135569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1" name="ZoneTexte 70"/>
          <p:cNvSpPr txBox="1"/>
          <p:nvPr/>
        </p:nvSpPr>
        <p:spPr>
          <a:xfrm>
            <a:off x="4366339" y="749459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B</a:t>
            </a:r>
            <a:r>
              <a:rPr lang="fr-FR" sz="1100" dirty="0" err="1" smtClean="0"/>
              <a:t>acktrack</a:t>
            </a:r>
            <a:endParaRPr lang="fr-FR" sz="1100" dirty="0"/>
          </a:p>
        </p:txBody>
      </p:sp>
      <p:sp>
        <p:nvSpPr>
          <p:cNvPr id="74" name="ZoneTexte 73"/>
          <p:cNvSpPr txBox="1"/>
          <p:nvPr/>
        </p:nvSpPr>
        <p:spPr>
          <a:xfrm>
            <a:off x="1703450" y="5117757"/>
            <a:ext cx="16474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 smtClean="0"/>
              <a:t>Explain</a:t>
            </a:r>
            <a:r>
              <a:rPr lang="fr-FR" sz="1100" dirty="0" smtClean="0"/>
              <a:t> </a:t>
            </a:r>
            <a:r>
              <a:rPr lang="fr-FR" sz="1100" dirty="0" err="1" smtClean="0"/>
              <a:t>this</a:t>
            </a:r>
            <a:r>
              <a:rPr lang="fr-FR" sz="1100" dirty="0" smtClean="0"/>
              <a:t> </a:t>
            </a:r>
            <a:r>
              <a:rPr lang="fr-FR" sz="1100" dirty="0" err="1" smtClean="0"/>
              <a:t>difference</a:t>
            </a:r>
            <a:endParaRPr lang="fr-FR" sz="1100" dirty="0"/>
          </a:p>
        </p:txBody>
      </p:sp>
      <p:cxnSp>
        <p:nvCxnSpPr>
          <p:cNvPr id="79" name="Connecteur droit avec flèche 78"/>
          <p:cNvCxnSpPr>
            <a:stCxn id="19" idx="3"/>
            <a:endCxn id="93" idx="1"/>
          </p:cNvCxnSpPr>
          <p:nvPr/>
        </p:nvCxnSpPr>
        <p:spPr>
          <a:xfrm flipV="1">
            <a:off x="2768471" y="2267884"/>
            <a:ext cx="1668129" cy="62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2907757" y="1941560"/>
            <a:ext cx="12105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 smtClean="0"/>
              <a:t>Verify</a:t>
            </a:r>
            <a:r>
              <a:rPr lang="fr-FR" sz="1100" dirty="0" smtClean="0"/>
              <a:t> for all parts</a:t>
            </a:r>
            <a:endParaRPr lang="fr-FR" sz="1100" dirty="0"/>
          </a:p>
        </p:txBody>
      </p:sp>
      <p:graphicFrame>
        <p:nvGraphicFramePr>
          <p:cNvPr id="84" name="Tableau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56345"/>
              </p:ext>
            </p:extLst>
          </p:nvPr>
        </p:nvGraphicFramePr>
        <p:xfrm>
          <a:off x="168780" y="5607251"/>
          <a:ext cx="2432248" cy="8992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  <a:gridCol w="608062"/>
                <a:gridCol w="608062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PART.MFGR#51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PART.MFGR#52</a:t>
                      </a:r>
                      <a:endParaRPr lang="fr-FR" sz="900" dirty="0"/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48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26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3" name="Tableau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126759"/>
              </p:ext>
            </p:extLst>
          </p:nvPr>
        </p:nvGraphicFramePr>
        <p:xfrm>
          <a:off x="4436600" y="1523394"/>
          <a:ext cx="2078499" cy="1488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92833"/>
                <a:gridCol w="692833"/>
                <a:gridCol w="692833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Trend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3500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augments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2000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augments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1900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augments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1750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-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02" name="Connecteur droit avec flèche 101"/>
          <p:cNvCxnSpPr>
            <a:stCxn id="84" idx="3"/>
            <a:endCxn id="107" idx="1"/>
          </p:cNvCxnSpPr>
          <p:nvPr/>
        </p:nvCxnSpPr>
        <p:spPr>
          <a:xfrm>
            <a:off x="2601028" y="6056855"/>
            <a:ext cx="912657" cy="25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/>
          <p:cNvSpPr txBox="1"/>
          <p:nvPr/>
        </p:nvSpPr>
        <p:spPr>
          <a:xfrm>
            <a:off x="2653228" y="6121738"/>
            <a:ext cx="7491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F</a:t>
            </a:r>
            <a:r>
              <a:rPr lang="fr-FR" sz="1100" dirty="0" smtClean="0"/>
              <a:t>ocus </a:t>
            </a:r>
            <a:r>
              <a:rPr lang="fr-FR" sz="1100" smtClean="0"/>
              <a:t>on </a:t>
            </a:r>
          </a:p>
          <a:p>
            <a:r>
              <a:rPr lang="fr-FR" sz="1100" dirty="0" smtClean="0"/>
              <a:t>PART.MFGR#51</a:t>
            </a:r>
            <a:endParaRPr lang="fr-FR" sz="1100" dirty="0"/>
          </a:p>
          <a:p>
            <a:r>
              <a:rPr lang="fr-FR" sz="1100" dirty="0" smtClean="0"/>
              <a:t> </a:t>
            </a:r>
            <a:endParaRPr lang="fr-FR" sz="1100" dirty="0"/>
          </a:p>
        </p:txBody>
      </p:sp>
      <p:graphicFrame>
        <p:nvGraphicFramePr>
          <p:cNvPr id="107" name="Tableau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896612"/>
              </p:ext>
            </p:extLst>
          </p:nvPr>
        </p:nvGraphicFramePr>
        <p:xfrm>
          <a:off x="3513685" y="5675823"/>
          <a:ext cx="1216124" cy="7672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8062"/>
                <a:gridCol w="608062"/>
              </a:tblGrid>
              <a:tr h="80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ARGENTINA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PART.MFGR#51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6" name="Connecteur en arc 115"/>
          <p:cNvCxnSpPr>
            <a:stCxn id="64" idx="2"/>
            <a:endCxn id="4" idx="3"/>
          </p:cNvCxnSpPr>
          <p:nvPr/>
        </p:nvCxnSpPr>
        <p:spPr>
          <a:xfrm rot="5400000" flipH="1">
            <a:off x="5017195" y="-1499520"/>
            <a:ext cx="248461" cy="4507691"/>
          </a:xfrm>
          <a:prstGeom prst="curvedConnector4">
            <a:avLst>
              <a:gd name="adj1" fmla="val -92006"/>
              <a:gd name="adj2" fmla="val 6701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ZoneTexte 128"/>
          <p:cNvSpPr txBox="1"/>
          <p:nvPr/>
        </p:nvSpPr>
        <p:spPr>
          <a:xfrm>
            <a:off x="4963886" y="6092567"/>
            <a:ext cx="8776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 smtClean="0"/>
              <a:t>Predict</a:t>
            </a:r>
            <a:r>
              <a:rPr lang="fr-FR" sz="1100" dirty="0" smtClean="0"/>
              <a:t> for </a:t>
            </a:r>
          </a:p>
          <a:p>
            <a:r>
              <a:rPr lang="fr-FR" sz="1100" dirty="0" smtClean="0"/>
              <a:t>2016 by </a:t>
            </a:r>
            <a:r>
              <a:rPr lang="fr-FR" sz="1100" dirty="0" err="1" smtClean="0"/>
              <a:t>cities</a:t>
            </a:r>
            <a:endParaRPr lang="fr-FR" sz="1100" dirty="0"/>
          </a:p>
          <a:p>
            <a:r>
              <a:rPr lang="fr-FR" sz="1100" dirty="0" smtClean="0"/>
              <a:t> </a:t>
            </a:r>
            <a:endParaRPr lang="fr-FR" sz="1100" dirty="0"/>
          </a:p>
        </p:txBody>
      </p:sp>
      <p:graphicFrame>
        <p:nvGraphicFramePr>
          <p:cNvPr id="134" name="Tableau 1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76806"/>
              </p:ext>
            </p:extLst>
          </p:nvPr>
        </p:nvGraphicFramePr>
        <p:xfrm>
          <a:off x="5952921" y="5696806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.MFGR#51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6" name="Connecteur droit avec flèche 135"/>
          <p:cNvCxnSpPr>
            <a:stCxn id="107" idx="3"/>
            <a:endCxn id="134" idx="1"/>
          </p:cNvCxnSpPr>
          <p:nvPr/>
        </p:nvCxnSpPr>
        <p:spPr>
          <a:xfrm>
            <a:off x="4729809" y="6059441"/>
            <a:ext cx="1223112" cy="8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stCxn id="93" idx="2"/>
            <a:endCxn id="76" idx="0"/>
          </p:cNvCxnSpPr>
          <p:nvPr/>
        </p:nvCxnSpPr>
        <p:spPr>
          <a:xfrm>
            <a:off x="5475849" y="3012375"/>
            <a:ext cx="115465" cy="688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6" name="Tableau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753071"/>
              </p:ext>
            </p:extLst>
          </p:nvPr>
        </p:nvGraphicFramePr>
        <p:xfrm>
          <a:off x="4233537" y="3701225"/>
          <a:ext cx="2715555" cy="13488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43111"/>
                <a:gridCol w="543111"/>
                <a:gridCol w="543111"/>
                <a:gridCol w="543111"/>
                <a:gridCol w="543111"/>
              </a:tblGrid>
              <a:tr h="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All Parts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900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800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800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1000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400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600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400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500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450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400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450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450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2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3" grpId="0"/>
      <p:bldP spid="39" grpId="0"/>
      <p:bldP spid="71" grpId="0"/>
      <p:bldP spid="74" grpId="0"/>
      <p:bldP spid="82" grpId="0"/>
      <p:bldP spid="106" grpId="0"/>
      <p:bldP spid="1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433423"/>
              </p:ext>
            </p:extLst>
          </p:nvPr>
        </p:nvGraphicFramePr>
        <p:xfrm>
          <a:off x="5152565" y="289539"/>
          <a:ext cx="677778" cy="10002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8889"/>
                <a:gridCol w="338889"/>
              </a:tblGrid>
              <a:tr h="80975">
                <a:tc gridSpan="2">
                  <a:txBody>
                    <a:bodyPr/>
                    <a:lstStyle/>
                    <a:p>
                      <a:r>
                        <a:rPr lang="fr-FR" sz="400" dirty="0" smtClean="0"/>
                        <a:t>YEAR</a:t>
                      </a:r>
                      <a:r>
                        <a:rPr lang="fr-FR" sz="400" baseline="0" dirty="0" smtClean="0"/>
                        <a:t> = 2015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204800">
                <a:tc>
                  <a:txBody>
                    <a:bodyPr/>
                    <a:lstStyle/>
                    <a:p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SUPPLIER.AMERICA.ARGENTINA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42888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35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2888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PART.MFGR#2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220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42888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PART.MFGR#1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230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42888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PART.MFGR#4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250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42888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PART.MFGR#3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200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926713"/>
              </p:ext>
            </p:extLst>
          </p:nvPr>
        </p:nvGraphicFramePr>
        <p:xfrm>
          <a:off x="524322" y="381175"/>
          <a:ext cx="677778" cy="8169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8889"/>
                <a:gridCol w="338889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" dirty="0" smtClean="0"/>
                        <a:t>PART</a:t>
                      </a:r>
                      <a:r>
                        <a:rPr lang="fr-FR" sz="400" baseline="0" dirty="0" smtClean="0"/>
                        <a:t>.MFGR#5</a:t>
                      </a:r>
                      <a:endParaRPr lang="fr-FR" sz="4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209610">
                <a:tc>
                  <a:txBody>
                    <a:bodyPr/>
                    <a:lstStyle/>
                    <a:p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SUPPLIER.AMERICA.ARGENTINA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YEAR,2015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35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YEAR,2014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200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YEAR.2013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190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YEAR,2012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175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59214"/>
              </p:ext>
            </p:extLst>
          </p:nvPr>
        </p:nvGraphicFramePr>
        <p:xfrm>
          <a:off x="6363478" y="360745"/>
          <a:ext cx="2241508" cy="6673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20754"/>
                <a:gridCol w="1120754"/>
              </a:tblGrid>
              <a:tr h="10583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485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05837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5" name="Connecteur droit avec flèche 4"/>
          <p:cNvCxnSpPr/>
          <p:nvPr/>
        </p:nvCxnSpPr>
        <p:spPr>
          <a:xfrm flipH="1" flipV="1">
            <a:off x="1341089" y="885457"/>
            <a:ext cx="1542854" cy="87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3779293" y="900565"/>
            <a:ext cx="1231900" cy="10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2166639" y="650277"/>
            <a:ext cx="5068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YEAR</a:t>
            </a:r>
            <a:endParaRPr lang="fr-FR" sz="1200" dirty="0"/>
          </a:p>
        </p:txBody>
      </p:sp>
      <p:sp>
        <p:nvSpPr>
          <p:cNvPr id="9" name="ZoneTexte 8"/>
          <p:cNvSpPr txBox="1"/>
          <p:nvPr/>
        </p:nvSpPr>
        <p:spPr>
          <a:xfrm>
            <a:off x="3925939" y="1337468"/>
            <a:ext cx="500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PART</a:t>
            </a:r>
            <a:endParaRPr lang="fr-FR" sz="1200" dirty="0"/>
          </a:p>
        </p:txBody>
      </p:sp>
      <p:cxnSp>
        <p:nvCxnSpPr>
          <p:cNvPr id="10" name="Connecteur droit avec flèche 9"/>
          <p:cNvCxnSpPr/>
          <p:nvPr/>
        </p:nvCxnSpPr>
        <p:spPr>
          <a:xfrm flipH="1">
            <a:off x="2020343" y="1351105"/>
            <a:ext cx="990600" cy="851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3696743" y="1331747"/>
            <a:ext cx="958850" cy="870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59889"/>
              </p:ext>
            </p:extLst>
          </p:nvPr>
        </p:nvGraphicFramePr>
        <p:xfrm>
          <a:off x="618862" y="3005218"/>
          <a:ext cx="2054582" cy="123071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27291"/>
                <a:gridCol w="1027291"/>
              </a:tblGrid>
              <a:tr h="80975">
                <a:tc gridSpan="2">
                  <a:txBody>
                    <a:bodyPr/>
                    <a:lstStyle/>
                    <a:p>
                      <a:r>
                        <a:rPr lang="fr-FR" sz="900" dirty="0" smtClean="0"/>
                        <a:t>YEAR</a:t>
                      </a:r>
                      <a:r>
                        <a:rPr lang="fr-FR" sz="900" baseline="0" dirty="0" smtClean="0"/>
                        <a:t> = 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9009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1867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1867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1867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1867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8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80975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PART.MFGR#55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3823609" y="593089"/>
            <a:ext cx="500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PART</a:t>
            </a:r>
            <a:endParaRPr lang="fr-FR" sz="1200" dirty="0"/>
          </a:p>
        </p:txBody>
      </p:sp>
      <p:sp>
        <p:nvSpPr>
          <p:cNvPr id="16" name="ZoneTexte 15"/>
          <p:cNvSpPr txBox="1"/>
          <p:nvPr/>
        </p:nvSpPr>
        <p:spPr>
          <a:xfrm>
            <a:off x="2107768" y="1279949"/>
            <a:ext cx="7761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SUPPLIER</a:t>
            </a:r>
            <a:endParaRPr lang="fr-FR" sz="1200" dirty="0"/>
          </a:p>
        </p:txBody>
      </p:sp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02368"/>
              </p:ext>
            </p:extLst>
          </p:nvPr>
        </p:nvGraphicFramePr>
        <p:xfrm>
          <a:off x="5732276" y="3059602"/>
          <a:ext cx="677778" cy="10002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8889"/>
                <a:gridCol w="338889"/>
              </a:tblGrid>
              <a:tr h="80975">
                <a:tc gridSpan="2">
                  <a:txBody>
                    <a:bodyPr/>
                    <a:lstStyle/>
                    <a:p>
                      <a:r>
                        <a:rPr lang="fr-FR" sz="400" dirty="0" smtClean="0"/>
                        <a:t>YEAR</a:t>
                      </a:r>
                      <a:r>
                        <a:rPr lang="fr-FR" sz="400" baseline="0" dirty="0" smtClean="0"/>
                        <a:t> = 2015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204800">
                <a:tc>
                  <a:txBody>
                    <a:bodyPr/>
                    <a:lstStyle/>
                    <a:p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SUPPLIER.AMERICA.ARGENTINA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42888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35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2888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PART.MFGR#2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220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42888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PART.MFGR#1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230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42888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PART.MFGR#4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250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42888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PART.MFGR#3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200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50091"/>
              </p:ext>
            </p:extLst>
          </p:nvPr>
        </p:nvGraphicFramePr>
        <p:xfrm>
          <a:off x="6817695" y="1221617"/>
          <a:ext cx="1569112" cy="14889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4556"/>
                <a:gridCol w="784556"/>
              </a:tblGrid>
              <a:tr h="1891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543001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35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YEAR,2014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200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YEAR.2013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190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89196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YEAR,2012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175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96556"/>
              </p:ext>
            </p:extLst>
          </p:nvPr>
        </p:nvGraphicFramePr>
        <p:xfrm>
          <a:off x="5371703" y="5105556"/>
          <a:ext cx="1398924" cy="8293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49731"/>
                <a:gridCol w="349731"/>
                <a:gridCol w="349731"/>
                <a:gridCol w="349731"/>
              </a:tblGrid>
              <a:tr h="8097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" dirty="0" smtClean="0"/>
                        <a:t>PART</a:t>
                      </a:r>
                      <a:r>
                        <a:rPr lang="fr-FR" sz="400" baseline="0" dirty="0" smtClean="0"/>
                        <a:t>.MFGR#5</a:t>
                      </a:r>
                      <a:endParaRPr lang="fr-FR" sz="4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4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4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47135">
                <a:tc>
                  <a:txBody>
                    <a:bodyPr/>
                    <a:lstStyle/>
                    <a:p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SUPPLIER.AMERICA.ARGENTINA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500" dirty="0" smtClean="0"/>
                        <a:t>SUPPLIER.AMERICA.PERU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500" dirty="0" smtClean="0"/>
                        <a:t>SUPPLIER.AMERICA.BRAZIL</a:t>
                      </a:r>
                    </a:p>
                  </a:txBody>
                  <a:tcPr marL="24249" marR="24249" marT="12125" marB="121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YEAR,2015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35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30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104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YEAR,2014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200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25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90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YEAR.2013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190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32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97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23869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YEAR,2012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175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41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99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22" name="ZoneTexte 21"/>
          <p:cNvSpPr txBox="1"/>
          <p:nvPr/>
        </p:nvSpPr>
        <p:spPr>
          <a:xfrm>
            <a:off x="5371703" y="5973798"/>
            <a:ext cx="1398924" cy="303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86" dirty="0"/>
              <a:t>EST-CE VRAI POUR LES AUTRES PAYS?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7800710" y="5973798"/>
            <a:ext cx="1130725" cy="408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86" dirty="0"/>
              <a:t>EST-CE VRAI POUR TOUTES LES CATEGORIES DE MFGR#5?</a:t>
            </a:r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053670"/>
              </p:ext>
            </p:extLst>
          </p:nvPr>
        </p:nvGraphicFramePr>
        <p:xfrm>
          <a:off x="7947284" y="5105556"/>
          <a:ext cx="837578" cy="82674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8789"/>
                <a:gridCol w="418789"/>
              </a:tblGrid>
              <a:tr h="80975">
                <a:tc gridSpan="2">
                  <a:txBody>
                    <a:bodyPr/>
                    <a:lstStyle/>
                    <a:p>
                      <a:r>
                        <a:rPr lang="fr-FR" sz="400" dirty="0" smtClean="0"/>
                        <a:t>YEAR</a:t>
                      </a:r>
                      <a:r>
                        <a:rPr lang="fr-FR" sz="400" baseline="0" dirty="0" smtClean="0"/>
                        <a:t> = 2015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90091">
                <a:tc>
                  <a:txBody>
                    <a:bodyPr/>
                    <a:lstStyle/>
                    <a:p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SUPPLIER.AMERICA.ARGENTINA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18676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PART.MFGR#51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8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18676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PART.MFGR#52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6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18676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PART.MFGR#53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8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18676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PART.MFGR#54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8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80975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PART.MFGR#55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320663"/>
              </p:ext>
            </p:extLst>
          </p:nvPr>
        </p:nvGraphicFramePr>
        <p:xfrm>
          <a:off x="5732276" y="4362671"/>
          <a:ext cx="677778" cy="4243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8889"/>
                <a:gridCol w="338889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" dirty="0" smtClean="0"/>
                        <a:t>PART</a:t>
                      </a:r>
                      <a:r>
                        <a:rPr lang="fr-FR" sz="400" baseline="0" dirty="0" smtClean="0"/>
                        <a:t>.MFGR#5</a:t>
                      </a:r>
                      <a:endParaRPr lang="fr-FR" sz="4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209610">
                <a:tc>
                  <a:txBody>
                    <a:bodyPr/>
                    <a:lstStyle/>
                    <a:p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SUPPLIER.AMERICA.ARGENTINA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YEAR,2015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400" dirty="0" smtClean="0"/>
                        <a:t>35</a:t>
                      </a:r>
                      <a:endParaRPr lang="fr-FR" sz="4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610844"/>
              </p:ext>
            </p:extLst>
          </p:nvPr>
        </p:nvGraphicFramePr>
        <p:xfrm>
          <a:off x="486550" y="4362570"/>
          <a:ext cx="3067585" cy="7429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3517"/>
                <a:gridCol w="613517"/>
                <a:gridCol w="613517"/>
                <a:gridCol w="613517"/>
                <a:gridCol w="613517"/>
              </a:tblGrid>
              <a:tr h="8388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PART</a:t>
                      </a:r>
                      <a:r>
                        <a:rPr lang="fr-FR" sz="900" baseline="0" dirty="0" smtClean="0"/>
                        <a:t>.MFGR#5</a:t>
                      </a: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2A17"/>
                    </a:solidFill>
                  </a:tcPr>
                </a:tc>
              </a:tr>
              <a:tr h="209610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SUPPLIER.AMERICA.ARGENTINA1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SUPPLIER.AMERICA.ARGENTINA2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SUPPLIER.AMERICA.ARGENTINA3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SUPPLIER.AMERICA.ARGENTINA4</a:t>
                      </a:r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  <a:tr h="13086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YEAR,2015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7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13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9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6</a:t>
                      </a:r>
                      <a:endParaRPr lang="fr-FR" sz="900" dirty="0"/>
                    </a:p>
                  </a:txBody>
                  <a:tcPr marL="19062" marR="19062" marT="9531" marB="95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19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of what the different parts of a dashboard are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Mainly to explain the different parts of the model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005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Thème par défaut</Template>
  <TotalTime>288</TotalTime>
  <Words>1467</Words>
  <Application>Microsoft Macintosh PowerPoint</Application>
  <PresentationFormat>Présentation à l'écran (4:3)</PresentationFormat>
  <Paragraphs>1070</Paragraphs>
  <Slides>14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Cambria</vt:lpstr>
      <vt:lpstr>Arial</vt:lpstr>
      <vt:lpstr>Conception personnalisée</vt:lpstr>
      <vt:lpstr>Figure on Intentional Session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Figure of what the different parts of a dashboard are</vt:lpstr>
      <vt:lpstr>Présentation PowerPoint</vt:lpstr>
      <vt:lpstr>Auxiliary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Utilisateur de Microsoft Office</cp:lastModifiedBy>
  <cp:revision>90</cp:revision>
  <dcterms:created xsi:type="dcterms:W3CDTF">2016-03-04T15:25:40Z</dcterms:created>
  <dcterms:modified xsi:type="dcterms:W3CDTF">2018-01-16T17:29:08Z</dcterms:modified>
</cp:coreProperties>
</file>