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Relationships xmlns="http://schemas.openxmlformats.org/package/2006/relationships">
  <Relationship Id="rId1" Type="http://schemas.openxmlformats.org/officeDocument/2006/relationships/officeDocument" Target="ppt/presentation.xml"/>
  <Relationship Id="rId2" Type="http://schemas.openxmlformats.org/package/2006/relationships/metadata/thumbnail" Target="docProps/thumbnail.jpeg"/>
  <Relationship Id="rId3" Type="http://schemas.openxmlformats.org/package/2006/relationships/metadata/core-properties" Target="docProps/core.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7" r:id="rId8"/>
    <p:sldId id="258" r:id="rId9"/>
    <p:sldId id="259" r:id="rId10"/>
    <p:sldId id="260" r:id="rId11"/>
    <p:sldId id="261" r:id="rId12"/>
    <p:sldId id="262" r:id="rId13"/>
    <p:sldId id="263" r:id="rId14"/>
    <p:sldId id="264" r:id="rId15"/>
    <p:sldId id="265" r:id="rId16"/>
    <p:sldId id="266"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534"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Relationships xmlns="http://schemas.openxmlformats.org/package/2006/relationships">
  <Relationship Id="rId1" Type="http://schemas.openxmlformats.org/officeDocument/2006/relationships/slideMaster" Target="slideMasters/slideMaster1.xml"/>
  <Relationship Id="rId10" Type="http://schemas.openxmlformats.org/officeDocument/2006/relationships/slide" Target="slides/slide4.xml"/>
  <Relationship Id="rId11" Type="http://schemas.openxmlformats.org/officeDocument/2006/relationships/slide" Target="slides/slide5.xml"/>
  <Relationship Id="rId12" Type="http://schemas.openxmlformats.org/officeDocument/2006/relationships/slide" Target="slides/slide6.xml"/>
  <Relationship Id="rId13" Type="http://schemas.openxmlformats.org/officeDocument/2006/relationships/slide" Target="slides/slide7.xml"/>
  <Relationship Id="rId14" Type="http://schemas.openxmlformats.org/officeDocument/2006/relationships/slide" Target="slides/slide8.xml"/>
  <Relationship Id="rId15" Type="http://schemas.openxmlformats.org/officeDocument/2006/relationships/slide" Target="slides/slide9.xml"/>
  <Relationship Id="rId16" Type="http://schemas.openxmlformats.org/officeDocument/2006/relationships/slide" Target="slides/slide10.xml"/>
  <Relationship Id="rId17" Type="http://schemas.openxmlformats.org/officeDocument/2006/relationships/slide" Target="slides/slide11.xml"/>
  <Relationship Id="rId3" Type="http://schemas.openxmlformats.org/officeDocument/2006/relationships/notesMaster" Target="notesMasters/notesMaster1.xml"/>
  <Relationship Id="rId4" Type="http://schemas.openxmlformats.org/officeDocument/2006/relationships/presProps" Target="presProps.xml"/>
  <Relationship Id="rId5" Type="http://schemas.openxmlformats.org/officeDocument/2006/relationships/viewProps" Target="viewProps.xml"/>
  <Relationship Id="rId6" Type="http://schemas.openxmlformats.org/officeDocument/2006/relationships/theme" Target="theme/theme1.xml"/>
  <Relationship Id="rId7" Type="http://schemas.openxmlformats.org/officeDocument/2006/relationships/tableStyles" Target="tableStyles.xml"/>
  <Relationship Id="rId8" Type="http://schemas.openxmlformats.org/officeDocument/2006/relationships/slide" Target="slides/slide2.xml"/>
  <Relationship Id="rId9" Type="http://schemas.openxmlformats.org/officeDocument/2006/relationships/slide" Target="slides/slide3.xml"/>
</Relationships>

</file>

<file path=ppt/notesMasters/_rels/notesMaster1.xml.rels><?xml version="1.0" encoding="UTF-8"?>

<Relationships xmlns="http://schemas.openxmlformats.org/package/2006/relationships">
  <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0FF8BF4-F46E-47D4-8403-C880060200F8}" type="datetimeFigureOut">
              <a:rPr lang="en-US" smtClean="0"/>
              <a:t>11/21/2012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6159E77-4725-4CB7-9EC4-5EC2DD79573E}" type="slidenum">
              <a:rPr lang="en-US" smtClean="0"/>
              <a:t>‹#›</a:t>
            </a:fld>
            <a:endParaRPr lang="en-US"/>
          </a:p>
        </p:txBody>
      </p:sp>
    </p:spTree>
    <p:extLst>
      <p:ext uri="{BB962C8B-B14F-4D97-AF65-F5344CB8AC3E}">
        <p14:creationId xmlns:p14="http://schemas.microsoft.com/office/powerpoint/2010/main" val="25558982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2" Type="http://schemas.openxmlformats.org/officeDocument/2006/relationships/slide" Target="../slides/slide10.xml"/>
	<Relationship Id="rId1" Type="http://schemas.openxmlformats.org/officeDocument/2006/relationships/notesMaster" Target="../notesMasters/notesMaster1.xml"/>
</Relationships>

</file>

<file path=ppt/notesSlides/_rels/notesSlide11.xml.rels><?xml version="1.0" encoding="UTF-8" standalone="yes"?>
<Relationships xmlns="http://schemas.openxmlformats.org/package/2006/relationships">
	<Relationship Id="rId2" Type="http://schemas.openxmlformats.org/officeDocument/2006/relationships/slide" Target="../slides/slide11.xml"/>
	<Relationship Id="rId1" Type="http://schemas.openxmlformats.org/officeDocument/2006/relationships/notesMaster" Target="../notesMasters/notesMaster1.xml"/>
</Relationships>

</file>

<file path=ppt/notesSlides/_rels/notesSlide2.xml.rels><?xml version="1.0" encoding="UTF-8" standalone="yes"?>
<Relationships xmlns="http://schemas.openxmlformats.org/package/2006/relationships">
	<Relationship Id="rId2" Type="http://schemas.openxmlformats.org/officeDocument/2006/relationships/slide" Target="../slides/slide2.xml"/>
	<Relationship Id="rId1" Type="http://schemas.openxmlformats.org/officeDocument/2006/relationships/notesMaster" Target="../notesMasters/notesMaster1.xml"/>
</Relationships>

</file>

<file path=ppt/notesSlides/_rels/notesSlide3.xml.rels><?xml version="1.0" encoding="UTF-8" standalone="yes"?>
<Relationships xmlns="http://schemas.openxmlformats.org/package/2006/relationships">
	<Relationship Id="rId2" Type="http://schemas.openxmlformats.org/officeDocument/2006/relationships/slide" Target="../slides/slide3.xml"/>
	<Relationship Id="rId1" Type="http://schemas.openxmlformats.org/officeDocument/2006/relationships/notesMaster" Target="../notesMasters/notesMaster1.xml"/>
</Relationships>

</file>

<file path=ppt/notesSlides/_rels/notesSlide4.xml.rels><?xml version="1.0" encoding="UTF-8" standalone="yes"?>
<Relationships xmlns="http://schemas.openxmlformats.org/package/2006/relationships">
	<Relationship Id="rId2" Type="http://schemas.openxmlformats.org/officeDocument/2006/relationships/slide" Target="../slides/slide4.xml"/>
	<Relationship Id="rId1" Type="http://schemas.openxmlformats.org/officeDocument/2006/relationships/notesMaster" Target="../notesMasters/notesMaster1.xml"/>
</Relationships>

</file>

<file path=ppt/notesSlides/_rels/notesSlide5.xml.rels><?xml version="1.0" encoding="UTF-8" standalone="yes"?>
<Relationships xmlns="http://schemas.openxmlformats.org/package/2006/relationships">
	<Relationship Id="rId2" Type="http://schemas.openxmlformats.org/officeDocument/2006/relationships/slide" Target="../slides/slide5.xml"/>
	<Relationship Id="rId1" Type="http://schemas.openxmlformats.org/officeDocument/2006/relationships/notesMaster" Target="../notesMasters/notesMaster1.xml"/>
</Relationships>

</file>

<file path=ppt/notesSlides/_rels/notesSlide6.xml.rels><?xml version="1.0" encoding="UTF-8" standalone="yes"?>
<Relationships xmlns="http://schemas.openxmlformats.org/package/2006/relationships">
	<Relationship Id="rId2" Type="http://schemas.openxmlformats.org/officeDocument/2006/relationships/slide" Target="../slides/slide6.xml"/>
	<Relationship Id="rId1" Type="http://schemas.openxmlformats.org/officeDocument/2006/relationships/notesMaster" Target="../notesMasters/notesMaster1.xml"/>
</Relationships>

</file>

<file path=ppt/notesSlides/_rels/notesSlide7.xml.rels><?xml version="1.0" encoding="UTF-8" standalone="yes"?>
<Relationships xmlns="http://schemas.openxmlformats.org/package/2006/relationships">
	<Relationship Id="rId2" Type="http://schemas.openxmlformats.org/officeDocument/2006/relationships/slide" Target="../slides/slide7.xml"/>
	<Relationship Id="rId1" Type="http://schemas.openxmlformats.org/officeDocument/2006/relationships/notesMaster" Target="../notesMasters/notesMaster1.xml"/>
</Relationships>

</file>

<file path=ppt/notesSlides/_rels/notesSlide8.xml.rels><?xml version="1.0" encoding="UTF-8" standalone="yes"?>
<Relationships xmlns="http://schemas.openxmlformats.org/package/2006/relationships">
	<Relationship Id="rId2" Type="http://schemas.openxmlformats.org/officeDocument/2006/relationships/slide" Target="../slides/slide8.xml"/>
	<Relationship Id="rId1" Type="http://schemas.openxmlformats.org/officeDocument/2006/relationships/notesMaster" Target="../notesMasters/notesMaster1.xml"/>
</Relationships>

</file>

<file path=ppt/notesSlides/_rels/notesSlide9.xml.rels><?xml version="1.0" encoding="UTF-8" standalone="yes"?>
<Relationships xmlns="http://schemas.openxmlformats.org/package/2006/relationships">
	<Relationship Id="rId2" Type="http://schemas.openxmlformats.org/officeDocument/2006/relationships/slide" Target="../slides/slide9.xml"/>
	<Relationship Id="rId1"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Hello World</a:t>
            </a:r>
            <a:endParaRPr lang="en-US"/>
          </a:p>
        </p:txBody>
      </p:sp>
      <p:sp>
        <p:nvSpPr>
          <p:cNvPr id="4" name="Slide Number Placeholder 3"/>
          <p:cNvSpPr>
            <a:spLocks noGrp="1"/>
          </p:cNvSpPr>
          <p:nvPr>
            <p:ph type="sldNum" sz="quarter" idx="10"/>
          </p:nvPr>
        </p:nvSpPr>
        <p:spPr/>
        <p:txBody>
          <a:bodyPr/>
          <a:lstStyle/>
          <a:p>
            <a:fld id="{16159E77-4725-4CB7-9EC4-5EC2DD79573E}" type="slidenum">
              <a:rPr lang="en-US" smtClean="0"/>
              <a:t>1</a:t>
            </a:fld>
            <a:endParaRPr lang="en-US"/>
          </a:p>
        </p:txBody>
      </p:sp>
    </p:spTree>
    <p:extLst>
      <p:ext uri="{BB962C8B-B14F-4D97-AF65-F5344CB8AC3E}">
        <p14:creationId xmlns:p14="http://schemas.microsoft.com/office/powerpoint/2010/main" val="145367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In this slide, we expand dimension education by drilling down from level 3 to level 2. For each cell we show both the Avg of work hours per week and the number of tuples that correspond to it in parentheses. We highlight the 6 lowest values in blue and the 6 largest in red color.
Some interesting findings include:
Column 37-56 has 4 of the 6 highest values.
Column 77-96 has 4 of the 6 lowest values.
</a:t>
            </a:r>
            <a:endParaRPr lang="en-US"/>
          </a:p>
        </p:txBody>
      </p:sp>
      <p:sp>
        <p:nvSpPr>
          <p:cNvPr id="4" name="Slide Number Placeholder 3"/>
          <p:cNvSpPr>
            <a:spLocks noGrp="1"/>
          </p:cNvSpPr>
          <p:nvPr>
            <p:ph type="sldNum" sz="quarter" idx="10"/>
          </p:nvPr>
        </p:nvSpPr>
        <p:spPr/>
        <p:txBody>
          <a:bodyPr/>
          <a:lstStyle/>
          <a:p>
            <a:fld id="{16159E77-4725-4CB7-9EC4-5EC2DD79573E}" type="slidenum">
              <a:rPr lang="en-US" smtClean="0"/>
              <a:t>1</a:t>
            </a:fld>
            <a:endParaRPr lang="en-US"/>
          </a:p>
        </p:txBody>
      </p:sp>
    </p:spTree>
    <p:extLst>
      <p:ext uri="{BB962C8B-B14F-4D97-AF65-F5344CB8AC3E}">
        <p14:creationId xmlns:p14="http://schemas.microsoft.com/office/powerpoint/2010/main" val="145367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In this slide we summarize our findings.
Concerning the original query, some interesting findings include:
Row 37-56 has 2 of the 2 highest values.
Row 77-96 has 2 of the 2 lowest values.
First, we tried to put the original result in context, by comparing its defining values with similar ones.
When we compared North-America to its siblings, grouped by native country and age, we observed the following:
In 2 out of 4 cases North-America has higher value than Asia.
In 2 out of 4 cases North-America has lower value than Asia.
In 2 out of 4 cases North-America has higher value than Europe.
In 2 out of 4 cases North-America has lower value than Europe.
In 1 out of 4 cases North-America has higher value than Middle-America.
In 3 out of 4 cases North-America has lower value than Middle-America.
In 3 out of 4 cases North-America has higher value than South-America.
In 1 out of 4 cases North-America has lower value than South-America.
When we compared North-America to its siblings, grouped by education and native country, we observed the following:
In 1 out of 2 cases North-America has a higher value than Asia.
In 1 out of 2 cases North-America has an equal value to Asia.
In 2 out of 2 cases North-America has a lower value than Europe.
In 2 out of 2 cases North-America has a higher value than Middle-America.
In 2 out of 2 cases North-America has a higher value than South-America.
Then we analyzed the results by drilling down one level in the hierarchy.
When we drilled down age, we observed the following facts:
Column Post-Secondary has 3 of the 4 highest values.
Column Post-Secondary has 2 of the 4 lowest values.
Column Without-Post-Secondary has 2 of the 4 lowest values.
When we drilled down education, we observed the following facts:
Column 37-56 has 4 of the 6 highest values.
Column 77-96 has 4 of the 6 lowest values.
</a:t>
            </a:r>
            <a:endParaRPr lang="en-US"/>
          </a:p>
        </p:txBody>
      </p:sp>
      <p:sp>
        <p:nvSpPr>
          <p:cNvPr id="4" name="Slide Number Placeholder 3"/>
          <p:cNvSpPr>
            <a:spLocks noGrp="1"/>
          </p:cNvSpPr>
          <p:nvPr>
            <p:ph type="sldNum" sz="quarter" idx="10"/>
          </p:nvPr>
        </p:nvSpPr>
        <p:spPr/>
        <p:txBody>
          <a:bodyPr/>
          <a:lstStyle/>
          <a:p>
            <a:fld id="{16159E77-4725-4CB7-9EC4-5EC2DD79573E}" type="slidenum">
              <a:rPr lang="en-US" smtClean="0"/>
              <a:t>1</a:t>
            </a:fld>
            <a:endParaRPr lang="en-US"/>
          </a:p>
        </p:txBody>
      </p:sp>
    </p:spTree>
    <p:extLst>
      <p:ext uri="{BB962C8B-B14F-4D97-AF65-F5344CB8AC3E}">
        <p14:creationId xmlns:p14="http://schemas.microsoft.com/office/powerpoint/2010/main" val="145367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This is a report on the Avg of work hours per week when native country is fixed to 'North-America' and occupation is fixed to 'ALL'. We will start by answering the original query and we complement the result with contextualization and detailed analyses.</a:t>
            </a:r>
            <a:endParaRPr lang="en-US"/>
          </a:p>
        </p:txBody>
      </p:sp>
      <p:sp>
        <p:nvSpPr>
          <p:cNvPr id="4" name="Slide Number Placeholder 3"/>
          <p:cNvSpPr>
            <a:spLocks noGrp="1"/>
          </p:cNvSpPr>
          <p:nvPr>
            <p:ph type="sldNum" sz="quarter" idx="10"/>
          </p:nvPr>
        </p:nvSpPr>
        <p:spPr/>
        <p:txBody>
          <a:bodyPr/>
          <a:lstStyle/>
          <a:p>
            <a:fld id="{16159E77-4725-4CB7-9EC4-5EC2DD79573E}" type="slidenum">
              <a:rPr lang="en-US" smtClean="0"/>
              <a:t>1</a:t>
            </a:fld>
            <a:endParaRPr lang="en-US"/>
          </a:p>
        </p:txBody>
      </p:sp>
    </p:spTree>
    <p:extLst>
      <p:ext uri="{BB962C8B-B14F-4D97-AF65-F5344CB8AC3E}">
        <p14:creationId xmlns:p14="http://schemas.microsoft.com/office/powerpoint/2010/main" val="145367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Here, you can see the answer of the original query. You have specified native country to be equal to 'North-America', and occupation to be equal to 'ALL'. We report on Avg of work hours per week grouped by education at level 3, and age at level 3 .
You can observe the results in this table. We highlight the largest values with red and the lowest values with blue color. 
Row 37-56 has 2 of the 2 highest values.
Row 77-96 has 2 of the 2 lowest values.
</a:t>
            </a:r>
            <a:endParaRPr lang="en-US"/>
          </a:p>
        </p:txBody>
      </p:sp>
      <p:sp>
        <p:nvSpPr>
          <p:cNvPr id="4" name="Slide Number Placeholder 3"/>
          <p:cNvSpPr>
            <a:spLocks noGrp="1"/>
          </p:cNvSpPr>
          <p:nvPr>
            <p:ph type="sldNum" sz="quarter" idx="10"/>
          </p:nvPr>
        </p:nvSpPr>
        <p:spPr/>
        <p:txBody>
          <a:bodyPr/>
          <a:lstStyle/>
          <a:p>
            <a:fld id="{16159E77-4725-4CB7-9EC4-5EC2DD79573E}" type="slidenum">
              <a:rPr lang="en-US" smtClean="0"/>
              <a:t>1</a:t>
            </a:fld>
            <a:endParaRPr lang="en-US"/>
          </a:p>
        </p:txBody>
      </p:sp>
    </p:spTree>
    <p:extLst>
      <p:ext uri="{BB962C8B-B14F-4D97-AF65-F5344CB8AC3E}">
        <p14:creationId xmlns:p14="http://schemas.microsoft.com/office/powerpoint/2010/main" val="145367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Act I: Putting results in context
In this series of slides we put the original result in context, by comparing the behavior of its defining values with the behavior of values that are similar to them.</a:t>
            </a:r>
            <a:endParaRPr lang="en-US"/>
          </a:p>
        </p:txBody>
      </p:sp>
      <p:sp>
        <p:nvSpPr>
          <p:cNvPr id="4" name="Slide Number Placeholder 3"/>
          <p:cNvSpPr>
            <a:spLocks noGrp="1"/>
          </p:cNvSpPr>
          <p:nvPr>
            <p:ph type="sldNum" sz="quarter" idx="10"/>
          </p:nvPr>
        </p:nvSpPr>
        <p:spPr/>
        <p:txBody>
          <a:bodyPr/>
          <a:lstStyle/>
          <a:p>
            <a:fld id="{16159E77-4725-4CB7-9EC4-5EC2DD79573E}" type="slidenum">
              <a:rPr lang="en-US" smtClean="0"/>
              <a:t>1</a:t>
            </a:fld>
            <a:endParaRPr lang="en-US"/>
          </a:p>
        </p:txBody>
      </p:sp>
    </p:spTree>
    <p:extLst>
      <p:ext uri="{BB962C8B-B14F-4D97-AF65-F5344CB8AC3E}">
        <p14:creationId xmlns:p14="http://schemas.microsoft.com/office/powerpoint/2010/main" val="145367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In this graphic, we put the original request in context by comparing the value 'North-America' for native country at level 2 with its sibling values. We highlight the reference cells with bold, the highest values with red and the lowest values with blue color. We calculate the Avg of work hours per week while fixing native country at level 3 to be equal to ''ALL'', and occupation at level 2 to be equal to ''ALL''.
Compared to its sibling we observe the following:
In 2 out of 4 cases North-America has higher value than Asia.
In 2 out of 4 cases North-America has lower value than Asia.
In 2 out of 4 cases North-America has higher value than Europe.
In 2 out of 4 cases North-America has lower value than Europe.
In 1 out of 4 cases North-America has higher value than Middle-America.
In 3 out of 4 cases North-America has lower value than Middle-America.
In 3 out of 4 cases North-America has higher value than South-America.
In 1 out of 4 cases North-America has lower value than South-America.
</a:t>
            </a:r>
            <a:endParaRPr lang="en-US"/>
          </a:p>
        </p:txBody>
      </p:sp>
      <p:sp>
        <p:nvSpPr>
          <p:cNvPr id="4" name="Slide Number Placeholder 3"/>
          <p:cNvSpPr>
            <a:spLocks noGrp="1"/>
          </p:cNvSpPr>
          <p:nvPr>
            <p:ph type="sldNum" sz="quarter" idx="10"/>
          </p:nvPr>
        </p:nvSpPr>
        <p:spPr/>
        <p:txBody>
          <a:bodyPr/>
          <a:lstStyle/>
          <a:p>
            <a:fld id="{16159E77-4725-4CB7-9EC4-5EC2DD79573E}" type="slidenum">
              <a:rPr lang="en-US" smtClean="0"/>
              <a:t>1</a:t>
            </a:fld>
            <a:endParaRPr lang="en-US"/>
          </a:p>
        </p:txBody>
      </p:sp>
    </p:spTree>
    <p:extLst>
      <p:ext uri="{BB962C8B-B14F-4D97-AF65-F5344CB8AC3E}">
        <p14:creationId xmlns:p14="http://schemas.microsoft.com/office/powerpoint/2010/main" val="145367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In this graphic, we put the original request in context by comparing the value 'North-America' for native country at level 2 with its sibling values. We highlight the reference cells with bold, the highest values with red and the lowest values with blue color. We calculate the Avg of work hours per week while fixing native country at level 3 to be equal to ''ALL'', and occupation at level 2 to be equal to ''ALL''.
Compared to its sibling we observe the following:
In 1 out of 2 cases North-America has a higher value than Asia.
In 1 out of 2 cases North-America has an equal value to Asia.
In 2 out of 2 cases North-America has a lower value than Europe.
In 2 out of 2 cases North-America has a higher value than Middle-America.
In 2 out of 2 cases North-America has a higher value than South-America.
</a:t>
            </a:r>
            <a:endParaRPr lang="en-US"/>
          </a:p>
        </p:txBody>
      </p:sp>
      <p:sp>
        <p:nvSpPr>
          <p:cNvPr id="4" name="Slide Number Placeholder 3"/>
          <p:cNvSpPr>
            <a:spLocks noGrp="1"/>
          </p:cNvSpPr>
          <p:nvPr>
            <p:ph type="sldNum" sz="quarter" idx="10"/>
          </p:nvPr>
        </p:nvSpPr>
        <p:spPr/>
        <p:txBody>
          <a:bodyPr/>
          <a:lstStyle/>
          <a:p>
            <a:fld id="{16159E77-4725-4CB7-9EC4-5EC2DD79573E}" type="slidenum">
              <a:rPr lang="en-US" smtClean="0"/>
              <a:t>1</a:t>
            </a:fld>
            <a:endParaRPr lang="en-US"/>
          </a:p>
        </p:txBody>
      </p:sp>
    </p:spTree>
    <p:extLst>
      <p:ext uri="{BB962C8B-B14F-4D97-AF65-F5344CB8AC3E}">
        <p14:creationId xmlns:p14="http://schemas.microsoft.com/office/powerpoint/2010/main" val="145367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Act II: Explaining results
In this series of slides we will present a detailed analysis of the values involved in the result of the original query. To this end, we drill-down the hierarchy of grouping levels of the result to one level of aggregation lower, whenever this is possible.</a:t>
            </a:r>
            <a:endParaRPr lang="en-US"/>
          </a:p>
        </p:txBody>
      </p:sp>
      <p:sp>
        <p:nvSpPr>
          <p:cNvPr id="4" name="Slide Number Placeholder 3"/>
          <p:cNvSpPr>
            <a:spLocks noGrp="1"/>
          </p:cNvSpPr>
          <p:nvPr>
            <p:ph type="sldNum" sz="quarter" idx="10"/>
          </p:nvPr>
        </p:nvSpPr>
        <p:spPr/>
        <p:txBody>
          <a:bodyPr/>
          <a:lstStyle/>
          <a:p>
            <a:fld id="{16159E77-4725-4CB7-9EC4-5EC2DD79573E}" type="slidenum">
              <a:rPr lang="en-US" smtClean="0"/>
              <a:t>1</a:t>
            </a:fld>
            <a:endParaRPr lang="en-US"/>
          </a:p>
        </p:txBody>
      </p:sp>
    </p:spTree>
    <p:extLst>
      <p:ext uri="{BB962C8B-B14F-4D97-AF65-F5344CB8AC3E}">
        <p14:creationId xmlns:p14="http://schemas.microsoft.com/office/powerpoint/2010/main" val="145367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In this slide we remind you the result of the original query. 
Now we are going to explain the internal breakdown of this result by drilling down its grouper dimensions. 
 In the first of the following two slides we will drill-in dimension age at level 3. Then we will drill-in dimension education at level 3. </a:t>
            </a:r>
            <a:endParaRPr lang="en-US"/>
          </a:p>
        </p:txBody>
      </p:sp>
      <p:sp>
        <p:nvSpPr>
          <p:cNvPr id="4" name="Slide Number Placeholder 3"/>
          <p:cNvSpPr>
            <a:spLocks noGrp="1"/>
          </p:cNvSpPr>
          <p:nvPr>
            <p:ph type="sldNum" sz="quarter" idx="10"/>
          </p:nvPr>
        </p:nvSpPr>
        <p:spPr/>
        <p:txBody>
          <a:bodyPr/>
          <a:lstStyle/>
          <a:p>
            <a:fld id="{16159E77-4725-4CB7-9EC4-5EC2DD79573E}" type="slidenum">
              <a:rPr lang="en-US" smtClean="0"/>
              <a:t>1</a:t>
            </a:fld>
            <a:endParaRPr lang="en-US"/>
          </a:p>
        </p:txBody>
      </p:sp>
    </p:spTree>
    <p:extLst>
      <p:ext uri="{BB962C8B-B14F-4D97-AF65-F5344CB8AC3E}">
        <p14:creationId xmlns:p14="http://schemas.microsoft.com/office/powerpoint/2010/main" val="145367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In this slide, we expand dimension age by drilling down from level 3 to level 2. For each cell we show both the Avg of work hours per week and the number of tuples that correspond to it in parentheses. We highlight the 4 lowest values in blue and the 4 largest in red color.
Some interesting findings include:
Column Post-Secondary has 3 of the 4 highest values.
Column Post-Secondary has 2 of the 4 lowest values.
Column Without-Post-Secondary has 2 of the 4 lowest values.
</a:t>
            </a:r>
            <a:endParaRPr lang="en-US"/>
          </a:p>
        </p:txBody>
      </p:sp>
      <p:sp>
        <p:nvSpPr>
          <p:cNvPr id="4" name="Slide Number Placeholder 3"/>
          <p:cNvSpPr>
            <a:spLocks noGrp="1"/>
          </p:cNvSpPr>
          <p:nvPr>
            <p:ph type="sldNum" sz="quarter" idx="10"/>
          </p:nvPr>
        </p:nvSpPr>
        <p:spPr/>
        <p:txBody>
          <a:bodyPr/>
          <a:lstStyle/>
          <a:p>
            <a:fld id="{16159E77-4725-4CB7-9EC4-5EC2DD79573E}" type="slidenum">
              <a:rPr lang="en-US" smtClean="0"/>
              <a:t>1</a:t>
            </a:fld>
            <a:endParaRPr lang="en-US"/>
          </a:p>
        </p:txBody>
      </p:sp>
    </p:spTree>
    <p:extLst>
      <p:ext uri="{BB962C8B-B14F-4D97-AF65-F5344CB8AC3E}">
        <p14:creationId xmlns:p14="http://schemas.microsoft.com/office/powerpoint/2010/main" val="14536787"/>
      </p:ext>
    </p:extLst>
  </p:cSld>
  <p:clrMapOvr>
    <a:masterClrMapping/>
  </p:clrMapOvr>
</p:notes>
</file>

<file path=ppt/slideLayouts/_rels/slideLayout1.xml.rels><?xml version="1.0" encoding="UTF-8"?>

<Relationships xmlns="http://schemas.openxmlformats.org/package/2006/relationships">
  <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
  <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
  <Relationship Id="rId1" Type="http://schemas.openxmlformats.org/officeDocument/2006/relationships/slideMaster" Target="../slideMasters/slideMaster1.xml"/>
</Relationships>

</file>

<file path=ppt/slideLayouts/_rels/slideLayout2.xml.rels><?xml version="1.0" encoding="UTF-8"?>

<Relationships xmlns="http://schemas.openxmlformats.org/package/2006/relationships">
  <Relationship Id="rId1" Type="http://schemas.openxmlformats.org/officeDocument/2006/relationships/slideMaster" Target="../slideMasters/slideMaster1.xml"/>
</Relationships>

</file>

<file path=ppt/slideLayouts/_rels/slideLayout3.xml.rels><?xml version="1.0" encoding="UTF-8"?>

<Relationships xmlns="http://schemas.openxmlformats.org/package/2006/relationships">
  <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
  <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
  <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
  <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
  <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
  <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
  <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11/21/2012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11/21/2012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11/21/2012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11/21/2012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11/21/2012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Relationships xmlns="http://schemas.openxmlformats.org/package/2006/relationships">
  <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11/21/2012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1.xml"/>
</Relationships>

</file>

<file path=ppt/slides/_rels/slide10.xml.rels><?xml version="1.0" encoding="UTF-8"?>

<Relationships xmlns="http://schemas.openxmlformats.org/package/2006/relationships">
  <Relationship Id="rId1" Type="http://schemas.openxmlformats.org/officeDocument/2006/relationships/slideLayout" Target="../slideLayouts/slideLayout6.xml"/>
  <Relationship Id="rId2" Type="http://schemas.openxmlformats.org/officeDocument/2006/relationships/notesSlide" Target="../notesSlides/notesSlide10.xml"/>
  <Relationship Id="rId3" Type="http://schemas.microsoft.com/office/2007/relationships/media" Target="../media/O45JMNH.wav"/>
  <Relationship Id="rId4" Type="http://schemas.openxmlformats.org/officeDocument/2006/relationships/audio" Target="../media/O45JMNH.wav"/>
  <Relationship Id="rId5" Type="http://schemas.openxmlformats.org/officeDocument/2006/relationships/image" Target="../media/play.png"/>
</Relationships>

</file>

<file path=ppt/slides/_rels/slide11.xml.rels><?xml version="1.0" encoding="UTF-8"?>

<Relationships xmlns="http://schemas.openxmlformats.org/package/2006/relationships">
  <Relationship Id="rId1" Type="http://schemas.openxmlformats.org/officeDocument/2006/relationships/slideLayout" Target="../slideLayouts/slideLayout2.xml"/>
  <Relationship Id="rId2" Type="http://schemas.openxmlformats.org/officeDocument/2006/relationships/notesSlide" Target="../notesSlides/notesSlide11.xml"/>
  <Relationship Id="rId3" Type="http://schemas.microsoft.com/office/2007/relationships/media" Target="../media/DBJJ4MHYV.wav"/>
  <Relationship Id="rId4" Type="http://schemas.openxmlformats.org/officeDocument/2006/relationships/audio" Target="../media/DBJJ4MHYV.wav"/>
  <Relationship Id="rId5" Type="http://schemas.openxmlformats.org/officeDocument/2006/relationships/image" Target="../media/play.png"/>
</Relationships>

</file>

<file path=ppt/slides/_rels/slide2.xml.rels><?xml version="1.0" encoding="UTF-8"?>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notesSlide" Target="../notesSlides/notesSlide2.xml"/>
  <Relationship Id="rId3" Type="http://schemas.microsoft.com/office/2007/relationships/media" Target="../media/QN9OO3.wav"/>
  <Relationship Id="rId4" Type="http://schemas.openxmlformats.org/officeDocument/2006/relationships/audio" Target="../media/QN9OO3.wav"/>
  <Relationship Id="rId5" Type="http://schemas.openxmlformats.org/officeDocument/2006/relationships/image" Target="../media/play.png"/>
  <Relationship Id="rId6" Type="http://schemas.openxmlformats.org/officeDocument/2006/relationships/image" Target="../media/image1.jpeg"/>
</Relationships>

</file>

<file path=ppt/slides/_rels/slide3.xml.rels><?xml version="1.0" encoding="UTF-8"?>

<Relationships xmlns="http://schemas.openxmlformats.org/package/2006/relationships">
  <Relationship Id="rId1" Type="http://schemas.openxmlformats.org/officeDocument/2006/relationships/slideLayout" Target="../slideLayouts/slideLayout6.xml"/>
  <Relationship Id="rId2" Type="http://schemas.openxmlformats.org/officeDocument/2006/relationships/notesSlide" Target="../notesSlides/notesSlide3.xml"/>
  <Relationship Id="rId3" Type="http://schemas.microsoft.com/office/2007/relationships/media" Target="../media/SCO2SG.wav"/>
  <Relationship Id="rId4" Type="http://schemas.openxmlformats.org/officeDocument/2006/relationships/audio" Target="../media/SCO2SG.wav"/>
  <Relationship Id="rId5" Type="http://schemas.openxmlformats.org/officeDocument/2006/relationships/image" Target="../media/play.png"/>
</Relationships>

</file>

<file path=ppt/slides/_rels/slide4.xml.rels><?xml version="1.0" encoding="UTF-8"?>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notesSlide" Target="../notesSlides/notesSlide4.xml"/>
  <Relationship Id="rId3" Type="http://schemas.microsoft.com/office/2007/relationships/media" Target="../media/82P3VP2JV.wav"/>
  <Relationship Id="rId4" Type="http://schemas.openxmlformats.org/officeDocument/2006/relationships/audio" Target="../media/82P3VP2JV.wav"/>
  <Relationship Id="rId5" Type="http://schemas.openxmlformats.org/officeDocument/2006/relationships/image" Target="../media/play.png"/>
</Relationships>

</file>

<file path=ppt/slides/_rels/slide5.xml.rels><?xml version="1.0" encoding="UTF-8"?>

<Relationships xmlns="http://schemas.openxmlformats.org/package/2006/relationships">
  <Relationship Id="rId1" Type="http://schemas.openxmlformats.org/officeDocument/2006/relationships/slideLayout" Target="../slideLayouts/slideLayout6.xml"/>
  <Relationship Id="rId2" Type="http://schemas.openxmlformats.org/officeDocument/2006/relationships/notesSlide" Target="../notesSlides/notesSlide5.xml"/>
  <Relationship Id="rId3" Type="http://schemas.microsoft.com/office/2007/relationships/media" Target="../media/RIF96NI8.wav"/>
  <Relationship Id="rId4" Type="http://schemas.openxmlformats.org/officeDocument/2006/relationships/audio" Target="../media/RIF96NI8.wav"/>
  <Relationship Id="rId5" Type="http://schemas.openxmlformats.org/officeDocument/2006/relationships/image" Target="../media/play.png"/>
</Relationships>

</file>

<file path=ppt/slides/_rels/slide6.xml.rels><?xml version="1.0" encoding="UTF-8"?>

<Relationships xmlns="http://schemas.openxmlformats.org/package/2006/relationships">
  <Relationship Id="rId1" Type="http://schemas.openxmlformats.org/officeDocument/2006/relationships/slideLayout" Target="../slideLayouts/slideLayout6.xml"/>
  <Relationship Id="rId2" Type="http://schemas.openxmlformats.org/officeDocument/2006/relationships/notesSlide" Target="../notesSlides/notesSlide6.xml"/>
  <Relationship Id="rId3" Type="http://schemas.microsoft.com/office/2007/relationships/media" Target="../media/FVZXRY4.wav"/>
  <Relationship Id="rId4" Type="http://schemas.openxmlformats.org/officeDocument/2006/relationships/audio" Target="../media/FVZXRY4.wav"/>
  <Relationship Id="rId5" Type="http://schemas.openxmlformats.org/officeDocument/2006/relationships/image" Target="../media/play.png"/>
</Relationships>

</file>

<file path=ppt/slides/_rels/slide7.xml.rels><?xml version="1.0" encoding="UTF-8"?>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notesSlide" Target="../notesSlides/notesSlide7.xml"/>
  <Relationship Id="rId3" Type="http://schemas.microsoft.com/office/2007/relationships/media" Target="../media/FVX9O9C.wav"/>
  <Relationship Id="rId4" Type="http://schemas.openxmlformats.org/officeDocument/2006/relationships/audio" Target="../media/FVX9O9C.wav"/>
  <Relationship Id="rId5" Type="http://schemas.openxmlformats.org/officeDocument/2006/relationships/image" Target="../media/play.png"/>
</Relationships>

</file>

<file path=ppt/slides/_rels/slide8.xml.rels><?xml version="1.0" encoding="UTF-8"?>

<Relationships xmlns="http://schemas.openxmlformats.org/package/2006/relationships">
  <Relationship Id="rId1" Type="http://schemas.openxmlformats.org/officeDocument/2006/relationships/slideLayout" Target="../slideLayouts/slideLayout6.xml"/>
  <Relationship Id="rId2" Type="http://schemas.openxmlformats.org/officeDocument/2006/relationships/notesSlide" Target="../notesSlides/notesSlide8.xml"/>
  <Relationship Id="rId3" Type="http://schemas.microsoft.com/office/2007/relationships/media" Target="../media/7J9G9M.wav"/>
  <Relationship Id="rId4" Type="http://schemas.openxmlformats.org/officeDocument/2006/relationships/audio" Target="../media/7J9G9M.wav"/>
  <Relationship Id="rId5" Type="http://schemas.openxmlformats.org/officeDocument/2006/relationships/image" Target="../media/play.png"/>
</Relationships>

</file>

<file path=ppt/slides/_rels/slide9.xml.rels><?xml version="1.0" encoding="UTF-8"?>

<Relationships xmlns="http://schemas.openxmlformats.org/package/2006/relationships">
  <Relationship Id="rId1" Type="http://schemas.openxmlformats.org/officeDocument/2006/relationships/slideLayout" Target="../slideLayouts/slideLayout6.xml"/>
  <Relationship Id="rId2" Type="http://schemas.openxmlformats.org/officeDocument/2006/relationships/notesSlide" Target="../notesSlides/notesSlide9.xml"/>
  <Relationship Id="rId3" Type="http://schemas.microsoft.com/office/2007/relationships/media" Target="../media/39IMIK.wav"/>
  <Relationship Id="rId4" Type="http://schemas.openxmlformats.org/officeDocument/2006/relationships/audio" Target="../media/39IMIK.wav"/>
  <Relationship Id="rId5" Type="http://schemas.openxmlformats.org/officeDocument/2006/relationships/image" Target="../media/play.png"/>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6527630"/>
      </p:ext>
    </p:extLst>
  </p:cSld>
  <p:clrMapOvr>
    <a:masterClrMapping/>
  </p:clrMapOvr>
</p:sld>
</file>

<file path=ppt/slides/slide10.xml><?xml version="1.0" encoding="utf-8"?>
<p:sld xmlns:r="http://schemas.openxmlformats.org/officeDocument/2006/relationships" xmlns:p="http://schemas.openxmlformats.org/presentationml/2006/main" xmlns:a="http://schemas.openxmlformats.org/drawingml/2006/main" show="1" showMasterSp="true">
  <p:cSld>
    <p:bg>
      <p:bgPr>
        <a:solidFill>
          <a:srgbClr val="EBE9E9"/>
        </a:solidFill>
        <a:effectLst/>
      </p:bgPr>
    </p:bg>
    <p:spTree>
      <p:nvGrpSpPr>
        <p:cNvPr id="1" name=""/>
        <p:cNvGrpSpPr/>
        <p:nvPr/>
      </p:nvGrpSpPr>
      <p:grpSpPr>
        <a:xfrm>
          <a:off x="0" y="0"/>
          <a:ext cx="0" cy="0"/>
          <a:chOff x="0" y="0"/>
          <a:chExt cx="0" cy="0"/>
        </a:xfrm>
      </p:grpSpPr>
      <p:sp xmlns:r="http://schemas.openxmlformats.org/officeDocument/2006/relationships" xmlns:p="http://schemas.openxmlformats.org/presentationml/2006/main" xmlns:a="http://schemas.openxmlformats.org/drawingml/2006/main">
        <p:nvSpPr>
          <p:cNvPr id="2" name="Title 1"/>
          <p:cNvSpPr>
            <a:spLocks noGrp="1"/>
          </p:cNvSpPr>
          <p:nvPr>
            <p:ph type="title"/>
          </p:nvPr>
        </p:nvSpPr>
        <p:spPr/>
        <p:txBody>
          <a:bodyPr/>
          <a:lstStyle/>
          <a:p>
            <a:r>
              <a:rPr lang="en-US" b="true" sz="1600">
                <a:latin typeface="Arial"/>
              </a:rPr>
              <a:t>Drilling down the Columns of the Original Result</a:t>
            </a:r>
          </a:p>
        </p:txBody>
      </p:sp>
      <p:graphicFrame>
        <p:nvGraphicFramePr>
          <p:cNvPr name="Table 2" id="3"/>
          <p:cNvGraphicFramePr>
            <a:graphicFrameLocks noGrp="true"/>
          </p:cNvGraphicFramePr>
          <p:nvPr/>
        </p:nvGraphicFramePr>
        <p:xfrm>
          <a:off x="762000" y="1270000"/>
          <a:ext cx="1270000" cy="1270000"/>
        </p:xfrm>
        <a:graphic>
          <a:graphicData uri="http://schemas.openxmlformats.org/drawingml/2006/table">
            <a:tbl>
              <a:tblPr/>
              <a:tblGrid>
                <a:gridCol w="1270000"/>
                <a:gridCol w="1270000"/>
                <a:gridCol w="1270000"/>
                <a:gridCol w="1270000"/>
                <a:gridCol w="1270000"/>
                <a:gridCol w="1270000"/>
              </a:tblGrid>
              <a:tr h="254000">
                <a:tc>
                  <a:txBody>
                    <a:bodyPr/>
                    <a:lstStyle/>
                    <a:p>
                      <a:pPr algn="r"/>
                      <a:r>
                        <a:rPr lang="en-US" sz="1200" i="true">
                          <a:solidFill>
                            <a:srgbClr val="000000"/>
                          </a:solidFill>
                        </a:rPr>
                        <a:t>Post-Secondary</a:t>
                      </a:r>
                    </a:p>
                  </a:txBody>
                  <a:tcPr marT="0" marL="6350" marR="0" marB="0">
                    <a:lnL>
                      <a:noFill/>
                    </a:lnL>
                    <a:lnR>
                      <a:noFill/>
                    </a:lnR>
                    <a:lnT>
                      <a:noFill/>
                    </a:lnT>
                    <a:lnB>
                      <a:noFill/>
                    </a:lnB>
                  </a:tcPr>
                </a:tc>
                <a:tc>
                  <a:txBody>
                    <a:bodyPr/>
                    <a:lstStyle/>
                    <a:p>
                      <a:pPr algn="r"/>
                      <a:r>
                        <a:rPr lang="en-US" sz="1200">
                          <a:solidFill>
                            <a:srgbClr val="000000"/>
                          </a:solidFill>
                        </a:rPr>
                        <a:t/>
                      </a:r>
                    </a:p>
                  </a:txBody>
                  <a:tcPr marT="0" marL="6350" marR="0" marB="0" anchor="ctr">
                    <a:lnL>
                      <a:noFill/>
                    </a:lnL>
                    <a:lnR>
                      <a:noFill/>
                    </a:lnR>
                    <a:lnT>
                      <a:noFill/>
                    </a:lnT>
                    <a:lnB>
                      <a:noFill/>
                    </a:lnB>
                  </a:tcPr>
                </a:tc>
                <a:tc>
                  <a:txBody>
                    <a:bodyPr/>
                    <a:lstStyle/>
                    <a:p>
                      <a:pPr algn="ctr"/>
                      <a:r>
                        <a:rPr lang="en-US" sz="1200">
                          <a:solidFill>
                            <a:srgbClr val="000000"/>
                          </a:solidFill>
                        </a:rPr>
                        <a:t>17-36</a:t>
                      </a:r>
                    </a:p>
                  </a:txBody>
                  <a:tcPr marT="0" marL="0" marR="0" marB="0">
                    <a:lnL>
                      <a:noFill/>
                    </a:lnL>
                    <a:lnR>
                      <a:noFill/>
                    </a:lnR>
                    <a:lnT>
                      <a:noFill/>
                    </a:lnT>
                    <a:lnB>
                      <a:noFill/>
                    </a:lnB>
                  </a:tcPr>
                </a:tc>
                <a:tc>
                  <a:txBody>
                    <a:bodyPr/>
                    <a:lstStyle/>
                    <a:p>
                      <a:pPr algn="ctr"/>
                      <a:r>
                        <a:rPr lang="en-US" sz="1200">
                          <a:solidFill>
                            <a:srgbClr val="000000"/>
                          </a:solidFill>
                        </a:rPr>
                        <a:t>37-56</a:t>
                      </a:r>
                    </a:p>
                  </a:txBody>
                  <a:tcPr marT="0" marL="0" marR="0" marB="0">
                    <a:lnL>
                      <a:noFill/>
                    </a:lnL>
                    <a:lnR>
                      <a:noFill/>
                    </a:lnR>
                    <a:lnT>
                      <a:noFill/>
                    </a:lnT>
                    <a:lnB>
                      <a:noFill/>
                    </a:lnB>
                  </a:tcPr>
                </a:tc>
                <a:tc>
                  <a:txBody>
                    <a:bodyPr/>
                    <a:lstStyle/>
                    <a:p>
                      <a:pPr algn="ctr"/>
                      <a:r>
                        <a:rPr lang="en-US" sz="1200">
                          <a:solidFill>
                            <a:srgbClr val="000000"/>
                          </a:solidFill>
                        </a:rPr>
                        <a:t>57-76</a:t>
                      </a:r>
                    </a:p>
                  </a:txBody>
                  <a:tcPr marT="0" marL="0" marR="0" marB="0">
                    <a:lnL>
                      <a:noFill/>
                    </a:lnL>
                    <a:lnR>
                      <a:noFill/>
                    </a:lnR>
                    <a:lnT>
                      <a:noFill/>
                    </a:lnT>
                    <a:lnB>
                      <a:noFill/>
                    </a:lnB>
                  </a:tcPr>
                </a:tc>
                <a:tc>
                  <a:txBody>
                    <a:bodyPr/>
                    <a:lstStyle/>
                    <a:p>
                      <a:pPr algn="ctr"/>
                      <a:r>
                        <a:rPr lang="en-US" sz="1200">
                          <a:solidFill>
                            <a:srgbClr val="000000"/>
                          </a:solidFill>
                        </a:rPr>
                        <a:t>77-96</a:t>
                      </a:r>
                    </a:p>
                  </a:txBody>
                  <a:tcPr marT="0" marL="0" marR="0" marB="0">
                    <a:lnL>
                      <a:noFill/>
                    </a:lnL>
                    <a:lnR>
                      <a:noFill/>
                    </a:lnR>
                    <a:lnT>
                      <a:noFill/>
                    </a:lnT>
                    <a:lnB>
                      <a:noFill/>
                    </a:lnB>
                  </a:tcPr>
                </a:tc>
              </a:tr>
              <a:tr h="254000">
                <a:tc>
                  <a:txBody>
                    <a:bodyPr/>
                    <a:lstStyle/>
                    <a:p>
                      <a:pPr algn="r"/>
                      <a:r>
                        <a:rPr lang="en-US" sz="1200" i="true">
                          <a:solidFill>
                            <a:srgbClr val="000000"/>
                          </a:solidFill>
                        </a:rPr>
                        <a:t/>
                      </a:r>
                    </a:p>
                  </a:txBody>
                  <a:tcPr marT="0" marL="6350" marR="0" marB="0" anchor="ctr">
                    <a:lnL>
                      <a:noFill/>
                    </a:lnL>
                    <a:lnR>
                      <a:noFill/>
                    </a:lnR>
                    <a:lnT>
                      <a:noFill/>
                    </a:lnT>
                    <a:lnB>
                      <a:noFill/>
                    </a:lnB>
                  </a:tcPr>
                </a:tc>
                <a:tc>
                  <a:txBody>
                    <a:bodyPr/>
                    <a:lstStyle/>
                    <a:p>
                      <a:pPr algn="r"/>
                      <a:r>
                        <a:rPr lang="en-US" sz="1200">
                          <a:solidFill>
                            <a:srgbClr val="000000"/>
                          </a:solidFill>
                        </a:rPr>
                        <a:t>Assoc</a:t>
                      </a:r>
                    </a:p>
                  </a:txBody>
                  <a:tcPr marT="0" marL="6350" marR="0" marB="0">
                    <a:lnL>
                      <a:noFill/>
                    </a:lnL>
                    <a:lnR>
                      <a:noFill/>
                    </a:lnR>
                    <a:lnT>
                      <a:noFill/>
                    </a:lnT>
                    <a:lnB>
                      <a:noFill/>
                    </a:lnB>
                  </a:tcPr>
                </a:tc>
                <a:tc>
                  <a:txBody>
                    <a:bodyPr/>
                    <a:lstStyle/>
                    <a:p>
                      <a:pPr algn="ctr"/>
                      <a:r>
                        <a:rPr lang="en-US" sz="1200">
                          <a:solidFill>
                            <a:srgbClr val="000000"/>
                          </a:solidFill>
                        </a:rPr>
                        <a:t>41.29 (1065)</a:t>
                      </a:r>
                    </a:p>
                  </a:txBody>
                  <a:tcPr marT="0" marL="0" marR="0" marB="0">
                    <a:lnL>
                      <a:noFill/>
                    </a:lnL>
                    <a:lnR>
                      <a:noFill/>
                    </a:lnR>
                    <a:lnT>
                      <a:noFill/>
                    </a:lnT>
                    <a:lnB>
                      <a:noFill/>
                    </a:lnB>
                  </a:tcPr>
                </a:tc>
                <a:tc>
                  <a:txBody>
                    <a:bodyPr/>
                    <a:lstStyle/>
                    <a:p>
                      <a:pPr algn="ctr"/>
                      <a:r>
                        <a:rPr lang="en-US" sz="1200">
                          <a:solidFill>
                            <a:srgbClr val="FF0000"/>
                          </a:solidFill>
                        </a:rPr>
                        <a:t>42.42 (978)</a:t>
                      </a:r>
                    </a:p>
                  </a:txBody>
                  <a:tcPr marT="0" marL="0" marR="0" marB="0">
                    <a:lnL>
                      <a:noFill/>
                    </a:lnL>
                    <a:lnR>
                      <a:noFill/>
                    </a:lnR>
                    <a:lnT>
                      <a:noFill/>
                    </a:lnT>
                    <a:lnB>
                      <a:noFill/>
                    </a:lnB>
                  </a:tcPr>
                </a:tc>
                <a:tc>
                  <a:txBody>
                    <a:bodyPr/>
                    <a:lstStyle/>
                    <a:p>
                      <a:pPr algn="ctr"/>
                      <a:r>
                        <a:rPr lang="en-US" sz="1200">
                          <a:solidFill>
                            <a:srgbClr val="000000"/>
                          </a:solidFill>
                        </a:rPr>
                        <a:t>39.53 (133)</a:t>
                      </a:r>
                    </a:p>
                  </a:txBody>
                  <a:tcPr marT="0" marL="0" marR="0" marB="0">
                    <a:lnL>
                      <a:noFill/>
                    </a:lnL>
                    <a:lnR>
                      <a:noFill/>
                    </a:lnR>
                    <a:lnT>
                      <a:noFill/>
                    </a:lnT>
                    <a:lnB>
                      <a:noFill/>
                    </a:lnB>
                  </a:tcPr>
                </a:tc>
                <a:tc>
                  <a:txBody>
                    <a:bodyPr/>
                    <a:lstStyle/>
                    <a:p>
                      <a:pPr algn="ctr"/>
                      <a:r>
                        <a:rPr lang="en-US" sz="1200">
                          <a:solidFill>
                            <a:srgbClr val="0000FF"/>
                          </a:solidFill>
                        </a:rPr>
                        <a:t>19.33 (3)</a:t>
                      </a:r>
                    </a:p>
                  </a:txBody>
                  <a:tcPr marT="0" marL="0" marR="0" marB="0">
                    <a:lnL>
                      <a:noFill/>
                    </a:lnL>
                    <a:lnR>
                      <a:noFill/>
                    </a:lnR>
                    <a:lnT>
                      <a:noFill/>
                    </a:lnT>
                    <a:lnB>
                      <a:noFill/>
                    </a:lnB>
                  </a:tcPr>
                </a:tc>
              </a:tr>
              <a:tr h="254000">
                <a:tc>
                  <a:txBody>
                    <a:bodyPr/>
                    <a:lstStyle/>
                    <a:p>
                      <a:pPr algn="r"/>
                      <a:r>
                        <a:rPr lang="en-US" sz="1200" i="true">
                          <a:solidFill>
                            <a:srgbClr val="000000"/>
                          </a:solidFill>
                        </a:rPr>
                        <a:t/>
                      </a:r>
                    </a:p>
                  </a:txBody>
                  <a:tcPr marT="0" marL="6350" marR="0" marB="0" anchor="ctr">
                    <a:lnL>
                      <a:noFill/>
                    </a:lnL>
                    <a:lnR>
                      <a:noFill/>
                    </a:lnR>
                    <a:lnT>
                      <a:noFill/>
                    </a:lnT>
                    <a:lnB>
                      <a:noFill/>
                    </a:lnB>
                  </a:tcPr>
                </a:tc>
                <a:tc>
                  <a:txBody>
                    <a:bodyPr/>
                    <a:lstStyle/>
                    <a:p>
                      <a:pPr algn="r"/>
                      <a:r>
                        <a:rPr lang="en-US" sz="1200">
                          <a:solidFill>
                            <a:srgbClr val="000000"/>
                          </a:solidFill>
                        </a:rPr>
                        <a:t>Post-grad</a:t>
                      </a:r>
                    </a:p>
                  </a:txBody>
                  <a:tcPr marT="0" marL="6350" marR="0" marB="0">
                    <a:lnL>
                      <a:noFill/>
                    </a:lnL>
                    <a:lnR>
                      <a:noFill/>
                    </a:lnR>
                    <a:lnT>
                      <a:noFill/>
                    </a:lnT>
                    <a:lnB>
                      <a:noFill/>
                    </a:lnB>
                  </a:tcPr>
                </a:tc>
                <a:tc>
                  <a:txBody>
                    <a:bodyPr/>
                    <a:lstStyle/>
                    <a:p>
                      <a:pPr algn="ctr"/>
                      <a:r>
                        <a:rPr lang="en-US" sz="1200">
                          <a:solidFill>
                            <a:srgbClr val="FF0000"/>
                          </a:solidFill>
                        </a:rPr>
                        <a:t>44.38 (433)</a:t>
                      </a:r>
                    </a:p>
                  </a:txBody>
                  <a:tcPr marT="0" marL="0" marR="0" marB="0">
                    <a:lnL>
                      <a:noFill/>
                    </a:lnL>
                    <a:lnR>
                      <a:noFill/>
                    </a:lnR>
                    <a:lnT>
                      <a:noFill/>
                    </a:lnT>
                    <a:lnB>
                      <a:noFill/>
                    </a:lnB>
                  </a:tcPr>
                </a:tc>
                <a:tc>
                  <a:txBody>
                    <a:bodyPr/>
                    <a:lstStyle/>
                    <a:p>
                      <a:pPr algn="ctr"/>
                      <a:r>
                        <a:rPr lang="en-US" sz="1200">
                          <a:solidFill>
                            <a:srgbClr val="FF0000"/>
                          </a:solidFill>
                        </a:rPr>
                        <a:t>46.09 (1143)</a:t>
                      </a:r>
                    </a:p>
                  </a:txBody>
                  <a:tcPr marT="0" marL="0" marR="0" marB="0">
                    <a:lnL>
                      <a:noFill/>
                    </a:lnL>
                    <a:lnR>
                      <a:noFill/>
                    </a:lnR>
                    <a:lnT>
                      <a:noFill/>
                    </a:lnT>
                    <a:lnB>
                      <a:noFill/>
                    </a:lnB>
                  </a:tcPr>
                </a:tc>
                <a:tc>
                  <a:txBody>
                    <a:bodyPr/>
                    <a:lstStyle/>
                    <a:p>
                      <a:pPr algn="ctr"/>
                      <a:r>
                        <a:rPr lang="en-US" sz="1200">
                          <a:solidFill>
                            <a:srgbClr val="000000"/>
                          </a:solidFill>
                        </a:rPr>
                        <a:t>42.30 (225)</a:t>
                      </a:r>
                    </a:p>
                  </a:txBody>
                  <a:tcPr marT="0" marL="0" marR="0" marB="0">
                    <a:lnL>
                      <a:noFill/>
                    </a:lnL>
                    <a:lnR>
                      <a:noFill/>
                    </a:lnR>
                    <a:lnT>
                      <a:noFill/>
                    </a:lnT>
                    <a:lnB>
                      <a:noFill/>
                    </a:lnB>
                  </a:tcPr>
                </a:tc>
                <a:tc>
                  <a:txBody>
                    <a:bodyPr/>
                    <a:lstStyle/>
                    <a:p>
                      <a:pPr algn="ctr"/>
                      <a:r>
                        <a:rPr lang="en-US" sz="1200">
                          <a:solidFill>
                            <a:srgbClr val="000000"/>
                          </a:solidFill>
                        </a:rPr>
                        <a:t>38.36 (11)</a:t>
                      </a:r>
                    </a:p>
                  </a:txBody>
                  <a:tcPr marT="0" marL="0" marR="0" marB="0">
                    <a:lnL>
                      <a:noFill/>
                    </a:lnL>
                    <a:lnR>
                      <a:noFill/>
                    </a:lnR>
                    <a:lnT>
                      <a:noFill/>
                    </a:lnT>
                    <a:lnB>
                      <a:noFill/>
                    </a:lnB>
                  </a:tcPr>
                </a:tc>
              </a:tr>
              <a:tr h="254000">
                <a:tc>
                  <a:txBody>
                    <a:bodyPr/>
                    <a:lstStyle/>
                    <a:p>
                      <a:pPr algn="r"/>
                      <a:r>
                        <a:rPr lang="en-US" sz="1200" i="true">
                          <a:solidFill>
                            <a:srgbClr val="000000"/>
                          </a:solidFill>
                        </a:rPr>
                        <a:t/>
                      </a:r>
                    </a:p>
                  </a:txBody>
                  <a:tcPr marT="0" marL="6350" marR="0" marB="0" anchor="ctr">
                    <a:lnL>
                      <a:noFill/>
                    </a:lnL>
                    <a:lnR>
                      <a:noFill/>
                    </a:lnR>
                    <a:lnT>
                      <a:noFill/>
                    </a:lnT>
                    <a:lnB>
                      <a:noFill/>
                    </a:lnB>
                  </a:tcPr>
                </a:tc>
                <a:tc>
                  <a:txBody>
                    <a:bodyPr/>
                    <a:lstStyle/>
                    <a:p>
                      <a:pPr algn="r"/>
                      <a:r>
                        <a:rPr lang="en-US" sz="1200">
                          <a:solidFill>
                            <a:srgbClr val="000000"/>
                          </a:solidFill>
                        </a:rPr>
                        <a:t>Some-college</a:t>
                      </a:r>
                    </a:p>
                  </a:txBody>
                  <a:tcPr marT="0" marL="6350" marR="0" marB="0">
                    <a:lnL>
                      <a:noFill/>
                    </a:lnL>
                    <a:lnR>
                      <a:noFill/>
                    </a:lnR>
                    <a:lnT>
                      <a:noFill/>
                    </a:lnT>
                    <a:lnB>
                      <a:noFill/>
                    </a:lnB>
                  </a:tcPr>
                </a:tc>
                <a:tc>
                  <a:txBody>
                    <a:bodyPr/>
                    <a:lstStyle/>
                    <a:p>
                      <a:pPr algn="ctr"/>
                      <a:r>
                        <a:rPr lang="en-US" sz="1200">
                          <a:solidFill>
                            <a:srgbClr val="000000"/>
                          </a:solidFill>
                        </a:rPr>
                        <a:t>36.86 (3402)</a:t>
                      </a:r>
                    </a:p>
                  </a:txBody>
                  <a:tcPr marT="0" marL="0" marR="0" marB="0">
                    <a:lnL>
                      <a:noFill/>
                    </a:lnL>
                    <a:lnR>
                      <a:noFill/>
                    </a:lnR>
                    <a:lnT>
                      <a:noFill/>
                    </a:lnT>
                    <a:lnB>
                      <a:noFill/>
                    </a:lnB>
                  </a:tcPr>
                </a:tc>
                <a:tc>
                  <a:txBody>
                    <a:bodyPr/>
                    <a:lstStyle/>
                    <a:p>
                      <a:pPr algn="ctr"/>
                      <a:r>
                        <a:rPr lang="en-US" sz="1200">
                          <a:solidFill>
                            <a:srgbClr val="FF0000"/>
                          </a:solidFill>
                        </a:rPr>
                        <a:t>43.59 (2373)</a:t>
                      </a:r>
                    </a:p>
                  </a:txBody>
                  <a:tcPr marT="0" marL="0" marR="0" marB="0">
                    <a:lnL>
                      <a:noFill/>
                    </a:lnL>
                    <a:lnR>
                      <a:noFill/>
                    </a:lnR>
                    <a:lnT>
                      <a:noFill/>
                    </a:lnT>
                    <a:lnB>
                      <a:noFill/>
                    </a:lnB>
                  </a:tcPr>
                </a:tc>
                <a:tc>
                  <a:txBody>
                    <a:bodyPr/>
                    <a:lstStyle/>
                    <a:p>
                      <a:pPr algn="ctr"/>
                      <a:r>
                        <a:rPr lang="en-US" sz="1200">
                          <a:solidFill>
                            <a:srgbClr val="000000"/>
                          </a:solidFill>
                        </a:rPr>
                        <a:t>37.75 (493)</a:t>
                      </a:r>
                    </a:p>
                  </a:txBody>
                  <a:tcPr marT="0" marL="0" marR="0" marB="0">
                    <a:lnL>
                      <a:noFill/>
                    </a:lnL>
                    <a:lnR>
                      <a:noFill/>
                    </a:lnR>
                    <a:lnT>
                      <a:noFill/>
                    </a:lnT>
                    <a:lnB>
                      <a:noFill/>
                    </a:lnB>
                  </a:tcPr>
                </a:tc>
                <a:tc>
                  <a:txBody>
                    <a:bodyPr/>
                    <a:lstStyle/>
                    <a:p>
                      <a:pPr algn="ctr"/>
                      <a:r>
                        <a:rPr lang="en-US" sz="1200">
                          <a:solidFill>
                            <a:srgbClr val="0000FF"/>
                          </a:solidFill>
                        </a:rPr>
                        <a:t>27.45 (20)</a:t>
                      </a:r>
                    </a:p>
                  </a:txBody>
                  <a:tcPr marT="0" marL="0" marR="0" marB="0">
                    <a:lnL>
                      <a:noFill/>
                    </a:lnL>
                    <a:lnR>
                      <a:noFill/>
                    </a:lnR>
                    <a:lnT>
                      <a:noFill/>
                    </a:lnT>
                    <a:lnB>
                      <a:noFill/>
                    </a:lnB>
                  </a:tcPr>
                </a:tc>
              </a:tr>
              <a:tr h="254000">
                <a:tc>
                  <a:txBody>
                    <a:bodyPr/>
                    <a:lstStyle/>
                    <a:p>
                      <a:pPr algn="r"/>
                      <a:r>
                        <a:rPr lang="en-US" sz="1200" i="true">
                          <a:solidFill>
                            <a:srgbClr val="000000"/>
                          </a:solidFill>
                        </a:rPr>
                        <a:t/>
                      </a:r>
                    </a:p>
                  </a:txBody>
                  <a:tcPr marT="0" marL="6350" marR="0" marB="0" anchor="ctr">
                    <a:lnL>
                      <a:noFill/>
                    </a:lnL>
                    <a:lnR>
                      <a:noFill/>
                    </a:lnR>
                    <a:lnT>
                      <a:noFill/>
                    </a:lnT>
                    <a:lnB>
                      <a:noFill/>
                    </a:lnB>
                  </a:tcPr>
                </a:tc>
                <a:tc>
                  <a:txBody>
                    <a:bodyPr/>
                    <a:lstStyle/>
                    <a:p>
                      <a:pPr algn="r"/>
                      <a:r>
                        <a:rPr lang="en-US" sz="1200">
                          <a:solidFill>
                            <a:srgbClr val="000000"/>
                          </a:solidFill>
                        </a:rPr>
                        <a:t>University</a:t>
                      </a:r>
                    </a:p>
                  </a:txBody>
                  <a:tcPr marT="0" marL="6350" marR="0" marB="0">
                    <a:lnL>
                      <a:noFill/>
                    </a:lnL>
                    <a:lnR>
                      <a:noFill/>
                    </a:lnR>
                    <a:lnT>
                      <a:noFill/>
                    </a:lnT>
                    <a:lnB>
                      <a:noFill/>
                    </a:lnB>
                  </a:tcPr>
                </a:tc>
                <a:tc>
                  <a:txBody>
                    <a:bodyPr/>
                    <a:lstStyle/>
                    <a:p>
                      <a:pPr algn="ctr"/>
                      <a:r>
                        <a:rPr lang="en-US" sz="1200">
                          <a:solidFill>
                            <a:srgbClr val="FF0000"/>
                          </a:solidFill>
                        </a:rPr>
                        <a:t>42.47 (2352)</a:t>
                      </a:r>
                    </a:p>
                  </a:txBody>
                  <a:tcPr marT="0" marL="0" marR="0" marB="0">
                    <a:lnL>
                      <a:noFill/>
                    </a:lnL>
                    <a:lnR>
                      <a:noFill/>
                    </a:lnR>
                    <a:lnT>
                      <a:noFill/>
                    </a:lnT>
                    <a:lnB>
                      <a:noFill/>
                    </a:lnB>
                  </a:tcPr>
                </a:tc>
                <a:tc>
                  <a:txBody>
                    <a:bodyPr/>
                    <a:lstStyle/>
                    <a:p>
                      <a:pPr algn="ctr"/>
                      <a:r>
                        <a:rPr lang="en-US" sz="1200">
                          <a:solidFill>
                            <a:srgbClr val="FF0000"/>
                          </a:solidFill>
                        </a:rPr>
                        <a:t>45.31 (2332)</a:t>
                      </a:r>
                    </a:p>
                  </a:txBody>
                  <a:tcPr marT="0" marL="0" marR="0" marB="0">
                    <a:lnL>
                      <a:noFill/>
                    </a:lnL>
                    <a:lnR>
                      <a:noFill/>
                    </a:lnR>
                    <a:lnT>
                      <a:noFill/>
                    </a:lnT>
                    <a:lnB>
                      <a:noFill/>
                    </a:lnB>
                  </a:tcPr>
                </a:tc>
                <a:tc>
                  <a:txBody>
                    <a:bodyPr/>
                    <a:lstStyle/>
                    <a:p>
                      <a:pPr algn="ctr"/>
                      <a:r>
                        <a:rPr lang="en-US" sz="1200">
                          <a:solidFill>
                            <a:srgbClr val="000000"/>
                          </a:solidFill>
                        </a:rPr>
                        <a:t>39.82 (427)</a:t>
                      </a:r>
                    </a:p>
                  </a:txBody>
                  <a:tcPr marT="0" marL="0" marR="0" marB="0">
                    <a:lnL>
                      <a:noFill/>
                    </a:lnL>
                    <a:lnR>
                      <a:noFill/>
                    </a:lnR>
                    <a:lnT>
                      <a:noFill/>
                    </a:lnT>
                    <a:lnB>
                      <a:noFill/>
                    </a:lnB>
                  </a:tcPr>
                </a:tc>
                <a:tc>
                  <a:txBody>
                    <a:bodyPr/>
                    <a:lstStyle/>
                    <a:p>
                      <a:pPr algn="ctr"/>
                      <a:r>
                        <a:rPr lang="en-US" sz="1200">
                          <a:solidFill>
                            <a:srgbClr val="000000"/>
                          </a:solidFill>
                        </a:rPr>
                        <a:t>35.70 (23)</a:t>
                      </a:r>
                    </a:p>
                  </a:txBody>
                  <a:tcPr marT="0" marL="0" marR="0" marB="0">
                    <a:lnL>
                      <a:noFill/>
                    </a:lnL>
                    <a:lnR>
                      <a:noFill/>
                    </a:lnR>
                    <a:lnT>
                      <a:noFill/>
                    </a:lnT>
                    <a:lnB>
                      <a:noFill/>
                    </a:lnB>
                  </a:tcPr>
                </a:tc>
              </a:tr>
              <a:tr h="254000">
                <a:tc>
                  <a:txBody>
                    <a:bodyPr/>
                    <a:lstStyle/>
                    <a:p>
                      <a:pPr algn="r"/>
                      <a:r>
                        <a:rPr lang="en-US" sz="1200" i="true">
                          <a:solidFill>
                            <a:srgbClr val="000000"/>
                          </a:solidFill>
                        </a:rPr>
                        <a:t>Without-Post-Secondary</a:t>
                      </a:r>
                    </a:p>
                  </a:txBody>
                  <a:tcPr marT="0" marL="6350" marR="0" marB="0">
                    <a:lnL>
                      <a:noFill/>
                    </a:lnL>
                    <a:lnR>
                      <a:noFill/>
                    </a:lnR>
                    <a:lnT>
                      <a:noFill/>
                    </a:lnT>
                    <a:lnB>
                      <a:noFill/>
                    </a:lnB>
                  </a:tcPr>
                </a:tc>
                <a:tc>
                  <a:txBody>
                    <a:bodyPr/>
                    <a:lstStyle/>
                    <a:p>
                      <a:pPr algn="r"/>
                      <a:r>
                        <a:rPr lang="en-US" sz="1200">
                          <a:solidFill>
                            <a:srgbClr val="000000"/>
                          </a:solidFill>
                        </a:rPr>
                        <a:t/>
                      </a:r>
                    </a:p>
                  </a:txBody>
                  <a:tcPr marT="0" marL="6350" marR="0" marB="0" anchor="ctr">
                    <a:lnL>
                      <a:noFill/>
                    </a:lnL>
                    <a:lnR>
                      <a:noFill/>
                    </a:lnR>
                    <a:lnT>
                      <a:noFill/>
                    </a:lnT>
                    <a:lnB>
                      <a:noFill/>
                    </a:lnB>
                  </a:tcPr>
                </a:tc>
                <a:tc>
                  <a:txBody>
                    <a:bodyPr/>
                    <a:lstStyle/>
                    <a:p>
                      <a:pPr algn="ctr"/>
                      <a:r>
                        <a:rPr lang="en-US" sz="1200">
                          <a:solidFill>
                            <a:srgbClr val="000000"/>
                          </a:solidFill>
                        </a:rPr>
                        <a:t/>
                      </a:r>
                    </a:p>
                  </a:txBody>
                  <a:tcPr marT="0" marL="0" marR="0" marB="0" anchor="ctr">
                    <a:lnL>
                      <a:noFill/>
                    </a:lnL>
                    <a:lnR>
                      <a:noFill/>
                    </a:lnR>
                    <a:lnT>
                      <a:noFill/>
                    </a:lnT>
                    <a:lnB>
                      <a:noFill/>
                    </a:lnB>
                  </a:tcPr>
                </a:tc>
                <a:tc>
                  <a:txBody>
                    <a:bodyPr/>
                    <a:lstStyle/>
                    <a:p>
                      <a:pPr algn="ctr"/>
                      <a:r>
                        <a:rPr lang="en-US" sz="1200">
                          <a:solidFill>
                            <a:srgbClr val="000000"/>
                          </a:solidFill>
                        </a:rPr>
                        <a:t/>
                      </a:r>
                    </a:p>
                  </a:txBody>
                  <a:tcPr marT="0" marL="0" marR="0" marB="0" anchor="ctr">
                    <a:lnL>
                      <a:noFill/>
                    </a:lnL>
                    <a:lnR>
                      <a:noFill/>
                    </a:lnR>
                    <a:lnT>
                      <a:noFill/>
                    </a:lnT>
                    <a:lnB>
                      <a:noFill/>
                    </a:lnB>
                  </a:tcPr>
                </a:tc>
                <a:tc>
                  <a:txBody>
                    <a:bodyPr/>
                    <a:lstStyle/>
                    <a:p>
                      <a:pPr algn="ctr"/>
                      <a:r>
                        <a:rPr lang="en-US" sz="1200">
                          <a:solidFill>
                            <a:srgbClr val="000000"/>
                          </a:solidFill>
                        </a:rPr>
                        <a:t/>
                      </a:r>
                    </a:p>
                  </a:txBody>
                  <a:tcPr marT="0" marL="0" marR="0" marB="0" anchor="ctr">
                    <a:lnL>
                      <a:noFill/>
                    </a:lnL>
                    <a:lnR>
                      <a:noFill/>
                    </a:lnR>
                    <a:lnT>
                      <a:noFill/>
                    </a:lnT>
                    <a:lnB>
                      <a:noFill/>
                    </a:lnB>
                  </a:tcPr>
                </a:tc>
                <a:tc>
                  <a:txBody>
                    <a:bodyPr/>
                    <a:lstStyle/>
                    <a:p>
                      <a:pPr algn="ctr"/>
                      <a:r>
                        <a:rPr lang="en-US" sz="1200">
                          <a:solidFill>
                            <a:srgbClr val="000000"/>
                          </a:solidFill>
                        </a:rPr>
                        <a:t/>
                      </a:r>
                    </a:p>
                  </a:txBody>
                  <a:tcPr marT="0" marL="0" marR="0" marB="0" anchor="ctr">
                    <a:lnL>
                      <a:noFill/>
                    </a:lnL>
                    <a:lnR>
                      <a:noFill/>
                    </a:lnR>
                    <a:lnT>
                      <a:noFill/>
                    </a:lnT>
                    <a:lnB>
                      <a:noFill/>
                    </a:lnB>
                  </a:tcPr>
                </a:tc>
              </a:tr>
              <a:tr h="254000">
                <a:tc>
                  <a:txBody>
                    <a:bodyPr/>
                    <a:lstStyle/>
                    <a:p>
                      <a:pPr algn="r"/>
                      <a:r>
                        <a:rPr lang="en-US" sz="1200" i="true">
                          <a:solidFill>
                            <a:srgbClr val="000000"/>
                          </a:solidFill>
                        </a:rPr>
                        <a:t/>
                      </a:r>
                    </a:p>
                  </a:txBody>
                  <a:tcPr marT="0" marL="6350" marR="0" marB="0" anchor="ctr">
                    <a:lnL>
                      <a:noFill/>
                    </a:lnL>
                    <a:lnR>
                      <a:noFill/>
                    </a:lnR>
                    <a:lnT>
                      <a:noFill/>
                    </a:lnT>
                    <a:lnB>
                      <a:noFill/>
                    </a:lnB>
                  </a:tcPr>
                </a:tc>
                <a:tc>
                  <a:txBody>
                    <a:bodyPr/>
                    <a:lstStyle/>
                    <a:p>
                      <a:pPr algn="r"/>
                      <a:r>
                        <a:rPr lang="en-US" sz="1200">
                          <a:solidFill>
                            <a:srgbClr val="000000"/>
                          </a:solidFill>
                        </a:rPr>
                        <a:t>Elementary</a:t>
                      </a:r>
                    </a:p>
                  </a:txBody>
                  <a:tcPr marT="0" marL="6350" marR="0" marB="0">
                    <a:lnL>
                      <a:noFill/>
                    </a:lnL>
                    <a:lnR>
                      <a:noFill/>
                    </a:lnR>
                    <a:lnT>
                      <a:noFill/>
                    </a:lnT>
                    <a:lnB>
                      <a:noFill/>
                    </a:lnB>
                  </a:tcPr>
                </a:tc>
                <a:tc>
                  <a:txBody>
                    <a:bodyPr/>
                    <a:lstStyle/>
                    <a:p>
                      <a:pPr algn="ctr"/>
                      <a:r>
                        <a:rPr lang="en-US" sz="1200">
                          <a:solidFill>
                            <a:srgbClr val="000000"/>
                          </a:solidFill>
                        </a:rPr>
                        <a:t>41.97 (119)</a:t>
                      </a:r>
                    </a:p>
                  </a:txBody>
                  <a:tcPr marT="0" marL="0" marR="0" marB="0">
                    <a:lnL>
                      <a:noFill/>
                    </a:lnL>
                    <a:lnR>
                      <a:noFill/>
                    </a:lnR>
                    <a:lnT>
                      <a:noFill/>
                    </a:lnT>
                    <a:lnB>
                      <a:noFill/>
                    </a:lnB>
                  </a:tcPr>
                </a:tc>
                <a:tc>
                  <a:txBody>
                    <a:bodyPr/>
                    <a:lstStyle/>
                    <a:p>
                      <a:pPr algn="ctr"/>
                      <a:r>
                        <a:rPr lang="en-US" sz="1200">
                          <a:solidFill>
                            <a:srgbClr val="000000"/>
                          </a:solidFill>
                        </a:rPr>
                        <a:t>41.79 (216)</a:t>
                      </a:r>
                    </a:p>
                  </a:txBody>
                  <a:tcPr marT="0" marL="0" marR="0" marB="0">
                    <a:lnL>
                      <a:noFill/>
                    </a:lnL>
                    <a:lnR>
                      <a:noFill/>
                    </a:lnR>
                    <a:lnT>
                      <a:noFill/>
                    </a:lnT>
                    <a:lnB>
                      <a:noFill/>
                    </a:lnB>
                  </a:tcPr>
                </a:tc>
                <a:tc>
                  <a:txBody>
                    <a:bodyPr/>
                    <a:lstStyle/>
                    <a:p>
                      <a:pPr algn="ctr"/>
                      <a:r>
                        <a:rPr lang="en-US" sz="1200">
                          <a:solidFill>
                            <a:srgbClr val="000000"/>
                          </a:solidFill>
                        </a:rPr>
                        <a:t>36.35 (204)</a:t>
                      </a:r>
                    </a:p>
                  </a:txBody>
                  <a:tcPr marT="0" marL="0" marR="0" marB="0">
                    <a:lnL>
                      <a:noFill/>
                    </a:lnL>
                    <a:lnR>
                      <a:noFill/>
                    </a:lnR>
                    <a:lnT>
                      <a:noFill/>
                    </a:lnT>
                    <a:lnB>
                      <a:noFill/>
                    </a:lnB>
                  </a:tcPr>
                </a:tc>
                <a:tc>
                  <a:txBody>
                    <a:bodyPr/>
                    <a:lstStyle/>
                    <a:p>
                      <a:pPr algn="ctr"/>
                      <a:r>
                        <a:rPr lang="en-US" sz="1200">
                          <a:solidFill>
                            <a:srgbClr val="0000FF"/>
                          </a:solidFill>
                        </a:rPr>
                        <a:t>25.56 (18)</a:t>
                      </a:r>
                    </a:p>
                  </a:txBody>
                  <a:tcPr marT="0" marL="0" marR="0" marB="0">
                    <a:lnL>
                      <a:noFill/>
                    </a:lnL>
                    <a:lnR>
                      <a:noFill/>
                    </a:lnR>
                    <a:lnT>
                      <a:noFill/>
                    </a:lnT>
                    <a:lnB>
                      <a:noFill/>
                    </a:lnB>
                  </a:tcPr>
                </a:tc>
              </a:tr>
              <a:tr h="254000">
                <a:tc>
                  <a:txBody>
                    <a:bodyPr/>
                    <a:lstStyle/>
                    <a:p>
                      <a:pPr algn="r"/>
                      <a:r>
                        <a:rPr lang="en-US" sz="1200" i="true">
                          <a:solidFill>
                            <a:srgbClr val="000000"/>
                          </a:solidFill>
                        </a:rPr>
                        <a:t/>
                      </a:r>
                    </a:p>
                  </a:txBody>
                  <a:tcPr marT="0" marL="6350" marR="0" marB="0" anchor="ctr">
                    <a:lnL>
                      <a:noFill/>
                    </a:lnL>
                    <a:lnR>
                      <a:noFill/>
                    </a:lnR>
                    <a:lnT>
                      <a:noFill/>
                    </a:lnT>
                    <a:lnB>
                      <a:noFill/>
                    </a:lnB>
                  </a:tcPr>
                </a:tc>
                <a:tc>
                  <a:txBody>
                    <a:bodyPr/>
                    <a:lstStyle/>
                    <a:p>
                      <a:pPr algn="r"/>
                      <a:r>
                        <a:rPr lang="en-US" sz="1200">
                          <a:solidFill>
                            <a:srgbClr val="000000"/>
                          </a:solidFill>
                        </a:rPr>
                        <a:t>Preschool</a:t>
                      </a:r>
                    </a:p>
                  </a:txBody>
                  <a:tcPr marT="0" marL="6350" marR="0" marB="0">
                    <a:lnL>
                      <a:noFill/>
                    </a:lnL>
                    <a:lnR>
                      <a:noFill/>
                    </a:lnR>
                    <a:lnT>
                      <a:noFill/>
                    </a:lnT>
                    <a:lnB>
                      <a:noFill/>
                    </a:lnB>
                  </a:tcPr>
                </a:tc>
                <a:tc>
                  <a:txBody>
                    <a:bodyPr/>
                    <a:lstStyle/>
                    <a:p>
                      <a:pPr algn="ctr"/>
                      <a:r>
                        <a:rPr lang="en-US" sz="1200">
                          <a:solidFill>
                            <a:srgbClr val="0000FF"/>
                          </a:solidFill>
                        </a:rPr>
                        <a:t>25.20 (5)</a:t>
                      </a:r>
                    </a:p>
                  </a:txBody>
                  <a:tcPr marT="0" marL="0" marR="0" marB="0">
                    <a:lnL>
                      <a:noFill/>
                    </a:lnL>
                    <a:lnR>
                      <a:noFill/>
                    </a:lnR>
                    <a:lnT>
                      <a:noFill/>
                    </a:lnT>
                    <a:lnB>
                      <a:noFill/>
                    </a:lnB>
                  </a:tcPr>
                </a:tc>
                <a:tc>
                  <a:txBody>
                    <a:bodyPr/>
                    <a:lstStyle/>
                    <a:p>
                      <a:pPr algn="ctr"/>
                      <a:r>
                        <a:rPr lang="en-US" sz="1200">
                          <a:solidFill>
                            <a:srgbClr val="000000"/>
                          </a:solidFill>
                        </a:rPr>
                        <a:t>32.75 (8)</a:t>
                      </a:r>
                    </a:p>
                  </a:txBody>
                  <a:tcPr marT="0" marL="0" marR="0" marB="0">
                    <a:lnL>
                      <a:noFill/>
                    </a:lnL>
                    <a:lnR>
                      <a:noFill/>
                    </a:lnR>
                    <a:lnT>
                      <a:noFill/>
                    </a:lnT>
                    <a:lnB>
                      <a:noFill/>
                    </a:lnB>
                  </a:tcPr>
                </a:tc>
                <a:tc>
                  <a:txBody>
                    <a:bodyPr/>
                    <a:lstStyle/>
                    <a:p>
                      <a:pPr algn="ctr"/>
                      <a:r>
                        <a:rPr lang="en-US" sz="1200">
                          <a:solidFill>
                            <a:srgbClr val="0000FF"/>
                          </a:solidFill>
                        </a:rPr>
                        <a:t>10.00 (2)</a:t>
                      </a:r>
                    </a:p>
                  </a:txBody>
                  <a:tcPr marT="0" marL="0" marR="0" marB="0">
                    <a:lnL>
                      <a:noFill/>
                    </a:lnL>
                    <a:lnR>
                      <a:noFill/>
                    </a:lnR>
                    <a:lnT>
                      <a:noFill/>
                    </a:lnT>
                    <a:lnB>
                      <a:noFill/>
                    </a:lnB>
                  </a:tcPr>
                </a:tc>
                <a:tc>
                  <a:txBody>
                    <a:bodyPr/>
                    <a:lstStyle/>
                    <a:p>
                      <a:pPr algn="ctr"/>
                      <a:r>
                        <a:rPr lang="en-US" sz="1200">
                          <a:solidFill>
                            <a:srgbClr val="000000"/>
                          </a:solidFill>
                        </a:rPr>
                        <a:t>-</a:t>
                      </a:r>
                    </a:p>
                  </a:txBody>
                  <a:tcPr marT="0" marL="0" marR="0" marB="0">
                    <a:lnL>
                      <a:noFill/>
                    </a:lnL>
                    <a:lnR>
                      <a:noFill/>
                    </a:lnR>
                    <a:lnT>
                      <a:noFill/>
                    </a:lnT>
                    <a:lnB>
                      <a:noFill/>
                    </a:lnB>
                  </a:tcPr>
                </a:tc>
              </a:tr>
              <a:tr h="254000">
                <a:tc>
                  <a:txBody>
                    <a:bodyPr/>
                    <a:lstStyle/>
                    <a:p>
                      <a:pPr algn="r"/>
                      <a:r>
                        <a:rPr lang="en-US" sz="1200" i="true">
                          <a:solidFill>
                            <a:srgbClr val="000000"/>
                          </a:solidFill>
                        </a:rPr>
                        <a:t/>
                      </a:r>
                    </a:p>
                  </a:txBody>
                  <a:tcPr marT="0" marL="6350" marR="0" marB="0" anchor="ctr">
                    <a:lnL>
                      <a:noFill/>
                    </a:lnL>
                    <a:lnR>
                      <a:noFill/>
                    </a:lnR>
                    <a:lnT>
                      <a:noFill/>
                    </a:lnT>
                    <a:lnB>
                      <a:noFill/>
                    </a:lnB>
                  </a:tcPr>
                </a:tc>
                <a:tc>
                  <a:txBody>
                    <a:bodyPr/>
                    <a:lstStyle/>
                    <a:p>
                      <a:pPr algn="r"/>
                      <a:r>
                        <a:rPr lang="en-US" sz="1200">
                          <a:solidFill>
                            <a:srgbClr val="000000"/>
                          </a:solidFill>
                        </a:rPr>
                        <a:t>Secondary</a:t>
                      </a:r>
                    </a:p>
                  </a:txBody>
                  <a:tcPr marT="0" marL="6350" marR="0" marB="0">
                    <a:lnL>
                      <a:noFill/>
                    </a:lnL>
                    <a:lnR>
                      <a:noFill/>
                    </a:lnR>
                    <a:lnT>
                      <a:noFill/>
                    </a:lnT>
                    <a:lnB>
                      <a:noFill/>
                    </a:lnB>
                  </a:tcPr>
                </a:tc>
                <a:tc>
                  <a:txBody>
                    <a:bodyPr/>
                    <a:lstStyle/>
                    <a:p>
                      <a:pPr algn="ctr"/>
                      <a:r>
                        <a:rPr lang="en-US" sz="1200">
                          <a:solidFill>
                            <a:srgbClr val="000000"/>
                          </a:solidFill>
                        </a:rPr>
                        <a:t>38.98 (5888)</a:t>
                      </a:r>
                    </a:p>
                  </a:txBody>
                  <a:tcPr marT="0" marL="0" marR="0" marB="0">
                    <a:lnL>
                      <a:noFill/>
                    </a:lnL>
                    <a:lnR>
                      <a:noFill/>
                    </a:lnR>
                    <a:lnT>
                      <a:noFill/>
                    </a:lnT>
                    <a:lnB>
                      <a:noFill/>
                    </a:lnB>
                  </a:tcPr>
                </a:tc>
                <a:tc>
                  <a:txBody>
                    <a:bodyPr/>
                    <a:lstStyle/>
                    <a:p>
                      <a:pPr algn="ctr"/>
                      <a:r>
                        <a:rPr lang="en-US" sz="1200">
                          <a:solidFill>
                            <a:srgbClr val="000000"/>
                          </a:solidFill>
                        </a:rPr>
                        <a:t>42.30 (4433)</a:t>
                      </a:r>
                    </a:p>
                  </a:txBody>
                  <a:tcPr marT="0" marL="0" marR="0" marB="0">
                    <a:lnL>
                      <a:noFill/>
                    </a:lnL>
                    <a:lnR>
                      <a:noFill/>
                    </a:lnR>
                    <a:lnT>
                      <a:noFill/>
                    </a:lnT>
                    <a:lnB>
                      <a:noFill/>
                    </a:lnB>
                  </a:tcPr>
                </a:tc>
                <a:tc>
                  <a:txBody>
                    <a:bodyPr/>
                    <a:lstStyle/>
                    <a:p>
                      <a:pPr algn="ctr"/>
                      <a:r>
                        <a:rPr lang="en-US" sz="1200">
                          <a:solidFill>
                            <a:srgbClr val="000000"/>
                          </a:solidFill>
                        </a:rPr>
                        <a:t>37.16 (1268)</a:t>
                      </a:r>
                    </a:p>
                  </a:txBody>
                  <a:tcPr marT="0" marL="0" marR="0" marB="0">
                    <a:lnL>
                      <a:noFill/>
                    </a:lnL>
                    <a:lnR>
                      <a:noFill/>
                    </a:lnR>
                    <a:lnT>
                      <a:noFill/>
                    </a:lnT>
                    <a:lnB>
                      <a:noFill/>
                    </a:lnB>
                  </a:tcPr>
                </a:tc>
                <a:tc>
                  <a:txBody>
                    <a:bodyPr/>
                    <a:lstStyle/>
                    <a:p>
                      <a:pPr algn="ctr"/>
                      <a:r>
                        <a:rPr lang="en-US" sz="1200">
                          <a:solidFill>
                            <a:srgbClr val="0000FF"/>
                          </a:solidFill>
                        </a:rPr>
                        <a:t>28.96 (51)</a:t>
                      </a:r>
                    </a:p>
                  </a:txBody>
                  <a:tcPr marT="0" marL="0" marR="0" marB="0">
                    <a:lnL>
                      <a:noFill/>
                    </a:lnL>
                    <a:lnR>
                      <a:noFill/>
                    </a:lnR>
                    <a:lnT>
                      <a:noFill/>
                    </a:lnT>
                    <a:lnB>
                      <a:noFill/>
                    </a:lnB>
                  </a:tcPr>
                </a:tc>
              </a:tr>
            </a:tbl>
          </a:graphicData>
        </a:graphic>
      </p:graphicFrame>
      <p:pic>
        <p:nvPicPr>
          <p:cNvPr id="4" name="O45JMNH.wav">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5"/>
          <a:stretch>
            <a:fillRect/>
          </a:stretch>
        </p:blipFill>
        <p:spPr>
          <a:xfrm>
            <a:off x="0" y="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3000" advTm="1200000">
        <p:cut/>
      </p:transition>
    </mc:Choice>
    <mc:Fallback xmlns:xsi="http://www.w3.org/2001/XMLSchema-instance" xmlns="">
      <p:transition advTm="1200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16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StopAudio" delay="0">
                      <p:tgtEl>
                        <p:sldTgt/>
                      </p:tgtEl>
                    </p:cond>
                  </p:endCondLst>
                </p:cTn>
                <p:tgtEl>
                  <p:spTgt spid="4"/>
                </p:tgtEl>
              </p:cMediaNode>
            </p:audio>
          </p:childTnLst>
        </p:cTn>
      </p:par>
    </p:tnLst>
  </p:timing>
</p:sld>
</file>

<file path=ppt/slides/slide11.xml><?xml version="1.0" encoding="utf-8"?>
<p:sld xmlns:r="http://schemas.openxmlformats.org/officeDocument/2006/relationships" xmlns:p="http://schemas.openxmlformats.org/presentationml/2006/main" xmlns:a="http://schemas.openxmlformats.org/drawingml/2006/main" show="1">
  <p:cSld>
    <p:bg>
      <p:bgPr>
        <a:solidFill>
          <a:srgbClr val="EBE9E9"/>
        </a:solidFill>
        <a:effectLst/>
      </p:bgPr>
    </p:bg>
    <p:spTree>
      <p:nvGrpSpPr>
        <p:cNvPr id="1" name=""/>
        <p:cNvGrpSpPr/>
        <p:nvPr/>
      </p:nvGrpSpPr>
      <p:grpSpPr>
        <a:xfrm>
          <a:off x="0" y="0"/>
          <a:ext cx="0" cy="0"/>
          <a:chOff x="0" y="0"/>
          <a:chExt cx="0" cy="0"/>
        </a:xfrm>
      </p:grpSpPr>
      <p:sp xmlns:r="http://schemas.openxmlformats.org/officeDocument/2006/relationships" xmlns:p="http://schemas.openxmlformats.org/presentationml/2006/main" xmlns:a="http://schemas.openxmlformats.org/drawingml/2006/main">
        <p:nvSpPr>
          <p:cNvPr id="2" name="Title 1"/>
          <p:cNvSpPr>
            <a:spLocks noGrp="1"/>
          </p:cNvSpPr>
          <p:nvPr>
            <p:ph type="title"/>
          </p:nvPr>
        </p:nvSpPr>
        <p:spPr/>
        <p:txBody>
          <a:bodyPr/>
          <a:lstStyle/>
          <a:p>
            <a:r>
              <a:rPr lang="en-US"/>
              <a:t>Summary</a:t>
            </a:r>
          </a:p>
        </p:txBody>
      </p:sp>
      <p:sp xmlns:r="http://schemas.openxmlformats.org/officeDocument/2006/relationships" xmlns:p="http://schemas.openxmlformats.org/presentationml/2006/main" xmlns:a="http://schemas.openxmlformats.org/drawingml/2006/main">
        <p:nvSpPr>
          <p:cNvPr id="3" name="Content Placeholder 2"/>
          <p:cNvSpPr>
            <a:spLocks noGrp="1"/>
          </p:cNvSpPr>
          <p:nvPr>
            <p:ph idx="1"/>
          </p:nvPr>
        </p:nvSpPr>
        <p:spPr/>
        <p:txBody>
          <a:bodyPr/>
          <a:lstStyle/>
          <a:p>
            <a:pPr lvl="0"/>
            <a:r>
              <a:rPr lang="en-US" b="false" sz="1400"/>
              <a:t>Concerning the original query, some interesting findings include:</a:t>
            </a:r>
          </a:p>
          <a:p>
            <a:pPr lvl="1"/>
            <a:r>
              <a:rPr lang="en-US" b="false" sz="1400"/>
              <a:t>Row 37-56 has 2 of the 2 highest values.</a:t>
            </a:r>
          </a:p>
          <a:p>
            <a:pPr lvl="1"/>
            <a:r>
              <a:rPr lang="en-US" b="false" sz="1400"/>
              <a:t>Row 77-96 has 2 of the 2 lowest values.</a:t>
            </a:r>
          </a:p>
          <a:p>
            <a:pPr lvl="0"/>
            <a:r>
              <a:rPr lang="en-US" b="false" sz="1400"/>
              <a:t>First, we tried to put the original result in context, by comparing its defining values with similar ones.</a:t>
            </a:r>
          </a:p>
          <a:p>
            <a:pPr lvl="1"/>
            <a:r>
              <a:rPr lang="en-US" b="false" sz="1400"/>
              <a:t>When we compared North-America to its siblings, grouped by native country and age, we observed the following:</a:t>
            </a:r>
          </a:p>
          <a:p>
            <a:pPr lvl="2"/>
            <a:r>
              <a:rPr lang="en-US" b="false" sz="1400"/>
              <a:t>In 2 out of 4 cases North-America has higher value than Asia.</a:t>
            </a:r>
          </a:p>
          <a:p>
            <a:pPr lvl="2"/>
            <a:r>
              <a:rPr lang="en-US" b="false" sz="1400"/>
              <a:t>In 2 out of 4 cases North-America has lower value than Asia.</a:t>
            </a:r>
          </a:p>
          <a:p>
            <a:pPr lvl="2"/>
            <a:r>
              <a:rPr lang="en-US" b="false" sz="1400"/>
              <a:t>In 2 out of 4 cases North-America has higher value than Europe.</a:t>
            </a:r>
          </a:p>
          <a:p>
            <a:pPr lvl="2"/>
            <a:r>
              <a:rPr lang="en-US" b="false" sz="1400"/>
              <a:t>In 2 out of 4 cases North-America has lower value than Europe.</a:t>
            </a:r>
          </a:p>
          <a:p>
            <a:pPr lvl="2"/>
            <a:r>
              <a:rPr lang="en-US" b="false" sz="1400"/>
              <a:t>In 1 out of 4 cases North-America has higher value than Middle-America.</a:t>
            </a:r>
          </a:p>
          <a:p>
            <a:pPr lvl="2"/>
            <a:r>
              <a:rPr lang="en-US" b="false" sz="1400"/>
              <a:t>In 3 out of 4 cases North-America has lower value than Middle-America.</a:t>
            </a:r>
          </a:p>
          <a:p>
            <a:pPr lvl="2"/>
            <a:r>
              <a:rPr lang="en-US" b="false" sz="1400"/>
              <a:t>In 3 out of 4 cases North-America has higher value than South-America.</a:t>
            </a:r>
          </a:p>
          <a:p>
            <a:pPr lvl="2"/>
            <a:r>
              <a:rPr lang="en-US" b="false" sz="1400"/>
              <a:t>In 1 out of 4 cases North-America has lower value than South-America.</a:t>
            </a:r>
          </a:p>
          <a:p>
            <a:pPr lvl="1"/>
            <a:r>
              <a:rPr lang="en-US" b="false" sz="1400"/>
              <a:t>When we compared North-America to its siblings, grouped by education and native country, we observed the following:</a:t>
            </a:r>
          </a:p>
          <a:p>
            <a:pPr lvl="2"/>
            <a:r>
              <a:rPr lang="en-US" b="false" sz="1400"/>
              <a:t>In 1 out of 2 cases North-America has a higher value than Asia.</a:t>
            </a:r>
          </a:p>
          <a:p>
            <a:pPr lvl="2"/>
            <a:r>
              <a:rPr lang="en-US" b="false" sz="1400"/>
              <a:t>In 1 out of 2 cases North-America has an equal value to Asia.</a:t>
            </a:r>
          </a:p>
          <a:p>
            <a:pPr lvl="2"/>
            <a:r>
              <a:rPr lang="en-US" b="false" sz="1400"/>
              <a:t>In 2 out of 2 cases North-America has a lower value than Europe.</a:t>
            </a:r>
          </a:p>
          <a:p>
            <a:pPr lvl="2"/>
            <a:r>
              <a:rPr lang="en-US" b="false" sz="1400"/>
              <a:t>In 2 out of 2 cases North-America has a higher value than Middle-America.</a:t>
            </a:r>
          </a:p>
          <a:p>
            <a:pPr lvl="2"/>
            <a:r>
              <a:rPr lang="en-US" b="false" sz="1400"/>
              <a:t>In 2 out of 2 cases North-America has a higher value than South-America.</a:t>
            </a:r>
          </a:p>
          <a:p>
            <a:pPr lvl="0"/>
            <a:r>
              <a:rPr lang="en-US" b="false" sz="1400"/>
              <a:t>Then we analyzed the results by drilling down one level in the hierarchy.</a:t>
            </a:r>
          </a:p>
          <a:p>
            <a:pPr lvl="1"/>
            <a:r>
              <a:rPr lang="en-US" b="false" sz="1400"/>
              <a:t>When we drilled down age, we observed the following facts:</a:t>
            </a:r>
          </a:p>
          <a:p>
            <a:pPr lvl="2"/>
            <a:r>
              <a:rPr lang="en-US" b="false" sz="1400"/>
              <a:t>Column Post-Secondary has 3 of the 4 highest values.</a:t>
            </a:r>
          </a:p>
          <a:p>
            <a:pPr lvl="2"/>
            <a:r>
              <a:rPr lang="en-US" b="false" sz="1400"/>
              <a:t>Column Post-Secondary has 2 of the 4 lowest values.</a:t>
            </a:r>
          </a:p>
          <a:p>
            <a:pPr lvl="2"/>
            <a:r>
              <a:rPr lang="en-US" b="false" sz="1400"/>
              <a:t>Column Without-Post-Secondary has 2 of the 4 lowest values.</a:t>
            </a:r>
          </a:p>
          <a:p>
            <a:pPr lvl="1"/>
            <a:r>
              <a:rPr lang="en-US" b="false" sz="1400"/>
              <a:t>When we drilled down education, we observed the following facts:</a:t>
            </a:r>
          </a:p>
          <a:p>
            <a:pPr lvl="2"/>
            <a:r>
              <a:rPr lang="en-US" b="false" sz="1400"/>
              <a:t>Column 37-56 has 4 of the 6 highest values.</a:t>
            </a:r>
          </a:p>
          <a:p>
            <a:pPr lvl="2"/>
            <a:r>
              <a:rPr lang="en-US" b="false" sz="1400"/>
              <a:t>Column 77-96 has 4 of the 6 lowest values.</a:t>
            </a:r>
          </a:p>
        </p:txBody>
      </p:sp>
      <p:pic>
        <p:nvPicPr>
          <p:cNvPr id="4" name="DBJJ4MHYV.wav">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5"/>
          <a:stretch>
            <a:fillRect/>
          </a:stretch>
        </p:blipFill>
        <p:spPr>
          <a:xfrm>
            <a:off x="0" y="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3000" advTm="1200000">
        <p:cut/>
      </p:transition>
    </mc:Choice>
    <mc:Fallback xmlns:xsi="http://www.w3.org/2001/XMLSchema-instance" xmlns="">
      <p:transition advTm="1200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16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p="http://schemas.openxmlformats.org/presentationml/2006/main" xmlns:a="http://schemas.openxmlformats.org/drawingml/2006/main" xmlns:r="http://schemas.openxmlformats.org/officeDocument/2006/relationships">
  <p:cSld>
    <p:bg>
      <p:bgPr>
        <a:solidFill>
          <a:srgbClr val="EBE9E9"/>
        </a:solidFill>
        <a:effectLst/>
      </p:bgPr>
    </p:bg>
    <p:spTree>
      <p:nvGrpSpPr>
        <p:cNvPr id="1" name=""/>
        <p:cNvGrpSpPr/>
        <p:nvPr/>
      </p:nvGrpSpPr>
      <p:grpSpPr>
        <a:xfrm>
          <a:off x="0" y="0"/>
          <a:ext cx="0" cy="0"/>
          <a:chOff x="0" y="0"/>
          <a:chExt cx="0" cy="0"/>
        </a:xfrm>
      </p:grpSpPr>
      <p:sp xmlns:r="http://schemas.openxmlformats.org/officeDocument/2006/relationships" xmlns:p="http://schemas.openxmlformats.org/presentationml/2006/main" xmlns:a="http://schemas.openxmlformats.org/drawingml/2006/main">
        <p:nvSpPr>
          <p:cNvPr id="2" name="Title 1"/>
          <p:cNvSpPr>
            <a:spLocks noGrp="1"/>
          </p:cNvSpPr>
          <p:nvPr>
            <p:ph type="ctrTitle"/>
          </p:nvPr>
        </p:nvSpPr>
        <p:spPr>
          <a:xfrm>
            <a:off x="685800" y="2130425"/>
            <a:ext cx="7772400" cy="1470025"/>
          </a:xfrm>
        </p:spPr>
        <p:txBody>
          <a:bodyPr/>
          <a:lstStyle/>
          <a:p>
            <a:pPr algn="l"/>
            <a:r>
              <a:rPr lang="en-US"/>
              <a:t>CineCube Report</a:t>
            </a:r>
          </a:p>
        </p:txBody>
      </p:sp>
      <p:sp xmlns:r="http://schemas.openxmlformats.org/officeDocument/2006/relationships" xmlns:p="http://schemas.openxmlformats.org/presentationml/2006/main" xmlns:a="http://schemas.openxmlformats.org/drawingml/2006/main">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algn="just"/>
            <a:r>
              <a:rPr lang="en-US" b="false" sz="2000"/>
              <a:t>This is a report on the Avg of work hours per week when native country is fixed to 'North-America' and occupation is fixed to 'ALL'. We will start by answering the original query and we complement the result with contextualization and detailed analyses.</a:t>
            </a:r>
          </a:p>
        </p:txBody>
      </p:sp>
      <p:pic>
        <p:nvPicPr>
          <p:cNvPr name="Picture 3" id="4"/>
          <p:cNvPicPr>
            <a:picLocks noChangeAspect="true"/>
          </p:cNvPicPr>
          <p:nvPr/>
        </p:nvPicPr>
        <p:blipFill>
          <a:blip r:embed="rId6"/>
          <a:stretch>
            <a:fillRect/>
          </a:stretch>
        </p:blipFill>
        <p:spPr>
          <a:xfrm>
            <a:off x="5334000" y="0"/>
            <a:ext cx="3810000" cy="3810000"/>
          </a:xfrm>
          <a:prstGeom prst="rect">
            <a:avLst/>
          </a:prstGeom>
        </p:spPr>
      </p:pic>
      <p:pic>
        <p:nvPicPr>
          <p:cNvPr id="4" name="QN9OO3.wav">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5"/>
          <a:stretch>
            <a:fillRect/>
          </a:stretch>
        </p:blipFill>
        <p:spPr>
          <a:xfrm>
            <a:off x="0" y="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3000" advTm="1200000">
        <p:cut/>
      </p:transition>
    </mc:Choice>
    <mc:Fallback xmlns:xsi="http://www.w3.org/2001/XMLSchema-instance" xmlns="">
      <p:transition advTm="1200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169"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StopAudio" delay="0">
                      <p:tgtEl>
                        <p:sldTgt/>
                      </p:tgtEl>
                    </p:cond>
                  </p:endCondLst>
                </p:cTn>
                <p:tgtEl>
                  <p:spTgt spid="5"/>
                </p:tgtEl>
              </p:cMediaNode>
            </p:audio>
          </p:childTnLst>
        </p:cTn>
      </p:par>
    </p:tnLst>
  </p:timing>
</p:sld>
</file>

<file path=ppt/slides/slide3.xml><?xml version="1.0" encoding="utf-8"?>
<p:sld xmlns:r="http://schemas.openxmlformats.org/officeDocument/2006/relationships" xmlns:p="http://schemas.openxmlformats.org/presentationml/2006/main" xmlns:a="http://schemas.openxmlformats.org/drawingml/2006/main" show="1" showMasterSp="true">
  <p:cSld>
    <p:bg>
      <p:bgPr>
        <a:solidFill>
          <a:srgbClr val="EBE9E9"/>
        </a:solidFill>
        <a:effectLst/>
      </p:bgPr>
    </p:bg>
    <p:spTree>
      <p:nvGrpSpPr>
        <p:cNvPr id="1" name=""/>
        <p:cNvGrpSpPr/>
        <p:nvPr/>
      </p:nvGrpSpPr>
      <p:grpSpPr>
        <a:xfrm>
          <a:off x="0" y="0"/>
          <a:ext cx="0" cy="0"/>
          <a:chOff x="0" y="0"/>
          <a:chExt cx="0" cy="0"/>
        </a:xfrm>
      </p:grpSpPr>
      <p:sp xmlns:r="http://schemas.openxmlformats.org/officeDocument/2006/relationships" xmlns:p="http://schemas.openxmlformats.org/presentationml/2006/main" xmlns:a="http://schemas.openxmlformats.org/drawingml/2006/main">
        <p:nvSpPr>
          <p:cNvPr id="2" name="Title 1"/>
          <p:cNvSpPr>
            <a:spLocks noGrp="1"/>
          </p:cNvSpPr>
          <p:nvPr>
            <p:ph type="title"/>
          </p:nvPr>
        </p:nvSpPr>
        <p:spPr/>
        <p:txBody>
          <a:bodyPr/>
          <a:lstStyle/>
          <a:p>
            <a:r>
              <a:rPr lang="en-US" b="true" sz="1600">
                <a:latin typeface="Arial"/>
              </a:rPr>
              <a:t>Answer to the original question</a:t>
            </a:r>
          </a:p>
        </p:txBody>
      </p:sp>
      <p:graphicFrame>
        <p:nvGraphicFramePr>
          <p:cNvPr name="Table 2" id="3"/>
          <p:cNvGraphicFramePr>
            <a:graphicFrameLocks noGrp="true"/>
          </p:cNvGraphicFramePr>
          <p:nvPr/>
        </p:nvGraphicFramePr>
        <p:xfrm>
          <a:off x="2667000" y="1270000"/>
          <a:ext cx="1270000" cy="1270000"/>
        </p:xfrm>
        <a:graphic>
          <a:graphicData uri="http://schemas.openxmlformats.org/drawingml/2006/table">
            <a:tbl>
              <a:tblPr/>
              <a:tblGrid>
                <a:gridCol w="1270000"/>
                <a:gridCol w="1270000"/>
                <a:gridCol w="1270000"/>
              </a:tblGrid>
              <a:tr h="254000">
                <a:tc>
                  <a:txBody>
                    <a:bodyPr/>
                    <a:lstStyle/>
                    <a:p>
                      <a:pPr algn="ctr"/>
                      <a:r>
                        <a:rPr lang="en-US" sz="1200">
                          <a:solidFill>
                            <a:srgbClr val="000000"/>
                          </a:solidFill>
                        </a:rPr>
                        <a:t/>
                      </a:r>
                    </a:p>
                  </a:txBody>
                  <a:tcPr marT="0" marL="6350" marR="0" marB="0" anchor="ctr">
                    <a:lnL>
                      <a:noFill/>
                    </a:lnL>
                    <a:lnR>
                      <a:noFill/>
                    </a:lnR>
                    <a:lnT>
                      <a:noFill/>
                    </a:lnT>
                    <a:lnB>
                      <a:noFill/>
                    </a:lnB>
                  </a:tcPr>
                </a:tc>
                <a:tc>
                  <a:txBody>
                    <a:bodyPr/>
                    <a:lstStyle/>
                    <a:p>
                      <a:pPr algn="ctr"/>
                      <a:r>
                        <a:rPr lang="en-US" sz="1200">
                          <a:solidFill>
                            <a:srgbClr val="000000"/>
                          </a:solidFill>
                        </a:rPr>
                        <a:t>Post-Secondary</a:t>
                      </a:r>
                    </a:p>
                  </a:txBody>
                  <a:tcPr marT="0" marL="0" marR="0" marB="0">
                    <a:lnL>
                      <a:noFill/>
                    </a:lnL>
                    <a:lnR>
                      <a:noFill/>
                    </a:lnR>
                    <a:lnT>
                      <a:noFill/>
                    </a:lnT>
                    <a:lnB>
                      <a:noFill/>
                    </a:lnB>
                  </a:tcPr>
                </a:tc>
                <a:tc>
                  <a:txBody>
                    <a:bodyPr/>
                    <a:lstStyle/>
                    <a:p>
                      <a:pPr algn="ctr"/>
                      <a:r>
                        <a:rPr lang="en-US" sz="1200">
                          <a:solidFill>
                            <a:srgbClr val="000000"/>
                          </a:solidFill>
                        </a:rPr>
                        <a:t>Without-Post-Secondary</a:t>
                      </a:r>
                    </a:p>
                  </a:txBody>
                  <a:tcPr marT="0" marL="0" marR="0" marB="0">
                    <a:lnL>
                      <a:noFill/>
                    </a:lnL>
                    <a:lnR>
                      <a:noFill/>
                    </a:lnR>
                    <a:lnT>
                      <a:noFill/>
                    </a:lnT>
                    <a:lnB>
                      <a:noFill/>
                    </a:lnB>
                  </a:tcPr>
                </a:tc>
              </a:tr>
              <a:tr h="254000">
                <a:tc>
                  <a:txBody>
                    <a:bodyPr/>
                    <a:lstStyle/>
                    <a:p>
                      <a:pPr algn="r"/>
                      <a:r>
                        <a:rPr lang="en-US" sz="1200">
                          <a:solidFill>
                            <a:srgbClr val="000000"/>
                          </a:solidFill>
                        </a:rPr>
                        <a:t>17-36</a:t>
                      </a:r>
                    </a:p>
                  </a:txBody>
                  <a:tcPr marT="0" marL="6350" marR="0" marB="0">
                    <a:lnL>
                      <a:noFill/>
                    </a:lnL>
                    <a:lnR>
                      <a:noFill/>
                    </a:lnR>
                    <a:lnT>
                      <a:noFill/>
                    </a:lnT>
                    <a:lnB>
                      <a:noFill/>
                    </a:lnB>
                  </a:tcPr>
                </a:tc>
                <a:tc>
                  <a:txBody>
                    <a:bodyPr/>
                    <a:lstStyle/>
                    <a:p>
                      <a:pPr algn="ctr"/>
                      <a:r>
                        <a:rPr lang="en-US" sz="1200">
                          <a:solidFill>
                            <a:srgbClr val="000000"/>
                          </a:solidFill>
                        </a:rPr>
                        <a:t>39.78</a:t>
                      </a:r>
                    </a:p>
                  </a:txBody>
                  <a:tcPr marT="0" marL="0" marR="0" marB="0">
                    <a:lnL>
                      <a:noFill/>
                    </a:lnL>
                    <a:lnR>
                      <a:noFill/>
                    </a:lnR>
                    <a:lnT>
                      <a:noFill/>
                    </a:lnT>
                    <a:lnB>
                      <a:noFill/>
                    </a:lnB>
                  </a:tcPr>
                </a:tc>
                <a:tc>
                  <a:txBody>
                    <a:bodyPr/>
                    <a:lstStyle/>
                    <a:p>
                      <a:pPr algn="ctr"/>
                      <a:r>
                        <a:rPr lang="en-US" sz="1200">
                          <a:solidFill>
                            <a:srgbClr val="000000"/>
                          </a:solidFill>
                        </a:rPr>
                        <a:t>39.03</a:t>
                      </a:r>
                    </a:p>
                  </a:txBody>
                  <a:tcPr marT="0" marL="0" marR="0" marB="0">
                    <a:lnL>
                      <a:noFill/>
                    </a:lnL>
                    <a:lnR>
                      <a:noFill/>
                    </a:lnR>
                    <a:lnT>
                      <a:noFill/>
                    </a:lnT>
                    <a:lnB>
                      <a:noFill/>
                    </a:lnB>
                  </a:tcPr>
                </a:tc>
              </a:tr>
              <a:tr h="254000">
                <a:tc>
                  <a:txBody>
                    <a:bodyPr/>
                    <a:lstStyle/>
                    <a:p>
                      <a:pPr algn="r"/>
                      <a:r>
                        <a:rPr lang="en-US" sz="1200">
                          <a:solidFill>
                            <a:srgbClr val="000000"/>
                          </a:solidFill>
                        </a:rPr>
                        <a:t>37-56</a:t>
                      </a:r>
                    </a:p>
                  </a:txBody>
                  <a:tcPr marT="0" marL="6350" marR="0" marB="0">
                    <a:lnL>
                      <a:noFill/>
                    </a:lnL>
                    <a:lnR>
                      <a:noFill/>
                    </a:lnR>
                    <a:lnT>
                      <a:noFill/>
                    </a:lnT>
                    <a:lnB>
                      <a:noFill/>
                    </a:lnB>
                  </a:tcPr>
                </a:tc>
                <a:tc>
                  <a:txBody>
                    <a:bodyPr/>
                    <a:lstStyle/>
                    <a:p>
                      <a:pPr algn="ctr"/>
                      <a:r>
                        <a:rPr lang="en-US" sz="1200">
                          <a:solidFill>
                            <a:srgbClr val="FF0000"/>
                          </a:solidFill>
                        </a:rPr>
                        <a:t>44.43</a:t>
                      </a:r>
                    </a:p>
                  </a:txBody>
                  <a:tcPr marT="0" marL="0" marR="0" marB="0">
                    <a:lnL>
                      <a:noFill/>
                    </a:lnL>
                    <a:lnR>
                      <a:noFill/>
                    </a:lnR>
                    <a:lnT>
                      <a:noFill/>
                    </a:lnT>
                    <a:lnB>
                      <a:noFill/>
                    </a:lnB>
                  </a:tcPr>
                </a:tc>
                <a:tc>
                  <a:txBody>
                    <a:bodyPr/>
                    <a:lstStyle/>
                    <a:p>
                      <a:pPr algn="ctr"/>
                      <a:r>
                        <a:rPr lang="en-US" sz="1200">
                          <a:solidFill>
                            <a:srgbClr val="FF0000"/>
                          </a:solidFill>
                        </a:rPr>
                        <a:t>42.26</a:t>
                      </a:r>
                    </a:p>
                  </a:txBody>
                  <a:tcPr marT="0" marL="0" marR="0" marB="0">
                    <a:lnL>
                      <a:noFill/>
                    </a:lnL>
                    <a:lnR>
                      <a:noFill/>
                    </a:lnR>
                    <a:lnT>
                      <a:noFill/>
                    </a:lnT>
                    <a:lnB>
                      <a:noFill/>
                    </a:lnB>
                  </a:tcPr>
                </a:tc>
              </a:tr>
              <a:tr h="254000">
                <a:tc>
                  <a:txBody>
                    <a:bodyPr/>
                    <a:lstStyle/>
                    <a:p>
                      <a:pPr algn="r"/>
                      <a:r>
                        <a:rPr lang="en-US" sz="1200">
                          <a:solidFill>
                            <a:srgbClr val="000000"/>
                          </a:solidFill>
                        </a:rPr>
                        <a:t>57-76</a:t>
                      </a:r>
                    </a:p>
                  </a:txBody>
                  <a:tcPr marT="0" marL="6350" marR="0" marB="0">
                    <a:lnL>
                      <a:noFill/>
                    </a:lnL>
                    <a:lnR>
                      <a:noFill/>
                    </a:lnR>
                    <a:lnT>
                      <a:noFill/>
                    </a:lnT>
                    <a:lnB>
                      <a:noFill/>
                    </a:lnB>
                  </a:tcPr>
                </a:tc>
                <a:tc>
                  <a:txBody>
                    <a:bodyPr/>
                    <a:lstStyle/>
                    <a:p>
                      <a:pPr algn="ctr"/>
                      <a:r>
                        <a:rPr lang="en-US" sz="1200">
                          <a:solidFill>
                            <a:srgbClr val="000000"/>
                          </a:solidFill>
                        </a:rPr>
                        <a:t>39.43</a:t>
                      </a:r>
                    </a:p>
                  </a:txBody>
                  <a:tcPr marT="0" marL="0" marR="0" marB="0">
                    <a:lnL>
                      <a:noFill/>
                    </a:lnL>
                    <a:lnR>
                      <a:noFill/>
                    </a:lnR>
                    <a:lnT>
                      <a:noFill/>
                    </a:lnT>
                    <a:lnB>
                      <a:noFill/>
                    </a:lnB>
                  </a:tcPr>
                </a:tc>
                <a:tc>
                  <a:txBody>
                    <a:bodyPr/>
                    <a:lstStyle/>
                    <a:p>
                      <a:pPr algn="ctr"/>
                      <a:r>
                        <a:rPr lang="en-US" sz="1200">
                          <a:solidFill>
                            <a:srgbClr val="000000"/>
                          </a:solidFill>
                        </a:rPr>
                        <a:t>37.01</a:t>
                      </a:r>
                    </a:p>
                  </a:txBody>
                  <a:tcPr marT="0" marL="0" marR="0" marB="0">
                    <a:lnL>
                      <a:noFill/>
                    </a:lnL>
                    <a:lnR>
                      <a:noFill/>
                    </a:lnR>
                    <a:lnT>
                      <a:noFill/>
                    </a:lnT>
                    <a:lnB>
                      <a:noFill/>
                    </a:lnB>
                  </a:tcPr>
                </a:tc>
              </a:tr>
              <a:tr h="254000">
                <a:tc>
                  <a:txBody>
                    <a:bodyPr/>
                    <a:lstStyle/>
                    <a:p>
                      <a:pPr algn="r"/>
                      <a:r>
                        <a:rPr lang="en-US" sz="1200">
                          <a:solidFill>
                            <a:srgbClr val="000000"/>
                          </a:solidFill>
                        </a:rPr>
                        <a:t>77-96</a:t>
                      </a:r>
                    </a:p>
                  </a:txBody>
                  <a:tcPr marT="0" marL="6350" marR="0" marB="0">
                    <a:lnL>
                      <a:noFill/>
                    </a:lnL>
                    <a:lnR>
                      <a:noFill/>
                    </a:lnR>
                    <a:lnT>
                      <a:noFill/>
                    </a:lnT>
                    <a:lnB>
                      <a:noFill/>
                    </a:lnB>
                  </a:tcPr>
                </a:tc>
                <a:tc>
                  <a:txBody>
                    <a:bodyPr/>
                    <a:lstStyle/>
                    <a:p>
                      <a:pPr algn="ctr"/>
                      <a:r>
                        <a:rPr lang="en-US" sz="1200">
                          <a:solidFill>
                            <a:srgbClr val="0000FF"/>
                          </a:solidFill>
                        </a:rPr>
                        <a:t>32.46</a:t>
                      </a:r>
                    </a:p>
                  </a:txBody>
                  <a:tcPr marT="0" marL="0" marR="0" marB="0">
                    <a:lnL>
                      <a:noFill/>
                    </a:lnL>
                    <a:lnR>
                      <a:noFill/>
                    </a:lnR>
                    <a:lnT>
                      <a:noFill/>
                    </a:lnT>
                    <a:lnB>
                      <a:noFill/>
                    </a:lnB>
                  </a:tcPr>
                </a:tc>
                <a:tc>
                  <a:txBody>
                    <a:bodyPr/>
                    <a:lstStyle/>
                    <a:p>
                      <a:pPr algn="ctr"/>
                      <a:r>
                        <a:rPr lang="en-US" sz="1200">
                          <a:solidFill>
                            <a:srgbClr val="0000FF"/>
                          </a:solidFill>
                        </a:rPr>
                        <a:t>28.07</a:t>
                      </a:r>
                    </a:p>
                  </a:txBody>
                  <a:tcPr marT="0" marL="0" marR="0" marB="0">
                    <a:lnL>
                      <a:noFill/>
                    </a:lnL>
                    <a:lnR>
                      <a:noFill/>
                    </a:lnR>
                    <a:lnT>
                      <a:noFill/>
                    </a:lnT>
                    <a:lnB>
                      <a:noFill/>
                    </a:lnB>
                  </a:tcPr>
                </a:tc>
              </a:tr>
            </a:tbl>
          </a:graphicData>
        </a:graphic>
      </p:graphicFrame>
      <p:pic>
        <p:nvPicPr>
          <p:cNvPr id="4" name="SCO2SG.wav">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5"/>
          <a:stretch>
            <a:fillRect/>
          </a:stretch>
        </p:blipFill>
        <p:spPr>
          <a:xfrm>
            <a:off x="0" y="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3000" advTm="1200000">
        <p:cut/>
      </p:transition>
    </mc:Choice>
    <mc:Fallback xmlns:xsi="http://www.w3.org/2001/XMLSchema-instance" xmlns="">
      <p:transition advTm="1200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16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r="http://schemas.openxmlformats.org/officeDocument/2006/relationships" xmlns:p="http://schemas.openxmlformats.org/presentationml/2006/main" xmlns:a="http://schemas.openxmlformats.org/drawingml/2006/main" show="1">
  <p:cSld>
    <p:bg>
      <p:bgPr>
        <a:solidFill>
          <a:srgbClr val="EBE9E9"/>
        </a:solidFill>
        <a:effectLst/>
      </p:bgPr>
    </p:bg>
    <p:spTree>
      <p:nvGrpSpPr>
        <p:cNvPr id="1" name=""/>
        <p:cNvGrpSpPr/>
        <p:nvPr/>
      </p:nvGrpSpPr>
      <p:grpSpPr>
        <a:xfrm>
          <a:off x="0" y="0"/>
          <a:ext cx="0" cy="0"/>
          <a:chOff x="0" y="0"/>
          <a:chExt cx="0" cy="0"/>
        </a:xfrm>
      </p:grpSpPr>
      <p:sp xmlns:r="http://schemas.openxmlformats.org/officeDocument/2006/relationships" xmlns:p="http://schemas.openxmlformats.org/presentationml/2006/main" xmlns:a="http://schemas.openxmlformats.org/drawingml/2006/main">
        <p:nvSpPr>
          <p:cNvPr id="2" name="Title 1"/>
          <p:cNvSpPr>
            <a:spLocks noGrp="1"/>
          </p:cNvSpPr>
          <p:nvPr>
            <p:ph type="ctrTitle"/>
          </p:nvPr>
        </p:nvSpPr>
        <p:spPr>
          <a:xfrm>
            <a:off x="685800" y="2130425"/>
            <a:ext cx="7772400" cy="1470025"/>
          </a:xfrm>
        </p:spPr>
        <p:txBody>
          <a:bodyPr/>
          <a:lstStyle/>
          <a:p>
            <a:r>
              <a:rPr lang="en-US"/>
              <a:t>Act I: Putting results in context</a:t>
            </a:r>
          </a:p>
        </p:txBody>
      </p:sp>
      <p:sp xmlns:r="http://schemas.openxmlformats.org/officeDocument/2006/relationships" xmlns:p="http://schemas.openxmlformats.org/presentationml/2006/main" xmlns:a="http://schemas.openxmlformats.org/drawingml/2006/main">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algn="just"/>
            <a:r>
              <a:rPr lang="en-US" b="false" sz="2000"/>
              <a:t>In this series of slides we put the original result in context, by comparing the behavior of its defining values with the behavior of values that are similar to them.</a:t>
            </a:r>
          </a:p>
        </p:txBody>
      </p:sp>
      <p:pic>
        <p:nvPicPr>
          <p:cNvPr id="4" name="82P3VP2JV.wav">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5"/>
          <a:stretch>
            <a:fillRect/>
          </a:stretch>
        </p:blipFill>
        <p:spPr>
          <a:xfrm>
            <a:off x="0" y="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3000" advTm="1200000">
        <p:cut/>
      </p:transition>
    </mc:Choice>
    <mc:Fallback xmlns:xsi="http://www.w3.org/2001/XMLSchema-instance" xmlns="">
      <p:transition advTm="1200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16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r="http://schemas.openxmlformats.org/officeDocument/2006/relationships" xmlns:p="http://schemas.openxmlformats.org/presentationml/2006/main" xmlns:a="http://schemas.openxmlformats.org/drawingml/2006/main" show="1" showMasterSp="true">
  <p:cSld>
    <p:bg>
      <p:bgPr>
        <a:solidFill>
          <a:srgbClr val="EBE9E9"/>
        </a:solidFill>
        <a:effectLst/>
      </p:bgPr>
    </p:bg>
    <p:spTree>
      <p:nvGrpSpPr>
        <p:cNvPr id="1" name=""/>
        <p:cNvGrpSpPr/>
        <p:nvPr/>
      </p:nvGrpSpPr>
      <p:grpSpPr>
        <a:xfrm>
          <a:off x="0" y="0"/>
          <a:ext cx="0" cy="0"/>
          <a:chOff x="0" y="0"/>
          <a:chExt cx="0" cy="0"/>
        </a:xfrm>
      </p:grpSpPr>
      <p:sp xmlns:r="http://schemas.openxmlformats.org/officeDocument/2006/relationships" xmlns:p="http://schemas.openxmlformats.org/presentationml/2006/main" xmlns:a="http://schemas.openxmlformats.org/drawingml/2006/main">
        <p:nvSpPr>
          <p:cNvPr id="2" name="Title 1"/>
          <p:cNvSpPr>
            <a:spLocks noGrp="1"/>
          </p:cNvSpPr>
          <p:nvPr>
            <p:ph type="title"/>
          </p:nvPr>
        </p:nvSpPr>
        <p:spPr/>
        <p:txBody>
          <a:bodyPr/>
          <a:lstStyle/>
          <a:p>
            <a:r>
              <a:rPr lang="en-US" b="true" sz="1600">
                <a:latin typeface="Arial"/>
              </a:rPr>
              <a:t>Assessing the behavior of native country</a:t>
            </a:r>
          </a:p>
        </p:txBody>
      </p:sp>
      <p:graphicFrame>
        <p:nvGraphicFramePr>
          <p:cNvPr name="Table 2" id="3"/>
          <p:cNvGraphicFramePr>
            <a:graphicFrameLocks noGrp="true"/>
          </p:cNvGraphicFramePr>
          <p:nvPr/>
        </p:nvGraphicFramePr>
        <p:xfrm>
          <a:off x="762000" y="1270000"/>
          <a:ext cx="1270000" cy="1270000"/>
        </p:xfrm>
        <a:graphic>
          <a:graphicData uri="http://schemas.openxmlformats.org/drawingml/2006/table">
            <a:tbl>
              <a:tblPr/>
              <a:tblGrid>
                <a:gridCol w="1270000"/>
                <a:gridCol w="1270000"/>
                <a:gridCol w="1270000"/>
                <a:gridCol w="1270000"/>
                <a:gridCol w="1270000"/>
                <a:gridCol w="1270000"/>
              </a:tblGrid>
              <a:tr h="254000">
                <a:tc>
                  <a:txBody>
                    <a:bodyPr/>
                    <a:lstStyle/>
                    <a:p>
                      <a:pPr algn="ctr"/>
                      <a:r>
                        <a:rPr lang="en-US" sz="1200">
                          <a:solidFill>
                            <a:srgbClr val="000000"/>
                          </a:solidFill>
                        </a:rPr>
                        <a:t>Summary for native country</a:t>
                      </a:r>
                    </a:p>
                  </a:txBody>
                  <a:tcPr marT="0" marL="6350" marR="0" marB="0">
                    <a:lnL>
                      <a:noFill/>
                    </a:lnL>
                    <a:lnR>
                      <a:noFill/>
                    </a:lnR>
                    <a:lnT>
                      <a:noFill/>
                    </a:lnT>
                    <a:lnB>
                      <a:noFill/>
                    </a:lnB>
                  </a:tcPr>
                </a:tc>
                <a:tc>
                  <a:txBody>
                    <a:bodyPr/>
                    <a:lstStyle/>
                    <a:p>
                      <a:pPr algn="ctr"/>
                      <a:r>
                        <a:rPr lang="en-US" sz="1200">
                          <a:solidFill>
                            <a:srgbClr val="000000"/>
                          </a:solidFill>
                        </a:rPr>
                        <a:t>Asia</a:t>
                      </a:r>
                    </a:p>
                  </a:txBody>
                  <a:tcPr marT="0" marL="0" marR="0" marB="0">
                    <a:lnL>
                      <a:noFill/>
                    </a:lnL>
                    <a:lnR>
                      <a:noFill/>
                    </a:lnR>
                    <a:lnT>
                      <a:noFill/>
                    </a:lnT>
                    <a:lnB>
                      <a:noFill/>
                    </a:lnB>
                  </a:tcPr>
                </a:tc>
                <a:tc>
                  <a:txBody>
                    <a:bodyPr/>
                    <a:lstStyle/>
                    <a:p>
                      <a:pPr algn="ctr"/>
                      <a:r>
                        <a:rPr lang="en-US" sz="1200">
                          <a:solidFill>
                            <a:srgbClr val="000000"/>
                          </a:solidFill>
                        </a:rPr>
                        <a:t>Europe</a:t>
                      </a:r>
                    </a:p>
                  </a:txBody>
                  <a:tcPr marT="0" marL="0" marR="0" marB="0">
                    <a:lnL>
                      <a:noFill/>
                    </a:lnL>
                    <a:lnR>
                      <a:noFill/>
                    </a:lnR>
                    <a:lnT>
                      <a:noFill/>
                    </a:lnT>
                    <a:lnB>
                      <a:noFill/>
                    </a:lnB>
                  </a:tcPr>
                </a:tc>
                <a:tc>
                  <a:txBody>
                    <a:bodyPr/>
                    <a:lstStyle/>
                    <a:p>
                      <a:pPr algn="ctr"/>
                      <a:r>
                        <a:rPr lang="en-US" sz="1200">
                          <a:solidFill>
                            <a:srgbClr val="000000"/>
                          </a:solidFill>
                        </a:rPr>
                        <a:t>Middle-America</a:t>
                      </a:r>
                    </a:p>
                  </a:txBody>
                  <a:tcPr marT="0" marL="0" marR="0" marB="0">
                    <a:lnL>
                      <a:noFill/>
                    </a:lnL>
                    <a:lnR>
                      <a:noFill/>
                    </a:lnR>
                    <a:lnT>
                      <a:noFill/>
                    </a:lnT>
                    <a:lnB>
                      <a:noFill/>
                    </a:lnB>
                  </a:tcPr>
                </a:tc>
                <a:tc>
                  <a:txBody>
                    <a:bodyPr/>
                    <a:lstStyle/>
                    <a:p>
                      <a:pPr algn="ctr"/>
                      <a:r>
                        <a:rPr lang="en-US" sz="1200" b="true">
                          <a:solidFill>
                            <a:srgbClr val="000000"/>
                          </a:solidFill>
                        </a:rPr>
                        <a:t>North-America</a:t>
                      </a:r>
                    </a:p>
                  </a:txBody>
                  <a:tcPr marT="0" marL="0" marR="0" marB="0">
                    <a:lnL>
                      <a:noFill/>
                    </a:lnL>
                    <a:lnR>
                      <a:noFill/>
                    </a:lnR>
                    <a:lnT>
                      <a:noFill/>
                    </a:lnT>
                    <a:lnB>
                      <a:noFill/>
                    </a:lnB>
                  </a:tcPr>
                </a:tc>
                <a:tc>
                  <a:txBody>
                    <a:bodyPr/>
                    <a:lstStyle/>
                    <a:p>
                      <a:pPr algn="ctr"/>
                      <a:r>
                        <a:rPr lang="en-US" sz="1200">
                          <a:solidFill>
                            <a:srgbClr val="000000"/>
                          </a:solidFill>
                        </a:rPr>
                        <a:t>South-America</a:t>
                      </a:r>
                    </a:p>
                  </a:txBody>
                  <a:tcPr marT="0" marL="0" marR="0" marB="0">
                    <a:lnL>
                      <a:noFill/>
                    </a:lnL>
                    <a:lnR>
                      <a:noFill/>
                    </a:lnR>
                    <a:lnT>
                      <a:noFill/>
                    </a:lnT>
                    <a:lnB>
                      <a:noFill/>
                    </a:lnB>
                  </a:tcPr>
                </a:tc>
              </a:tr>
              <a:tr h="254000">
                <a:tc>
                  <a:txBody>
                    <a:bodyPr/>
                    <a:lstStyle/>
                    <a:p>
                      <a:pPr algn="r"/>
                      <a:r>
                        <a:rPr lang="en-US" sz="1200">
                          <a:solidFill>
                            <a:srgbClr val="000000"/>
                          </a:solidFill>
                        </a:rPr>
                        <a:t>17-36</a:t>
                      </a:r>
                    </a:p>
                  </a:txBody>
                  <a:tcPr marT="0" marL="6350" marR="0" marB="0">
                    <a:lnL>
                      <a:noFill/>
                    </a:lnL>
                    <a:lnR>
                      <a:noFill/>
                    </a:lnR>
                    <a:lnT>
                      <a:noFill/>
                    </a:lnT>
                    <a:lnB>
                      <a:noFill/>
                    </a:lnB>
                  </a:tcPr>
                </a:tc>
                <a:tc>
                  <a:txBody>
                    <a:bodyPr/>
                    <a:lstStyle/>
                    <a:p>
                      <a:pPr algn="ctr"/>
                      <a:r>
                        <a:rPr lang="en-US" sz="1200">
                          <a:solidFill>
                            <a:srgbClr val="000000"/>
                          </a:solidFill>
                        </a:rPr>
                        <a:t>38.74</a:t>
                      </a:r>
                    </a:p>
                  </a:txBody>
                  <a:tcPr marT="0" marL="0" marR="0" marB="0">
                    <a:lnL>
                      <a:noFill/>
                    </a:lnL>
                    <a:lnR>
                      <a:noFill/>
                    </a:lnR>
                    <a:lnT>
                      <a:noFill/>
                    </a:lnT>
                    <a:lnB>
                      <a:noFill/>
                    </a:lnB>
                  </a:tcPr>
                </a:tc>
                <a:tc>
                  <a:txBody>
                    <a:bodyPr/>
                    <a:lstStyle/>
                    <a:p>
                      <a:pPr algn="ctr"/>
                      <a:r>
                        <a:rPr lang="en-US" sz="1200">
                          <a:solidFill>
                            <a:srgbClr val="FF0000"/>
                          </a:solidFill>
                        </a:rPr>
                        <a:t>41.55</a:t>
                      </a:r>
                    </a:p>
                  </a:txBody>
                  <a:tcPr marT="0" marL="0" marR="0" marB="0">
                    <a:lnL>
                      <a:noFill/>
                    </a:lnL>
                    <a:lnR>
                      <a:noFill/>
                    </a:lnR>
                    <a:lnT>
                      <a:noFill/>
                    </a:lnT>
                    <a:lnB>
                      <a:noFill/>
                    </a:lnB>
                  </a:tcPr>
                </a:tc>
                <a:tc>
                  <a:txBody>
                    <a:bodyPr/>
                    <a:lstStyle/>
                    <a:p>
                      <a:pPr algn="ctr"/>
                      <a:r>
                        <a:rPr lang="en-US" sz="1200">
                          <a:solidFill>
                            <a:srgbClr val="000000"/>
                          </a:solidFill>
                        </a:rPr>
                        <a:t>39.69</a:t>
                      </a:r>
                    </a:p>
                  </a:txBody>
                  <a:tcPr marT="0" marL="0" marR="0" marB="0">
                    <a:lnL>
                      <a:noFill/>
                    </a:lnL>
                    <a:lnR>
                      <a:noFill/>
                    </a:lnR>
                    <a:lnT>
                      <a:noFill/>
                    </a:lnT>
                    <a:lnB>
                      <a:noFill/>
                    </a:lnB>
                  </a:tcPr>
                </a:tc>
                <a:tc>
                  <a:txBody>
                    <a:bodyPr/>
                    <a:lstStyle/>
                    <a:p>
                      <a:pPr algn="ctr"/>
                      <a:r>
                        <a:rPr lang="en-US" sz="1200" b="true">
                          <a:solidFill>
                            <a:srgbClr val="000000"/>
                          </a:solidFill>
                        </a:rPr>
                        <a:t>39.44</a:t>
                      </a:r>
                    </a:p>
                  </a:txBody>
                  <a:tcPr marT="0" marL="0" marR="0" marB="0">
                    <a:lnL>
                      <a:noFill/>
                    </a:lnL>
                    <a:lnR>
                      <a:noFill/>
                    </a:lnR>
                    <a:lnT>
                      <a:noFill/>
                    </a:lnT>
                    <a:lnB>
                      <a:noFill/>
                    </a:lnB>
                  </a:tcPr>
                </a:tc>
                <a:tc>
                  <a:txBody>
                    <a:bodyPr/>
                    <a:lstStyle/>
                    <a:p>
                      <a:pPr algn="ctr"/>
                      <a:r>
                        <a:rPr lang="en-US" sz="1200">
                          <a:solidFill>
                            <a:srgbClr val="000000"/>
                          </a:solidFill>
                        </a:rPr>
                        <a:t>39.35</a:t>
                      </a:r>
                    </a:p>
                  </a:txBody>
                  <a:tcPr marT="0" marL="0" marR="0" marB="0">
                    <a:lnL>
                      <a:noFill/>
                    </a:lnL>
                    <a:lnR>
                      <a:noFill/>
                    </a:lnR>
                    <a:lnT>
                      <a:noFill/>
                    </a:lnT>
                    <a:lnB>
                      <a:noFill/>
                    </a:lnB>
                  </a:tcPr>
                </a:tc>
              </a:tr>
              <a:tr h="254000">
                <a:tc>
                  <a:txBody>
                    <a:bodyPr/>
                    <a:lstStyle/>
                    <a:p>
                      <a:pPr algn="r"/>
                      <a:r>
                        <a:rPr lang="en-US" sz="1200">
                          <a:solidFill>
                            <a:srgbClr val="000000"/>
                          </a:solidFill>
                        </a:rPr>
                        <a:t>37-56</a:t>
                      </a:r>
                    </a:p>
                  </a:txBody>
                  <a:tcPr marT="0" marL="6350" marR="0" marB="0">
                    <a:lnL>
                      <a:noFill/>
                    </a:lnL>
                    <a:lnR>
                      <a:noFill/>
                    </a:lnR>
                    <a:lnT>
                      <a:noFill/>
                    </a:lnT>
                    <a:lnB>
                      <a:noFill/>
                    </a:lnB>
                  </a:tcPr>
                </a:tc>
                <a:tc>
                  <a:txBody>
                    <a:bodyPr/>
                    <a:lstStyle/>
                    <a:p>
                      <a:pPr algn="ctr"/>
                      <a:r>
                        <a:rPr lang="en-US" sz="1200">
                          <a:solidFill>
                            <a:srgbClr val="FF0000"/>
                          </a:solidFill>
                        </a:rPr>
                        <a:t>44.03</a:t>
                      </a:r>
                    </a:p>
                  </a:txBody>
                  <a:tcPr marT="0" marL="0" marR="0" marB="0">
                    <a:lnL>
                      <a:noFill/>
                    </a:lnL>
                    <a:lnR>
                      <a:noFill/>
                    </a:lnR>
                    <a:lnT>
                      <a:noFill/>
                    </a:lnT>
                    <a:lnB>
                      <a:noFill/>
                    </a:lnB>
                  </a:tcPr>
                </a:tc>
                <a:tc>
                  <a:txBody>
                    <a:bodyPr/>
                    <a:lstStyle/>
                    <a:p>
                      <a:pPr algn="ctr"/>
                      <a:r>
                        <a:rPr lang="en-US" sz="1200">
                          <a:solidFill>
                            <a:srgbClr val="FF0000"/>
                          </a:solidFill>
                        </a:rPr>
                        <a:t>44.91</a:t>
                      </a:r>
                    </a:p>
                  </a:txBody>
                  <a:tcPr marT="0" marL="0" marR="0" marB="0">
                    <a:lnL>
                      <a:noFill/>
                    </a:lnL>
                    <a:lnR>
                      <a:noFill/>
                    </a:lnR>
                    <a:lnT>
                      <a:noFill/>
                    </a:lnT>
                    <a:lnB>
                      <a:noFill/>
                    </a:lnB>
                  </a:tcPr>
                </a:tc>
                <a:tc>
                  <a:txBody>
                    <a:bodyPr/>
                    <a:lstStyle/>
                    <a:p>
                      <a:pPr algn="ctr"/>
                      <a:r>
                        <a:rPr lang="en-US" sz="1200">
                          <a:solidFill>
                            <a:srgbClr val="000000"/>
                          </a:solidFill>
                        </a:rPr>
                        <a:t>40.28</a:t>
                      </a:r>
                    </a:p>
                  </a:txBody>
                  <a:tcPr marT="0" marL="0" marR="0" marB="0">
                    <a:lnL>
                      <a:noFill/>
                    </a:lnL>
                    <a:lnR>
                      <a:noFill/>
                    </a:lnR>
                    <a:lnT>
                      <a:noFill/>
                    </a:lnT>
                    <a:lnB>
                      <a:noFill/>
                    </a:lnB>
                  </a:tcPr>
                </a:tc>
                <a:tc>
                  <a:txBody>
                    <a:bodyPr/>
                    <a:lstStyle/>
                    <a:p>
                      <a:pPr algn="ctr"/>
                      <a:r>
                        <a:rPr lang="en-US" sz="1200" b="true">
                          <a:solidFill>
                            <a:srgbClr val="FF0000"/>
                          </a:solidFill>
                        </a:rPr>
                        <a:t>43.55</a:t>
                      </a:r>
                    </a:p>
                  </a:txBody>
                  <a:tcPr marT="0" marL="0" marR="0" marB="0">
                    <a:lnL>
                      <a:noFill/>
                    </a:lnL>
                    <a:lnR>
                      <a:noFill/>
                    </a:lnR>
                    <a:lnT>
                      <a:noFill/>
                    </a:lnT>
                    <a:lnB>
                      <a:noFill/>
                    </a:lnB>
                  </a:tcPr>
                </a:tc>
                <a:tc>
                  <a:txBody>
                    <a:bodyPr/>
                    <a:lstStyle/>
                    <a:p>
                      <a:pPr algn="ctr"/>
                      <a:r>
                        <a:rPr lang="en-US" sz="1200">
                          <a:solidFill>
                            <a:srgbClr val="000000"/>
                          </a:solidFill>
                        </a:rPr>
                        <a:t>39.95</a:t>
                      </a:r>
                    </a:p>
                  </a:txBody>
                  <a:tcPr marT="0" marL="0" marR="0" marB="0">
                    <a:lnL>
                      <a:noFill/>
                    </a:lnL>
                    <a:lnR>
                      <a:noFill/>
                    </a:lnR>
                    <a:lnT>
                      <a:noFill/>
                    </a:lnT>
                    <a:lnB>
                      <a:noFill/>
                    </a:lnB>
                  </a:tcPr>
                </a:tc>
              </a:tr>
              <a:tr h="254000">
                <a:tc>
                  <a:txBody>
                    <a:bodyPr/>
                    <a:lstStyle/>
                    <a:p>
                      <a:pPr algn="r"/>
                      <a:r>
                        <a:rPr lang="en-US" sz="1200">
                          <a:solidFill>
                            <a:srgbClr val="000000"/>
                          </a:solidFill>
                        </a:rPr>
                        <a:t>57-76</a:t>
                      </a:r>
                    </a:p>
                  </a:txBody>
                  <a:tcPr marT="0" marL="6350" marR="0" marB="0">
                    <a:lnL>
                      <a:noFill/>
                    </a:lnL>
                    <a:lnR>
                      <a:noFill/>
                    </a:lnR>
                    <a:lnT>
                      <a:noFill/>
                    </a:lnT>
                    <a:lnB>
                      <a:noFill/>
                    </a:lnB>
                  </a:tcPr>
                </a:tc>
                <a:tc>
                  <a:txBody>
                    <a:bodyPr/>
                    <a:lstStyle/>
                    <a:p>
                      <a:pPr algn="ctr"/>
                      <a:r>
                        <a:rPr lang="en-US" sz="1200">
                          <a:solidFill>
                            <a:srgbClr val="FF0000"/>
                          </a:solidFill>
                        </a:rPr>
                        <a:t>40.70</a:t>
                      </a:r>
                    </a:p>
                  </a:txBody>
                  <a:tcPr marT="0" marL="0" marR="0" marB="0">
                    <a:lnL>
                      <a:noFill/>
                    </a:lnL>
                    <a:lnR>
                      <a:noFill/>
                    </a:lnR>
                    <a:lnT>
                      <a:noFill/>
                    </a:lnT>
                    <a:lnB>
                      <a:noFill/>
                    </a:lnB>
                  </a:tcPr>
                </a:tc>
                <a:tc>
                  <a:txBody>
                    <a:bodyPr/>
                    <a:lstStyle/>
                    <a:p>
                      <a:pPr algn="ctr"/>
                      <a:r>
                        <a:rPr lang="en-US" sz="1200">
                          <a:solidFill>
                            <a:srgbClr val="0000FF"/>
                          </a:solidFill>
                        </a:rPr>
                        <a:t>35.97</a:t>
                      </a:r>
                    </a:p>
                  </a:txBody>
                  <a:tcPr marT="0" marL="0" marR="0" marB="0">
                    <a:lnL>
                      <a:noFill/>
                    </a:lnL>
                    <a:lnR>
                      <a:noFill/>
                    </a:lnR>
                    <a:lnT>
                      <a:noFill/>
                    </a:lnT>
                    <a:lnB>
                      <a:noFill/>
                    </a:lnB>
                  </a:tcPr>
                </a:tc>
                <a:tc>
                  <a:txBody>
                    <a:bodyPr/>
                    <a:lstStyle/>
                    <a:p>
                      <a:pPr algn="ctr"/>
                      <a:r>
                        <a:rPr lang="en-US" sz="1200">
                          <a:solidFill>
                            <a:srgbClr val="000000"/>
                          </a:solidFill>
                        </a:rPr>
                        <a:t>38.39</a:t>
                      </a:r>
                    </a:p>
                  </a:txBody>
                  <a:tcPr marT="0" marL="0" marR="0" marB="0">
                    <a:lnL>
                      <a:noFill/>
                    </a:lnL>
                    <a:lnR>
                      <a:noFill/>
                    </a:lnR>
                    <a:lnT>
                      <a:noFill/>
                    </a:lnT>
                    <a:lnB>
                      <a:noFill/>
                    </a:lnB>
                  </a:tcPr>
                </a:tc>
                <a:tc>
                  <a:txBody>
                    <a:bodyPr/>
                    <a:lstStyle/>
                    <a:p>
                      <a:pPr algn="ctr"/>
                      <a:r>
                        <a:rPr lang="en-US" sz="1200" b="true">
                          <a:solidFill>
                            <a:srgbClr val="000000"/>
                          </a:solidFill>
                        </a:rPr>
                        <a:t>38.13</a:t>
                      </a:r>
                    </a:p>
                  </a:txBody>
                  <a:tcPr marT="0" marL="0" marR="0" marB="0">
                    <a:lnL>
                      <a:noFill/>
                    </a:lnL>
                    <a:lnR>
                      <a:noFill/>
                    </a:lnR>
                    <a:lnT>
                      <a:noFill/>
                    </a:lnT>
                    <a:lnB>
                      <a:noFill/>
                    </a:lnB>
                  </a:tcPr>
                </a:tc>
                <a:tc>
                  <a:txBody>
                    <a:bodyPr/>
                    <a:lstStyle/>
                    <a:p>
                      <a:pPr algn="ctr"/>
                      <a:r>
                        <a:rPr lang="en-US" sz="1200">
                          <a:solidFill>
                            <a:srgbClr val="0000FF"/>
                          </a:solidFill>
                        </a:rPr>
                        <a:t>34.44</a:t>
                      </a:r>
                    </a:p>
                  </a:txBody>
                  <a:tcPr marT="0" marL="0" marR="0" marB="0">
                    <a:lnL>
                      <a:noFill/>
                    </a:lnL>
                    <a:lnR>
                      <a:noFill/>
                    </a:lnR>
                    <a:lnT>
                      <a:noFill/>
                    </a:lnT>
                    <a:lnB>
                      <a:noFill/>
                    </a:lnB>
                  </a:tcPr>
                </a:tc>
              </a:tr>
              <a:tr h="254000">
                <a:tc>
                  <a:txBody>
                    <a:bodyPr/>
                    <a:lstStyle/>
                    <a:p>
                      <a:pPr algn="r"/>
                      <a:r>
                        <a:rPr lang="en-US" sz="1200">
                          <a:solidFill>
                            <a:srgbClr val="000000"/>
                          </a:solidFill>
                        </a:rPr>
                        <a:t>77-96</a:t>
                      </a:r>
                    </a:p>
                  </a:txBody>
                  <a:tcPr marT="0" marL="6350" marR="0" marB="0">
                    <a:lnL>
                      <a:noFill/>
                    </a:lnL>
                    <a:lnR>
                      <a:noFill/>
                    </a:lnR>
                    <a:lnT>
                      <a:noFill/>
                    </a:lnT>
                    <a:lnB>
                      <a:noFill/>
                    </a:lnB>
                  </a:tcPr>
                </a:tc>
                <a:tc>
                  <a:txBody>
                    <a:bodyPr/>
                    <a:lstStyle/>
                    <a:p>
                      <a:pPr algn="ctr"/>
                      <a:r>
                        <a:rPr lang="en-US" sz="1200">
                          <a:solidFill>
                            <a:srgbClr val="0000FF"/>
                          </a:solidFill>
                        </a:rPr>
                        <a:t>30.00</a:t>
                      </a:r>
                    </a:p>
                  </a:txBody>
                  <a:tcPr marT="0" marL="0" marR="0" marB="0">
                    <a:lnL>
                      <a:noFill/>
                    </a:lnL>
                    <a:lnR>
                      <a:noFill/>
                    </a:lnR>
                    <a:lnT>
                      <a:noFill/>
                    </a:lnT>
                    <a:lnB>
                      <a:noFill/>
                    </a:lnB>
                  </a:tcPr>
                </a:tc>
                <a:tc>
                  <a:txBody>
                    <a:bodyPr/>
                    <a:lstStyle/>
                    <a:p>
                      <a:pPr algn="ctr"/>
                      <a:r>
                        <a:rPr lang="en-US" sz="1200">
                          <a:solidFill>
                            <a:srgbClr val="0000FF"/>
                          </a:solidFill>
                        </a:rPr>
                        <a:t>16.20</a:t>
                      </a:r>
                    </a:p>
                  </a:txBody>
                  <a:tcPr marT="0" marL="0" marR="0" marB="0">
                    <a:lnL>
                      <a:noFill/>
                    </a:lnL>
                    <a:lnR>
                      <a:noFill/>
                    </a:lnR>
                    <a:lnT>
                      <a:noFill/>
                    </a:lnT>
                    <a:lnB>
                      <a:noFill/>
                    </a:lnB>
                  </a:tcPr>
                </a:tc>
                <a:tc>
                  <a:txBody>
                    <a:bodyPr/>
                    <a:lstStyle/>
                    <a:p>
                      <a:pPr algn="ctr"/>
                      <a:r>
                        <a:rPr lang="en-US" sz="1200">
                          <a:solidFill>
                            <a:srgbClr val="000000"/>
                          </a:solidFill>
                        </a:rPr>
                        <a:t>40.00</a:t>
                      </a:r>
                    </a:p>
                  </a:txBody>
                  <a:tcPr marT="0" marL="0" marR="0" marB="0">
                    <a:lnL>
                      <a:noFill/>
                    </a:lnL>
                    <a:lnR>
                      <a:noFill/>
                    </a:lnR>
                    <a:lnT>
                      <a:noFill/>
                    </a:lnT>
                    <a:lnB>
                      <a:noFill/>
                    </a:lnB>
                  </a:tcPr>
                </a:tc>
                <a:tc>
                  <a:txBody>
                    <a:bodyPr/>
                    <a:lstStyle/>
                    <a:p>
                      <a:pPr algn="ctr"/>
                      <a:r>
                        <a:rPr lang="en-US" sz="1200" b="true">
                          <a:solidFill>
                            <a:srgbClr val="0000FF"/>
                          </a:solidFill>
                        </a:rPr>
                        <a:t>30.06</a:t>
                      </a:r>
                    </a:p>
                  </a:txBody>
                  <a:tcPr marT="0" marL="0" marR="0" marB="0">
                    <a:lnL>
                      <a:noFill/>
                    </a:lnL>
                    <a:lnR>
                      <a:noFill/>
                    </a:lnR>
                    <a:lnT>
                      <a:noFill/>
                    </a:lnT>
                    <a:lnB>
                      <a:noFill/>
                    </a:lnB>
                  </a:tcPr>
                </a:tc>
                <a:tc>
                  <a:txBody>
                    <a:bodyPr/>
                    <a:lstStyle/>
                    <a:p>
                      <a:pPr algn="ctr"/>
                      <a:r>
                        <a:rPr lang="en-US" sz="1200">
                          <a:solidFill>
                            <a:srgbClr val="000000"/>
                          </a:solidFill>
                        </a:rPr>
                        <a:t>38.00</a:t>
                      </a:r>
                    </a:p>
                  </a:txBody>
                  <a:tcPr marT="0" marL="0" marR="0" marB="0">
                    <a:lnL>
                      <a:noFill/>
                    </a:lnL>
                    <a:lnR>
                      <a:noFill/>
                    </a:lnR>
                    <a:lnT>
                      <a:noFill/>
                    </a:lnT>
                    <a:lnB>
                      <a:noFill/>
                    </a:lnB>
                  </a:tcPr>
                </a:tc>
              </a:tr>
            </a:tbl>
          </a:graphicData>
        </a:graphic>
      </p:graphicFrame>
      <p:pic>
        <p:nvPicPr>
          <p:cNvPr id="4" name="RIF96NI8.wav">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5"/>
          <a:stretch>
            <a:fillRect/>
          </a:stretch>
        </p:blipFill>
        <p:spPr>
          <a:xfrm>
            <a:off x="0" y="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3000" advTm="1200000">
        <p:cut/>
      </p:transition>
    </mc:Choice>
    <mc:Fallback xmlns:xsi="http://www.w3.org/2001/XMLSchema-instance" xmlns="">
      <p:transition advTm="1200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16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r="http://schemas.openxmlformats.org/officeDocument/2006/relationships" xmlns:p="http://schemas.openxmlformats.org/presentationml/2006/main" xmlns:a="http://schemas.openxmlformats.org/drawingml/2006/main" show="1" showMasterSp="true">
  <p:cSld>
    <p:bg>
      <p:bgPr>
        <a:solidFill>
          <a:srgbClr val="EBE9E9"/>
        </a:solidFill>
        <a:effectLst/>
      </p:bgPr>
    </p:bg>
    <p:spTree>
      <p:nvGrpSpPr>
        <p:cNvPr id="1" name=""/>
        <p:cNvGrpSpPr/>
        <p:nvPr/>
      </p:nvGrpSpPr>
      <p:grpSpPr>
        <a:xfrm>
          <a:off x="0" y="0"/>
          <a:ext cx="0" cy="0"/>
          <a:chOff x="0" y="0"/>
          <a:chExt cx="0" cy="0"/>
        </a:xfrm>
      </p:grpSpPr>
      <p:sp xmlns:r="http://schemas.openxmlformats.org/officeDocument/2006/relationships" xmlns:p="http://schemas.openxmlformats.org/presentationml/2006/main" xmlns:a="http://schemas.openxmlformats.org/drawingml/2006/main">
        <p:nvSpPr>
          <p:cNvPr id="2" name="Title 1"/>
          <p:cNvSpPr>
            <a:spLocks noGrp="1"/>
          </p:cNvSpPr>
          <p:nvPr>
            <p:ph type="title"/>
          </p:nvPr>
        </p:nvSpPr>
        <p:spPr/>
        <p:txBody>
          <a:bodyPr/>
          <a:lstStyle/>
          <a:p>
            <a:r>
              <a:rPr lang="en-US" b="true" sz="1600">
                <a:latin typeface="Arial"/>
              </a:rPr>
              <a:t>Assessing the behavior of native country</a:t>
            </a:r>
          </a:p>
        </p:txBody>
      </p:sp>
      <p:graphicFrame>
        <p:nvGraphicFramePr>
          <p:cNvPr name="Table 2" id="3"/>
          <p:cNvGraphicFramePr>
            <a:graphicFrameLocks noGrp="true"/>
          </p:cNvGraphicFramePr>
          <p:nvPr/>
        </p:nvGraphicFramePr>
        <p:xfrm>
          <a:off x="2667000" y="1270000"/>
          <a:ext cx="1270000" cy="1270000"/>
        </p:xfrm>
        <a:graphic>
          <a:graphicData uri="http://schemas.openxmlformats.org/drawingml/2006/table">
            <a:tbl>
              <a:tblPr/>
              <a:tblGrid>
                <a:gridCol w="1270000"/>
                <a:gridCol w="1270000"/>
                <a:gridCol w="1270000"/>
              </a:tblGrid>
              <a:tr h="254000">
                <a:tc>
                  <a:txBody>
                    <a:bodyPr/>
                    <a:lstStyle/>
                    <a:p>
                      <a:pPr algn="ctr"/>
                      <a:r>
                        <a:rPr lang="en-US" sz="1200">
                          <a:solidFill>
                            <a:srgbClr val="000000"/>
                          </a:solidFill>
                        </a:rPr>
                        <a:t>Summary for native country</a:t>
                      </a:r>
                    </a:p>
                  </a:txBody>
                  <a:tcPr marT="0" marL="6350" marR="0" marB="0">
                    <a:lnL>
                      <a:noFill/>
                    </a:lnL>
                    <a:lnR>
                      <a:noFill/>
                    </a:lnR>
                    <a:lnT>
                      <a:noFill/>
                    </a:lnT>
                    <a:lnB>
                      <a:noFill/>
                    </a:lnB>
                  </a:tcPr>
                </a:tc>
                <a:tc>
                  <a:txBody>
                    <a:bodyPr/>
                    <a:lstStyle/>
                    <a:p>
                      <a:pPr algn="ctr"/>
                      <a:r>
                        <a:rPr lang="en-US" sz="1200">
                          <a:solidFill>
                            <a:srgbClr val="000000"/>
                          </a:solidFill>
                        </a:rPr>
                        <a:t>Post-Secondary</a:t>
                      </a:r>
                    </a:p>
                  </a:txBody>
                  <a:tcPr marT="0" marL="0" marR="0" marB="0">
                    <a:lnL>
                      <a:noFill/>
                    </a:lnL>
                    <a:lnR>
                      <a:noFill/>
                    </a:lnR>
                    <a:lnT>
                      <a:noFill/>
                    </a:lnT>
                    <a:lnB>
                      <a:noFill/>
                    </a:lnB>
                  </a:tcPr>
                </a:tc>
                <a:tc>
                  <a:txBody>
                    <a:bodyPr/>
                    <a:lstStyle/>
                    <a:p>
                      <a:pPr algn="ctr"/>
                      <a:r>
                        <a:rPr lang="en-US" sz="1200">
                          <a:solidFill>
                            <a:srgbClr val="000000"/>
                          </a:solidFill>
                        </a:rPr>
                        <a:t>Without-Post-Secondary</a:t>
                      </a:r>
                    </a:p>
                  </a:txBody>
                  <a:tcPr marT="0" marL="0" marR="0" marB="0">
                    <a:lnL>
                      <a:noFill/>
                    </a:lnL>
                    <a:lnR>
                      <a:noFill/>
                    </a:lnR>
                    <a:lnT>
                      <a:noFill/>
                    </a:lnT>
                    <a:lnB>
                      <a:noFill/>
                    </a:lnB>
                  </a:tcPr>
                </a:tc>
              </a:tr>
              <a:tr h="254000">
                <a:tc>
                  <a:txBody>
                    <a:bodyPr/>
                    <a:lstStyle/>
                    <a:p>
                      <a:pPr algn="r"/>
                      <a:r>
                        <a:rPr lang="en-US" sz="1200">
                          <a:solidFill>
                            <a:srgbClr val="000000"/>
                          </a:solidFill>
                        </a:rPr>
                        <a:t>Asia</a:t>
                      </a:r>
                    </a:p>
                  </a:txBody>
                  <a:tcPr marT="0" marL="6350" marR="0" marB="0">
                    <a:lnL>
                      <a:noFill/>
                    </a:lnL>
                    <a:lnR>
                      <a:noFill/>
                    </a:lnR>
                    <a:lnT>
                      <a:noFill/>
                    </a:lnT>
                    <a:lnB>
                      <a:noFill/>
                    </a:lnB>
                  </a:tcPr>
                </a:tc>
                <a:tc>
                  <a:txBody>
                    <a:bodyPr/>
                    <a:lstStyle/>
                    <a:p>
                      <a:pPr algn="ctr"/>
                      <a:r>
                        <a:rPr lang="en-US" sz="1200">
                          <a:solidFill>
                            <a:srgbClr val="000000"/>
                          </a:solidFill>
                        </a:rPr>
                        <a:t>41.61</a:t>
                      </a:r>
                    </a:p>
                  </a:txBody>
                  <a:tcPr marT="0" marL="0" marR="0" marB="0">
                    <a:lnL>
                      <a:noFill/>
                    </a:lnL>
                    <a:lnR>
                      <a:noFill/>
                    </a:lnR>
                    <a:lnT>
                      <a:noFill/>
                    </a:lnT>
                    <a:lnB>
                      <a:noFill/>
                    </a:lnB>
                  </a:tcPr>
                </a:tc>
                <a:tc>
                  <a:txBody>
                    <a:bodyPr/>
                    <a:lstStyle/>
                    <a:p>
                      <a:pPr algn="ctr"/>
                      <a:r>
                        <a:rPr lang="en-US" sz="1200">
                          <a:solidFill>
                            <a:srgbClr val="000000"/>
                          </a:solidFill>
                        </a:rPr>
                        <a:t>39.95</a:t>
                      </a:r>
                    </a:p>
                  </a:txBody>
                  <a:tcPr marT="0" marL="0" marR="0" marB="0">
                    <a:lnL>
                      <a:noFill/>
                    </a:lnL>
                    <a:lnR>
                      <a:noFill/>
                    </a:lnR>
                    <a:lnT>
                      <a:noFill/>
                    </a:lnT>
                    <a:lnB>
                      <a:noFill/>
                    </a:lnB>
                  </a:tcPr>
                </a:tc>
              </a:tr>
              <a:tr h="254000">
                <a:tc>
                  <a:txBody>
                    <a:bodyPr/>
                    <a:lstStyle/>
                    <a:p>
                      <a:pPr algn="r"/>
                      <a:r>
                        <a:rPr lang="en-US" sz="1200">
                          <a:solidFill>
                            <a:srgbClr val="000000"/>
                          </a:solidFill>
                        </a:rPr>
                        <a:t>Europe</a:t>
                      </a:r>
                    </a:p>
                  </a:txBody>
                  <a:tcPr marT="0" marL="6350" marR="0" marB="0">
                    <a:lnL>
                      <a:noFill/>
                    </a:lnL>
                    <a:lnR>
                      <a:noFill/>
                    </a:lnR>
                    <a:lnT>
                      <a:noFill/>
                    </a:lnT>
                    <a:lnB>
                      <a:noFill/>
                    </a:lnB>
                  </a:tcPr>
                </a:tc>
                <a:tc>
                  <a:txBody>
                    <a:bodyPr/>
                    <a:lstStyle/>
                    <a:p>
                      <a:pPr algn="ctr"/>
                      <a:r>
                        <a:rPr lang="en-US" sz="1200">
                          <a:solidFill>
                            <a:srgbClr val="FF0000"/>
                          </a:solidFill>
                        </a:rPr>
                        <a:t>42.57</a:t>
                      </a:r>
                    </a:p>
                  </a:txBody>
                  <a:tcPr marT="0" marL="0" marR="0" marB="0">
                    <a:lnL>
                      <a:noFill/>
                    </a:lnL>
                    <a:lnR>
                      <a:noFill/>
                    </a:lnR>
                    <a:lnT>
                      <a:noFill/>
                    </a:lnT>
                    <a:lnB>
                      <a:noFill/>
                    </a:lnB>
                  </a:tcPr>
                </a:tc>
                <a:tc>
                  <a:txBody>
                    <a:bodyPr/>
                    <a:lstStyle/>
                    <a:p>
                      <a:pPr algn="ctr"/>
                      <a:r>
                        <a:rPr lang="en-US" sz="1200">
                          <a:solidFill>
                            <a:srgbClr val="000000"/>
                          </a:solidFill>
                        </a:rPr>
                        <a:t>41.28</a:t>
                      </a:r>
                    </a:p>
                  </a:txBody>
                  <a:tcPr marT="0" marL="0" marR="0" marB="0">
                    <a:lnL>
                      <a:noFill/>
                    </a:lnL>
                    <a:lnR>
                      <a:noFill/>
                    </a:lnR>
                    <a:lnT>
                      <a:noFill/>
                    </a:lnT>
                    <a:lnB>
                      <a:noFill/>
                    </a:lnB>
                  </a:tcPr>
                </a:tc>
              </a:tr>
              <a:tr h="254000">
                <a:tc>
                  <a:txBody>
                    <a:bodyPr/>
                    <a:lstStyle/>
                    <a:p>
                      <a:pPr algn="r"/>
                      <a:r>
                        <a:rPr lang="en-US" sz="1200">
                          <a:solidFill>
                            <a:srgbClr val="000000"/>
                          </a:solidFill>
                        </a:rPr>
                        <a:t>Middle-America</a:t>
                      </a:r>
                    </a:p>
                  </a:txBody>
                  <a:tcPr marT="0" marL="6350" marR="0" marB="0">
                    <a:lnL>
                      <a:noFill/>
                    </a:lnL>
                    <a:lnR>
                      <a:noFill/>
                    </a:lnR>
                    <a:lnT>
                      <a:noFill/>
                    </a:lnT>
                    <a:lnB>
                      <a:noFill/>
                    </a:lnB>
                  </a:tcPr>
                </a:tc>
                <a:tc>
                  <a:txBody>
                    <a:bodyPr/>
                    <a:lstStyle/>
                    <a:p>
                      <a:pPr algn="ctr"/>
                      <a:r>
                        <a:rPr lang="en-US" sz="1200">
                          <a:solidFill>
                            <a:srgbClr val="000000"/>
                          </a:solidFill>
                        </a:rPr>
                        <a:t>40.34</a:t>
                      </a:r>
                    </a:p>
                  </a:txBody>
                  <a:tcPr marT="0" marL="0" marR="0" marB="0">
                    <a:lnL>
                      <a:noFill/>
                    </a:lnL>
                    <a:lnR>
                      <a:noFill/>
                    </a:lnR>
                    <a:lnT>
                      <a:noFill/>
                    </a:lnT>
                    <a:lnB>
                      <a:noFill/>
                    </a:lnB>
                  </a:tcPr>
                </a:tc>
                <a:tc>
                  <a:txBody>
                    <a:bodyPr/>
                    <a:lstStyle/>
                    <a:p>
                      <a:pPr algn="ctr"/>
                      <a:r>
                        <a:rPr lang="en-US" sz="1200">
                          <a:solidFill>
                            <a:srgbClr val="000000"/>
                          </a:solidFill>
                        </a:rPr>
                        <a:t>39.69</a:t>
                      </a:r>
                    </a:p>
                  </a:txBody>
                  <a:tcPr marT="0" marL="0" marR="0" marB="0">
                    <a:lnL>
                      <a:noFill/>
                    </a:lnL>
                    <a:lnR>
                      <a:noFill/>
                    </a:lnR>
                    <a:lnT>
                      <a:noFill/>
                    </a:lnT>
                    <a:lnB>
                      <a:noFill/>
                    </a:lnB>
                  </a:tcPr>
                </a:tc>
              </a:tr>
              <a:tr h="254000">
                <a:tc>
                  <a:txBody>
                    <a:bodyPr/>
                    <a:lstStyle/>
                    <a:p>
                      <a:pPr algn="r"/>
                      <a:r>
                        <a:rPr lang="en-US" sz="1200" b="true">
                          <a:solidFill>
                            <a:srgbClr val="000000"/>
                          </a:solidFill>
                        </a:rPr>
                        <a:t>North-America</a:t>
                      </a:r>
                    </a:p>
                  </a:txBody>
                  <a:tcPr marT="0" marL="6350" marR="0" marB="0">
                    <a:lnL>
                      <a:noFill/>
                    </a:lnL>
                    <a:lnR>
                      <a:noFill/>
                    </a:lnR>
                    <a:lnT>
                      <a:noFill/>
                    </a:lnT>
                    <a:lnB>
                      <a:noFill/>
                    </a:lnB>
                  </a:tcPr>
                </a:tc>
                <a:tc>
                  <a:txBody>
                    <a:bodyPr/>
                    <a:lstStyle/>
                    <a:p>
                      <a:pPr algn="ctr"/>
                      <a:r>
                        <a:rPr lang="en-US" sz="1200" b="true">
                          <a:solidFill>
                            <a:srgbClr val="FF0000"/>
                          </a:solidFill>
                        </a:rPr>
                        <a:t>41.78</a:t>
                      </a:r>
                    </a:p>
                  </a:txBody>
                  <a:tcPr marT="0" marL="0" marR="0" marB="0">
                    <a:lnL>
                      <a:noFill/>
                    </a:lnL>
                    <a:lnR>
                      <a:noFill/>
                    </a:lnR>
                    <a:lnT>
                      <a:noFill/>
                    </a:lnT>
                    <a:lnB>
                      <a:noFill/>
                    </a:lnB>
                  </a:tcPr>
                </a:tc>
                <a:tc>
                  <a:txBody>
                    <a:bodyPr/>
                    <a:lstStyle/>
                    <a:p>
                      <a:pPr algn="ctr"/>
                      <a:r>
                        <a:rPr lang="en-US" sz="1200" b="true">
                          <a:solidFill>
                            <a:srgbClr val="000000"/>
                          </a:solidFill>
                        </a:rPr>
                        <a:t>39.95</a:t>
                      </a:r>
                    </a:p>
                  </a:txBody>
                  <a:tcPr marT="0" marL="0" marR="0" marB="0">
                    <a:lnL>
                      <a:noFill/>
                    </a:lnL>
                    <a:lnR>
                      <a:noFill/>
                    </a:lnR>
                    <a:lnT>
                      <a:noFill/>
                    </a:lnT>
                    <a:lnB>
                      <a:noFill/>
                    </a:lnB>
                  </a:tcPr>
                </a:tc>
              </a:tr>
              <a:tr h="254000">
                <a:tc>
                  <a:txBody>
                    <a:bodyPr/>
                    <a:lstStyle/>
                    <a:p>
                      <a:pPr algn="r"/>
                      <a:r>
                        <a:rPr lang="en-US" sz="1200">
                          <a:solidFill>
                            <a:srgbClr val="000000"/>
                          </a:solidFill>
                        </a:rPr>
                        <a:t>South-America</a:t>
                      </a:r>
                    </a:p>
                  </a:txBody>
                  <a:tcPr marT="0" marL="6350" marR="0" marB="0">
                    <a:lnL>
                      <a:noFill/>
                    </a:lnL>
                    <a:lnR>
                      <a:noFill/>
                    </a:lnR>
                    <a:lnT>
                      <a:noFill/>
                    </a:lnT>
                    <a:lnB>
                      <a:noFill/>
                    </a:lnB>
                  </a:tcPr>
                </a:tc>
                <a:tc>
                  <a:txBody>
                    <a:bodyPr/>
                    <a:lstStyle/>
                    <a:p>
                      <a:pPr algn="ctr"/>
                      <a:r>
                        <a:rPr lang="en-US" sz="1200">
                          <a:solidFill>
                            <a:srgbClr val="0000FF"/>
                          </a:solidFill>
                        </a:rPr>
                        <a:t>38.98</a:t>
                      </a:r>
                    </a:p>
                  </a:txBody>
                  <a:tcPr marT="0" marL="0" marR="0" marB="0">
                    <a:lnL>
                      <a:noFill/>
                    </a:lnL>
                    <a:lnR>
                      <a:noFill/>
                    </a:lnR>
                    <a:lnT>
                      <a:noFill/>
                    </a:lnT>
                    <a:lnB>
                      <a:noFill/>
                    </a:lnB>
                  </a:tcPr>
                </a:tc>
                <a:tc>
                  <a:txBody>
                    <a:bodyPr/>
                    <a:lstStyle/>
                    <a:p>
                      <a:pPr algn="ctr"/>
                      <a:r>
                        <a:rPr lang="en-US" sz="1200">
                          <a:solidFill>
                            <a:srgbClr val="0000FF"/>
                          </a:solidFill>
                        </a:rPr>
                        <a:t>39.24</a:t>
                      </a:r>
                    </a:p>
                  </a:txBody>
                  <a:tcPr marT="0" marL="0" marR="0" marB="0">
                    <a:lnL>
                      <a:noFill/>
                    </a:lnL>
                    <a:lnR>
                      <a:noFill/>
                    </a:lnR>
                    <a:lnT>
                      <a:noFill/>
                    </a:lnT>
                    <a:lnB>
                      <a:noFill/>
                    </a:lnB>
                  </a:tcPr>
                </a:tc>
              </a:tr>
            </a:tbl>
          </a:graphicData>
        </a:graphic>
      </p:graphicFrame>
      <p:pic>
        <p:nvPicPr>
          <p:cNvPr id="4" name="FVZXRY4.wav">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5"/>
          <a:stretch>
            <a:fillRect/>
          </a:stretch>
        </p:blipFill>
        <p:spPr>
          <a:xfrm>
            <a:off x="0" y="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3000" advTm="1200000">
        <p:cut/>
      </p:transition>
    </mc:Choice>
    <mc:Fallback xmlns:xsi="http://www.w3.org/2001/XMLSchema-instance" xmlns="">
      <p:transition advTm="1200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16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r="http://schemas.openxmlformats.org/officeDocument/2006/relationships" xmlns:p="http://schemas.openxmlformats.org/presentationml/2006/main" xmlns:a="http://schemas.openxmlformats.org/drawingml/2006/main" show="1">
  <p:cSld>
    <p:bg>
      <p:bgPr>
        <a:solidFill>
          <a:srgbClr val="EBE9E9"/>
        </a:solidFill>
        <a:effectLst/>
      </p:bgPr>
    </p:bg>
    <p:spTree>
      <p:nvGrpSpPr>
        <p:cNvPr id="1" name=""/>
        <p:cNvGrpSpPr/>
        <p:nvPr/>
      </p:nvGrpSpPr>
      <p:grpSpPr>
        <a:xfrm>
          <a:off x="0" y="0"/>
          <a:ext cx="0" cy="0"/>
          <a:chOff x="0" y="0"/>
          <a:chExt cx="0" cy="0"/>
        </a:xfrm>
      </p:grpSpPr>
      <p:sp xmlns:r="http://schemas.openxmlformats.org/officeDocument/2006/relationships" xmlns:p="http://schemas.openxmlformats.org/presentationml/2006/main" xmlns:a="http://schemas.openxmlformats.org/drawingml/2006/main">
        <p:nvSpPr>
          <p:cNvPr id="2" name="Title 1"/>
          <p:cNvSpPr>
            <a:spLocks noGrp="1"/>
          </p:cNvSpPr>
          <p:nvPr>
            <p:ph type="ctrTitle"/>
          </p:nvPr>
        </p:nvSpPr>
        <p:spPr>
          <a:xfrm>
            <a:off x="685800" y="2130425"/>
            <a:ext cx="7772400" cy="1470025"/>
          </a:xfrm>
        </p:spPr>
        <p:txBody>
          <a:bodyPr/>
          <a:lstStyle/>
          <a:p>
            <a:r>
              <a:rPr lang="en-US"/>
              <a:t>Act II: Explaining results</a:t>
            </a:r>
          </a:p>
        </p:txBody>
      </p:sp>
      <p:sp xmlns:r="http://schemas.openxmlformats.org/officeDocument/2006/relationships" xmlns:p="http://schemas.openxmlformats.org/presentationml/2006/main" xmlns:a="http://schemas.openxmlformats.org/drawingml/2006/main">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algn="just"/>
            <a:r>
              <a:rPr lang="en-US" b="false" sz="2000"/>
              <a:t>In this series of slides we will present a detailed analysis of the values involved in the result of the original query. To this end, we drill-down the hierarchy of grouping levels of the result to one level of aggregation lower, whenever this is possible.</a:t>
            </a:r>
          </a:p>
        </p:txBody>
      </p:sp>
      <p:pic>
        <p:nvPicPr>
          <p:cNvPr id="4" name="FVX9O9C.wav">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5"/>
          <a:stretch>
            <a:fillRect/>
          </a:stretch>
        </p:blipFill>
        <p:spPr>
          <a:xfrm>
            <a:off x="0" y="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3000" advTm="1200000">
        <p:cut/>
      </p:transition>
    </mc:Choice>
    <mc:Fallback xmlns:xsi="http://www.w3.org/2001/XMLSchema-instance" xmlns="">
      <p:transition advTm="1200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16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r="http://schemas.openxmlformats.org/officeDocument/2006/relationships" xmlns:p="http://schemas.openxmlformats.org/presentationml/2006/main" xmlns:a="http://schemas.openxmlformats.org/drawingml/2006/main" show="1" showMasterSp="true">
  <p:cSld>
    <p:bg>
      <p:bgPr>
        <a:solidFill>
          <a:srgbClr val="EBE9E9"/>
        </a:solidFill>
        <a:effectLst/>
      </p:bgPr>
    </p:bg>
    <p:spTree>
      <p:nvGrpSpPr>
        <p:cNvPr id="1" name=""/>
        <p:cNvGrpSpPr/>
        <p:nvPr/>
      </p:nvGrpSpPr>
      <p:grpSpPr>
        <a:xfrm>
          <a:off x="0" y="0"/>
          <a:ext cx="0" cy="0"/>
          <a:chOff x="0" y="0"/>
          <a:chExt cx="0" cy="0"/>
        </a:xfrm>
      </p:grpSpPr>
      <p:sp xmlns:r="http://schemas.openxmlformats.org/officeDocument/2006/relationships" xmlns:p="http://schemas.openxmlformats.org/presentationml/2006/main" xmlns:a="http://schemas.openxmlformats.org/drawingml/2006/main">
        <p:nvSpPr>
          <p:cNvPr id="2" name="Title 1"/>
          <p:cNvSpPr>
            <a:spLocks noGrp="1"/>
          </p:cNvSpPr>
          <p:nvPr>
            <p:ph type="title"/>
          </p:nvPr>
        </p:nvSpPr>
        <p:spPr/>
        <p:txBody>
          <a:bodyPr/>
          <a:lstStyle/>
          <a:p>
            <a:r>
              <a:rPr lang="en-US" b="true" sz="1600">
                <a:latin typeface="Arial"/>
              </a:rPr>
              <a:t>Answer to the original question</a:t>
            </a:r>
          </a:p>
        </p:txBody>
      </p:sp>
      <p:graphicFrame>
        <p:nvGraphicFramePr>
          <p:cNvPr name="Table 2" id="3"/>
          <p:cNvGraphicFramePr>
            <a:graphicFrameLocks noGrp="true"/>
          </p:cNvGraphicFramePr>
          <p:nvPr/>
        </p:nvGraphicFramePr>
        <p:xfrm>
          <a:off x="2667000" y="1270000"/>
          <a:ext cx="1270000" cy="1270000"/>
        </p:xfrm>
        <a:graphic>
          <a:graphicData uri="http://schemas.openxmlformats.org/drawingml/2006/table">
            <a:tbl>
              <a:tblPr/>
              <a:tblGrid>
                <a:gridCol w="1270000"/>
                <a:gridCol w="1270000"/>
                <a:gridCol w="1270000"/>
              </a:tblGrid>
              <a:tr h="254000">
                <a:tc>
                  <a:txBody>
                    <a:bodyPr/>
                    <a:lstStyle/>
                    <a:p>
                      <a:pPr algn="ctr"/>
                      <a:r>
                        <a:rPr lang="en-US" sz="1200">
                          <a:solidFill>
                            <a:srgbClr val="000000"/>
                          </a:solidFill>
                        </a:rPr>
                        <a:t/>
                      </a:r>
                    </a:p>
                  </a:txBody>
                  <a:tcPr marT="0" marL="6350" marR="0" marB="0" anchor="ctr">
                    <a:lnL>
                      <a:noFill/>
                    </a:lnL>
                    <a:lnR>
                      <a:noFill/>
                    </a:lnR>
                    <a:lnT>
                      <a:noFill/>
                    </a:lnT>
                    <a:lnB>
                      <a:noFill/>
                    </a:lnB>
                  </a:tcPr>
                </a:tc>
                <a:tc>
                  <a:txBody>
                    <a:bodyPr/>
                    <a:lstStyle/>
                    <a:p>
                      <a:pPr algn="ctr"/>
                      <a:r>
                        <a:rPr lang="en-US" sz="1200">
                          <a:solidFill>
                            <a:srgbClr val="000000"/>
                          </a:solidFill>
                        </a:rPr>
                        <a:t>Post-Secondary</a:t>
                      </a:r>
                    </a:p>
                  </a:txBody>
                  <a:tcPr marT="0" marL="0" marR="0" marB="0">
                    <a:lnL>
                      <a:noFill/>
                    </a:lnL>
                    <a:lnR>
                      <a:noFill/>
                    </a:lnR>
                    <a:lnT>
                      <a:noFill/>
                    </a:lnT>
                    <a:lnB>
                      <a:noFill/>
                    </a:lnB>
                  </a:tcPr>
                </a:tc>
                <a:tc>
                  <a:txBody>
                    <a:bodyPr/>
                    <a:lstStyle/>
                    <a:p>
                      <a:pPr algn="ctr"/>
                      <a:r>
                        <a:rPr lang="en-US" sz="1200">
                          <a:solidFill>
                            <a:srgbClr val="000000"/>
                          </a:solidFill>
                        </a:rPr>
                        <a:t>Without-Post-Secondary</a:t>
                      </a:r>
                    </a:p>
                  </a:txBody>
                  <a:tcPr marT="0" marL="0" marR="0" marB="0">
                    <a:lnL>
                      <a:noFill/>
                    </a:lnL>
                    <a:lnR>
                      <a:noFill/>
                    </a:lnR>
                    <a:lnT>
                      <a:noFill/>
                    </a:lnT>
                    <a:lnB>
                      <a:noFill/>
                    </a:lnB>
                  </a:tcPr>
                </a:tc>
              </a:tr>
              <a:tr h="254000">
                <a:tc>
                  <a:txBody>
                    <a:bodyPr/>
                    <a:lstStyle/>
                    <a:p>
                      <a:pPr algn="r"/>
                      <a:r>
                        <a:rPr lang="en-US" sz="1200">
                          <a:solidFill>
                            <a:srgbClr val="000000"/>
                          </a:solidFill>
                        </a:rPr>
                        <a:t>17-36</a:t>
                      </a:r>
                    </a:p>
                  </a:txBody>
                  <a:tcPr marT="0" marL="6350" marR="0" marB="0">
                    <a:lnL>
                      <a:noFill/>
                    </a:lnL>
                    <a:lnR>
                      <a:noFill/>
                    </a:lnR>
                    <a:lnT>
                      <a:noFill/>
                    </a:lnT>
                    <a:lnB>
                      <a:noFill/>
                    </a:lnB>
                  </a:tcPr>
                </a:tc>
                <a:tc>
                  <a:txBody>
                    <a:bodyPr/>
                    <a:lstStyle/>
                    <a:p>
                      <a:pPr algn="ctr"/>
                      <a:r>
                        <a:rPr lang="en-US" sz="1200">
                          <a:solidFill>
                            <a:srgbClr val="000000"/>
                          </a:solidFill>
                        </a:rPr>
                        <a:t>39.78</a:t>
                      </a:r>
                    </a:p>
                  </a:txBody>
                  <a:tcPr marT="0" marL="0" marR="0" marB="0">
                    <a:lnL>
                      <a:noFill/>
                    </a:lnL>
                    <a:lnR>
                      <a:noFill/>
                    </a:lnR>
                    <a:lnT>
                      <a:noFill/>
                    </a:lnT>
                    <a:lnB>
                      <a:noFill/>
                    </a:lnB>
                  </a:tcPr>
                </a:tc>
                <a:tc>
                  <a:txBody>
                    <a:bodyPr/>
                    <a:lstStyle/>
                    <a:p>
                      <a:pPr algn="ctr"/>
                      <a:r>
                        <a:rPr lang="en-US" sz="1200">
                          <a:solidFill>
                            <a:srgbClr val="000000"/>
                          </a:solidFill>
                        </a:rPr>
                        <a:t>39.03</a:t>
                      </a:r>
                    </a:p>
                  </a:txBody>
                  <a:tcPr marT="0" marL="0" marR="0" marB="0">
                    <a:lnL>
                      <a:noFill/>
                    </a:lnL>
                    <a:lnR>
                      <a:noFill/>
                    </a:lnR>
                    <a:lnT>
                      <a:noFill/>
                    </a:lnT>
                    <a:lnB>
                      <a:noFill/>
                    </a:lnB>
                  </a:tcPr>
                </a:tc>
              </a:tr>
              <a:tr h="254000">
                <a:tc>
                  <a:txBody>
                    <a:bodyPr/>
                    <a:lstStyle/>
                    <a:p>
                      <a:pPr algn="r"/>
                      <a:r>
                        <a:rPr lang="en-US" sz="1200">
                          <a:solidFill>
                            <a:srgbClr val="000000"/>
                          </a:solidFill>
                        </a:rPr>
                        <a:t>37-56</a:t>
                      </a:r>
                    </a:p>
                  </a:txBody>
                  <a:tcPr marT="0" marL="6350" marR="0" marB="0">
                    <a:lnL>
                      <a:noFill/>
                    </a:lnL>
                    <a:lnR>
                      <a:noFill/>
                    </a:lnR>
                    <a:lnT>
                      <a:noFill/>
                    </a:lnT>
                    <a:lnB>
                      <a:noFill/>
                    </a:lnB>
                  </a:tcPr>
                </a:tc>
                <a:tc>
                  <a:txBody>
                    <a:bodyPr/>
                    <a:lstStyle/>
                    <a:p>
                      <a:pPr algn="ctr"/>
                      <a:r>
                        <a:rPr lang="en-US" sz="1200">
                          <a:solidFill>
                            <a:srgbClr val="FF0000"/>
                          </a:solidFill>
                        </a:rPr>
                        <a:t>44.43</a:t>
                      </a:r>
                    </a:p>
                  </a:txBody>
                  <a:tcPr marT="0" marL="0" marR="0" marB="0">
                    <a:lnL>
                      <a:noFill/>
                    </a:lnL>
                    <a:lnR>
                      <a:noFill/>
                    </a:lnR>
                    <a:lnT>
                      <a:noFill/>
                    </a:lnT>
                    <a:lnB>
                      <a:noFill/>
                    </a:lnB>
                  </a:tcPr>
                </a:tc>
                <a:tc>
                  <a:txBody>
                    <a:bodyPr/>
                    <a:lstStyle/>
                    <a:p>
                      <a:pPr algn="ctr"/>
                      <a:r>
                        <a:rPr lang="en-US" sz="1200">
                          <a:solidFill>
                            <a:srgbClr val="FF0000"/>
                          </a:solidFill>
                        </a:rPr>
                        <a:t>42.26</a:t>
                      </a:r>
                    </a:p>
                  </a:txBody>
                  <a:tcPr marT="0" marL="0" marR="0" marB="0">
                    <a:lnL>
                      <a:noFill/>
                    </a:lnL>
                    <a:lnR>
                      <a:noFill/>
                    </a:lnR>
                    <a:lnT>
                      <a:noFill/>
                    </a:lnT>
                    <a:lnB>
                      <a:noFill/>
                    </a:lnB>
                  </a:tcPr>
                </a:tc>
              </a:tr>
              <a:tr h="254000">
                <a:tc>
                  <a:txBody>
                    <a:bodyPr/>
                    <a:lstStyle/>
                    <a:p>
                      <a:pPr algn="r"/>
                      <a:r>
                        <a:rPr lang="en-US" sz="1200">
                          <a:solidFill>
                            <a:srgbClr val="000000"/>
                          </a:solidFill>
                        </a:rPr>
                        <a:t>57-76</a:t>
                      </a:r>
                    </a:p>
                  </a:txBody>
                  <a:tcPr marT="0" marL="6350" marR="0" marB="0">
                    <a:lnL>
                      <a:noFill/>
                    </a:lnL>
                    <a:lnR>
                      <a:noFill/>
                    </a:lnR>
                    <a:lnT>
                      <a:noFill/>
                    </a:lnT>
                    <a:lnB>
                      <a:noFill/>
                    </a:lnB>
                  </a:tcPr>
                </a:tc>
                <a:tc>
                  <a:txBody>
                    <a:bodyPr/>
                    <a:lstStyle/>
                    <a:p>
                      <a:pPr algn="ctr"/>
                      <a:r>
                        <a:rPr lang="en-US" sz="1200">
                          <a:solidFill>
                            <a:srgbClr val="000000"/>
                          </a:solidFill>
                        </a:rPr>
                        <a:t>39.43</a:t>
                      </a:r>
                    </a:p>
                  </a:txBody>
                  <a:tcPr marT="0" marL="0" marR="0" marB="0">
                    <a:lnL>
                      <a:noFill/>
                    </a:lnL>
                    <a:lnR>
                      <a:noFill/>
                    </a:lnR>
                    <a:lnT>
                      <a:noFill/>
                    </a:lnT>
                    <a:lnB>
                      <a:noFill/>
                    </a:lnB>
                  </a:tcPr>
                </a:tc>
                <a:tc>
                  <a:txBody>
                    <a:bodyPr/>
                    <a:lstStyle/>
                    <a:p>
                      <a:pPr algn="ctr"/>
                      <a:r>
                        <a:rPr lang="en-US" sz="1200">
                          <a:solidFill>
                            <a:srgbClr val="000000"/>
                          </a:solidFill>
                        </a:rPr>
                        <a:t>37.01</a:t>
                      </a:r>
                    </a:p>
                  </a:txBody>
                  <a:tcPr marT="0" marL="0" marR="0" marB="0">
                    <a:lnL>
                      <a:noFill/>
                    </a:lnL>
                    <a:lnR>
                      <a:noFill/>
                    </a:lnR>
                    <a:lnT>
                      <a:noFill/>
                    </a:lnT>
                    <a:lnB>
                      <a:noFill/>
                    </a:lnB>
                  </a:tcPr>
                </a:tc>
              </a:tr>
              <a:tr h="254000">
                <a:tc>
                  <a:txBody>
                    <a:bodyPr/>
                    <a:lstStyle/>
                    <a:p>
                      <a:pPr algn="r"/>
                      <a:r>
                        <a:rPr lang="en-US" sz="1200">
                          <a:solidFill>
                            <a:srgbClr val="000000"/>
                          </a:solidFill>
                        </a:rPr>
                        <a:t>77-96</a:t>
                      </a:r>
                    </a:p>
                  </a:txBody>
                  <a:tcPr marT="0" marL="6350" marR="0" marB="0">
                    <a:lnL>
                      <a:noFill/>
                    </a:lnL>
                    <a:lnR>
                      <a:noFill/>
                    </a:lnR>
                    <a:lnT>
                      <a:noFill/>
                    </a:lnT>
                    <a:lnB>
                      <a:noFill/>
                    </a:lnB>
                  </a:tcPr>
                </a:tc>
                <a:tc>
                  <a:txBody>
                    <a:bodyPr/>
                    <a:lstStyle/>
                    <a:p>
                      <a:pPr algn="ctr"/>
                      <a:r>
                        <a:rPr lang="en-US" sz="1200">
                          <a:solidFill>
                            <a:srgbClr val="0000FF"/>
                          </a:solidFill>
                        </a:rPr>
                        <a:t>32.46</a:t>
                      </a:r>
                    </a:p>
                  </a:txBody>
                  <a:tcPr marT="0" marL="0" marR="0" marB="0">
                    <a:lnL>
                      <a:noFill/>
                    </a:lnL>
                    <a:lnR>
                      <a:noFill/>
                    </a:lnR>
                    <a:lnT>
                      <a:noFill/>
                    </a:lnT>
                    <a:lnB>
                      <a:noFill/>
                    </a:lnB>
                  </a:tcPr>
                </a:tc>
                <a:tc>
                  <a:txBody>
                    <a:bodyPr/>
                    <a:lstStyle/>
                    <a:p>
                      <a:pPr algn="ctr"/>
                      <a:r>
                        <a:rPr lang="en-US" sz="1200">
                          <a:solidFill>
                            <a:srgbClr val="0000FF"/>
                          </a:solidFill>
                        </a:rPr>
                        <a:t>28.07</a:t>
                      </a:r>
                    </a:p>
                  </a:txBody>
                  <a:tcPr marT="0" marL="0" marR="0" marB="0">
                    <a:lnL>
                      <a:noFill/>
                    </a:lnL>
                    <a:lnR>
                      <a:noFill/>
                    </a:lnR>
                    <a:lnT>
                      <a:noFill/>
                    </a:lnT>
                    <a:lnB>
                      <a:noFill/>
                    </a:lnB>
                  </a:tcPr>
                </a:tc>
              </a:tr>
            </a:tbl>
          </a:graphicData>
        </a:graphic>
      </p:graphicFrame>
      <p:pic>
        <p:nvPicPr>
          <p:cNvPr id="4" name="7J9G9M.wav">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5"/>
          <a:stretch>
            <a:fillRect/>
          </a:stretch>
        </p:blipFill>
        <p:spPr>
          <a:xfrm>
            <a:off x="0" y="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3000" advTm="1200000">
        <p:cut/>
      </p:transition>
    </mc:Choice>
    <mc:Fallback xmlns:xsi="http://www.w3.org/2001/XMLSchema-instance" xmlns="">
      <p:transition advTm="1200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16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StopAudio" delay="0">
                      <p:tgtEl>
                        <p:sldTgt/>
                      </p:tgtEl>
                    </p:cond>
                  </p:endCondLst>
                </p:cTn>
                <p:tgtEl>
                  <p:spTgt spid="4"/>
                </p:tgtEl>
              </p:cMediaNode>
            </p:audio>
          </p:childTnLst>
        </p:cTn>
      </p:par>
    </p:tnLst>
  </p:timing>
</p:sld>
</file>

<file path=ppt/slides/slide9.xml><?xml version="1.0" encoding="utf-8"?>
<p:sld xmlns:r="http://schemas.openxmlformats.org/officeDocument/2006/relationships" xmlns:p="http://schemas.openxmlformats.org/presentationml/2006/main" xmlns:a="http://schemas.openxmlformats.org/drawingml/2006/main" show="1" showMasterSp="true">
  <p:cSld>
    <p:bg>
      <p:bgPr>
        <a:solidFill>
          <a:srgbClr val="EBE9E9"/>
        </a:solidFill>
        <a:effectLst/>
      </p:bgPr>
    </p:bg>
    <p:spTree>
      <p:nvGrpSpPr>
        <p:cNvPr id="1" name=""/>
        <p:cNvGrpSpPr/>
        <p:nvPr/>
      </p:nvGrpSpPr>
      <p:grpSpPr>
        <a:xfrm>
          <a:off x="0" y="0"/>
          <a:ext cx="0" cy="0"/>
          <a:chOff x="0" y="0"/>
          <a:chExt cx="0" cy="0"/>
        </a:xfrm>
      </p:grpSpPr>
      <p:sp xmlns:r="http://schemas.openxmlformats.org/officeDocument/2006/relationships" xmlns:p="http://schemas.openxmlformats.org/presentationml/2006/main" xmlns:a="http://schemas.openxmlformats.org/drawingml/2006/main">
        <p:nvSpPr>
          <p:cNvPr id="2" name="Title 1"/>
          <p:cNvSpPr>
            <a:spLocks noGrp="1"/>
          </p:cNvSpPr>
          <p:nvPr>
            <p:ph type="title"/>
          </p:nvPr>
        </p:nvSpPr>
        <p:spPr/>
        <p:txBody>
          <a:bodyPr/>
          <a:lstStyle/>
          <a:p>
            <a:r>
              <a:rPr lang="en-US" b="true" sz="1600">
                <a:latin typeface="Arial"/>
              </a:rPr>
              <a:t>Drilling down the Rows of the Original Result</a:t>
            </a:r>
          </a:p>
        </p:txBody>
      </p:sp>
      <p:graphicFrame>
        <p:nvGraphicFramePr>
          <p:cNvPr name="Table 2" id="3"/>
          <p:cNvGraphicFramePr>
            <a:graphicFrameLocks noGrp="true"/>
          </p:cNvGraphicFramePr>
          <p:nvPr/>
        </p:nvGraphicFramePr>
        <p:xfrm>
          <a:off x="2032000" y="1270000"/>
          <a:ext cx="1270000" cy="1270000"/>
        </p:xfrm>
        <a:graphic>
          <a:graphicData uri="http://schemas.openxmlformats.org/drawingml/2006/table">
            <a:tbl>
              <a:tblPr/>
              <a:tblGrid>
                <a:gridCol w="1270000"/>
                <a:gridCol w="1270000"/>
                <a:gridCol w="1270000"/>
                <a:gridCol w="1270000"/>
              </a:tblGrid>
              <a:tr h="254000">
                <a:tc>
                  <a:txBody>
                    <a:bodyPr/>
                    <a:lstStyle/>
                    <a:p>
                      <a:pPr algn="r"/>
                      <a:r>
                        <a:rPr lang="en-US" sz="1200" i="true">
                          <a:solidFill>
                            <a:srgbClr val="000000"/>
                          </a:solidFill>
                        </a:rPr>
                        <a:t>17-36</a:t>
                      </a:r>
                    </a:p>
                  </a:txBody>
                  <a:tcPr marT="0" marL="6350" marR="0" marB="0">
                    <a:lnL>
                      <a:noFill/>
                    </a:lnL>
                    <a:lnR>
                      <a:noFill/>
                    </a:lnR>
                    <a:lnT>
                      <a:noFill/>
                    </a:lnT>
                    <a:lnB>
                      <a:noFill/>
                    </a:lnB>
                  </a:tcPr>
                </a:tc>
                <a:tc>
                  <a:txBody>
                    <a:bodyPr/>
                    <a:lstStyle/>
                    <a:p>
                      <a:pPr algn="r"/>
                      <a:r>
                        <a:rPr lang="en-US" sz="1200">
                          <a:solidFill>
                            <a:srgbClr val="000000"/>
                          </a:solidFill>
                        </a:rPr>
                        <a:t/>
                      </a:r>
                    </a:p>
                  </a:txBody>
                  <a:tcPr marT="0" marL="6350" marR="0" marB="0" anchor="ctr">
                    <a:lnL>
                      <a:noFill/>
                    </a:lnL>
                    <a:lnR>
                      <a:noFill/>
                    </a:lnR>
                    <a:lnT>
                      <a:noFill/>
                    </a:lnT>
                    <a:lnB>
                      <a:noFill/>
                    </a:lnB>
                  </a:tcPr>
                </a:tc>
                <a:tc>
                  <a:txBody>
                    <a:bodyPr/>
                    <a:lstStyle/>
                    <a:p>
                      <a:pPr algn="ctr"/>
                      <a:r>
                        <a:rPr lang="en-US" sz="1200">
                          <a:solidFill>
                            <a:srgbClr val="000000"/>
                          </a:solidFill>
                        </a:rPr>
                        <a:t>Post-Secondary</a:t>
                      </a:r>
                    </a:p>
                  </a:txBody>
                  <a:tcPr marT="0" marL="0" marR="0" marB="0">
                    <a:lnL>
                      <a:noFill/>
                    </a:lnL>
                    <a:lnR>
                      <a:noFill/>
                    </a:lnR>
                    <a:lnT>
                      <a:noFill/>
                    </a:lnT>
                    <a:lnB>
                      <a:noFill/>
                    </a:lnB>
                  </a:tcPr>
                </a:tc>
                <a:tc>
                  <a:txBody>
                    <a:bodyPr/>
                    <a:lstStyle/>
                    <a:p>
                      <a:pPr algn="ctr"/>
                      <a:r>
                        <a:rPr lang="en-US" sz="1200">
                          <a:solidFill>
                            <a:srgbClr val="000000"/>
                          </a:solidFill>
                        </a:rPr>
                        <a:t>Without-Post-Secondary</a:t>
                      </a:r>
                    </a:p>
                  </a:txBody>
                  <a:tcPr marT="0" marL="0" marR="0" marB="0">
                    <a:lnL>
                      <a:noFill/>
                    </a:lnL>
                    <a:lnR>
                      <a:noFill/>
                    </a:lnR>
                    <a:lnT>
                      <a:noFill/>
                    </a:lnT>
                    <a:lnB>
                      <a:noFill/>
                    </a:lnB>
                  </a:tcPr>
                </a:tc>
              </a:tr>
              <a:tr h="254000">
                <a:tc>
                  <a:txBody>
                    <a:bodyPr/>
                    <a:lstStyle/>
                    <a:p>
                      <a:pPr algn="r"/>
                      <a:r>
                        <a:rPr lang="en-US" sz="1200" i="true">
                          <a:solidFill>
                            <a:srgbClr val="000000"/>
                          </a:solidFill>
                        </a:rPr>
                        <a:t/>
                      </a:r>
                    </a:p>
                  </a:txBody>
                  <a:tcPr marT="0" marL="6350" marR="0" marB="0" anchor="ctr">
                    <a:lnL>
                      <a:noFill/>
                    </a:lnL>
                    <a:lnR>
                      <a:noFill/>
                    </a:lnR>
                    <a:lnT>
                      <a:noFill/>
                    </a:lnT>
                    <a:lnB>
                      <a:noFill/>
                    </a:lnB>
                  </a:tcPr>
                </a:tc>
                <a:tc>
                  <a:txBody>
                    <a:bodyPr/>
                    <a:lstStyle/>
                    <a:p>
                      <a:pPr algn="r"/>
                      <a:r>
                        <a:rPr lang="en-US" sz="1200">
                          <a:solidFill>
                            <a:srgbClr val="000000"/>
                          </a:solidFill>
                        </a:rPr>
                        <a:t>17-26</a:t>
                      </a:r>
                    </a:p>
                  </a:txBody>
                  <a:tcPr marT="0" marL="6350" marR="0" marB="0">
                    <a:lnL>
                      <a:noFill/>
                    </a:lnL>
                    <a:lnR>
                      <a:noFill/>
                    </a:lnR>
                    <a:lnT>
                      <a:noFill/>
                    </a:lnT>
                    <a:lnB>
                      <a:noFill/>
                    </a:lnB>
                  </a:tcPr>
                </a:tc>
                <a:tc>
                  <a:txBody>
                    <a:bodyPr/>
                    <a:lstStyle/>
                    <a:p>
                      <a:pPr algn="ctr"/>
                      <a:r>
                        <a:rPr lang="en-US" sz="1200">
                          <a:solidFill>
                            <a:srgbClr val="000000"/>
                          </a:solidFill>
                        </a:rPr>
                        <a:t>34.53 (3069)</a:t>
                      </a:r>
                    </a:p>
                  </a:txBody>
                  <a:tcPr marT="0" marL="0" marR="0" marB="0">
                    <a:lnL>
                      <a:noFill/>
                    </a:lnL>
                    <a:lnR>
                      <a:noFill/>
                    </a:lnR>
                    <a:lnT>
                      <a:noFill/>
                    </a:lnT>
                    <a:lnB>
                      <a:noFill/>
                    </a:lnB>
                  </a:tcPr>
                </a:tc>
                <a:tc>
                  <a:txBody>
                    <a:bodyPr/>
                    <a:lstStyle/>
                    <a:p>
                      <a:pPr algn="ctr"/>
                      <a:r>
                        <a:rPr lang="en-US" sz="1200">
                          <a:solidFill>
                            <a:srgbClr val="000000"/>
                          </a:solidFill>
                        </a:rPr>
                        <a:t>34.99 (2805)</a:t>
                      </a:r>
                    </a:p>
                  </a:txBody>
                  <a:tcPr marT="0" marL="0" marR="0" marB="0">
                    <a:lnL>
                      <a:noFill/>
                    </a:lnL>
                    <a:lnR>
                      <a:noFill/>
                    </a:lnR>
                    <a:lnT>
                      <a:noFill/>
                    </a:lnT>
                    <a:lnB>
                      <a:noFill/>
                    </a:lnB>
                  </a:tcPr>
                </a:tc>
              </a:tr>
              <a:tr h="254000">
                <a:tc>
                  <a:txBody>
                    <a:bodyPr/>
                    <a:lstStyle/>
                    <a:p>
                      <a:pPr algn="r"/>
                      <a:r>
                        <a:rPr lang="en-US" sz="1200" i="true">
                          <a:solidFill>
                            <a:srgbClr val="000000"/>
                          </a:solidFill>
                        </a:rPr>
                        <a:t/>
                      </a:r>
                    </a:p>
                  </a:txBody>
                  <a:tcPr marT="0" marL="6350" marR="0" marB="0" anchor="ctr">
                    <a:lnL>
                      <a:noFill/>
                    </a:lnL>
                    <a:lnR>
                      <a:noFill/>
                    </a:lnR>
                    <a:lnT>
                      <a:noFill/>
                    </a:lnT>
                    <a:lnB>
                      <a:noFill/>
                    </a:lnB>
                  </a:tcPr>
                </a:tc>
                <a:tc>
                  <a:txBody>
                    <a:bodyPr/>
                    <a:lstStyle/>
                    <a:p>
                      <a:pPr algn="r"/>
                      <a:r>
                        <a:rPr lang="en-US" sz="1200">
                          <a:solidFill>
                            <a:srgbClr val="000000"/>
                          </a:solidFill>
                        </a:rPr>
                        <a:t>27-36</a:t>
                      </a:r>
                    </a:p>
                  </a:txBody>
                  <a:tcPr marT="0" marL="6350" marR="0" marB="0">
                    <a:lnL>
                      <a:noFill/>
                    </a:lnL>
                    <a:lnR>
                      <a:noFill/>
                    </a:lnR>
                    <a:lnT>
                      <a:noFill/>
                    </a:lnT>
                    <a:lnB>
                      <a:noFill/>
                    </a:lnB>
                  </a:tcPr>
                </a:tc>
                <a:tc>
                  <a:txBody>
                    <a:bodyPr/>
                    <a:lstStyle/>
                    <a:p>
                      <a:pPr algn="ctr"/>
                      <a:r>
                        <a:rPr lang="en-US" sz="1200">
                          <a:solidFill>
                            <a:srgbClr val="FF0000"/>
                          </a:solidFill>
                        </a:rPr>
                        <a:t>43.63 (4183)</a:t>
                      </a:r>
                    </a:p>
                  </a:txBody>
                  <a:tcPr marT="0" marL="0" marR="0" marB="0">
                    <a:lnL>
                      <a:noFill/>
                    </a:lnL>
                    <a:lnR>
                      <a:noFill/>
                    </a:lnR>
                    <a:lnT>
                      <a:noFill/>
                    </a:lnT>
                    <a:lnB>
                      <a:noFill/>
                    </a:lnB>
                  </a:tcPr>
                </a:tc>
                <a:tc>
                  <a:txBody>
                    <a:bodyPr/>
                    <a:lstStyle/>
                    <a:p>
                      <a:pPr algn="ctr"/>
                      <a:r>
                        <a:rPr lang="en-US" sz="1200">
                          <a:solidFill>
                            <a:srgbClr val="FF0000"/>
                          </a:solidFill>
                        </a:rPr>
                        <a:t>42.55 (3207)</a:t>
                      </a:r>
                    </a:p>
                  </a:txBody>
                  <a:tcPr marT="0" marL="0" marR="0" marB="0">
                    <a:lnL>
                      <a:noFill/>
                    </a:lnL>
                    <a:lnR>
                      <a:noFill/>
                    </a:lnR>
                    <a:lnT>
                      <a:noFill/>
                    </a:lnT>
                    <a:lnB>
                      <a:noFill/>
                    </a:lnB>
                  </a:tcPr>
                </a:tc>
              </a:tr>
              <a:tr h="254000">
                <a:tc>
                  <a:txBody>
                    <a:bodyPr/>
                    <a:lstStyle/>
                    <a:p>
                      <a:pPr algn="r"/>
                      <a:r>
                        <a:rPr lang="en-US" sz="1200" i="true">
                          <a:solidFill>
                            <a:srgbClr val="000000"/>
                          </a:solidFill>
                        </a:rPr>
                        <a:t>37-56</a:t>
                      </a:r>
                    </a:p>
                  </a:txBody>
                  <a:tcPr marT="0" marL="6350" marR="0" marB="0">
                    <a:lnL>
                      <a:noFill/>
                    </a:lnL>
                    <a:lnR>
                      <a:noFill/>
                    </a:lnR>
                    <a:lnT>
                      <a:noFill/>
                    </a:lnT>
                    <a:lnB>
                      <a:noFill/>
                    </a:lnB>
                  </a:tcPr>
                </a:tc>
                <a:tc>
                  <a:txBody>
                    <a:bodyPr/>
                    <a:lstStyle/>
                    <a:p>
                      <a:pPr algn="r"/>
                      <a:r>
                        <a:rPr lang="en-US" sz="1200">
                          <a:solidFill>
                            <a:srgbClr val="000000"/>
                          </a:solidFill>
                        </a:rPr>
                        <a:t/>
                      </a:r>
                    </a:p>
                  </a:txBody>
                  <a:tcPr marT="0" marL="6350" marR="0" marB="0" anchor="ctr">
                    <a:lnL>
                      <a:noFill/>
                    </a:lnL>
                    <a:lnR>
                      <a:noFill/>
                    </a:lnR>
                    <a:lnT>
                      <a:noFill/>
                    </a:lnT>
                    <a:lnB>
                      <a:noFill/>
                    </a:lnB>
                  </a:tcPr>
                </a:tc>
                <a:tc>
                  <a:txBody>
                    <a:bodyPr/>
                    <a:lstStyle/>
                    <a:p>
                      <a:pPr algn="ctr"/>
                      <a:r>
                        <a:rPr lang="en-US" sz="1200">
                          <a:solidFill>
                            <a:srgbClr val="000000"/>
                          </a:solidFill>
                        </a:rPr>
                        <a:t/>
                      </a:r>
                    </a:p>
                  </a:txBody>
                  <a:tcPr marT="0" marL="0" marR="0" marB="0" anchor="ctr">
                    <a:lnL>
                      <a:noFill/>
                    </a:lnL>
                    <a:lnR>
                      <a:noFill/>
                    </a:lnR>
                    <a:lnT>
                      <a:noFill/>
                    </a:lnT>
                    <a:lnB>
                      <a:noFill/>
                    </a:lnB>
                  </a:tcPr>
                </a:tc>
                <a:tc>
                  <a:txBody>
                    <a:bodyPr/>
                    <a:lstStyle/>
                    <a:p>
                      <a:pPr algn="ctr"/>
                      <a:r>
                        <a:rPr lang="en-US" sz="1200">
                          <a:solidFill>
                            <a:srgbClr val="000000"/>
                          </a:solidFill>
                        </a:rPr>
                        <a:t/>
                      </a:r>
                    </a:p>
                  </a:txBody>
                  <a:tcPr marT="0" marL="0" marR="0" marB="0" anchor="ctr">
                    <a:lnL>
                      <a:noFill/>
                    </a:lnL>
                    <a:lnR>
                      <a:noFill/>
                    </a:lnR>
                    <a:lnT>
                      <a:noFill/>
                    </a:lnT>
                    <a:lnB>
                      <a:noFill/>
                    </a:lnB>
                  </a:tcPr>
                </a:tc>
              </a:tr>
              <a:tr h="254000">
                <a:tc>
                  <a:txBody>
                    <a:bodyPr/>
                    <a:lstStyle/>
                    <a:p>
                      <a:pPr algn="r"/>
                      <a:r>
                        <a:rPr lang="en-US" sz="1200" i="true">
                          <a:solidFill>
                            <a:srgbClr val="000000"/>
                          </a:solidFill>
                        </a:rPr>
                        <a:t/>
                      </a:r>
                    </a:p>
                  </a:txBody>
                  <a:tcPr marT="0" marL="6350" marR="0" marB="0" anchor="ctr">
                    <a:lnL>
                      <a:noFill/>
                    </a:lnL>
                    <a:lnR>
                      <a:noFill/>
                    </a:lnR>
                    <a:lnT>
                      <a:noFill/>
                    </a:lnT>
                    <a:lnB>
                      <a:noFill/>
                    </a:lnB>
                  </a:tcPr>
                </a:tc>
                <a:tc>
                  <a:txBody>
                    <a:bodyPr/>
                    <a:lstStyle/>
                    <a:p>
                      <a:pPr algn="r"/>
                      <a:r>
                        <a:rPr lang="en-US" sz="1200">
                          <a:solidFill>
                            <a:srgbClr val="000000"/>
                          </a:solidFill>
                        </a:rPr>
                        <a:t>37-46</a:t>
                      </a:r>
                    </a:p>
                  </a:txBody>
                  <a:tcPr marT="0" marL="6350" marR="0" marB="0">
                    <a:lnL>
                      <a:noFill/>
                    </a:lnL>
                    <a:lnR>
                      <a:noFill/>
                    </a:lnR>
                    <a:lnT>
                      <a:noFill/>
                    </a:lnT>
                    <a:lnB>
                      <a:noFill/>
                    </a:lnB>
                  </a:tcPr>
                </a:tc>
                <a:tc>
                  <a:txBody>
                    <a:bodyPr/>
                    <a:lstStyle/>
                    <a:p>
                      <a:pPr algn="ctr"/>
                      <a:r>
                        <a:rPr lang="en-US" sz="1200">
                          <a:solidFill>
                            <a:srgbClr val="FF0000"/>
                          </a:solidFill>
                        </a:rPr>
                        <a:t>44.41 (4345)</a:t>
                      </a:r>
                    </a:p>
                  </a:txBody>
                  <a:tcPr marT="0" marL="0" marR="0" marB="0">
                    <a:lnL>
                      <a:noFill/>
                    </a:lnL>
                    <a:lnR>
                      <a:noFill/>
                    </a:lnR>
                    <a:lnT>
                      <a:noFill/>
                    </a:lnT>
                    <a:lnB>
                      <a:noFill/>
                    </a:lnB>
                  </a:tcPr>
                </a:tc>
                <a:tc>
                  <a:txBody>
                    <a:bodyPr/>
                    <a:lstStyle/>
                    <a:p>
                      <a:pPr algn="ctr"/>
                      <a:r>
                        <a:rPr lang="en-US" sz="1200">
                          <a:solidFill>
                            <a:srgbClr val="000000"/>
                          </a:solidFill>
                        </a:rPr>
                        <a:t>42.34 (2602)</a:t>
                      </a:r>
                    </a:p>
                  </a:txBody>
                  <a:tcPr marT="0" marL="0" marR="0" marB="0">
                    <a:lnL>
                      <a:noFill/>
                    </a:lnL>
                    <a:lnR>
                      <a:noFill/>
                    </a:lnR>
                    <a:lnT>
                      <a:noFill/>
                    </a:lnT>
                    <a:lnB>
                      <a:noFill/>
                    </a:lnB>
                  </a:tcPr>
                </a:tc>
              </a:tr>
              <a:tr h="254000">
                <a:tc>
                  <a:txBody>
                    <a:bodyPr/>
                    <a:lstStyle/>
                    <a:p>
                      <a:pPr algn="r"/>
                      <a:r>
                        <a:rPr lang="en-US" sz="1200" i="true">
                          <a:solidFill>
                            <a:srgbClr val="000000"/>
                          </a:solidFill>
                        </a:rPr>
                        <a:t/>
                      </a:r>
                    </a:p>
                  </a:txBody>
                  <a:tcPr marT="0" marL="6350" marR="0" marB="0" anchor="ctr">
                    <a:lnL>
                      <a:noFill/>
                    </a:lnL>
                    <a:lnR>
                      <a:noFill/>
                    </a:lnR>
                    <a:lnT>
                      <a:noFill/>
                    </a:lnT>
                    <a:lnB>
                      <a:noFill/>
                    </a:lnB>
                  </a:tcPr>
                </a:tc>
                <a:tc>
                  <a:txBody>
                    <a:bodyPr/>
                    <a:lstStyle/>
                    <a:p>
                      <a:pPr algn="r"/>
                      <a:r>
                        <a:rPr lang="en-US" sz="1200">
                          <a:solidFill>
                            <a:srgbClr val="000000"/>
                          </a:solidFill>
                        </a:rPr>
                        <a:t>47-56</a:t>
                      </a:r>
                    </a:p>
                  </a:txBody>
                  <a:tcPr marT="0" marL="6350" marR="0" marB="0">
                    <a:lnL>
                      <a:noFill/>
                    </a:lnL>
                    <a:lnR>
                      <a:noFill/>
                    </a:lnR>
                    <a:lnT>
                      <a:noFill/>
                    </a:lnT>
                    <a:lnB>
                      <a:noFill/>
                    </a:lnB>
                  </a:tcPr>
                </a:tc>
                <a:tc>
                  <a:txBody>
                    <a:bodyPr/>
                    <a:lstStyle/>
                    <a:p>
                      <a:pPr algn="ctr"/>
                      <a:r>
                        <a:rPr lang="en-US" sz="1200">
                          <a:solidFill>
                            <a:srgbClr val="FF0000"/>
                          </a:solidFill>
                        </a:rPr>
                        <a:t>44.46 (2481)</a:t>
                      </a:r>
                    </a:p>
                  </a:txBody>
                  <a:tcPr marT="0" marL="0" marR="0" marB="0">
                    <a:lnL>
                      <a:noFill/>
                    </a:lnL>
                    <a:lnR>
                      <a:noFill/>
                    </a:lnR>
                    <a:lnT>
                      <a:noFill/>
                    </a:lnT>
                    <a:lnB>
                      <a:noFill/>
                    </a:lnB>
                  </a:tcPr>
                </a:tc>
                <a:tc>
                  <a:txBody>
                    <a:bodyPr/>
                    <a:lstStyle/>
                    <a:p>
                      <a:pPr algn="ctr"/>
                      <a:r>
                        <a:rPr lang="en-US" sz="1200">
                          <a:solidFill>
                            <a:srgbClr val="000000"/>
                          </a:solidFill>
                        </a:rPr>
                        <a:t>42.15 (2055)</a:t>
                      </a:r>
                    </a:p>
                  </a:txBody>
                  <a:tcPr marT="0" marL="0" marR="0" marB="0">
                    <a:lnL>
                      <a:noFill/>
                    </a:lnL>
                    <a:lnR>
                      <a:noFill/>
                    </a:lnR>
                    <a:lnT>
                      <a:noFill/>
                    </a:lnT>
                    <a:lnB>
                      <a:noFill/>
                    </a:lnB>
                  </a:tcPr>
                </a:tc>
              </a:tr>
              <a:tr h="254000">
                <a:tc>
                  <a:txBody>
                    <a:bodyPr/>
                    <a:lstStyle/>
                    <a:p>
                      <a:pPr algn="r"/>
                      <a:r>
                        <a:rPr lang="en-US" sz="1200" i="true">
                          <a:solidFill>
                            <a:srgbClr val="000000"/>
                          </a:solidFill>
                        </a:rPr>
                        <a:t>57-76</a:t>
                      </a:r>
                    </a:p>
                  </a:txBody>
                  <a:tcPr marT="0" marL="6350" marR="0" marB="0">
                    <a:lnL>
                      <a:noFill/>
                    </a:lnL>
                    <a:lnR>
                      <a:noFill/>
                    </a:lnR>
                    <a:lnT>
                      <a:noFill/>
                    </a:lnT>
                    <a:lnB>
                      <a:noFill/>
                    </a:lnB>
                  </a:tcPr>
                </a:tc>
                <a:tc>
                  <a:txBody>
                    <a:bodyPr/>
                    <a:lstStyle/>
                    <a:p>
                      <a:pPr algn="r"/>
                      <a:r>
                        <a:rPr lang="en-US" sz="1200">
                          <a:solidFill>
                            <a:srgbClr val="000000"/>
                          </a:solidFill>
                        </a:rPr>
                        <a:t/>
                      </a:r>
                    </a:p>
                  </a:txBody>
                  <a:tcPr marT="0" marL="6350" marR="0" marB="0" anchor="ctr">
                    <a:lnL>
                      <a:noFill/>
                    </a:lnL>
                    <a:lnR>
                      <a:noFill/>
                    </a:lnR>
                    <a:lnT>
                      <a:noFill/>
                    </a:lnT>
                    <a:lnB>
                      <a:noFill/>
                    </a:lnB>
                  </a:tcPr>
                </a:tc>
                <a:tc>
                  <a:txBody>
                    <a:bodyPr/>
                    <a:lstStyle/>
                    <a:p>
                      <a:pPr algn="ctr"/>
                      <a:r>
                        <a:rPr lang="en-US" sz="1200">
                          <a:solidFill>
                            <a:srgbClr val="000000"/>
                          </a:solidFill>
                        </a:rPr>
                        <a:t/>
                      </a:r>
                    </a:p>
                  </a:txBody>
                  <a:tcPr marT="0" marL="0" marR="0" marB="0" anchor="ctr">
                    <a:lnL>
                      <a:noFill/>
                    </a:lnL>
                    <a:lnR>
                      <a:noFill/>
                    </a:lnR>
                    <a:lnT>
                      <a:noFill/>
                    </a:lnT>
                    <a:lnB>
                      <a:noFill/>
                    </a:lnB>
                  </a:tcPr>
                </a:tc>
                <a:tc>
                  <a:txBody>
                    <a:bodyPr/>
                    <a:lstStyle/>
                    <a:p>
                      <a:pPr algn="ctr"/>
                      <a:r>
                        <a:rPr lang="en-US" sz="1200">
                          <a:solidFill>
                            <a:srgbClr val="000000"/>
                          </a:solidFill>
                        </a:rPr>
                        <a:t/>
                      </a:r>
                    </a:p>
                  </a:txBody>
                  <a:tcPr marT="0" marL="0" marR="0" marB="0" anchor="ctr">
                    <a:lnL>
                      <a:noFill/>
                    </a:lnL>
                    <a:lnR>
                      <a:noFill/>
                    </a:lnR>
                    <a:lnT>
                      <a:noFill/>
                    </a:lnT>
                    <a:lnB>
                      <a:noFill/>
                    </a:lnB>
                  </a:tcPr>
                </a:tc>
              </a:tr>
              <a:tr h="254000">
                <a:tc>
                  <a:txBody>
                    <a:bodyPr/>
                    <a:lstStyle/>
                    <a:p>
                      <a:pPr algn="r"/>
                      <a:r>
                        <a:rPr lang="en-US" sz="1200" i="true">
                          <a:solidFill>
                            <a:srgbClr val="000000"/>
                          </a:solidFill>
                        </a:rPr>
                        <a:t/>
                      </a:r>
                    </a:p>
                  </a:txBody>
                  <a:tcPr marT="0" marL="6350" marR="0" marB="0" anchor="ctr">
                    <a:lnL>
                      <a:noFill/>
                    </a:lnL>
                    <a:lnR>
                      <a:noFill/>
                    </a:lnR>
                    <a:lnT>
                      <a:noFill/>
                    </a:lnT>
                    <a:lnB>
                      <a:noFill/>
                    </a:lnB>
                  </a:tcPr>
                </a:tc>
                <a:tc>
                  <a:txBody>
                    <a:bodyPr/>
                    <a:lstStyle/>
                    <a:p>
                      <a:pPr algn="r"/>
                      <a:r>
                        <a:rPr lang="en-US" sz="1200">
                          <a:solidFill>
                            <a:srgbClr val="000000"/>
                          </a:solidFill>
                        </a:rPr>
                        <a:t>57-66</a:t>
                      </a:r>
                    </a:p>
                  </a:txBody>
                  <a:tcPr marT="0" marL="6350" marR="0" marB="0">
                    <a:lnL>
                      <a:noFill/>
                    </a:lnL>
                    <a:lnR>
                      <a:noFill/>
                    </a:lnR>
                    <a:lnT>
                      <a:noFill/>
                    </a:lnT>
                    <a:lnB>
                      <a:noFill/>
                    </a:lnB>
                  </a:tcPr>
                </a:tc>
                <a:tc>
                  <a:txBody>
                    <a:bodyPr/>
                    <a:lstStyle/>
                    <a:p>
                      <a:pPr algn="ctr"/>
                      <a:r>
                        <a:rPr lang="en-US" sz="1200">
                          <a:solidFill>
                            <a:srgbClr val="000000"/>
                          </a:solidFill>
                        </a:rPr>
                        <a:t>41.03 (1028)</a:t>
                      </a:r>
                    </a:p>
                  </a:txBody>
                  <a:tcPr marT="0" marL="0" marR="0" marB="0">
                    <a:lnL>
                      <a:noFill/>
                    </a:lnL>
                    <a:lnR>
                      <a:noFill/>
                    </a:lnR>
                    <a:lnT>
                      <a:noFill/>
                    </a:lnT>
                    <a:lnB>
                      <a:noFill/>
                    </a:lnB>
                  </a:tcPr>
                </a:tc>
                <a:tc>
                  <a:txBody>
                    <a:bodyPr/>
                    <a:lstStyle/>
                    <a:p>
                      <a:pPr algn="ctr"/>
                      <a:r>
                        <a:rPr lang="en-US" sz="1200">
                          <a:solidFill>
                            <a:srgbClr val="000000"/>
                          </a:solidFill>
                        </a:rPr>
                        <a:t>39.06 (1163)</a:t>
                      </a:r>
                    </a:p>
                  </a:txBody>
                  <a:tcPr marT="0" marL="0" marR="0" marB="0">
                    <a:lnL>
                      <a:noFill/>
                    </a:lnL>
                    <a:lnR>
                      <a:noFill/>
                    </a:lnR>
                    <a:lnT>
                      <a:noFill/>
                    </a:lnT>
                    <a:lnB>
                      <a:noFill/>
                    </a:lnB>
                  </a:tcPr>
                </a:tc>
              </a:tr>
              <a:tr h="254000">
                <a:tc>
                  <a:txBody>
                    <a:bodyPr/>
                    <a:lstStyle/>
                    <a:p>
                      <a:pPr algn="r"/>
                      <a:r>
                        <a:rPr lang="en-US" sz="1200" i="true">
                          <a:solidFill>
                            <a:srgbClr val="000000"/>
                          </a:solidFill>
                        </a:rPr>
                        <a:t/>
                      </a:r>
                    </a:p>
                  </a:txBody>
                  <a:tcPr marT="0" marL="6350" marR="0" marB="0" anchor="ctr">
                    <a:lnL>
                      <a:noFill/>
                    </a:lnL>
                    <a:lnR>
                      <a:noFill/>
                    </a:lnR>
                    <a:lnT>
                      <a:noFill/>
                    </a:lnT>
                    <a:lnB>
                      <a:noFill/>
                    </a:lnB>
                  </a:tcPr>
                </a:tc>
                <a:tc>
                  <a:txBody>
                    <a:bodyPr/>
                    <a:lstStyle/>
                    <a:p>
                      <a:pPr algn="r"/>
                      <a:r>
                        <a:rPr lang="en-US" sz="1200">
                          <a:solidFill>
                            <a:srgbClr val="000000"/>
                          </a:solidFill>
                        </a:rPr>
                        <a:t>67-76</a:t>
                      </a:r>
                    </a:p>
                  </a:txBody>
                  <a:tcPr marT="0" marL="6350" marR="0" marB="0">
                    <a:lnL>
                      <a:noFill/>
                    </a:lnL>
                    <a:lnR>
                      <a:noFill/>
                    </a:lnR>
                    <a:lnT>
                      <a:noFill/>
                    </a:lnT>
                    <a:lnB>
                      <a:noFill/>
                    </a:lnB>
                  </a:tcPr>
                </a:tc>
                <a:tc>
                  <a:txBody>
                    <a:bodyPr/>
                    <a:lstStyle/>
                    <a:p>
                      <a:pPr algn="ctr"/>
                      <a:r>
                        <a:rPr lang="en-US" sz="1200">
                          <a:solidFill>
                            <a:srgbClr val="0000FF"/>
                          </a:solidFill>
                        </a:rPr>
                        <a:t>32.82 (250)</a:t>
                      </a:r>
                    </a:p>
                  </a:txBody>
                  <a:tcPr marT="0" marL="0" marR="0" marB="0">
                    <a:lnL>
                      <a:noFill/>
                    </a:lnL>
                    <a:lnR>
                      <a:noFill/>
                    </a:lnR>
                    <a:lnT>
                      <a:noFill/>
                    </a:lnT>
                    <a:lnB>
                      <a:noFill/>
                    </a:lnB>
                  </a:tcPr>
                </a:tc>
                <a:tc>
                  <a:txBody>
                    <a:bodyPr/>
                    <a:lstStyle/>
                    <a:p>
                      <a:pPr algn="ctr"/>
                      <a:r>
                        <a:rPr lang="en-US" sz="1200">
                          <a:solidFill>
                            <a:srgbClr val="0000FF"/>
                          </a:solidFill>
                        </a:rPr>
                        <a:t>29.33 (311)</a:t>
                      </a:r>
                    </a:p>
                  </a:txBody>
                  <a:tcPr marT="0" marL="0" marR="0" marB="0">
                    <a:lnL>
                      <a:noFill/>
                    </a:lnL>
                    <a:lnR>
                      <a:noFill/>
                    </a:lnR>
                    <a:lnT>
                      <a:noFill/>
                    </a:lnT>
                    <a:lnB>
                      <a:noFill/>
                    </a:lnB>
                  </a:tcPr>
                </a:tc>
              </a:tr>
              <a:tr h="254000">
                <a:tc>
                  <a:txBody>
                    <a:bodyPr/>
                    <a:lstStyle/>
                    <a:p>
                      <a:pPr algn="r"/>
                      <a:r>
                        <a:rPr lang="en-US" sz="1200" i="true">
                          <a:solidFill>
                            <a:srgbClr val="000000"/>
                          </a:solidFill>
                        </a:rPr>
                        <a:t>77-96</a:t>
                      </a:r>
                    </a:p>
                  </a:txBody>
                  <a:tcPr marT="0" marL="6350" marR="0" marB="0">
                    <a:lnL>
                      <a:noFill/>
                    </a:lnL>
                    <a:lnR>
                      <a:noFill/>
                    </a:lnR>
                    <a:lnT>
                      <a:noFill/>
                    </a:lnT>
                    <a:lnB>
                      <a:noFill/>
                    </a:lnB>
                  </a:tcPr>
                </a:tc>
                <a:tc>
                  <a:txBody>
                    <a:bodyPr/>
                    <a:lstStyle/>
                    <a:p>
                      <a:pPr algn="r"/>
                      <a:r>
                        <a:rPr lang="en-US" sz="1200">
                          <a:solidFill>
                            <a:srgbClr val="000000"/>
                          </a:solidFill>
                        </a:rPr>
                        <a:t/>
                      </a:r>
                    </a:p>
                  </a:txBody>
                  <a:tcPr marT="0" marL="6350" marR="0" marB="0" anchor="ctr">
                    <a:lnL>
                      <a:noFill/>
                    </a:lnL>
                    <a:lnR>
                      <a:noFill/>
                    </a:lnR>
                    <a:lnT>
                      <a:noFill/>
                    </a:lnT>
                    <a:lnB>
                      <a:noFill/>
                    </a:lnB>
                  </a:tcPr>
                </a:tc>
                <a:tc>
                  <a:txBody>
                    <a:bodyPr/>
                    <a:lstStyle/>
                    <a:p>
                      <a:pPr algn="ctr"/>
                      <a:r>
                        <a:rPr lang="en-US" sz="1200">
                          <a:solidFill>
                            <a:srgbClr val="000000"/>
                          </a:solidFill>
                        </a:rPr>
                        <a:t/>
                      </a:r>
                    </a:p>
                  </a:txBody>
                  <a:tcPr marT="0" marL="0" marR="0" marB="0" anchor="ctr">
                    <a:lnL>
                      <a:noFill/>
                    </a:lnL>
                    <a:lnR>
                      <a:noFill/>
                    </a:lnR>
                    <a:lnT>
                      <a:noFill/>
                    </a:lnT>
                    <a:lnB>
                      <a:noFill/>
                    </a:lnB>
                  </a:tcPr>
                </a:tc>
                <a:tc>
                  <a:txBody>
                    <a:bodyPr/>
                    <a:lstStyle/>
                    <a:p>
                      <a:pPr algn="ctr"/>
                      <a:r>
                        <a:rPr lang="en-US" sz="1200">
                          <a:solidFill>
                            <a:srgbClr val="000000"/>
                          </a:solidFill>
                        </a:rPr>
                        <a:t/>
                      </a:r>
                    </a:p>
                  </a:txBody>
                  <a:tcPr marT="0" marL="0" marR="0" marB="0" anchor="ctr">
                    <a:lnL>
                      <a:noFill/>
                    </a:lnL>
                    <a:lnR>
                      <a:noFill/>
                    </a:lnR>
                    <a:lnT>
                      <a:noFill/>
                    </a:lnT>
                    <a:lnB>
                      <a:noFill/>
                    </a:lnB>
                  </a:tcPr>
                </a:tc>
              </a:tr>
              <a:tr h="254000">
                <a:tc>
                  <a:txBody>
                    <a:bodyPr/>
                    <a:lstStyle/>
                    <a:p>
                      <a:pPr algn="r"/>
                      <a:r>
                        <a:rPr lang="en-US" sz="1200" i="true">
                          <a:solidFill>
                            <a:srgbClr val="000000"/>
                          </a:solidFill>
                        </a:rPr>
                        <a:t/>
                      </a:r>
                    </a:p>
                  </a:txBody>
                  <a:tcPr marT="0" marL="6350" marR="0" marB="0" anchor="ctr">
                    <a:lnL>
                      <a:noFill/>
                    </a:lnL>
                    <a:lnR>
                      <a:noFill/>
                    </a:lnR>
                    <a:lnT>
                      <a:noFill/>
                    </a:lnT>
                    <a:lnB>
                      <a:noFill/>
                    </a:lnB>
                  </a:tcPr>
                </a:tc>
                <a:tc>
                  <a:txBody>
                    <a:bodyPr/>
                    <a:lstStyle/>
                    <a:p>
                      <a:pPr algn="r"/>
                      <a:r>
                        <a:rPr lang="en-US" sz="1200">
                          <a:solidFill>
                            <a:srgbClr val="000000"/>
                          </a:solidFill>
                        </a:rPr>
                        <a:t>77-86</a:t>
                      </a:r>
                    </a:p>
                  </a:txBody>
                  <a:tcPr marT="0" marL="6350" marR="0" marB="0">
                    <a:lnL>
                      <a:noFill/>
                    </a:lnL>
                    <a:lnR>
                      <a:noFill/>
                    </a:lnR>
                    <a:lnT>
                      <a:noFill/>
                    </a:lnT>
                    <a:lnB>
                      <a:noFill/>
                    </a:lnB>
                  </a:tcPr>
                </a:tc>
                <a:tc>
                  <a:txBody>
                    <a:bodyPr/>
                    <a:lstStyle/>
                    <a:p>
                      <a:pPr algn="ctr"/>
                      <a:r>
                        <a:rPr lang="en-US" sz="1200">
                          <a:solidFill>
                            <a:srgbClr val="0000FF"/>
                          </a:solidFill>
                        </a:rPr>
                        <a:t>28.36 (39)</a:t>
                      </a:r>
                    </a:p>
                  </a:txBody>
                  <a:tcPr marT="0" marL="0" marR="0" marB="0">
                    <a:lnL>
                      <a:noFill/>
                    </a:lnL>
                    <a:lnR>
                      <a:noFill/>
                    </a:lnR>
                    <a:lnT>
                      <a:noFill/>
                    </a:lnT>
                    <a:lnB>
                      <a:noFill/>
                    </a:lnB>
                  </a:tcPr>
                </a:tc>
                <a:tc>
                  <a:txBody>
                    <a:bodyPr/>
                    <a:lstStyle/>
                    <a:p>
                      <a:pPr algn="ctr"/>
                      <a:r>
                        <a:rPr lang="en-US" sz="1200">
                          <a:solidFill>
                            <a:srgbClr val="0000FF"/>
                          </a:solidFill>
                        </a:rPr>
                        <a:t>24.66 (53)</a:t>
                      </a:r>
                    </a:p>
                  </a:txBody>
                  <a:tcPr marT="0" marL="0" marR="0" marB="0">
                    <a:lnL>
                      <a:noFill/>
                    </a:lnL>
                    <a:lnR>
                      <a:noFill/>
                    </a:lnR>
                    <a:lnT>
                      <a:noFill/>
                    </a:lnT>
                    <a:lnB>
                      <a:noFill/>
                    </a:lnB>
                  </a:tcPr>
                </a:tc>
              </a:tr>
              <a:tr h="254000">
                <a:tc>
                  <a:txBody>
                    <a:bodyPr/>
                    <a:lstStyle/>
                    <a:p>
                      <a:pPr algn="r"/>
                      <a:r>
                        <a:rPr lang="en-US" sz="1200" i="true">
                          <a:solidFill>
                            <a:srgbClr val="000000"/>
                          </a:solidFill>
                        </a:rPr>
                        <a:t/>
                      </a:r>
                    </a:p>
                  </a:txBody>
                  <a:tcPr marT="0" marL="6350" marR="0" marB="0" anchor="ctr">
                    <a:lnL>
                      <a:noFill/>
                    </a:lnL>
                    <a:lnR>
                      <a:noFill/>
                    </a:lnR>
                    <a:lnT>
                      <a:noFill/>
                    </a:lnT>
                    <a:lnB>
                      <a:noFill/>
                    </a:lnB>
                  </a:tcPr>
                </a:tc>
                <a:tc>
                  <a:txBody>
                    <a:bodyPr/>
                    <a:lstStyle/>
                    <a:p>
                      <a:pPr algn="r"/>
                      <a:r>
                        <a:rPr lang="en-US" sz="1200">
                          <a:solidFill>
                            <a:srgbClr val="000000"/>
                          </a:solidFill>
                        </a:rPr>
                        <a:t>87-96</a:t>
                      </a:r>
                    </a:p>
                  </a:txBody>
                  <a:tcPr marT="0" marL="6350" marR="0" marB="0">
                    <a:lnL>
                      <a:noFill/>
                    </a:lnL>
                    <a:lnR>
                      <a:noFill/>
                    </a:lnR>
                    <a:lnT>
                      <a:noFill/>
                    </a:lnT>
                    <a:lnB>
                      <a:noFill/>
                    </a:lnB>
                  </a:tcPr>
                </a:tc>
                <a:tc>
                  <a:txBody>
                    <a:bodyPr/>
                    <a:lstStyle/>
                    <a:p>
                      <a:pPr algn="ctr"/>
                      <a:r>
                        <a:rPr lang="en-US" sz="1200">
                          <a:solidFill>
                            <a:srgbClr val="000000"/>
                          </a:solidFill>
                        </a:rPr>
                        <a:t>41.33 (18)</a:t>
                      </a:r>
                    </a:p>
                  </a:txBody>
                  <a:tcPr marT="0" marL="0" marR="0" marB="0">
                    <a:lnL>
                      <a:noFill/>
                    </a:lnL>
                    <a:lnR>
                      <a:noFill/>
                    </a:lnR>
                    <a:lnT>
                      <a:noFill/>
                    </a:lnT>
                    <a:lnB>
                      <a:noFill/>
                    </a:lnB>
                  </a:tcPr>
                </a:tc>
                <a:tc>
                  <a:txBody>
                    <a:bodyPr/>
                    <a:lstStyle/>
                    <a:p>
                      <a:pPr algn="ctr"/>
                      <a:r>
                        <a:rPr lang="en-US" sz="1200">
                          <a:solidFill>
                            <a:srgbClr val="000000"/>
                          </a:solidFill>
                        </a:rPr>
                        <a:t>39.38 (16)</a:t>
                      </a:r>
                    </a:p>
                  </a:txBody>
                  <a:tcPr marT="0" marL="0" marR="0" marB="0">
                    <a:lnL>
                      <a:noFill/>
                    </a:lnL>
                    <a:lnR>
                      <a:noFill/>
                    </a:lnR>
                    <a:lnT>
                      <a:noFill/>
                    </a:lnT>
                    <a:lnB>
                      <a:noFill/>
                    </a:lnB>
                  </a:tcPr>
                </a:tc>
              </a:tr>
            </a:tbl>
          </a:graphicData>
        </a:graphic>
      </p:graphicFrame>
      <p:pic>
        <p:nvPicPr>
          <p:cNvPr id="4" name="39IMIK.wav">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5"/>
          <a:stretch>
            <a:fillRect/>
          </a:stretch>
        </p:blipFill>
        <p:spPr>
          <a:xfrm>
            <a:off x="0" y="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3000" advTm="1200000">
        <p:cut/>
      </p:transition>
    </mc:Choice>
    <mc:Fallback xmlns:xsi="http://www.w3.org/2001/XMLSchema-instance" xmlns="">
      <p:transition advTm="1200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16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StopAudio" delay="0">
                      <p:tgtEl>
                        <p:sldTgt/>
                      </p:tgtEl>
                    </p:cond>
                  </p:endCondLst>
                </p:cTn>
                <p:tgtEl>
                  <p:spTgt spid="4"/>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Words>
  <Application>Microsoft Office PowerPoint</Application>
  <PresentationFormat>On-screen Show (4:3)</PresentationFormat>
  <Paragraphs>2</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Company/>
  <LinksUpToDate>false</LinksUpToDate>
  <SharedDoc>false</SharedDoc>
  <HyperlinksChanged>false</HyperlinksChanged>
  <AppVersion>14.0000</AppVersion>
</Properties>
</file>

<file path=docProps/core.xml><?xml version="1.0" encoding="utf-8"?>
<coreProperties xmlns="http://schemas.openxmlformats.org/package/2006/metadata/core-properties" xmlns:cp="http://schemas.openxmlformats.org/package/2006/metadata/core-properties" xmlns:dc="http://purl.org/dc/elements/1.1/" xmlns:dcterms="http://purl.org/dc/terms/" xmlns:xsi="http://www.w3.org/2001/XMLSchema-instance">
  <dcterms:created xsi:type="dcterms:W3CDTF">2006-08-16T00:00:00Z</dcterms:created>
  <dc:creator>Asterix</dc:creator>
  <lastModifiedBy>Asterix</lastModifiedBy>
  <dcterms:modified xsi:type="dcterms:W3CDTF">2012-11-21T16:37:59Z</dcterms:modified>
  <revision>3</revision>
  <dc:title>PowerPoint Presentation</dc:title>
</coreProperties>
</file>