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4" r:id="rId3"/>
    <p:sldId id="260" r:id="rId4"/>
    <p:sldId id="257" r:id="rId5"/>
    <p:sldId id="258" r:id="rId6"/>
    <p:sldId id="265" r:id="rId7"/>
    <p:sldId id="267" r:id="rId8"/>
    <p:sldId id="268" r:id="rId9"/>
    <p:sldId id="269" r:id="rId10"/>
    <p:sldId id="270" r:id="rId11"/>
    <p:sldId id="271" r:id="rId12"/>
    <p:sldId id="266" r:id="rId13"/>
    <p:sldId id="25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45B496-FD8B-451A-AA14-556FF7001B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7248CB-FD83-45E1-AFDB-B5031BF787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3B706-BFF2-4D45-87C9-A241394763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8EF4E-219E-4FFA-9B4C-E378154F87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860EB0-AF8F-4A00-9E17-E8FA0F85EE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EA435-021D-4A98-B1AA-4D96ED528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6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B7E38-6441-4D5B-9875-B2D8070737AE}" type="datetimeFigureOut">
              <a:rPr lang="el-GR" smtClean="0"/>
              <a:t>09/10/2019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36E62-5095-49F8-8C34-38B2AA3FECF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Analyzed 60+ Hours Of Interviews, </a:t>
            </a:r>
            <a:r>
              <a:rPr lang="fr-FR" dirty="0"/>
              <a:t>388,000+ </a:t>
            </a:r>
            <a:r>
              <a:rPr lang="fr-FR" dirty="0" err="1"/>
              <a:t>Words</a:t>
            </a:r>
            <a:r>
              <a:rPr lang="fr-FR" dirty="0"/>
              <a:t> Of </a:t>
            </a:r>
            <a:r>
              <a:rPr lang="fr-FR" dirty="0" err="1"/>
              <a:t>Transcripts</a:t>
            </a:r>
            <a:r>
              <a:rPr lang="fr-FR" dirty="0"/>
              <a:t> </a:t>
            </a:r>
          </a:p>
          <a:p>
            <a:r>
              <a:rPr lang="fr-FR" dirty="0" err="1"/>
              <a:t>Hour</a:t>
            </a:r>
            <a:r>
              <a:rPr lang="fr-FR" dirty="0"/>
              <a:t>-long interviews, </a:t>
            </a:r>
            <a:r>
              <a:rPr lang="fr-FR" dirty="0" err="1"/>
              <a:t>with</a:t>
            </a:r>
            <a:r>
              <a:rPr lang="fr-FR" dirty="0"/>
              <a:t> drill-</a:t>
            </a:r>
            <a:r>
              <a:rPr lang="fr-FR" dirty="0" err="1"/>
              <a:t>ins</a:t>
            </a:r>
            <a:r>
              <a:rPr lang="fr-FR" dirty="0"/>
              <a:t>: </a:t>
            </a:r>
          </a:p>
          <a:p>
            <a:pPr lvl="1"/>
            <a:r>
              <a:rPr lang="en-US" dirty="0"/>
              <a:t>What were attributes of great engineers they’ve worked? </a:t>
            </a:r>
          </a:p>
          <a:p>
            <a:pPr lvl="1"/>
            <a:r>
              <a:rPr lang="en-US" dirty="0"/>
              <a:t>Why were those attributes were important? </a:t>
            </a:r>
          </a:p>
          <a:p>
            <a:r>
              <a:rPr lang="en-US" dirty="0"/>
              <a:t>Transcribed all interviews, then read them in detail, classifying sentiments </a:t>
            </a:r>
          </a:p>
          <a:p>
            <a:r>
              <a:rPr lang="en-US" dirty="0"/>
              <a:t>Validated by a Senior Software Engineer </a:t>
            </a:r>
          </a:p>
          <a:p>
            <a:r>
              <a:rPr lang="en-US" dirty="0"/>
              <a:t>Result:</a:t>
            </a:r>
          </a:p>
          <a:p>
            <a:pPr lvl="1"/>
            <a:r>
              <a:rPr lang="en-US" b="1" dirty="0"/>
              <a:t>53 attributes of great software engineers, consisting of internal and external attributes </a:t>
            </a:r>
            <a:endParaRPr lang="el-GR" b="1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36E62-5095-49F8-8C34-38B2AA3FECF3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4E66C-6EB9-445B-A316-28B032C636ED}" type="datetime1">
              <a:rPr lang="el-GR" smtClean="0"/>
              <a:t>09/10/2019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06D1-69B4-4E5D-9BC8-F862A8546F18}" type="datetime1">
              <a:rPr lang="el-GR" smtClean="0"/>
              <a:t>09/10/2019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78F-0AA3-4056-80CD-2C8A4518DE8B}" type="datetime1">
              <a:rPr lang="el-GR" smtClean="0"/>
              <a:t>09/10/2019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C9DA-E182-477C-B652-398DA92ABE62}" type="datetime1">
              <a:rPr lang="el-GR" smtClean="0"/>
              <a:t>09/10/2019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778C-84A7-4292-9D14-BF7F0D198D88}" type="datetime1">
              <a:rPr lang="el-GR" smtClean="0"/>
              <a:t>09/10/2019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3CC-8A5F-4103-B16A-F4740E220B40}" type="datetime1">
              <a:rPr lang="el-GR" smtClean="0"/>
              <a:t>09/10/2019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B6EF-EED0-4ED4-ADE5-11AD4DA87CE1}" type="datetime1">
              <a:rPr lang="el-GR" smtClean="0"/>
              <a:t>09/10/2019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9DC9-4E85-4B17-AF3C-6B3F5ABF8239}" type="datetime1">
              <a:rPr lang="el-GR" smtClean="0"/>
              <a:t>09/10/2019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CB96F-9905-4642-A4AA-F881F404D3B8}" type="datetime1">
              <a:rPr lang="el-GR" smtClean="0"/>
              <a:t>09/10/2019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447F-9235-4D44-8F96-25C5889F8031}" type="datetime1">
              <a:rPr lang="el-GR" smtClean="0"/>
              <a:t>09/10/2019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8722E-B1FF-4D0D-9FBC-B97381F52CFE}" type="datetime1">
              <a:rPr lang="el-GR" smtClean="0"/>
              <a:t>09/10/2019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D5F9C-BC8B-4FDF-BCAD-E8775F3D2801}" type="datetime1">
              <a:rPr lang="el-GR" smtClean="0"/>
              <a:t>09/10/2019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076EF-B923-4CC4-8F27-6CEDD33BC39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Ομάδα ή ζαλάδα?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04BA8-7B45-4DA7-BE57-8D06BADB9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680" y="3886200"/>
            <a:ext cx="5400600" cy="1752600"/>
          </a:xfrm>
        </p:spPr>
        <p:txBody>
          <a:bodyPr/>
          <a:lstStyle/>
          <a:p>
            <a:r>
              <a:rPr lang="el-GR" dirty="0"/>
              <a:t>[μη τελική εκδοχή των διαφανειών]</a:t>
            </a:r>
          </a:p>
          <a:p>
            <a:r>
              <a:rPr lang="el-GR" dirty="0"/>
              <a:t>Π. Βασιλειάδης</a:t>
            </a:r>
            <a:endParaRPr lang="en-US" dirty="0"/>
          </a:p>
        </p:txBody>
      </p:sp>
      <p:pic>
        <p:nvPicPr>
          <p:cNvPr id="1027" name="Picture 3" descr="C:\Users\pvassil\AppData\Local\Microsoft\Windows\INetCache\IE\AZO9SU7N\jigsaw-puzzle-kids-games-onlin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01" y="96471"/>
            <a:ext cx="3946208" cy="2396425"/>
          </a:xfrm>
          <a:prstGeom prst="rect">
            <a:avLst/>
          </a:prstGeom>
          <a:noFill/>
        </p:spPr>
      </p:pic>
      <p:pic>
        <p:nvPicPr>
          <p:cNvPr id="1038" name="Picture 14" descr="C:\Users\pvassil\AppData\Local\Microsoft\Windows\INetCache\IE\2UFBMIX1\cover512x512-a8396f861f2949b1a63c7fd5bf6005c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728192" cy="1728192"/>
          </a:xfrm>
          <a:prstGeom prst="rect">
            <a:avLst/>
          </a:prstGeom>
          <a:noFill/>
        </p:spPr>
      </p:pic>
      <p:pic>
        <p:nvPicPr>
          <p:cNvPr id="1039" name="Picture 15" descr="C:\Users\pvassil\AppData\Local\Microsoft\Windows\INetCache\IE\AZO9SU7N\mood-swings[1].jpg"/>
          <p:cNvPicPr>
            <a:picLocks noChangeAspect="1" noChangeArrowheads="1"/>
          </p:cNvPicPr>
          <p:nvPr/>
        </p:nvPicPr>
        <p:blipFill>
          <a:blip r:embed="rId4" cstate="print"/>
          <a:srcRect b="7503"/>
          <a:stretch>
            <a:fillRect/>
          </a:stretch>
        </p:blipFill>
        <p:spPr bwMode="auto">
          <a:xfrm>
            <a:off x="7092280" y="4093044"/>
            <a:ext cx="1938632" cy="2692948"/>
          </a:xfrm>
          <a:prstGeom prst="rect">
            <a:avLst/>
          </a:prstGeom>
          <a:noFill/>
        </p:spPr>
      </p:pic>
      <p:pic>
        <p:nvPicPr>
          <p:cNvPr id="1044" name="Picture 20" descr="C:\Users\pvassil\AppData\Local\Microsoft\Windows\INetCache\IE\AZO9SU7N\Bipolar-Disorder1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1958856"/>
            <a:ext cx="1733579" cy="2118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E8EB-0A65-4DA6-AB15-EA9EB81A1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βάση του διαλόγου είναι να </a:t>
            </a:r>
            <a:r>
              <a:rPr lang="el-GR" u="sng" dirty="0"/>
              <a:t>ακούς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B8014-B934-44F3-A0F1-589EF0E0D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Ακούστε τον άλλο!</a:t>
            </a:r>
          </a:p>
          <a:p>
            <a:r>
              <a:rPr lang="el-GR" dirty="0"/>
              <a:t>Όχι, αλήθεια, ακούστε τον άλλον.</a:t>
            </a:r>
          </a:p>
          <a:p>
            <a:r>
              <a:rPr lang="el-GR" dirty="0"/>
              <a:t>Όχι αλήθεια, ακούστε, όχι να σκέφτεστε τι θα πείτε εσείς όσο αυτός μιλάει, ακούστε τι λέει…</a:t>
            </a:r>
          </a:p>
          <a:p>
            <a:endParaRPr lang="el-GR" dirty="0"/>
          </a:p>
          <a:p>
            <a:r>
              <a:rPr lang="en-US" dirty="0"/>
              <a:t>Accept the fact that literally anyone else, might indeed have something useful (potentially significantly useful) to contribute</a:t>
            </a:r>
            <a:endParaRPr lang="el-GR" dirty="0"/>
          </a:p>
          <a:p>
            <a:endParaRPr lang="en-US" dirty="0"/>
          </a:p>
          <a:p>
            <a:r>
              <a:rPr lang="en-US" dirty="0"/>
              <a:t>Active listening: </a:t>
            </a:r>
            <a:r>
              <a:rPr lang="el-GR" dirty="0"/>
              <a:t>πριν πεις τα δικά σου, ξεκίνα λέγοντας: «αν κατάλαβα καλά, αυτό που μόλις μου είπες είναι ότι …»</a:t>
            </a:r>
          </a:p>
          <a:p>
            <a:pPr lvl="1"/>
            <a:r>
              <a:rPr lang="el-GR" dirty="0"/>
              <a:t>Και επιτρέπει στον άλλο να διαλευκάνει τι σου είπε, αν δεν έγινε αντιληπτό</a:t>
            </a:r>
          </a:p>
          <a:p>
            <a:pPr lvl="1"/>
            <a:r>
              <a:rPr lang="el-GR" dirty="0"/>
              <a:t>Και όπως ακούς τον εαυτό σου να το λέει, μπορεί και να το εκτιμήσεις παραπάνω (ναι, περιέργως δουλεύει)</a:t>
            </a:r>
            <a:endParaRPr lang="en-US" dirty="0"/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581CD369-05AC-4E1F-A5DC-8720285BDE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5" t="10393" r="19185" b="12114"/>
          <a:stretch/>
        </p:blipFill>
        <p:spPr bwMode="auto">
          <a:xfrm flipH="1">
            <a:off x="7740352" y="1196752"/>
            <a:ext cx="1202184" cy="102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769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6CE7-3E5F-42C1-9374-5820C1DA5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Ultimately decisions have to be taken, even when there is no unanimity…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F1620-453E-42CC-B7F4-5CADD9AE6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… by authority (someone is accepted as more expert and decides)</a:t>
            </a:r>
          </a:p>
          <a:p>
            <a:r>
              <a:rPr lang="en-US" dirty="0"/>
              <a:t>… by majority (odd team size helps)</a:t>
            </a:r>
          </a:p>
          <a:p>
            <a:r>
              <a:rPr lang="en-US" dirty="0"/>
              <a:t>… by iteratively eliminating candidate solutions until only one is left</a:t>
            </a:r>
          </a:p>
          <a:p>
            <a:r>
              <a:rPr lang="en-US" dirty="0"/>
              <a:t>… by labeling solutions as</a:t>
            </a:r>
          </a:p>
          <a:p>
            <a:pPr lvl="1"/>
            <a:r>
              <a:rPr lang="en-US" dirty="0"/>
              <a:t>Strongly in favor</a:t>
            </a:r>
          </a:p>
          <a:p>
            <a:pPr lvl="1"/>
            <a:r>
              <a:rPr lang="en-US" dirty="0"/>
              <a:t>Positive</a:t>
            </a:r>
          </a:p>
          <a:p>
            <a:pPr lvl="1"/>
            <a:r>
              <a:rPr lang="en-US" dirty="0"/>
              <a:t>Neutral</a:t>
            </a:r>
          </a:p>
          <a:p>
            <a:pPr lvl="1"/>
            <a:r>
              <a:rPr lang="en-US" dirty="0"/>
              <a:t>Negative, but will live with it</a:t>
            </a:r>
          </a:p>
          <a:p>
            <a:pPr lvl="1"/>
            <a:r>
              <a:rPr lang="en-US" dirty="0"/>
              <a:t>Veto</a:t>
            </a:r>
          </a:p>
          <a:p>
            <a:pPr marL="0" indent="0">
              <a:buNone/>
            </a:pPr>
            <a:r>
              <a:rPr lang="en-US" dirty="0"/>
              <a:t>     and ranking all no-veto candidates, to pick one</a:t>
            </a:r>
          </a:p>
          <a:p>
            <a:r>
              <a:rPr lang="en-US" i="1" dirty="0">
                <a:solidFill>
                  <a:srgbClr val="008000"/>
                </a:solidFill>
              </a:rPr>
              <a:t>At some point, if you ‘re still undecided, you ‘ll have to bite the bullet, take a decision (even if you don’t like it), move</a:t>
            </a:r>
            <a:r>
              <a:rPr lang="el-GR" i="1" dirty="0">
                <a:solidFill>
                  <a:srgbClr val="008000"/>
                </a:solidFill>
              </a:rPr>
              <a:t> </a:t>
            </a:r>
            <a:r>
              <a:rPr lang="en-US" i="1" dirty="0">
                <a:solidFill>
                  <a:srgbClr val="008000"/>
                </a:solidFill>
              </a:rPr>
              <a:t>on, and live with it (understanding that given the circumstances, this was the best you could do)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086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1301-D517-4B48-8C74-B0D86105F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ΔΕΙΤΕ ΤΟ ΤΕΛΟΣ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2B652-4087-43B9-8719-B5C6610C23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Πάντα να βλέπετε το τέλος… Οι καυγάδες, οι δυσκολίες και οι αντιξοότητες είναι περαστικές. </a:t>
            </a:r>
          </a:p>
          <a:p>
            <a:r>
              <a:rPr lang="el-GR" dirty="0"/>
              <a:t>Ποτέ μη χάνετε τα μάτια σας από το τέλος!</a:t>
            </a:r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61973-2B86-4538-BE0C-E25A0AA1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0566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Στο τέλος…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… όλοι θα εξεταστείτε ατομικά ΚΑΙ στο </a:t>
            </a:r>
            <a:r>
              <a:rPr lang="en-US" dirty="0"/>
              <a:t>project </a:t>
            </a:r>
            <a:r>
              <a:rPr lang="el-GR" dirty="0"/>
              <a:t>ΚΑΙ στο διαγώνισμα</a:t>
            </a:r>
          </a:p>
          <a:p>
            <a:r>
              <a:rPr lang="el-GR" dirty="0"/>
              <a:t>… άρα όλοι πρέπει να έχετε καθολική επίγνωση του </a:t>
            </a:r>
            <a:r>
              <a:rPr lang="en-US" dirty="0"/>
              <a:t>project </a:t>
            </a:r>
            <a:r>
              <a:rPr lang="el-GR" dirty="0"/>
              <a:t>και της ύλης</a:t>
            </a:r>
          </a:p>
          <a:p>
            <a:endParaRPr lang="el-GR" dirty="0"/>
          </a:p>
          <a:p>
            <a:r>
              <a:rPr lang="el-GR" dirty="0"/>
              <a:t>… ακόμα πιο σημαντικό είναι να δείτε </a:t>
            </a:r>
            <a:r>
              <a:rPr lang="el-GR" b="1" dirty="0"/>
              <a:t>πέρα από το μάθημα: </a:t>
            </a:r>
          </a:p>
          <a:p>
            <a:pPr lvl="1"/>
            <a:r>
              <a:rPr lang="el-GR" dirty="0"/>
              <a:t>Στο μάθημα προετοιμάζεστε, όσο ο χρόνος και ο φόρτος επιτρέπει, στην αφομοίωση τεχνικών και εργασιακών δεξιοτήτων (ελπίζω και στο ήθος), αλλά …</a:t>
            </a:r>
          </a:p>
          <a:p>
            <a:pPr lvl="1"/>
            <a:r>
              <a:rPr lang="el-GR" dirty="0"/>
              <a:t>… έχετε ξεκινήσει ΗΔΗ μια καριέρα &gt;= 50 ετών, και …</a:t>
            </a:r>
          </a:p>
          <a:p>
            <a:pPr lvl="1"/>
            <a:r>
              <a:rPr lang="el-GR" b="1" dirty="0"/>
              <a:t>… αυτό που σας ενδιαφέρει στ’ αλήθεια είναι να αναπτύξετε τα χαρακτηριστικά και τις δεξιότητες εκείνες που θα κάνουν τη ζωή σας (και των άλλων) καλύτερη, στη διάρκεια αυτών των ετών…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749C8C-C6C6-43CA-AE4B-E9DCEF40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371600"/>
            <a:ext cx="879563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55626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Based</a:t>
            </a:r>
            <a:r>
              <a:rPr lang="fr-FR" dirty="0"/>
              <a:t> on: Paul Luo Li, Andrew J. Ko, and </a:t>
            </a:r>
            <a:r>
              <a:rPr lang="fr-FR" dirty="0" err="1"/>
              <a:t>Jiamin</a:t>
            </a:r>
            <a:r>
              <a:rPr lang="fr-FR" dirty="0"/>
              <a:t> Zhu. 2015. </a:t>
            </a:r>
            <a:r>
              <a:rPr lang="fr-FR" b="1" dirty="0" err="1"/>
              <a:t>What</a:t>
            </a:r>
            <a:r>
              <a:rPr lang="fr-FR" b="1" dirty="0"/>
              <a:t> </a:t>
            </a:r>
            <a:r>
              <a:rPr lang="fr-FR" b="1" dirty="0" err="1"/>
              <a:t>makes</a:t>
            </a:r>
            <a:r>
              <a:rPr lang="fr-FR" b="1" dirty="0"/>
              <a:t> a </a:t>
            </a:r>
            <a:r>
              <a:rPr lang="fr-FR" b="1" dirty="0" err="1"/>
              <a:t>great</a:t>
            </a:r>
            <a:r>
              <a:rPr lang="fr-FR" b="1" dirty="0"/>
              <a:t> software </a:t>
            </a:r>
            <a:r>
              <a:rPr lang="fr-FR" b="1" dirty="0" err="1"/>
              <a:t>engineer</a:t>
            </a:r>
            <a:r>
              <a:rPr lang="fr-FR" b="1" dirty="0"/>
              <a:t>?</a:t>
            </a:r>
            <a:r>
              <a:rPr lang="fr-FR" dirty="0"/>
              <a:t>. In </a:t>
            </a:r>
            <a:r>
              <a:rPr lang="fr-FR" i="1" dirty="0" err="1"/>
              <a:t>Proceedings</a:t>
            </a:r>
            <a:r>
              <a:rPr lang="fr-FR" i="1" dirty="0"/>
              <a:t> of the 37th International </a:t>
            </a:r>
            <a:r>
              <a:rPr lang="fr-FR" i="1" dirty="0" err="1"/>
              <a:t>Conference</a:t>
            </a:r>
            <a:r>
              <a:rPr lang="fr-FR" i="1" dirty="0"/>
              <a:t> on Software Engineering - Volume 1 (</a:t>
            </a:r>
            <a:r>
              <a:rPr lang="fr-FR" b="1" i="1" dirty="0"/>
              <a:t>ICSE '15</a:t>
            </a:r>
            <a:r>
              <a:rPr lang="fr-FR" i="1" dirty="0"/>
              <a:t>), Vol. 1. IEEE </a:t>
            </a:r>
            <a:r>
              <a:rPr lang="fr-FR" i="1" dirty="0" err="1"/>
              <a:t>Press</a:t>
            </a:r>
            <a:r>
              <a:rPr lang="fr-FR" i="1" dirty="0"/>
              <a:t>, </a:t>
            </a:r>
            <a:r>
              <a:rPr lang="fr-FR" i="1" dirty="0" err="1"/>
              <a:t>Piscataway</a:t>
            </a:r>
            <a:r>
              <a:rPr lang="fr-FR" i="1" dirty="0"/>
              <a:t>, NJ, USA, 700-710 </a:t>
            </a:r>
            <a:endParaRPr lang="el-G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What Makes A Great Software Engineer?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4D455C-6B34-49BC-A3BC-BB86BF2D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Χαρακτηριστικά που σας ενδιαφέρει να καλλιεργήσετε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Ήθος (όχι αποκλειστικά, αλλά </a:t>
            </a:r>
            <a:r>
              <a:rPr lang="el-GR" u="sng" dirty="0"/>
              <a:t>και</a:t>
            </a:r>
            <a:r>
              <a:rPr lang="el-GR" dirty="0"/>
              <a:t> εργασιακό)</a:t>
            </a:r>
          </a:p>
          <a:p>
            <a:r>
              <a:rPr lang="el-GR" dirty="0"/>
              <a:t>Δεξιότητες συνεργασίας &amp; επικοινωνίας με τους άλλους</a:t>
            </a:r>
            <a:endParaRPr lang="en-US" dirty="0"/>
          </a:p>
          <a:p>
            <a:r>
              <a:rPr lang="el-GR" dirty="0"/>
              <a:t>Δεξιότητες στην κρίση, αξιολόγηση εναλλακτικών, και λήψη αποφάσεων</a:t>
            </a:r>
            <a:endParaRPr lang="en-US" dirty="0"/>
          </a:p>
          <a:p>
            <a:r>
              <a:rPr lang="el-GR" dirty="0"/>
              <a:t>Τεχνικές δεξιότητες στην ανάπτυξη του λογισμικού</a:t>
            </a:r>
            <a:endParaRPr lang="en-US" dirty="0"/>
          </a:p>
          <a:p>
            <a:r>
              <a:rPr lang="el-GR" dirty="0"/>
              <a:t>Αγάπη για το άθλημα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FD57A-572F-44F9-8640-761246224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Ομάδα ή Ζαλάδα?</a:t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654" y="1982748"/>
            <a:ext cx="4824536" cy="864095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l-GR" sz="1600" dirty="0">
                <a:solidFill>
                  <a:srgbClr val="7030A0"/>
                </a:solidFill>
              </a:rPr>
              <a:t>Ο καθένας κάνει το δικό του κομμάτι …</a:t>
            </a:r>
          </a:p>
          <a:p>
            <a:r>
              <a:rPr lang="el-GR" sz="1600" dirty="0">
                <a:solidFill>
                  <a:srgbClr val="7030A0"/>
                </a:solidFill>
              </a:rPr>
              <a:t>Τα κολλάμε όλα μαζί στο τέλος …</a:t>
            </a:r>
          </a:p>
          <a:p>
            <a:r>
              <a:rPr lang="el-GR" sz="1600" dirty="0">
                <a:solidFill>
                  <a:srgbClr val="7030A0"/>
                </a:solidFill>
              </a:rPr>
              <a:t>… κι ο Θεός βοηθός…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1159580"/>
            <a:ext cx="3744416" cy="4824536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l-GR" sz="1800" dirty="0">
                <a:solidFill>
                  <a:srgbClr val="0000FF"/>
                </a:solidFill>
              </a:rPr>
              <a:t>Στην αρχή, ως ομάδα, συμφωνούμε στη στοχοθεσία για το τι θέλουμε να κάνουμε, και πώς θα το επιτύχουμε</a:t>
            </a:r>
          </a:p>
          <a:p>
            <a:r>
              <a:rPr lang="el-GR" sz="1800" dirty="0">
                <a:solidFill>
                  <a:srgbClr val="0000FF"/>
                </a:solidFill>
              </a:rPr>
              <a:t>Ιδεατά, συμφωνούμε και το πώς θα επιλύουμε τις όποιες διαφωνίες</a:t>
            </a:r>
          </a:p>
          <a:p>
            <a:r>
              <a:rPr lang="el-GR" sz="1800" dirty="0">
                <a:solidFill>
                  <a:srgbClr val="0000FF"/>
                </a:solidFill>
              </a:rPr>
              <a:t>Συστηματικά, οργανώνουμε όλοι μαζί, μικρού ορίζοντα (εβδομαδιαία) πλάνα, με επί μέρους </a:t>
            </a:r>
            <a:r>
              <a:rPr lang="en-US" sz="1800" dirty="0">
                <a:solidFill>
                  <a:srgbClr val="0000FF"/>
                </a:solidFill>
              </a:rPr>
              <a:t>milestones &amp; </a:t>
            </a:r>
            <a:r>
              <a:rPr lang="el-GR" sz="1800" dirty="0">
                <a:solidFill>
                  <a:srgbClr val="0000FF"/>
                </a:solidFill>
              </a:rPr>
              <a:t>παραδοτέα</a:t>
            </a:r>
          </a:p>
          <a:p>
            <a:r>
              <a:rPr lang="el-GR" sz="1800" dirty="0">
                <a:solidFill>
                  <a:srgbClr val="0000FF"/>
                </a:solidFill>
              </a:rPr>
              <a:t>Ο καθένας, μόνος του, προετοιμάζεται για τις δουλειές της ημέρας / εβδομάδας</a:t>
            </a:r>
          </a:p>
          <a:p>
            <a:r>
              <a:rPr lang="el-GR" sz="1800" dirty="0">
                <a:solidFill>
                  <a:srgbClr val="0000FF"/>
                </a:solidFill>
              </a:rPr>
              <a:t>Η ομάδα συναντιέται και συνδυάζει τις ιδέες σε μία ενιαία λύση για την οποία εργάζονται όλοι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0D24B2-BB03-484A-8075-83726D2CD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922D8C7-3461-47D6-BF7E-7283DF9DE86B}"/>
              </a:ext>
            </a:extLst>
          </p:cNvPr>
          <p:cNvSpPr txBox="1">
            <a:spLocks/>
          </p:cNvSpPr>
          <p:nvPr/>
        </p:nvSpPr>
        <p:spPr>
          <a:xfrm>
            <a:off x="141654" y="1160686"/>
            <a:ext cx="4824536" cy="6748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dirty="0">
                <a:solidFill>
                  <a:srgbClr val="7030A0"/>
                </a:solidFill>
              </a:rPr>
              <a:t>Τα κάνει όλα ι Μήτσους που </a:t>
            </a:r>
            <a:r>
              <a:rPr lang="el-GR" sz="1600" dirty="0" err="1">
                <a:solidFill>
                  <a:srgbClr val="7030A0"/>
                </a:solidFill>
              </a:rPr>
              <a:t>ξέρ</a:t>
            </a:r>
            <a:r>
              <a:rPr lang="el-GR" sz="1600" dirty="0">
                <a:solidFill>
                  <a:srgbClr val="7030A0"/>
                </a:solidFill>
              </a:rPr>
              <a:t>’ από </a:t>
            </a:r>
            <a:r>
              <a:rPr lang="el-GR" sz="1600" dirty="0" err="1">
                <a:solidFill>
                  <a:srgbClr val="7030A0"/>
                </a:solidFill>
              </a:rPr>
              <a:t>κομπούτερ</a:t>
            </a:r>
            <a:endParaRPr lang="el-GR" sz="1600" dirty="0">
              <a:solidFill>
                <a:srgbClr val="7030A0"/>
              </a:solidFill>
            </a:endParaRPr>
          </a:p>
          <a:p>
            <a:r>
              <a:rPr lang="el-GR" sz="1600" dirty="0">
                <a:solidFill>
                  <a:srgbClr val="7030A0"/>
                </a:solidFill>
              </a:rPr>
              <a:t>… κι εμείς του πηγαίνουμε καφέδες …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7B050-CC8C-417A-A812-75213AD70196}"/>
              </a:ext>
            </a:extLst>
          </p:cNvPr>
          <p:cNvSpPr txBox="1">
            <a:spLocks/>
          </p:cNvSpPr>
          <p:nvPr/>
        </p:nvSpPr>
        <p:spPr>
          <a:xfrm>
            <a:off x="141654" y="2994088"/>
            <a:ext cx="4824536" cy="18630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dirty="0">
                <a:solidFill>
                  <a:srgbClr val="7030A0"/>
                </a:solidFill>
              </a:rPr>
              <a:t>Τσακωνόμαστε (συνήθως για μια </a:t>
            </a:r>
            <a:r>
              <a:rPr lang="el-GR" sz="1600" dirty="0" err="1">
                <a:solidFill>
                  <a:srgbClr val="7030A0"/>
                </a:solidFill>
              </a:rPr>
              <a:t>ανθυπολεπτομέρεια</a:t>
            </a:r>
            <a:r>
              <a:rPr lang="el-GR" sz="1600" dirty="0">
                <a:solidFill>
                  <a:srgbClr val="7030A0"/>
                </a:solidFill>
              </a:rPr>
              <a:t>) …</a:t>
            </a:r>
          </a:p>
          <a:p>
            <a:r>
              <a:rPr lang="el-GR" sz="1600" dirty="0">
                <a:solidFill>
                  <a:srgbClr val="7030A0"/>
                </a:solidFill>
              </a:rPr>
              <a:t>… και επειδή δεν έχουμε αποφασίσει πώς θα επιλύουμε κρίσεις ή πώς θα λαμβάνουμε σχεδιαστικές αποφάσεις …</a:t>
            </a:r>
          </a:p>
          <a:p>
            <a:r>
              <a:rPr lang="el-GR" sz="1600" dirty="0">
                <a:solidFill>
                  <a:srgbClr val="7030A0"/>
                </a:solidFill>
              </a:rPr>
              <a:t>…  αφήνουμε τον εγωισμό μας να υπερτερήσει &amp; σπάει η ομάδα …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BD4C0D-7441-4B21-BCC8-5F95693384EF}"/>
              </a:ext>
            </a:extLst>
          </p:cNvPr>
          <p:cNvSpPr txBox="1">
            <a:spLocks/>
          </p:cNvSpPr>
          <p:nvPr/>
        </p:nvSpPr>
        <p:spPr>
          <a:xfrm>
            <a:off x="141654" y="5004341"/>
            <a:ext cx="4824536" cy="16650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dirty="0">
                <a:solidFill>
                  <a:srgbClr val="7030A0"/>
                </a:solidFill>
              </a:rPr>
              <a:t>Δεν έχουμε συμφωνήσει αρχικά τι θέλουμε από το μάθημα / </a:t>
            </a:r>
            <a:r>
              <a:rPr lang="en-US" sz="1600" dirty="0">
                <a:solidFill>
                  <a:srgbClr val="7030A0"/>
                </a:solidFill>
              </a:rPr>
              <a:t>project / … (</a:t>
            </a:r>
            <a:r>
              <a:rPr lang="el-GR" sz="1600" dirty="0">
                <a:solidFill>
                  <a:srgbClr val="7030A0"/>
                </a:solidFill>
              </a:rPr>
              <a:t>π.χ., άλλος θέλει 10, άλλος του φτάνει ένα 5)</a:t>
            </a:r>
          </a:p>
          <a:p>
            <a:r>
              <a:rPr lang="el-GR" sz="1600" dirty="0">
                <a:solidFill>
                  <a:srgbClr val="7030A0"/>
                </a:solidFill>
              </a:rPr>
              <a:t>Στην πορεία, η προσήλωση &amp; η προσπάθειά μας αποκλίνουν …</a:t>
            </a:r>
          </a:p>
          <a:p>
            <a:r>
              <a:rPr lang="el-GR" sz="1600" dirty="0">
                <a:solidFill>
                  <a:srgbClr val="7030A0"/>
                </a:solidFill>
              </a:rPr>
              <a:t>… καυγάς / κακό αποτέλεσμα / διάλυση ομάδας …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3F4B33-073F-476B-9B09-A29D2CA5329C}"/>
              </a:ext>
            </a:extLst>
          </p:cNvPr>
          <p:cNvSpPr/>
          <p:nvPr/>
        </p:nvSpPr>
        <p:spPr>
          <a:xfrm>
            <a:off x="179512" y="692696"/>
            <a:ext cx="1584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solidFill>
                  <a:srgbClr val="7030A0"/>
                </a:solidFill>
              </a:rPr>
              <a:t>Ζαλάδα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40E6BB-D7BF-4659-B6FC-974AFD5B72E2}"/>
              </a:ext>
            </a:extLst>
          </p:cNvPr>
          <p:cNvSpPr/>
          <p:nvPr/>
        </p:nvSpPr>
        <p:spPr>
          <a:xfrm>
            <a:off x="7828343" y="727532"/>
            <a:ext cx="1064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>
                <a:solidFill>
                  <a:srgbClr val="0000FF"/>
                </a:solidFill>
              </a:rPr>
              <a:t>Ομάδα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Ομάδα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Η ομάδα προκύπτει στη βάση μιας αμοιβαίας </a:t>
            </a:r>
            <a:r>
              <a:rPr lang="el-GR" b="1" dirty="0"/>
              <a:t>συμφωνίας για τους στόχους </a:t>
            </a:r>
            <a:r>
              <a:rPr lang="el-GR" dirty="0"/>
              <a:t>των μελών της, ως προς το τελικό αποτέλεσμα</a:t>
            </a:r>
          </a:p>
          <a:p>
            <a:r>
              <a:rPr lang="el-GR" dirty="0"/>
              <a:t>Η ομάδα παράγει ένα </a:t>
            </a:r>
            <a:r>
              <a:rPr lang="el-GR" b="1" dirty="0"/>
              <a:t>ενιαίο &amp; εσωτερικά συνεκτικό </a:t>
            </a:r>
            <a:r>
              <a:rPr lang="el-GR" dirty="0"/>
              <a:t>αποτέλεσμα που είναι προϊόν της εργασίας όλων</a:t>
            </a:r>
          </a:p>
          <a:p>
            <a:r>
              <a:rPr lang="el-GR" dirty="0"/>
              <a:t>Στη διάρκεια της σύνθεσης των ιδεών, </a:t>
            </a:r>
            <a:r>
              <a:rPr lang="el-GR" b="1" dirty="0"/>
              <a:t>όλοι</a:t>
            </a:r>
            <a:r>
              <a:rPr lang="el-GR" dirty="0"/>
              <a:t> έχουν κάτι να συνεισφέρουν</a:t>
            </a:r>
          </a:p>
          <a:p>
            <a:r>
              <a:rPr lang="el-GR" dirty="0"/>
              <a:t>Οι όποιες </a:t>
            </a:r>
            <a:r>
              <a:rPr lang="el-GR" b="1" dirty="0"/>
              <a:t>αντιφάσεις επιλύονται συνεργατικά </a:t>
            </a:r>
            <a:r>
              <a:rPr lang="el-GR" dirty="0"/>
              <a:t>και εξαφανίζονται από τη λύση</a:t>
            </a:r>
          </a:p>
          <a:p>
            <a:r>
              <a:rPr lang="el-GR" dirty="0"/>
              <a:t>Στο τέλος της μέρας, </a:t>
            </a:r>
            <a:r>
              <a:rPr lang="el-GR" b="1" dirty="0"/>
              <a:t>όλοι ξέρουν όλα</a:t>
            </a:r>
            <a:r>
              <a:rPr lang="el-GR" dirty="0"/>
              <a:t> τα κομμάτια της λύσης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EE9E1-B705-41B9-9E01-5C40F7B4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17FF8-F0F2-4926-95EE-3AA4B483E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ΠΩΣ?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33112-DE74-4EE4-B248-3C87EDE663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C9FDDE-B592-4508-BF29-2A5999EE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76EF-B923-4CC4-8F27-6CEDD33BC397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269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1619F-36E6-4F89-AC37-CDB8471BF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Και τι να κάνουμε?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7D403-EAD8-4931-9BEF-B57A03683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Στην αρχή βάλτε </a:t>
            </a:r>
            <a:r>
              <a:rPr lang="el-GR" b="1" dirty="0"/>
              <a:t>καθαρούς στόχους </a:t>
            </a:r>
            <a:r>
              <a:rPr lang="el-GR" dirty="0"/>
              <a:t>και </a:t>
            </a:r>
            <a:r>
              <a:rPr lang="el-GR" b="1" dirty="0"/>
              <a:t>συμφωνήστε στον τρόπο δουλειάς</a:t>
            </a:r>
          </a:p>
          <a:p>
            <a:r>
              <a:rPr lang="el-GR" dirty="0"/>
              <a:t>Είναι εξαιρετικά σημαντικό να ξέρετε όλοι τι να περιμένετε από τους άλλους</a:t>
            </a:r>
          </a:p>
          <a:p>
            <a:r>
              <a:rPr lang="el-GR" dirty="0"/>
              <a:t>Είναι εξαιρετικά σημαντικό επίσης, στη διάρκεια του </a:t>
            </a:r>
            <a:r>
              <a:rPr lang="en-US" dirty="0"/>
              <a:t>project, </a:t>
            </a:r>
            <a:r>
              <a:rPr lang="el-GR" dirty="0"/>
              <a:t>να είστε όλοι «στην ίδια σελίδα»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46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5DDD7-9DFE-4644-B476-C887FA969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Θα σέβεστε (ή: πώς σεβόμαστε τους άλλους)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10ADE-BC29-4D5E-ABA5-592C8885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Είμαστε </a:t>
            </a:r>
            <a:r>
              <a:rPr lang="el-GR" b="1" dirty="0"/>
              <a:t>ευγενικοί</a:t>
            </a:r>
            <a:r>
              <a:rPr lang="el-GR" dirty="0"/>
              <a:t> (ναι, το εννοώ)</a:t>
            </a:r>
          </a:p>
          <a:p>
            <a:r>
              <a:rPr lang="el-GR" dirty="0"/>
              <a:t>Κατανοούμε ότι έχουμε </a:t>
            </a:r>
            <a:r>
              <a:rPr lang="el-GR" b="1" dirty="0"/>
              <a:t>ευθύνη απέναντι στους άλλους</a:t>
            </a:r>
          </a:p>
          <a:p>
            <a:pPr lvl="1"/>
            <a:r>
              <a:rPr lang="el-GR" dirty="0"/>
              <a:t>Αν δεν σκοπεύουμε στ’ αλήθεια να συμμετάσχουμε, φεύγουμε νωρίς</a:t>
            </a:r>
          </a:p>
          <a:p>
            <a:pPr lvl="1"/>
            <a:r>
              <a:rPr lang="el-GR" dirty="0"/>
              <a:t>Είμαστε εργατικοί και φέρνουμε εις πέρας ΕΓΚΑΙΡΩΣ ό,τι έχουμε αναλάβει</a:t>
            </a:r>
          </a:p>
          <a:p>
            <a:pPr lvl="1"/>
            <a:r>
              <a:rPr lang="el-GR" dirty="0"/>
              <a:t>Αν μας προκύψει </a:t>
            </a:r>
            <a:r>
              <a:rPr lang="en-US" dirty="0"/>
              <a:t>emergency, </a:t>
            </a:r>
            <a:r>
              <a:rPr lang="el-GR" dirty="0"/>
              <a:t>πρόβλημα, … ενημερώνουμε</a:t>
            </a:r>
            <a:endParaRPr lang="en-US" dirty="0"/>
          </a:p>
          <a:p>
            <a:pPr lvl="1"/>
            <a:r>
              <a:rPr lang="el-GR" dirty="0"/>
              <a:t>Είμαστε τίμιοι σε σχέση με το τι συμβαίνει, με τις δυσκολίες / αδυναμίες / ευθύνες μας</a:t>
            </a:r>
          </a:p>
          <a:p>
            <a:r>
              <a:rPr lang="el-GR" dirty="0"/>
              <a:t>Να έχετε και </a:t>
            </a:r>
            <a:r>
              <a:rPr lang="el-GR" b="1" dirty="0">
                <a:solidFill>
                  <a:srgbClr val="008000"/>
                </a:solidFill>
              </a:rPr>
              <a:t>καλές στιγμές</a:t>
            </a:r>
            <a:r>
              <a:rPr lang="el-GR" dirty="0"/>
              <a:t>:</a:t>
            </a:r>
          </a:p>
          <a:p>
            <a:pPr lvl="1"/>
            <a:r>
              <a:rPr lang="el-GR" dirty="0"/>
              <a:t>Είμαστε έτοιμοι να αναγνωρίσουμε τη </a:t>
            </a:r>
            <a:r>
              <a:rPr lang="el-GR" b="1" dirty="0">
                <a:solidFill>
                  <a:srgbClr val="008000"/>
                </a:solidFill>
              </a:rPr>
              <a:t>θετική συμβολή και τις καλές προθέσεις</a:t>
            </a:r>
            <a:r>
              <a:rPr lang="el-GR" dirty="0"/>
              <a:t> του άλλου</a:t>
            </a:r>
          </a:p>
          <a:p>
            <a:pPr lvl="1"/>
            <a:r>
              <a:rPr lang="el-GR" dirty="0"/>
              <a:t>Είμαστε διατεθειμένοι να συμπεριλάβουμε τους πάντες ως </a:t>
            </a:r>
            <a:r>
              <a:rPr lang="el-GR" b="1" dirty="0">
                <a:solidFill>
                  <a:srgbClr val="008000"/>
                </a:solidFill>
              </a:rPr>
              <a:t>ισότιμα μέλη </a:t>
            </a:r>
            <a:r>
              <a:rPr lang="el-GR" dirty="0"/>
              <a:t>της ομάδας (συμπεριλαμβανομένου και του </a:t>
            </a:r>
            <a:r>
              <a:rPr lang="en-US" dirty="0"/>
              <a:t>decision making)</a:t>
            </a:r>
          </a:p>
          <a:p>
            <a:r>
              <a:rPr lang="el-GR" dirty="0"/>
              <a:t>Θα έχετε σίγουρα και </a:t>
            </a:r>
            <a:r>
              <a:rPr lang="el-GR" b="1" dirty="0">
                <a:solidFill>
                  <a:srgbClr val="FF0000"/>
                </a:solidFill>
              </a:rPr>
              <a:t>κακές στιγμές</a:t>
            </a:r>
            <a:r>
              <a:rPr lang="el-GR" dirty="0"/>
              <a:t>:</a:t>
            </a:r>
          </a:p>
          <a:p>
            <a:pPr lvl="1"/>
            <a:r>
              <a:rPr lang="el-GR" dirty="0"/>
              <a:t>Είμαστε ανοιχτοί στο να ακούσουμε</a:t>
            </a:r>
          </a:p>
          <a:p>
            <a:pPr lvl="1"/>
            <a:r>
              <a:rPr lang="el-GR" dirty="0"/>
              <a:t>Είμαστε διατεθειμένοι να επικεντρώσουμε στο ΤΙ φταίει (όταν προκύψει το πρόβλημα) και όχι στο ΠΟΙΟΣ φταίει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6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95B2-4378-4997-9F1E-F50BD151B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Σημασία έχει η λύση, </a:t>
            </a:r>
            <a:br>
              <a:rPr lang="el-GR" dirty="0"/>
            </a:br>
            <a:r>
              <a:rPr lang="el-GR" dirty="0"/>
              <a:t>όχι να μη φταίμε εμείς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A33CB2-1FD2-4ADC-BE22-E244C9A7842F}"/>
              </a:ext>
            </a:extLst>
          </p:cNvPr>
          <p:cNvSpPr txBox="1"/>
          <p:nvPr/>
        </p:nvSpPr>
        <p:spPr>
          <a:xfrm>
            <a:off x="2627784" y="2823319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b="1" strike="sngStrike" dirty="0">
                <a:solidFill>
                  <a:srgbClr val="FF0000"/>
                </a:solidFill>
              </a:rPr>
              <a:t>ΠΟΙΟΣ ΦΤΑΙΕΙ</a:t>
            </a:r>
            <a:endParaRPr lang="en-US" sz="4800" b="1" strike="sngStrike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E24E25-CEC3-46AE-A3C4-FBB4958C2A8B}"/>
              </a:ext>
            </a:extLst>
          </p:cNvPr>
          <p:cNvSpPr txBox="1"/>
          <p:nvPr/>
        </p:nvSpPr>
        <p:spPr>
          <a:xfrm>
            <a:off x="3131840" y="4326195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b="1" dirty="0">
                <a:solidFill>
                  <a:srgbClr val="008000"/>
                </a:solidFill>
              </a:rPr>
              <a:t>ΤΙ ΦΤΑΙΕΙ</a:t>
            </a:r>
            <a:endParaRPr lang="en-US" sz="4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7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vassil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1063</Words>
  <Application>Microsoft Office PowerPoint</Application>
  <PresentationFormat>On-screen Show (4:3)</PresentationFormat>
  <Paragraphs>106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Ομάδα ή ζαλάδα?</vt:lpstr>
      <vt:lpstr> What Makes A Great Software Engineer? </vt:lpstr>
      <vt:lpstr>Χαρακτηριστικά που σας ενδιαφέρει να καλλιεργήσετε</vt:lpstr>
      <vt:lpstr>Ομάδα ή Ζαλάδα? </vt:lpstr>
      <vt:lpstr>Ομάδα</vt:lpstr>
      <vt:lpstr>ΠΩΣ?</vt:lpstr>
      <vt:lpstr>Και τι να κάνουμε?</vt:lpstr>
      <vt:lpstr>Θα σέβεστε (ή: πώς σεβόμαστε τους άλλους)</vt:lpstr>
      <vt:lpstr>Σημασία έχει η λύση,  όχι να μη φταίμε εμείς</vt:lpstr>
      <vt:lpstr>Η βάση του διαλόγου είναι να ακούς</vt:lpstr>
      <vt:lpstr>Ultimately decisions have to be taken, even when there is no unanimity…</vt:lpstr>
      <vt:lpstr>ΔΕΙΤΕ ΤΟ ΤΕΛΟΣ</vt:lpstr>
      <vt:lpstr>Στο τέλος…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Ομάδα ή </dc:title>
  <dc:creator>Panos Vassiliadis</dc:creator>
  <cp:lastModifiedBy>pvassil</cp:lastModifiedBy>
  <cp:revision>26</cp:revision>
  <dcterms:created xsi:type="dcterms:W3CDTF">2017-09-18T14:08:15Z</dcterms:created>
  <dcterms:modified xsi:type="dcterms:W3CDTF">2019-10-09T18:46:23Z</dcterms:modified>
</cp:coreProperties>
</file>