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8"/>
  </p:notesMasterIdLst>
  <p:sldIdLst>
    <p:sldId id="297" r:id="rId2"/>
    <p:sldId id="299" r:id="rId3"/>
    <p:sldId id="257" r:id="rId4"/>
    <p:sldId id="258" r:id="rId5"/>
    <p:sldId id="449" r:id="rId6"/>
    <p:sldId id="448" r:id="rId7"/>
    <p:sldId id="479" r:id="rId8"/>
    <p:sldId id="452" r:id="rId9"/>
    <p:sldId id="450" r:id="rId10"/>
    <p:sldId id="451" r:id="rId11"/>
    <p:sldId id="453" r:id="rId12"/>
    <p:sldId id="454" r:id="rId13"/>
    <p:sldId id="455" r:id="rId14"/>
    <p:sldId id="465" r:id="rId15"/>
    <p:sldId id="456" r:id="rId16"/>
    <p:sldId id="457" r:id="rId17"/>
    <p:sldId id="458" r:id="rId18"/>
    <p:sldId id="459" r:id="rId19"/>
    <p:sldId id="460" r:id="rId20"/>
    <p:sldId id="461" r:id="rId21"/>
    <p:sldId id="462" r:id="rId22"/>
    <p:sldId id="463" r:id="rId23"/>
    <p:sldId id="464" r:id="rId24"/>
    <p:sldId id="467" r:id="rId25"/>
    <p:sldId id="468" r:id="rId26"/>
    <p:sldId id="469" r:id="rId27"/>
    <p:sldId id="466" r:id="rId28"/>
    <p:sldId id="470" r:id="rId29"/>
    <p:sldId id="477" r:id="rId30"/>
    <p:sldId id="474" r:id="rId31"/>
    <p:sldId id="471" r:id="rId32"/>
    <p:sldId id="472" r:id="rId33"/>
    <p:sldId id="473" r:id="rId34"/>
    <p:sldId id="475" r:id="rId35"/>
    <p:sldId id="476" r:id="rId36"/>
    <p:sldId id="478"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008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462"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B23A-68EE-4A0D-A8EA-7717583F8AA7}" type="datetimeFigureOut">
              <a:rPr lang="en-US" smtClean="0"/>
              <a:t>22-Sep-2022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C9F655-DB76-4DFA-AB53-B0DF342A9845}" type="slidenum">
              <a:rPr lang="en-US" smtClean="0"/>
              <a:t>‹#›</a:t>
            </a:fld>
            <a:endParaRPr lang="en-US"/>
          </a:p>
        </p:txBody>
      </p:sp>
    </p:spTree>
    <p:extLst>
      <p:ext uri="{BB962C8B-B14F-4D97-AF65-F5344CB8AC3E}">
        <p14:creationId xmlns:p14="http://schemas.microsoft.com/office/powerpoint/2010/main" val="418745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C9F655-DB76-4DFA-AB53-B0DF342A9845}" type="slidenum">
              <a:rPr lang="en-US" smtClean="0"/>
              <a:t>33</a:t>
            </a:fld>
            <a:endParaRPr lang="en-US"/>
          </a:p>
        </p:txBody>
      </p:sp>
    </p:spTree>
    <p:extLst>
      <p:ext uri="{BB962C8B-B14F-4D97-AF65-F5344CB8AC3E}">
        <p14:creationId xmlns:p14="http://schemas.microsoft.com/office/powerpoint/2010/main" val="121789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E0C61D2E-E0C1-4562-A49D-BA12ECD5A0A7}" type="datetime1">
              <a:rPr lang="en-US" smtClean="0"/>
              <a:t>22-Sep-2022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115770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7EDA70A-078A-4473-92B5-8B98214E114F}" type="datetime1">
              <a:rPr lang="en-US" smtClean="0"/>
              <a:t>22-Sep-2022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66655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8DC1BBF-E63C-4DFE-825A-D6225E0E35F9}" type="datetime1">
              <a:rPr lang="en-US" smtClean="0"/>
              <a:t>22-Sep-2022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392250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a:t>Click to edit Master title style</a:t>
            </a:r>
            <a:endParaRPr lang="el-G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Date Placeholder 3"/>
          <p:cNvSpPr>
            <a:spLocks noGrp="1"/>
          </p:cNvSpPr>
          <p:nvPr>
            <p:ph type="dt" sz="half" idx="10"/>
          </p:nvPr>
        </p:nvSpPr>
        <p:spPr/>
        <p:txBody>
          <a:bodyPr/>
          <a:lstStyle/>
          <a:p>
            <a:fld id="{700B17A9-6DC1-4402-8EC8-5836709BD93B}" type="datetime1">
              <a:rPr lang="en-US" smtClean="0"/>
              <a:t>22-Sep-2022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236012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5B91AD-C8E8-44C7-AB03-CB5D19C45DBB}" type="datetime1">
              <a:rPr lang="en-US" smtClean="0"/>
              <a:t>22-Sep-2022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3063904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87DCF861-761E-4568-A897-D5D5C0AA3632}" type="datetime1">
              <a:rPr lang="en-US" smtClean="0"/>
              <a:t>22-Sep-2022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289659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36003DA1-D43B-4ABF-AE53-6B373EFAF629}" type="datetime1">
              <a:rPr lang="en-US" smtClean="0"/>
              <a:t>22-Sep-2022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191162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DF30784-3BE8-4913-8D6E-56820152DB94}" type="datetime1">
              <a:rPr lang="en-US" smtClean="0"/>
              <a:t>22-Sep-2022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12675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7E0E5-2AF7-41C8-A4FE-EE04F56A90B8}" type="datetime1">
              <a:rPr lang="en-US" smtClean="0"/>
              <a:t>22-Sep-2022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3738721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AB2011-99A9-4A5B-AAA5-D8FA7A730D1C}" type="datetime1">
              <a:rPr lang="en-US" smtClean="0"/>
              <a:t>22-Sep-2022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2321143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63D045-74AB-41F5-8179-15AA26077FB4}" type="datetime1">
              <a:rPr lang="en-US" smtClean="0"/>
              <a:t>22-Sep-2022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009C55-03F3-4598-AA63-02A52B3351F8}" type="slidenum">
              <a:rPr lang="en-US" smtClean="0"/>
              <a:t>‹#›</a:t>
            </a:fld>
            <a:endParaRPr lang="en-US"/>
          </a:p>
        </p:txBody>
      </p:sp>
    </p:spTree>
    <p:extLst>
      <p:ext uri="{BB962C8B-B14F-4D97-AF65-F5344CB8AC3E}">
        <p14:creationId xmlns:p14="http://schemas.microsoft.com/office/powerpoint/2010/main" val="3478280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chorCtr="0">
            <a:normAutofit/>
          </a:bodyPr>
          <a:lstStyle/>
          <a:p>
            <a:r>
              <a:rPr lang="en-US"/>
              <a:t>Click to edit Master title style</a:t>
            </a:r>
            <a:endParaRPr lang="el-GR"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1C9BD-0C87-4E4B-9E35-EE2CB12CEBDE}" type="datetime1">
              <a:rPr lang="en-US" smtClean="0"/>
              <a:t>22-Sep-2022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09C55-03F3-4598-AA63-02A52B3351F8}" type="slidenum">
              <a:rPr lang="en-US" smtClean="0"/>
              <a:t>‹#›</a:t>
            </a:fld>
            <a:endParaRPr lang="en-US"/>
          </a:p>
        </p:txBody>
      </p:sp>
    </p:spTree>
    <p:extLst>
      <p:ext uri="{BB962C8B-B14F-4D97-AF65-F5344CB8AC3E}">
        <p14:creationId xmlns:p14="http://schemas.microsoft.com/office/powerpoint/2010/main" val="2688424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oracle.com/java/technologies/javase/seccodeguide.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stackoverflow.com/questions/45632920/why-should-one-use-objects-requirenonnull"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stackoverflow.com/questions/30803650/java-how-to-only-create-an-object-with-valid-attribut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stackoverflow.com/questions/1371369/can-constructors-throw-exceptions-in-java?noredirect=1&amp;lq=1"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Programming for OO systems (esp., with Java)</a:t>
            </a:r>
          </a:p>
        </p:txBody>
      </p:sp>
      <p:sp>
        <p:nvSpPr>
          <p:cNvPr id="3" name="Subtitle 2"/>
          <p:cNvSpPr>
            <a:spLocks noGrp="1"/>
          </p:cNvSpPr>
          <p:nvPr>
            <p:ph type="subTitle" idx="1"/>
          </p:nvPr>
        </p:nvSpPr>
        <p:spPr/>
        <p:txBody>
          <a:bodyPr>
            <a:normAutofit fontScale="70000" lnSpcReduction="20000"/>
          </a:bodyPr>
          <a:lstStyle/>
          <a:p>
            <a:r>
              <a:rPr lang="el-GR" dirty="0"/>
              <a:t>Ανάπτυξη Λογισμικού (</a:t>
            </a:r>
            <a:r>
              <a:rPr lang="en-US" dirty="0"/>
              <a:t>Software Development</a:t>
            </a:r>
            <a:r>
              <a:rPr lang="el-GR" dirty="0"/>
              <a:t>)</a:t>
            </a:r>
          </a:p>
          <a:p>
            <a:endParaRPr lang="fr-FR" dirty="0"/>
          </a:p>
          <a:p>
            <a:r>
              <a:rPr lang="fr-FR" dirty="0"/>
              <a:t>www.cs.uoi.gr/~pvassil/courses/sw_dev/</a:t>
            </a:r>
          </a:p>
          <a:p>
            <a:endParaRPr lang="el-GR" dirty="0"/>
          </a:p>
          <a:p>
            <a:r>
              <a:rPr lang="en-US" dirty="0"/>
              <a:t>MYY301/</a:t>
            </a:r>
            <a:r>
              <a:rPr lang="el-GR" dirty="0"/>
              <a:t>ΠΛΥ 308</a:t>
            </a:r>
          </a:p>
          <a:p>
            <a:endParaRPr lang="en-US" dirty="0"/>
          </a:p>
        </p:txBody>
      </p:sp>
      <p:sp>
        <p:nvSpPr>
          <p:cNvPr id="4" name="TextBox 3">
            <a:extLst>
              <a:ext uri="{FF2B5EF4-FFF2-40B4-BE49-F238E27FC236}">
                <a16:creationId xmlns:a16="http://schemas.microsoft.com/office/drawing/2014/main" id="{9462C0B1-77E7-469A-84B9-B56B2AD8B8C5}"/>
              </a:ext>
            </a:extLst>
          </p:cNvPr>
          <p:cNvSpPr txBox="1"/>
          <p:nvPr/>
        </p:nvSpPr>
        <p:spPr>
          <a:xfrm>
            <a:off x="4128458" y="5981207"/>
            <a:ext cx="4329742" cy="738664"/>
          </a:xfrm>
          <a:prstGeom prst="rect">
            <a:avLst/>
          </a:prstGeom>
          <a:noFill/>
        </p:spPr>
        <p:txBody>
          <a:bodyPr wrap="square" rtlCol="0">
            <a:spAutoFit/>
          </a:bodyPr>
          <a:lstStyle/>
          <a:p>
            <a:r>
              <a:rPr lang="el-GR" sz="1400" dirty="0">
                <a:solidFill>
                  <a:schemeClr val="bg1">
                    <a:lumMod val="50000"/>
                  </a:schemeClr>
                </a:solidFill>
              </a:rPr>
              <a:t>Σημειώσεις ΠΒ στο βιβλίο “</a:t>
            </a:r>
            <a:r>
              <a:rPr lang="en-US" sz="1400" dirty="0">
                <a:solidFill>
                  <a:schemeClr val="bg1">
                    <a:lumMod val="50000"/>
                  </a:schemeClr>
                </a:solidFill>
              </a:rPr>
              <a:t>Effective Java” 3rd Ed., by Joshua Bloch</a:t>
            </a:r>
            <a:endParaRPr lang="el-GR" sz="1400" dirty="0">
              <a:solidFill>
                <a:schemeClr val="bg1">
                  <a:lumMod val="50000"/>
                </a:schemeClr>
              </a:solidFill>
            </a:endParaRPr>
          </a:p>
          <a:p>
            <a:r>
              <a:rPr lang="en-US" sz="1400" dirty="0">
                <a:solidFill>
                  <a:schemeClr val="bg1">
                    <a:lumMod val="50000"/>
                  </a:schemeClr>
                </a:solidFill>
              </a:rPr>
              <a:t>https://github.com/jbloch/effective-java-3e-source-code</a:t>
            </a:r>
          </a:p>
        </p:txBody>
      </p:sp>
      <p:sp>
        <p:nvSpPr>
          <p:cNvPr id="5" name="Slide Number Placeholder 4">
            <a:extLst>
              <a:ext uri="{FF2B5EF4-FFF2-40B4-BE49-F238E27FC236}">
                <a16:creationId xmlns:a16="http://schemas.microsoft.com/office/drawing/2014/main" id="{CAE3FA24-C0A9-4F6E-883A-25C654FEC4D3}"/>
              </a:ext>
            </a:extLst>
          </p:cNvPr>
          <p:cNvSpPr>
            <a:spLocks noGrp="1"/>
          </p:cNvSpPr>
          <p:nvPr>
            <p:ph type="sldNum" sz="quarter" idx="12"/>
          </p:nvPr>
        </p:nvSpPr>
        <p:spPr/>
        <p:txBody>
          <a:bodyPr/>
          <a:lstStyle/>
          <a:p>
            <a:fld id="{3DF53439-851E-44AD-84B1-B6BFC3D0C743}" type="slidenum">
              <a:rPr lang="el-GR" smtClean="0"/>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D51CC-9516-3424-3A4E-C162793AB967}"/>
              </a:ext>
            </a:extLst>
          </p:cNvPr>
          <p:cNvSpPr>
            <a:spLocks noGrp="1"/>
          </p:cNvSpPr>
          <p:nvPr>
            <p:ph type="title"/>
          </p:nvPr>
        </p:nvSpPr>
        <p:spPr/>
        <p:txBody>
          <a:bodyPr/>
          <a:lstStyle/>
          <a:p>
            <a:r>
              <a:rPr lang="en-US" dirty="0"/>
              <a:t>For-each is better than for (#58)</a:t>
            </a:r>
          </a:p>
        </p:txBody>
      </p:sp>
      <p:sp>
        <p:nvSpPr>
          <p:cNvPr id="3" name="Content Placeholder 2">
            <a:extLst>
              <a:ext uri="{FF2B5EF4-FFF2-40B4-BE49-F238E27FC236}">
                <a16:creationId xmlns:a16="http://schemas.microsoft.com/office/drawing/2014/main" id="{B4C7BD4D-C82A-A80E-F5CD-D206939909E4}"/>
              </a:ext>
            </a:extLst>
          </p:cNvPr>
          <p:cNvSpPr>
            <a:spLocks noGrp="1"/>
          </p:cNvSpPr>
          <p:nvPr>
            <p:ph idx="1"/>
          </p:nvPr>
        </p:nvSpPr>
        <p:spPr>
          <a:xfrm>
            <a:off x="457199" y="1053738"/>
            <a:ext cx="8573589" cy="5667738"/>
          </a:xfrm>
        </p:spPr>
        <p:txBody>
          <a:bodyPr>
            <a:normAutofit fontScale="92500"/>
          </a:bodyPr>
          <a:lstStyle/>
          <a:p>
            <a:pPr marL="0" indent="0">
              <a:buNone/>
            </a:pPr>
            <a:r>
              <a:rPr lang="en-US" sz="2400" u="sng" dirty="0">
                <a:latin typeface="+mj-lt"/>
              </a:rPr>
              <a:t>BOTH for collections AND arrays:</a:t>
            </a:r>
            <a:r>
              <a:rPr lang="en-US" sz="2400" dirty="0">
                <a:latin typeface="+mj-lt"/>
              </a:rPr>
              <a:t> Use</a:t>
            </a:r>
          </a:p>
          <a:p>
            <a:pPr marL="400050" lvl="1" indent="0">
              <a:buNone/>
            </a:pPr>
            <a:r>
              <a:rPr lang="en-US" sz="1600" dirty="0">
                <a:solidFill>
                  <a:srgbClr val="0000FF"/>
                </a:solidFill>
                <a:latin typeface="Consolas" panose="020B0609020204030204" pitchFamily="49" charset="0"/>
              </a:rPr>
              <a:t>for (Element e : elements) { 	</a:t>
            </a:r>
          </a:p>
          <a:p>
            <a:pPr marL="400050" lvl="1" indent="0">
              <a:buNone/>
            </a:pPr>
            <a:r>
              <a:rPr lang="en-US" sz="1600" dirty="0">
                <a:solidFill>
                  <a:srgbClr val="0000FF"/>
                </a:solidFill>
                <a:latin typeface="Consolas" panose="020B0609020204030204" pitchFamily="49" charset="0"/>
              </a:rPr>
              <a:t>	... // Do something with e …</a:t>
            </a:r>
          </a:p>
          <a:p>
            <a:pPr marL="400050" lvl="1" indent="0">
              <a:buNone/>
            </a:pPr>
            <a:r>
              <a:rPr lang="en-US" sz="1600" dirty="0">
                <a:solidFill>
                  <a:srgbClr val="0000FF"/>
                </a:solidFill>
                <a:latin typeface="Consolas" panose="020B0609020204030204" pitchFamily="49" charset="0"/>
              </a:rPr>
              <a:t>}</a:t>
            </a:r>
          </a:p>
          <a:p>
            <a:pPr marL="0" indent="0" algn="l">
              <a:buNone/>
            </a:pPr>
            <a:r>
              <a:rPr lang="en-US" sz="2400" b="0" i="0" u="none" strike="noStrike" baseline="0" dirty="0">
                <a:latin typeface="+mj-lt"/>
              </a:rPr>
              <a:t>.. instead of (the visual clutter of)..</a:t>
            </a:r>
          </a:p>
          <a:p>
            <a:pPr marL="400050" lvl="1" indent="0">
              <a:buNone/>
            </a:pPr>
            <a:r>
              <a:rPr lang="en-US" sz="1600" dirty="0">
                <a:solidFill>
                  <a:srgbClr val="C00000"/>
                </a:solidFill>
                <a:latin typeface="Consolas" panose="020B0609020204030204" pitchFamily="49" charset="0"/>
              </a:rPr>
              <a:t>for (Iterator&lt;Element&gt; </a:t>
            </a:r>
            <a:r>
              <a:rPr lang="en-US" sz="1600" dirty="0" err="1">
                <a:solidFill>
                  <a:srgbClr val="C00000"/>
                </a:solidFill>
                <a:latin typeface="Consolas" panose="020B0609020204030204" pitchFamily="49" charset="0"/>
              </a:rPr>
              <a:t>i</a:t>
            </a:r>
            <a:r>
              <a:rPr lang="en-US" sz="1600" dirty="0">
                <a:solidFill>
                  <a:srgbClr val="C00000"/>
                </a:solidFill>
                <a:latin typeface="Consolas" panose="020B0609020204030204" pitchFamily="49" charset="0"/>
              </a:rPr>
              <a:t> = </a:t>
            </a:r>
            <a:r>
              <a:rPr lang="en-US" sz="1600" dirty="0" err="1">
                <a:solidFill>
                  <a:srgbClr val="C00000"/>
                </a:solidFill>
                <a:latin typeface="Consolas" panose="020B0609020204030204" pitchFamily="49" charset="0"/>
              </a:rPr>
              <a:t>c.iterator</a:t>
            </a:r>
            <a:r>
              <a:rPr lang="en-US" sz="1600" dirty="0">
                <a:solidFill>
                  <a:srgbClr val="C00000"/>
                </a:solidFill>
                <a:latin typeface="Consolas" panose="020B0609020204030204" pitchFamily="49" charset="0"/>
              </a:rPr>
              <a:t>(); </a:t>
            </a:r>
            <a:r>
              <a:rPr lang="en-US" sz="1600" dirty="0" err="1">
                <a:solidFill>
                  <a:srgbClr val="C00000"/>
                </a:solidFill>
                <a:latin typeface="Consolas" panose="020B0609020204030204" pitchFamily="49" charset="0"/>
              </a:rPr>
              <a:t>i.hasNext</a:t>
            </a:r>
            <a:r>
              <a:rPr lang="en-US" sz="1600" dirty="0">
                <a:solidFill>
                  <a:srgbClr val="C00000"/>
                </a:solidFill>
                <a:latin typeface="Consolas" panose="020B0609020204030204" pitchFamily="49" charset="0"/>
              </a:rPr>
              <a:t>(); ) {</a:t>
            </a:r>
          </a:p>
          <a:p>
            <a:pPr marL="400050" lvl="1" indent="0">
              <a:buNone/>
            </a:pPr>
            <a:r>
              <a:rPr lang="en-US" sz="1600" dirty="0">
                <a:solidFill>
                  <a:srgbClr val="C00000"/>
                </a:solidFill>
                <a:latin typeface="Consolas" panose="020B0609020204030204" pitchFamily="49" charset="0"/>
              </a:rPr>
              <a:t>	Element e = </a:t>
            </a:r>
            <a:r>
              <a:rPr lang="en-US" sz="1600" dirty="0" err="1">
                <a:solidFill>
                  <a:srgbClr val="C00000"/>
                </a:solidFill>
                <a:latin typeface="Consolas" panose="020B0609020204030204" pitchFamily="49" charset="0"/>
              </a:rPr>
              <a:t>i.next</a:t>
            </a:r>
            <a:r>
              <a:rPr lang="en-US" sz="1600" dirty="0">
                <a:solidFill>
                  <a:srgbClr val="C00000"/>
                </a:solidFill>
                <a:latin typeface="Consolas" panose="020B0609020204030204" pitchFamily="49" charset="0"/>
              </a:rPr>
              <a:t>(); … // Do something with e …</a:t>
            </a:r>
          </a:p>
          <a:p>
            <a:pPr marL="400050" lvl="1" indent="0">
              <a:buNone/>
            </a:pPr>
            <a:r>
              <a:rPr lang="en-US" sz="1600" dirty="0">
                <a:solidFill>
                  <a:srgbClr val="C00000"/>
                </a:solidFill>
                <a:latin typeface="Consolas" panose="020B0609020204030204" pitchFamily="49" charset="0"/>
              </a:rPr>
              <a:t>} </a:t>
            </a:r>
            <a:r>
              <a:rPr lang="en-US" sz="2400" dirty="0">
                <a:latin typeface="+mj-lt"/>
              </a:rPr>
              <a:t>or</a:t>
            </a:r>
          </a:p>
          <a:p>
            <a:pPr marL="400050" lvl="1" indent="0">
              <a:buNone/>
            </a:pPr>
            <a:r>
              <a:rPr lang="nn-NO" sz="1600" b="0" i="0" u="none" strike="noStrike" baseline="0" dirty="0">
                <a:solidFill>
                  <a:srgbClr val="C00000"/>
                </a:solidFill>
                <a:latin typeface="Consolas" panose="020B0609020204030204" pitchFamily="49" charset="0"/>
              </a:rPr>
              <a:t>for (int i = 0; i &lt; a.length; i++) {</a:t>
            </a:r>
          </a:p>
          <a:p>
            <a:pPr marL="400050" lvl="1" indent="0">
              <a:buNone/>
            </a:pPr>
            <a:r>
              <a:rPr lang="en-US" sz="1600" b="0" i="0" u="none" strike="noStrike" baseline="0" dirty="0">
                <a:solidFill>
                  <a:srgbClr val="C00000"/>
                </a:solidFill>
                <a:latin typeface="Consolas" panose="020B0609020204030204" pitchFamily="49" charset="0"/>
              </a:rPr>
              <a:t>	… // Do something with a[</a:t>
            </a:r>
            <a:r>
              <a:rPr lang="en-US" sz="1600" b="0" i="0" u="none" strike="noStrike" baseline="0" dirty="0" err="1">
                <a:solidFill>
                  <a:srgbClr val="C00000"/>
                </a:solidFill>
                <a:latin typeface="Consolas" panose="020B0609020204030204" pitchFamily="49" charset="0"/>
              </a:rPr>
              <a:t>i</a:t>
            </a:r>
            <a:r>
              <a:rPr lang="en-US" sz="1600" b="0" i="0" u="none" strike="noStrike" baseline="0" dirty="0">
                <a:solidFill>
                  <a:srgbClr val="C00000"/>
                </a:solidFill>
                <a:latin typeface="Consolas" panose="020B0609020204030204" pitchFamily="49" charset="0"/>
              </a:rPr>
              <a:t>] …</a:t>
            </a:r>
          </a:p>
          <a:p>
            <a:pPr marL="400050" lvl="1" indent="0">
              <a:buNone/>
            </a:pPr>
            <a:r>
              <a:rPr lang="en-US" sz="1600" b="0" i="0" u="none" strike="noStrike" baseline="0" dirty="0">
                <a:solidFill>
                  <a:srgbClr val="C00000"/>
                </a:solidFill>
                <a:latin typeface="Consolas" panose="020B0609020204030204" pitchFamily="49" charset="0"/>
              </a:rPr>
              <a:t>}</a:t>
            </a:r>
          </a:p>
          <a:p>
            <a:pPr marL="457200" indent="-457200"/>
            <a:r>
              <a:rPr lang="en-US" sz="2400" dirty="0">
                <a:latin typeface="+mj-lt"/>
              </a:rPr>
              <a:t>Why? Because it allows the essential part of working with collections of similar items to be bluntly obvious to the reader:</a:t>
            </a:r>
          </a:p>
          <a:p>
            <a:pPr marL="857250" lvl="1" indent="-457200"/>
            <a:r>
              <a:rPr lang="en-US" sz="2600" dirty="0">
                <a:solidFill>
                  <a:srgbClr val="0000FF"/>
                </a:solidFill>
                <a:latin typeface="+mj-lt"/>
              </a:rPr>
              <a:t>Iterate through the collection, by visiting one-item-at-a-time;</a:t>
            </a:r>
          </a:p>
          <a:p>
            <a:pPr marL="857250" lvl="1" indent="-457200"/>
            <a:r>
              <a:rPr lang="en-US" sz="2600" dirty="0">
                <a:solidFill>
                  <a:srgbClr val="0000FF"/>
                </a:solidFill>
                <a:latin typeface="+mj-lt"/>
              </a:rPr>
              <a:t>Work with this single item you visit each time;</a:t>
            </a:r>
          </a:p>
          <a:p>
            <a:pPr marL="457200" indent="-457200"/>
            <a:r>
              <a:rPr lang="en-US" sz="2400" dirty="0">
                <a:latin typeface="+mj-lt"/>
              </a:rPr>
              <a:t>And yes, arrays are yet-another case of collection-of-similar-items</a:t>
            </a:r>
          </a:p>
        </p:txBody>
      </p:sp>
      <p:sp>
        <p:nvSpPr>
          <p:cNvPr id="4" name="Slide Number Placeholder 3">
            <a:extLst>
              <a:ext uri="{FF2B5EF4-FFF2-40B4-BE49-F238E27FC236}">
                <a16:creationId xmlns:a16="http://schemas.microsoft.com/office/drawing/2014/main" id="{521A4A80-0457-B94C-AF84-9BD0B7287FBA}"/>
              </a:ext>
            </a:extLst>
          </p:cNvPr>
          <p:cNvSpPr>
            <a:spLocks noGrp="1"/>
          </p:cNvSpPr>
          <p:nvPr>
            <p:ph type="sldNum" sz="quarter" idx="12"/>
          </p:nvPr>
        </p:nvSpPr>
        <p:spPr/>
        <p:txBody>
          <a:bodyPr/>
          <a:lstStyle/>
          <a:p>
            <a:fld id="{63009C55-03F3-4598-AA63-02A52B3351F8}" type="slidenum">
              <a:rPr lang="en-US" smtClean="0"/>
              <a:t>10</a:t>
            </a:fld>
            <a:endParaRPr lang="en-US"/>
          </a:p>
        </p:txBody>
      </p:sp>
      <p:sp>
        <p:nvSpPr>
          <p:cNvPr id="5" name="TextBox 4">
            <a:extLst>
              <a:ext uri="{FF2B5EF4-FFF2-40B4-BE49-F238E27FC236}">
                <a16:creationId xmlns:a16="http://schemas.microsoft.com/office/drawing/2014/main" id="{41AAE956-C1FC-2CF5-57FD-A5BC9AD387DB}"/>
              </a:ext>
            </a:extLst>
          </p:cNvPr>
          <p:cNvSpPr txBox="1"/>
          <p:nvPr/>
        </p:nvSpPr>
        <p:spPr>
          <a:xfrm>
            <a:off x="7419703" y="1489166"/>
            <a:ext cx="1480457" cy="1477328"/>
          </a:xfrm>
          <a:prstGeom prst="rect">
            <a:avLst/>
          </a:prstGeom>
          <a:solidFill>
            <a:srgbClr val="FFFFCC"/>
          </a:solidFill>
        </p:spPr>
        <p:txBody>
          <a:bodyPr wrap="square" rtlCol="0">
            <a:spAutoFit/>
          </a:bodyPr>
          <a:lstStyle/>
          <a:p>
            <a:pPr algn="ctr"/>
            <a:r>
              <a:rPr lang="en-US" dirty="0">
                <a:latin typeface="Gabriola" panose="04040605051002020D02" pitchFamily="82" charset="0"/>
              </a:rPr>
              <a:t>If time: make a lengthier discussion</a:t>
            </a:r>
          </a:p>
          <a:p>
            <a:pPr algn="ctr"/>
            <a:r>
              <a:rPr lang="en-US" dirty="0">
                <a:latin typeface="Gabriola" panose="04040605051002020D02" pitchFamily="82" charset="0"/>
              </a:rPr>
              <a:t>&amp;&amp; also cover </a:t>
            </a:r>
            <a:r>
              <a:rPr lang="en-US" dirty="0">
                <a:solidFill>
                  <a:srgbClr val="FF0000"/>
                </a:solidFill>
                <a:latin typeface="Gabriola" panose="04040605051002020D02" pitchFamily="82" charset="0"/>
              </a:rPr>
              <a:t>exceptions</a:t>
            </a:r>
          </a:p>
        </p:txBody>
      </p:sp>
    </p:spTree>
    <p:extLst>
      <p:ext uri="{BB962C8B-B14F-4D97-AF65-F5344CB8AC3E}">
        <p14:creationId xmlns:p14="http://schemas.microsoft.com/office/powerpoint/2010/main" val="81930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F6D24-FDC2-6DBA-EC08-3EA84F94979C}"/>
              </a:ext>
            </a:extLst>
          </p:cNvPr>
          <p:cNvSpPr>
            <a:spLocks noGrp="1"/>
          </p:cNvSpPr>
          <p:nvPr>
            <p:ph type="title"/>
          </p:nvPr>
        </p:nvSpPr>
        <p:spPr/>
        <p:txBody>
          <a:bodyPr/>
          <a:lstStyle/>
          <a:p>
            <a:r>
              <a:rPr lang="en-US" dirty="0"/>
              <a:t>Data types: summary</a:t>
            </a:r>
          </a:p>
        </p:txBody>
      </p:sp>
      <p:sp>
        <p:nvSpPr>
          <p:cNvPr id="3" name="Content Placeholder 2">
            <a:extLst>
              <a:ext uri="{FF2B5EF4-FFF2-40B4-BE49-F238E27FC236}">
                <a16:creationId xmlns:a16="http://schemas.microsoft.com/office/drawing/2014/main" id="{A957114B-06AC-68D3-1BC0-CAED0DB0A417}"/>
              </a:ext>
            </a:extLst>
          </p:cNvPr>
          <p:cNvSpPr>
            <a:spLocks noGrp="1"/>
          </p:cNvSpPr>
          <p:nvPr>
            <p:ph idx="1"/>
          </p:nvPr>
        </p:nvSpPr>
        <p:spPr>
          <a:xfrm>
            <a:off x="457200" y="1600200"/>
            <a:ext cx="8229600" cy="4600303"/>
          </a:xfrm>
        </p:spPr>
        <p:txBody>
          <a:bodyPr>
            <a:normAutofit/>
          </a:bodyPr>
          <a:lstStyle/>
          <a:p>
            <a:r>
              <a:rPr lang="en-US" sz="2400" dirty="0"/>
              <a:t>(#61) Prefer primitive types to boxed primitives (e.g., use int rather than Integer), wherever possible</a:t>
            </a:r>
          </a:p>
          <a:p>
            <a:r>
              <a:rPr lang="en-US" sz="2400" dirty="0"/>
              <a:t>(#60) For monetary types, </a:t>
            </a:r>
            <a:r>
              <a:rPr lang="en-US" sz="2400" u="sng" dirty="0"/>
              <a:t>use </a:t>
            </a:r>
            <a:r>
              <a:rPr lang="en-US" sz="2000" u="sng" dirty="0">
                <a:solidFill>
                  <a:srgbClr val="0000FF"/>
                </a:solidFill>
                <a:latin typeface="Consolas" panose="020B0609020204030204" pitchFamily="49" charset="0"/>
              </a:rPr>
              <a:t>int</a:t>
            </a:r>
            <a:r>
              <a:rPr lang="en-US" sz="2400" u="sng" dirty="0"/>
              <a:t>, </a:t>
            </a:r>
            <a:r>
              <a:rPr lang="en-US" sz="2000" u="sng" dirty="0">
                <a:solidFill>
                  <a:srgbClr val="0000FF"/>
                </a:solidFill>
                <a:latin typeface="Consolas" panose="020B0609020204030204" pitchFamily="49" charset="0"/>
              </a:rPr>
              <a:t>long</a:t>
            </a:r>
            <a:r>
              <a:rPr lang="en-US" sz="2400" u="sng" dirty="0"/>
              <a:t> </a:t>
            </a:r>
            <a:r>
              <a:rPr lang="en-US" sz="2400" dirty="0"/>
              <a:t>(18 decimal digits) or </a:t>
            </a:r>
            <a:r>
              <a:rPr lang="en-US" sz="2000" dirty="0" err="1">
                <a:solidFill>
                  <a:srgbClr val="0000FF"/>
                </a:solidFill>
                <a:latin typeface="Consolas" panose="020B0609020204030204" pitchFamily="49" charset="0"/>
              </a:rPr>
              <a:t>BigDecimal</a:t>
            </a:r>
            <a:r>
              <a:rPr lang="en-US" sz="2400" dirty="0"/>
              <a:t> (albeit not primitive &amp;&amp; slower) rather than </a:t>
            </a:r>
            <a:r>
              <a:rPr lang="en-US" sz="2000" dirty="0">
                <a:solidFill>
                  <a:srgbClr val="FF0000"/>
                </a:solidFill>
              </a:rPr>
              <a:t>float</a:t>
            </a:r>
            <a:r>
              <a:rPr lang="en-US" sz="2400" dirty="0"/>
              <a:t> and </a:t>
            </a:r>
            <a:r>
              <a:rPr lang="en-US" sz="2000" dirty="0">
                <a:solidFill>
                  <a:srgbClr val="FF0000"/>
                </a:solidFill>
                <a:latin typeface="Consolas" panose="020B0609020204030204" pitchFamily="49" charset="0"/>
              </a:rPr>
              <a:t>double</a:t>
            </a:r>
            <a:r>
              <a:rPr lang="en-US" sz="2000" dirty="0">
                <a:solidFill>
                  <a:schemeClr val="tx1"/>
                </a:solidFill>
                <a:latin typeface="+mj-lt"/>
              </a:rPr>
              <a:t> </a:t>
            </a:r>
            <a:r>
              <a:rPr lang="en-US" sz="2000" dirty="0">
                <a:solidFill>
                  <a:srgbClr val="FF0000"/>
                </a:solidFill>
                <a:latin typeface="+mj-lt"/>
              </a:rPr>
              <a:t>(both known with problems of precision)</a:t>
            </a:r>
            <a:r>
              <a:rPr lang="en-US" sz="2400" dirty="0"/>
              <a:t>!</a:t>
            </a:r>
          </a:p>
          <a:p>
            <a:r>
              <a:rPr lang="en-US" sz="2400" dirty="0"/>
              <a:t>(#6</a:t>
            </a:r>
            <a:r>
              <a:rPr lang="el-GR" sz="2400" dirty="0"/>
              <a:t>2</a:t>
            </a:r>
            <a:r>
              <a:rPr lang="en-US" sz="2400" dirty="0"/>
              <a:t>) Strings should NOT take the place of other data types/</a:t>
            </a:r>
            <a:r>
              <a:rPr lang="en-US" sz="2400" dirty="0" err="1"/>
              <a:t>enum’s</a:t>
            </a:r>
            <a:r>
              <a:rPr lang="en-US" sz="2400" dirty="0"/>
              <a:t>/composite objects!</a:t>
            </a:r>
          </a:p>
          <a:p>
            <a:pPr lvl="1"/>
            <a:r>
              <a:rPr lang="el-GR" sz="2000" dirty="0"/>
              <a:t>Το βλέπω και το ξαναβλέπω όλη την ώρα: </a:t>
            </a:r>
            <a:r>
              <a:rPr lang="el-GR" sz="2000" dirty="0">
                <a:solidFill>
                  <a:srgbClr val="0000FF"/>
                </a:solidFill>
              </a:rPr>
              <a:t>φτιάξτε </a:t>
            </a:r>
            <a:r>
              <a:rPr lang="en-US" sz="2000" dirty="0">
                <a:solidFill>
                  <a:srgbClr val="0000FF"/>
                </a:solidFill>
              </a:rPr>
              <a:t>domain classes/enumerations/… </a:t>
            </a:r>
            <a:r>
              <a:rPr lang="el-GR" sz="2000" dirty="0">
                <a:solidFill>
                  <a:srgbClr val="0000FF"/>
                </a:solidFill>
              </a:rPr>
              <a:t>όπως πρέπει,</a:t>
            </a:r>
            <a:r>
              <a:rPr lang="el-GR" sz="2000" dirty="0"/>
              <a:t> </a:t>
            </a:r>
            <a:r>
              <a:rPr lang="el-GR" sz="2000" dirty="0">
                <a:solidFill>
                  <a:srgbClr val="FF0000"/>
                </a:solidFill>
              </a:rPr>
              <a:t>αντί να δηλώνετε</a:t>
            </a:r>
            <a:r>
              <a:rPr lang="en-US" sz="2000" dirty="0">
                <a:solidFill>
                  <a:srgbClr val="FF0000"/>
                </a:solidFill>
              </a:rPr>
              <a:t>/</a:t>
            </a:r>
            <a:r>
              <a:rPr lang="el-GR" sz="2000" dirty="0">
                <a:solidFill>
                  <a:srgbClr val="FF0000"/>
                </a:solidFill>
              </a:rPr>
              <a:t>επιστρέφετε ένα </a:t>
            </a:r>
            <a:r>
              <a:rPr lang="en-US" sz="2000" dirty="0">
                <a:solidFill>
                  <a:srgbClr val="FF0000"/>
                </a:solidFill>
              </a:rPr>
              <a:t>string </a:t>
            </a:r>
            <a:r>
              <a:rPr lang="el-GR" sz="2000" dirty="0">
                <a:solidFill>
                  <a:srgbClr val="FF0000"/>
                </a:solidFill>
              </a:rPr>
              <a:t>για να ξεμπερδεύουμε!</a:t>
            </a:r>
            <a:r>
              <a:rPr lang="el-GR" sz="2000" dirty="0"/>
              <a:t> Αμάν…</a:t>
            </a:r>
            <a:endParaRPr lang="en-US" sz="2000" dirty="0"/>
          </a:p>
          <a:p>
            <a:r>
              <a:rPr lang="el-GR" sz="2400" dirty="0"/>
              <a:t>(#63) </a:t>
            </a:r>
            <a:r>
              <a:rPr lang="en-US" sz="2400" dirty="0"/>
              <a:t>Contrary to what the 2018 book says, it is now </a:t>
            </a:r>
            <a:r>
              <a:rPr lang="en-US" sz="2400" dirty="0">
                <a:solidFill>
                  <a:srgbClr val="0000FF"/>
                </a:solidFill>
              </a:rPr>
              <a:t>perfectly OK to use    </a:t>
            </a:r>
            <a:r>
              <a:rPr lang="en-US" sz="2400" dirty="0"/>
              <a:t> </a:t>
            </a:r>
            <a:r>
              <a:rPr lang="en-US" sz="2000" dirty="0">
                <a:latin typeface="Consolas" panose="020B0609020204030204" pitchFamily="49" charset="0"/>
              </a:rPr>
              <a:t>String s = “’; s += “Extra stuff appended”;</a:t>
            </a:r>
            <a:endParaRPr lang="en-US" sz="2400" dirty="0">
              <a:latin typeface="Consolas" panose="020B0609020204030204" pitchFamily="49" charset="0"/>
            </a:endParaRPr>
          </a:p>
        </p:txBody>
      </p:sp>
      <p:sp>
        <p:nvSpPr>
          <p:cNvPr id="4" name="Slide Number Placeholder 3">
            <a:extLst>
              <a:ext uri="{FF2B5EF4-FFF2-40B4-BE49-F238E27FC236}">
                <a16:creationId xmlns:a16="http://schemas.microsoft.com/office/drawing/2014/main" id="{73E355B8-9EFC-EFFD-7764-0F0A551FA638}"/>
              </a:ext>
            </a:extLst>
          </p:cNvPr>
          <p:cNvSpPr>
            <a:spLocks noGrp="1"/>
          </p:cNvSpPr>
          <p:nvPr>
            <p:ph type="sldNum" sz="quarter" idx="12"/>
          </p:nvPr>
        </p:nvSpPr>
        <p:spPr/>
        <p:txBody>
          <a:bodyPr/>
          <a:lstStyle/>
          <a:p>
            <a:fld id="{63009C55-03F3-4598-AA63-02A52B3351F8}" type="slidenum">
              <a:rPr lang="en-US" smtClean="0"/>
              <a:t>11</a:t>
            </a:fld>
            <a:endParaRPr lang="en-US"/>
          </a:p>
        </p:txBody>
      </p:sp>
      <p:sp>
        <p:nvSpPr>
          <p:cNvPr id="6" name="TextBox 5">
            <a:extLst>
              <a:ext uri="{FF2B5EF4-FFF2-40B4-BE49-F238E27FC236}">
                <a16:creationId xmlns:a16="http://schemas.microsoft.com/office/drawing/2014/main" id="{C4B3E732-2E63-8188-9260-785260CFF2FF}"/>
              </a:ext>
            </a:extLst>
          </p:cNvPr>
          <p:cNvSpPr txBox="1"/>
          <p:nvPr/>
        </p:nvSpPr>
        <p:spPr>
          <a:xfrm>
            <a:off x="7620000" y="188997"/>
            <a:ext cx="1480457" cy="1200329"/>
          </a:xfrm>
          <a:prstGeom prst="rect">
            <a:avLst/>
          </a:prstGeom>
          <a:solidFill>
            <a:srgbClr val="FFFFCC"/>
          </a:solidFill>
        </p:spPr>
        <p:txBody>
          <a:bodyPr wrap="square" rtlCol="0">
            <a:spAutoFit/>
          </a:bodyPr>
          <a:lstStyle/>
          <a:p>
            <a:pPr algn="ctr"/>
            <a:r>
              <a:rPr lang="en-US" dirty="0">
                <a:latin typeface="Gabriola" panose="04040605051002020D02" pitchFamily="82" charset="0"/>
              </a:rPr>
              <a:t>If time: make a lengthier discussion</a:t>
            </a:r>
          </a:p>
          <a:p>
            <a:pPr algn="ctr"/>
            <a:r>
              <a:rPr lang="en-US" dirty="0">
                <a:latin typeface="Gabriola" panose="04040605051002020D02" pitchFamily="82" charset="0"/>
              </a:rPr>
              <a:t>for #61, #62</a:t>
            </a:r>
            <a:endParaRPr lang="en-US" dirty="0">
              <a:solidFill>
                <a:srgbClr val="FF0000"/>
              </a:solidFill>
              <a:latin typeface="Gabriola" panose="04040605051002020D02" pitchFamily="82" charset="0"/>
            </a:endParaRPr>
          </a:p>
        </p:txBody>
      </p:sp>
    </p:spTree>
    <p:extLst>
      <p:ext uri="{BB962C8B-B14F-4D97-AF65-F5344CB8AC3E}">
        <p14:creationId xmlns:p14="http://schemas.microsoft.com/office/powerpoint/2010/main" val="3586135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E5C31-19ED-1C7A-BC0E-F4560BB6F975}"/>
              </a:ext>
            </a:extLst>
          </p:cNvPr>
          <p:cNvSpPr>
            <a:spLocks noGrp="1"/>
          </p:cNvSpPr>
          <p:nvPr>
            <p:ph type="title"/>
          </p:nvPr>
        </p:nvSpPr>
        <p:spPr/>
        <p:txBody>
          <a:bodyPr/>
          <a:lstStyle/>
          <a:p>
            <a:r>
              <a:rPr lang="en-US" dirty="0"/>
              <a:t>Prefer Interfaces to Classes (#64)</a:t>
            </a:r>
          </a:p>
        </p:txBody>
      </p:sp>
      <p:sp>
        <p:nvSpPr>
          <p:cNvPr id="3" name="Content Placeholder 2">
            <a:extLst>
              <a:ext uri="{FF2B5EF4-FFF2-40B4-BE49-F238E27FC236}">
                <a16:creationId xmlns:a16="http://schemas.microsoft.com/office/drawing/2014/main" id="{8DE0BF69-A342-E6E5-FCDE-162C26241A01}"/>
              </a:ext>
            </a:extLst>
          </p:cNvPr>
          <p:cNvSpPr>
            <a:spLocks noGrp="1"/>
          </p:cNvSpPr>
          <p:nvPr>
            <p:ph idx="1"/>
          </p:nvPr>
        </p:nvSpPr>
        <p:spPr/>
        <p:txBody>
          <a:bodyPr>
            <a:normAutofit fontScale="77500" lnSpcReduction="20000"/>
          </a:bodyPr>
          <a:lstStyle/>
          <a:p>
            <a:r>
              <a:rPr lang="en-US" dirty="0"/>
              <a:t>(#64) If it is possible to refer to an object via an interface, use the interface (which is a </a:t>
            </a:r>
            <a:r>
              <a:rPr lang="en-US" u="sng" dirty="0"/>
              <a:t>contract</a:t>
            </a:r>
            <a:r>
              <a:rPr lang="en-US" dirty="0"/>
              <a:t>) to declare the object, rather than the concrete class</a:t>
            </a:r>
          </a:p>
          <a:p>
            <a:r>
              <a:rPr lang="en-US" dirty="0"/>
              <a:t>Instead of (the concrete class)</a:t>
            </a:r>
          </a:p>
          <a:p>
            <a:pPr lvl="2"/>
            <a:r>
              <a:rPr lang="en-US" sz="2100" b="1" dirty="0" err="1">
                <a:solidFill>
                  <a:srgbClr val="FF0000"/>
                </a:solidFill>
                <a:latin typeface="Consolas" panose="020B0609020204030204" pitchFamily="49" charset="0"/>
              </a:rPr>
              <a:t>LinkedHashSet</a:t>
            </a:r>
            <a:r>
              <a:rPr lang="en-US" sz="2100" b="1" dirty="0">
                <a:latin typeface="Consolas" panose="020B0609020204030204" pitchFamily="49" charset="0"/>
              </a:rPr>
              <a:t>&lt;Son&gt; </a:t>
            </a:r>
            <a:r>
              <a:rPr lang="en-US" sz="2100" b="1" dirty="0" err="1">
                <a:latin typeface="Consolas" panose="020B0609020204030204" pitchFamily="49" charset="0"/>
              </a:rPr>
              <a:t>sonSet</a:t>
            </a:r>
            <a:r>
              <a:rPr lang="en-US" sz="2100" b="1" dirty="0">
                <a:latin typeface="Consolas" panose="020B0609020204030204" pitchFamily="49" charset="0"/>
              </a:rPr>
              <a:t> = new </a:t>
            </a:r>
            <a:r>
              <a:rPr lang="en-US" sz="2100" b="1" dirty="0" err="1">
                <a:latin typeface="Consolas" panose="020B0609020204030204" pitchFamily="49" charset="0"/>
              </a:rPr>
              <a:t>LinkedHashSet</a:t>
            </a:r>
            <a:r>
              <a:rPr lang="en-US" sz="2100" b="1" dirty="0">
                <a:latin typeface="Consolas" panose="020B0609020204030204" pitchFamily="49" charset="0"/>
              </a:rPr>
              <a:t>&lt;&gt;();</a:t>
            </a:r>
          </a:p>
          <a:p>
            <a:pPr algn="l"/>
            <a:r>
              <a:rPr lang="en-US" dirty="0"/>
              <a:t>…use (the interface)</a:t>
            </a:r>
          </a:p>
          <a:p>
            <a:pPr lvl="2"/>
            <a:r>
              <a:rPr lang="en-US" sz="2100" b="1" dirty="0">
                <a:solidFill>
                  <a:srgbClr val="0000FF"/>
                </a:solidFill>
                <a:latin typeface="Consolas" panose="020B0609020204030204" pitchFamily="49" charset="0"/>
              </a:rPr>
              <a:t>s</a:t>
            </a:r>
            <a:r>
              <a:rPr lang="en-US" sz="2100" b="1" i="0" u="none" strike="noStrike" baseline="0" dirty="0">
                <a:solidFill>
                  <a:srgbClr val="0000FF"/>
                </a:solidFill>
                <a:latin typeface="Consolas" panose="020B0609020204030204" pitchFamily="49" charset="0"/>
              </a:rPr>
              <a:t>et</a:t>
            </a:r>
            <a:r>
              <a:rPr lang="en-US" sz="2100" b="1" i="0" u="none" strike="noStrike" baseline="0" dirty="0">
                <a:latin typeface="Consolas" panose="020B0609020204030204" pitchFamily="49" charset="0"/>
              </a:rPr>
              <a:t>&lt;</a:t>
            </a:r>
            <a:r>
              <a:rPr lang="en-US" sz="2100" b="0" i="0" u="none" strike="noStrike" baseline="0" dirty="0">
                <a:latin typeface="Consolas" panose="020B0609020204030204" pitchFamily="49" charset="0"/>
              </a:rPr>
              <a:t>Son&gt; </a:t>
            </a:r>
            <a:r>
              <a:rPr lang="en-US" sz="2100" b="0" i="0" u="none" strike="noStrike" baseline="0" dirty="0" err="1">
                <a:latin typeface="Consolas" panose="020B0609020204030204" pitchFamily="49" charset="0"/>
              </a:rPr>
              <a:t>sonSet</a:t>
            </a:r>
            <a:r>
              <a:rPr lang="en-US" sz="2100" b="0" i="0" u="none" strike="noStrike" baseline="0" dirty="0">
                <a:latin typeface="Consolas" panose="020B0609020204030204" pitchFamily="49" charset="0"/>
              </a:rPr>
              <a:t> = new </a:t>
            </a:r>
            <a:r>
              <a:rPr lang="en-US" sz="2100" b="0" i="0" u="none" strike="noStrike" baseline="0" dirty="0" err="1">
                <a:latin typeface="Consolas" panose="020B0609020204030204" pitchFamily="49" charset="0"/>
              </a:rPr>
              <a:t>LinkedHashSet</a:t>
            </a:r>
            <a:r>
              <a:rPr lang="en-US" sz="2100" b="0" i="0" u="none" strike="noStrike" baseline="0" dirty="0">
                <a:latin typeface="Consolas" panose="020B0609020204030204" pitchFamily="49" charset="0"/>
              </a:rPr>
              <a:t>&lt;&gt;();</a:t>
            </a:r>
          </a:p>
          <a:p>
            <a:pPr algn="l"/>
            <a:r>
              <a:rPr lang="en-US" dirty="0"/>
              <a:t>Ideally (granted, this is not always possible):</a:t>
            </a:r>
          </a:p>
          <a:p>
            <a:pPr marL="400050" lvl="1" indent="0">
              <a:buNone/>
            </a:pPr>
            <a:r>
              <a:rPr lang="en-US" sz="2100" dirty="0"/>
              <a:t> </a:t>
            </a:r>
            <a:r>
              <a:rPr lang="en-US" sz="2100" dirty="0">
                <a:latin typeface="Consolas" panose="020B0609020204030204" pitchFamily="49" charset="0"/>
              </a:rPr>
              <a:t>&lt;Interface&gt; </a:t>
            </a:r>
            <a:r>
              <a:rPr lang="en-US" sz="2100" dirty="0" err="1">
                <a:latin typeface="Consolas" panose="020B0609020204030204" pitchFamily="49" charset="0"/>
              </a:rPr>
              <a:t>vrbl</a:t>
            </a:r>
            <a:r>
              <a:rPr lang="en-US" sz="2100" dirty="0">
                <a:latin typeface="Consolas" panose="020B0609020204030204" pitchFamily="49" charset="0"/>
              </a:rPr>
              <a:t> = new &lt;</a:t>
            </a:r>
            <a:r>
              <a:rPr lang="en-US" sz="2100" dirty="0" err="1">
                <a:latin typeface="Consolas" panose="020B0609020204030204" pitchFamily="49" charset="0"/>
              </a:rPr>
              <a:t>ConcreteClass</a:t>
            </a:r>
            <a:r>
              <a:rPr lang="en-US" sz="2100" dirty="0">
                <a:latin typeface="Consolas" panose="020B0609020204030204" pitchFamily="49" charset="0"/>
              </a:rPr>
              <a:t>&gt;();</a:t>
            </a:r>
          </a:p>
          <a:p>
            <a:pPr algn="l"/>
            <a:r>
              <a:rPr lang="en-US" dirty="0"/>
              <a:t>Why? Because it guarantees public methods &amp;&amp; it is absolutely feasible to switch to another implementation if needed</a:t>
            </a:r>
          </a:p>
          <a:p>
            <a:pPr lvl="1"/>
            <a:r>
              <a:rPr lang="en-US" dirty="0">
                <a:solidFill>
                  <a:srgbClr val="0000FF"/>
                </a:solidFill>
              </a:rPr>
              <a:t>PV: which is the basic maintenance strategy for evolving maintaining </a:t>
            </a:r>
            <a:r>
              <a:rPr lang="en-US" u="sng" dirty="0">
                <a:solidFill>
                  <a:srgbClr val="0000FF"/>
                </a:solidFill>
              </a:rPr>
              <a:t>our</a:t>
            </a:r>
            <a:r>
              <a:rPr lang="en-US" dirty="0">
                <a:solidFill>
                  <a:srgbClr val="0000FF"/>
                </a:solidFill>
              </a:rPr>
              <a:t> code too!! </a:t>
            </a:r>
          </a:p>
          <a:p>
            <a:pPr algn="l"/>
            <a:endParaRPr lang="en-US" dirty="0"/>
          </a:p>
          <a:p>
            <a:pPr algn="l"/>
            <a:endParaRPr lang="en-US" dirty="0"/>
          </a:p>
        </p:txBody>
      </p:sp>
      <p:sp>
        <p:nvSpPr>
          <p:cNvPr id="4" name="Slide Number Placeholder 3">
            <a:extLst>
              <a:ext uri="{FF2B5EF4-FFF2-40B4-BE49-F238E27FC236}">
                <a16:creationId xmlns:a16="http://schemas.microsoft.com/office/drawing/2014/main" id="{238EB683-D778-2125-B742-C0B522ECE996}"/>
              </a:ext>
            </a:extLst>
          </p:cNvPr>
          <p:cNvSpPr>
            <a:spLocks noGrp="1"/>
          </p:cNvSpPr>
          <p:nvPr>
            <p:ph type="sldNum" sz="quarter" idx="12"/>
          </p:nvPr>
        </p:nvSpPr>
        <p:spPr/>
        <p:txBody>
          <a:bodyPr/>
          <a:lstStyle/>
          <a:p>
            <a:fld id="{63009C55-03F3-4598-AA63-02A52B3351F8}" type="slidenum">
              <a:rPr lang="en-US" smtClean="0"/>
              <a:t>12</a:t>
            </a:fld>
            <a:endParaRPr lang="en-US"/>
          </a:p>
        </p:txBody>
      </p:sp>
    </p:spTree>
    <p:extLst>
      <p:ext uri="{BB962C8B-B14F-4D97-AF65-F5344CB8AC3E}">
        <p14:creationId xmlns:p14="http://schemas.microsoft.com/office/powerpoint/2010/main" val="2688097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D9D7B-E878-59E7-6EC0-B13643E5DDB5}"/>
              </a:ext>
            </a:extLst>
          </p:cNvPr>
          <p:cNvSpPr>
            <a:spLocks noGrp="1"/>
          </p:cNvSpPr>
          <p:nvPr>
            <p:ph type="title"/>
          </p:nvPr>
        </p:nvSpPr>
        <p:spPr/>
        <p:txBody>
          <a:bodyPr/>
          <a:lstStyle/>
          <a:p>
            <a:r>
              <a:rPr lang="en-US" dirty="0"/>
              <a:t>Chapter 4: classes &amp; interfaces</a:t>
            </a:r>
          </a:p>
        </p:txBody>
      </p:sp>
      <p:sp>
        <p:nvSpPr>
          <p:cNvPr id="3" name="Text Placeholder 2">
            <a:extLst>
              <a:ext uri="{FF2B5EF4-FFF2-40B4-BE49-F238E27FC236}">
                <a16:creationId xmlns:a16="http://schemas.microsoft.com/office/drawing/2014/main" id="{F906ABC1-741B-2F41-5DAD-3FF0DE05B7E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0EDE5BA-8561-69DC-310D-98EA6141496D}"/>
              </a:ext>
            </a:extLst>
          </p:cNvPr>
          <p:cNvSpPr>
            <a:spLocks noGrp="1"/>
          </p:cNvSpPr>
          <p:nvPr>
            <p:ph type="sldNum" sz="quarter" idx="12"/>
          </p:nvPr>
        </p:nvSpPr>
        <p:spPr/>
        <p:txBody>
          <a:bodyPr/>
          <a:lstStyle/>
          <a:p>
            <a:fld id="{63009C55-03F3-4598-AA63-02A52B3351F8}" type="slidenum">
              <a:rPr lang="en-US" smtClean="0"/>
              <a:t>13</a:t>
            </a:fld>
            <a:endParaRPr lang="en-US"/>
          </a:p>
        </p:txBody>
      </p:sp>
    </p:spTree>
    <p:extLst>
      <p:ext uri="{BB962C8B-B14F-4D97-AF65-F5344CB8AC3E}">
        <p14:creationId xmlns:p14="http://schemas.microsoft.com/office/powerpoint/2010/main" val="1885251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94F0-B908-B54E-0CD5-A37F854CCD83}"/>
              </a:ext>
            </a:extLst>
          </p:cNvPr>
          <p:cNvSpPr>
            <a:spLocks noGrp="1"/>
          </p:cNvSpPr>
          <p:nvPr>
            <p:ph type="title"/>
          </p:nvPr>
        </p:nvSpPr>
        <p:spPr/>
        <p:txBody>
          <a:bodyPr>
            <a:no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(#25) Every file has a single top-level class</a:t>
            </a:r>
            <a:endParaRPr lang="en-US" sz="3600" dirty="0"/>
          </a:p>
        </p:txBody>
      </p:sp>
      <p:sp>
        <p:nvSpPr>
          <p:cNvPr id="3" name="Content Placeholder 2">
            <a:extLst>
              <a:ext uri="{FF2B5EF4-FFF2-40B4-BE49-F238E27FC236}">
                <a16:creationId xmlns:a16="http://schemas.microsoft.com/office/drawing/2014/main" id="{ADC40D9A-C52E-AB14-2ED4-C93CA2560E49}"/>
              </a:ext>
            </a:extLst>
          </p:cNvPr>
          <p:cNvSpPr>
            <a:spLocks noGrp="1"/>
          </p:cNvSpPr>
          <p:nvPr>
            <p:ph idx="1"/>
          </p:nvPr>
        </p:nvSpPr>
        <p:spPr/>
        <p:txBody>
          <a:bodyPr>
            <a:noAutofit/>
          </a:bodyPr>
          <a:lstStyle/>
          <a:p>
            <a:r>
              <a:rPr lang="en-US" sz="2400" dirty="0"/>
              <a:t>…</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maybe some nested auxiliary classes too</a:t>
            </a:r>
          </a:p>
          <a:p>
            <a:r>
              <a:rPr lang="en-US" sz="24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Always put top-level classes in a file that has exactly their name (e.g., class </a:t>
            </a:r>
            <a:r>
              <a:rPr lang="en-US" sz="2000" dirty="0">
                <a:solidFill>
                  <a:srgbClr val="0000FF"/>
                </a:solidFill>
                <a:latin typeface="Consolas" panose="020B0609020204030204" pitchFamily="49" charset="0"/>
                <a:ea typeface="Calibri" panose="020F0502020204030204" pitchFamily="34" charset="0"/>
                <a:cs typeface="Times New Roman" panose="02020603050405020304" pitchFamily="18" charset="0"/>
              </a:rPr>
              <a:t>Person</a:t>
            </a:r>
            <a:r>
              <a:rPr lang="en-US" sz="2400" dirty="0">
                <a:solidFill>
                  <a:srgbClr val="0000FF"/>
                </a:solidFill>
                <a:latin typeface="Calibri" panose="020F0502020204030204" pitchFamily="34" charset="0"/>
                <a:ea typeface="Calibri" panose="020F0502020204030204" pitchFamily="34" charset="0"/>
                <a:cs typeface="Times New Roman" panose="02020603050405020304" pitchFamily="18" charset="0"/>
              </a:rPr>
              <a:t> in file </a:t>
            </a:r>
            <a:r>
              <a:rPr lang="en-US" sz="2000" dirty="0">
                <a:solidFill>
                  <a:srgbClr val="0000FF"/>
                </a:solidFill>
                <a:latin typeface="Consolas" panose="020B0609020204030204" pitchFamily="49" charset="0"/>
                <a:cs typeface="Times New Roman" panose="02020603050405020304" pitchFamily="18" charset="0"/>
              </a:rPr>
              <a:t>Person.java</a:t>
            </a:r>
            <a:r>
              <a:rPr lang="en-US" sz="2400"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p>
          <a:p>
            <a:r>
              <a:rPr lang="en-US" sz="2400" dirty="0">
                <a:latin typeface="Calibri" panose="020F0502020204030204" pitchFamily="34" charset="0"/>
                <a:ea typeface="Calibri" panose="020F0502020204030204" pitchFamily="34" charset="0"/>
                <a:cs typeface="Times New Roman" panose="02020603050405020304" pitchFamily="18" charset="0"/>
              </a:rPr>
              <a:t>The reasons are mainly, but not solely, due to the need that multiple persons cooperate in a team of developers under the principle of </a:t>
            </a:r>
            <a:r>
              <a:rPr lang="en-US" sz="2400" dirty="0">
                <a:solidFill>
                  <a:srgbClr val="0000FF"/>
                </a:solidFill>
                <a:latin typeface="Calibri" panose="020F0502020204030204" pitchFamily="34" charset="0"/>
                <a:ea typeface="Calibri" panose="020F0502020204030204" pitchFamily="34" charset="0"/>
                <a:cs typeface="Times New Roman" panose="02020603050405020304" pitchFamily="18" charset="0"/>
              </a:rPr>
              <a:t>single location of the code</a:t>
            </a:r>
            <a:r>
              <a:rPr lang="en-US" sz="2400" dirty="0">
                <a:latin typeface="Calibri" panose="020F0502020204030204" pitchFamily="34" charset="0"/>
                <a:ea typeface="Calibri" panose="020F0502020204030204" pitchFamily="34" charset="0"/>
                <a:cs typeface="Times New Roman" panose="02020603050405020304" pitchFamily="18" charset="0"/>
              </a:rPr>
              <a:t>, providing:</a:t>
            </a:r>
          </a:p>
          <a:p>
            <a:pPr marL="914400" lvl="1" indent="-514350">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Understandability of the code by everyone</a:t>
            </a:r>
          </a:p>
          <a:p>
            <a:pPr marL="914400" lvl="1" indent="-514350">
              <a:buFont typeface="+mj-lt"/>
              <a:buAutoNum type="arabicPeriod"/>
            </a:pPr>
            <a:r>
              <a:rPr lang="en-US" sz="2400" dirty="0">
                <a:latin typeface="Calibri" panose="020F0502020204030204" pitchFamily="34" charset="0"/>
                <a:ea typeface="Calibri" panose="020F0502020204030204" pitchFamily="34" charset="0"/>
                <a:cs typeface="Times New Roman" panose="02020603050405020304" pitchFamily="18" charset="0"/>
              </a:rPr>
              <a:t>Easy location of code-of-interest by anyone, when in need, … and…</a:t>
            </a:r>
          </a:p>
          <a:p>
            <a:pPr marL="914400" lvl="1" indent="-514350">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Avoidance of multiple definitions of the same construct, by different persons in different locations</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4" name="Slide Number Placeholder 3">
            <a:extLst>
              <a:ext uri="{FF2B5EF4-FFF2-40B4-BE49-F238E27FC236}">
                <a16:creationId xmlns:a16="http://schemas.microsoft.com/office/drawing/2014/main" id="{1645B825-56AD-6F7B-6CB0-E2F3F552CDA5}"/>
              </a:ext>
            </a:extLst>
          </p:cNvPr>
          <p:cNvSpPr>
            <a:spLocks noGrp="1"/>
          </p:cNvSpPr>
          <p:nvPr>
            <p:ph type="sldNum" sz="quarter" idx="12"/>
          </p:nvPr>
        </p:nvSpPr>
        <p:spPr/>
        <p:txBody>
          <a:bodyPr/>
          <a:lstStyle/>
          <a:p>
            <a:fld id="{63009C55-03F3-4598-AA63-02A52B3351F8}" type="slidenum">
              <a:rPr lang="en-US" smtClean="0"/>
              <a:t>14</a:t>
            </a:fld>
            <a:endParaRPr lang="en-US"/>
          </a:p>
        </p:txBody>
      </p:sp>
    </p:spTree>
    <p:extLst>
      <p:ext uri="{BB962C8B-B14F-4D97-AF65-F5344CB8AC3E}">
        <p14:creationId xmlns:p14="http://schemas.microsoft.com/office/powerpoint/2010/main" val="487546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6B3B-5EAA-E00F-5204-D6B2624F7B1D}"/>
              </a:ext>
            </a:extLst>
          </p:cNvPr>
          <p:cNvSpPr>
            <a:spLocks noGrp="1"/>
          </p:cNvSpPr>
          <p:nvPr>
            <p:ph type="title"/>
          </p:nvPr>
        </p:nvSpPr>
        <p:spPr>
          <a:xfrm>
            <a:off x="457200" y="274638"/>
            <a:ext cx="8229600" cy="784141"/>
          </a:xfrm>
        </p:spPr>
        <p:txBody>
          <a:bodyPr>
            <a:normAutofit fontScale="90000"/>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Encapsulation is paramount (#15, #16)</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2062B8E-2B46-8279-1520-68874292C39D}"/>
              </a:ext>
            </a:extLst>
          </p:cNvPr>
          <p:cNvSpPr>
            <a:spLocks noGrp="1"/>
          </p:cNvSpPr>
          <p:nvPr>
            <p:ph idx="1"/>
          </p:nvPr>
        </p:nvSpPr>
        <p:spPr>
          <a:xfrm>
            <a:off x="457200" y="1251284"/>
            <a:ext cx="8503920" cy="4874879"/>
          </a:xfrm>
        </p:spPr>
        <p:txBody>
          <a:bodyPr>
            <a:normAutofit fontScale="85000" lnSpcReduction="20000"/>
          </a:bodyPr>
          <a:lstStyle/>
          <a:p>
            <a:pPr>
              <a:lnSpc>
                <a:spcPct val="107000"/>
              </a:lnSpc>
            </a:pPr>
            <a:r>
              <a:rPr lang="en-US" sz="3000" dirty="0"/>
              <a:t>All that you make publicly available will be (ab)used by clients you do not control =&gt; </a:t>
            </a:r>
          </a:p>
          <a:p>
            <a:pPr>
              <a:lnSpc>
                <a:spcPct val="107000"/>
              </a:lnSpc>
            </a:pPr>
            <a:r>
              <a:rPr lang="en-US" sz="3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Access to classes, methods and attributes should be given as sparingly as possible!</a:t>
            </a:r>
          </a:p>
          <a:p>
            <a:pPr lvl="1"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If the visibility of a class can be made </a:t>
            </a:r>
            <a:r>
              <a:rPr lang="en-US" sz="2400" dirty="0">
                <a:effectLst/>
                <a:latin typeface="Consolas" panose="020B0609020204030204" pitchFamily="49" charset="0"/>
                <a:ea typeface="Calibri" panose="020F0502020204030204" pitchFamily="34" charset="0"/>
                <a:cs typeface="Times New Roman" panose="02020603050405020304" pitchFamily="18" charset="0"/>
              </a:rPr>
              <a:t>package-private</a:t>
            </a:r>
            <a:r>
              <a:rPr lang="en-US" dirty="0">
                <a:effectLst/>
                <a:latin typeface="Calibri" panose="020F0502020204030204" pitchFamily="34" charset="0"/>
                <a:ea typeface="Calibri" panose="020F0502020204030204" pitchFamily="34" charset="0"/>
                <a:cs typeface="Times New Roman" panose="02020603050405020304" pitchFamily="18" charset="0"/>
              </a:rPr>
              <a:t>, make it so!</a:t>
            </a:r>
          </a:p>
          <a:p>
            <a:pPr lvl="1"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All attributes should be </a:t>
            </a:r>
            <a:r>
              <a:rPr lang="en-US" sz="2400" dirty="0">
                <a:effectLst/>
                <a:latin typeface="Consolas" panose="020B0609020204030204" pitchFamily="49" charset="0"/>
                <a:ea typeface="Calibri" panose="020F0502020204030204" pitchFamily="34" charset="0"/>
                <a:cs typeface="Times New Roman" panose="02020603050405020304" pitchFamily="18" charset="0"/>
              </a:rPr>
              <a:t>private</a:t>
            </a:r>
            <a:r>
              <a:rPr lang="en-US" dirty="0">
                <a:effectLst/>
                <a:latin typeface="Calibri" panose="020F0502020204030204" pitchFamily="34" charset="0"/>
                <a:ea typeface="Calibri" panose="020F0502020204030204" pitchFamily="34" charset="0"/>
                <a:cs typeface="Times New Roman" panose="02020603050405020304" pitchFamily="18" charset="0"/>
              </a:rPr>
              <a:t>; if possible, </a:t>
            </a:r>
            <a:r>
              <a:rPr lang="en-US" sz="2400" dirty="0">
                <a:effectLst/>
                <a:latin typeface="Consolas" panose="020B0609020204030204" pitchFamily="49" charset="0"/>
                <a:ea typeface="Calibri" panose="020F0502020204030204" pitchFamily="34" charset="0"/>
                <a:cs typeface="Times New Roman" panose="02020603050405020304" pitchFamily="18" charset="0"/>
              </a:rPr>
              <a:t>final</a:t>
            </a:r>
            <a:r>
              <a:rPr lang="en-US" dirty="0">
                <a:effectLst/>
                <a:latin typeface="Calibri" panose="020F0502020204030204" pitchFamily="34" charset="0"/>
                <a:ea typeface="Calibri" panose="020F0502020204030204" pitchFamily="34" charset="0"/>
                <a:cs typeface="Times New Roman" panose="02020603050405020304" pitchFamily="18" charset="0"/>
              </a:rPr>
              <a:t> too. This includes composite attributes too: e.g., all arrays should be </a:t>
            </a:r>
            <a:r>
              <a:rPr lang="en-US" sz="2400" dirty="0">
                <a:effectLst/>
                <a:latin typeface="Consolas" panose="020B0609020204030204" pitchFamily="49" charset="0"/>
                <a:ea typeface="Calibri" panose="020F0502020204030204" pitchFamily="34" charset="0"/>
                <a:cs typeface="Times New Roman" panose="02020603050405020304" pitchFamily="18" charset="0"/>
              </a:rPr>
              <a:t>private</a:t>
            </a:r>
            <a:r>
              <a:rPr lang="en-US" dirty="0">
                <a:effectLst/>
                <a:latin typeface="Calibri" panose="020F0502020204030204" pitchFamily="34" charset="0"/>
                <a:ea typeface="Calibri" panose="020F0502020204030204" pitchFamily="34" charset="0"/>
                <a:cs typeface="Times New Roman" panose="02020603050405020304" pitchFamily="18" charset="0"/>
              </a:rPr>
              <a:t>!</a:t>
            </a:r>
          </a:p>
          <a:p>
            <a:pPr lvl="1" indent="-342900">
              <a:lnSpc>
                <a:spcPct val="107000"/>
              </a:lnSpc>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Simple </a:t>
            </a:r>
            <a:r>
              <a:rPr lang="en-US" sz="2400" dirty="0">
                <a:effectLst/>
                <a:latin typeface="Consolas" panose="020B0609020204030204" pitchFamily="49" charset="0"/>
                <a:ea typeface="Calibri" panose="020F0502020204030204" pitchFamily="34" charset="0"/>
                <a:cs typeface="Times New Roman" panose="02020603050405020304" pitchFamily="18" charset="0"/>
              </a:rPr>
              <a:t>FINAL_STATIC_CONSTANTS</a:t>
            </a:r>
            <a:r>
              <a:rPr lang="en-US" dirty="0">
                <a:effectLst/>
                <a:latin typeface="Calibri" panose="020F0502020204030204" pitchFamily="34" charset="0"/>
                <a:ea typeface="Calibri" panose="020F0502020204030204" pitchFamily="34" charset="0"/>
                <a:cs typeface="Times New Roman" panose="02020603050405020304" pitchFamily="18" charset="0"/>
              </a:rPr>
              <a:t> can be </a:t>
            </a:r>
            <a:r>
              <a:rPr lang="en-US" dirty="0">
                <a:effectLst/>
                <a:latin typeface="Consolas" panose="020B0609020204030204" pitchFamily="49" charset="0"/>
                <a:ea typeface="Calibri" panose="020F0502020204030204" pitchFamily="34" charset="0"/>
                <a:cs typeface="Times New Roman" panose="02020603050405020304" pitchFamily="18" charset="0"/>
              </a:rPr>
              <a:t>public</a:t>
            </a:r>
            <a:r>
              <a:rPr lang="en-US" dirty="0">
                <a:effectLst/>
                <a:latin typeface="Calibri" panose="020F0502020204030204" pitchFamily="34" charset="0"/>
                <a:ea typeface="Calibri" panose="020F0502020204030204" pitchFamily="34" charset="0"/>
                <a:cs typeface="Times New Roman" panose="02020603050405020304" pitchFamily="18" charset="0"/>
              </a:rPr>
              <a:t>; but not if they are collections (as they point to mutable objects).</a:t>
            </a:r>
          </a:p>
          <a:p>
            <a:pPr lvl="1" indent="-342900">
              <a:lnSpc>
                <a:spcPct val="107000"/>
              </a:lnSpc>
              <a:spcAft>
                <a:spcPts val="800"/>
              </a:spcAft>
              <a:buFont typeface="Calibri" panose="020F050202020403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All methods not publicly needed: </a:t>
            </a:r>
            <a:r>
              <a:rPr lang="en-US" sz="2400" dirty="0">
                <a:effectLst/>
                <a:latin typeface="Consolas" panose="020B0609020204030204" pitchFamily="49" charset="0"/>
                <a:ea typeface="Calibri" panose="020F0502020204030204" pitchFamily="34" charset="0"/>
                <a:cs typeface="Times New Roman" panose="02020603050405020304" pitchFamily="18" charset="0"/>
              </a:rPr>
              <a:t>private</a:t>
            </a:r>
            <a:r>
              <a:rPr lang="en-US" dirty="0">
                <a:effectLst/>
                <a:latin typeface="Calibri" panose="020F0502020204030204" pitchFamily="34" charset="0"/>
                <a:ea typeface="Calibri" panose="020F0502020204030204" pitchFamily="34" charset="0"/>
                <a:cs typeface="Times New Roman" panose="02020603050405020304" pitchFamily="18" charset="0"/>
              </a:rPr>
              <a:t> (in extremis: </a:t>
            </a:r>
            <a:r>
              <a:rPr lang="en-US" sz="2400" dirty="0">
                <a:effectLst/>
                <a:latin typeface="Consolas" panose="020B0609020204030204" pitchFamily="49" charset="0"/>
                <a:ea typeface="Calibri" panose="020F0502020204030204" pitchFamily="34" charset="0"/>
                <a:cs typeface="Times New Roman" panose="02020603050405020304" pitchFamily="18" charset="0"/>
              </a:rPr>
              <a:t>protected</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cs typeface="Times New Roman" panose="02020603050405020304" pitchFamily="18" charset="0"/>
              </a:rPr>
              <a:t>or </a:t>
            </a:r>
            <a:r>
              <a:rPr lang="en-US" sz="2400" dirty="0">
                <a:latin typeface="Consolas" panose="020B0609020204030204" pitchFamily="49" charset="0"/>
                <a:cs typeface="Times New Roman" panose="02020603050405020304" pitchFamily="18" charset="0"/>
              </a:rPr>
              <a:t>package-private</a:t>
            </a:r>
            <a:r>
              <a:rPr lang="en-US" sz="2800" dirty="0">
                <a:latin typeface="Calibri" panose="020F0502020204030204" pitchFamily="34" charset="0"/>
                <a:cs typeface="Times New Roman" panose="02020603050405020304" pitchFamily="18" charset="0"/>
              </a:rPr>
              <a:t> for too cohesive packages</a:t>
            </a:r>
          </a:p>
          <a:p>
            <a:pPr lvl="1" indent="-342900">
              <a:lnSpc>
                <a:spcPct val="107000"/>
              </a:lnSpc>
              <a:spcAft>
                <a:spcPts val="800"/>
              </a:spcAft>
              <a:buFont typeface="Calibri" panose="020F0502020204030204" pitchFamily="34" charset="0"/>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B56C465-8413-BFED-C684-5C0D051D345D}"/>
              </a:ext>
            </a:extLst>
          </p:cNvPr>
          <p:cNvSpPr>
            <a:spLocks noGrp="1"/>
          </p:cNvSpPr>
          <p:nvPr>
            <p:ph type="sldNum" sz="quarter" idx="12"/>
          </p:nvPr>
        </p:nvSpPr>
        <p:spPr/>
        <p:txBody>
          <a:bodyPr/>
          <a:lstStyle/>
          <a:p>
            <a:fld id="{63009C55-03F3-4598-AA63-02A52B3351F8}" type="slidenum">
              <a:rPr lang="en-US" smtClean="0"/>
              <a:t>15</a:t>
            </a:fld>
            <a:endParaRPr lang="en-US"/>
          </a:p>
        </p:txBody>
      </p:sp>
    </p:spTree>
    <p:extLst>
      <p:ext uri="{BB962C8B-B14F-4D97-AF65-F5344CB8AC3E}">
        <p14:creationId xmlns:p14="http://schemas.microsoft.com/office/powerpoint/2010/main" val="3069880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EB65-1B32-18AE-4CCC-2C3C72BEEA28}"/>
              </a:ext>
            </a:extLst>
          </p:cNvPr>
          <p:cNvSpPr>
            <a:spLocks noGrp="1"/>
          </p:cNvSpPr>
          <p:nvPr>
            <p:ph type="title"/>
          </p:nvPr>
        </p:nvSpPr>
        <p:spPr/>
        <p:txBody>
          <a:bodyPr/>
          <a:lstStyle/>
          <a:p>
            <a:r>
              <a:rPr lang="en-US" dirty="0"/>
              <a:t>Why attribute encapsulation?</a:t>
            </a:r>
          </a:p>
        </p:txBody>
      </p:sp>
      <p:sp>
        <p:nvSpPr>
          <p:cNvPr id="3" name="Content Placeholder 2">
            <a:extLst>
              <a:ext uri="{FF2B5EF4-FFF2-40B4-BE49-F238E27FC236}">
                <a16:creationId xmlns:a16="http://schemas.microsoft.com/office/drawing/2014/main" id="{B1AC147F-4261-A642-A50D-EBBDB09751D1}"/>
              </a:ext>
            </a:extLst>
          </p:cNvPr>
          <p:cNvSpPr>
            <a:spLocks noGrp="1"/>
          </p:cNvSpPr>
          <p:nvPr>
            <p:ph idx="1"/>
          </p:nvPr>
        </p:nvSpPr>
        <p:spPr/>
        <p:txBody>
          <a:bodyPr/>
          <a:lstStyle/>
          <a:p>
            <a:r>
              <a:rPr lang="en-US" dirty="0"/>
              <a:t>Why all this fuss (and resulting language verbosity) with making fields private and accessing them via public methods?</a:t>
            </a:r>
          </a:p>
          <a:p>
            <a:endParaRPr lang="en-US" dirty="0"/>
          </a:p>
          <a:p>
            <a:r>
              <a:rPr lang="en-US" dirty="0"/>
              <a:t>There is also the notion of “consenting adults”: we (are supposed to) know what we are doing with the classes that we use…</a:t>
            </a:r>
          </a:p>
        </p:txBody>
      </p:sp>
      <p:sp>
        <p:nvSpPr>
          <p:cNvPr id="4" name="Slide Number Placeholder 3">
            <a:extLst>
              <a:ext uri="{FF2B5EF4-FFF2-40B4-BE49-F238E27FC236}">
                <a16:creationId xmlns:a16="http://schemas.microsoft.com/office/drawing/2014/main" id="{0AAC2EDD-00CE-5703-33EB-2501908D4089}"/>
              </a:ext>
            </a:extLst>
          </p:cNvPr>
          <p:cNvSpPr>
            <a:spLocks noGrp="1"/>
          </p:cNvSpPr>
          <p:nvPr>
            <p:ph type="sldNum" sz="quarter" idx="12"/>
          </p:nvPr>
        </p:nvSpPr>
        <p:spPr/>
        <p:txBody>
          <a:bodyPr/>
          <a:lstStyle/>
          <a:p>
            <a:fld id="{63009C55-03F3-4598-AA63-02A52B3351F8}" type="slidenum">
              <a:rPr lang="en-US" smtClean="0"/>
              <a:t>16</a:t>
            </a:fld>
            <a:endParaRPr lang="en-US"/>
          </a:p>
        </p:txBody>
      </p:sp>
    </p:spTree>
    <p:extLst>
      <p:ext uri="{BB962C8B-B14F-4D97-AF65-F5344CB8AC3E}">
        <p14:creationId xmlns:p14="http://schemas.microsoft.com/office/powerpoint/2010/main" val="1118623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F1C10-7CB1-1243-CF39-CE37204FD209}"/>
              </a:ext>
            </a:extLst>
          </p:cNvPr>
          <p:cNvSpPr>
            <a:spLocks noGrp="1"/>
          </p:cNvSpPr>
          <p:nvPr>
            <p:ph type="title"/>
          </p:nvPr>
        </p:nvSpPr>
        <p:spPr/>
        <p:txBody>
          <a:bodyPr/>
          <a:lstStyle/>
          <a:p>
            <a:r>
              <a:rPr lang="en-US" dirty="0"/>
              <a:t>Why attribute encapsulation?</a:t>
            </a:r>
          </a:p>
        </p:txBody>
      </p:sp>
      <p:sp>
        <p:nvSpPr>
          <p:cNvPr id="3" name="Content Placeholder 2">
            <a:extLst>
              <a:ext uri="{FF2B5EF4-FFF2-40B4-BE49-F238E27FC236}">
                <a16:creationId xmlns:a16="http://schemas.microsoft.com/office/drawing/2014/main" id="{8CEA5E25-B609-10AB-03B9-1D159236EB76}"/>
              </a:ext>
            </a:extLst>
          </p:cNvPr>
          <p:cNvSpPr>
            <a:spLocks noGrp="1"/>
          </p:cNvSpPr>
          <p:nvPr>
            <p:ph idx="1"/>
          </p:nvPr>
        </p:nvSpPr>
        <p:spPr/>
        <p:txBody>
          <a:bodyPr>
            <a:normAutofit fontScale="92500" lnSpcReduction="10000"/>
          </a:bodyPr>
          <a:lstStyle/>
          <a:p>
            <a:r>
              <a:rPr lang="en-US" dirty="0"/>
              <a:t>Typically, you prefer objects to be immutable! You do not want your clients to alter the state of your objects (not only in multithreaded environments, but overall).</a:t>
            </a:r>
          </a:p>
          <a:p>
            <a:r>
              <a:rPr lang="en-US" dirty="0"/>
              <a:t>[GOOD PRACTICE] The gurus will tell you that typically, the only change in the state of an object should be done via a parameterized constructor.</a:t>
            </a:r>
          </a:p>
          <a:p>
            <a:r>
              <a:rPr lang="en-US" dirty="0"/>
              <a:t>Later, if you want to change it, you want to consider the possibility of creating a new version.</a:t>
            </a:r>
          </a:p>
          <a:p>
            <a:r>
              <a:rPr lang="en-US" dirty="0"/>
              <a:t>This means: NO SETTERS ALLOWED!</a:t>
            </a:r>
          </a:p>
        </p:txBody>
      </p:sp>
      <p:sp>
        <p:nvSpPr>
          <p:cNvPr id="4" name="Slide Number Placeholder 3">
            <a:extLst>
              <a:ext uri="{FF2B5EF4-FFF2-40B4-BE49-F238E27FC236}">
                <a16:creationId xmlns:a16="http://schemas.microsoft.com/office/drawing/2014/main" id="{E8019F63-D5CB-9FF5-1587-8D1C4CB4ABB6}"/>
              </a:ext>
            </a:extLst>
          </p:cNvPr>
          <p:cNvSpPr>
            <a:spLocks noGrp="1"/>
          </p:cNvSpPr>
          <p:nvPr>
            <p:ph type="sldNum" sz="quarter" idx="12"/>
          </p:nvPr>
        </p:nvSpPr>
        <p:spPr/>
        <p:txBody>
          <a:bodyPr/>
          <a:lstStyle/>
          <a:p>
            <a:fld id="{63009C55-03F3-4598-AA63-02A52B3351F8}" type="slidenum">
              <a:rPr lang="en-US" smtClean="0"/>
              <a:t>17</a:t>
            </a:fld>
            <a:endParaRPr lang="en-US"/>
          </a:p>
        </p:txBody>
      </p:sp>
    </p:spTree>
    <p:extLst>
      <p:ext uri="{BB962C8B-B14F-4D97-AF65-F5344CB8AC3E}">
        <p14:creationId xmlns:p14="http://schemas.microsoft.com/office/powerpoint/2010/main" val="1313211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36467-DF8D-6EF6-3D55-25A0DD63FEDD}"/>
              </a:ext>
            </a:extLst>
          </p:cNvPr>
          <p:cNvSpPr>
            <a:spLocks noGrp="1"/>
          </p:cNvSpPr>
          <p:nvPr>
            <p:ph type="title"/>
          </p:nvPr>
        </p:nvSpPr>
        <p:spPr/>
        <p:txBody>
          <a:bodyPr>
            <a:normAutofit fontScale="90000"/>
          </a:bodyPr>
          <a:lstStyle/>
          <a:p>
            <a:r>
              <a:rPr lang="en-US" dirty="0"/>
              <a:t>Why on earth no public attributes and no setter methods?</a:t>
            </a:r>
          </a:p>
        </p:txBody>
      </p:sp>
      <p:sp>
        <p:nvSpPr>
          <p:cNvPr id="3" name="Content Placeholder 2">
            <a:extLst>
              <a:ext uri="{FF2B5EF4-FFF2-40B4-BE49-F238E27FC236}">
                <a16:creationId xmlns:a16="http://schemas.microsoft.com/office/drawing/2014/main" id="{A67CF800-E8B8-D2CC-9F11-2F9AEAD954E3}"/>
              </a:ext>
            </a:extLst>
          </p:cNvPr>
          <p:cNvSpPr>
            <a:spLocks noGrp="1"/>
          </p:cNvSpPr>
          <p:nvPr>
            <p:ph idx="1"/>
          </p:nvPr>
        </p:nvSpPr>
        <p:spPr/>
        <p:txBody>
          <a:bodyPr>
            <a:normAutofit/>
          </a:bodyPr>
          <a:lstStyle/>
          <a:p>
            <a:r>
              <a:rPr lang="en-US" dirty="0"/>
              <a:t>Multiple composite objects can point to the same object: a change in the state of the object is not necessarily to be propagated to all of them (maybe some need a newer version, maybe some need the old one).</a:t>
            </a:r>
          </a:p>
          <a:p>
            <a:endParaRPr lang="en-US" dirty="0"/>
          </a:p>
          <a:p>
            <a:endParaRPr lang="en-US" dirty="0"/>
          </a:p>
        </p:txBody>
      </p:sp>
      <p:sp>
        <p:nvSpPr>
          <p:cNvPr id="4" name="Slide Number Placeholder 3">
            <a:extLst>
              <a:ext uri="{FF2B5EF4-FFF2-40B4-BE49-F238E27FC236}">
                <a16:creationId xmlns:a16="http://schemas.microsoft.com/office/drawing/2014/main" id="{CE97DD9D-096F-94C4-9366-71D0D1CBF992}"/>
              </a:ext>
            </a:extLst>
          </p:cNvPr>
          <p:cNvSpPr>
            <a:spLocks noGrp="1"/>
          </p:cNvSpPr>
          <p:nvPr>
            <p:ph type="sldNum" sz="quarter" idx="12"/>
          </p:nvPr>
        </p:nvSpPr>
        <p:spPr/>
        <p:txBody>
          <a:bodyPr/>
          <a:lstStyle/>
          <a:p>
            <a:fld id="{63009C55-03F3-4598-AA63-02A52B3351F8}" type="slidenum">
              <a:rPr lang="en-US" smtClean="0"/>
              <a:t>18</a:t>
            </a:fld>
            <a:endParaRPr lang="en-US"/>
          </a:p>
        </p:txBody>
      </p:sp>
    </p:spTree>
    <p:extLst>
      <p:ext uri="{BB962C8B-B14F-4D97-AF65-F5344CB8AC3E}">
        <p14:creationId xmlns:p14="http://schemas.microsoft.com/office/powerpoint/2010/main" val="4011166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1FCB3-808D-DD48-18FD-668FD51E25E9}"/>
              </a:ext>
            </a:extLst>
          </p:cNvPr>
          <p:cNvSpPr>
            <a:spLocks noGrp="1"/>
          </p:cNvSpPr>
          <p:nvPr>
            <p:ph type="title"/>
          </p:nvPr>
        </p:nvSpPr>
        <p:spPr/>
        <p:txBody>
          <a:bodyPr>
            <a:noAutofit/>
          </a:bodyPr>
          <a:lstStyle/>
          <a:p>
            <a:r>
              <a:rPr lang="en-US" sz="3600" dirty="0"/>
              <a:t>Ok, so we make the attribute private and we disallow setters. What about getters? </a:t>
            </a:r>
          </a:p>
        </p:txBody>
      </p:sp>
      <p:sp>
        <p:nvSpPr>
          <p:cNvPr id="3" name="Content Placeholder 2">
            <a:extLst>
              <a:ext uri="{FF2B5EF4-FFF2-40B4-BE49-F238E27FC236}">
                <a16:creationId xmlns:a16="http://schemas.microsoft.com/office/drawing/2014/main" id="{D14F0EBF-B34D-C767-29FD-C6CC565E983D}"/>
              </a:ext>
            </a:extLst>
          </p:cNvPr>
          <p:cNvSpPr>
            <a:spLocks noGrp="1"/>
          </p:cNvSpPr>
          <p:nvPr>
            <p:ph idx="1"/>
          </p:nvPr>
        </p:nvSpPr>
        <p:spPr/>
        <p:txBody>
          <a:bodyPr/>
          <a:lstStyle/>
          <a:p>
            <a:r>
              <a:rPr lang="en-US" dirty="0"/>
              <a:t>Again: you make a class available, but you do not control who is </a:t>
            </a:r>
            <a:r>
              <a:rPr lang="en-US" dirty="0" err="1"/>
              <a:t>gonna</a:t>
            </a:r>
            <a:r>
              <a:rPr lang="en-US" dirty="0"/>
              <a:t> use it!</a:t>
            </a:r>
          </a:p>
          <a:p>
            <a:r>
              <a:rPr lang="en-US" dirty="0"/>
              <a:t>The only way to control the usage is via a PUBLIC API OF METHODS</a:t>
            </a:r>
          </a:p>
          <a:p>
            <a:r>
              <a:rPr lang="en-US" dirty="0">
                <a:solidFill>
                  <a:srgbClr val="0000FF"/>
                </a:solidFill>
              </a:rPr>
              <a:t>Whatever you make public is a “contract” to clients: you are supposed to support it “forever”; if you change it, the syntactic and semantic correctness of the code is in danger!</a:t>
            </a:r>
          </a:p>
        </p:txBody>
      </p:sp>
      <p:sp>
        <p:nvSpPr>
          <p:cNvPr id="4" name="Slide Number Placeholder 3">
            <a:extLst>
              <a:ext uri="{FF2B5EF4-FFF2-40B4-BE49-F238E27FC236}">
                <a16:creationId xmlns:a16="http://schemas.microsoft.com/office/drawing/2014/main" id="{6D7EFB23-81B9-2A29-2EA2-A6AE2F79208D}"/>
              </a:ext>
            </a:extLst>
          </p:cNvPr>
          <p:cNvSpPr>
            <a:spLocks noGrp="1"/>
          </p:cNvSpPr>
          <p:nvPr>
            <p:ph type="sldNum" sz="quarter" idx="12"/>
          </p:nvPr>
        </p:nvSpPr>
        <p:spPr/>
        <p:txBody>
          <a:bodyPr/>
          <a:lstStyle/>
          <a:p>
            <a:fld id="{63009C55-03F3-4598-AA63-02A52B3351F8}" type="slidenum">
              <a:rPr lang="en-US" smtClean="0"/>
              <a:t>19</a:t>
            </a:fld>
            <a:endParaRPr lang="en-US"/>
          </a:p>
        </p:txBody>
      </p:sp>
    </p:spTree>
    <p:extLst>
      <p:ext uri="{BB962C8B-B14F-4D97-AF65-F5344CB8AC3E}">
        <p14:creationId xmlns:p14="http://schemas.microsoft.com/office/powerpoint/2010/main" val="59019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6551392" y="4887496"/>
            <a:ext cx="2198846" cy="905712"/>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4" name="Slide Number Placeholder 1"/>
          <p:cNvSpPr>
            <a:spLocks noGrp="1"/>
          </p:cNvSpPr>
          <p:nvPr>
            <p:ph type="sldNum" sz="quarter" idx="12"/>
          </p:nvPr>
        </p:nvSpPr>
        <p:spPr>
          <a:xfrm>
            <a:off x="6553200" y="6356350"/>
            <a:ext cx="2133600" cy="365125"/>
          </a:xfrm>
        </p:spPr>
        <p:txBody>
          <a:bodyPr/>
          <a:lstStyle/>
          <a:p>
            <a:pPr>
              <a:defRPr/>
            </a:pPr>
            <a:fld id="{E9A806F4-BC2D-42EB-929C-628D2D0B77A5}" type="slidenum">
              <a:rPr lang="el-GR" altLang="en-US" smtClean="0"/>
              <a:pPr>
                <a:defRPr/>
              </a:pPr>
              <a:t>2</a:t>
            </a:fld>
            <a:endParaRPr lang="el-GR" altLang="en-US"/>
          </a:p>
        </p:txBody>
      </p:sp>
      <p:sp>
        <p:nvSpPr>
          <p:cNvPr id="35" name="TextBox 34"/>
          <p:cNvSpPr txBox="1"/>
          <p:nvPr/>
        </p:nvSpPr>
        <p:spPr>
          <a:xfrm>
            <a:off x="335713" y="1270501"/>
            <a:ext cx="1656184" cy="646331"/>
          </a:xfrm>
          <a:prstGeom prst="rect">
            <a:avLst/>
          </a:prstGeom>
          <a:noFill/>
        </p:spPr>
        <p:txBody>
          <a:bodyPr wrap="square" rtlCol="0">
            <a:spAutoFit/>
          </a:bodyPr>
          <a:lstStyle/>
          <a:p>
            <a:r>
              <a:rPr lang="en-US" dirty="0">
                <a:latin typeface="+mn-lt"/>
              </a:rPr>
              <a:t>Real world problem</a:t>
            </a:r>
            <a:endParaRPr lang="el-GR" dirty="0">
              <a:latin typeface="+mn-lt"/>
            </a:endParaRPr>
          </a:p>
        </p:txBody>
      </p:sp>
      <p:sp>
        <p:nvSpPr>
          <p:cNvPr id="37" name="Rounded Rectangle 36"/>
          <p:cNvSpPr/>
          <p:nvPr/>
        </p:nvSpPr>
        <p:spPr>
          <a:xfrm>
            <a:off x="2195736" y="1270501"/>
            <a:ext cx="1584176" cy="693371"/>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r>
              <a:rPr lang="en-US" dirty="0">
                <a:solidFill>
                  <a:srgbClr val="C00000"/>
                </a:solidFill>
              </a:rPr>
              <a:t>Requirements Engineering</a:t>
            </a:r>
            <a:endParaRPr lang="el-GR" dirty="0">
              <a:solidFill>
                <a:srgbClr val="C00000"/>
              </a:solidFill>
            </a:endParaRPr>
          </a:p>
        </p:txBody>
      </p:sp>
      <p:sp>
        <p:nvSpPr>
          <p:cNvPr id="38" name="Right Arrow 37"/>
          <p:cNvSpPr/>
          <p:nvPr/>
        </p:nvSpPr>
        <p:spPr>
          <a:xfrm>
            <a:off x="1475655"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3" name="Rounded Rectangle 42"/>
          <p:cNvSpPr/>
          <p:nvPr/>
        </p:nvSpPr>
        <p:spPr>
          <a:xfrm>
            <a:off x="6948264" y="1423734"/>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Design</a:t>
            </a:r>
            <a:endParaRPr lang="el-GR" dirty="0">
              <a:solidFill>
                <a:srgbClr val="C00000"/>
              </a:solidFill>
            </a:endParaRPr>
          </a:p>
        </p:txBody>
      </p:sp>
      <p:sp>
        <p:nvSpPr>
          <p:cNvPr id="48" name="Right Arrow 47"/>
          <p:cNvSpPr/>
          <p:nvPr/>
        </p:nvSpPr>
        <p:spPr>
          <a:xfrm>
            <a:off x="6228183"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49" name="Picture 38"/>
          <p:cNvPicPr>
            <a:picLocks noChangeAspect="1" noChangeArrowheads="1"/>
          </p:cNvPicPr>
          <p:nvPr/>
        </p:nvPicPr>
        <p:blipFill>
          <a:blip r:embed="rId2" cstate="print"/>
          <a:srcRect/>
          <a:stretch>
            <a:fillRect/>
          </a:stretch>
        </p:blipFill>
        <p:spPr bwMode="auto">
          <a:xfrm>
            <a:off x="4860032" y="1034401"/>
            <a:ext cx="1036340" cy="1159904"/>
          </a:xfrm>
          <a:prstGeom prst="rect">
            <a:avLst/>
          </a:prstGeom>
          <a:noFill/>
          <a:ln w="9525">
            <a:solidFill>
              <a:srgbClr val="000000"/>
            </a:solidFill>
            <a:miter lim="800000"/>
            <a:headEnd/>
            <a:tailEnd/>
          </a:ln>
          <a:effectLst/>
        </p:spPr>
      </p:pic>
      <p:sp>
        <p:nvSpPr>
          <p:cNvPr id="58" name="Right Arrow 57"/>
          <p:cNvSpPr/>
          <p:nvPr/>
        </p:nvSpPr>
        <p:spPr>
          <a:xfrm>
            <a:off x="3995936" y="1388879"/>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59" name="Rectangle 58"/>
          <p:cNvSpPr/>
          <p:nvPr/>
        </p:nvSpPr>
        <p:spPr>
          <a:xfrm>
            <a:off x="4644008" y="2350621"/>
            <a:ext cx="1554476" cy="646331"/>
          </a:xfrm>
          <a:prstGeom prst="rect">
            <a:avLst/>
          </a:prstGeom>
        </p:spPr>
        <p:txBody>
          <a:bodyPr wrap="square">
            <a:spAutoFit/>
          </a:bodyPr>
          <a:lstStyle/>
          <a:p>
            <a:pPr algn="ctr"/>
            <a:r>
              <a:rPr lang="en-US" dirty="0">
                <a:latin typeface="+mn-lt"/>
              </a:rPr>
              <a:t>Requirements  Specification</a:t>
            </a:r>
            <a:endParaRPr lang="el-GR" dirty="0">
              <a:latin typeface="+mn-lt"/>
            </a:endParaRPr>
          </a:p>
        </p:txBody>
      </p:sp>
      <p:sp>
        <p:nvSpPr>
          <p:cNvPr id="60" name="Right Arrow 59"/>
          <p:cNvSpPr/>
          <p:nvPr/>
        </p:nvSpPr>
        <p:spPr>
          <a:xfrm rot="5400000">
            <a:off x="7361009" y="2134597"/>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61" name="Picture 60" descr="D:\Users\pvassil\COURSES\OOP\SW_DEV\SCRIPTS\03_timelineToText\AnalyzeTheTimeLineSimpler.png"/>
          <p:cNvPicPr>
            <a:picLocks noChangeAspect="1"/>
          </p:cNvPicPr>
          <p:nvPr/>
        </p:nvPicPr>
        <p:blipFill>
          <a:blip r:embed="rId3" cstate="print"/>
          <a:srcRect/>
          <a:stretch>
            <a:fillRect/>
          </a:stretch>
        </p:blipFill>
        <p:spPr bwMode="auto">
          <a:xfrm>
            <a:off x="6549618" y="2875409"/>
            <a:ext cx="2198846" cy="1371600"/>
          </a:xfrm>
          <a:prstGeom prst="rect">
            <a:avLst/>
          </a:prstGeom>
          <a:noFill/>
          <a:ln w="9525">
            <a:solidFill>
              <a:srgbClr val="000000"/>
            </a:solidFill>
            <a:miter lim="800000"/>
            <a:headEnd/>
            <a:tailEnd/>
          </a:ln>
        </p:spPr>
      </p:pic>
      <p:pic>
        <p:nvPicPr>
          <p:cNvPr id="62" name="Picture 40"/>
          <p:cNvPicPr>
            <a:picLocks noChangeAspect="1" noChangeArrowheads="1"/>
          </p:cNvPicPr>
          <p:nvPr/>
        </p:nvPicPr>
        <p:blipFill>
          <a:blip r:embed="rId4" cstate="print"/>
          <a:srcRect/>
          <a:stretch>
            <a:fillRect/>
          </a:stretch>
        </p:blipFill>
        <p:spPr bwMode="auto">
          <a:xfrm>
            <a:off x="4932040" y="4742542"/>
            <a:ext cx="894165" cy="1183605"/>
          </a:xfrm>
          <a:prstGeom prst="rect">
            <a:avLst/>
          </a:prstGeom>
          <a:noFill/>
          <a:ln w="9525">
            <a:solidFill>
              <a:srgbClr val="000000"/>
            </a:solidFill>
            <a:miter lim="800000"/>
            <a:headEnd/>
            <a:tailEnd/>
          </a:ln>
        </p:spPr>
      </p:pic>
      <p:sp>
        <p:nvSpPr>
          <p:cNvPr id="63" name="Rectangle 62"/>
          <p:cNvSpPr/>
          <p:nvPr/>
        </p:nvSpPr>
        <p:spPr>
          <a:xfrm>
            <a:off x="4788024" y="6095037"/>
            <a:ext cx="1554476" cy="646331"/>
          </a:xfrm>
          <a:prstGeom prst="rect">
            <a:avLst/>
          </a:prstGeom>
        </p:spPr>
        <p:txBody>
          <a:bodyPr wrap="square">
            <a:spAutoFit/>
          </a:bodyPr>
          <a:lstStyle/>
          <a:p>
            <a:pPr algn="ctr"/>
            <a:r>
              <a:rPr lang="en-US" dirty="0">
                <a:latin typeface="+mn-lt"/>
              </a:rPr>
              <a:t>Working </a:t>
            </a:r>
          </a:p>
          <a:p>
            <a:pPr algn="ctr"/>
            <a:r>
              <a:rPr lang="en-US" dirty="0">
                <a:latin typeface="+mn-lt"/>
              </a:rPr>
              <a:t>code</a:t>
            </a:r>
            <a:endParaRPr lang="el-GR" dirty="0">
              <a:latin typeface="+mn-lt"/>
            </a:endParaRPr>
          </a:p>
        </p:txBody>
      </p:sp>
      <p:sp>
        <p:nvSpPr>
          <p:cNvPr id="68" name="Rectangle 67"/>
          <p:cNvSpPr/>
          <p:nvPr/>
        </p:nvSpPr>
        <p:spPr>
          <a:xfrm>
            <a:off x="4932040" y="3645024"/>
            <a:ext cx="1554476" cy="646331"/>
          </a:xfrm>
          <a:prstGeom prst="rect">
            <a:avLst/>
          </a:prstGeom>
        </p:spPr>
        <p:txBody>
          <a:bodyPr wrap="square">
            <a:spAutoFit/>
          </a:bodyPr>
          <a:lstStyle/>
          <a:p>
            <a:pPr algn="r"/>
            <a:r>
              <a:rPr lang="en-US" dirty="0">
                <a:latin typeface="+mn-lt"/>
              </a:rPr>
              <a:t>Design Specification</a:t>
            </a:r>
            <a:endParaRPr lang="el-GR" dirty="0">
              <a:latin typeface="+mn-lt"/>
            </a:endParaRPr>
          </a:p>
        </p:txBody>
      </p:sp>
      <p:sp>
        <p:nvSpPr>
          <p:cNvPr id="69" name="Right Arrow 68"/>
          <p:cNvSpPr/>
          <p:nvPr/>
        </p:nvSpPr>
        <p:spPr>
          <a:xfrm rot="5400000">
            <a:off x="7361009" y="4438853"/>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0" name="Rounded Rectangle 69"/>
          <p:cNvSpPr/>
          <p:nvPr/>
        </p:nvSpPr>
        <p:spPr>
          <a:xfrm>
            <a:off x="6732240" y="5140892"/>
            <a:ext cx="1800200"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Implementation</a:t>
            </a:r>
            <a:endParaRPr lang="el-GR" dirty="0">
              <a:solidFill>
                <a:srgbClr val="C00000"/>
              </a:solidFill>
            </a:endParaRPr>
          </a:p>
        </p:txBody>
      </p:sp>
      <p:sp>
        <p:nvSpPr>
          <p:cNvPr id="71" name="Right Arrow 70"/>
          <p:cNvSpPr/>
          <p:nvPr/>
        </p:nvSpPr>
        <p:spPr>
          <a:xfrm rot="10800000">
            <a:off x="5940152"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2" name="Rounded Rectangle 71"/>
          <p:cNvSpPr/>
          <p:nvPr/>
        </p:nvSpPr>
        <p:spPr>
          <a:xfrm>
            <a:off x="2195737" y="5140892"/>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Testing</a:t>
            </a:r>
            <a:endParaRPr lang="el-GR" dirty="0">
              <a:solidFill>
                <a:srgbClr val="C00000"/>
              </a:solidFill>
            </a:endParaRPr>
          </a:p>
        </p:txBody>
      </p:sp>
      <p:sp>
        <p:nvSpPr>
          <p:cNvPr id="73" name="Right Arrow 72"/>
          <p:cNvSpPr/>
          <p:nvPr/>
        </p:nvSpPr>
        <p:spPr>
          <a:xfrm flipH="1">
            <a:off x="1450018"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4" name="Right Arrow 73"/>
          <p:cNvSpPr/>
          <p:nvPr/>
        </p:nvSpPr>
        <p:spPr>
          <a:xfrm flipH="1">
            <a:off x="3995937"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75" name="Picture 40"/>
          <p:cNvPicPr>
            <a:picLocks noChangeAspect="1" noChangeArrowheads="1"/>
          </p:cNvPicPr>
          <p:nvPr/>
        </p:nvPicPr>
        <p:blipFill>
          <a:blip r:embed="rId4" cstate="print"/>
          <a:srcRect/>
          <a:stretch>
            <a:fillRect/>
          </a:stretch>
        </p:blipFill>
        <p:spPr bwMode="auto">
          <a:xfrm>
            <a:off x="467544" y="4742542"/>
            <a:ext cx="894165" cy="1183605"/>
          </a:xfrm>
          <a:prstGeom prst="rect">
            <a:avLst/>
          </a:prstGeom>
          <a:noFill/>
          <a:ln w="9525">
            <a:solidFill>
              <a:srgbClr val="000000"/>
            </a:solidFill>
            <a:miter lim="800000"/>
            <a:headEnd/>
            <a:tailEnd/>
          </a:ln>
        </p:spPr>
      </p:pic>
      <p:pic>
        <p:nvPicPr>
          <p:cNvPr id="77" name="Picture 45" descr="C:\Users\pvassil\AppData\Local\Microsoft\Windows\Temporary Internet Files\Content.IE5\8CJ2M2NE\256px-Approve.svg[1].png"/>
          <p:cNvPicPr>
            <a:picLocks noChangeAspect="1" noChangeArrowheads="1"/>
          </p:cNvPicPr>
          <p:nvPr/>
        </p:nvPicPr>
        <p:blipFill>
          <a:blip r:embed="rId5" cstate="print"/>
          <a:srcRect/>
          <a:stretch>
            <a:fillRect/>
          </a:stretch>
        </p:blipFill>
        <p:spPr bwMode="auto">
          <a:xfrm>
            <a:off x="899592" y="4366845"/>
            <a:ext cx="643136" cy="643136"/>
          </a:xfrm>
          <a:prstGeom prst="rect">
            <a:avLst/>
          </a:prstGeom>
          <a:noFill/>
        </p:spPr>
      </p:pic>
      <p:sp>
        <p:nvSpPr>
          <p:cNvPr id="78" name="Right Arrow 77"/>
          <p:cNvSpPr/>
          <p:nvPr/>
        </p:nvSpPr>
        <p:spPr>
          <a:xfrm rot="5400000">
            <a:off x="1720404" y="3250721"/>
            <a:ext cx="2520280"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9" name="Right Arrow 78"/>
          <p:cNvSpPr/>
          <p:nvPr/>
        </p:nvSpPr>
        <p:spPr>
          <a:xfrm rot="16200000">
            <a:off x="611560" y="3789040"/>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0" name="Rectangle 79"/>
          <p:cNvSpPr/>
          <p:nvPr/>
        </p:nvSpPr>
        <p:spPr>
          <a:xfrm>
            <a:off x="14764" y="6093296"/>
            <a:ext cx="1944216" cy="646331"/>
          </a:xfrm>
          <a:prstGeom prst="rect">
            <a:avLst/>
          </a:prstGeom>
        </p:spPr>
        <p:txBody>
          <a:bodyPr wrap="square">
            <a:spAutoFit/>
          </a:bodyPr>
          <a:lstStyle/>
          <a:p>
            <a:pPr algn="ctr"/>
            <a:r>
              <a:rPr lang="en-US" dirty="0">
                <a:latin typeface="+mn-lt"/>
              </a:rPr>
              <a:t>Working code with quality assurances</a:t>
            </a:r>
            <a:endParaRPr lang="el-GR" dirty="0">
              <a:latin typeface="+mn-lt"/>
            </a:endParaRPr>
          </a:p>
        </p:txBody>
      </p:sp>
      <p:sp>
        <p:nvSpPr>
          <p:cNvPr id="81" name="Right Arrow 80"/>
          <p:cNvSpPr/>
          <p:nvPr/>
        </p:nvSpPr>
        <p:spPr>
          <a:xfrm rot="16200000">
            <a:off x="611560" y="2132856"/>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2" name="Rounded Rectangle 81"/>
          <p:cNvSpPr/>
          <p:nvPr/>
        </p:nvSpPr>
        <p:spPr>
          <a:xfrm>
            <a:off x="107504" y="3068960"/>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Maintenance</a:t>
            </a:r>
            <a:endParaRPr lang="el-GR"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DE70-D9BB-6237-018A-0435C592EE25}"/>
              </a:ext>
            </a:extLst>
          </p:cNvPr>
          <p:cNvSpPr>
            <a:spLocks noGrp="1"/>
          </p:cNvSpPr>
          <p:nvPr>
            <p:ph type="title"/>
          </p:nvPr>
        </p:nvSpPr>
        <p:spPr/>
        <p:txBody>
          <a:bodyPr/>
          <a:lstStyle/>
          <a:p>
            <a:r>
              <a:rPr lang="en-US" dirty="0"/>
              <a:t>What about getters?</a:t>
            </a:r>
          </a:p>
        </p:txBody>
      </p:sp>
      <p:sp>
        <p:nvSpPr>
          <p:cNvPr id="3" name="Content Placeholder 2">
            <a:extLst>
              <a:ext uri="{FF2B5EF4-FFF2-40B4-BE49-F238E27FC236}">
                <a16:creationId xmlns:a16="http://schemas.microsoft.com/office/drawing/2014/main" id="{EFA82729-6783-A33E-D2B8-BE6D8D88C2BE}"/>
              </a:ext>
            </a:extLst>
          </p:cNvPr>
          <p:cNvSpPr>
            <a:spLocks noGrp="1"/>
          </p:cNvSpPr>
          <p:nvPr>
            <p:ph idx="1"/>
          </p:nvPr>
        </p:nvSpPr>
        <p:spPr/>
        <p:txBody>
          <a:bodyPr>
            <a:normAutofit fontScale="92500"/>
          </a:bodyPr>
          <a:lstStyle/>
          <a:p>
            <a:r>
              <a:rPr lang="en-US" dirty="0"/>
              <a:t>So, </a:t>
            </a:r>
            <a:r>
              <a:rPr lang="en-US" dirty="0">
                <a:solidFill>
                  <a:srgbClr val="0000FF"/>
                </a:solidFill>
              </a:rPr>
              <a:t>you allow a method to be public only if you know that the method is providing a service to other parts of the software</a:t>
            </a:r>
            <a:r>
              <a:rPr lang="el-GR" dirty="0">
                <a:solidFill>
                  <a:srgbClr val="0000FF"/>
                </a:solidFill>
              </a:rPr>
              <a:t>, </a:t>
            </a:r>
            <a:r>
              <a:rPr lang="en-US" dirty="0">
                <a:solidFill>
                  <a:srgbClr val="0000FF"/>
                </a:solidFill>
              </a:rPr>
              <a:t>outside the class where the method is defined!</a:t>
            </a:r>
          </a:p>
          <a:p>
            <a:endParaRPr lang="en-US" dirty="0"/>
          </a:p>
          <a:p>
            <a:r>
              <a:rPr lang="en-US" dirty="0"/>
              <a:t>Exactly the same holds for classes and packages! </a:t>
            </a:r>
            <a:r>
              <a:rPr lang="en-US" dirty="0">
                <a:solidFill>
                  <a:srgbClr val="0000FF"/>
                </a:solidFill>
              </a:rPr>
              <a:t>You make a class public, i.e., you promise to support it “forever”, only if it is necessary for providing services to the rest of the system!</a:t>
            </a:r>
          </a:p>
        </p:txBody>
      </p:sp>
      <p:sp>
        <p:nvSpPr>
          <p:cNvPr id="4" name="Slide Number Placeholder 3">
            <a:extLst>
              <a:ext uri="{FF2B5EF4-FFF2-40B4-BE49-F238E27FC236}">
                <a16:creationId xmlns:a16="http://schemas.microsoft.com/office/drawing/2014/main" id="{FB715B64-694C-1CCE-7A30-18F792946014}"/>
              </a:ext>
            </a:extLst>
          </p:cNvPr>
          <p:cNvSpPr>
            <a:spLocks noGrp="1"/>
          </p:cNvSpPr>
          <p:nvPr>
            <p:ph type="sldNum" sz="quarter" idx="12"/>
          </p:nvPr>
        </p:nvSpPr>
        <p:spPr/>
        <p:txBody>
          <a:bodyPr/>
          <a:lstStyle/>
          <a:p>
            <a:fld id="{63009C55-03F3-4598-AA63-02A52B3351F8}" type="slidenum">
              <a:rPr lang="en-US" smtClean="0"/>
              <a:t>20</a:t>
            </a:fld>
            <a:endParaRPr lang="en-US"/>
          </a:p>
        </p:txBody>
      </p:sp>
    </p:spTree>
    <p:extLst>
      <p:ext uri="{BB962C8B-B14F-4D97-AF65-F5344CB8AC3E}">
        <p14:creationId xmlns:p14="http://schemas.microsoft.com/office/powerpoint/2010/main" val="147505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A609A-5B98-B40A-D757-4C060E3384B8}"/>
              </a:ext>
            </a:extLst>
          </p:cNvPr>
          <p:cNvSpPr>
            <a:spLocks noGrp="1"/>
          </p:cNvSpPr>
          <p:nvPr>
            <p:ph type="title"/>
          </p:nvPr>
        </p:nvSpPr>
        <p:spPr/>
        <p:txBody>
          <a:bodyPr>
            <a:norm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(#18) Prefer composition to inheritance</a:t>
            </a:r>
            <a:endParaRPr lang="en-US" sz="7200" dirty="0"/>
          </a:p>
        </p:txBody>
      </p:sp>
      <p:sp>
        <p:nvSpPr>
          <p:cNvPr id="3" name="Content Placeholder 2">
            <a:extLst>
              <a:ext uri="{FF2B5EF4-FFF2-40B4-BE49-F238E27FC236}">
                <a16:creationId xmlns:a16="http://schemas.microsoft.com/office/drawing/2014/main" id="{07C12C6B-2DDC-09CC-8CFA-6C4010E43616}"/>
              </a:ext>
            </a:extLst>
          </p:cNvPr>
          <p:cNvSpPr>
            <a:spLocks noGrp="1"/>
          </p:cNvSpPr>
          <p:nvPr>
            <p:ph idx="1"/>
          </p:nvPr>
        </p:nvSpPr>
        <p:spPr>
          <a:xfrm>
            <a:off x="457200" y="1600200"/>
            <a:ext cx="8229600" cy="4983162"/>
          </a:xfrm>
        </p:spPr>
        <p:txBody>
          <a:bodyPr>
            <a:normAutofit fontScale="77500" lnSpcReduction="20000"/>
          </a:bodyPr>
          <a:lstStyle/>
          <a:p>
            <a:r>
              <a:rPr lang="en-US" dirty="0"/>
              <a:t>Strongest possible coupling of two classes</a:t>
            </a:r>
          </a:p>
          <a:p>
            <a:r>
              <a:rPr lang="en-US" dirty="0"/>
              <a:t>Not only all properties, but also all flaws of the parent are passed on to the child class</a:t>
            </a:r>
          </a:p>
          <a:p>
            <a:r>
              <a:rPr lang="en-US" dirty="0"/>
              <a:t>A small change in the parent class</a:t>
            </a:r>
          </a:p>
          <a:p>
            <a:pPr lvl="1"/>
            <a:r>
              <a:rPr lang="en-US" dirty="0"/>
              <a:t>… can break the child class syntactically or semantically</a:t>
            </a:r>
          </a:p>
          <a:p>
            <a:pPr lvl="1"/>
            <a:r>
              <a:rPr lang="en-US" dirty="0"/>
              <a:t>… actually changes the child class too (i.e., a change in class C1 implies a change in class C2)</a:t>
            </a:r>
          </a:p>
          <a:p>
            <a:r>
              <a:rPr lang="en-US" dirty="0"/>
              <a:t>In Java, specifically, a class can inherit only a single class (although it can implement several interfaces and be composed of several components) =&gt; if a class inherits a certain class, no further specialization can be via inheritance (e.g., if you want to implement a combination of {colored, non colored} X {rectangle, triangle, circle}, which is the mama class? )</a:t>
            </a:r>
          </a:p>
        </p:txBody>
      </p:sp>
      <p:sp>
        <p:nvSpPr>
          <p:cNvPr id="4" name="Slide Number Placeholder 3">
            <a:extLst>
              <a:ext uri="{FF2B5EF4-FFF2-40B4-BE49-F238E27FC236}">
                <a16:creationId xmlns:a16="http://schemas.microsoft.com/office/drawing/2014/main" id="{9AF56F93-FAFB-EA3F-2824-77A05869E3DB}"/>
              </a:ext>
            </a:extLst>
          </p:cNvPr>
          <p:cNvSpPr>
            <a:spLocks noGrp="1"/>
          </p:cNvSpPr>
          <p:nvPr>
            <p:ph type="sldNum" sz="quarter" idx="12"/>
          </p:nvPr>
        </p:nvSpPr>
        <p:spPr/>
        <p:txBody>
          <a:bodyPr/>
          <a:lstStyle/>
          <a:p>
            <a:fld id="{63009C55-03F3-4598-AA63-02A52B3351F8}" type="slidenum">
              <a:rPr lang="en-US" smtClean="0"/>
              <a:t>21</a:t>
            </a:fld>
            <a:endParaRPr lang="en-US"/>
          </a:p>
        </p:txBody>
      </p:sp>
    </p:spTree>
    <p:extLst>
      <p:ext uri="{BB962C8B-B14F-4D97-AF65-F5344CB8AC3E}">
        <p14:creationId xmlns:p14="http://schemas.microsoft.com/office/powerpoint/2010/main" val="1907256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7A6A5-A4F1-A2C2-19DD-5AD749F3B554}"/>
              </a:ext>
            </a:extLst>
          </p:cNvPr>
          <p:cNvSpPr>
            <a:spLocks noGrp="1"/>
          </p:cNvSpPr>
          <p:nvPr>
            <p:ph type="title"/>
          </p:nvPr>
        </p:nvSpPr>
        <p:spPr/>
        <p:txBody>
          <a:bodyPr>
            <a:noAutofit/>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(#18) Prefer composition to inheritance</a:t>
            </a:r>
            <a:endParaRPr lang="en-US" sz="3600" dirty="0"/>
          </a:p>
        </p:txBody>
      </p:sp>
      <p:sp>
        <p:nvSpPr>
          <p:cNvPr id="3" name="Content Placeholder 2">
            <a:extLst>
              <a:ext uri="{FF2B5EF4-FFF2-40B4-BE49-F238E27FC236}">
                <a16:creationId xmlns:a16="http://schemas.microsoft.com/office/drawing/2014/main" id="{BA873B62-392E-A735-3491-8E6ADDBC30FA}"/>
              </a:ext>
            </a:extLst>
          </p:cNvPr>
          <p:cNvSpPr>
            <a:spLocks noGrp="1"/>
          </p:cNvSpPr>
          <p:nvPr>
            <p:ph idx="1"/>
          </p:nvPr>
        </p:nvSpPr>
        <p:spPr>
          <a:xfrm>
            <a:off x="457200" y="936691"/>
            <a:ext cx="8229600" cy="5121275"/>
          </a:xfrm>
        </p:spPr>
        <p:txBody>
          <a:bodyPr>
            <a:noAutofit/>
          </a:bodyPr>
          <a:lstStyle/>
          <a:p>
            <a:r>
              <a:rPr lang="en-US" sz="2400" dirty="0"/>
              <a:t>All these problems are avoided if one uses composition</a:t>
            </a:r>
          </a:p>
          <a:p>
            <a:r>
              <a:rPr lang="en-US" sz="2400" u="sng" dirty="0">
                <a:solidFill>
                  <a:srgbClr val="FF0000"/>
                </a:solidFill>
              </a:rPr>
              <a:t>Inheritance</a:t>
            </a:r>
            <a:r>
              <a:rPr lang="en-US" sz="2400" dirty="0">
                <a:solidFill>
                  <a:srgbClr val="FF0000"/>
                </a:solidFill>
              </a:rPr>
              <a:t> is NOT a friend</a:t>
            </a:r>
            <a:r>
              <a:rPr lang="en-US" sz="2400" dirty="0"/>
              <a:t>; </a:t>
            </a:r>
            <a:r>
              <a:rPr lang="en-US" sz="2400" u="sng" dirty="0">
                <a:solidFill>
                  <a:srgbClr val="0000FF"/>
                </a:solidFill>
              </a:rPr>
              <a:t>overriding</a:t>
            </a:r>
            <a:r>
              <a:rPr lang="en-US" sz="2400" dirty="0">
                <a:solidFill>
                  <a:srgbClr val="0000FF"/>
                </a:solidFill>
              </a:rPr>
              <a:t> is, for specific situations where you can have multiple, alternative implementations of a generic functionality, provided via components implementing the same interface</a:t>
            </a:r>
          </a:p>
          <a:p>
            <a:r>
              <a:rPr lang="en-US" sz="2400" dirty="0"/>
              <a:t>Inheritance is appropriate in situations like the Template Method design pattern, where an abstract parent class implementing a sequence of steps can be customized in some of these steps</a:t>
            </a:r>
          </a:p>
          <a:p>
            <a:r>
              <a:rPr lang="en-US" sz="2400" dirty="0"/>
              <a:t>In all other cases, make your class a composite class, delegate the work from the composite object to the methods of the appropriate component, and handle their result in the composite class: </a:t>
            </a:r>
            <a:r>
              <a:rPr lang="en-US" sz="2400" dirty="0">
                <a:solidFill>
                  <a:srgbClr val="0000FF"/>
                </a:solidFill>
              </a:rPr>
              <a:t>delegation via composition is the most appropriate method to handle complex tasks </a:t>
            </a:r>
            <a:r>
              <a:rPr lang="en-US" sz="2400" dirty="0"/>
              <a:t>(see Decorator, Façade, … design patterns)</a:t>
            </a:r>
          </a:p>
        </p:txBody>
      </p:sp>
      <p:sp>
        <p:nvSpPr>
          <p:cNvPr id="4" name="Slide Number Placeholder 3">
            <a:extLst>
              <a:ext uri="{FF2B5EF4-FFF2-40B4-BE49-F238E27FC236}">
                <a16:creationId xmlns:a16="http://schemas.microsoft.com/office/drawing/2014/main" id="{B3572C20-B099-4CEA-7EB4-E783F98FC221}"/>
              </a:ext>
            </a:extLst>
          </p:cNvPr>
          <p:cNvSpPr>
            <a:spLocks noGrp="1"/>
          </p:cNvSpPr>
          <p:nvPr>
            <p:ph type="sldNum" sz="quarter" idx="12"/>
          </p:nvPr>
        </p:nvSpPr>
        <p:spPr/>
        <p:txBody>
          <a:bodyPr/>
          <a:lstStyle/>
          <a:p>
            <a:fld id="{63009C55-03F3-4598-AA63-02A52B3351F8}" type="slidenum">
              <a:rPr lang="en-US" smtClean="0"/>
              <a:t>22</a:t>
            </a:fld>
            <a:endParaRPr lang="en-US"/>
          </a:p>
        </p:txBody>
      </p:sp>
    </p:spTree>
    <p:extLst>
      <p:ext uri="{BB962C8B-B14F-4D97-AF65-F5344CB8AC3E}">
        <p14:creationId xmlns:p14="http://schemas.microsoft.com/office/powerpoint/2010/main" val="2397347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338E-805A-89A6-D3D8-68996A2625D6}"/>
              </a:ext>
            </a:extLst>
          </p:cNvPr>
          <p:cNvSpPr>
            <a:spLocks noGrp="1"/>
          </p:cNvSpPr>
          <p:nvPr>
            <p:ph type="title"/>
          </p:nvPr>
        </p:nvSpPr>
        <p:spPr/>
        <p:txBody>
          <a:bodyPr>
            <a:normAutofit fontScale="90000"/>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(#18) Prefer composition to inheritance (mental checklist)</a:t>
            </a:r>
            <a:endParaRPr lang="en-US" dirty="0"/>
          </a:p>
        </p:txBody>
      </p:sp>
      <p:sp>
        <p:nvSpPr>
          <p:cNvPr id="3" name="Content Placeholder 2">
            <a:extLst>
              <a:ext uri="{FF2B5EF4-FFF2-40B4-BE49-F238E27FC236}">
                <a16:creationId xmlns:a16="http://schemas.microsoft.com/office/drawing/2014/main" id="{4712344D-CAAC-9F96-391C-902611B88546}"/>
              </a:ext>
            </a:extLst>
          </p:cNvPr>
          <p:cNvSpPr>
            <a:spLocks noGrp="1"/>
          </p:cNvSpPr>
          <p:nvPr>
            <p:ph idx="1"/>
          </p:nvPr>
        </p:nvSpPr>
        <p:spPr/>
        <p:txBody>
          <a:bodyPr>
            <a:normAutofit fontScale="92500" lnSpcReduction="10000"/>
          </a:bodyPr>
          <a:lstStyle/>
          <a:p>
            <a:r>
              <a:rPr lang="en-US" dirty="0"/>
              <a:t>To avoid:</a:t>
            </a:r>
          </a:p>
          <a:p>
            <a:endParaRPr lang="en-US" dirty="0"/>
          </a:p>
          <a:p>
            <a:pPr marL="457200" lvl="1" indent="0" algn="ctr">
              <a:buNone/>
            </a:pPr>
            <a:r>
              <a:rPr lang="en-US" dirty="0">
                <a:solidFill>
                  <a:srgbClr val="FF0000"/>
                </a:solidFill>
              </a:rPr>
              <a:t>ALWAYS: Think HAS-A before IS-A!</a:t>
            </a:r>
          </a:p>
          <a:p>
            <a:pPr marL="457200" lvl="1" indent="0" algn="ctr">
              <a:buNone/>
            </a:pPr>
            <a:endParaRPr lang="en-US" dirty="0">
              <a:solidFill>
                <a:srgbClr val="FF0000"/>
              </a:solidFill>
            </a:endParaRPr>
          </a:p>
          <a:p>
            <a:pPr lvl="1"/>
            <a:r>
              <a:rPr lang="en-US" dirty="0"/>
              <a:t>is a class declared </a:t>
            </a:r>
            <a:r>
              <a:rPr lang="en-US" sz="2000" dirty="0">
                <a:latin typeface="Consolas" panose="020B0609020204030204" pitchFamily="49" charset="0"/>
              </a:rPr>
              <a:t>final</a:t>
            </a:r>
            <a:r>
              <a:rPr lang="en-US" dirty="0"/>
              <a:t> to prohibit subclasses?  </a:t>
            </a:r>
          </a:p>
          <a:p>
            <a:r>
              <a:rPr lang="en-US" dirty="0"/>
              <a:t>If (inheritance), check: </a:t>
            </a:r>
          </a:p>
          <a:p>
            <a:pPr lvl="1"/>
            <a:r>
              <a:rPr lang="en-US" dirty="0"/>
              <a:t>the child IS-A mama in real-world?</a:t>
            </a:r>
          </a:p>
          <a:p>
            <a:pPr lvl="1"/>
            <a:r>
              <a:rPr lang="en-US" dirty="0"/>
              <a:t>can we replace IS-A (inheritance) with HAS-A (composition)?</a:t>
            </a:r>
          </a:p>
          <a:p>
            <a:pPr lvl="1"/>
            <a:r>
              <a:rPr lang="en-US" dirty="0"/>
              <a:t>Can we avoid </a:t>
            </a:r>
            <a:r>
              <a:rPr lang="en-US" sz="2000" dirty="0">
                <a:latin typeface="Consolas" panose="020B0609020204030204" pitchFamily="49" charset="0"/>
              </a:rPr>
              <a:t>protected</a:t>
            </a:r>
            <a:r>
              <a:rPr lang="en-US" dirty="0"/>
              <a:t> at mama?</a:t>
            </a:r>
          </a:p>
        </p:txBody>
      </p:sp>
      <p:sp>
        <p:nvSpPr>
          <p:cNvPr id="4" name="Slide Number Placeholder 3">
            <a:extLst>
              <a:ext uri="{FF2B5EF4-FFF2-40B4-BE49-F238E27FC236}">
                <a16:creationId xmlns:a16="http://schemas.microsoft.com/office/drawing/2014/main" id="{5819E419-F221-FE59-45D6-19C69EE33955}"/>
              </a:ext>
            </a:extLst>
          </p:cNvPr>
          <p:cNvSpPr>
            <a:spLocks noGrp="1"/>
          </p:cNvSpPr>
          <p:nvPr>
            <p:ph type="sldNum" sz="quarter" idx="12"/>
          </p:nvPr>
        </p:nvSpPr>
        <p:spPr/>
        <p:txBody>
          <a:bodyPr/>
          <a:lstStyle/>
          <a:p>
            <a:fld id="{63009C55-03F3-4598-AA63-02A52B3351F8}" type="slidenum">
              <a:rPr lang="en-US" smtClean="0"/>
              <a:t>23</a:t>
            </a:fld>
            <a:endParaRPr lang="en-US"/>
          </a:p>
        </p:txBody>
      </p:sp>
      <p:sp>
        <p:nvSpPr>
          <p:cNvPr id="5" name="TextBox 4">
            <a:extLst>
              <a:ext uri="{FF2B5EF4-FFF2-40B4-BE49-F238E27FC236}">
                <a16:creationId xmlns:a16="http://schemas.microsoft.com/office/drawing/2014/main" id="{5819B692-BB4C-989E-BC14-8678014B45AF}"/>
              </a:ext>
            </a:extLst>
          </p:cNvPr>
          <p:cNvSpPr txBox="1"/>
          <p:nvPr/>
        </p:nvSpPr>
        <p:spPr>
          <a:xfrm>
            <a:off x="6130147" y="6116686"/>
            <a:ext cx="2979706" cy="646331"/>
          </a:xfrm>
          <a:prstGeom prst="rect">
            <a:avLst/>
          </a:prstGeom>
          <a:solidFill>
            <a:srgbClr val="FFFFCC"/>
          </a:solidFill>
        </p:spPr>
        <p:txBody>
          <a:bodyPr wrap="square" rtlCol="0">
            <a:spAutoFit/>
          </a:bodyPr>
          <a:lstStyle/>
          <a:p>
            <a:pPr algn="ctr"/>
            <a:r>
              <a:rPr lang="en-US" dirty="0">
                <a:latin typeface="Gabriola" panose="04040605051002020D02" pitchFamily="82" charset="0"/>
              </a:rPr>
              <a:t>If time: make a lengthier discussion</a:t>
            </a:r>
          </a:p>
          <a:p>
            <a:pPr algn="ctr"/>
            <a:r>
              <a:rPr lang="en-US" dirty="0">
                <a:latin typeface="Gabriola" panose="04040605051002020D02" pitchFamily="82" charset="0"/>
              </a:rPr>
              <a:t>for #19, not covered here…</a:t>
            </a:r>
            <a:endParaRPr lang="en-US" dirty="0">
              <a:solidFill>
                <a:srgbClr val="FF0000"/>
              </a:solidFill>
              <a:latin typeface="Gabriola" panose="04040605051002020D02" pitchFamily="82" charset="0"/>
            </a:endParaRPr>
          </a:p>
        </p:txBody>
      </p:sp>
    </p:spTree>
    <p:extLst>
      <p:ext uri="{BB962C8B-B14F-4D97-AF65-F5344CB8AC3E}">
        <p14:creationId xmlns:p14="http://schemas.microsoft.com/office/powerpoint/2010/main" val="4002499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3681D-3529-3066-D454-FB89DF6D87DB}"/>
              </a:ext>
            </a:extLst>
          </p:cNvPr>
          <p:cNvSpPr>
            <a:spLocks noGrp="1"/>
          </p:cNvSpPr>
          <p:nvPr>
            <p:ph type="title"/>
          </p:nvPr>
        </p:nvSpPr>
        <p:spPr/>
        <p:txBody>
          <a:bodyPr>
            <a:normAutofit fontScale="90000"/>
          </a:bodyPr>
          <a:lstStyle/>
          <a:p>
            <a:r>
              <a:rPr lang="en-US" dirty="0"/>
              <a:t>(#21) Design interfaces for posterity</a:t>
            </a:r>
          </a:p>
        </p:txBody>
      </p:sp>
      <p:sp>
        <p:nvSpPr>
          <p:cNvPr id="3" name="Content Placeholder 2">
            <a:extLst>
              <a:ext uri="{FF2B5EF4-FFF2-40B4-BE49-F238E27FC236}">
                <a16:creationId xmlns:a16="http://schemas.microsoft.com/office/drawing/2014/main" id="{29B337C9-B56D-B8F4-126F-5AC8B8AB841A}"/>
              </a:ext>
            </a:extLst>
          </p:cNvPr>
          <p:cNvSpPr>
            <a:spLocks noGrp="1"/>
          </p:cNvSpPr>
          <p:nvPr>
            <p:ph idx="1"/>
          </p:nvPr>
        </p:nvSpPr>
        <p:spPr>
          <a:xfrm>
            <a:off x="457200" y="1600199"/>
            <a:ext cx="8229600" cy="5121275"/>
          </a:xfrm>
        </p:spPr>
        <p:txBody>
          <a:bodyPr>
            <a:normAutofit lnSpcReduction="10000"/>
          </a:bodyPr>
          <a:lstStyle/>
          <a:p>
            <a:pPr marL="0" indent="0" algn="ctr">
              <a:buNone/>
            </a:pPr>
            <a:r>
              <a:rPr lang="en-US" dirty="0">
                <a:solidFill>
                  <a:srgbClr val="FF0000"/>
                </a:solidFill>
              </a:rPr>
              <a:t>Interfaces are contracts</a:t>
            </a:r>
          </a:p>
          <a:p>
            <a:pPr marL="0" indent="0" algn="ctr">
              <a:buNone/>
            </a:pPr>
            <a:r>
              <a:rPr lang="en-US" dirty="0"/>
              <a:t> </a:t>
            </a:r>
          </a:p>
          <a:p>
            <a:r>
              <a:rPr lang="en-US" sz="2800" dirty="0"/>
              <a:t>An interface </a:t>
            </a:r>
            <a:r>
              <a:rPr lang="en-US" sz="2000" dirty="0" err="1">
                <a:solidFill>
                  <a:srgbClr val="0000FF"/>
                </a:solidFill>
                <a:latin typeface="Consolas" panose="020B0609020204030204" pitchFamily="49" charset="0"/>
              </a:rPr>
              <a:t>ServiceProvider</a:t>
            </a:r>
            <a:r>
              <a:rPr lang="en-US" sz="2800" dirty="0"/>
              <a:t> specifies a behavior of its implementing classes, say </a:t>
            </a:r>
            <a:r>
              <a:rPr lang="en-US" sz="2000" dirty="0">
                <a:solidFill>
                  <a:srgbClr val="FF0000"/>
                </a:solidFill>
                <a:latin typeface="Consolas" panose="020B0609020204030204" pitchFamily="49" charset="0"/>
              </a:rPr>
              <a:t>Srvc1</a:t>
            </a:r>
            <a:r>
              <a:rPr lang="en-US" sz="2800" dirty="0"/>
              <a:t> and </a:t>
            </a:r>
            <a:r>
              <a:rPr lang="en-US" sz="2000" dirty="0">
                <a:solidFill>
                  <a:srgbClr val="FF0000"/>
                </a:solidFill>
                <a:latin typeface="Consolas" panose="020B0609020204030204" pitchFamily="49" charset="0"/>
              </a:rPr>
              <a:t>Srvc2</a:t>
            </a:r>
            <a:r>
              <a:rPr lang="en-US" sz="2800" dirty="0"/>
              <a:t>, such that a client class, say </a:t>
            </a:r>
            <a:r>
              <a:rPr lang="en-US" sz="2000" dirty="0">
                <a:solidFill>
                  <a:srgbClr val="008000"/>
                </a:solidFill>
                <a:latin typeface="Consolas" panose="020B0609020204030204" pitchFamily="49" charset="0"/>
              </a:rPr>
              <a:t>Client</a:t>
            </a:r>
            <a:r>
              <a:rPr lang="el-GR" sz="2800" dirty="0"/>
              <a:t>,</a:t>
            </a:r>
            <a:r>
              <a:rPr lang="en-US" sz="2800" dirty="0"/>
              <a:t> defines variables of type </a:t>
            </a:r>
            <a:r>
              <a:rPr lang="en-US" sz="2000" dirty="0" err="1">
                <a:solidFill>
                  <a:srgbClr val="0000FF"/>
                </a:solidFill>
                <a:latin typeface="Consolas" panose="020B0609020204030204" pitchFamily="49" charset="0"/>
              </a:rPr>
              <a:t>ServiceProvider</a:t>
            </a:r>
            <a:r>
              <a:rPr lang="en-US" sz="2800" dirty="0"/>
              <a:t> in its code, and deal with </a:t>
            </a:r>
            <a:r>
              <a:rPr lang="en-US" sz="2000" dirty="0">
                <a:solidFill>
                  <a:srgbClr val="FF0000"/>
                </a:solidFill>
                <a:latin typeface="Consolas" panose="020B0609020204030204" pitchFamily="49" charset="0"/>
              </a:rPr>
              <a:t>Srvc1</a:t>
            </a:r>
            <a:r>
              <a:rPr lang="en-US" sz="2800" dirty="0"/>
              <a:t> or </a:t>
            </a:r>
            <a:r>
              <a:rPr lang="en-US" sz="2000" dirty="0">
                <a:solidFill>
                  <a:srgbClr val="FF0000"/>
                </a:solidFill>
                <a:latin typeface="Consolas" panose="020B0609020204030204" pitchFamily="49" charset="0"/>
              </a:rPr>
              <a:t>Srvc2</a:t>
            </a:r>
            <a:r>
              <a:rPr lang="en-US" sz="2800" dirty="0"/>
              <a:t>, only at object creation.</a:t>
            </a:r>
          </a:p>
          <a:p>
            <a:r>
              <a:rPr lang="en-US" sz="2800" dirty="0"/>
              <a:t>This means that if the implementors are updated, removed, or new implementors are introduced, the code dealing with the service is left untouched – only object creation is affected…</a:t>
            </a:r>
          </a:p>
        </p:txBody>
      </p:sp>
      <p:sp>
        <p:nvSpPr>
          <p:cNvPr id="4" name="Slide Number Placeholder 3">
            <a:extLst>
              <a:ext uri="{FF2B5EF4-FFF2-40B4-BE49-F238E27FC236}">
                <a16:creationId xmlns:a16="http://schemas.microsoft.com/office/drawing/2014/main" id="{EF2DBC72-F2EE-ADD7-7D4A-21B246BCE0F3}"/>
              </a:ext>
            </a:extLst>
          </p:cNvPr>
          <p:cNvSpPr>
            <a:spLocks noGrp="1"/>
          </p:cNvSpPr>
          <p:nvPr>
            <p:ph type="sldNum" sz="quarter" idx="12"/>
          </p:nvPr>
        </p:nvSpPr>
        <p:spPr/>
        <p:txBody>
          <a:bodyPr/>
          <a:lstStyle/>
          <a:p>
            <a:fld id="{63009C55-03F3-4598-AA63-02A52B3351F8}" type="slidenum">
              <a:rPr lang="en-US" smtClean="0"/>
              <a:t>24</a:t>
            </a:fld>
            <a:endParaRPr lang="en-US"/>
          </a:p>
        </p:txBody>
      </p:sp>
    </p:spTree>
    <p:extLst>
      <p:ext uri="{BB962C8B-B14F-4D97-AF65-F5344CB8AC3E}">
        <p14:creationId xmlns:p14="http://schemas.microsoft.com/office/powerpoint/2010/main" val="3554417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4B20-299C-A383-BBCC-FD876ED6A3D7}"/>
              </a:ext>
            </a:extLst>
          </p:cNvPr>
          <p:cNvSpPr>
            <a:spLocks noGrp="1"/>
          </p:cNvSpPr>
          <p:nvPr>
            <p:ph type="title"/>
          </p:nvPr>
        </p:nvSpPr>
        <p:spPr/>
        <p:txBody>
          <a:bodyPr>
            <a:normAutofit fontScale="90000"/>
          </a:bodyPr>
          <a:lstStyle/>
          <a:p>
            <a:r>
              <a:rPr lang="en-US" dirty="0"/>
              <a:t>(#21) Design interfaces for posterity</a:t>
            </a:r>
          </a:p>
        </p:txBody>
      </p:sp>
      <p:sp>
        <p:nvSpPr>
          <p:cNvPr id="3" name="Content Placeholder 2">
            <a:extLst>
              <a:ext uri="{FF2B5EF4-FFF2-40B4-BE49-F238E27FC236}">
                <a16:creationId xmlns:a16="http://schemas.microsoft.com/office/drawing/2014/main" id="{D0426B96-E085-5B31-B8BD-2EFAA90360B9}"/>
              </a:ext>
            </a:extLst>
          </p:cNvPr>
          <p:cNvSpPr>
            <a:spLocks noGrp="1"/>
          </p:cNvSpPr>
          <p:nvPr>
            <p:ph idx="1"/>
          </p:nvPr>
        </p:nvSpPr>
        <p:spPr/>
        <p:txBody>
          <a:bodyPr>
            <a:normAutofit fontScale="92500" lnSpcReduction="20000"/>
          </a:bodyPr>
          <a:lstStyle/>
          <a:p>
            <a:r>
              <a:rPr lang="en-US" sz="3200" dirty="0"/>
              <a:t>… being contracts, to guarantee the provision of a service, means that interfaces change rarely, or else client code breaks!</a:t>
            </a:r>
          </a:p>
          <a:p>
            <a:endParaRPr lang="en-US" dirty="0"/>
          </a:p>
          <a:p>
            <a:r>
              <a:rPr lang="en-US" dirty="0"/>
              <a:t>With </a:t>
            </a:r>
            <a:r>
              <a:rPr lang="en-US" dirty="0">
                <a:solidFill>
                  <a:srgbClr val="FF0000"/>
                </a:solidFill>
              </a:rPr>
              <a:t>interfaces</a:t>
            </a:r>
            <a:r>
              <a:rPr lang="en-US" dirty="0"/>
              <a:t> …</a:t>
            </a:r>
          </a:p>
          <a:p>
            <a:pPr lvl="1"/>
            <a:r>
              <a:rPr lang="en-US" dirty="0"/>
              <a:t>You can extend them (but must retrofit implementor classes), or introduce new interfaces extending them</a:t>
            </a:r>
          </a:p>
          <a:p>
            <a:pPr lvl="1"/>
            <a:r>
              <a:rPr lang="en-US" dirty="0"/>
              <a:t>You can complement them with new interfaces (as implementors can support multiple interfaces)</a:t>
            </a:r>
          </a:p>
          <a:p>
            <a:pPr lvl="1"/>
            <a:r>
              <a:rPr lang="en-US" dirty="0"/>
              <a:t>But </a:t>
            </a:r>
            <a:r>
              <a:rPr lang="en-US" dirty="0">
                <a:solidFill>
                  <a:srgbClr val="FF0000"/>
                </a:solidFill>
              </a:rPr>
              <a:t>you cannot easily modify (even worse: delete) them</a:t>
            </a:r>
            <a:r>
              <a:rPr lang="en-US" dirty="0"/>
              <a:t>, as both implementors and clients crash!</a:t>
            </a:r>
          </a:p>
        </p:txBody>
      </p:sp>
      <p:sp>
        <p:nvSpPr>
          <p:cNvPr id="4" name="Slide Number Placeholder 3">
            <a:extLst>
              <a:ext uri="{FF2B5EF4-FFF2-40B4-BE49-F238E27FC236}">
                <a16:creationId xmlns:a16="http://schemas.microsoft.com/office/drawing/2014/main" id="{221D3C82-DD7C-65A8-B018-00778D5E9A03}"/>
              </a:ext>
            </a:extLst>
          </p:cNvPr>
          <p:cNvSpPr>
            <a:spLocks noGrp="1"/>
          </p:cNvSpPr>
          <p:nvPr>
            <p:ph type="sldNum" sz="quarter" idx="12"/>
          </p:nvPr>
        </p:nvSpPr>
        <p:spPr/>
        <p:txBody>
          <a:bodyPr/>
          <a:lstStyle/>
          <a:p>
            <a:fld id="{63009C55-03F3-4598-AA63-02A52B3351F8}" type="slidenum">
              <a:rPr lang="en-US" smtClean="0"/>
              <a:t>25</a:t>
            </a:fld>
            <a:endParaRPr lang="en-US"/>
          </a:p>
        </p:txBody>
      </p:sp>
    </p:spTree>
    <p:extLst>
      <p:ext uri="{BB962C8B-B14F-4D97-AF65-F5344CB8AC3E}">
        <p14:creationId xmlns:p14="http://schemas.microsoft.com/office/powerpoint/2010/main" val="1997459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87690-9ACD-CA1A-7F98-7FDA779A683E}"/>
              </a:ext>
            </a:extLst>
          </p:cNvPr>
          <p:cNvSpPr>
            <a:spLocks noGrp="1"/>
          </p:cNvSpPr>
          <p:nvPr>
            <p:ph type="title"/>
          </p:nvPr>
        </p:nvSpPr>
        <p:spPr/>
        <p:txBody>
          <a:bodyPr>
            <a:normAutofit fontScale="90000"/>
          </a:bodyPr>
          <a:lstStyle/>
          <a:p>
            <a:r>
              <a:rPr lang="en-US" dirty="0"/>
              <a:t>(#21) Design interfaces for posterity</a:t>
            </a:r>
          </a:p>
        </p:txBody>
      </p:sp>
      <p:sp>
        <p:nvSpPr>
          <p:cNvPr id="3" name="Content Placeholder 2">
            <a:extLst>
              <a:ext uri="{FF2B5EF4-FFF2-40B4-BE49-F238E27FC236}">
                <a16:creationId xmlns:a16="http://schemas.microsoft.com/office/drawing/2014/main" id="{0E7A0281-143B-ACF8-AE3F-EFE90BC514F1}"/>
              </a:ext>
            </a:extLst>
          </p:cNvPr>
          <p:cNvSpPr>
            <a:spLocks noGrp="1"/>
          </p:cNvSpPr>
          <p:nvPr>
            <p:ph idx="1"/>
          </p:nvPr>
        </p:nvSpPr>
        <p:spPr/>
        <p:txBody>
          <a:bodyPr/>
          <a:lstStyle/>
          <a:p>
            <a:r>
              <a:rPr lang="en-US" dirty="0">
                <a:solidFill>
                  <a:srgbClr val="0000FF"/>
                </a:solidFill>
              </a:rPr>
              <a:t>Always test introduced interfaces with multiple implementations, ideally from different developers, before introducing them!</a:t>
            </a:r>
          </a:p>
          <a:p>
            <a:endParaRPr lang="en-US" dirty="0"/>
          </a:p>
          <a:p>
            <a:r>
              <a:rPr lang="en-US" dirty="0"/>
              <a:t>You cannot control your clients in OO! Once a code structure is made publicly available, its providers are bound to support it…</a:t>
            </a:r>
          </a:p>
        </p:txBody>
      </p:sp>
      <p:sp>
        <p:nvSpPr>
          <p:cNvPr id="4" name="Slide Number Placeholder 3">
            <a:extLst>
              <a:ext uri="{FF2B5EF4-FFF2-40B4-BE49-F238E27FC236}">
                <a16:creationId xmlns:a16="http://schemas.microsoft.com/office/drawing/2014/main" id="{6D204482-051B-AD83-8780-ECA58936DCD3}"/>
              </a:ext>
            </a:extLst>
          </p:cNvPr>
          <p:cNvSpPr>
            <a:spLocks noGrp="1"/>
          </p:cNvSpPr>
          <p:nvPr>
            <p:ph type="sldNum" sz="quarter" idx="12"/>
          </p:nvPr>
        </p:nvSpPr>
        <p:spPr/>
        <p:txBody>
          <a:bodyPr/>
          <a:lstStyle/>
          <a:p>
            <a:fld id="{63009C55-03F3-4598-AA63-02A52B3351F8}" type="slidenum">
              <a:rPr lang="en-US" smtClean="0"/>
              <a:t>26</a:t>
            </a:fld>
            <a:endParaRPr lang="en-US"/>
          </a:p>
        </p:txBody>
      </p:sp>
    </p:spTree>
    <p:extLst>
      <p:ext uri="{BB962C8B-B14F-4D97-AF65-F5344CB8AC3E}">
        <p14:creationId xmlns:p14="http://schemas.microsoft.com/office/powerpoint/2010/main" val="3776858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DB67-FA86-D504-A7FB-07AFABE44AB1}"/>
              </a:ext>
            </a:extLst>
          </p:cNvPr>
          <p:cNvSpPr>
            <a:spLocks noGrp="1"/>
          </p:cNvSpPr>
          <p:nvPr>
            <p:ph type="title"/>
          </p:nvPr>
        </p:nvSpPr>
        <p:spPr/>
        <p:txBody>
          <a:bodyPr>
            <a:no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(#20) </a:t>
            </a:r>
            <a:r>
              <a:rPr lang="en-US" sz="40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Prefer Interfaces to Abstract Classes to define contracts of behavior</a:t>
            </a:r>
            <a:endParaRPr lang="en-US" sz="4000" dirty="0">
              <a:solidFill>
                <a:srgbClr val="0000FF"/>
              </a:solidFill>
            </a:endParaRPr>
          </a:p>
        </p:txBody>
      </p:sp>
      <p:sp>
        <p:nvSpPr>
          <p:cNvPr id="3" name="Content Placeholder 2">
            <a:extLst>
              <a:ext uri="{FF2B5EF4-FFF2-40B4-BE49-F238E27FC236}">
                <a16:creationId xmlns:a16="http://schemas.microsoft.com/office/drawing/2014/main" id="{D391930E-DD9C-2471-461C-737BE9DD1DAB}"/>
              </a:ext>
            </a:extLst>
          </p:cNvPr>
          <p:cNvSpPr>
            <a:spLocks noGrp="1"/>
          </p:cNvSpPr>
          <p:nvPr>
            <p:ph idx="1"/>
          </p:nvPr>
        </p:nvSpPr>
        <p:spPr>
          <a:xfrm>
            <a:off x="457200" y="1600200"/>
            <a:ext cx="8229600" cy="4839101"/>
          </a:xfrm>
        </p:spPr>
        <p:txBody>
          <a:bodyPr>
            <a:normAutofit fontScale="92500" lnSpcReduction="20000"/>
          </a:bodyPr>
          <a:lstStyle/>
          <a:p>
            <a:r>
              <a:rPr lang="en-US" dirty="0"/>
              <a:t>Interfaces are more easy to manipulate when code changes:</a:t>
            </a:r>
          </a:p>
          <a:p>
            <a:pPr lvl="1"/>
            <a:r>
              <a:rPr lang="en-US" dirty="0"/>
              <a:t>Existing classes can easily be retrofitted to fit an interface; much more difficult to fit an abstract class that passes structure to the child class</a:t>
            </a:r>
          </a:p>
          <a:p>
            <a:pPr lvl="1"/>
            <a:r>
              <a:rPr lang="en-US" dirty="0"/>
              <a:t>Classes can implement multiple interfaces; abstract classes constrain the programmer to extend the code only via single-line inheritance</a:t>
            </a:r>
          </a:p>
          <a:p>
            <a:r>
              <a:rPr lang="en-US" dirty="0"/>
              <a:t>Abstract classes are much better for Template Method cases, where structure and basic algorithm are predefined, and what is overridden is just steps of an algorithm</a:t>
            </a:r>
          </a:p>
        </p:txBody>
      </p:sp>
      <p:sp>
        <p:nvSpPr>
          <p:cNvPr id="4" name="Slide Number Placeholder 3">
            <a:extLst>
              <a:ext uri="{FF2B5EF4-FFF2-40B4-BE49-F238E27FC236}">
                <a16:creationId xmlns:a16="http://schemas.microsoft.com/office/drawing/2014/main" id="{32F6556A-AE9D-496F-E79D-DBBB8E901C49}"/>
              </a:ext>
            </a:extLst>
          </p:cNvPr>
          <p:cNvSpPr>
            <a:spLocks noGrp="1"/>
          </p:cNvSpPr>
          <p:nvPr>
            <p:ph type="sldNum" sz="quarter" idx="12"/>
          </p:nvPr>
        </p:nvSpPr>
        <p:spPr/>
        <p:txBody>
          <a:bodyPr/>
          <a:lstStyle/>
          <a:p>
            <a:fld id="{63009C55-03F3-4598-AA63-02A52B3351F8}" type="slidenum">
              <a:rPr lang="en-US" smtClean="0"/>
              <a:t>27</a:t>
            </a:fld>
            <a:endParaRPr lang="en-US"/>
          </a:p>
        </p:txBody>
      </p:sp>
    </p:spTree>
    <p:extLst>
      <p:ext uri="{BB962C8B-B14F-4D97-AF65-F5344CB8AC3E}">
        <p14:creationId xmlns:p14="http://schemas.microsoft.com/office/powerpoint/2010/main" val="1886111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1A523-E020-4391-42C4-EBB166C18E3C}"/>
              </a:ext>
            </a:extLst>
          </p:cNvPr>
          <p:cNvSpPr>
            <a:spLocks noGrp="1"/>
          </p:cNvSpPr>
          <p:nvPr>
            <p:ph type="title"/>
          </p:nvPr>
        </p:nvSpPr>
        <p:spPr/>
        <p:txBody>
          <a:bodyPr/>
          <a:lstStyle/>
          <a:p>
            <a:r>
              <a:rPr lang="en-US" dirty="0"/>
              <a:t>Chapter 8: methods</a:t>
            </a:r>
          </a:p>
        </p:txBody>
      </p:sp>
      <p:sp>
        <p:nvSpPr>
          <p:cNvPr id="3" name="Text Placeholder 2">
            <a:extLst>
              <a:ext uri="{FF2B5EF4-FFF2-40B4-BE49-F238E27FC236}">
                <a16:creationId xmlns:a16="http://schemas.microsoft.com/office/drawing/2014/main" id="{628B4704-EB64-DE09-99F6-CCD709A4755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36697DB-2416-431F-3BBD-D17A026666F8}"/>
              </a:ext>
            </a:extLst>
          </p:cNvPr>
          <p:cNvSpPr>
            <a:spLocks noGrp="1"/>
          </p:cNvSpPr>
          <p:nvPr>
            <p:ph type="sldNum" sz="quarter" idx="12"/>
          </p:nvPr>
        </p:nvSpPr>
        <p:spPr/>
        <p:txBody>
          <a:bodyPr/>
          <a:lstStyle/>
          <a:p>
            <a:fld id="{63009C55-03F3-4598-AA63-02A52B3351F8}" type="slidenum">
              <a:rPr lang="en-US" smtClean="0"/>
              <a:t>28</a:t>
            </a:fld>
            <a:endParaRPr lang="en-US"/>
          </a:p>
        </p:txBody>
      </p:sp>
    </p:spTree>
    <p:extLst>
      <p:ext uri="{BB962C8B-B14F-4D97-AF65-F5344CB8AC3E}">
        <p14:creationId xmlns:p14="http://schemas.microsoft.com/office/powerpoint/2010/main" val="3112855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01796-FA13-FEF3-1774-B308708E653E}"/>
              </a:ext>
            </a:extLst>
          </p:cNvPr>
          <p:cNvSpPr>
            <a:spLocks noGrp="1"/>
          </p:cNvSpPr>
          <p:nvPr>
            <p:ph type="title"/>
          </p:nvPr>
        </p:nvSpPr>
        <p:spPr/>
        <p:txBody>
          <a:bodyPr>
            <a:noAutofit/>
          </a:bodyPr>
          <a:lstStyle/>
          <a:p>
            <a:r>
              <a:rPr lang="en-US" sz="4000" dirty="0">
                <a:effectLst/>
                <a:latin typeface="Calibri" panose="020F0502020204030204" pitchFamily="34" charset="0"/>
                <a:ea typeface="Calibri" panose="020F0502020204030204" pitchFamily="34" charset="0"/>
                <a:cs typeface="Times New Roman" panose="02020603050405020304" pitchFamily="18" charset="0"/>
              </a:rPr>
              <a:t>(#56) Write doc comments for all exposed API elements</a:t>
            </a:r>
            <a:endParaRPr lang="en-US" sz="4000" dirty="0"/>
          </a:p>
        </p:txBody>
      </p:sp>
      <p:sp>
        <p:nvSpPr>
          <p:cNvPr id="3" name="Content Placeholder 2">
            <a:extLst>
              <a:ext uri="{FF2B5EF4-FFF2-40B4-BE49-F238E27FC236}">
                <a16:creationId xmlns:a16="http://schemas.microsoft.com/office/drawing/2014/main" id="{4D51852A-827A-4EFC-F5ED-72AD6C6CE94A}"/>
              </a:ext>
            </a:extLst>
          </p:cNvPr>
          <p:cNvSpPr>
            <a:spLocks noGrp="1"/>
          </p:cNvSpPr>
          <p:nvPr>
            <p:ph idx="1"/>
          </p:nvPr>
        </p:nvSpPr>
        <p:spPr/>
        <p:txBody>
          <a:bodyPr>
            <a:normAutofit lnSpcReduction="10000"/>
          </a:bodyPr>
          <a:lstStyle/>
          <a:p>
            <a:r>
              <a:rPr lang="en-US" dirty="0"/>
              <a:t>Precede every publicly exported </a:t>
            </a:r>
          </a:p>
          <a:p>
            <a:pPr lvl="1"/>
            <a:r>
              <a:rPr lang="en-US" dirty="0"/>
              <a:t>class / interface / …</a:t>
            </a:r>
          </a:p>
          <a:p>
            <a:pPr lvl="1"/>
            <a:r>
              <a:rPr lang="en-US" dirty="0"/>
              <a:t>method / constructor / static field…</a:t>
            </a:r>
          </a:p>
          <a:p>
            <a:r>
              <a:rPr lang="en-US" dirty="0"/>
              <a:t>with a comment describing the contract between the provider and the client</a:t>
            </a:r>
          </a:p>
          <a:p>
            <a:r>
              <a:rPr lang="en-US" dirty="0">
                <a:solidFill>
                  <a:srgbClr val="0000FF"/>
                </a:solidFill>
              </a:rPr>
              <a:t>Methods (esp., at interfaces) are in the epicenter of this directive!</a:t>
            </a:r>
          </a:p>
          <a:p>
            <a:r>
              <a:rPr lang="en-US" dirty="0">
                <a:solidFill>
                  <a:srgbClr val="0000FF"/>
                </a:solidFill>
              </a:rPr>
              <a:t>You will need all: @param, @return, @throws, … as well as preconditions and postconditions</a:t>
            </a:r>
          </a:p>
        </p:txBody>
      </p:sp>
      <p:sp>
        <p:nvSpPr>
          <p:cNvPr id="4" name="Slide Number Placeholder 3">
            <a:extLst>
              <a:ext uri="{FF2B5EF4-FFF2-40B4-BE49-F238E27FC236}">
                <a16:creationId xmlns:a16="http://schemas.microsoft.com/office/drawing/2014/main" id="{F387D509-B8DE-924D-A7E9-6FB8D1F3B1FD}"/>
              </a:ext>
            </a:extLst>
          </p:cNvPr>
          <p:cNvSpPr>
            <a:spLocks noGrp="1"/>
          </p:cNvSpPr>
          <p:nvPr>
            <p:ph type="sldNum" sz="quarter" idx="12"/>
          </p:nvPr>
        </p:nvSpPr>
        <p:spPr/>
        <p:txBody>
          <a:bodyPr/>
          <a:lstStyle/>
          <a:p>
            <a:fld id="{63009C55-03F3-4598-AA63-02A52B3351F8}" type="slidenum">
              <a:rPr lang="en-US" smtClean="0"/>
              <a:t>29</a:t>
            </a:fld>
            <a:endParaRPr lang="en-US"/>
          </a:p>
        </p:txBody>
      </p:sp>
    </p:spTree>
    <p:extLst>
      <p:ext uri="{BB962C8B-B14F-4D97-AF65-F5344CB8AC3E}">
        <p14:creationId xmlns:p14="http://schemas.microsoft.com/office/powerpoint/2010/main" val="274208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304E7-1D25-96C6-2293-36B381BDAEE3}"/>
              </a:ext>
            </a:extLst>
          </p:cNvPr>
          <p:cNvSpPr>
            <a:spLocks noGrp="1"/>
          </p:cNvSpPr>
          <p:nvPr>
            <p:ph type="title"/>
          </p:nvPr>
        </p:nvSpPr>
        <p:spPr/>
        <p:txBody>
          <a:bodyPr/>
          <a:lstStyle/>
          <a:p>
            <a:pPr algn="l"/>
            <a:r>
              <a:rPr lang="el-GR" dirty="0"/>
              <a:t>Πηγή</a:t>
            </a:r>
            <a:endParaRPr lang="en-US" dirty="0"/>
          </a:p>
        </p:txBody>
      </p:sp>
      <p:pic>
        <p:nvPicPr>
          <p:cNvPr id="6" name="Content Placeholder 5">
            <a:extLst>
              <a:ext uri="{FF2B5EF4-FFF2-40B4-BE49-F238E27FC236}">
                <a16:creationId xmlns:a16="http://schemas.microsoft.com/office/drawing/2014/main" id="{6F97DCBF-F7F3-6C83-E633-571A3EBB82ED}"/>
              </a:ext>
            </a:extLst>
          </p:cNvPr>
          <p:cNvPicPr>
            <a:picLocks noGrp="1" noChangeAspect="1" noChangeArrowheads="1"/>
          </p:cNvPicPr>
          <p:nvPr>
            <p:ph sz="half" idx="1"/>
          </p:nvPr>
        </p:nvPicPr>
        <p:blipFill>
          <a:blip r:embed="rId2"/>
          <a:stretch>
            <a:fillRect/>
          </a:stretch>
        </p:blipFill>
        <p:spPr bwMode="auto">
          <a:xfrm>
            <a:off x="778950" y="1349943"/>
            <a:ext cx="3471301" cy="4525963"/>
          </a:xfrm>
          <a:prstGeom prst="rect">
            <a:avLst/>
          </a:prstGeom>
          <a:noFill/>
        </p:spPr>
      </p:pic>
      <p:sp>
        <p:nvSpPr>
          <p:cNvPr id="5" name="Content Placeholder 4">
            <a:extLst>
              <a:ext uri="{FF2B5EF4-FFF2-40B4-BE49-F238E27FC236}">
                <a16:creationId xmlns:a16="http://schemas.microsoft.com/office/drawing/2014/main" id="{C0FCCA3F-64BD-278B-E3A9-140C25CD3684}"/>
              </a:ext>
            </a:extLst>
          </p:cNvPr>
          <p:cNvSpPr>
            <a:spLocks noGrp="1"/>
          </p:cNvSpPr>
          <p:nvPr>
            <p:ph sz="half" idx="2"/>
          </p:nvPr>
        </p:nvSpPr>
        <p:spPr>
          <a:xfrm>
            <a:off x="4572000" y="163604"/>
            <a:ext cx="4114800" cy="5962560"/>
          </a:xfrm>
        </p:spPr>
        <p:txBody>
          <a:bodyPr>
            <a:noAutofit/>
          </a:bodyPr>
          <a:lstStyle/>
          <a:p>
            <a:r>
              <a:rPr lang="el-GR" sz="1800" dirty="0"/>
              <a:t>Εδώ παρέχω μερικές σκέψεις / σημειώσεις στο βιβλίο του </a:t>
            </a:r>
            <a:r>
              <a:rPr lang="en-US" sz="1800" dirty="0"/>
              <a:t>Joshua Bloch</a:t>
            </a:r>
            <a:r>
              <a:rPr lang="el-GR" sz="1800" dirty="0"/>
              <a:t>, </a:t>
            </a:r>
            <a:r>
              <a:rPr lang="en-US" sz="1800" dirty="0"/>
              <a:t>Effective Java (3</a:t>
            </a:r>
            <a:r>
              <a:rPr lang="en-US" sz="1800" baseline="30000" dirty="0"/>
              <a:t>rd</a:t>
            </a:r>
            <a:r>
              <a:rPr lang="en-US" sz="1800" dirty="0"/>
              <a:t> ed., 2018)</a:t>
            </a:r>
            <a:r>
              <a:rPr lang="el-GR" sz="1800" dirty="0"/>
              <a:t>…</a:t>
            </a:r>
          </a:p>
          <a:p>
            <a:r>
              <a:rPr lang="el-GR" sz="1800" dirty="0"/>
              <a:t>… που θεωρείται ένα από τα πιο σημαντικά βιβλία για τον </a:t>
            </a:r>
            <a:r>
              <a:rPr lang="el-GR" sz="1800" u="sng" dirty="0"/>
              <a:t>ορθό</a:t>
            </a:r>
            <a:r>
              <a:rPr lang="el-GR" sz="1800" dirty="0"/>
              <a:t> προγραμματισμό της γλώσσας </a:t>
            </a:r>
            <a:r>
              <a:rPr lang="en-US" sz="1800" dirty="0"/>
              <a:t>Java</a:t>
            </a:r>
            <a:endParaRPr lang="el-GR" sz="1800" dirty="0"/>
          </a:p>
          <a:p>
            <a:r>
              <a:rPr lang="el-GR" sz="1800" dirty="0"/>
              <a:t>Το </a:t>
            </a:r>
            <a:r>
              <a:rPr lang="en-US" sz="1800" dirty="0"/>
              <a:t>Effective Java </a:t>
            </a:r>
            <a:r>
              <a:rPr lang="el-GR" sz="1800" dirty="0"/>
              <a:t>ΔΕΝ είναι </a:t>
            </a:r>
            <a:r>
              <a:rPr lang="en-US" sz="1800" dirty="0"/>
              <a:t>textbook </a:t>
            </a:r>
            <a:r>
              <a:rPr lang="el-GR" sz="1800" dirty="0"/>
              <a:t>για να μάθει κανείς </a:t>
            </a:r>
            <a:r>
              <a:rPr lang="en-US" sz="1800" dirty="0"/>
              <a:t>Java. </a:t>
            </a:r>
            <a:r>
              <a:rPr lang="el-GR" sz="1800" dirty="0"/>
              <a:t>Δεν είναι καν </a:t>
            </a:r>
            <a:r>
              <a:rPr lang="en-US" sz="1800" dirty="0"/>
              <a:t>textbook </a:t>
            </a:r>
            <a:r>
              <a:rPr lang="el-GR" sz="1800" dirty="0"/>
              <a:t>για τη φιλοσοφία του αντικειμενοστρεφούς προγραμματισμού. </a:t>
            </a:r>
          </a:p>
          <a:p>
            <a:r>
              <a:rPr lang="el-GR" sz="1800" dirty="0"/>
              <a:t>Ωστόσο, παρέχει συμβουλές για τεχνικά προβλήματα προγραμματισμού σε </a:t>
            </a:r>
            <a:r>
              <a:rPr lang="en-US" sz="1800" dirty="0"/>
              <a:t>Java</a:t>
            </a:r>
            <a:r>
              <a:rPr lang="el-GR" sz="1800" dirty="0"/>
              <a:t> που δεν έχουν εύκολες απαντήσεις</a:t>
            </a:r>
            <a:r>
              <a:rPr lang="en-US" sz="1800" dirty="0"/>
              <a:t>, </a:t>
            </a:r>
            <a:r>
              <a:rPr lang="el-GR" sz="1800" dirty="0"/>
              <a:t>για </a:t>
            </a:r>
            <a:r>
              <a:rPr lang="en-US" sz="1800" dirty="0"/>
              <a:t>developers </a:t>
            </a:r>
            <a:r>
              <a:rPr lang="el-GR" sz="1800" dirty="0"/>
              <a:t>που ήδη κατέχουν τα βασικά.</a:t>
            </a:r>
          </a:p>
          <a:p>
            <a:r>
              <a:rPr lang="el-GR" sz="1800" dirty="0"/>
              <a:t>Θα επισημάνω μόνο επιλεγμένα στοιχεία του βιβλίου, και όχι με τη σειρά που παρουσιάζονται στο βιβλίο</a:t>
            </a:r>
            <a:endParaRPr lang="en-US" sz="1800" dirty="0"/>
          </a:p>
        </p:txBody>
      </p:sp>
      <p:sp>
        <p:nvSpPr>
          <p:cNvPr id="7" name="Slide Number Placeholder 6">
            <a:extLst>
              <a:ext uri="{FF2B5EF4-FFF2-40B4-BE49-F238E27FC236}">
                <a16:creationId xmlns:a16="http://schemas.microsoft.com/office/drawing/2014/main" id="{50C0C5D8-8305-4D91-540E-ED6925BD91C1}"/>
              </a:ext>
            </a:extLst>
          </p:cNvPr>
          <p:cNvSpPr>
            <a:spLocks noGrp="1"/>
          </p:cNvSpPr>
          <p:nvPr>
            <p:ph type="sldNum" sz="quarter" idx="12"/>
          </p:nvPr>
        </p:nvSpPr>
        <p:spPr/>
        <p:txBody>
          <a:bodyPr/>
          <a:lstStyle/>
          <a:p>
            <a:fld id="{63009C55-03F3-4598-AA63-02A52B3351F8}" type="slidenum">
              <a:rPr lang="en-US" smtClean="0"/>
              <a:t>3</a:t>
            </a:fld>
            <a:endParaRPr lang="en-US"/>
          </a:p>
        </p:txBody>
      </p:sp>
      <p:sp>
        <p:nvSpPr>
          <p:cNvPr id="4" name="TextBox 3">
            <a:extLst>
              <a:ext uri="{FF2B5EF4-FFF2-40B4-BE49-F238E27FC236}">
                <a16:creationId xmlns:a16="http://schemas.microsoft.com/office/drawing/2014/main" id="{A75B64EE-957E-6EA0-EB0E-A90CC4C8BE0E}"/>
              </a:ext>
            </a:extLst>
          </p:cNvPr>
          <p:cNvSpPr txBox="1"/>
          <p:nvPr/>
        </p:nvSpPr>
        <p:spPr>
          <a:xfrm>
            <a:off x="154005" y="6177966"/>
            <a:ext cx="8691612" cy="646331"/>
          </a:xfrm>
          <a:prstGeom prst="rect">
            <a:avLst/>
          </a:prstGeom>
          <a:solidFill>
            <a:srgbClr val="FFFFCC"/>
          </a:solidFill>
        </p:spPr>
        <p:txBody>
          <a:bodyPr wrap="square">
            <a:spAutoFit/>
          </a:bodyPr>
          <a:lstStyle/>
          <a:p>
            <a:r>
              <a:rPr lang="el-GR" dirty="0">
                <a:latin typeface="+mj-lt"/>
              </a:rPr>
              <a:t>Το </a:t>
            </a:r>
            <a:r>
              <a:rPr lang="en-US" dirty="0">
                <a:latin typeface="+mj-lt"/>
              </a:rPr>
              <a:t>pdf </a:t>
            </a:r>
            <a:r>
              <a:rPr lang="el-GR" dirty="0">
                <a:latin typeface="+mj-lt"/>
              </a:rPr>
              <a:t>του </a:t>
            </a:r>
            <a:r>
              <a:rPr lang="en-US" dirty="0">
                <a:latin typeface="+mj-lt"/>
              </a:rPr>
              <a:t>effective java 3rd edition</a:t>
            </a:r>
            <a:r>
              <a:rPr lang="el-GR" dirty="0">
                <a:latin typeface="+mj-lt"/>
              </a:rPr>
              <a:t> δεν είναι διαθέσιμο δωρεάν στο διαδίκτυο, αλλά θα συζητήσουμε παραδείγματα στις διαλέξεις</a:t>
            </a:r>
            <a:endParaRPr lang="en-US" dirty="0">
              <a:latin typeface="+mj-lt"/>
            </a:endParaRPr>
          </a:p>
        </p:txBody>
      </p:sp>
    </p:spTree>
    <p:extLst>
      <p:ext uri="{BB962C8B-B14F-4D97-AF65-F5344CB8AC3E}">
        <p14:creationId xmlns:p14="http://schemas.microsoft.com/office/powerpoint/2010/main" val="3823779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FB8DE-28E4-7ADD-C1BC-28AEC7F46D47}"/>
              </a:ext>
            </a:extLst>
          </p:cNvPr>
          <p:cNvSpPr>
            <a:spLocks noGrp="1"/>
          </p:cNvSpPr>
          <p:nvPr>
            <p:ph type="title"/>
          </p:nvPr>
        </p:nvSpPr>
        <p:spPr/>
        <p:txBody>
          <a:bodyPr/>
          <a:lstStyle/>
          <a:p>
            <a:r>
              <a:rPr lang="en-US" dirty="0"/>
              <a:t>(#51) Design methods carefully</a:t>
            </a:r>
          </a:p>
        </p:txBody>
      </p:sp>
      <p:sp>
        <p:nvSpPr>
          <p:cNvPr id="3" name="Content Placeholder 2">
            <a:extLst>
              <a:ext uri="{FF2B5EF4-FFF2-40B4-BE49-F238E27FC236}">
                <a16:creationId xmlns:a16="http://schemas.microsoft.com/office/drawing/2014/main" id="{797B05FA-30BD-E05F-7625-79F23DA0E16E}"/>
              </a:ext>
            </a:extLst>
          </p:cNvPr>
          <p:cNvSpPr>
            <a:spLocks noGrp="1"/>
          </p:cNvSpPr>
          <p:nvPr>
            <p:ph idx="1"/>
          </p:nvPr>
        </p:nvSpPr>
        <p:spPr>
          <a:xfrm>
            <a:off x="457199" y="1600200"/>
            <a:ext cx="8407667" cy="4983162"/>
          </a:xfrm>
        </p:spPr>
        <p:txBody>
          <a:bodyPr>
            <a:normAutofit fontScale="77500" lnSpcReduction="20000"/>
          </a:bodyPr>
          <a:lstStyle/>
          <a:p>
            <a:r>
              <a:rPr lang="en-US" dirty="0"/>
              <a:t>Choose names that are (a) understandable, (b) consistent with the dev community (e.g., </a:t>
            </a:r>
            <a:r>
              <a:rPr lang="en-US" dirty="0" err="1"/>
              <a:t>toString</a:t>
            </a:r>
            <a:r>
              <a:rPr lang="en-US" dirty="0"/>
              <a:t>() has specific implied semantics), (c) consistent with the project’s conventions, and, (d) not too long</a:t>
            </a:r>
          </a:p>
          <a:p>
            <a:r>
              <a:rPr lang="en-US" dirty="0"/>
              <a:t>Try to avoid too many or too few methods. Understandability of the class and the methods is important!</a:t>
            </a:r>
          </a:p>
          <a:p>
            <a:r>
              <a:rPr lang="en-US" dirty="0"/>
              <a:t>Wherever possible, the types of the parameters should better be abstractions (ideally: interfaces) rather than concrete classes, wherever possible: Dependency Inversion Principle at work! </a:t>
            </a:r>
          </a:p>
          <a:p>
            <a:pPr lvl="1"/>
            <a:r>
              <a:rPr lang="en-US" dirty="0"/>
              <a:t>Typical example: </a:t>
            </a:r>
            <a:r>
              <a:rPr lang="en-US" sz="2300" dirty="0" err="1">
                <a:solidFill>
                  <a:srgbClr val="0000FF"/>
                </a:solidFill>
                <a:latin typeface="Consolas" panose="020B0609020204030204" pitchFamily="49" charset="0"/>
              </a:rPr>
              <a:t>doSth</a:t>
            </a:r>
            <a:r>
              <a:rPr lang="en-US" sz="2300" dirty="0">
                <a:solidFill>
                  <a:srgbClr val="0000FF"/>
                </a:solidFill>
                <a:latin typeface="Consolas" panose="020B0609020204030204" pitchFamily="49" charset="0"/>
              </a:rPr>
              <a:t>(List </a:t>
            </a:r>
            <a:r>
              <a:rPr lang="en-US" sz="2300" dirty="0" err="1">
                <a:solidFill>
                  <a:srgbClr val="0000FF"/>
                </a:solidFill>
                <a:latin typeface="Consolas" panose="020B0609020204030204" pitchFamily="49" charset="0"/>
              </a:rPr>
              <a:t>aList</a:t>
            </a:r>
            <a:r>
              <a:rPr lang="en-US" sz="2300" dirty="0">
                <a:solidFill>
                  <a:srgbClr val="0000FF"/>
                </a:solidFill>
                <a:latin typeface="Consolas" panose="020B0609020204030204" pitchFamily="49" charset="0"/>
              </a:rPr>
              <a:t>)</a:t>
            </a:r>
            <a:r>
              <a:rPr lang="en-US" dirty="0"/>
              <a:t> rather than </a:t>
            </a:r>
            <a:r>
              <a:rPr lang="en-US" sz="2300" dirty="0" err="1">
                <a:solidFill>
                  <a:srgbClr val="FF0000"/>
                </a:solidFill>
                <a:latin typeface="Consolas" panose="020B0609020204030204" pitchFamily="49" charset="0"/>
              </a:rPr>
              <a:t>doSth</a:t>
            </a:r>
            <a:r>
              <a:rPr lang="en-US" sz="2300" dirty="0">
                <a:solidFill>
                  <a:srgbClr val="FF0000"/>
                </a:solidFill>
                <a:latin typeface="Consolas" panose="020B0609020204030204" pitchFamily="49" charset="0"/>
              </a:rPr>
              <a:t>(</a:t>
            </a:r>
            <a:r>
              <a:rPr lang="en-US" sz="2300" dirty="0" err="1">
                <a:solidFill>
                  <a:srgbClr val="FF0000"/>
                </a:solidFill>
                <a:latin typeface="Consolas" panose="020B0609020204030204" pitchFamily="49" charset="0"/>
              </a:rPr>
              <a:t>ArrayList</a:t>
            </a:r>
            <a:r>
              <a:rPr lang="en-US" sz="2300" dirty="0">
                <a:solidFill>
                  <a:srgbClr val="FF0000"/>
                </a:solidFill>
                <a:latin typeface="Consolas" panose="020B0609020204030204" pitchFamily="49" charset="0"/>
              </a:rPr>
              <a:t> </a:t>
            </a:r>
            <a:r>
              <a:rPr lang="en-US" sz="2300" dirty="0" err="1">
                <a:solidFill>
                  <a:srgbClr val="FF0000"/>
                </a:solidFill>
                <a:latin typeface="Consolas" panose="020B0609020204030204" pitchFamily="49" charset="0"/>
              </a:rPr>
              <a:t>aList</a:t>
            </a:r>
            <a:r>
              <a:rPr lang="en-US" sz="2300" dirty="0">
                <a:solidFill>
                  <a:srgbClr val="FF0000"/>
                </a:solidFill>
                <a:latin typeface="Consolas" panose="020B0609020204030204" pitchFamily="49" charset="0"/>
              </a:rPr>
              <a:t>)</a:t>
            </a:r>
            <a:endParaRPr lang="en-US" dirty="0">
              <a:solidFill>
                <a:srgbClr val="FF0000"/>
              </a:solidFill>
              <a:latin typeface="Consolas" panose="020B0609020204030204" pitchFamily="49" charset="0"/>
            </a:endParaRPr>
          </a:p>
          <a:p>
            <a:r>
              <a:rPr lang="en-US" dirty="0"/>
              <a:t>Prefer </a:t>
            </a:r>
            <a:r>
              <a:rPr lang="en-US" dirty="0" err="1"/>
              <a:t>enum’s</a:t>
            </a:r>
            <a:r>
              <a:rPr lang="en-US" dirty="0"/>
              <a:t> to Booleans (yes, I am guilty as hell)</a:t>
            </a:r>
          </a:p>
          <a:p>
            <a:r>
              <a:rPr lang="en-US" dirty="0"/>
              <a:t>Try not to make long parameter lists – can use helper classes to group parameter values [handle with care]</a:t>
            </a:r>
          </a:p>
        </p:txBody>
      </p:sp>
      <p:sp>
        <p:nvSpPr>
          <p:cNvPr id="4" name="Slide Number Placeholder 3">
            <a:extLst>
              <a:ext uri="{FF2B5EF4-FFF2-40B4-BE49-F238E27FC236}">
                <a16:creationId xmlns:a16="http://schemas.microsoft.com/office/drawing/2014/main" id="{8198B9AA-8607-48F2-3889-875F124EF919}"/>
              </a:ext>
            </a:extLst>
          </p:cNvPr>
          <p:cNvSpPr>
            <a:spLocks noGrp="1"/>
          </p:cNvSpPr>
          <p:nvPr>
            <p:ph type="sldNum" sz="quarter" idx="12"/>
          </p:nvPr>
        </p:nvSpPr>
        <p:spPr/>
        <p:txBody>
          <a:bodyPr/>
          <a:lstStyle/>
          <a:p>
            <a:fld id="{63009C55-03F3-4598-AA63-02A52B3351F8}" type="slidenum">
              <a:rPr lang="en-US" smtClean="0"/>
              <a:t>30</a:t>
            </a:fld>
            <a:endParaRPr lang="en-US"/>
          </a:p>
        </p:txBody>
      </p:sp>
    </p:spTree>
    <p:extLst>
      <p:ext uri="{BB962C8B-B14F-4D97-AF65-F5344CB8AC3E}">
        <p14:creationId xmlns:p14="http://schemas.microsoft.com/office/powerpoint/2010/main" val="28564305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99723-7875-D306-6819-4783681DEB4E}"/>
              </a:ext>
            </a:extLst>
          </p:cNvPr>
          <p:cNvSpPr>
            <a:spLocks noGrp="1"/>
          </p:cNvSpPr>
          <p:nvPr>
            <p:ph type="title"/>
          </p:nvPr>
        </p:nvSpPr>
        <p:spPr/>
        <p:txBody>
          <a:bodyPr>
            <a:normAutofit fontScale="90000"/>
          </a:bodyPr>
          <a:lstStyle/>
          <a:p>
            <a:r>
              <a:rPr lang="en-US" dirty="0"/>
              <a:t>(#49) Check method parameters for validity</a:t>
            </a:r>
          </a:p>
        </p:txBody>
      </p:sp>
      <p:sp>
        <p:nvSpPr>
          <p:cNvPr id="3" name="Content Placeholder 2">
            <a:extLst>
              <a:ext uri="{FF2B5EF4-FFF2-40B4-BE49-F238E27FC236}">
                <a16:creationId xmlns:a16="http://schemas.microsoft.com/office/drawing/2014/main" id="{D78494E9-78AC-1DCC-99BE-A85FB522D641}"/>
              </a:ext>
            </a:extLst>
          </p:cNvPr>
          <p:cNvSpPr>
            <a:spLocks noGrp="1"/>
          </p:cNvSpPr>
          <p:nvPr>
            <p:ph idx="1"/>
          </p:nvPr>
        </p:nvSpPr>
        <p:spPr>
          <a:xfrm>
            <a:off x="457199" y="1600200"/>
            <a:ext cx="8436543" cy="4525963"/>
          </a:xfrm>
        </p:spPr>
        <p:txBody>
          <a:bodyPr>
            <a:normAutofit fontScale="77500" lnSpcReduction="20000"/>
          </a:bodyPr>
          <a:lstStyle/>
          <a:p>
            <a:r>
              <a:rPr lang="en-US" dirty="0"/>
              <a:t>All method parameters should be checked (PV: and tested) for validity.</a:t>
            </a:r>
          </a:p>
          <a:p>
            <a:r>
              <a:rPr lang="en-US" dirty="0"/>
              <a:t>Yes, we are all bored to do it. But we must.</a:t>
            </a:r>
          </a:p>
          <a:p>
            <a:r>
              <a:rPr lang="en-US" dirty="0"/>
              <a:t>Where to test for validity?</a:t>
            </a:r>
          </a:p>
          <a:p>
            <a:pPr lvl="1"/>
            <a:r>
              <a:rPr lang="en-US" u="sng" dirty="0"/>
              <a:t>Outside</a:t>
            </a:r>
            <a:r>
              <a:rPr lang="en-US" dirty="0"/>
              <a:t> of the method, at the caller’s site, before the method is called?</a:t>
            </a:r>
          </a:p>
          <a:p>
            <a:pPr lvl="1"/>
            <a:r>
              <a:rPr lang="en-US" u="sng" dirty="0"/>
              <a:t>First thing</a:t>
            </a:r>
            <a:r>
              <a:rPr lang="en-US" dirty="0"/>
              <a:t> </a:t>
            </a:r>
            <a:r>
              <a:rPr lang="en-US" u="sng" dirty="0"/>
              <a:t>inside</a:t>
            </a:r>
            <a:r>
              <a:rPr lang="en-US" dirty="0"/>
              <a:t> the method’s </a:t>
            </a:r>
            <a:r>
              <a:rPr lang="en-US" dirty="0" err="1"/>
              <a:t>src</a:t>
            </a:r>
            <a:r>
              <a:rPr lang="en-US" dirty="0"/>
              <a:t>, </a:t>
            </a:r>
            <a:r>
              <a:rPr lang="en-US" u="sng" dirty="0"/>
              <a:t>before</a:t>
            </a:r>
            <a:r>
              <a:rPr lang="en-US" dirty="0"/>
              <a:t> anything else happens?</a:t>
            </a:r>
          </a:p>
          <a:p>
            <a:r>
              <a:rPr lang="en-US" dirty="0"/>
              <a:t>This becomes even more pressing when constructor methods are concerned….</a:t>
            </a:r>
          </a:p>
          <a:p>
            <a:endParaRPr lang="en-US" dirty="0"/>
          </a:p>
          <a:p>
            <a:r>
              <a:rPr lang="en-US" sz="2600" dirty="0">
                <a:hlinkClick r:id="rId2"/>
              </a:rPr>
              <a:t>https://www.oracle.com/java/technologies/javase/seccodeguide.html</a:t>
            </a:r>
            <a:r>
              <a:rPr lang="en-US" sz="2600" dirty="0"/>
              <a:t> </a:t>
            </a:r>
          </a:p>
          <a:p>
            <a:pPr lvl="1"/>
            <a:endParaRPr lang="en-US" dirty="0"/>
          </a:p>
        </p:txBody>
      </p:sp>
      <p:sp>
        <p:nvSpPr>
          <p:cNvPr id="4" name="Slide Number Placeholder 3">
            <a:extLst>
              <a:ext uri="{FF2B5EF4-FFF2-40B4-BE49-F238E27FC236}">
                <a16:creationId xmlns:a16="http://schemas.microsoft.com/office/drawing/2014/main" id="{19868D6D-5DC3-EC67-5A78-DCD9D9996E51}"/>
              </a:ext>
            </a:extLst>
          </p:cNvPr>
          <p:cNvSpPr>
            <a:spLocks noGrp="1"/>
          </p:cNvSpPr>
          <p:nvPr>
            <p:ph type="sldNum" sz="quarter" idx="12"/>
          </p:nvPr>
        </p:nvSpPr>
        <p:spPr/>
        <p:txBody>
          <a:bodyPr/>
          <a:lstStyle/>
          <a:p>
            <a:fld id="{63009C55-03F3-4598-AA63-02A52B3351F8}" type="slidenum">
              <a:rPr lang="en-US" smtClean="0"/>
              <a:t>31</a:t>
            </a:fld>
            <a:endParaRPr lang="en-US"/>
          </a:p>
        </p:txBody>
      </p:sp>
    </p:spTree>
    <p:extLst>
      <p:ext uri="{BB962C8B-B14F-4D97-AF65-F5344CB8AC3E}">
        <p14:creationId xmlns:p14="http://schemas.microsoft.com/office/powerpoint/2010/main" val="1112415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7ACBD-84EE-77B5-E7FA-C064ED186B45}"/>
              </a:ext>
            </a:extLst>
          </p:cNvPr>
          <p:cNvSpPr>
            <a:spLocks noGrp="1"/>
          </p:cNvSpPr>
          <p:nvPr>
            <p:ph type="title"/>
          </p:nvPr>
        </p:nvSpPr>
        <p:spPr/>
        <p:txBody>
          <a:bodyPr>
            <a:normAutofit fontScale="90000"/>
          </a:bodyPr>
          <a:lstStyle/>
          <a:p>
            <a:r>
              <a:rPr lang="en-US" dirty="0"/>
              <a:t>(#49) Check first thing inside the method and throw an exception</a:t>
            </a:r>
          </a:p>
        </p:txBody>
      </p:sp>
      <p:sp>
        <p:nvSpPr>
          <p:cNvPr id="9" name="Content Placeholder 8">
            <a:extLst>
              <a:ext uri="{FF2B5EF4-FFF2-40B4-BE49-F238E27FC236}">
                <a16:creationId xmlns:a16="http://schemas.microsoft.com/office/drawing/2014/main" id="{E0A499C0-3745-6175-BA2E-2DD97F7E3AE6}"/>
              </a:ext>
            </a:extLst>
          </p:cNvPr>
          <p:cNvSpPr>
            <a:spLocks noGrp="1"/>
          </p:cNvSpPr>
          <p:nvPr>
            <p:ph sz="half" idx="1"/>
          </p:nvPr>
        </p:nvSpPr>
        <p:spPr>
          <a:xfrm>
            <a:off x="288758" y="1600200"/>
            <a:ext cx="3311090" cy="5121275"/>
          </a:xfrm>
        </p:spPr>
        <p:txBody>
          <a:bodyPr>
            <a:normAutofit/>
          </a:bodyPr>
          <a:lstStyle/>
          <a:p>
            <a:pPr algn="l"/>
            <a:r>
              <a:rPr lang="en-US" dirty="0"/>
              <a:t>Throw one of </a:t>
            </a:r>
          </a:p>
          <a:p>
            <a:pPr algn="l"/>
            <a:r>
              <a:rPr lang="en-US" sz="1800" b="0" i="0" u="none" strike="noStrike" baseline="0" dirty="0" err="1">
                <a:latin typeface="LucidaSans-Typewriter"/>
              </a:rPr>
              <a:t>IllegalArgumentException</a:t>
            </a:r>
            <a:r>
              <a:rPr lang="en-US" sz="1800" b="0" i="0" u="none" strike="noStrike" baseline="0" dirty="0">
                <a:latin typeface="Times-Roman"/>
              </a:rPr>
              <a:t>,</a:t>
            </a:r>
          </a:p>
          <a:p>
            <a:pPr algn="l"/>
            <a:r>
              <a:rPr lang="en-US" sz="1800" b="0" i="0" u="none" strike="noStrike" baseline="0" dirty="0" err="1">
                <a:latin typeface="LucidaSans-Typewriter"/>
              </a:rPr>
              <a:t>IndexOutOfBoundsException</a:t>
            </a:r>
            <a:r>
              <a:rPr lang="en-US" sz="1800" b="0" i="0" u="none" strike="noStrike" baseline="0" dirty="0">
                <a:latin typeface="Times-Roman"/>
              </a:rPr>
              <a:t>, </a:t>
            </a:r>
          </a:p>
          <a:p>
            <a:pPr algn="l"/>
            <a:r>
              <a:rPr lang="en-US" sz="1800" b="0" i="0" u="none" strike="noStrike" baseline="0" dirty="0" err="1">
                <a:latin typeface="LucidaSans-Typewriter"/>
              </a:rPr>
              <a:t>NullPointerException</a:t>
            </a:r>
            <a:endParaRPr lang="en-US" dirty="0"/>
          </a:p>
          <a:p>
            <a:r>
              <a:rPr lang="en-US" dirty="0"/>
              <a:t>Caller can catch it and now the method did not proceed</a:t>
            </a:r>
          </a:p>
          <a:p>
            <a:r>
              <a:rPr lang="en-US" dirty="0"/>
              <a:t>Observe the check is the 1</a:t>
            </a:r>
            <a:r>
              <a:rPr lang="en-US" baseline="30000" dirty="0"/>
              <a:t>st</a:t>
            </a:r>
            <a:r>
              <a:rPr lang="en-US" dirty="0"/>
              <a:t> thing done, BEFORE anything else</a:t>
            </a:r>
          </a:p>
        </p:txBody>
      </p:sp>
      <p:sp>
        <p:nvSpPr>
          <p:cNvPr id="10" name="Content Placeholder 9">
            <a:extLst>
              <a:ext uri="{FF2B5EF4-FFF2-40B4-BE49-F238E27FC236}">
                <a16:creationId xmlns:a16="http://schemas.microsoft.com/office/drawing/2014/main" id="{4D393C4E-B14F-D014-05C3-FF66307EDF82}"/>
              </a:ext>
            </a:extLst>
          </p:cNvPr>
          <p:cNvSpPr>
            <a:spLocks noGrp="1"/>
          </p:cNvSpPr>
          <p:nvPr>
            <p:ph sz="half" idx="2"/>
          </p:nvPr>
        </p:nvSpPr>
        <p:spPr>
          <a:xfrm>
            <a:off x="3850105" y="1600201"/>
            <a:ext cx="5091764" cy="4040204"/>
          </a:xfrm>
          <a:solidFill>
            <a:srgbClr val="FFFFCC"/>
          </a:solidFill>
        </p:spPr>
        <p:txBody>
          <a:bodyPr>
            <a:normAutofit/>
          </a:bodyPr>
          <a:lstStyle/>
          <a:p>
            <a:pPr marL="0" indent="0" algn="l">
              <a:buNone/>
            </a:pPr>
            <a:r>
              <a:rPr lang="en-US" sz="1400" b="1" i="0" u="none" strike="noStrike" baseline="0" dirty="0">
                <a:solidFill>
                  <a:srgbClr val="FF0000"/>
                </a:solidFill>
                <a:latin typeface="LucidaSans-Typewriter"/>
              </a:rPr>
              <a:t>From the book – observe the documentation too!!</a:t>
            </a:r>
          </a:p>
          <a:p>
            <a:pPr marL="0" indent="0" algn="l">
              <a:buNone/>
            </a:pPr>
            <a:r>
              <a:rPr lang="en-US" sz="1400" b="0" i="0" u="none" strike="noStrike" baseline="0" dirty="0">
                <a:latin typeface="LucidaSans-Typewriter"/>
              </a:rPr>
              <a:t>/**</a:t>
            </a:r>
          </a:p>
          <a:p>
            <a:pPr marL="0" indent="0" algn="l">
              <a:buNone/>
            </a:pPr>
            <a:r>
              <a:rPr lang="en-US" sz="1400" b="0" i="0" u="none" strike="noStrike" baseline="0" dirty="0">
                <a:latin typeface="LucidaSans-Typewriter"/>
              </a:rPr>
              <a:t>* Returns a </a:t>
            </a:r>
            <a:r>
              <a:rPr lang="en-US" sz="1400" b="0" i="0" u="none" strike="noStrike" baseline="0" dirty="0" err="1">
                <a:latin typeface="LucidaSans-Typewriter"/>
              </a:rPr>
              <a:t>BigInteger</a:t>
            </a:r>
            <a:r>
              <a:rPr lang="en-US" sz="1400" b="0" i="0" u="none" strike="noStrike" baseline="0" dirty="0">
                <a:latin typeface="LucidaSans-Typewriter"/>
              </a:rPr>
              <a:t> whose value is (this mod m). This method</a:t>
            </a:r>
          </a:p>
          <a:p>
            <a:pPr marL="0" indent="0" algn="l">
              <a:buNone/>
            </a:pPr>
            <a:r>
              <a:rPr lang="en-US" sz="1400" b="0" i="0" u="none" strike="noStrike" baseline="0" dirty="0">
                <a:latin typeface="LucidaSans-Typewriter"/>
              </a:rPr>
              <a:t>* differs from the remainder method in that it always returns a</a:t>
            </a:r>
          </a:p>
          <a:p>
            <a:pPr marL="0" indent="0" algn="l">
              <a:buNone/>
            </a:pPr>
            <a:r>
              <a:rPr lang="en-US" sz="1400" b="0" i="0" u="none" strike="noStrike" baseline="0" dirty="0">
                <a:latin typeface="LucidaSans-Typewriter"/>
              </a:rPr>
              <a:t>* non-negative </a:t>
            </a:r>
            <a:r>
              <a:rPr lang="en-US" sz="1400" b="0" i="0" u="none" strike="noStrike" baseline="0" dirty="0" err="1">
                <a:latin typeface="LucidaSans-Typewriter"/>
              </a:rPr>
              <a:t>BigInteger</a:t>
            </a:r>
            <a:r>
              <a:rPr lang="en-US" sz="1400" b="0" i="0" u="none" strike="noStrike" baseline="0" dirty="0">
                <a:latin typeface="LucidaSans-Typewriter"/>
              </a:rPr>
              <a:t>.</a:t>
            </a:r>
          </a:p>
          <a:p>
            <a:pPr marL="0" indent="0" algn="l">
              <a:buNone/>
            </a:pPr>
            <a:r>
              <a:rPr lang="en-US" sz="1400" b="0" i="0" u="none" strike="noStrike" baseline="0" dirty="0">
                <a:latin typeface="LucidaSans-Typewriter"/>
              </a:rPr>
              <a:t>*</a:t>
            </a:r>
          </a:p>
          <a:p>
            <a:pPr marL="0" indent="0" algn="l">
              <a:buNone/>
            </a:pPr>
            <a:r>
              <a:rPr lang="en-US" sz="1400" b="0" i="0" u="none" strike="noStrike" baseline="0" dirty="0">
                <a:latin typeface="LucidaSans-Typewriter"/>
              </a:rPr>
              <a:t>* @param m the modulus, which must be positive</a:t>
            </a:r>
          </a:p>
          <a:p>
            <a:pPr marL="0" indent="0" algn="l">
              <a:buNone/>
            </a:pPr>
            <a:r>
              <a:rPr lang="en-US" sz="1400" b="0" i="0" u="none" strike="noStrike" baseline="0" dirty="0">
                <a:latin typeface="LucidaSans-Typewriter"/>
              </a:rPr>
              <a:t>* @return this mod m</a:t>
            </a:r>
          </a:p>
          <a:p>
            <a:pPr marL="0" indent="0" algn="l">
              <a:buNone/>
            </a:pPr>
            <a:r>
              <a:rPr lang="en-US" sz="1400" b="0" i="0" u="none" strike="noStrike" baseline="0" dirty="0">
                <a:latin typeface="LucidaSans-Typewriter"/>
              </a:rPr>
              <a:t>* </a:t>
            </a:r>
            <a:r>
              <a:rPr lang="en-US" sz="1400" b="1" i="0" u="none" strike="noStrike" baseline="0" dirty="0">
                <a:latin typeface="LucidaSans-TypewriterBold"/>
              </a:rPr>
              <a:t>@</a:t>
            </a:r>
            <a:r>
              <a:rPr lang="en-US" sz="1400" b="1" i="0" u="none" strike="noStrike" baseline="0" dirty="0">
                <a:solidFill>
                  <a:srgbClr val="FF0000"/>
                </a:solidFill>
                <a:latin typeface="LucidaSans-TypewriterBold"/>
              </a:rPr>
              <a:t>throws </a:t>
            </a:r>
            <a:r>
              <a:rPr lang="en-US" sz="1400" b="1" i="0" u="none" strike="noStrike" baseline="0" dirty="0" err="1">
                <a:solidFill>
                  <a:srgbClr val="FF0000"/>
                </a:solidFill>
                <a:latin typeface="LucidaSans-TypewriterBold"/>
              </a:rPr>
              <a:t>ArithmeticException</a:t>
            </a:r>
            <a:r>
              <a:rPr lang="en-US" sz="1400" b="1" i="0" u="none" strike="noStrike" baseline="0" dirty="0">
                <a:solidFill>
                  <a:srgbClr val="FF0000"/>
                </a:solidFill>
                <a:latin typeface="LucidaSans-TypewriterBold"/>
              </a:rPr>
              <a:t> </a:t>
            </a:r>
            <a:r>
              <a:rPr lang="en-US" sz="1400" b="1" i="0" u="none" strike="noStrike" baseline="0" dirty="0">
                <a:latin typeface="LucidaSans-TypewriterBold"/>
              </a:rPr>
              <a:t>if m is less than or equal to 0</a:t>
            </a:r>
          </a:p>
          <a:p>
            <a:pPr marL="0" indent="0" algn="l">
              <a:buNone/>
            </a:pPr>
            <a:r>
              <a:rPr lang="en-US" sz="1400" b="0" i="0" u="none" strike="noStrike" baseline="0" dirty="0">
                <a:latin typeface="LucidaSans-Typewriter"/>
              </a:rPr>
              <a:t>*/</a:t>
            </a:r>
          </a:p>
          <a:p>
            <a:pPr marL="0" indent="0" algn="l">
              <a:buNone/>
            </a:pPr>
            <a:r>
              <a:rPr lang="en-US" sz="1400" b="1" i="0" u="none" strike="noStrike" baseline="0" dirty="0">
                <a:latin typeface="LucidaSans-TypewriterBold"/>
              </a:rPr>
              <a:t>public </a:t>
            </a:r>
            <a:r>
              <a:rPr lang="en-US" sz="1400" b="0" i="0" u="none" strike="noStrike" baseline="0" dirty="0" err="1">
                <a:latin typeface="LucidaSans-Typewriter"/>
              </a:rPr>
              <a:t>BigInteger</a:t>
            </a:r>
            <a:r>
              <a:rPr lang="en-US" sz="1400" b="0" i="0" u="none" strike="noStrike" baseline="0" dirty="0">
                <a:latin typeface="LucidaSans-Typewriter"/>
              </a:rPr>
              <a:t> mod(</a:t>
            </a:r>
            <a:r>
              <a:rPr lang="en-US" sz="1400" b="0" i="0" u="none" strike="noStrike" baseline="0" dirty="0" err="1">
                <a:latin typeface="LucidaSans-Typewriter"/>
              </a:rPr>
              <a:t>BigInteger</a:t>
            </a:r>
            <a:r>
              <a:rPr lang="en-US" sz="1400" b="0" i="0" u="none" strike="noStrike" baseline="0" dirty="0">
                <a:latin typeface="LucidaSans-Typewriter"/>
              </a:rPr>
              <a:t> m) {</a:t>
            </a:r>
          </a:p>
          <a:p>
            <a:pPr marL="0" indent="0" algn="l">
              <a:buNone/>
            </a:pPr>
            <a:r>
              <a:rPr lang="en-US" sz="1400" b="1" i="0" u="none" strike="noStrike" baseline="0" dirty="0">
                <a:latin typeface="LucidaSans-TypewriterBold"/>
              </a:rPr>
              <a:t>if (</a:t>
            </a:r>
            <a:r>
              <a:rPr lang="en-US" sz="1400" b="1" i="0" u="none" strike="noStrike" baseline="0" dirty="0" err="1">
                <a:latin typeface="LucidaSans-TypewriterBold"/>
              </a:rPr>
              <a:t>m.signum</a:t>
            </a:r>
            <a:r>
              <a:rPr lang="en-US" sz="1400" b="1" i="0" u="none" strike="noStrike" baseline="0" dirty="0">
                <a:latin typeface="LucidaSans-TypewriterBold"/>
              </a:rPr>
              <a:t>() &lt;= 0)</a:t>
            </a:r>
          </a:p>
          <a:p>
            <a:pPr marL="0" indent="0" algn="l">
              <a:buNone/>
            </a:pPr>
            <a:r>
              <a:rPr lang="en-US" sz="1400" b="1" i="0" u="none" strike="noStrike" baseline="0" dirty="0">
                <a:latin typeface="LucidaSans-TypewriterBold"/>
              </a:rPr>
              <a:t>    </a:t>
            </a:r>
            <a:r>
              <a:rPr lang="en-US" sz="1400" b="1" i="0" u="none" strike="noStrike" baseline="0" dirty="0">
                <a:solidFill>
                  <a:srgbClr val="FF0000"/>
                </a:solidFill>
                <a:latin typeface="LucidaSans-TypewriterBold"/>
              </a:rPr>
              <a:t>throw new </a:t>
            </a:r>
            <a:r>
              <a:rPr lang="en-US" sz="1400" b="1" i="0" u="none" strike="noStrike" baseline="0" dirty="0" err="1">
                <a:solidFill>
                  <a:srgbClr val="FF0000"/>
                </a:solidFill>
                <a:latin typeface="LucidaSans-TypewriterBold"/>
              </a:rPr>
              <a:t>ArithmeticException</a:t>
            </a:r>
            <a:r>
              <a:rPr lang="en-US" sz="1400" b="1" i="0" u="none" strike="noStrike" baseline="0" dirty="0">
                <a:latin typeface="LucidaSans-TypewriterBold"/>
              </a:rPr>
              <a:t>("Modulus &lt;= 0: " + m);</a:t>
            </a:r>
          </a:p>
          <a:p>
            <a:pPr marL="0" indent="0" algn="l">
              <a:buNone/>
            </a:pPr>
            <a:r>
              <a:rPr lang="en-US" sz="1400" b="0" i="0" u="none" strike="noStrike" baseline="0" dirty="0">
                <a:latin typeface="LucidaSans-Typewriter"/>
              </a:rPr>
              <a:t>     ... // Do the computation</a:t>
            </a:r>
          </a:p>
          <a:p>
            <a:pPr marL="0" indent="0" algn="l">
              <a:buNone/>
            </a:pPr>
            <a:r>
              <a:rPr lang="en-US" sz="1400" b="0" i="0" u="none" strike="noStrike" baseline="0" dirty="0">
                <a:latin typeface="LucidaSans-Typewriter"/>
              </a:rPr>
              <a:t>}</a:t>
            </a:r>
            <a:endParaRPr lang="en-US" sz="2000" dirty="0"/>
          </a:p>
        </p:txBody>
      </p:sp>
      <p:sp>
        <p:nvSpPr>
          <p:cNvPr id="4" name="Slide Number Placeholder 3">
            <a:extLst>
              <a:ext uri="{FF2B5EF4-FFF2-40B4-BE49-F238E27FC236}">
                <a16:creationId xmlns:a16="http://schemas.microsoft.com/office/drawing/2014/main" id="{2E5DE635-5E18-1941-E89E-576779119417}"/>
              </a:ext>
            </a:extLst>
          </p:cNvPr>
          <p:cNvSpPr>
            <a:spLocks noGrp="1"/>
          </p:cNvSpPr>
          <p:nvPr>
            <p:ph type="sldNum" sz="quarter" idx="12"/>
          </p:nvPr>
        </p:nvSpPr>
        <p:spPr/>
        <p:txBody>
          <a:bodyPr/>
          <a:lstStyle/>
          <a:p>
            <a:fld id="{63009C55-03F3-4598-AA63-02A52B3351F8}" type="slidenum">
              <a:rPr lang="en-US" smtClean="0"/>
              <a:t>32</a:t>
            </a:fld>
            <a:endParaRPr lang="en-US"/>
          </a:p>
        </p:txBody>
      </p:sp>
      <p:sp>
        <p:nvSpPr>
          <p:cNvPr id="11" name="TextBox 10">
            <a:extLst>
              <a:ext uri="{FF2B5EF4-FFF2-40B4-BE49-F238E27FC236}">
                <a16:creationId xmlns:a16="http://schemas.microsoft.com/office/drawing/2014/main" id="{F025804D-78D7-4782-17E3-3E08F81CFEC7}"/>
              </a:ext>
            </a:extLst>
          </p:cNvPr>
          <p:cNvSpPr txBox="1"/>
          <p:nvPr/>
        </p:nvSpPr>
        <p:spPr>
          <a:xfrm>
            <a:off x="3850105" y="5750004"/>
            <a:ext cx="5091764" cy="1107996"/>
          </a:xfrm>
          <a:prstGeom prst="rect">
            <a:avLst/>
          </a:prstGeom>
          <a:solidFill>
            <a:srgbClr val="FFFFCC"/>
          </a:solidFill>
        </p:spPr>
        <p:txBody>
          <a:bodyPr wrap="square">
            <a:spAutoFit/>
          </a:bodyPr>
          <a:lstStyle/>
          <a:p>
            <a:pPr algn="l"/>
            <a:r>
              <a:rPr lang="en-US" sz="1400" b="1" i="0" u="none" strike="noStrike" baseline="0" dirty="0">
                <a:latin typeface="LucidaSans-TypewriterBold"/>
              </a:rPr>
              <a:t>//Alternative for </a:t>
            </a:r>
            <a:r>
              <a:rPr lang="en-US" sz="1400" b="1" i="0" u="none" strike="noStrike" baseline="0" dirty="0" err="1">
                <a:latin typeface="LucidaSans-TypewriterBold"/>
              </a:rPr>
              <a:t>NullPointerException</a:t>
            </a:r>
            <a:endParaRPr lang="en-US" sz="1400" b="1" i="0" u="none" strike="noStrike" baseline="0" dirty="0">
              <a:latin typeface="LucidaSans-TypewriterBold"/>
            </a:endParaRPr>
          </a:p>
          <a:p>
            <a:pPr algn="l"/>
            <a:r>
              <a:rPr lang="en-US" sz="1400" b="1" dirty="0">
                <a:latin typeface="LucidaSans-TypewriterBold"/>
              </a:rPr>
              <a:t>//</a:t>
            </a:r>
            <a:r>
              <a:rPr lang="en-US" sz="1400" b="1" i="0" u="none" strike="noStrike" baseline="0" dirty="0">
                <a:latin typeface="LucidaSans-TypewriterBold"/>
              </a:rPr>
              <a:t>Inline use of Java's null-checking facility</a:t>
            </a:r>
          </a:p>
          <a:p>
            <a:pPr algn="l"/>
            <a:r>
              <a:rPr lang="en-US" sz="1400" b="0" i="0" u="none" strike="noStrike" baseline="0" dirty="0" err="1">
                <a:latin typeface="LucidaSans-Typewriter"/>
              </a:rPr>
              <a:t>this.strategy</a:t>
            </a:r>
            <a:r>
              <a:rPr lang="en-US" sz="1400" b="0" i="0" u="none" strike="noStrike" baseline="0" dirty="0">
                <a:latin typeface="LucidaSans-Typewriter"/>
              </a:rPr>
              <a:t> = </a:t>
            </a:r>
            <a:r>
              <a:rPr lang="en-US" sz="1400" b="0" i="0" u="none" strike="noStrike" baseline="0" dirty="0" err="1">
                <a:latin typeface="LucidaSans-Typewriter"/>
              </a:rPr>
              <a:t>Objects.requireNonNull</a:t>
            </a:r>
            <a:r>
              <a:rPr lang="en-US" sz="1400" b="0" i="0" u="none" strike="noStrike" baseline="0" dirty="0">
                <a:latin typeface="LucidaSans-Typewriter"/>
              </a:rPr>
              <a:t>(strategy, "strategy");</a:t>
            </a:r>
          </a:p>
          <a:p>
            <a:pPr algn="l"/>
            <a:endParaRPr lang="en-US" sz="1400" b="0" i="0" u="none" strike="noStrike" baseline="0" dirty="0">
              <a:latin typeface="LucidaSans-Typewriter"/>
            </a:endParaRPr>
          </a:p>
          <a:p>
            <a:pPr algn="l"/>
            <a:r>
              <a:rPr lang="en-US" sz="1000" dirty="0">
                <a:hlinkClick r:id="rId2"/>
              </a:rPr>
              <a:t>https://stackoverflow.com/questions/45632920/why-should-one-use-objects-requirenonnull</a:t>
            </a:r>
            <a:r>
              <a:rPr lang="en-US" sz="1000" dirty="0"/>
              <a:t> </a:t>
            </a:r>
          </a:p>
        </p:txBody>
      </p:sp>
    </p:spTree>
    <p:extLst>
      <p:ext uri="{BB962C8B-B14F-4D97-AF65-F5344CB8AC3E}">
        <p14:creationId xmlns:p14="http://schemas.microsoft.com/office/powerpoint/2010/main" val="262683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BF43F-DB32-5057-047A-CDCDA345BA66}"/>
              </a:ext>
            </a:extLst>
          </p:cNvPr>
          <p:cNvSpPr>
            <a:spLocks noGrp="1"/>
          </p:cNvSpPr>
          <p:nvPr>
            <p:ph type="title"/>
          </p:nvPr>
        </p:nvSpPr>
        <p:spPr/>
        <p:txBody>
          <a:bodyPr>
            <a:normAutofit fontScale="90000"/>
          </a:bodyPr>
          <a:lstStyle/>
          <a:p>
            <a:r>
              <a:rPr lang="en-US" dirty="0"/>
              <a:t>(#49) Check first thing inside the method and throw an exception</a:t>
            </a:r>
          </a:p>
        </p:txBody>
      </p:sp>
      <p:sp>
        <p:nvSpPr>
          <p:cNvPr id="3" name="Content Placeholder 2">
            <a:extLst>
              <a:ext uri="{FF2B5EF4-FFF2-40B4-BE49-F238E27FC236}">
                <a16:creationId xmlns:a16="http://schemas.microsoft.com/office/drawing/2014/main" id="{05302091-87AE-3394-2034-D10A58F90CB8}"/>
              </a:ext>
            </a:extLst>
          </p:cNvPr>
          <p:cNvSpPr>
            <a:spLocks noGrp="1"/>
          </p:cNvSpPr>
          <p:nvPr>
            <p:ph idx="1"/>
          </p:nvPr>
        </p:nvSpPr>
        <p:spPr>
          <a:xfrm>
            <a:off x="457200" y="1600200"/>
            <a:ext cx="8229600" cy="4983162"/>
          </a:xfrm>
        </p:spPr>
        <p:txBody>
          <a:bodyPr>
            <a:normAutofit fontScale="62500" lnSpcReduction="20000"/>
          </a:bodyPr>
          <a:lstStyle/>
          <a:p>
            <a:r>
              <a:rPr lang="en-US" dirty="0"/>
              <a:t>You need to </a:t>
            </a:r>
            <a:r>
              <a:rPr lang="en-US" dirty="0">
                <a:solidFill>
                  <a:srgbClr val="FF0000"/>
                </a:solidFill>
              </a:rPr>
              <a:t>keep the checks close to the method</a:t>
            </a:r>
            <a:r>
              <a:rPr lang="en-US" dirty="0"/>
              <a:t> (ideally inside it), such that the method and its checks are together in the </a:t>
            </a:r>
            <a:r>
              <a:rPr lang="en-US" dirty="0" err="1"/>
              <a:t>src</a:t>
            </a:r>
            <a:endParaRPr lang="en-US" dirty="0"/>
          </a:p>
          <a:p>
            <a:r>
              <a:rPr lang="en-US" dirty="0"/>
              <a:t>Must make sure that </a:t>
            </a:r>
            <a:r>
              <a:rPr lang="en-US" dirty="0">
                <a:solidFill>
                  <a:srgbClr val="FF0000"/>
                </a:solidFill>
              </a:rPr>
              <a:t>illegal </a:t>
            </a:r>
            <a:r>
              <a:rPr lang="en-US" dirty="0" err="1">
                <a:solidFill>
                  <a:srgbClr val="FF0000"/>
                </a:solidFill>
              </a:rPr>
              <a:t>args</a:t>
            </a:r>
            <a:r>
              <a:rPr lang="en-US" dirty="0">
                <a:solidFill>
                  <a:srgbClr val="FF0000"/>
                </a:solidFill>
              </a:rPr>
              <a:t> do not harm the state of the system</a:t>
            </a:r>
            <a:r>
              <a:rPr lang="en-US" dirty="0"/>
              <a:t> (e.g., system exit without closing streams, appropriate logging, …)</a:t>
            </a:r>
          </a:p>
          <a:p>
            <a:r>
              <a:rPr lang="en-US" dirty="0"/>
              <a:t>Remember to document the @throws</a:t>
            </a:r>
          </a:p>
          <a:p>
            <a:endParaRPr lang="en-US" dirty="0"/>
          </a:p>
          <a:p>
            <a:r>
              <a:rPr lang="en-US" dirty="0"/>
              <a:t>[PV] </a:t>
            </a:r>
            <a:r>
              <a:rPr lang="en-US" b="1" dirty="0"/>
              <a:t>Constructors</a:t>
            </a:r>
            <a:r>
              <a:rPr lang="en-US" dirty="0"/>
              <a:t> are a special case: due to their very specific nature, apart from the internal checks, one can always consider placing checks at factories, before the constructor is invoked.</a:t>
            </a:r>
          </a:p>
          <a:p>
            <a:r>
              <a:rPr lang="en-US" dirty="0"/>
              <a:t>… and, yes, they can throw exceptions too, to avoid object creation (but you must catch them at the invocation location, so as to react properly to what happens if the object is not constructed)</a:t>
            </a:r>
          </a:p>
          <a:p>
            <a:r>
              <a:rPr lang="en-US" dirty="0">
                <a:hlinkClick r:id="rId3"/>
              </a:rPr>
              <a:t>https://stackoverflow.com/questions/30803650/java-how-to-only-create-an-object-with-valid-attributes</a:t>
            </a:r>
            <a:endParaRPr lang="en-US" dirty="0"/>
          </a:p>
          <a:p>
            <a:r>
              <a:rPr lang="en-US" dirty="0">
                <a:hlinkClick r:id="rId4"/>
              </a:rPr>
              <a:t>https://stackoverflow.com/questions/1371369/can-constructors-throw-exceptions-in-java?noredirect=1&amp;lq=1</a:t>
            </a:r>
            <a:endParaRPr lang="en-US" dirty="0"/>
          </a:p>
          <a:p>
            <a:endParaRPr lang="en-US" dirty="0"/>
          </a:p>
        </p:txBody>
      </p:sp>
      <p:sp>
        <p:nvSpPr>
          <p:cNvPr id="4" name="Slide Number Placeholder 3">
            <a:extLst>
              <a:ext uri="{FF2B5EF4-FFF2-40B4-BE49-F238E27FC236}">
                <a16:creationId xmlns:a16="http://schemas.microsoft.com/office/drawing/2014/main" id="{33AC72B5-298F-F138-E3D6-37BA30161FB7}"/>
              </a:ext>
            </a:extLst>
          </p:cNvPr>
          <p:cNvSpPr>
            <a:spLocks noGrp="1"/>
          </p:cNvSpPr>
          <p:nvPr>
            <p:ph type="sldNum" sz="quarter" idx="12"/>
          </p:nvPr>
        </p:nvSpPr>
        <p:spPr/>
        <p:txBody>
          <a:bodyPr/>
          <a:lstStyle/>
          <a:p>
            <a:fld id="{63009C55-03F3-4598-AA63-02A52B3351F8}" type="slidenum">
              <a:rPr lang="en-US" smtClean="0"/>
              <a:t>33</a:t>
            </a:fld>
            <a:endParaRPr lang="en-US"/>
          </a:p>
        </p:txBody>
      </p:sp>
    </p:spTree>
    <p:extLst>
      <p:ext uri="{BB962C8B-B14F-4D97-AF65-F5344CB8AC3E}">
        <p14:creationId xmlns:p14="http://schemas.microsoft.com/office/powerpoint/2010/main" val="3997422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5E6B8-43CB-83D9-0079-A584609808B1}"/>
              </a:ext>
            </a:extLst>
          </p:cNvPr>
          <p:cNvSpPr>
            <a:spLocks noGrp="1"/>
          </p:cNvSpPr>
          <p:nvPr>
            <p:ph type="title"/>
          </p:nvPr>
        </p:nvSpPr>
        <p:spPr/>
        <p:txBody>
          <a:bodyPr/>
          <a:lstStyle/>
          <a:p>
            <a:r>
              <a:rPr lang="en-US" dirty="0"/>
              <a:t>(#52) If possible avoid overloading</a:t>
            </a:r>
          </a:p>
        </p:txBody>
      </p:sp>
      <p:sp>
        <p:nvSpPr>
          <p:cNvPr id="3" name="Content Placeholder 2">
            <a:extLst>
              <a:ext uri="{FF2B5EF4-FFF2-40B4-BE49-F238E27FC236}">
                <a16:creationId xmlns:a16="http://schemas.microsoft.com/office/drawing/2014/main" id="{72309FE8-E316-D3D4-B4DD-1D4B59A55CE9}"/>
              </a:ext>
            </a:extLst>
          </p:cNvPr>
          <p:cNvSpPr>
            <a:spLocks noGrp="1"/>
          </p:cNvSpPr>
          <p:nvPr>
            <p:ph idx="1"/>
          </p:nvPr>
        </p:nvSpPr>
        <p:spPr/>
        <p:txBody>
          <a:bodyPr>
            <a:normAutofit fontScale="92500" lnSpcReduction="20000"/>
          </a:bodyPr>
          <a:lstStyle/>
          <a:p>
            <a:r>
              <a:rPr lang="en-US" dirty="0"/>
              <a:t>Overloading = same method name with different arguments inside the same class</a:t>
            </a:r>
          </a:p>
          <a:p>
            <a:r>
              <a:rPr lang="en-US" dirty="0"/>
              <a:t>Overriding = identical methods at different classes overriding mama/interface method</a:t>
            </a:r>
          </a:p>
          <a:p>
            <a:r>
              <a:rPr lang="en-US" dirty="0"/>
              <a:t>Avoid overloading via different names</a:t>
            </a:r>
          </a:p>
          <a:p>
            <a:pPr lvl="1"/>
            <a:r>
              <a:rPr lang="en-US" dirty="0"/>
              <a:t>If not possible, use method signatures with different numbers of parameters</a:t>
            </a:r>
          </a:p>
          <a:p>
            <a:pPr lvl="2"/>
            <a:r>
              <a:rPr lang="en-US" dirty="0"/>
              <a:t>If not possible, use signatures where you cannot pass the same parameter via casts</a:t>
            </a:r>
          </a:p>
          <a:p>
            <a:pPr lvl="3"/>
            <a:r>
              <a:rPr lang="en-US" dirty="0"/>
              <a:t>If not possible, ensure they produce identical behavior</a:t>
            </a:r>
          </a:p>
          <a:p>
            <a:r>
              <a:rPr lang="en-US" dirty="0"/>
              <a:t>But basically, avoid it </a:t>
            </a:r>
            <a:r>
              <a:rPr lang="en-US" dirty="0">
                <a:sym typeface="Wingdings" panose="05000000000000000000" pitchFamily="2" charset="2"/>
              </a:rPr>
              <a:t></a:t>
            </a:r>
            <a:endParaRPr lang="en-US" dirty="0"/>
          </a:p>
        </p:txBody>
      </p:sp>
      <p:sp>
        <p:nvSpPr>
          <p:cNvPr id="4" name="Slide Number Placeholder 3">
            <a:extLst>
              <a:ext uri="{FF2B5EF4-FFF2-40B4-BE49-F238E27FC236}">
                <a16:creationId xmlns:a16="http://schemas.microsoft.com/office/drawing/2014/main" id="{E338F3B9-9458-19F5-D048-F210BE5E55ED}"/>
              </a:ext>
            </a:extLst>
          </p:cNvPr>
          <p:cNvSpPr>
            <a:spLocks noGrp="1"/>
          </p:cNvSpPr>
          <p:nvPr>
            <p:ph type="sldNum" sz="quarter" idx="12"/>
          </p:nvPr>
        </p:nvSpPr>
        <p:spPr/>
        <p:txBody>
          <a:bodyPr/>
          <a:lstStyle/>
          <a:p>
            <a:fld id="{63009C55-03F3-4598-AA63-02A52B3351F8}" type="slidenum">
              <a:rPr lang="en-US" smtClean="0"/>
              <a:t>34</a:t>
            </a:fld>
            <a:endParaRPr lang="en-US"/>
          </a:p>
        </p:txBody>
      </p:sp>
    </p:spTree>
    <p:extLst>
      <p:ext uri="{BB962C8B-B14F-4D97-AF65-F5344CB8AC3E}">
        <p14:creationId xmlns:p14="http://schemas.microsoft.com/office/powerpoint/2010/main" val="2912215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2DCC-D9F2-AD7C-E6E1-B901C678302C}"/>
              </a:ext>
            </a:extLst>
          </p:cNvPr>
          <p:cNvSpPr>
            <a:spLocks noGrp="1"/>
          </p:cNvSpPr>
          <p:nvPr>
            <p:ph type="title"/>
          </p:nvPr>
        </p:nvSpPr>
        <p:spPr/>
        <p:txBody>
          <a:bodyPr>
            <a:normAutofit/>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(#54) Return empty collections instead of null’s</a:t>
            </a:r>
            <a:endParaRPr lang="en-US" sz="6600" dirty="0"/>
          </a:p>
        </p:txBody>
      </p:sp>
      <p:sp>
        <p:nvSpPr>
          <p:cNvPr id="3" name="Content Placeholder 2">
            <a:extLst>
              <a:ext uri="{FF2B5EF4-FFF2-40B4-BE49-F238E27FC236}">
                <a16:creationId xmlns:a16="http://schemas.microsoft.com/office/drawing/2014/main" id="{3B0E8E06-5C05-EA3E-F14D-D61666478E7D}"/>
              </a:ext>
            </a:extLst>
          </p:cNvPr>
          <p:cNvSpPr>
            <a:spLocks noGrp="1"/>
          </p:cNvSpPr>
          <p:nvPr>
            <p:ph idx="1"/>
          </p:nvPr>
        </p:nvSpPr>
        <p:spPr/>
        <p:txBody>
          <a:bodyPr/>
          <a:lstStyle/>
          <a:p>
            <a:r>
              <a:rPr lang="en-US" dirty="0"/>
              <a:t>.. to avoid having to check for null</a:t>
            </a:r>
          </a:p>
          <a:p>
            <a:endParaRPr lang="en-US" dirty="0"/>
          </a:p>
          <a:p>
            <a:r>
              <a:rPr lang="en-US" dirty="0"/>
              <a:t>To avoid paying the price for allocating new empty collections you can invoke </a:t>
            </a:r>
            <a:r>
              <a:rPr lang="en-US" dirty="0" err="1"/>
              <a:t>sth</a:t>
            </a:r>
            <a:r>
              <a:rPr lang="en-US" dirty="0"/>
              <a:t> like</a:t>
            </a:r>
          </a:p>
          <a:p>
            <a:pPr marL="0" indent="0" algn="ctr">
              <a:buNone/>
            </a:pPr>
            <a:r>
              <a:rPr lang="en-US" dirty="0"/>
              <a:t>return </a:t>
            </a:r>
            <a:r>
              <a:rPr lang="en-US" dirty="0" err="1"/>
              <a:t>Collections.emptyList</a:t>
            </a:r>
            <a:r>
              <a:rPr lang="en-US" dirty="0"/>
              <a:t>();</a:t>
            </a:r>
          </a:p>
          <a:p>
            <a:r>
              <a:rPr lang="en-US" dirty="0"/>
              <a:t>or similarly.</a:t>
            </a:r>
          </a:p>
        </p:txBody>
      </p:sp>
      <p:sp>
        <p:nvSpPr>
          <p:cNvPr id="4" name="Slide Number Placeholder 3">
            <a:extLst>
              <a:ext uri="{FF2B5EF4-FFF2-40B4-BE49-F238E27FC236}">
                <a16:creationId xmlns:a16="http://schemas.microsoft.com/office/drawing/2014/main" id="{6F228157-D9AE-14AA-A394-7C339F4F4FB7}"/>
              </a:ext>
            </a:extLst>
          </p:cNvPr>
          <p:cNvSpPr>
            <a:spLocks noGrp="1"/>
          </p:cNvSpPr>
          <p:nvPr>
            <p:ph type="sldNum" sz="quarter" idx="12"/>
          </p:nvPr>
        </p:nvSpPr>
        <p:spPr/>
        <p:txBody>
          <a:bodyPr/>
          <a:lstStyle/>
          <a:p>
            <a:fld id="{63009C55-03F3-4598-AA63-02A52B3351F8}" type="slidenum">
              <a:rPr lang="en-US" smtClean="0"/>
              <a:t>35</a:t>
            </a:fld>
            <a:endParaRPr lang="en-US"/>
          </a:p>
        </p:txBody>
      </p:sp>
    </p:spTree>
    <p:extLst>
      <p:ext uri="{BB962C8B-B14F-4D97-AF65-F5344CB8AC3E}">
        <p14:creationId xmlns:p14="http://schemas.microsoft.com/office/powerpoint/2010/main" val="104012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C9EBB5-42E5-104A-E66D-5311C5B56046}"/>
              </a:ext>
            </a:extLst>
          </p:cNvPr>
          <p:cNvPicPr>
            <a:picLocks noChangeAspect="1"/>
          </p:cNvPicPr>
          <p:nvPr/>
        </p:nvPicPr>
        <p:blipFill>
          <a:blip r:embed="rId2"/>
          <a:stretch>
            <a:fillRect/>
          </a:stretch>
        </p:blipFill>
        <p:spPr>
          <a:xfrm>
            <a:off x="77002" y="4788248"/>
            <a:ext cx="3195587" cy="2069752"/>
          </a:xfrm>
          <a:prstGeom prst="rect">
            <a:avLst/>
          </a:prstGeom>
        </p:spPr>
      </p:pic>
      <p:sp>
        <p:nvSpPr>
          <p:cNvPr id="5" name="TextBox 4">
            <a:extLst>
              <a:ext uri="{FF2B5EF4-FFF2-40B4-BE49-F238E27FC236}">
                <a16:creationId xmlns:a16="http://schemas.microsoft.com/office/drawing/2014/main" id="{2047BDF1-8445-9922-AFD9-B6E32E479B53}"/>
              </a:ext>
            </a:extLst>
          </p:cNvPr>
          <p:cNvSpPr txBox="1"/>
          <p:nvPr/>
        </p:nvSpPr>
        <p:spPr>
          <a:xfrm>
            <a:off x="38502" y="52387"/>
            <a:ext cx="3077553" cy="3946721"/>
          </a:xfrm>
          <a:prstGeom prst="rect">
            <a:avLst/>
          </a:prstGeom>
          <a:noFill/>
          <a:ln>
            <a:solidFill>
              <a:schemeClr val="accent1"/>
            </a:solidFill>
          </a:ln>
        </p:spPr>
        <p:txBody>
          <a:bodyPr wrap="square">
            <a:spAutoFit/>
          </a:bodyPr>
          <a:lstStyle/>
          <a:p>
            <a:pPr>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CHAPTER 9</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(#68) Stick to language conventions: (a) naming + (b) ordering within a file</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(#57) Minimize the scope of local variables + declare/[</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init</a:t>
            </a:r>
            <a:r>
              <a:rPr lang="en-US" sz="1050" dirty="0">
                <a:effectLst/>
                <a:latin typeface="Calibri" panose="020F0502020204030204" pitchFamily="34" charset="0"/>
                <a:ea typeface="Calibri" panose="020F0502020204030204" pitchFamily="34" charset="0"/>
                <a:cs typeface="Times New Roman" panose="02020603050405020304" pitchFamily="18" charset="0"/>
              </a:rPr>
              <a:t>] a local variable at its first use</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(#57)(#58) All iterators (even for arrays(!)):</a:t>
            </a:r>
          </a:p>
          <a:p>
            <a:pPr>
              <a:lnSpc>
                <a:spcPct val="107000"/>
              </a:lnSpc>
              <a:spcAft>
                <a:spcPts val="8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for</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(Element</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e</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elements)</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{work</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with</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r>
              <a:rPr lang="en-US" sz="900" dirty="0">
                <a:effectLst/>
                <a:latin typeface="Consolas" panose="020B0609020204030204" pitchFamily="49" charset="0"/>
                <a:ea typeface="Calibri" panose="020F0502020204030204" pitchFamily="34" charset="0"/>
                <a:cs typeface="Times New Roman" panose="02020603050405020304" pitchFamily="18" charset="0"/>
              </a:rPr>
              <a:t>e}</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(#61) Prefer primitive types to boxed primitives (e.g., </a:t>
            </a:r>
            <a:r>
              <a:rPr lang="en-US" sz="800" dirty="0">
                <a:effectLst/>
                <a:latin typeface="Consolas" panose="020B0609020204030204" pitchFamily="49" charset="0"/>
                <a:ea typeface="Calibri" panose="020F0502020204030204" pitchFamily="34" charset="0"/>
                <a:cs typeface="Times New Roman" panose="02020603050405020304" pitchFamily="18" charset="0"/>
              </a:rPr>
              <a:t>int</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1050" dirty="0">
                <a:latin typeface="Calibri" panose="020F0502020204030204" pitchFamily="34" charset="0"/>
                <a:ea typeface="Calibri" panose="020F0502020204030204" pitchFamily="34" charset="0"/>
                <a:cs typeface="Times New Roman" panose="02020603050405020304" pitchFamily="18" charset="0"/>
              </a:rPr>
              <a:t>to</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onsolas" panose="020B0609020204030204" pitchFamily="49" charset="0"/>
                <a:ea typeface="Calibri" panose="020F0502020204030204" pitchFamily="34" charset="0"/>
                <a:cs typeface="Times New Roman" panose="02020603050405020304" pitchFamily="18" charset="0"/>
              </a:rPr>
              <a:t>Integer</a:t>
            </a:r>
            <a:r>
              <a:rPr lang="en-US" sz="1050" dirty="0">
                <a:effectLst/>
                <a:latin typeface="Calibri" panose="020F0502020204030204" pitchFamily="34" charset="0"/>
                <a:ea typeface="Calibri" panose="020F0502020204030204" pitchFamily="34" charset="0"/>
                <a:cs typeface="Times New Roman" panose="02020603050405020304" pitchFamily="18" charset="0"/>
              </a:rPr>
              <a:t>)</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(#60) For monetary types, use int, long, or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BigDecimal</a:t>
            </a:r>
            <a:r>
              <a:rPr lang="en-US" sz="1050" dirty="0">
                <a:effectLst/>
                <a:latin typeface="Calibri" panose="020F0502020204030204" pitchFamily="34" charset="0"/>
                <a:ea typeface="Calibri" panose="020F0502020204030204" pitchFamily="34" charset="0"/>
                <a:cs typeface="Times New Roman" panose="02020603050405020304" pitchFamily="18" charset="0"/>
              </a:rPr>
              <a:t> ; avoid float &amp;double!</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(#62) Strings should NOT take the place of other data types /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enum’s</a:t>
            </a:r>
            <a:r>
              <a:rPr lang="en-US" sz="1050" dirty="0">
                <a:effectLst/>
                <a:latin typeface="Calibri" panose="020F0502020204030204" pitchFamily="34" charset="0"/>
                <a:ea typeface="Calibri" panose="020F0502020204030204" pitchFamily="34" charset="0"/>
                <a:cs typeface="Times New Roman" panose="02020603050405020304" pitchFamily="18" charset="0"/>
              </a:rPr>
              <a:t> / composite objects!  </a:t>
            </a:r>
            <a:r>
              <a:rPr lang="en-US" sz="1050" dirty="0">
                <a:latin typeface="Calibri" panose="020F0502020204030204" pitchFamily="34" charset="0"/>
                <a:ea typeface="Calibri" panose="020F0502020204030204" pitchFamily="34" charset="0"/>
                <a:cs typeface="Times New Roman" panose="02020603050405020304" pitchFamily="18" charset="0"/>
              </a:rPr>
              <a:t>(use </a:t>
            </a:r>
            <a:r>
              <a:rPr lang="en-US" sz="1050" dirty="0" err="1">
                <a:latin typeface="Calibri" panose="020F0502020204030204" pitchFamily="34" charset="0"/>
                <a:ea typeface="Calibri" panose="020F0502020204030204" pitchFamily="34" charset="0"/>
                <a:cs typeface="Times New Roman" panose="02020603050405020304" pitchFamily="18" charset="0"/>
              </a:rPr>
              <a:t>enum</a:t>
            </a:r>
            <a:r>
              <a:rPr lang="en-US" sz="1050" dirty="0">
                <a:latin typeface="Calibri" panose="020F0502020204030204" pitchFamily="34" charset="0"/>
                <a:ea typeface="Calibri" panose="020F0502020204030204" pitchFamily="34" charset="0"/>
                <a:cs typeface="Times New Roman" panose="02020603050405020304" pitchFamily="18" charset="0"/>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(#64) If it is possible declare an object via an interface</a:t>
            </a:r>
          </a:p>
          <a:p>
            <a:pPr>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onsolas" panose="020B0609020204030204" pitchFamily="49" charset="0"/>
                <a:ea typeface="Calibri" panose="020F0502020204030204" pitchFamily="34" charset="0"/>
                <a:cs typeface="Times New Roman" panose="02020603050405020304" pitchFamily="18" charset="0"/>
              </a:rPr>
              <a:t>&lt;Interface&gt;</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err="1">
                <a:effectLst/>
                <a:latin typeface="Consolas" panose="020B0609020204030204" pitchFamily="49" charset="0"/>
                <a:ea typeface="Calibri" panose="020F0502020204030204" pitchFamily="34" charset="0"/>
                <a:cs typeface="Times New Roman" panose="02020603050405020304" pitchFamily="18" charset="0"/>
              </a:rPr>
              <a:t>vrbl</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onsolas" panose="020B0609020204030204" pitchFamily="49" charset="0"/>
                <a:ea typeface="Calibri" panose="020F0502020204030204" pitchFamily="34" charset="0"/>
                <a:cs typeface="Times New Roman" panose="02020603050405020304" pitchFamily="18" charset="0"/>
              </a:rPr>
              <a:t>=</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onsolas" panose="020B0609020204030204" pitchFamily="49" charset="0"/>
                <a:ea typeface="Calibri" panose="020F0502020204030204" pitchFamily="34" charset="0"/>
                <a:cs typeface="Times New Roman" panose="02020603050405020304" pitchFamily="18" charset="0"/>
              </a:rPr>
              <a:t>new</a:t>
            </a:r>
            <a:r>
              <a:rPr lang="en-US" sz="800" dirty="0">
                <a:effectLst/>
                <a:latin typeface="Calibri" panose="020F0502020204030204" pitchFamily="34" charset="0"/>
                <a:ea typeface="Calibri" panose="020F0502020204030204" pitchFamily="34" charset="0"/>
                <a:cs typeface="Times New Roman" panose="02020603050405020304" pitchFamily="18" charset="0"/>
              </a:rPr>
              <a:t> </a:t>
            </a:r>
            <a:r>
              <a:rPr lang="en-US" sz="800" dirty="0">
                <a:effectLst/>
                <a:latin typeface="Consolas" panose="020B0609020204030204" pitchFamily="49" charset="0"/>
                <a:ea typeface="Calibri" panose="020F0502020204030204" pitchFamily="34" charset="0"/>
                <a:cs typeface="Times New Roman" panose="02020603050405020304" pitchFamily="18" charset="0"/>
              </a:rPr>
              <a:t>&lt;</a:t>
            </a:r>
            <a:r>
              <a:rPr lang="en-US" sz="800" dirty="0" err="1">
                <a:effectLst/>
                <a:latin typeface="Consolas" panose="020B0609020204030204" pitchFamily="49" charset="0"/>
                <a:ea typeface="Calibri" panose="020F0502020204030204" pitchFamily="34" charset="0"/>
                <a:cs typeface="Times New Roman" panose="02020603050405020304" pitchFamily="18" charset="0"/>
              </a:rPr>
              <a:t>ConcreteClass</a:t>
            </a:r>
            <a:r>
              <a:rPr lang="en-US" sz="800" dirty="0">
                <a:effectLst/>
                <a:latin typeface="Consolas" panose="020B0609020204030204" pitchFamily="49" charset="0"/>
                <a:ea typeface="Calibri" panose="020F0502020204030204" pitchFamily="34" charset="0"/>
                <a:cs typeface="Times New Roman" panose="02020603050405020304" pitchFamily="18" charset="0"/>
              </a:rPr>
              <a:t>&gt;();</a:t>
            </a: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Box 7">
            <a:extLst>
              <a:ext uri="{FF2B5EF4-FFF2-40B4-BE49-F238E27FC236}">
                <a16:creationId xmlns:a16="http://schemas.microsoft.com/office/drawing/2014/main" id="{9BD1F6B6-24FA-7294-8C5B-EEA0F32F0497}"/>
              </a:ext>
            </a:extLst>
          </p:cNvPr>
          <p:cNvSpPr txBox="1"/>
          <p:nvPr/>
        </p:nvSpPr>
        <p:spPr>
          <a:xfrm>
            <a:off x="3154556" y="52387"/>
            <a:ext cx="2911892" cy="6220677"/>
          </a:xfrm>
          <a:prstGeom prst="rect">
            <a:avLst/>
          </a:prstGeom>
          <a:noFill/>
          <a:ln>
            <a:solidFill>
              <a:schemeClr val="accent1"/>
            </a:solidFill>
          </a:ln>
        </p:spPr>
        <p:txBody>
          <a:bodyPr wrap="square">
            <a:spAutoFit/>
          </a:bodyPr>
          <a:lstStyle/>
          <a:p>
            <a:pPr>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CHAPTER 4</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(#25) Every file: a single top-level class</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(#15, #16) Enforce </a:t>
            </a:r>
            <a:r>
              <a:rPr lang="en-US" sz="1050" dirty="0">
                <a:latin typeface="Calibri" panose="020F0502020204030204" pitchFamily="34" charset="0"/>
                <a:ea typeface="Calibri" panose="020F0502020204030204" pitchFamily="34" charset="0"/>
                <a:cs typeface="Times New Roman" panose="02020603050405020304" pitchFamily="18" charset="0"/>
              </a:rPr>
              <a:t>e</a:t>
            </a:r>
            <a:r>
              <a:rPr lang="en-US" sz="1050" dirty="0">
                <a:effectLst/>
                <a:latin typeface="Calibri" panose="020F0502020204030204" pitchFamily="34" charset="0"/>
                <a:ea typeface="Calibri" panose="020F0502020204030204" pitchFamily="34" charset="0"/>
                <a:cs typeface="Times New Roman" panose="02020603050405020304" pitchFamily="18" charset="0"/>
              </a:rPr>
              <a:t>ncapsulation</a:t>
            </a:r>
          </a:p>
          <a:p>
            <a:pPr marL="171450" lvl="0" indent="-171450">
              <a:lnSpc>
                <a:spcPct val="107000"/>
              </a:lnSpc>
              <a:spcAft>
                <a:spcPts val="800"/>
              </a:spcAft>
              <a:buFont typeface="Arial" panose="020B0604020202020204" pitchFamily="34" charset="0"/>
              <a:buChar char="•"/>
            </a:pPr>
            <a:r>
              <a:rPr lang="en-US" sz="1050" dirty="0">
                <a:latin typeface="Calibri" panose="020F0502020204030204" pitchFamily="34" charset="0"/>
                <a:cs typeface="Times New Roman" panose="02020603050405020304" pitchFamily="18" charset="0"/>
              </a:rPr>
              <a:t>If the visibility of a class can be made package </a:t>
            </a:r>
            <a:r>
              <a:rPr lang="en-US" sz="900" dirty="0">
                <a:latin typeface="Consolas" panose="020B0609020204030204" pitchFamily="49" charset="0"/>
                <a:cs typeface="Times New Roman" panose="02020603050405020304" pitchFamily="18" charset="0"/>
              </a:rPr>
              <a:t>private</a:t>
            </a:r>
            <a:r>
              <a:rPr lang="en-US" sz="1050" dirty="0">
                <a:latin typeface="Calibri" panose="020F0502020204030204" pitchFamily="34" charset="0"/>
                <a:cs typeface="Times New Roman" panose="02020603050405020304" pitchFamily="18" charset="0"/>
              </a:rPr>
              <a:t>, make it so!</a:t>
            </a: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cs typeface="Times New Roman" panose="02020603050405020304" pitchFamily="18" charset="0"/>
              </a:rPr>
              <a:t>All methods not publicly needed: </a:t>
            </a:r>
            <a:r>
              <a:rPr lang="en-US" sz="900" dirty="0">
                <a:latin typeface="Consolas" panose="020B0609020204030204" pitchFamily="49" charset="0"/>
                <a:cs typeface="Times New Roman" panose="02020603050405020304" pitchFamily="18" charset="0"/>
              </a:rPr>
              <a:t>private</a:t>
            </a:r>
            <a:r>
              <a:rPr lang="en-US" sz="1050" dirty="0">
                <a:latin typeface="Calibri" panose="020F0502020204030204" pitchFamily="34" charset="0"/>
                <a:cs typeface="Times New Roman" panose="02020603050405020304" pitchFamily="18" charset="0"/>
              </a:rPr>
              <a:t> or </a:t>
            </a:r>
            <a:r>
              <a:rPr lang="en-US" sz="900" dirty="0">
                <a:latin typeface="Consolas" panose="020B0609020204030204" pitchFamily="49" charset="0"/>
                <a:cs typeface="Times New Roman" panose="02020603050405020304" pitchFamily="18" charset="0"/>
              </a:rPr>
              <a:t>package-private</a:t>
            </a:r>
            <a:r>
              <a:rPr lang="en-US" sz="1050" dirty="0">
                <a:latin typeface="Calibri" panose="020F0502020204030204" pitchFamily="34" charset="0"/>
                <a:cs typeface="Times New Roman" panose="02020603050405020304" pitchFamily="18" charset="0"/>
              </a:rPr>
              <a:t> for too cohesive packages</a:t>
            </a:r>
          </a:p>
          <a:p>
            <a:pPr marL="171450" lvl="0" indent="-171450">
              <a:lnSpc>
                <a:spcPct val="107000"/>
              </a:lnSpc>
              <a:spcAft>
                <a:spcPts val="800"/>
              </a:spcAft>
              <a:buFont typeface="Arial" panose="020B0604020202020204" pitchFamily="34" charset="0"/>
              <a:buChar char="•"/>
            </a:pPr>
            <a:r>
              <a:rPr lang="en-US" sz="1050" dirty="0">
                <a:latin typeface="Calibri" panose="020F0502020204030204" pitchFamily="34" charset="0"/>
                <a:cs typeface="Times New Roman" panose="02020603050405020304" pitchFamily="18" charset="0"/>
              </a:rPr>
              <a:t>All attributes should be </a:t>
            </a:r>
            <a:r>
              <a:rPr lang="en-US" sz="900" dirty="0">
                <a:latin typeface="Consolas" panose="020B0609020204030204" pitchFamily="49" charset="0"/>
                <a:cs typeface="Times New Roman" panose="02020603050405020304" pitchFamily="18" charset="0"/>
              </a:rPr>
              <a:t>private</a:t>
            </a:r>
            <a:r>
              <a:rPr lang="en-US" sz="1050" dirty="0">
                <a:latin typeface="Calibri" panose="020F0502020204030204" pitchFamily="34" charset="0"/>
                <a:cs typeface="Times New Roman" panose="02020603050405020304" pitchFamily="18" charset="0"/>
              </a:rPr>
              <a:t>; if possible final too. This includes composite attributes too: e.g., all arrays should be private! </a:t>
            </a: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cs typeface="Times New Roman" panose="02020603050405020304" pitchFamily="18" charset="0"/>
              </a:rPr>
              <a:t>Simple </a:t>
            </a:r>
            <a:r>
              <a:rPr lang="en-US" sz="900" dirty="0">
                <a:latin typeface="Consolas" panose="020B0609020204030204" pitchFamily="49" charset="0"/>
                <a:cs typeface="Times New Roman" panose="02020603050405020304" pitchFamily="18" charset="0"/>
              </a:rPr>
              <a:t>FINAL_STATIC_CONSTANTS </a:t>
            </a:r>
            <a:r>
              <a:rPr lang="en-US" sz="1050" dirty="0">
                <a:latin typeface="Calibri" panose="020F0502020204030204" pitchFamily="34" charset="0"/>
                <a:cs typeface="Times New Roman" panose="02020603050405020304" pitchFamily="18" charset="0"/>
              </a:rPr>
              <a:t>can be public; but not if they are collections</a:t>
            </a:r>
          </a:p>
          <a:p>
            <a:pPr marL="171450" lvl="0" indent="-171450">
              <a:lnSpc>
                <a:spcPct val="107000"/>
              </a:lnSpc>
              <a:spcAft>
                <a:spcPts val="800"/>
              </a:spcAft>
              <a:buFont typeface="Wingdings" panose="05000000000000000000" pitchFamily="2" charset="2"/>
              <a:buChar char="q"/>
            </a:pPr>
            <a:r>
              <a:rPr lang="en-US" sz="1050" dirty="0">
                <a:latin typeface="Calibri" panose="020F0502020204030204" pitchFamily="34" charset="0"/>
                <a:cs typeface="Times New Roman" panose="02020603050405020304" pitchFamily="18" charset="0"/>
              </a:rPr>
              <a:t>(#17) If possible, enforce immutability</a:t>
            </a:r>
          </a:p>
          <a:p>
            <a:pPr marL="171450" lvl="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No setters, just parameterized constructors</a:t>
            </a:r>
          </a:p>
          <a:p>
            <a:pPr marL="171450" lvl="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Methods (e.g., getters) return defensive copies of attributes, esp. if collections</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(#18) Prefer composition to inheritance! </a:t>
            </a:r>
          </a:p>
          <a:p>
            <a:pPr marL="171450" indent="-171450">
              <a:lnSpc>
                <a:spcPct val="107000"/>
              </a:lnSpc>
              <a:spcAft>
                <a:spcPts val="800"/>
              </a:spcAft>
              <a:buFont typeface="Arial" panose="020B0604020202020204" pitchFamily="34" charset="0"/>
              <a:buChar char="•"/>
            </a:pPr>
            <a:r>
              <a:rPr lang="en-US" sz="1050" u="sng" dirty="0">
                <a:latin typeface="Calibri" panose="020F0502020204030204" pitchFamily="34" charset="0"/>
              </a:rPr>
              <a:t>ALWAYS</a:t>
            </a:r>
            <a:r>
              <a:rPr lang="en-US" sz="1050" dirty="0">
                <a:latin typeface="Calibri" panose="020F0502020204030204" pitchFamily="34" charset="0"/>
              </a:rPr>
              <a:t>: Think HAS-A before IS-A!</a:t>
            </a: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Times New Roman" panose="02020603050405020304" pitchFamily="18" charset="0"/>
              </a:rPr>
              <a:t>Classes declared final (no subclasses)</a:t>
            </a:r>
          </a:p>
          <a:p>
            <a:pPr marL="17145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If (inheritance), check: (a) the child IS-A mama in real-world? (b) can we replace IS-A with HAS-A? (c) can we avoid protected at mama?</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(#20, #21) Prefer Interfaces to abstract classes to define contracts of behavior </a:t>
            </a:r>
          </a:p>
          <a:p>
            <a:pPr marL="17145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design Interfaces for posterity</a:t>
            </a: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Times New Roman" panose="02020603050405020304" pitchFamily="18" charset="0"/>
              </a:rPr>
              <a:t>Use abs. classes for Template Method</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C9D15C82-E162-BDB8-6137-6079106F6BDE}"/>
              </a:ext>
            </a:extLst>
          </p:cNvPr>
          <p:cNvSpPr txBox="1"/>
          <p:nvPr/>
        </p:nvSpPr>
        <p:spPr>
          <a:xfrm>
            <a:off x="6104948" y="52387"/>
            <a:ext cx="2911891" cy="6393545"/>
          </a:xfrm>
          <a:prstGeom prst="rect">
            <a:avLst/>
          </a:prstGeom>
          <a:noFill/>
          <a:ln>
            <a:solidFill>
              <a:schemeClr val="accent1"/>
            </a:solidFill>
          </a:ln>
        </p:spPr>
        <p:txBody>
          <a:bodyPr wrap="square">
            <a:spAutoFit/>
          </a:bodyPr>
          <a:lstStyle/>
          <a:p>
            <a:pPr>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CHAPTER 8</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(#56) Write doc comments for all publicly exposed API elements</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(#51) Design methods carefully!</a:t>
            </a:r>
          </a:p>
          <a:p>
            <a:pPr marL="342900" lvl="0" indent="-342900">
              <a:lnSpc>
                <a:spcPct val="107000"/>
              </a:lnSpc>
              <a:spcAft>
                <a:spcPts val="800"/>
              </a:spcAft>
              <a:buFont typeface="Arial" panose="020B0604020202020204" pitchFamily="34" charset="0"/>
              <a:buChar char="•"/>
              <a:tabLst>
                <a:tab pos="457200" algn="l"/>
              </a:tabLst>
            </a:pPr>
            <a:r>
              <a:rPr lang="en-US" sz="1050" dirty="0">
                <a:effectLst/>
                <a:latin typeface="Calibri" panose="020F0502020204030204" pitchFamily="34" charset="0"/>
                <a:ea typeface="Calibri" panose="020F0502020204030204" pitchFamily="34" charset="0"/>
                <a:cs typeface="Times New Roman" panose="02020603050405020304" pitchFamily="18" charset="0"/>
              </a:rPr>
              <a:t>Choose names that are (a) understandable, (b) consistent with the dev community &amp; project’s conventions, and, (d) not too long</a:t>
            </a:r>
          </a:p>
          <a:p>
            <a:pPr marL="342900" lvl="0" indent="-342900">
              <a:lnSpc>
                <a:spcPct val="107000"/>
              </a:lnSpc>
              <a:spcAft>
                <a:spcPts val="800"/>
              </a:spcAft>
              <a:buFont typeface="Arial" panose="020B0604020202020204" pitchFamily="34" charset="0"/>
              <a:buChar char="•"/>
              <a:tabLst>
                <a:tab pos="457200" algn="l"/>
              </a:tabLst>
            </a:pPr>
            <a:r>
              <a:rPr lang="en-US" sz="1050" dirty="0">
                <a:latin typeface="Calibri" panose="020F0502020204030204" pitchFamily="34" charset="0"/>
                <a:ea typeface="Calibri" panose="020F0502020204030204" pitchFamily="34" charset="0"/>
                <a:cs typeface="Times New Roman" panose="02020603050405020304" pitchFamily="18" charset="0"/>
              </a:rPr>
              <a:t>Choose a useful return type (PV)!!</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050" dirty="0">
                <a:effectLst/>
                <a:latin typeface="Calibri" panose="020F0502020204030204" pitchFamily="34" charset="0"/>
                <a:ea typeface="Calibri" panose="020F0502020204030204" pitchFamily="34" charset="0"/>
                <a:cs typeface="Times New Roman" panose="02020603050405020304" pitchFamily="18" charset="0"/>
              </a:rPr>
              <a:t>Avoid too many/few methods in a class </a:t>
            </a:r>
          </a:p>
          <a:p>
            <a:pPr marL="342900" lvl="0" indent="-342900">
              <a:lnSpc>
                <a:spcPct val="107000"/>
              </a:lnSpc>
              <a:spcAft>
                <a:spcPts val="800"/>
              </a:spcAft>
              <a:buFont typeface="Arial" panose="020B0604020202020204" pitchFamily="34" charset="0"/>
              <a:buChar char="•"/>
              <a:tabLst>
                <a:tab pos="457200" algn="l"/>
              </a:tabLst>
            </a:pPr>
            <a:r>
              <a:rPr lang="en-US" sz="1050" dirty="0">
                <a:effectLst/>
                <a:latin typeface="Calibri" panose="020F0502020204030204" pitchFamily="34" charset="0"/>
                <a:ea typeface="Calibri" panose="020F0502020204030204" pitchFamily="34" charset="0"/>
                <a:cs typeface="Times New Roman" panose="02020603050405020304" pitchFamily="18" charset="0"/>
              </a:rPr>
              <a:t>Wherever possible,  parameter types should be abstractions (ideally: interfaces) </a:t>
            </a:r>
          </a:p>
          <a:p>
            <a:pPr marL="342900" lvl="0" indent="-342900">
              <a:lnSpc>
                <a:spcPct val="107000"/>
              </a:lnSpc>
              <a:spcAft>
                <a:spcPts val="800"/>
              </a:spcAft>
              <a:buFont typeface="Arial" panose="020B0604020202020204" pitchFamily="34" charset="0"/>
              <a:buChar char="•"/>
              <a:tabLst>
                <a:tab pos="457200" algn="l"/>
              </a:tabLst>
            </a:pPr>
            <a:r>
              <a:rPr lang="en-US" sz="1050" dirty="0">
                <a:effectLst/>
                <a:latin typeface="Calibri" panose="020F0502020204030204" pitchFamily="34" charset="0"/>
                <a:ea typeface="Calibri" panose="020F0502020204030204" pitchFamily="34" charset="0"/>
                <a:cs typeface="Times New Roman" panose="02020603050405020304" pitchFamily="18" charset="0"/>
              </a:rPr>
              <a:t>Prefer </a:t>
            </a:r>
            <a:r>
              <a:rPr lang="en-US" sz="1050" dirty="0" err="1">
                <a:effectLst/>
                <a:latin typeface="Calibri" panose="020F0502020204030204" pitchFamily="34" charset="0"/>
                <a:ea typeface="Calibri" panose="020F0502020204030204" pitchFamily="34" charset="0"/>
                <a:cs typeface="Times New Roman" panose="02020603050405020304" pitchFamily="18" charset="0"/>
              </a:rPr>
              <a:t>enum’s</a:t>
            </a:r>
            <a:r>
              <a:rPr lang="en-US" sz="1050" dirty="0">
                <a:effectLst/>
                <a:latin typeface="Calibri" panose="020F0502020204030204" pitchFamily="34" charset="0"/>
                <a:ea typeface="Calibri" panose="020F0502020204030204" pitchFamily="34" charset="0"/>
                <a:cs typeface="Times New Roman" panose="02020603050405020304" pitchFamily="18" charset="0"/>
              </a:rPr>
              <a:t> to Booleans </a:t>
            </a:r>
          </a:p>
          <a:p>
            <a:pPr marL="342900" lvl="0" indent="-342900">
              <a:lnSpc>
                <a:spcPct val="107000"/>
              </a:lnSpc>
              <a:spcAft>
                <a:spcPts val="800"/>
              </a:spcAft>
              <a:buFont typeface="Arial" panose="020B0604020202020204" pitchFamily="34" charset="0"/>
              <a:buChar char="•"/>
              <a:tabLst>
                <a:tab pos="457200" algn="l"/>
              </a:tabLst>
            </a:pPr>
            <a:r>
              <a:rPr lang="en-US" sz="1050" dirty="0">
                <a:effectLst/>
                <a:latin typeface="Calibri" panose="020F0502020204030204" pitchFamily="34" charset="0"/>
                <a:ea typeface="Calibri" panose="020F0502020204030204" pitchFamily="34" charset="0"/>
                <a:cs typeface="Times New Roman" panose="02020603050405020304" pitchFamily="18" charset="0"/>
              </a:rPr>
              <a:t>Try not to make long parameter lists – can use helper classes to group parameters</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(#49) Check parameters for validity … </a:t>
            </a:r>
          </a:p>
          <a:p>
            <a:pPr marL="17145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 first thing inside the method’s body </a:t>
            </a:r>
          </a:p>
          <a:p>
            <a:pPr marL="17145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throw appropriate exceptions</a:t>
            </a:r>
            <a:r>
              <a:rPr lang="en-US" sz="1050" dirty="0">
                <a:latin typeface="Calibri" panose="020F0502020204030204" pitchFamily="34" charset="0"/>
                <a:ea typeface="Calibri" panose="020F0502020204030204" pitchFamily="34" charset="0"/>
                <a:cs typeface="Times New Roman" panose="02020603050405020304" pitchFamily="18" charset="0"/>
              </a:rPr>
              <a:t> (typically </a:t>
            </a:r>
            <a:r>
              <a:rPr lang="en-US" sz="900" dirty="0" err="1">
                <a:latin typeface="Consolas" panose="020B0609020204030204" pitchFamily="49" charset="0"/>
                <a:ea typeface="Calibri" panose="020F0502020204030204" pitchFamily="34" charset="0"/>
                <a:cs typeface="Times New Roman" panose="02020603050405020304" pitchFamily="18" charset="0"/>
              </a:rPr>
              <a:t>NullPointer</a:t>
            </a:r>
            <a:r>
              <a:rPr lang="en-US" sz="1050" dirty="0">
                <a:latin typeface="Calibri" panose="020F0502020204030204" pitchFamily="34" charset="0"/>
                <a:ea typeface="Calibri" panose="020F0502020204030204" pitchFamily="34" charset="0"/>
                <a:cs typeface="Times New Roman" panose="02020603050405020304" pitchFamily="18" charset="0"/>
              </a:rPr>
              <a:t>, </a:t>
            </a:r>
            <a:r>
              <a:rPr lang="en-US" sz="900" dirty="0" err="1">
                <a:latin typeface="Consolas" panose="020B0609020204030204" pitchFamily="49" charset="0"/>
                <a:ea typeface="Calibri" panose="020F0502020204030204" pitchFamily="34" charset="0"/>
                <a:cs typeface="Times New Roman" panose="02020603050405020304" pitchFamily="18" charset="0"/>
              </a:rPr>
              <a:t>IllegalArgument</a:t>
            </a:r>
            <a:r>
              <a:rPr lang="en-US" sz="1050" dirty="0">
                <a:latin typeface="Calibri" panose="020F0502020204030204" pitchFamily="34" charset="0"/>
                <a:ea typeface="Calibri" panose="020F0502020204030204" pitchFamily="34" charset="0"/>
                <a:cs typeface="Times New Roman" panose="02020603050405020304" pitchFamily="18" charset="0"/>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Times New Roman" panose="02020603050405020304" pitchFamily="18" charset="0"/>
              </a:rPr>
              <a:t>(PV) </a:t>
            </a:r>
            <a:r>
              <a:rPr lang="en-US" sz="1050" dirty="0">
                <a:effectLst/>
                <a:latin typeface="Calibri" panose="020F0502020204030204" pitchFamily="34" charset="0"/>
                <a:ea typeface="Calibri" panose="020F0502020204030204" pitchFamily="34" charset="0"/>
                <a:cs typeface="Times New Roman" panose="02020603050405020304" pitchFamily="18" charset="0"/>
              </a:rPr>
              <a:t>For constructors: throwing an exception annules the object construction; the factory can do it too, externally.</a:t>
            </a:r>
          </a:p>
          <a:p>
            <a:pPr marL="171450" indent="-171450">
              <a:lnSpc>
                <a:spcPct val="107000"/>
              </a:lnSpc>
              <a:spcAft>
                <a:spcPts val="80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Times New Roman" panose="02020603050405020304" pitchFamily="18" charset="0"/>
              </a:rPr>
              <a:t>Make sure exceptions do not destroy object state (use defensive copies) or common resources (e.g., IO streams)</a:t>
            </a:r>
          </a:p>
          <a:p>
            <a:pPr marL="171450" indent="-171450">
              <a:lnSpc>
                <a:spcPct val="107000"/>
              </a:lnSpc>
              <a:spcAft>
                <a:spcPts val="800"/>
              </a:spcAft>
              <a:buFont typeface="Arial" panose="020B0604020202020204" pitchFamily="34" charset="0"/>
              <a:buChar char="•"/>
            </a:pPr>
            <a:r>
              <a:rPr lang="en-US" sz="1050" dirty="0">
                <a:effectLst/>
                <a:latin typeface="Calibri" panose="020F0502020204030204" pitchFamily="34" charset="0"/>
                <a:ea typeface="Calibri" panose="020F0502020204030204" pitchFamily="34" charset="0"/>
                <a:cs typeface="Times New Roman" panose="02020603050405020304" pitchFamily="18" charset="0"/>
              </a:rPr>
              <a:t>Document @throws &amp; explain why’s &amp; when’s</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(#52) Avoid overloading </a:t>
            </a:r>
          </a:p>
          <a:p>
            <a:pPr marL="171450" indent="-171450">
              <a:lnSpc>
                <a:spcPct val="107000"/>
              </a:lnSpc>
              <a:spcAft>
                <a:spcPts val="800"/>
              </a:spcAft>
              <a:buFont typeface="Wingdings" panose="05000000000000000000" pitchFamily="2" charset="2"/>
              <a:buChar char="q"/>
            </a:pPr>
            <a:r>
              <a:rPr lang="en-US" sz="1050" dirty="0">
                <a:effectLst/>
                <a:latin typeface="Calibri" panose="020F0502020204030204" pitchFamily="34" charset="0"/>
                <a:ea typeface="Calibri" panose="020F0502020204030204" pitchFamily="34" charset="0"/>
                <a:cs typeface="Times New Roman" panose="02020603050405020304" pitchFamily="18" charset="0"/>
              </a:rPr>
              <a:t>(#54) Return empty collections instead of null’s</a:t>
            </a:r>
          </a:p>
        </p:txBody>
      </p:sp>
      <p:sp>
        <p:nvSpPr>
          <p:cNvPr id="3" name="TextBox 2">
            <a:extLst>
              <a:ext uri="{FF2B5EF4-FFF2-40B4-BE49-F238E27FC236}">
                <a16:creationId xmlns:a16="http://schemas.microsoft.com/office/drawing/2014/main" id="{E5D9420B-5D86-F09C-A6B2-7D10C12686CA}"/>
              </a:ext>
            </a:extLst>
          </p:cNvPr>
          <p:cNvSpPr txBox="1"/>
          <p:nvPr/>
        </p:nvSpPr>
        <p:spPr>
          <a:xfrm>
            <a:off x="3580598" y="6468752"/>
            <a:ext cx="5563402"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1800" dirty="0">
                <a:solidFill>
                  <a:schemeClr val="bg1">
                    <a:lumMod val="50000"/>
                  </a:schemeClr>
                </a:solidFill>
              </a:rPr>
              <a:t>Short checklist, </a:t>
            </a:r>
            <a:r>
              <a:rPr lang="el-GR" sz="1800" dirty="0">
                <a:solidFill>
                  <a:schemeClr val="bg1">
                    <a:lumMod val="50000"/>
                  </a:schemeClr>
                </a:solidFill>
              </a:rPr>
              <a:t>“</a:t>
            </a:r>
            <a:r>
              <a:rPr lang="en-US" sz="1800" dirty="0">
                <a:solidFill>
                  <a:schemeClr val="bg1">
                    <a:lumMod val="50000"/>
                  </a:schemeClr>
                </a:solidFill>
              </a:rPr>
              <a:t>Effective Java” 3rd Ed., by Joshua Bloch</a:t>
            </a:r>
            <a:endParaRPr lang="en-US" dirty="0"/>
          </a:p>
        </p:txBody>
      </p:sp>
    </p:spTree>
    <p:extLst>
      <p:ext uri="{BB962C8B-B14F-4D97-AF65-F5344CB8AC3E}">
        <p14:creationId xmlns:p14="http://schemas.microsoft.com/office/powerpoint/2010/main" val="1652428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3FB5A-1808-64E5-D938-D9F19325DABA}"/>
              </a:ext>
            </a:extLst>
          </p:cNvPr>
          <p:cNvSpPr>
            <a:spLocks noGrp="1"/>
          </p:cNvSpPr>
          <p:nvPr>
            <p:ph type="title"/>
          </p:nvPr>
        </p:nvSpPr>
        <p:spPr/>
        <p:txBody>
          <a:bodyPr/>
          <a:lstStyle/>
          <a:p>
            <a:r>
              <a:rPr lang="el-GR" dirty="0"/>
              <a:t>Κεντρικές ιδέες</a:t>
            </a:r>
            <a:endParaRPr lang="en-US" dirty="0"/>
          </a:p>
        </p:txBody>
      </p:sp>
      <p:sp>
        <p:nvSpPr>
          <p:cNvPr id="3" name="Content Placeholder 2">
            <a:extLst>
              <a:ext uri="{FF2B5EF4-FFF2-40B4-BE49-F238E27FC236}">
                <a16:creationId xmlns:a16="http://schemas.microsoft.com/office/drawing/2014/main" id="{DA467B66-ED8A-4C89-9088-DC4DA5613131}"/>
              </a:ext>
            </a:extLst>
          </p:cNvPr>
          <p:cNvSpPr>
            <a:spLocks noGrp="1"/>
          </p:cNvSpPr>
          <p:nvPr>
            <p:ph idx="1"/>
          </p:nvPr>
        </p:nvSpPr>
        <p:spPr/>
        <p:txBody>
          <a:bodyPr/>
          <a:lstStyle/>
          <a:p>
            <a:r>
              <a:rPr lang="el-GR" dirty="0"/>
              <a:t>Ό,τι επιτρέπεται από τον </a:t>
            </a:r>
            <a:r>
              <a:rPr lang="en-US" dirty="0"/>
              <a:t>compiler, </a:t>
            </a:r>
            <a:r>
              <a:rPr lang="el-GR" dirty="0"/>
              <a:t>δε σημαίνει ότι είναι και απαραίτητα σωστό!</a:t>
            </a:r>
          </a:p>
          <a:p>
            <a:r>
              <a:rPr lang="el-GR" dirty="0"/>
              <a:t>Είναι σημαντικό να ξέρουμε αν, πού, και πώς πρέπει να χρησιμοποιήσουμε κάθε στοιχείο οποιασδήποτε γλώσσας!</a:t>
            </a:r>
          </a:p>
          <a:p>
            <a:r>
              <a:rPr lang="el-GR" dirty="0"/>
              <a:t>Επίσης, είναι σημαντικό να μπαίνουμε «στη φιλοσοφία» κάθε οικογένειας γλωσσών προγραμματισμού!</a:t>
            </a:r>
            <a:endParaRPr lang="en-US" dirty="0"/>
          </a:p>
        </p:txBody>
      </p:sp>
      <p:sp>
        <p:nvSpPr>
          <p:cNvPr id="4" name="Slide Number Placeholder 3">
            <a:extLst>
              <a:ext uri="{FF2B5EF4-FFF2-40B4-BE49-F238E27FC236}">
                <a16:creationId xmlns:a16="http://schemas.microsoft.com/office/drawing/2014/main" id="{C3301C9E-9F3E-61C1-FBB9-F1EEFA6B6BD8}"/>
              </a:ext>
            </a:extLst>
          </p:cNvPr>
          <p:cNvSpPr>
            <a:spLocks noGrp="1"/>
          </p:cNvSpPr>
          <p:nvPr>
            <p:ph type="sldNum" sz="quarter" idx="12"/>
          </p:nvPr>
        </p:nvSpPr>
        <p:spPr/>
        <p:txBody>
          <a:bodyPr/>
          <a:lstStyle/>
          <a:p>
            <a:fld id="{63009C55-03F3-4598-AA63-02A52B3351F8}" type="slidenum">
              <a:rPr lang="en-US" smtClean="0"/>
              <a:t>4</a:t>
            </a:fld>
            <a:endParaRPr lang="en-US"/>
          </a:p>
        </p:txBody>
      </p:sp>
    </p:spTree>
    <p:extLst>
      <p:ext uri="{BB962C8B-B14F-4D97-AF65-F5344CB8AC3E}">
        <p14:creationId xmlns:p14="http://schemas.microsoft.com/office/powerpoint/2010/main" val="129511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A3082-CF54-6D23-48CF-2A5CB1C53F94}"/>
              </a:ext>
            </a:extLst>
          </p:cNvPr>
          <p:cNvSpPr>
            <a:spLocks noGrp="1"/>
          </p:cNvSpPr>
          <p:nvPr>
            <p:ph type="title"/>
          </p:nvPr>
        </p:nvSpPr>
        <p:spPr/>
        <p:txBody>
          <a:bodyPr/>
          <a:lstStyle/>
          <a:p>
            <a:r>
              <a:rPr lang="el-GR" dirty="0"/>
              <a:t>Κεφάλαιο 9: Γενικός προγραμματισμός</a:t>
            </a:r>
            <a:endParaRPr lang="en-US" dirty="0"/>
          </a:p>
        </p:txBody>
      </p:sp>
      <p:sp>
        <p:nvSpPr>
          <p:cNvPr id="3" name="Text Placeholder 2">
            <a:extLst>
              <a:ext uri="{FF2B5EF4-FFF2-40B4-BE49-F238E27FC236}">
                <a16:creationId xmlns:a16="http://schemas.microsoft.com/office/drawing/2014/main" id="{87BB5171-BCA6-2E52-17DB-B85A8313015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C2B5894-B87E-BB00-4FF8-F5C378C935B1}"/>
              </a:ext>
            </a:extLst>
          </p:cNvPr>
          <p:cNvSpPr>
            <a:spLocks noGrp="1"/>
          </p:cNvSpPr>
          <p:nvPr>
            <p:ph type="sldNum" sz="quarter" idx="12"/>
          </p:nvPr>
        </p:nvSpPr>
        <p:spPr/>
        <p:txBody>
          <a:bodyPr/>
          <a:lstStyle/>
          <a:p>
            <a:fld id="{63009C55-03F3-4598-AA63-02A52B3351F8}" type="slidenum">
              <a:rPr lang="en-US" smtClean="0"/>
              <a:t>5</a:t>
            </a:fld>
            <a:endParaRPr lang="en-US"/>
          </a:p>
        </p:txBody>
      </p:sp>
    </p:spTree>
    <p:extLst>
      <p:ext uri="{BB962C8B-B14F-4D97-AF65-F5344CB8AC3E}">
        <p14:creationId xmlns:p14="http://schemas.microsoft.com/office/powerpoint/2010/main" val="377774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B4E5-2AC6-44CC-9079-34EE624A923C}"/>
              </a:ext>
            </a:extLst>
          </p:cNvPr>
          <p:cNvSpPr>
            <a:spLocks noGrp="1"/>
          </p:cNvSpPr>
          <p:nvPr>
            <p:ph type="title"/>
          </p:nvPr>
        </p:nvSpPr>
        <p:spPr/>
        <p:txBody>
          <a:bodyPr/>
          <a:lstStyle/>
          <a:p>
            <a:r>
              <a:rPr lang="en-US" dirty="0"/>
              <a:t>Java code conventions (#68)</a:t>
            </a:r>
          </a:p>
        </p:txBody>
      </p:sp>
      <p:graphicFrame>
        <p:nvGraphicFramePr>
          <p:cNvPr id="5" name="Content Placeholder 4">
            <a:extLst>
              <a:ext uri="{FF2B5EF4-FFF2-40B4-BE49-F238E27FC236}">
                <a16:creationId xmlns:a16="http://schemas.microsoft.com/office/drawing/2014/main" id="{418FBB07-3A1F-431C-BC45-2293FA626963}"/>
              </a:ext>
            </a:extLst>
          </p:cNvPr>
          <p:cNvGraphicFramePr>
            <a:graphicFrameLocks noGrp="1"/>
          </p:cNvGraphicFramePr>
          <p:nvPr>
            <p:ph idx="1"/>
          </p:nvPr>
        </p:nvGraphicFramePr>
        <p:xfrm>
          <a:off x="323528" y="1077931"/>
          <a:ext cx="8684121" cy="5552440"/>
        </p:xfrm>
        <a:graphic>
          <a:graphicData uri="http://schemas.openxmlformats.org/drawingml/2006/table">
            <a:tbl>
              <a:tblPr firstRow="1" bandRow="1">
                <a:tableStyleId>{5C22544A-7EE6-4342-B048-85BDC9FD1C3A}</a:tableStyleId>
              </a:tblPr>
              <a:tblGrid>
                <a:gridCol w="1165819">
                  <a:extLst>
                    <a:ext uri="{9D8B030D-6E8A-4147-A177-3AD203B41FA5}">
                      <a16:colId xmlns:a16="http://schemas.microsoft.com/office/drawing/2014/main" val="1638852528"/>
                    </a:ext>
                  </a:extLst>
                </a:gridCol>
                <a:gridCol w="1374882">
                  <a:extLst>
                    <a:ext uri="{9D8B030D-6E8A-4147-A177-3AD203B41FA5}">
                      <a16:colId xmlns:a16="http://schemas.microsoft.com/office/drawing/2014/main" val="2868831439"/>
                    </a:ext>
                  </a:extLst>
                </a:gridCol>
                <a:gridCol w="4127195">
                  <a:extLst>
                    <a:ext uri="{9D8B030D-6E8A-4147-A177-3AD203B41FA5}">
                      <a16:colId xmlns:a16="http://schemas.microsoft.com/office/drawing/2014/main" val="3045497259"/>
                    </a:ext>
                  </a:extLst>
                </a:gridCol>
                <a:gridCol w="2016225">
                  <a:extLst>
                    <a:ext uri="{9D8B030D-6E8A-4147-A177-3AD203B41FA5}">
                      <a16:colId xmlns:a16="http://schemas.microsoft.com/office/drawing/2014/main" val="1526663411"/>
                    </a:ext>
                  </a:extLst>
                </a:gridCol>
              </a:tblGrid>
              <a:tr h="370840">
                <a:tc>
                  <a:txBody>
                    <a:bodyPr/>
                    <a:lstStyle/>
                    <a:p>
                      <a:r>
                        <a:rPr lang="en-US" sz="1600" dirty="0"/>
                        <a:t>Construct</a:t>
                      </a:r>
                    </a:p>
                  </a:txBody>
                  <a:tcPr/>
                </a:tc>
                <a:tc>
                  <a:txBody>
                    <a:bodyPr/>
                    <a:lstStyle/>
                    <a:p>
                      <a:r>
                        <a:rPr lang="en-US" sz="1600" dirty="0"/>
                        <a:t>Form. Syntax</a:t>
                      </a:r>
                    </a:p>
                  </a:txBody>
                  <a:tcPr/>
                </a:tc>
                <a:tc>
                  <a:txBody>
                    <a:bodyPr/>
                    <a:lstStyle/>
                    <a:p>
                      <a:r>
                        <a:rPr lang="en-US" sz="1600" dirty="0"/>
                        <a:t>Essence</a:t>
                      </a:r>
                    </a:p>
                  </a:txBody>
                  <a:tcPr/>
                </a:tc>
                <a:tc>
                  <a:txBody>
                    <a:bodyPr/>
                    <a:lstStyle/>
                    <a:p>
                      <a:r>
                        <a:rPr lang="en-US" sz="1600" dirty="0"/>
                        <a:t>Example</a:t>
                      </a:r>
                    </a:p>
                  </a:txBody>
                  <a:tcPr/>
                </a:tc>
                <a:extLst>
                  <a:ext uri="{0D108BD9-81ED-4DB2-BD59-A6C34878D82A}">
                    <a16:rowId xmlns:a16="http://schemas.microsoft.com/office/drawing/2014/main" val="507593069"/>
                  </a:ext>
                </a:extLst>
              </a:tr>
              <a:tr h="370840">
                <a:tc>
                  <a:txBody>
                    <a:bodyPr/>
                    <a:lstStyle/>
                    <a:p>
                      <a:r>
                        <a:rPr lang="en-US" sz="1600" dirty="0"/>
                        <a:t>package</a:t>
                      </a:r>
                    </a:p>
                  </a:txBody>
                  <a:tcPr/>
                </a:tc>
                <a:tc>
                  <a:txBody>
                    <a:bodyPr/>
                    <a:lstStyle/>
                    <a:p>
                      <a:r>
                        <a:rPr lang="en-US" sz="1600" b="1" dirty="0">
                          <a:solidFill>
                            <a:srgbClr val="FF0000"/>
                          </a:solidFill>
                        </a:rPr>
                        <a:t>l</a:t>
                      </a:r>
                      <a:r>
                        <a:rPr lang="en-US" sz="1600" b="1" dirty="0"/>
                        <a:t>ower</a:t>
                      </a:r>
                      <a:r>
                        <a:rPr lang="en-US" sz="1600" b="1" dirty="0">
                          <a:solidFill>
                            <a:srgbClr val="FF0000"/>
                          </a:solidFill>
                        </a:rPr>
                        <a:t>c</a:t>
                      </a:r>
                      <a:r>
                        <a:rPr lang="en-US" sz="1600" b="1" dirty="0"/>
                        <a:t>ase</a:t>
                      </a:r>
                    </a:p>
                  </a:txBody>
                  <a:tcPr/>
                </a:tc>
                <a:tc>
                  <a:txBody>
                    <a:bodyPr/>
                    <a:lstStyle/>
                    <a:p>
                      <a:r>
                        <a:rPr lang="el-GR" sz="1600" b="1" dirty="0"/>
                        <a:t>ουσιαστικό</a:t>
                      </a:r>
                      <a:r>
                        <a:rPr lang="el-GR" sz="1600" dirty="0"/>
                        <a:t> που αφορά</a:t>
                      </a:r>
                      <a:r>
                        <a:rPr lang="en-US" sz="1600" dirty="0"/>
                        <a:t> </a:t>
                      </a:r>
                      <a:r>
                        <a:rPr lang="el-GR" sz="1600" dirty="0"/>
                        <a:t>στα περιεχόμενα του πακέτου</a:t>
                      </a:r>
                      <a:endParaRPr lang="en-US" sz="1600" dirty="0"/>
                    </a:p>
                  </a:txBody>
                  <a:tcPr/>
                </a:tc>
                <a:tc>
                  <a:txBody>
                    <a:bodyPr/>
                    <a:lstStyle/>
                    <a:p>
                      <a:r>
                        <a:rPr lang="en-US" sz="1400" b="1" dirty="0" err="1">
                          <a:latin typeface="Consolas" panose="020B0609020204030204" pitchFamily="49" charset="0"/>
                        </a:rPr>
                        <a:t>mainengine</a:t>
                      </a:r>
                      <a:r>
                        <a:rPr lang="en-US" sz="1400" b="1" dirty="0">
                          <a:latin typeface="Consolas" panose="020B0609020204030204" pitchFamily="49" charset="0"/>
                        </a:rPr>
                        <a:t>, </a:t>
                      </a:r>
                      <a:r>
                        <a:rPr lang="en-US" sz="1400" b="1" dirty="0" err="1">
                          <a:latin typeface="Consolas" panose="020B0609020204030204" pitchFamily="49" charset="0"/>
                        </a:rPr>
                        <a:t>dataload</a:t>
                      </a:r>
                      <a:endParaRPr lang="en-US" sz="1400" b="1" dirty="0">
                        <a:latin typeface="Consolas" panose="020B0609020204030204" pitchFamily="49" charset="0"/>
                      </a:endParaRPr>
                    </a:p>
                  </a:txBody>
                  <a:tcPr/>
                </a:tc>
                <a:extLst>
                  <a:ext uri="{0D108BD9-81ED-4DB2-BD59-A6C34878D82A}">
                    <a16:rowId xmlns:a16="http://schemas.microsoft.com/office/drawing/2014/main" val="3154302900"/>
                  </a:ext>
                </a:extLst>
              </a:tr>
              <a:tr h="370840">
                <a:tc>
                  <a:txBody>
                    <a:bodyPr/>
                    <a:lstStyle/>
                    <a:p>
                      <a:r>
                        <a:rPr lang="en-US" sz="1600" dirty="0"/>
                        <a:t>Class</a:t>
                      </a:r>
                    </a:p>
                  </a:txBody>
                  <a:tcPr/>
                </a:tc>
                <a:tc>
                  <a:txBody>
                    <a:bodyPr/>
                    <a:lstStyle/>
                    <a:p>
                      <a:r>
                        <a:rPr lang="en-US" sz="1600" b="1" dirty="0">
                          <a:solidFill>
                            <a:srgbClr val="FF0000"/>
                          </a:solidFill>
                        </a:rPr>
                        <a:t>C</a:t>
                      </a:r>
                      <a:r>
                        <a:rPr lang="en-US" sz="1600" b="1" dirty="0"/>
                        <a:t>amel</a:t>
                      </a:r>
                      <a:r>
                        <a:rPr lang="en-US" sz="1600" b="1" dirty="0">
                          <a:solidFill>
                            <a:srgbClr val="FF0000"/>
                          </a:solidFill>
                        </a:rPr>
                        <a:t>C</a:t>
                      </a:r>
                      <a:r>
                        <a:rPr lang="en-US" sz="1600" b="1" dirty="0"/>
                        <a:t>ase</a:t>
                      </a:r>
                    </a:p>
                  </a:txBody>
                  <a:tcPr/>
                </a:tc>
                <a:tc>
                  <a:txBody>
                    <a:bodyPr/>
                    <a:lstStyle/>
                    <a:p>
                      <a:r>
                        <a:rPr lang="el-GR" sz="1600" b="1" dirty="0"/>
                        <a:t>Ουσιαστικό</a:t>
                      </a:r>
                      <a:r>
                        <a:rPr lang="el-GR" sz="1600" dirty="0"/>
                        <a:t> που περιγράφει τι αναπαριστά η κλάση στον πραγματικό κόσμο, ή τι ρόλο έχει στον κώδικα</a:t>
                      </a:r>
                      <a:endParaRPr lang="en-US" sz="1600" dirty="0"/>
                    </a:p>
                  </a:txBody>
                  <a:tcPr/>
                </a:tc>
                <a:tc>
                  <a:txBody>
                    <a:bodyPr/>
                    <a:lstStyle/>
                    <a:p>
                      <a:r>
                        <a:rPr lang="en-US" sz="1400" b="1" dirty="0" err="1">
                          <a:latin typeface="Consolas" panose="020B0609020204030204" pitchFamily="49" charset="0"/>
                        </a:rPr>
                        <a:t>MainEngine</a:t>
                      </a:r>
                      <a:r>
                        <a:rPr lang="en-US" sz="1400" b="1" dirty="0">
                          <a:latin typeface="Consolas" panose="020B0609020204030204" pitchFamily="49" charset="0"/>
                        </a:rPr>
                        <a:t>, </a:t>
                      </a:r>
                      <a:r>
                        <a:rPr lang="en-US" sz="1400" b="1" dirty="0" err="1">
                          <a:latin typeface="Consolas" panose="020B0609020204030204" pitchFamily="49" charset="0"/>
                        </a:rPr>
                        <a:t>DataLoader</a:t>
                      </a:r>
                      <a:endParaRPr lang="en-US" sz="1400" b="1" dirty="0">
                        <a:latin typeface="Consolas" panose="020B0609020204030204" pitchFamily="49" charset="0"/>
                      </a:endParaRPr>
                    </a:p>
                  </a:txBody>
                  <a:tcPr/>
                </a:tc>
                <a:extLst>
                  <a:ext uri="{0D108BD9-81ED-4DB2-BD59-A6C34878D82A}">
                    <a16:rowId xmlns:a16="http://schemas.microsoft.com/office/drawing/2014/main" val="483209009"/>
                  </a:ext>
                </a:extLst>
              </a:tr>
              <a:tr h="370840">
                <a:tc>
                  <a:txBody>
                    <a:bodyPr/>
                    <a:lstStyle/>
                    <a:p>
                      <a:r>
                        <a:rPr lang="en-US" sz="1600" dirty="0"/>
                        <a:t>Interface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FF0000"/>
                          </a:solidFill>
                        </a:rPr>
                        <a:t>C</a:t>
                      </a:r>
                      <a:r>
                        <a:rPr lang="en-US" sz="1600" b="1" dirty="0"/>
                        <a:t>amel</a:t>
                      </a:r>
                      <a:r>
                        <a:rPr lang="en-US" sz="1600" b="1" dirty="0">
                          <a:solidFill>
                            <a:srgbClr val="FF0000"/>
                          </a:solidFill>
                        </a:rPr>
                        <a:t>C</a:t>
                      </a:r>
                      <a:r>
                        <a:rPr lang="en-US" sz="1600" b="1" dirty="0"/>
                        <a:t>ase</a:t>
                      </a:r>
                    </a:p>
                  </a:txBody>
                  <a:tcPr/>
                </a:tc>
                <a:tc>
                  <a:txBody>
                    <a:bodyPr/>
                    <a:lstStyle/>
                    <a:p>
                      <a:r>
                        <a:rPr lang="el-GR" sz="1600" b="1" dirty="0"/>
                        <a:t>Επίθετο</a:t>
                      </a:r>
                      <a:r>
                        <a:rPr lang="el-GR" sz="1600" dirty="0"/>
                        <a:t> (συχνά) ή </a:t>
                      </a:r>
                      <a:r>
                        <a:rPr lang="el-GR" sz="1600" b="1" dirty="0"/>
                        <a:t>ουσιαστικό</a:t>
                      </a:r>
                      <a:r>
                        <a:rPr lang="el-GR" sz="1600" dirty="0"/>
                        <a:t> που εξηγεί τι ρόλο μπορεί να φέρει εις πέρας όποια κλάση υλοποιεί το </a:t>
                      </a:r>
                      <a:r>
                        <a:rPr lang="en-US" sz="1600" dirty="0"/>
                        <a:t>interface</a:t>
                      </a:r>
                    </a:p>
                    <a:p>
                      <a:r>
                        <a:rPr lang="en-US" sz="1600" dirty="0"/>
                        <a:t>(frequently starts with an </a:t>
                      </a:r>
                      <a:r>
                        <a:rPr lang="en-US" sz="1600" dirty="0">
                          <a:latin typeface="Times New Roman" panose="02020603050405020304" pitchFamily="18" charset="0"/>
                          <a:ea typeface="Cambria" panose="02040503050406030204" pitchFamily="18" charset="0"/>
                          <a:cs typeface="Times New Roman" panose="02020603050405020304" pitchFamily="18" charset="0"/>
                        </a:rPr>
                        <a:t>I</a:t>
                      </a:r>
                      <a:r>
                        <a:rPr lang="en-US" sz="1600" dirty="0">
                          <a:latin typeface="Cambria" panose="02040503050406030204" pitchFamily="18" charset="0"/>
                          <a:ea typeface="Cambria" panose="02040503050406030204" pitchFamily="18" charset="0"/>
                        </a:rPr>
                        <a:t> </a:t>
                      </a:r>
                      <a:r>
                        <a:rPr lang="en-US" sz="1600" dirty="0"/>
                        <a:t>)</a:t>
                      </a:r>
                    </a:p>
                  </a:txBody>
                  <a:tcPr/>
                </a:tc>
                <a:tc>
                  <a:txBody>
                    <a:bodyPr/>
                    <a:lstStyle/>
                    <a:p>
                      <a:r>
                        <a:rPr lang="en-US" sz="1400" b="1" dirty="0" err="1">
                          <a:latin typeface="Consolas" panose="020B0609020204030204" pitchFamily="49" charset="0"/>
                        </a:rPr>
                        <a:t>IReporter</a:t>
                      </a:r>
                      <a:r>
                        <a:rPr lang="en-US" sz="1400" b="1" dirty="0">
                          <a:latin typeface="Consolas" panose="020B0609020204030204" pitchFamily="49" charset="0"/>
                        </a:rPr>
                        <a:t>, </a:t>
                      </a:r>
                      <a:r>
                        <a:rPr lang="en-US" sz="1400" b="1" dirty="0" err="1">
                          <a:latin typeface="Consolas" panose="020B0609020204030204" pitchFamily="49" charset="0"/>
                        </a:rPr>
                        <a:t>ISortedList</a:t>
                      </a:r>
                      <a:endParaRPr lang="en-US" sz="1400" b="1" dirty="0">
                        <a:latin typeface="Consolas" panose="020B0609020204030204" pitchFamily="49" charset="0"/>
                      </a:endParaRPr>
                    </a:p>
                  </a:txBody>
                  <a:tcPr/>
                </a:tc>
                <a:extLst>
                  <a:ext uri="{0D108BD9-81ED-4DB2-BD59-A6C34878D82A}">
                    <a16:rowId xmlns:a16="http://schemas.microsoft.com/office/drawing/2014/main" val="4222195952"/>
                  </a:ext>
                </a:extLst>
              </a:tr>
              <a:tr h="370840">
                <a:tc>
                  <a:txBody>
                    <a:bodyPr/>
                    <a:lstStyle/>
                    <a:p>
                      <a:r>
                        <a:rPr lang="en-US" sz="1600" dirty="0"/>
                        <a:t>method</a:t>
                      </a:r>
                    </a:p>
                  </a:txBody>
                  <a:tcPr/>
                </a:tc>
                <a:tc>
                  <a:txBody>
                    <a:bodyPr/>
                    <a:lstStyle/>
                    <a:p>
                      <a:r>
                        <a:rPr lang="en-US" sz="1600" b="1" dirty="0" err="1">
                          <a:solidFill>
                            <a:srgbClr val="FF0000"/>
                          </a:solidFill>
                        </a:rPr>
                        <a:t>m</a:t>
                      </a:r>
                      <a:r>
                        <a:rPr lang="en-US" sz="1600" b="1" dirty="0" err="1"/>
                        <a:t>ixed</a:t>
                      </a:r>
                      <a:r>
                        <a:rPr lang="en-US" sz="1600" b="1" dirty="0" err="1">
                          <a:solidFill>
                            <a:srgbClr val="FF0000"/>
                          </a:solidFill>
                        </a:rPr>
                        <a:t>C</a:t>
                      </a:r>
                      <a:r>
                        <a:rPr lang="en-US" sz="1600" b="1" dirty="0" err="1"/>
                        <a:t>ase</a:t>
                      </a:r>
                      <a:endParaRPr lang="en-US" sz="1600" b="1" dirty="0"/>
                    </a:p>
                  </a:txBody>
                  <a:tcPr/>
                </a:tc>
                <a:tc>
                  <a:txBody>
                    <a:bodyPr/>
                    <a:lstStyle/>
                    <a:p>
                      <a:r>
                        <a:rPr lang="el-GR" sz="1600" b="1" dirty="0"/>
                        <a:t>ρήμα</a:t>
                      </a:r>
                      <a:r>
                        <a:rPr lang="el-GR" sz="1600" dirty="0"/>
                        <a:t> (ενεργητικό) που περιγράφει τι κάνει η μέθοδος</a:t>
                      </a:r>
                      <a:r>
                        <a:rPr lang="en-US" sz="1600" dirty="0"/>
                        <a:t>.</a:t>
                      </a:r>
                      <a:r>
                        <a:rPr lang="el-GR" sz="1600" dirty="0"/>
                        <a:t> </a:t>
                      </a:r>
                      <a:r>
                        <a:rPr lang="el-GR" sz="1600" dirty="0">
                          <a:solidFill>
                            <a:srgbClr val="0000FF"/>
                          </a:solidFill>
                        </a:rPr>
                        <a:t>Σύνταξη: </a:t>
                      </a:r>
                    </a:p>
                    <a:p>
                      <a:pPr algn="ctr"/>
                      <a:r>
                        <a:rPr lang="el-GR" sz="1600" b="1" dirty="0" err="1">
                          <a:solidFill>
                            <a:srgbClr val="0000FF"/>
                          </a:solidFill>
                        </a:rPr>
                        <a:t>ρήμαΠεριγραφήΑντικειμένου</a:t>
                      </a:r>
                      <a:endParaRPr lang="en-US" sz="1600" b="1" dirty="0">
                        <a:solidFill>
                          <a:srgbClr val="0000FF"/>
                        </a:solidFill>
                      </a:endParaRPr>
                    </a:p>
                    <a:p>
                      <a:r>
                        <a:rPr lang="el-GR" sz="1600" dirty="0">
                          <a:solidFill>
                            <a:srgbClr val="0000FF"/>
                          </a:solidFill>
                        </a:rPr>
                        <a:t>ΔΕΝ ΒΑΡΙΟΜΑΣΤΕ ΝΑ ΤΟ ΔΩΣΟΥΜΕ ΣΩΣΤΑ!</a:t>
                      </a:r>
                      <a:endParaRPr lang="en-US" sz="1600" dirty="0">
                        <a:solidFill>
                          <a:srgbClr val="0000FF"/>
                        </a:solidFill>
                      </a:endParaRPr>
                    </a:p>
                  </a:txBody>
                  <a:tcPr/>
                </a:tc>
                <a:tc>
                  <a:txBody>
                    <a:bodyPr/>
                    <a:lstStyle/>
                    <a:p>
                      <a:r>
                        <a:rPr lang="en-US" sz="1400" b="1" dirty="0" err="1">
                          <a:latin typeface="Consolas" panose="020B0609020204030204" pitchFamily="49" charset="0"/>
                        </a:rPr>
                        <a:t>getMonetarySum</a:t>
                      </a:r>
                      <a:r>
                        <a:rPr lang="en-US" sz="1400" b="1" dirty="0">
                          <a:latin typeface="Consolas" panose="020B0609020204030204" pitchFamily="49" charset="0"/>
                        </a:rPr>
                        <a:t>(), </a:t>
                      </a:r>
                      <a:r>
                        <a:rPr lang="en-US" sz="1400" b="1" dirty="0" err="1">
                          <a:latin typeface="Consolas" panose="020B0609020204030204" pitchFamily="49" charset="0"/>
                        </a:rPr>
                        <a:t>produceTotalEuroAmount</a:t>
                      </a:r>
                      <a:r>
                        <a:rPr lang="en-US" sz="1400" b="1" dirty="0">
                          <a:latin typeface="Consolas" panose="020B0609020204030204" pitchFamily="49" charset="0"/>
                        </a:rPr>
                        <a:t>()</a:t>
                      </a:r>
                    </a:p>
                  </a:txBody>
                  <a:tcPr/>
                </a:tc>
                <a:extLst>
                  <a:ext uri="{0D108BD9-81ED-4DB2-BD59-A6C34878D82A}">
                    <a16:rowId xmlns:a16="http://schemas.microsoft.com/office/drawing/2014/main" val="1151037854"/>
                  </a:ext>
                </a:extLst>
              </a:tr>
              <a:tr h="370840">
                <a:tc>
                  <a:txBody>
                    <a:bodyPr/>
                    <a:lstStyle/>
                    <a:p>
                      <a:r>
                        <a:rPr lang="en-US" sz="1600" dirty="0"/>
                        <a:t>variable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err="1">
                          <a:solidFill>
                            <a:srgbClr val="FF0000"/>
                          </a:solidFill>
                        </a:rPr>
                        <a:t>m</a:t>
                      </a:r>
                      <a:r>
                        <a:rPr lang="en-US" sz="1600" b="1" dirty="0" err="1"/>
                        <a:t>ixed</a:t>
                      </a:r>
                      <a:r>
                        <a:rPr lang="en-US" sz="1600" b="1" dirty="0" err="1">
                          <a:solidFill>
                            <a:srgbClr val="FF0000"/>
                          </a:solidFill>
                        </a:rPr>
                        <a:t>C</a:t>
                      </a:r>
                      <a:r>
                        <a:rPr lang="en-US" sz="1600" b="1" dirty="0" err="1"/>
                        <a:t>ase</a:t>
                      </a:r>
                      <a:endParaRPr lang="en-US" sz="1600" b="1" dirty="0"/>
                    </a:p>
                  </a:txBody>
                  <a:tcPr/>
                </a:tc>
                <a:tc>
                  <a:txBody>
                    <a:bodyPr/>
                    <a:lstStyle/>
                    <a:p>
                      <a:r>
                        <a:rPr lang="el-GR" sz="1600" b="1" dirty="0"/>
                        <a:t>ουσιαστικό</a:t>
                      </a:r>
                      <a:r>
                        <a:rPr lang="el-GR" sz="1600" dirty="0"/>
                        <a:t> που περιγράφει επαρκώς το ρόλο του πεδίου στην κλάση</a:t>
                      </a:r>
                    </a:p>
                    <a:p>
                      <a:r>
                        <a:rPr lang="el-GR" sz="1600" dirty="0">
                          <a:solidFill>
                            <a:srgbClr val="0000FF"/>
                          </a:solidFill>
                        </a:rPr>
                        <a:t>Κατ’ αντιστοιχία με τις μεθόδους!</a:t>
                      </a:r>
                      <a:endParaRPr lang="en-US" sz="1600" dirty="0">
                        <a:solidFill>
                          <a:srgbClr val="0000FF"/>
                        </a:solidFill>
                      </a:endParaRPr>
                    </a:p>
                  </a:txBody>
                  <a:tcPr/>
                </a:tc>
                <a:tc>
                  <a:txBody>
                    <a:bodyPr/>
                    <a:lstStyle/>
                    <a:p>
                      <a:r>
                        <a:rPr lang="en-US" sz="1400" b="1" dirty="0" err="1">
                          <a:latin typeface="Consolas" panose="020B0609020204030204" pitchFamily="49" charset="0"/>
                        </a:rPr>
                        <a:t>receivedPackages</a:t>
                      </a:r>
                      <a:r>
                        <a:rPr lang="en-US" sz="1400" b="1" dirty="0">
                          <a:latin typeface="Consolas" panose="020B0609020204030204" pitchFamily="49" charset="0"/>
                        </a:rPr>
                        <a:t>, </a:t>
                      </a:r>
                      <a:r>
                        <a:rPr lang="en-US" sz="1400" b="1" dirty="0" err="1">
                          <a:latin typeface="Consolas" panose="020B0609020204030204" pitchFamily="49" charset="0"/>
                        </a:rPr>
                        <a:t>euroAmountSpent</a:t>
                      </a:r>
                      <a:endParaRPr lang="en-US" sz="1400" b="1" dirty="0">
                        <a:latin typeface="Consolas" panose="020B0609020204030204" pitchFamily="49" charset="0"/>
                      </a:endParaRPr>
                    </a:p>
                  </a:txBody>
                  <a:tcPr/>
                </a:tc>
                <a:extLst>
                  <a:ext uri="{0D108BD9-81ED-4DB2-BD59-A6C34878D82A}">
                    <a16:rowId xmlns:a16="http://schemas.microsoft.com/office/drawing/2014/main" val="2417006446"/>
                  </a:ext>
                </a:extLst>
              </a:tr>
              <a:tr h="370840">
                <a:tc>
                  <a:txBody>
                    <a:bodyPr/>
                    <a:lstStyle/>
                    <a:p>
                      <a:r>
                        <a:rPr lang="en-US" sz="1600" dirty="0"/>
                        <a:t>CONSTANT</a:t>
                      </a:r>
                    </a:p>
                  </a:txBody>
                  <a:tcPr/>
                </a:tc>
                <a:tc>
                  <a:txBody>
                    <a:bodyPr/>
                    <a:lstStyle/>
                    <a:p>
                      <a:r>
                        <a:rPr lang="en-US" sz="1600" b="1" dirty="0">
                          <a:solidFill>
                            <a:srgbClr val="7030A0"/>
                          </a:solidFill>
                        </a:rPr>
                        <a:t>UPPERCASE</a:t>
                      </a:r>
                    </a:p>
                  </a:txBody>
                  <a:tcPr/>
                </a:tc>
                <a:tc>
                  <a:txBody>
                    <a:bodyPr/>
                    <a:lstStyle/>
                    <a:p>
                      <a:r>
                        <a:rPr lang="el-GR" sz="1600" dirty="0"/>
                        <a:t>σαν </a:t>
                      </a:r>
                      <a:r>
                        <a:rPr lang="en-US" sz="1600" dirty="0"/>
                        <a:t>variable</a:t>
                      </a:r>
                      <a:r>
                        <a:rPr lang="el-GR" sz="1600" dirty="0"/>
                        <a:t>, αλλά για</a:t>
                      </a:r>
                      <a:r>
                        <a:rPr lang="en-US" sz="1600" dirty="0"/>
                        <a:t> </a:t>
                      </a:r>
                      <a:r>
                        <a:rPr lang="el-GR" sz="1600" dirty="0"/>
                        <a:t>να διακρίνεται ότι είναι σταθερά, όλα κεφαλαία. Συχνά ξεκινά και με _.</a:t>
                      </a:r>
                    </a:p>
                    <a:p>
                      <a:r>
                        <a:rPr lang="el-GR" sz="1600" dirty="0"/>
                        <a:t>Το μόνο </a:t>
                      </a:r>
                      <a:r>
                        <a:rPr lang="en-US" sz="1600" dirty="0"/>
                        <a:t>construct where _ is allowed</a:t>
                      </a:r>
                    </a:p>
                  </a:txBody>
                  <a:tcPr/>
                </a:tc>
                <a:tc>
                  <a:txBody>
                    <a:bodyPr/>
                    <a:lstStyle/>
                    <a:p>
                      <a:r>
                        <a:rPr lang="en-US" sz="1400" b="1" dirty="0">
                          <a:latin typeface="Consolas" panose="020B0609020204030204" pitchFamily="49" charset="0"/>
                        </a:rPr>
                        <a:t>_TOTAL_NUM_OWNERS</a:t>
                      </a:r>
                    </a:p>
                  </a:txBody>
                  <a:tcPr/>
                </a:tc>
                <a:extLst>
                  <a:ext uri="{0D108BD9-81ED-4DB2-BD59-A6C34878D82A}">
                    <a16:rowId xmlns:a16="http://schemas.microsoft.com/office/drawing/2014/main" val="2531020690"/>
                  </a:ext>
                </a:extLst>
              </a:tr>
            </a:tbl>
          </a:graphicData>
        </a:graphic>
      </p:graphicFrame>
      <p:sp>
        <p:nvSpPr>
          <p:cNvPr id="4" name="Slide Number Placeholder 3">
            <a:extLst>
              <a:ext uri="{FF2B5EF4-FFF2-40B4-BE49-F238E27FC236}">
                <a16:creationId xmlns:a16="http://schemas.microsoft.com/office/drawing/2014/main" id="{5359ACC6-710D-4FEA-A342-32B0C2ABE894}"/>
              </a:ext>
            </a:extLst>
          </p:cNvPr>
          <p:cNvSpPr>
            <a:spLocks noGrp="1"/>
          </p:cNvSpPr>
          <p:nvPr>
            <p:ph type="sldNum" sz="quarter" idx="12"/>
          </p:nvPr>
        </p:nvSpPr>
        <p:spPr/>
        <p:txBody>
          <a:bodyPr/>
          <a:lstStyle/>
          <a:p>
            <a:pPr>
              <a:defRPr/>
            </a:pPr>
            <a:fld id="{36664E9B-3A05-4A5F-BB95-6A3DBFA50A39}" type="slidenum">
              <a:rPr lang="el-GR" altLang="en-US" smtClean="0"/>
              <a:pPr>
                <a:defRPr/>
              </a:pPr>
              <a:t>6</a:t>
            </a:fld>
            <a:endParaRPr lang="el-GR" altLang="en-US" dirty="0"/>
          </a:p>
        </p:txBody>
      </p:sp>
    </p:spTree>
    <p:extLst>
      <p:ext uri="{BB962C8B-B14F-4D97-AF65-F5344CB8AC3E}">
        <p14:creationId xmlns:p14="http://schemas.microsoft.com/office/powerpoint/2010/main" val="22351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76D00B-80B6-E7AE-33AC-7BD3D4283A0F}"/>
              </a:ext>
            </a:extLst>
          </p:cNvPr>
          <p:cNvSpPr>
            <a:spLocks noGrp="1"/>
          </p:cNvSpPr>
          <p:nvPr>
            <p:ph type="sldNum" sz="quarter" idx="12"/>
          </p:nvPr>
        </p:nvSpPr>
        <p:spPr/>
        <p:txBody>
          <a:bodyPr/>
          <a:lstStyle/>
          <a:p>
            <a:fld id="{63009C55-03F3-4598-AA63-02A52B3351F8}" type="slidenum">
              <a:rPr lang="en-US" smtClean="0"/>
              <a:t>7</a:t>
            </a:fld>
            <a:endParaRPr lang="en-US" dirty="0"/>
          </a:p>
        </p:txBody>
      </p:sp>
      <p:sp>
        <p:nvSpPr>
          <p:cNvPr id="6" name="TextBox 5">
            <a:extLst>
              <a:ext uri="{FF2B5EF4-FFF2-40B4-BE49-F238E27FC236}">
                <a16:creationId xmlns:a16="http://schemas.microsoft.com/office/drawing/2014/main" id="{01218E53-AAF0-7AE5-41BC-B757CB56A3CA}"/>
              </a:ext>
            </a:extLst>
          </p:cNvPr>
          <p:cNvSpPr txBox="1"/>
          <p:nvPr/>
        </p:nvSpPr>
        <p:spPr>
          <a:xfrm>
            <a:off x="4545623" y="511902"/>
            <a:ext cx="4386621" cy="6155531"/>
          </a:xfrm>
          <a:prstGeom prst="rect">
            <a:avLst/>
          </a:prstGeom>
          <a:solidFill>
            <a:srgbClr val="FFFFCC"/>
          </a:solidFill>
        </p:spPr>
        <p:txBody>
          <a:bodyPr wrap="square" rtlCol="0">
            <a:spAutoFit/>
          </a:bodyPr>
          <a:lstStyle/>
          <a:p>
            <a:r>
              <a:rPr lang="en-US" sz="2000" b="1" dirty="0">
                <a:latin typeface="Gabriola" panose="04040605051002020D02" pitchFamily="82" charset="0"/>
              </a:rPr>
              <a:t>package</a:t>
            </a:r>
            <a:r>
              <a:rPr lang="en-US" sz="2000" dirty="0">
                <a:latin typeface="Gabriola" panose="04040605051002020D02" pitchFamily="82" charset="0"/>
              </a:rPr>
              <a:t> </a:t>
            </a:r>
            <a:r>
              <a:rPr lang="en-US" sz="2000" dirty="0" err="1">
                <a:latin typeface="Gabriola" panose="04040605051002020D02" pitchFamily="82" charset="0"/>
              </a:rPr>
              <a:t>xxx.xxx</a:t>
            </a:r>
            <a:endParaRPr lang="en-US" sz="2000" dirty="0">
              <a:latin typeface="Gabriola" panose="04040605051002020D02" pitchFamily="82" charset="0"/>
            </a:endParaRPr>
          </a:p>
          <a:p>
            <a:r>
              <a:rPr lang="en-US" sz="2000" b="1" dirty="0">
                <a:latin typeface="Gabriola" panose="04040605051002020D02" pitchFamily="82" charset="0"/>
              </a:rPr>
              <a:t>import</a:t>
            </a:r>
            <a:r>
              <a:rPr lang="en-US" sz="2000" dirty="0">
                <a:latin typeface="Gabriola" panose="04040605051002020D02" pitchFamily="82" charset="0"/>
              </a:rPr>
              <a:t> </a:t>
            </a:r>
            <a:r>
              <a:rPr lang="en-US" sz="2000" dirty="0" err="1">
                <a:latin typeface="Gabriola" panose="04040605051002020D02" pitchFamily="82" charset="0"/>
              </a:rPr>
              <a:t>java.xxx</a:t>
            </a:r>
            <a:r>
              <a:rPr lang="en-US" sz="2000" dirty="0">
                <a:latin typeface="Gabriola" panose="04040605051002020D02" pitchFamily="82" charset="0"/>
              </a:rPr>
              <a:t> ;</a:t>
            </a:r>
          </a:p>
          <a:p>
            <a:r>
              <a:rPr lang="en-US" sz="2000" dirty="0">
                <a:latin typeface="Gabriola" panose="04040605051002020D02" pitchFamily="82" charset="0"/>
              </a:rPr>
              <a:t>import </a:t>
            </a:r>
            <a:r>
              <a:rPr lang="en-US" sz="2000" dirty="0" err="1">
                <a:latin typeface="Gabriola" panose="04040605051002020D02" pitchFamily="82" charset="0"/>
              </a:rPr>
              <a:t>external.stuff.xxx</a:t>
            </a:r>
            <a:r>
              <a:rPr lang="en-US" sz="2000" dirty="0">
                <a:latin typeface="Gabriola" panose="04040605051002020D02" pitchFamily="82" charset="0"/>
              </a:rPr>
              <a:t>;</a:t>
            </a:r>
          </a:p>
          <a:p>
            <a:r>
              <a:rPr lang="en-US" sz="2000" dirty="0">
                <a:latin typeface="Gabriola" panose="04040605051002020D02" pitchFamily="82" charset="0"/>
              </a:rPr>
              <a:t>import </a:t>
            </a:r>
            <a:r>
              <a:rPr lang="en-US" sz="2000" dirty="0" err="1">
                <a:latin typeface="Gabriola" panose="04040605051002020D02" pitchFamily="82" charset="0"/>
              </a:rPr>
              <a:t>from.this.prj.xxx</a:t>
            </a:r>
            <a:r>
              <a:rPr lang="en-US" sz="2000" dirty="0">
                <a:latin typeface="Gabriola" panose="04040605051002020D02" pitchFamily="82" charset="0"/>
              </a:rPr>
              <a:t>;</a:t>
            </a:r>
          </a:p>
          <a:p>
            <a:endParaRPr lang="en-US" sz="1100" dirty="0">
              <a:latin typeface="Gabriola" panose="04040605051002020D02" pitchFamily="82" charset="0"/>
            </a:endParaRPr>
          </a:p>
          <a:p>
            <a:r>
              <a:rPr lang="en-US" sz="2000" dirty="0">
                <a:latin typeface="Gabriola" panose="04040605051002020D02" pitchFamily="82" charset="0"/>
              </a:rPr>
              <a:t>/** class comments */</a:t>
            </a:r>
          </a:p>
          <a:p>
            <a:endParaRPr lang="en-US" sz="1100" dirty="0">
              <a:latin typeface="Gabriola" panose="04040605051002020D02" pitchFamily="82" charset="0"/>
            </a:endParaRPr>
          </a:p>
          <a:p>
            <a:r>
              <a:rPr lang="en-US" sz="2000" dirty="0">
                <a:latin typeface="Gabriola" panose="04040605051002020D02" pitchFamily="82" charset="0"/>
              </a:rPr>
              <a:t>&lt;visibility&gt; </a:t>
            </a:r>
            <a:r>
              <a:rPr lang="en-US" sz="2000" b="1" dirty="0">
                <a:latin typeface="Gabriola" panose="04040605051002020D02" pitchFamily="82" charset="0"/>
              </a:rPr>
              <a:t>class</a:t>
            </a:r>
            <a:r>
              <a:rPr lang="en-US" sz="2000" dirty="0">
                <a:latin typeface="Gabriola" panose="04040605051002020D02" pitchFamily="82" charset="0"/>
              </a:rPr>
              <a:t> &lt;</a:t>
            </a:r>
            <a:r>
              <a:rPr lang="en-US" sz="2000" b="1" dirty="0" err="1">
                <a:latin typeface="Gabriola" panose="04040605051002020D02" pitchFamily="82" charset="0"/>
              </a:rPr>
              <a:t>ClassName</a:t>
            </a:r>
            <a:r>
              <a:rPr lang="en-US" sz="2000" dirty="0">
                <a:latin typeface="Gabriola" panose="04040605051002020D02" pitchFamily="82" charset="0"/>
              </a:rPr>
              <a:t>&gt;{</a:t>
            </a:r>
          </a:p>
          <a:p>
            <a:r>
              <a:rPr lang="en-US" sz="2000" dirty="0">
                <a:latin typeface="Gabriola" panose="04040605051002020D02" pitchFamily="82" charset="0"/>
              </a:rPr>
              <a:t>   {public; ;</a:t>
            </a:r>
            <a:r>
              <a:rPr lang="en-US" sz="2000" dirty="0" err="1">
                <a:latin typeface="Gabriola" panose="04040605051002020D02" pitchFamily="82" charset="0"/>
              </a:rPr>
              <a:t>protected;private</a:t>
            </a:r>
            <a:r>
              <a:rPr lang="en-US" sz="2000" dirty="0">
                <a:latin typeface="Gabriola" panose="04040605051002020D02" pitchFamily="82" charset="0"/>
              </a:rPr>
              <a:t>} </a:t>
            </a:r>
            <a:r>
              <a:rPr lang="en-US" sz="2000" b="1" u="sng" dirty="0">
                <a:latin typeface="Gabriola" panose="04040605051002020D02" pitchFamily="82" charset="0"/>
              </a:rPr>
              <a:t>static</a:t>
            </a:r>
            <a:r>
              <a:rPr lang="en-US" sz="2000" b="1" dirty="0">
                <a:latin typeface="Gabriola" panose="04040605051002020D02" pitchFamily="82" charset="0"/>
              </a:rPr>
              <a:t> </a:t>
            </a:r>
            <a:r>
              <a:rPr lang="en-US" sz="2000" dirty="0">
                <a:latin typeface="Gabriola" panose="04040605051002020D02" pitchFamily="82" charset="0"/>
              </a:rPr>
              <a:t>&lt;type&gt;&lt;</a:t>
            </a:r>
            <a:r>
              <a:rPr lang="en-US" sz="2000" b="1" dirty="0" err="1">
                <a:latin typeface="Gabriola" panose="04040605051002020D02" pitchFamily="82" charset="0"/>
              </a:rPr>
              <a:t>classVrbl</a:t>
            </a:r>
            <a:r>
              <a:rPr lang="en-US" sz="2000" dirty="0">
                <a:latin typeface="Gabriola" panose="04040605051002020D02" pitchFamily="82" charset="0"/>
              </a:rPr>
              <a:t>&gt;;</a:t>
            </a:r>
          </a:p>
          <a:p>
            <a:r>
              <a:rPr lang="en-US" sz="2000" dirty="0">
                <a:latin typeface="Gabriola" panose="04040605051002020D02" pitchFamily="82" charset="0"/>
              </a:rPr>
              <a:t>   {</a:t>
            </a:r>
            <a:r>
              <a:rPr lang="en-US" sz="2000" strike="sngStrike" dirty="0">
                <a:latin typeface="Gabriola" panose="04040605051002020D02" pitchFamily="82" charset="0"/>
              </a:rPr>
              <a:t>public; ;protected;</a:t>
            </a:r>
            <a:r>
              <a:rPr lang="en-US" sz="2000" dirty="0">
                <a:latin typeface="Gabriola" panose="04040605051002020D02" pitchFamily="82" charset="0"/>
              </a:rPr>
              <a:t> private} &lt;type&gt;&lt;</a:t>
            </a:r>
            <a:r>
              <a:rPr lang="en-US" sz="2000" b="1" dirty="0" err="1">
                <a:latin typeface="Gabriola" panose="04040605051002020D02" pitchFamily="82" charset="0"/>
              </a:rPr>
              <a:t>instanceVrbl</a:t>
            </a:r>
            <a:r>
              <a:rPr lang="en-US" sz="2000" dirty="0">
                <a:latin typeface="Gabriola" panose="04040605051002020D02" pitchFamily="82" charset="0"/>
              </a:rPr>
              <a:t>&gt;;</a:t>
            </a:r>
          </a:p>
          <a:p>
            <a:r>
              <a:rPr lang="en-US" sz="1100" dirty="0">
                <a:latin typeface="Gabriola" panose="04040605051002020D02" pitchFamily="82" charset="0"/>
              </a:rPr>
              <a:t> </a:t>
            </a:r>
            <a:r>
              <a:rPr lang="en-US" sz="2000" dirty="0">
                <a:latin typeface="Gabriola" panose="04040605051002020D02" pitchFamily="82" charset="0"/>
              </a:rPr>
              <a:t>  </a:t>
            </a:r>
          </a:p>
          <a:p>
            <a:r>
              <a:rPr lang="en-US" sz="2000" dirty="0">
                <a:latin typeface="Gabriola" panose="04040605051002020D02" pitchFamily="82" charset="0"/>
              </a:rPr>
              <a:t>   &lt;visibility&gt;</a:t>
            </a:r>
            <a:r>
              <a:rPr lang="en-US" sz="2000" b="1" dirty="0">
                <a:latin typeface="Gabriola" panose="04040605051002020D02" pitchFamily="82" charset="0"/>
              </a:rPr>
              <a:t>constructor</a:t>
            </a:r>
            <a:r>
              <a:rPr lang="en-US" sz="2000" dirty="0">
                <a:latin typeface="Gabriola" panose="04040605051002020D02" pitchFamily="82" charset="0"/>
              </a:rPr>
              <a:t>(){ …}</a:t>
            </a:r>
          </a:p>
          <a:p>
            <a:r>
              <a:rPr lang="en-US" sz="2000" dirty="0">
                <a:latin typeface="Gabriola" panose="04040605051002020D02" pitchFamily="82" charset="0"/>
              </a:rPr>
              <a:t>   &lt;visibility&gt;</a:t>
            </a:r>
            <a:r>
              <a:rPr lang="en-US" sz="2000" b="1" dirty="0">
                <a:latin typeface="Gabriola" panose="04040605051002020D02" pitchFamily="82" charset="0"/>
              </a:rPr>
              <a:t>constructor</a:t>
            </a:r>
            <a:r>
              <a:rPr lang="en-US" sz="2000" dirty="0">
                <a:latin typeface="Gabriola" panose="04040605051002020D02" pitchFamily="82" charset="0"/>
              </a:rPr>
              <a:t>(…params…){…}</a:t>
            </a:r>
          </a:p>
          <a:p>
            <a:endParaRPr lang="en-US" sz="1100" dirty="0">
              <a:latin typeface="Gabriola" panose="04040605051002020D02" pitchFamily="82" charset="0"/>
            </a:endParaRPr>
          </a:p>
          <a:p>
            <a:r>
              <a:rPr lang="en-US" sz="2000" dirty="0">
                <a:latin typeface="Gabriola" panose="04040605051002020D02" pitchFamily="82" charset="0"/>
              </a:rPr>
              <a:t>   {public/ /protected/private} </a:t>
            </a:r>
            <a:r>
              <a:rPr lang="en-US" sz="2000" b="1" dirty="0" err="1">
                <a:latin typeface="Gabriola" panose="04040605051002020D02" pitchFamily="82" charset="0"/>
              </a:rPr>
              <a:t>doSth</a:t>
            </a:r>
            <a:r>
              <a:rPr lang="en-US" sz="2000" dirty="0">
                <a:latin typeface="Gabriola" panose="04040605051002020D02" pitchFamily="82" charset="0"/>
              </a:rPr>
              <a:t>(…){…}</a:t>
            </a:r>
          </a:p>
          <a:p>
            <a:pPr lvl="1"/>
            <a:r>
              <a:rPr lang="en-US" dirty="0">
                <a:latin typeface="Gabriola" panose="04040605051002020D02" pitchFamily="82" charset="0"/>
              </a:rPr>
              <a:t>/* No particular order for methods:</a:t>
            </a:r>
          </a:p>
          <a:p>
            <a:pPr lvl="1"/>
            <a:r>
              <a:rPr lang="en-US" u="sng" dirty="0">
                <a:latin typeface="Gabriola" panose="04040605051002020D02" pitchFamily="82" charset="0"/>
              </a:rPr>
              <a:t>“methods should be grouped by functionality</a:t>
            </a:r>
            <a:r>
              <a:rPr lang="en-US" dirty="0">
                <a:latin typeface="Gabriola" panose="04040605051002020D02" pitchFamily="82" charset="0"/>
              </a:rPr>
              <a:t> rather than by scope or accessibility. … The goal is to make reading and understanding the code easier.” */</a:t>
            </a:r>
          </a:p>
          <a:p>
            <a:endParaRPr lang="en-US" sz="2000" dirty="0">
              <a:latin typeface="Gabriola" panose="04040605051002020D02" pitchFamily="82" charset="0"/>
            </a:endParaRPr>
          </a:p>
          <a:p>
            <a:r>
              <a:rPr lang="en-US" sz="2000" dirty="0">
                <a:latin typeface="Gabriola" panose="04040605051002020D02" pitchFamily="82" charset="0"/>
              </a:rPr>
              <a:t>}//end class</a:t>
            </a:r>
          </a:p>
        </p:txBody>
      </p:sp>
      <p:pic>
        <p:nvPicPr>
          <p:cNvPr id="5" name="Picture 4">
            <a:extLst>
              <a:ext uri="{FF2B5EF4-FFF2-40B4-BE49-F238E27FC236}">
                <a16:creationId xmlns:a16="http://schemas.microsoft.com/office/drawing/2014/main" id="{A8EC9863-C4BB-B8C9-D214-A26B11B3AD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45623" cy="6858000"/>
          </a:xfrm>
          <a:prstGeom prst="rect">
            <a:avLst/>
          </a:prstGeom>
        </p:spPr>
      </p:pic>
      <p:sp>
        <p:nvSpPr>
          <p:cNvPr id="7" name="TextBox 6">
            <a:extLst>
              <a:ext uri="{FF2B5EF4-FFF2-40B4-BE49-F238E27FC236}">
                <a16:creationId xmlns:a16="http://schemas.microsoft.com/office/drawing/2014/main" id="{DA385423-E016-5BA7-C60E-76C21E1DBA69}"/>
              </a:ext>
            </a:extLst>
          </p:cNvPr>
          <p:cNvSpPr txBox="1"/>
          <p:nvPr/>
        </p:nvSpPr>
        <p:spPr>
          <a:xfrm>
            <a:off x="7204509" y="848786"/>
            <a:ext cx="1867301" cy="1077218"/>
          </a:xfrm>
          <a:prstGeom prst="rect">
            <a:avLst/>
          </a:prstGeom>
          <a:solidFill>
            <a:schemeClr val="bg2"/>
          </a:solidFill>
          <a:ln>
            <a:solidFill>
              <a:schemeClr val="accent1"/>
            </a:solidFill>
          </a:ln>
        </p:spPr>
        <p:txBody>
          <a:bodyPr wrap="square" rtlCol="0">
            <a:spAutoFit/>
          </a:bodyPr>
          <a:lstStyle/>
          <a:p>
            <a:pPr algn="ctr"/>
            <a:r>
              <a:rPr lang="en-US" sz="1600" dirty="0">
                <a:latin typeface="Calibri" panose="020F0502020204030204" pitchFamily="34" charset="0"/>
                <a:cs typeface="Calibri" panose="020F0502020204030204" pitchFamily="34" charset="0"/>
              </a:rPr>
              <a:t>Package-private has no modifier; denoted via an empty space here</a:t>
            </a:r>
          </a:p>
        </p:txBody>
      </p:sp>
      <p:cxnSp>
        <p:nvCxnSpPr>
          <p:cNvPr id="9" name="Straight Arrow Connector 8">
            <a:extLst>
              <a:ext uri="{FF2B5EF4-FFF2-40B4-BE49-F238E27FC236}">
                <a16:creationId xmlns:a16="http://schemas.microsoft.com/office/drawing/2014/main" id="{B88C44F5-A7E7-7D59-4B19-F004B8955051}"/>
              </a:ext>
            </a:extLst>
          </p:cNvPr>
          <p:cNvCxnSpPr>
            <a:cxnSpLocks/>
            <a:stCxn id="7" idx="1"/>
          </p:cNvCxnSpPr>
          <p:nvPr/>
        </p:nvCxnSpPr>
        <p:spPr>
          <a:xfrm flipH="1">
            <a:off x="5428648" y="1387395"/>
            <a:ext cx="1775861" cy="14904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2421E8E-82EB-E8AF-2B6F-785A623F5A78}"/>
              </a:ext>
            </a:extLst>
          </p:cNvPr>
          <p:cNvSpPr>
            <a:spLocks noGrp="1"/>
          </p:cNvSpPr>
          <p:nvPr>
            <p:ph type="title"/>
          </p:nvPr>
        </p:nvSpPr>
        <p:spPr>
          <a:xfrm>
            <a:off x="3339966" y="21335"/>
            <a:ext cx="5740314" cy="1143000"/>
          </a:xfrm>
          <a:noFill/>
        </p:spPr>
        <p:txBody>
          <a:bodyPr>
            <a:noAutofit/>
          </a:bodyPr>
          <a:lstStyle/>
          <a:p>
            <a:r>
              <a:rPr lang="en-US" sz="2800" dirty="0"/>
              <a:t>(#68) Element order inside a java file</a:t>
            </a:r>
          </a:p>
        </p:txBody>
      </p:sp>
      <p:sp>
        <p:nvSpPr>
          <p:cNvPr id="12" name="TextBox 11">
            <a:extLst>
              <a:ext uri="{FF2B5EF4-FFF2-40B4-BE49-F238E27FC236}">
                <a16:creationId xmlns:a16="http://schemas.microsoft.com/office/drawing/2014/main" id="{B8600785-8AB0-B5C0-DB8E-494F4904108A}"/>
              </a:ext>
            </a:extLst>
          </p:cNvPr>
          <p:cNvSpPr txBox="1"/>
          <p:nvPr/>
        </p:nvSpPr>
        <p:spPr>
          <a:xfrm>
            <a:off x="3328735" y="6575100"/>
            <a:ext cx="5743075" cy="276999"/>
          </a:xfrm>
          <a:prstGeom prst="rect">
            <a:avLst/>
          </a:prstGeom>
          <a:solidFill>
            <a:schemeClr val="bg2"/>
          </a:solidFill>
        </p:spPr>
        <p:txBody>
          <a:bodyPr wrap="square">
            <a:spAutoFit/>
          </a:bodyPr>
          <a:lstStyle/>
          <a:p>
            <a:pPr algn="r"/>
            <a:r>
              <a:rPr lang="en-US" sz="1200" b="1" dirty="0">
                <a:latin typeface="Consolas" panose="020B0609020204030204" pitchFamily="49" charset="0"/>
              </a:rPr>
              <a:t>https://www.oracle.com/technetwork/java/codeconventions-150003.pdf</a:t>
            </a:r>
          </a:p>
        </p:txBody>
      </p:sp>
    </p:spTree>
    <p:extLst>
      <p:ext uri="{BB962C8B-B14F-4D97-AF65-F5344CB8AC3E}">
        <p14:creationId xmlns:p14="http://schemas.microsoft.com/office/powerpoint/2010/main" val="367332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0169-B91E-E506-EA0E-D86918149770}"/>
              </a:ext>
            </a:extLst>
          </p:cNvPr>
          <p:cNvSpPr>
            <a:spLocks noGrp="1"/>
          </p:cNvSpPr>
          <p:nvPr>
            <p:ph type="title"/>
          </p:nvPr>
        </p:nvSpPr>
        <p:spPr/>
        <p:txBody>
          <a:bodyPr/>
          <a:lstStyle/>
          <a:p>
            <a:r>
              <a:rPr lang="en-US" dirty="0"/>
              <a:t>Know thy libraries (#59)</a:t>
            </a:r>
          </a:p>
        </p:txBody>
      </p:sp>
      <p:sp>
        <p:nvSpPr>
          <p:cNvPr id="5" name="Content Placeholder 4">
            <a:extLst>
              <a:ext uri="{FF2B5EF4-FFF2-40B4-BE49-F238E27FC236}">
                <a16:creationId xmlns:a16="http://schemas.microsoft.com/office/drawing/2014/main" id="{49B84625-CEF7-D4AD-43A9-F7C3DF029773}"/>
              </a:ext>
            </a:extLst>
          </p:cNvPr>
          <p:cNvSpPr>
            <a:spLocks noGrp="1"/>
          </p:cNvSpPr>
          <p:nvPr>
            <p:ph sz="half" idx="1"/>
          </p:nvPr>
        </p:nvSpPr>
        <p:spPr>
          <a:xfrm>
            <a:off x="457200" y="1600200"/>
            <a:ext cx="2852057" cy="4525963"/>
          </a:xfrm>
        </p:spPr>
        <p:txBody>
          <a:bodyPr>
            <a:normAutofit lnSpcReduction="10000"/>
          </a:bodyPr>
          <a:lstStyle/>
          <a:p>
            <a:r>
              <a:rPr lang="en-US" sz="2400" dirty="0"/>
              <a:t>Millions of “users” of </a:t>
            </a:r>
            <a:r>
              <a:rPr lang="en-US" sz="2400" b="1" dirty="0"/>
              <a:t>standard libraries </a:t>
            </a:r>
            <a:r>
              <a:rPr lang="en-US" sz="2400" dirty="0"/>
              <a:t>guarantee a much more debugged, safe, </a:t>
            </a:r>
            <a:r>
              <a:rPr lang="en-US" sz="2400" b="1" dirty="0"/>
              <a:t>robust code </a:t>
            </a:r>
            <a:r>
              <a:rPr lang="en-US" sz="2400" dirty="0"/>
              <a:t>than your own</a:t>
            </a:r>
            <a:endParaRPr lang="el-GR" sz="2400" dirty="0"/>
          </a:p>
          <a:p>
            <a:r>
              <a:rPr lang="en-US" sz="2400" b="1" dirty="0"/>
              <a:t>Do not re-invent the wheel</a:t>
            </a:r>
            <a:r>
              <a:rPr lang="en-US" sz="2400" dirty="0"/>
              <a:t>; we stand on the shoulders of giants, not their foot toes!</a:t>
            </a:r>
          </a:p>
        </p:txBody>
      </p:sp>
      <p:sp>
        <p:nvSpPr>
          <p:cNvPr id="6" name="Content Placeholder 5">
            <a:extLst>
              <a:ext uri="{FF2B5EF4-FFF2-40B4-BE49-F238E27FC236}">
                <a16:creationId xmlns:a16="http://schemas.microsoft.com/office/drawing/2014/main" id="{71624612-4DBE-8BFA-40E0-63A53190C45D}"/>
              </a:ext>
            </a:extLst>
          </p:cNvPr>
          <p:cNvSpPr>
            <a:spLocks noGrp="1"/>
          </p:cNvSpPr>
          <p:nvPr>
            <p:ph sz="half" idx="2"/>
          </p:nvPr>
        </p:nvSpPr>
        <p:spPr>
          <a:xfrm>
            <a:off x="3431177" y="1600200"/>
            <a:ext cx="5556069" cy="4525963"/>
          </a:xfrm>
        </p:spPr>
        <p:txBody>
          <a:bodyPr>
            <a:normAutofit lnSpcReduction="10000"/>
          </a:bodyPr>
          <a:lstStyle/>
          <a:p>
            <a:r>
              <a:rPr lang="en-US" dirty="0"/>
              <a:t>For Java, essential libraries:</a:t>
            </a:r>
          </a:p>
          <a:p>
            <a:pPr lvl="1"/>
            <a:r>
              <a:rPr lang="en-US" sz="2000" dirty="0" err="1">
                <a:latin typeface="Consolas" panose="020B0609020204030204" pitchFamily="49" charset="0"/>
              </a:rPr>
              <a:t>java.lang</a:t>
            </a:r>
            <a:r>
              <a:rPr lang="en-US" sz="2000" dirty="0">
                <a:latin typeface="Consolas" panose="020B0609020204030204" pitchFamily="49" charset="0"/>
              </a:rPr>
              <a:t> &lt;-- Types/</a:t>
            </a:r>
            <a:r>
              <a:rPr lang="en-US" sz="2000" dirty="0" err="1">
                <a:latin typeface="Consolas" panose="020B0609020204030204" pitchFamily="49" charset="0"/>
              </a:rPr>
              <a:t>excep</a:t>
            </a:r>
            <a:r>
              <a:rPr lang="en-US" sz="2000" dirty="0">
                <a:latin typeface="Consolas" panose="020B0609020204030204" pitchFamily="49" charset="0"/>
              </a:rPr>
              <a:t>./errors</a:t>
            </a:r>
          </a:p>
          <a:p>
            <a:pPr lvl="1"/>
            <a:r>
              <a:rPr lang="en-US" sz="2000" dirty="0">
                <a:latin typeface="Consolas" panose="020B0609020204030204" pitchFamily="49" charset="0"/>
              </a:rPr>
              <a:t>java.io   &lt;-- Files</a:t>
            </a:r>
          </a:p>
          <a:p>
            <a:pPr lvl="1"/>
            <a:r>
              <a:rPr lang="en-US" sz="2000" dirty="0" err="1">
                <a:latin typeface="Consolas" panose="020B0609020204030204" pitchFamily="49" charset="0"/>
              </a:rPr>
              <a:t>java.util</a:t>
            </a:r>
            <a:r>
              <a:rPr lang="en-US" sz="2000" dirty="0">
                <a:latin typeface="Consolas" panose="020B0609020204030204" pitchFamily="49" charset="0"/>
              </a:rPr>
              <a:t> &lt;-- Collections</a:t>
            </a:r>
          </a:p>
          <a:p>
            <a:pPr lvl="1"/>
            <a:r>
              <a:rPr lang="en-US" sz="2000" dirty="0" err="1">
                <a:latin typeface="Consolas" panose="020B0609020204030204" pitchFamily="49" charset="0"/>
              </a:rPr>
              <a:t>java.util.stream</a:t>
            </a:r>
            <a:endParaRPr lang="en-US" sz="2000" dirty="0">
              <a:latin typeface="Consolas" panose="020B0609020204030204" pitchFamily="49" charset="0"/>
            </a:endParaRPr>
          </a:p>
          <a:p>
            <a:pPr lvl="1"/>
            <a:r>
              <a:rPr lang="en-US" sz="2000" dirty="0" err="1">
                <a:latin typeface="Consolas" panose="020B0609020204030204" pitchFamily="49" charset="0"/>
              </a:rPr>
              <a:t>java.util.concurrent</a:t>
            </a:r>
            <a:endParaRPr lang="en-US" sz="2000" dirty="0">
              <a:latin typeface="Consolas" panose="020B0609020204030204" pitchFamily="49" charset="0"/>
            </a:endParaRPr>
          </a:p>
          <a:p>
            <a:r>
              <a:rPr lang="en-US" dirty="0">
                <a:solidFill>
                  <a:srgbClr val="7030A0"/>
                </a:solidFill>
              </a:rPr>
              <a:t>PV: repeatedly found very useful</a:t>
            </a:r>
          </a:p>
          <a:p>
            <a:pPr lvl="1"/>
            <a:r>
              <a:rPr lang="en-US" sz="2000" dirty="0" err="1">
                <a:solidFill>
                  <a:srgbClr val="7030A0"/>
                </a:solidFill>
                <a:latin typeface="Consolas" panose="020B0609020204030204" pitchFamily="49" charset="0"/>
              </a:rPr>
              <a:t>java.nio.file</a:t>
            </a:r>
            <a:endParaRPr lang="en-US" sz="2000" dirty="0">
              <a:solidFill>
                <a:srgbClr val="7030A0"/>
              </a:solidFill>
              <a:latin typeface="Consolas" panose="020B0609020204030204" pitchFamily="49" charset="0"/>
            </a:endParaRPr>
          </a:p>
          <a:p>
            <a:pPr lvl="1"/>
            <a:r>
              <a:rPr lang="en-US" sz="2000" dirty="0">
                <a:solidFill>
                  <a:srgbClr val="7030A0"/>
                </a:solidFill>
                <a:latin typeface="Consolas" panose="020B0609020204030204" pitchFamily="49" charset="0"/>
              </a:rPr>
              <a:t>Apache commons</a:t>
            </a:r>
            <a:r>
              <a:rPr lang="en-US" sz="2000" dirty="0">
                <a:latin typeface="Consolas" panose="020B0609020204030204" pitchFamily="49" charset="0"/>
              </a:rPr>
              <a:t> </a:t>
            </a:r>
          </a:p>
          <a:p>
            <a:r>
              <a:rPr lang="en-US" dirty="0"/>
              <a:t>Revisit with each new release </a:t>
            </a:r>
            <a:r>
              <a:rPr lang="en-US" dirty="0">
                <a:solidFill>
                  <a:srgbClr val="7030A0"/>
                </a:solidFill>
              </a:rPr>
              <a:t>(</a:t>
            </a:r>
            <a:r>
              <a:rPr lang="el-GR" dirty="0">
                <a:solidFill>
                  <a:srgbClr val="7030A0"/>
                </a:solidFill>
              </a:rPr>
              <a:t>ωραία θα ήταν)</a:t>
            </a:r>
            <a:r>
              <a:rPr lang="el-GR" dirty="0">
                <a:solidFill>
                  <a:schemeClr val="tx1"/>
                </a:solidFill>
              </a:rPr>
              <a:t>!!!</a:t>
            </a:r>
            <a:endParaRPr lang="en-US" dirty="0">
              <a:solidFill>
                <a:schemeClr val="tx1"/>
              </a:solidFill>
            </a:endParaRPr>
          </a:p>
        </p:txBody>
      </p:sp>
      <p:sp>
        <p:nvSpPr>
          <p:cNvPr id="4" name="Slide Number Placeholder 3">
            <a:extLst>
              <a:ext uri="{FF2B5EF4-FFF2-40B4-BE49-F238E27FC236}">
                <a16:creationId xmlns:a16="http://schemas.microsoft.com/office/drawing/2014/main" id="{2D157DBF-7ACE-25A1-5C2F-603C6E84D0B8}"/>
              </a:ext>
            </a:extLst>
          </p:cNvPr>
          <p:cNvSpPr>
            <a:spLocks noGrp="1"/>
          </p:cNvSpPr>
          <p:nvPr>
            <p:ph type="sldNum" sz="quarter" idx="12"/>
          </p:nvPr>
        </p:nvSpPr>
        <p:spPr/>
        <p:txBody>
          <a:bodyPr/>
          <a:lstStyle/>
          <a:p>
            <a:fld id="{63009C55-03F3-4598-AA63-02A52B3351F8}" type="slidenum">
              <a:rPr lang="en-US" smtClean="0"/>
              <a:t>8</a:t>
            </a:fld>
            <a:endParaRPr lang="en-US" dirty="0"/>
          </a:p>
        </p:txBody>
      </p:sp>
      <p:sp>
        <p:nvSpPr>
          <p:cNvPr id="7" name="TextBox 6">
            <a:extLst>
              <a:ext uri="{FF2B5EF4-FFF2-40B4-BE49-F238E27FC236}">
                <a16:creationId xmlns:a16="http://schemas.microsoft.com/office/drawing/2014/main" id="{673BA75C-0716-12B2-A37C-54B2042110D9}"/>
              </a:ext>
            </a:extLst>
          </p:cNvPr>
          <p:cNvSpPr txBox="1"/>
          <p:nvPr/>
        </p:nvSpPr>
        <p:spPr>
          <a:xfrm>
            <a:off x="5512526" y="5871925"/>
            <a:ext cx="3631474" cy="369332"/>
          </a:xfrm>
          <a:prstGeom prst="rect">
            <a:avLst/>
          </a:prstGeom>
          <a:solidFill>
            <a:srgbClr val="FFFFCC"/>
          </a:solidFill>
        </p:spPr>
        <p:txBody>
          <a:bodyPr wrap="square" rtlCol="0">
            <a:spAutoFit/>
          </a:bodyPr>
          <a:lstStyle/>
          <a:p>
            <a:pPr algn="ctr"/>
            <a:r>
              <a:rPr lang="el-GR" dirty="0">
                <a:latin typeface="Gabriola" panose="04040605051002020D02" pitchFamily="82" charset="0"/>
              </a:rPr>
              <a:t>Όχι, δεν τα ξέρω όλα αυτά. </a:t>
            </a:r>
            <a:r>
              <a:rPr lang="el-GR" dirty="0">
                <a:solidFill>
                  <a:srgbClr val="FF0000"/>
                </a:solidFill>
                <a:latin typeface="Gabriola" panose="04040605051002020D02" pitchFamily="82" charset="0"/>
              </a:rPr>
              <a:t>Θα έπρεπε όμως!</a:t>
            </a:r>
            <a:endParaRPr lang="en-US" dirty="0">
              <a:solidFill>
                <a:srgbClr val="FF0000"/>
              </a:solidFill>
              <a:latin typeface="Gabriola" panose="04040605051002020D02" pitchFamily="82" charset="0"/>
            </a:endParaRPr>
          </a:p>
        </p:txBody>
      </p:sp>
    </p:spTree>
    <p:extLst>
      <p:ext uri="{BB962C8B-B14F-4D97-AF65-F5344CB8AC3E}">
        <p14:creationId xmlns:p14="http://schemas.microsoft.com/office/powerpoint/2010/main" val="2846705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DF99-00D3-DE90-FF17-EBD46CD47E44}"/>
              </a:ext>
            </a:extLst>
          </p:cNvPr>
          <p:cNvSpPr>
            <a:spLocks noGrp="1"/>
          </p:cNvSpPr>
          <p:nvPr>
            <p:ph type="title"/>
          </p:nvPr>
        </p:nvSpPr>
        <p:spPr/>
        <p:txBody>
          <a:bodyPr>
            <a:normAutofit fontScale="90000"/>
          </a:bodyPr>
          <a:lstStyle/>
          <a:p>
            <a:r>
              <a:rPr lang="en-US" dirty="0"/>
              <a:t>Minimize the scope of local variables (#57)</a:t>
            </a:r>
          </a:p>
        </p:txBody>
      </p:sp>
      <p:sp>
        <p:nvSpPr>
          <p:cNvPr id="3" name="Content Placeholder 2">
            <a:extLst>
              <a:ext uri="{FF2B5EF4-FFF2-40B4-BE49-F238E27FC236}">
                <a16:creationId xmlns:a16="http://schemas.microsoft.com/office/drawing/2014/main" id="{51DE85B7-ED39-5ED5-8CB0-4FDEF8D4D6CB}"/>
              </a:ext>
            </a:extLst>
          </p:cNvPr>
          <p:cNvSpPr>
            <a:spLocks noGrp="1"/>
          </p:cNvSpPr>
          <p:nvPr>
            <p:ph idx="1"/>
          </p:nvPr>
        </p:nvSpPr>
        <p:spPr/>
        <p:txBody>
          <a:bodyPr>
            <a:normAutofit/>
          </a:bodyPr>
          <a:lstStyle/>
          <a:p>
            <a:r>
              <a:rPr lang="en-US" sz="2800" dirty="0"/>
              <a:t>Declare a local variable where it is </a:t>
            </a:r>
            <a:r>
              <a:rPr lang="en-US" sz="2800" u="sng" dirty="0"/>
              <a:t>first</a:t>
            </a:r>
            <a:r>
              <a:rPr lang="en-US" sz="2800" dirty="0"/>
              <a:t> used!</a:t>
            </a:r>
          </a:p>
          <a:p>
            <a:r>
              <a:rPr lang="en-US" sz="2800" dirty="0"/>
              <a:t>… almost always initialize it!</a:t>
            </a:r>
          </a:p>
          <a:p>
            <a:pPr lvl="1"/>
            <a:r>
              <a:rPr lang="en-US" sz="2400" dirty="0"/>
              <a:t>Keep methods short &amp; focused: minimizes the #vrbl’s needed</a:t>
            </a:r>
          </a:p>
          <a:p>
            <a:pPr lvl="1"/>
            <a:r>
              <a:rPr lang="en-US" sz="2400" dirty="0"/>
              <a:t>Postpone declaration until you know the initial value</a:t>
            </a:r>
          </a:p>
          <a:p>
            <a:pPr lvl="1"/>
            <a:r>
              <a:rPr lang="en-US" sz="2400" dirty="0"/>
              <a:t>Special case: prefer </a:t>
            </a:r>
            <a:r>
              <a:rPr lang="en-US" sz="2000" dirty="0">
                <a:latin typeface="Consolas" panose="020B0609020204030204" pitchFamily="49" charset="0"/>
              </a:rPr>
              <a:t>for</a:t>
            </a:r>
            <a:r>
              <a:rPr lang="en-US" sz="2400" dirty="0"/>
              <a:t> to </a:t>
            </a:r>
            <a:r>
              <a:rPr lang="en-US" sz="2000" dirty="0">
                <a:latin typeface="Consolas" panose="020B0609020204030204" pitchFamily="49" charset="0"/>
              </a:rPr>
              <a:t>while</a:t>
            </a:r>
            <a:r>
              <a:rPr lang="en-US" sz="2400" dirty="0"/>
              <a:t> loops: easier to declare a variable inside the for loop (both (</a:t>
            </a:r>
            <a:r>
              <a:rPr lang="en-US" sz="2400" dirty="0" err="1"/>
              <a:t>i</a:t>
            </a:r>
            <a:r>
              <a:rPr lang="en-US" sz="2400" dirty="0"/>
              <a:t>) traditional for-loops and (ii) collection-related </a:t>
            </a:r>
          </a:p>
          <a:p>
            <a:pPr marL="457200" lvl="1" indent="0">
              <a:buNone/>
            </a:pPr>
            <a:r>
              <a:rPr lang="en-US" sz="2000" dirty="0">
                <a:latin typeface="Consolas" panose="020B0609020204030204" pitchFamily="49" charset="0"/>
              </a:rPr>
              <a:t>	for (Element e: collection){ …use e …}</a:t>
            </a:r>
          </a:p>
          <a:p>
            <a:pPr lvl="1"/>
            <a:r>
              <a:rPr lang="en-US" sz="2400" dirty="0"/>
              <a:t>Exception: variables to be used inside </a:t>
            </a:r>
            <a:r>
              <a:rPr lang="en-US" sz="2000" dirty="0">
                <a:latin typeface="Consolas" panose="020B0609020204030204" pitchFamily="49" charset="0"/>
              </a:rPr>
              <a:t>try/catch </a:t>
            </a:r>
            <a:r>
              <a:rPr lang="en-US" sz="2400" dirty="0"/>
              <a:t>blocks</a:t>
            </a:r>
          </a:p>
        </p:txBody>
      </p:sp>
      <p:sp>
        <p:nvSpPr>
          <p:cNvPr id="4" name="Slide Number Placeholder 3">
            <a:extLst>
              <a:ext uri="{FF2B5EF4-FFF2-40B4-BE49-F238E27FC236}">
                <a16:creationId xmlns:a16="http://schemas.microsoft.com/office/drawing/2014/main" id="{86819B40-18B9-A02F-BC63-ACDF054F0387}"/>
              </a:ext>
            </a:extLst>
          </p:cNvPr>
          <p:cNvSpPr>
            <a:spLocks noGrp="1"/>
          </p:cNvSpPr>
          <p:nvPr>
            <p:ph type="sldNum" sz="quarter" idx="12"/>
          </p:nvPr>
        </p:nvSpPr>
        <p:spPr/>
        <p:txBody>
          <a:bodyPr/>
          <a:lstStyle/>
          <a:p>
            <a:fld id="{63009C55-03F3-4598-AA63-02A52B3351F8}" type="slidenum">
              <a:rPr lang="en-US" smtClean="0"/>
              <a:t>9</a:t>
            </a:fld>
            <a:endParaRPr lang="en-US"/>
          </a:p>
        </p:txBody>
      </p:sp>
    </p:spTree>
    <p:extLst>
      <p:ext uri="{BB962C8B-B14F-4D97-AF65-F5344CB8AC3E}">
        <p14:creationId xmlns:p14="http://schemas.microsoft.com/office/powerpoint/2010/main" val="3936873677"/>
      </p:ext>
    </p:extLst>
  </p:cSld>
  <p:clrMapOvr>
    <a:masterClrMapping/>
  </p:clrMapOvr>
</p:sld>
</file>

<file path=ppt/theme/theme1.xml><?xml version="1.0" encoding="utf-8"?>
<a:theme xmlns:a="http://schemas.openxmlformats.org/drawingml/2006/main" name="02-SWDev-revisionJava">
  <a:themeElements>
    <a:clrScheme name="pvassil">
      <a:dk1>
        <a:srgbClr val="0020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rgbClr val="FFFFCC"/>
        </a:solidFill>
      </a:spPr>
      <a:bodyPr wrap="square" rtlCol="0">
        <a:spAutoFit/>
      </a:bodyPr>
      <a:lstStyle>
        <a:defPPr algn="ctr">
          <a:defRPr dirty="0" smtClean="0">
            <a:latin typeface="Gabriola" panose="04040605051002020D02" pitchFamily="82"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02-SWDev-revisionJava</Template>
  <TotalTime>363</TotalTime>
  <Words>3970</Words>
  <Application>Microsoft Office PowerPoint</Application>
  <PresentationFormat>On-screen Show (4:3)</PresentationFormat>
  <Paragraphs>379</Paragraphs>
  <Slides>36</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Arial</vt:lpstr>
      <vt:lpstr>Calibri</vt:lpstr>
      <vt:lpstr>Cambria</vt:lpstr>
      <vt:lpstr>Consolas</vt:lpstr>
      <vt:lpstr>Gabriola</vt:lpstr>
      <vt:lpstr>LucidaSans-Typewriter</vt:lpstr>
      <vt:lpstr>LucidaSans-TypewriterBold</vt:lpstr>
      <vt:lpstr>Times New Roman</vt:lpstr>
      <vt:lpstr>Times-Roman</vt:lpstr>
      <vt:lpstr>Wingdings</vt:lpstr>
      <vt:lpstr>02-SWDev-revisionJava</vt:lpstr>
      <vt:lpstr>Programming for OO systems (esp., with Java)</vt:lpstr>
      <vt:lpstr>PowerPoint Presentation</vt:lpstr>
      <vt:lpstr>Πηγή</vt:lpstr>
      <vt:lpstr>Κεντρικές ιδέες</vt:lpstr>
      <vt:lpstr>Κεφάλαιο 9: Γενικός προγραμματισμός</vt:lpstr>
      <vt:lpstr>Java code conventions (#68)</vt:lpstr>
      <vt:lpstr>(#68) Element order inside a java file</vt:lpstr>
      <vt:lpstr>Know thy libraries (#59)</vt:lpstr>
      <vt:lpstr>Minimize the scope of local variables (#57)</vt:lpstr>
      <vt:lpstr>For-each is better than for (#58)</vt:lpstr>
      <vt:lpstr>Data types: summary</vt:lpstr>
      <vt:lpstr>Prefer Interfaces to Classes (#64)</vt:lpstr>
      <vt:lpstr>Chapter 4: classes &amp; interfaces</vt:lpstr>
      <vt:lpstr>(#25) Every file has a single top-level class</vt:lpstr>
      <vt:lpstr>Encapsulation is paramount (#15, #16) </vt:lpstr>
      <vt:lpstr>Why attribute encapsulation?</vt:lpstr>
      <vt:lpstr>Why attribute encapsulation?</vt:lpstr>
      <vt:lpstr>Why on earth no public attributes and no setter methods?</vt:lpstr>
      <vt:lpstr>Ok, so we make the attribute private and we disallow setters. What about getters? </vt:lpstr>
      <vt:lpstr>What about getters?</vt:lpstr>
      <vt:lpstr>(#18) Prefer composition to inheritance</vt:lpstr>
      <vt:lpstr>(#18) Prefer composition to inheritance</vt:lpstr>
      <vt:lpstr>(#18) Prefer composition to inheritance (mental checklist)</vt:lpstr>
      <vt:lpstr>(#21) Design interfaces for posterity</vt:lpstr>
      <vt:lpstr>(#21) Design interfaces for posterity</vt:lpstr>
      <vt:lpstr>(#21) Design interfaces for posterity</vt:lpstr>
      <vt:lpstr>(#20) Prefer Interfaces to Abstract Classes to define contracts of behavior</vt:lpstr>
      <vt:lpstr>Chapter 8: methods</vt:lpstr>
      <vt:lpstr>(#56) Write doc comments for all exposed API elements</vt:lpstr>
      <vt:lpstr>(#51) Design methods carefully</vt:lpstr>
      <vt:lpstr>(#49) Check method parameters for validity</vt:lpstr>
      <vt:lpstr>(#49) Check first thing inside the method and throw an exception</vt:lpstr>
      <vt:lpstr>(#49) Check first thing inside the method and throw an exception</vt:lpstr>
      <vt:lpstr>(#52) If possible avoid overloading</vt:lpstr>
      <vt:lpstr>(#54) Return empty collections instead of null’s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Σημειώσεις στο βιβλίο “Effective Java” 3rd Ed., by Joshua Bloch</dc:title>
  <dc:creator>Panos Vassiliadis</dc:creator>
  <cp:lastModifiedBy>Panos Vassiliadis</cp:lastModifiedBy>
  <cp:revision>105</cp:revision>
  <dcterms:created xsi:type="dcterms:W3CDTF">2022-08-24T09:49:32Z</dcterms:created>
  <dcterms:modified xsi:type="dcterms:W3CDTF">2022-09-22T17:20:57Z</dcterms:modified>
</cp:coreProperties>
</file>