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97" r:id="rId2"/>
    <p:sldId id="298" r:id="rId3"/>
    <p:sldId id="299" r:id="rId4"/>
    <p:sldId id="342" r:id="rId5"/>
    <p:sldId id="260" r:id="rId6"/>
    <p:sldId id="257" r:id="rId7"/>
    <p:sldId id="258" r:id="rId8"/>
    <p:sldId id="301" r:id="rId9"/>
    <p:sldId id="302" r:id="rId10"/>
    <p:sldId id="304" r:id="rId11"/>
    <p:sldId id="305" r:id="rId12"/>
    <p:sldId id="306" r:id="rId13"/>
    <p:sldId id="259" r:id="rId14"/>
    <p:sldId id="303" r:id="rId15"/>
    <p:sldId id="300" r:id="rId16"/>
    <p:sldId id="262" r:id="rId17"/>
    <p:sldId id="266" r:id="rId18"/>
    <p:sldId id="264" r:id="rId19"/>
    <p:sldId id="265" r:id="rId20"/>
    <p:sldId id="271" r:id="rId21"/>
    <p:sldId id="261" r:id="rId22"/>
    <p:sldId id="267" r:id="rId23"/>
    <p:sldId id="268" r:id="rId24"/>
    <p:sldId id="269" r:id="rId25"/>
    <p:sldId id="270" r:id="rId26"/>
    <p:sldId id="272" r:id="rId27"/>
    <p:sldId id="273" r:id="rId28"/>
    <p:sldId id="274" r:id="rId29"/>
    <p:sldId id="275" r:id="rId30"/>
    <p:sldId id="307" r:id="rId31"/>
    <p:sldId id="310" r:id="rId32"/>
    <p:sldId id="309" r:id="rId33"/>
    <p:sldId id="311" r:id="rId34"/>
    <p:sldId id="308" r:id="rId35"/>
    <p:sldId id="282" r:id="rId36"/>
    <p:sldId id="296" r:id="rId37"/>
    <p:sldId id="283" r:id="rId38"/>
    <p:sldId id="316" r:id="rId39"/>
    <p:sldId id="317" r:id="rId40"/>
    <p:sldId id="284" r:id="rId41"/>
    <p:sldId id="318" r:id="rId42"/>
    <p:sldId id="285" r:id="rId43"/>
    <p:sldId id="286" r:id="rId44"/>
    <p:sldId id="287" r:id="rId45"/>
    <p:sldId id="288" r:id="rId46"/>
    <p:sldId id="319" r:id="rId47"/>
    <p:sldId id="289" r:id="rId48"/>
    <p:sldId id="320" r:id="rId49"/>
    <p:sldId id="321" r:id="rId50"/>
    <p:sldId id="322" r:id="rId51"/>
    <p:sldId id="323" r:id="rId52"/>
    <p:sldId id="324" r:id="rId53"/>
    <p:sldId id="325" r:id="rId54"/>
    <p:sldId id="292" r:id="rId55"/>
    <p:sldId id="294" r:id="rId56"/>
    <p:sldId id="295" r:id="rId57"/>
    <p:sldId id="326" r:id="rId58"/>
    <p:sldId id="327" r:id="rId59"/>
    <p:sldId id="329" r:id="rId60"/>
    <p:sldId id="293" r:id="rId61"/>
    <p:sldId id="339" r:id="rId62"/>
    <p:sldId id="291" r:id="rId63"/>
    <p:sldId id="276" r:id="rId64"/>
    <p:sldId id="277" r:id="rId65"/>
    <p:sldId id="279" r:id="rId66"/>
    <p:sldId id="278" r:id="rId67"/>
    <p:sldId id="280" r:id="rId68"/>
    <p:sldId id="281" r:id="rId69"/>
    <p:sldId id="328" r:id="rId70"/>
    <p:sldId id="333" r:id="rId71"/>
    <p:sldId id="334" r:id="rId72"/>
    <p:sldId id="335" r:id="rId73"/>
    <p:sldId id="337" r:id="rId74"/>
    <p:sldId id="336" r:id="rId75"/>
    <p:sldId id="331" r:id="rId76"/>
    <p:sldId id="330" r:id="rId77"/>
    <p:sldId id="338" r:id="rId78"/>
    <p:sldId id="332" r:id="rId79"/>
    <p:sldId id="340" r:id="rId80"/>
    <p:sldId id="312" r:id="rId81"/>
    <p:sldId id="341" r:id="rId82"/>
    <p:sldId id="315" r:id="rId83"/>
    <p:sldId id="313" r:id="rId84"/>
    <p:sldId id="314" r:id="rId8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566"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2580" y="2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902FA5-992E-4BF5-A3FC-3878510C5C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C260DE1A-BC40-49AC-9282-D45ACCD68CD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5B8A2CF-6B25-4570-AB20-98F0CD15BBE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Testing.</a:t>
            </a:r>
            <a:fld id="{C7C4BAFA-677D-4797-94BD-0D1E8A0A71F8}" type="slidenum">
              <a:rPr lang="en-US" smtClean="0"/>
              <a:t>‹#›</a:t>
            </a:fld>
            <a:endParaRPr lang="en-US" dirty="0"/>
          </a:p>
        </p:txBody>
      </p:sp>
    </p:spTree>
    <p:extLst>
      <p:ext uri="{BB962C8B-B14F-4D97-AF65-F5344CB8AC3E}">
        <p14:creationId xmlns:p14="http://schemas.microsoft.com/office/powerpoint/2010/main" val="28100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526BFF-9119-492F-90A0-BF839F7A87EE}" type="datetimeFigureOut">
              <a:rPr lang="en-US" smtClean="0"/>
              <a:t>10/9/2020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589420-CEFB-4BF6-8182-AE929E8DC354}" type="slidenum">
              <a:rPr lang="en-US" smtClean="0"/>
              <a:t>‹#›</a:t>
            </a:fld>
            <a:endParaRPr lang="en-US"/>
          </a:p>
        </p:txBody>
      </p:sp>
    </p:spTree>
    <p:extLst>
      <p:ext uri="{BB962C8B-B14F-4D97-AF65-F5344CB8AC3E}">
        <p14:creationId xmlns:p14="http://schemas.microsoft.com/office/powerpoint/2010/main" val="31236025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45C2277-00ED-43F4-895B-C6BB7A904AF3}" type="datetime1">
              <a:rPr lang="el-GR" smtClean="0"/>
              <a:t>09/10/2020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8405B96-AB82-4C42-9BB2-19E174942413}" type="datetime1">
              <a:rPr lang="el-GR" smtClean="0"/>
              <a:t>09/10/2020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7117653-96C8-4E04-BD3A-3DE6DFBF25DC}" type="datetime1">
              <a:rPr lang="el-GR" smtClean="0"/>
              <a:t>09/10/2020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42C138F-F0BD-4872-B2B7-C21786DC707C}" type="datetime1">
              <a:rPr lang="el-GR" smtClean="0"/>
              <a:t>09/10/2020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5F439D61-60F8-4116-B352-5A82A6FFEA92}" type="datetime1">
              <a:rPr lang="el-GR" smtClean="0"/>
              <a:t>09/10/2020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EE8EB035-AA0C-40AA-9139-C7F4BFFFF3E6}" type="datetime1">
              <a:rPr lang="el-GR" smtClean="0"/>
              <a:t>09/10/2020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E86714D6-C6D9-4BBD-886D-FB1B179F40EE}" type="datetime1">
              <a:rPr lang="el-GR" smtClean="0"/>
              <a:t>09/10/2020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625781BA-B601-443B-99D6-9B9B0DBA027C}" type="datetime1">
              <a:rPr lang="el-GR" smtClean="0"/>
              <a:t>09/10/2020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023E0DA-6D31-4CBB-859A-F837FCEB9ECE}" type="datetime1">
              <a:rPr lang="el-GR" smtClean="0"/>
              <a:t>09/10/2020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6BF0F4C-2868-4973-ABF9-8B978B6D43E4}" type="datetime1">
              <a:rPr lang="el-GR" smtClean="0"/>
              <a:t>09/10/2020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44367F6-7A66-4382-8C3A-2A27FD076E2A}" type="datetime1">
              <a:rPr lang="el-GR" smtClean="0"/>
              <a:t>09/10/2020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0D9AE9-3CE5-4753-A8AB-32A4BEAB43BC}" type="datetime1">
              <a:rPr lang="el-GR" smtClean="0"/>
              <a:t>09/10/2020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www.vogella.com/tutorials/JUnit/article.html"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hyperlink" Target="http://www.swebok.org/"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Testing</a:t>
            </a:r>
          </a:p>
        </p:txBody>
      </p:sp>
      <p:sp>
        <p:nvSpPr>
          <p:cNvPr id="3" name="Subtitle 2"/>
          <p:cNvSpPr>
            <a:spLocks noGrp="1"/>
          </p:cNvSpPr>
          <p:nvPr>
            <p:ph type="subTitle" idx="1"/>
          </p:nvPr>
        </p:nvSpPr>
        <p:spPr/>
        <p:txBody>
          <a:bodyPr>
            <a:normAutofit fontScale="70000" lnSpcReduction="20000"/>
          </a:bodyPr>
          <a:lstStyle/>
          <a:p>
            <a:r>
              <a:rPr lang="el-GR" dirty="0"/>
              <a:t>Ανάπτυξη Λογισμικού (</a:t>
            </a:r>
            <a:r>
              <a:rPr lang="en-US" dirty="0"/>
              <a:t>Software Development</a:t>
            </a:r>
            <a:r>
              <a:rPr lang="el-GR" dirty="0"/>
              <a:t>)</a:t>
            </a:r>
          </a:p>
          <a:p>
            <a:endParaRPr lang="fr-FR" dirty="0"/>
          </a:p>
          <a:p>
            <a:r>
              <a:rPr lang="fr-FR" dirty="0"/>
              <a:t>www.cs.uoi.gr/~pvassil/courses/sw_dev/</a:t>
            </a:r>
          </a:p>
          <a:p>
            <a:endParaRPr lang="el-GR" dirty="0"/>
          </a:p>
          <a:p>
            <a:r>
              <a:rPr lang="en-US" dirty="0"/>
              <a:t>MYY301/</a:t>
            </a:r>
            <a:r>
              <a:rPr lang="el-GR" dirty="0"/>
              <a:t>ΠΛΥ 308</a:t>
            </a:r>
          </a:p>
          <a:p>
            <a:endParaRPr lang="en-US" dirty="0"/>
          </a:p>
        </p:txBody>
      </p:sp>
      <p:sp>
        <p:nvSpPr>
          <p:cNvPr id="4" name="TextBox 3">
            <a:extLst>
              <a:ext uri="{FF2B5EF4-FFF2-40B4-BE49-F238E27FC236}">
                <a16:creationId xmlns:a16="http://schemas.microsoft.com/office/drawing/2014/main" id="{9462C0B1-77E7-469A-84B9-B56B2AD8B8C5}"/>
              </a:ext>
            </a:extLst>
          </p:cNvPr>
          <p:cNvSpPr txBox="1"/>
          <p:nvPr/>
        </p:nvSpPr>
        <p:spPr>
          <a:xfrm>
            <a:off x="5580112" y="5661248"/>
            <a:ext cx="3456384" cy="1169551"/>
          </a:xfrm>
          <a:prstGeom prst="rect">
            <a:avLst/>
          </a:prstGeom>
          <a:noFill/>
        </p:spPr>
        <p:txBody>
          <a:bodyPr wrap="square" rtlCol="0">
            <a:spAutoFit/>
          </a:bodyPr>
          <a:lstStyle/>
          <a:p>
            <a:r>
              <a:rPr lang="en-US" sz="1400" dirty="0">
                <a:solidFill>
                  <a:schemeClr val="bg1">
                    <a:lumMod val="50000"/>
                  </a:schemeClr>
                </a:solidFill>
              </a:rPr>
              <a:t>PV notes are based – to a fairly large extent – on B. </a:t>
            </a:r>
            <a:r>
              <a:rPr lang="en-US" sz="1400" dirty="0" err="1">
                <a:solidFill>
                  <a:schemeClr val="bg1">
                    <a:lumMod val="50000"/>
                  </a:schemeClr>
                </a:solidFill>
              </a:rPr>
              <a:t>Laboon’s</a:t>
            </a:r>
            <a:r>
              <a:rPr lang="en-US" sz="1400" dirty="0">
                <a:solidFill>
                  <a:schemeClr val="bg1">
                    <a:lumMod val="50000"/>
                  </a:schemeClr>
                </a:solidFill>
              </a:rPr>
              <a:t> (thank you!) book </a:t>
            </a:r>
          </a:p>
          <a:p>
            <a:r>
              <a:rPr lang="en-US" sz="1400" dirty="0">
                <a:solidFill>
                  <a:schemeClr val="bg1">
                    <a:lumMod val="50000"/>
                  </a:schemeClr>
                </a:solidFill>
              </a:rPr>
              <a:t>“ A friendly introduction to software testing” </a:t>
            </a:r>
          </a:p>
          <a:p>
            <a:r>
              <a:rPr lang="en-US" sz="1400" dirty="0">
                <a:solidFill>
                  <a:schemeClr val="bg1">
                    <a:lumMod val="50000"/>
                  </a:schemeClr>
                </a:solidFill>
              </a:rPr>
              <a:t>https://github.com/laboon/software-testing</a:t>
            </a:r>
          </a:p>
          <a:p>
            <a:r>
              <a:rPr lang="en-US" sz="1400" dirty="0">
                <a:solidFill>
                  <a:schemeClr val="bg1">
                    <a:lumMod val="50000"/>
                  </a:schemeClr>
                </a:solidFill>
              </a:rPr>
              <a:t>Any errors should be attributed to PV only.</a:t>
            </a:r>
          </a:p>
        </p:txBody>
      </p:sp>
      <p:sp>
        <p:nvSpPr>
          <p:cNvPr id="5" name="Slide Number Placeholder 4">
            <a:extLst>
              <a:ext uri="{FF2B5EF4-FFF2-40B4-BE49-F238E27FC236}">
                <a16:creationId xmlns:a16="http://schemas.microsoft.com/office/drawing/2014/main" id="{CAE3FA24-C0A9-4F6E-883A-25C654FEC4D3}"/>
              </a:ext>
            </a:extLst>
          </p:cNvPr>
          <p:cNvSpPr>
            <a:spLocks noGrp="1"/>
          </p:cNvSpPr>
          <p:nvPr>
            <p:ph type="sldNum" sz="quarter" idx="12"/>
          </p:nvPr>
        </p:nvSpPr>
        <p:spPr/>
        <p:txBody>
          <a:bodyPr/>
          <a:lstStyle/>
          <a:p>
            <a:fld id="{3DF53439-851E-44AD-84B1-B6BFC3D0C743}" type="slidenum">
              <a:rPr lang="el-GR" smtClean="0"/>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A083-1B04-438D-8534-4090139F1DE2}"/>
              </a:ext>
            </a:extLst>
          </p:cNvPr>
          <p:cNvSpPr>
            <a:spLocks noGrp="1"/>
          </p:cNvSpPr>
          <p:nvPr>
            <p:ph type="title"/>
          </p:nvPr>
        </p:nvSpPr>
        <p:spPr/>
        <p:txBody>
          <a:bodyPr/>
          <a:lstStyle/>
          <a:p>
            <a:r>
              <a:rPr lang="en-US" dirty="0"/>
              <a:t>Nobody’s perfect…</a:t>
            </a:r>
          </a:p>
        </p:txBody>
      </p:sp>
      <p:sp>
        <p:nvSpPr>
          <p:cNvPr id="3" name="Content Placeholder 2">
            <a:extLst>
              <a:ext uri="{FF2B5EF4-FFF2-40B4-BE49-F238E27FC236}">
                <a16:creationId xmlns:a16="http://schemas.microsoft.com/office/drawing/2014/main" id="{2465DE82-8980-425B-9064-4881CAE7574A}"/>
              </a:ext>
            </a:extLst>
          </p:cNvPr>
          <p:cNvSpPr>
            <a:spLocks noGrp="1"/>
          </p:cNvSpPr>
          <p:nvPr>
            <p:ph idx="1"/>
          </p:nvPr>
        </p:nvSpPr>
        <p:spPr/>
        <p:txBody>
          <a:bodyPr>
            <a:normAutofit fontScale="92500"/>
          </a:bodyPr>
          <a:lstStyle/>
          <a:p>
            <a:r>
              <a:rPr lang="en-US" dirty="0"/>
              <a:t>Software development is one of the most intellectually challenging human activities</a:t>
            </a:r>
          </a:p>
          <a:p>
            <a:endParaRPr lang="en-US" dirty="0"/>
          </a:p>
          <a:p>
            <a:r>
              <a:rPr lang="en-US" dirty="0"/>
              <a:t>Software engineering is the discipline that imposes </a:t>
            </a:r>
            <a:r>
              <a:rPr lang="en-US" b="1" dirty="0"/>
              <a:t>principle</a:t>
            </a:r>
            <a:r>
              <a:rPr lang="en-US" dirty="0"/>
              <a:t> </a:t>
            </a:r>
            <a:r>
              <a:rPr lang="en-US" b="1" dirty="0"/>
              <a:t>in the development of software</a:t>
            </a:r>
            <a:r>
              <a:rPr lang="en-US" dirty="0"/>
              <a:t>, such that – much like all engineering principles – we can guarantee that the system that we produce meets </a:t>
            </a:r>
            <a:r>
              <a:rPr lang="en-US" b="1" dirty="0">
                <a:solidFill>
                  <a:srgbClr val="0000FF"/>
                </a:solidFill>
              </a:rPr>
              <a:t>quality assurance</a:t>
            </a:r>
            <a:r>
              <a:rPr lang="en-US" dirty="0"/>
              <a:t> criteria and can be accepted as a deliverable to clients.</a:t>
            </a:r>
          </a:p>
        </p:txBody>
      </p:sp>
      <p:sp>
        <p:nvSpPr>
          <p:cNvPr id="4" name="Slide Number Placeholder 3">
            <a:extLst>
              <a:ext uri="{FF2B5EF4-FFF2-40B4-BE49-F238E27FC236}">
                <a16:creationId xmlns:a16="http://schemas.microsoft.com/office/drawing/2014/main" id="{316612BF-F637-4BDA-B9E6-B03309329611}"/>
              </a:ext>
            </a:extLst>
          </p:cNvPr>
          <p:cNvSpPr>
            <a:spLocks noGrp="1"/>
          </p:cNvSpPr>
          <p:nvPr>
            <p:ph type="sldNum" sz="quarter" idx="12"/>
          </p:nvPr>
        </p:nvSpPr>
        <p:spPr/>
        <p:txBody>
          <a:bodyPr/>
          <a:lstStyle/>
          <a:p>
            <a:fld id="{3DF53439-851E-44AD-84B1-B6BFC3D0C743}" type="slidenum">
              <a:rPr lang="el-GR" smtClean="0"/>
              <a:t>10</a:t>
            </a:fld>
            <a:endParaRPr lang="el-GR"/>
          </a:p>
        </p:txBody>
      </p:sp>
    </p:spTree>
    <p:extLst>
      <p:ext uri="{BB962C8B-B14F-4D97-AF65-F5344CB8AC3E}">
        <p14:creationId xmlns:p14="http://schemas.microsoft.com/office/powerpoint/2010/main" val="2811474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C20AE-3B06-4E44-9662-08485C2F1051}"/>
              </a:ext>
            </a:extLst>
          </p:cNvPr>
          <p:cNvSpPr>
            <a:spLocks noGrp="1"/>
          </p:cNvSpPr>
          <p:nvPr>
            <p:ph type="title"/>
          </p:nvPr>
        </p:nvSpPr>
        <p:spPr/>
        <p:txBody>
          <a:bodyPr/>
          <a:lstStyle/>
          <a:p>
            <a:r>
              <a:rPr lang="en-US" dirty="0"/>
              <a:t>Nobody’s perfect …</a:t>
            </a:r>
          </a:p>
        </p:txBody>
      </p:sp>
      <p:sp>
        <p:nvSpPr>
          <p:cNvPr id="3" name="Content Placeholder 2">
            <a:extLst>
              <a:ext uri="{FF2B5EF4-FFF2-40B4-BE49-F238E27FC236}">
                <a16:creationId xmlns:a16="http://schemas.microsoft.com/office/drawing/2014/main" id="{42EA4555-CAC2-49DA-B2B5-DEB6312FF4C1}"/>
              </a:ext>
            </a:extLst>
          </p:cNvPr>
          <p:cNvSpPr>
            <a:spLocks noGrp="1"/>
          </p:cNvSpPr>
          <p:nvPr>
            <p:ph idx="1"/>
          </p:nvPr>
        </p:nvSpPr>
        <p:spPr/>
        <p:txBody>
          <a:bodyPr>
            <a:normAutofit lnSpcReduction="10000"/>
          </a:bodyPr>
          <a:lstStyle/>
          <a:p>
            <a:r>
              <a:rPr lang="en-US" dirty="0"/>
              <a:t>Everybody’s code has requirement violations</a:t>
            </a:r>
          </a:p>
          <a:p>
            <a:r>
              <a:rPr lang="en-US" dirty="0"/>
              <a:t>… yours, mine, everybody’s…</a:t>
            </a:r>
          </a:p>
          <a:p>
            <a:r>
              <a:rPr lang="en-US" dirty="0"/>
              <a:t>There are several techniques to validate that at least certain aspects of the system meet the specified criteria, but… testing is never enough.</a:t>
            </a:r>
          </a:p>
          <a:p>
            <a:endParaRPr lang="en-US" dirty="0"/>
          </a:p>
          <a:p>
            <a:r>
              <a:rPr lang="en-US" dirty="0"/>
              <a:t>However, the most important things to remember are …</a:t>
            </a:r>
          </a:p>
        </p:txBody>
      </p:sp>
      <p:sp>
        <p:nvSpPr>
          <p:cNvPr id="4" name="Slide Number Placeholder 3">
            <a:extLst>
              <a:ext uri="{FF2B5EF4-FFF2-40B4-BE49-F238E27FC236}">
                <a16:creationId xmlns:a16="http://schemas.microsoft.com/office/drawing/2014/main" id="{340D61B5-27FC-418C-B370-90E6E6804E28}"/>
              </a:ext>
            </a:extLst>
          </p:cNvPr>
          <p:cNvSpPr>
            <a:spLocks noGrp="1"/>
          </p:cNvSpPr>
          <p:nvPr>
            <p:ph type="sldNum" sz="quarter" idx="12"/>
          </p:nvPr>
        </p:nvSpPr>
        <p:spPr/>
        <p:txBody>
          <a:bodyPr/>
          <a:lstStyle/>
          <a:p>
            <a:fld id="{3DF53439-851E-44AD-84B1-B6BFC3D0C743}" type="slidenum">
              <a:rPr lang="el-GR" smtClean="0"/>
              <a:t>11</a:t>
            </a:fld>
            <a:endParaRPr lang="el-GR"/>
          </a:p>
        </p:txBody>
      </p:sp>
    </p:spTree>
    <p:extLst>
      <p:ext uri="{BB962C8B-B14F-4D97-AF65-F5344CB8AC3E}">
        <p14:creationId xmlns:p14="http://schemas.microsoft.com/office/powerpoint/2010/main" val="442667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115F2-D958-43A0-A0D9-134BA33142BF}"/>
              </a:ext>
            </a:extLst>
          </p:cNvPr>
          <p:cNvSpPr>
            <a:spLocks noGrp="1"/>
          </p:cNvSpPr>
          <p:nvPr>
            <p:ph type="title"/>
          </p:nvPr>
        </p:nvSpPr>
        <p:spPr>
          <a:xfrm>
            <a:off x="457200" y="274638"/>
            <a:ext cx="8507288" cy="1143000"/>
          </a:xfrm>
        </p:spPr>
        <p:txBody>
          <a:bodyPr>
            <a:noAutofit/>
          </a:bodyPr>
          <a:lstStyle/>
          <a:p>
            <a:pPr algn="r"/>
            <a:r>
              <a:rPr lang="en-US" sz="3600" dirty="0"/>
              <a:t>Expand your test suite INCREMENTALLY!!</a:t>
            </a:r>
          </a:p>
        </p:txBody>
      </p:sp>
      <p:sp>
        <p:nvSpPr>
          <p:cNvPr id="3" name="Content Placeholder 2">
            <a:extLst>
              <a:ext uri="{FF2B5EF4-FFF2-40B4-BE49-F238E27FC236}">
                <a16:creationId xmlns:a16="http://schemas.microsoft.com/office/drawing/2014/main" id="{5174A237-7E6F-4869-AAC0-9A5969AD4C8F}"/>
              </a:ext>
            </a:extLst>
          </p:cNvPr>
          <p:cNvSpPr>
            <a:spLocks noGrp="1"/>
          </p:cNvSpPr>
          <p:nvPr>
            <p:ph idx="1"/>
          </p:nvPr>
        </p:nvSpPr>
        <p:spPr>
          <a:xfrm>
            <a:off x="457200" y="1600200"/>
            <a:ext cx="8229600" cy="4525963"/>
          </a:xfrm>
        </p:spPr>
        <p:txBody>
          <a:bodyPr>
            <a:normAutofit/>
          </a:bodyPr>
          <a:lstStyle/>
          <a:p>
            <a:r>
              <a:rPr lang="en-US" sz="2400" b="1" dirty="0">
                <a:solidFill>
                  <a:srgbClr val="FF0000"/>
                </a:solidFill>
              </a:rPr>
              <a:t>The goal is NOT to test everything!</a:t>
            </a:r>
          </a:p>
          <a:p>
            <a:r>
              <a:rPr lang="en-US" sz="2400" dirty="0"/>
              <a:t>The goal is to </a:t>
            </a:r>
            <a:r>
              <a:rPr lang="en-US" sz="2400" b="1" dirty="0">
                <a:solidFill>
                  <a:srgbClr val="C00000"/>
                </a:solidFill>
              </a:rPr>
              <a:t>cover the most important points of risk</a:t>
            </a:r>
            <a:r>
              <a:rPr lang="en-US" sz="2400" dirty="0"/>
              <a:t> in your code!</a:t>
            </a:r>
          </a:p>
          <a:p>
            <a:r>
              <a:rPr lang="en-US" sz="2400" dirty="0"/>
              <a:t>We organize our test suite </a:t>
            </a:r>
            <a:r>
              <a:rPr lang="en-US" sz="2400" b="1" dirty="0">
                <a:solidFill>
                  <a:srgbClr val="0000FF"/>
                </a:solidFill>
              </a:rPr>
              <a:t>to be expanded </a:t>
            </a:r>
            <a:r>
              <a:rPr lang="en-US" sz="2400" b="1" u="sng" dirty="0">
                <a:solidFill>
                  <a:srgbClr val="0000FF"/>
                </a:solidFill>
              </a:rPr>
              <a:t>incrementally</a:t>
            </a:r>
            <a:r>
              <a:rPr lang="en-US" sz="2400" dirty="0"/>
              <a:t>, in a way that it is </a:t>
            </a:r>
            <a:r>
              <a:rPr lang="en-US" sz="2400" dirty="0">
                <a:solidFill>
                  <a:srgbClr val="008000"/>
                </a:solidFill>
              </a:rPr>
              <a:t>easy to expand the test suite</a:t>
            </a:r>
            <a:r>
              <a:rPr lang="en-US" sz="2400" dirty="0"/>
              <a:t> one-test-at-a-time &amp; </a:t>
            </a:r>
            <a:r>
              <a:rPr lang="en-US" sz="2400" dirty="0">
                <a:solidFill>
                  <a:srgbClr val="008000"/>
                </a:solidFill>
              </a:rPr>
              <a:t>run the tests fast</a:t>
            </a:r>
            <a:r>
              <a:rPr lang="en-US" sz="2400" dirty="0"/>
              <a:t>!</a:t>
            </a:r>
          </a:p>
          <a:p>
            <a:endParaRPr lang="en-US" sz="2400" dirty="0"/>
          </a:p>
        </p:txBody>
      </p:sp>
      <p:sp>
        <p:nvSpPr>
          <p:cNvPr id="4" name="Slide Number Placeholder 3">
            <a:extLst>
              <a:ext uri="{FF2B5EF4-FFF2-40B4-BE49-F238E27FC236}">
                <a16:creationId xmlns:a16="http://schemas.microsoft.com/office/drawing/2014/main" id="{405F59DF-DDCB-430B-90E1-75FC7989112E}"/>
              </a:ext>
            </a:extLst>
          </p:cNvPr>
          <p:cNvSpPr>
            <a:spLocks noGrp="1"/>
          </p:cNvSpPr>
          <p:nvPr>
            <p:ph type="sldNum" sz="quarter" idx="12"/>
          </p:nvPr>
        </p:nvSpPr>
        <p:spPr/>
        <p:txBody>
          <a:bodyPr/>
          <a:lstStyle/>
          <a:p>
            <a:fld id="{3DF53439-851E-44AD-84B1-B6BFC3D0C743}" type="slidenum">
              <a:rPr lang="el-GR" smtClean="0"/>
              <a:t>12</a:t>
            </a:fld>
            <a:endParaRPr lang="el-GR"/>
          </a:p>
        </p:txBody>
      </p:sp>
      <p:sp>
        <p:nvSpPr>
          <p:cNvPr id="5" name="TextBox 4">
            <a:extLst>
              <a:ext uri="{FF2B5EF4-FFF2-40B4-BE49-F238E27FC236}">
                <a16:creationId xmlns:a16="http://schemas.microsoft.com/office/drawing/2014/main" id="{8CDEF258-2199-4096-8A8D-9A706C96ED67}"/>
              </a:ext>
            </a:extLst>
          </p:cNvPr>
          <p:cNvSpPr txBox="1"/>
          <p:nvPr/>
        </p:nvSpPr>
        <p:spPr>
          <a:xfrm>
            <a:off x="486637" y="4471643"/>
            <a:ext cx="8229600" cy="2062103"/>
          </a:xfrm>
          <a:prstGeom prst="rect">
            <a:avLst/>
          </a:prstGeom>
          <a:noFill/>
        </p:spPr>
        <p:txBody>
          <a:bodyPr wrap="square" rtlCol="0">
            <a:spAutoFit/>
          </a:bodyPr>
          <a:lstStyle/>
          <a:p>
            <a:pPr algn="ctr"/>
            <a:r>
              <a:rPr lang="en-US" sz="3200" b="1" dirty="0">
                <a:solidFill>
                  <a:srgbClr val="0000FF"/>
                </a:solidFill>
              </a:rPr>
              <a:t>DO NOT LET THE FACT THAT YOU CANNOT TEST EVERYTHING INTIMIDATE YOU FROM COVERING AS MANY REQUIREMENT VIOLATONS AS POSSIBLE!!!!</a:t>
            </a:r>
          </a:p>
        </p:txBody>
      </p:sp>
      <p:pic>
        <p:nvPicPr>
          <p:cNvPr id="6" name="Picture 7">
            <a:extLst>
              <a:ext uri="{FF2B5EF4-FFF2-40B4-BE49-F238E27FC236}">
                <a16:creationId xmlns:a16="http://schemas.microsoft.com/office/drawing/2014/main" id="{4EB72AF1-BD5F-4772-92C7-898B8C591618}"/>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415" y="389568"/>
            <a:ext cx="1292225" cy="136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C93CA8F-E2BE-44A3-A248-EA7A0BADD183}"/>
              </a:ext>
            </a:extLst>
          </p:cNvPr>
          <p:cNvSpPr txBox="1"/>
          <p:nvPr/>
        </p:nvSpPr>
        <p:spPr>
          <a:xfrm>
            <a:off x="0" y="33338"/>
            <a:ext cx="5292080" cy="338554"/>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1600" b="1" dirty="0"/>
              <a:t>IMPORTANT SLIDE, EVERY SINGLE WORD MATTERS!</a:t>
            </a:r>
            <a:endParaRPr lang="el-GR" sz="1600" b="1" dirty="0"/>
          </a:p>
        </p:txBody>
      </p:sp>
    </p:spTree>
    <p:extLst>
      <p:ext uri="{BB962C8B-B14F-4D97-AF65-F5344CB8AC3E}">
        <p14:creationId xmlns:p14="http://schemas.microsoft.com/office/powerpoint/2010/main" val="3671337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56F5B-26CB-429C-A183-FA845D958896}"/>
              </a:ext>
            </a:extLst>
          </p:cNvPr>
          <p:cNvSpPr>
            <a:spLocks noGrp="1"/>
          </p:cNvSpPr>
          <p:nvPr>
            <p:ph type="title"/>
          </p:nvPr>
        </p:nvSpPr>
        <p:spPr/>
        <p:txBody>
          <a:bodyPr/>
          <a:lstStyle/>
          <a:p>
            <a:r>
              <a:rPr lang="en-US" dirty="0"/>
              <a:t>The role of a software tester</a:t>
            </a:r>
          </a:p>
        </p:txBody>
      </p:sp>
      <p:sp>
        <p:nvSpPr>
          <p:cNvPr id="3" name="Content Placeholder 2">
            <a:extLst>
              <a:ext uri="{FF2B5EF4-FFF2-40B4-BE49-F238E27FC236}">
                <a16:creationId xmlns:a16="http://schemas.microsoft.com/office/drawing/2014/main" id="{1D753835-2B67-4E98-A8D2-A8C9B98829D9}"/>
              </a:ext>
            </a:extLst>
          </p:cNvPr>
          <p:cNvSpPr>
            <a:spLocks noGrp="1"/>
          </p:cNvSpPr>
          <p:nvPr>
            <p:ph idx="1"/>
          </p:nvPr>
        </p:nvSpPr>
        <p:spPr/>
        <p:txBody>
          <a:bodyPr>
            <a:normAutofit lnSpcReduction="10000"/>
          </a:bodyPr>
          <a:lstStyle/>
          <a:p>
            <a:r>
              <a:rPr lang="en-US" dirty="0"/>
              <a:t>A software tester – Quality Assurance (QA) Engineer – does not blindly test that the software meets the requirements. </a:t>
            </a:r>
          </a:p>
          <a:p>
            <a:endParaRPr lang="en-US" dirty="0"/>
          </a:p>
          <a:p>
            <a:r>
              <a:rPr lang="en-US" b="1" dirty="0"/>
              <a:t>Testers can be thought of as defenders of the user experience</a:t>
            </a:r>
            <a:r>
              <a:rPr lang="en-US" dirty="0"/>
              <a:t>, even pushing back against other internal stakeholders to develop software which meets the needs of users instead of simply meeting the bottom line.</a:t>
            </a:r>
          </a:p>
        </p:txBody>
      </p:sp>
      <p:sp>
        <p:nvSpPr>
          <p:cNvPr id="4" name="Slide Number Placeholder 3">
            <a:extLst>
              <a:ext uri="{FF2B5EF4-FFF2-40B4-BE49-F238E27FC236}">
                <a16:creationId xmlns:a16="http://schemas.microsoft.com/office/drawing/2014/main" id="{7B639D54-6211-49B3-88B9-E089F4BFB46C}"/>
              </a:ext>
            </a:extLst>
          </p:cNvPr>
          <p:cNvSpPr>
            <a:spLocks noGrp="1"/>
          </p:cNvSpPr>
          <p:nvPr>
            <p:ph type="sldNum" sz="quarter" idx="12"/>
          </p:nvPr>
        </p:nvSpPr>
        <p:spPr/>
        <p:txBody>
          <a:bodyPr/>
          <a:lstStyle/>
          <a:p>
            <a:fld id="{3DF53439-851E-44AD-84B1-B6BFC3D0C743}" type="slidenum">
              <a:rPr lang="el-GR" smtClean="0"/>
              <a:t>13</a:t>
            </a:fld>
            <a:endParaRPr lang="el-GR"/>
          </a:p>
        </p:txBody>
      </p:sp>
    </p:spTree>
    <p:extLst>
      <p:ext uri="{BB962C8B-B14F-4D97-AF65-F5344CB8AC3E}">
        <p14:creationId xmlns:p14="http://schemas.microsoft.com/office/powerpoint/2010/main" val="2572156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Fix defects as early as possible!!</a:t>
            </a:r>
            <a:endParaRPr lang="el-GR" dirty="0"/>
          </a:p>
        </p:txBody>
      </p:sp>
      <p:sp>
        <p:nvSpPr>
          <p:cNvPr id="3" name="Slide Number Placeholder 2"/>
          <p:cNvSpPr>
            <a:spLocks noGrp="1"/>
          </p:cNvSpPr>
          <p:nvPr>
            <p:ph type="sldNum" sz="quarter" idx="12"/>
          </p:nvPr>
        </p:nvSpPr>
        <p:spPr/>
        <p:txBody>
          <a:bodyPr/>
          <a:lstStyle/>
          <a:p>
            <a:pPr>
              <a:defRPr/>
            </a:pPr>
            <a:fld id="{FAE01972-C21A-4F6E-A962-A9D61B8EB0E7}" type="slidenum">
              <a:rPr lang="el-GR" altLang="en-US" smtClean="0"/>
              <a:pPr>
                <a:defRPr/>
              </a:pPr>
              <a:t>14</a:t>
            </a:fld>
            <a:endParaRPr lang="el-GR" altLang="en-US"/>
          </a:p>
        </p:txBody>
      </p:sp>
      <p:pic>
        <p:nvPicPr>
          <p:cNvPr id="37890" name="Picture 2" descr="C:\Users\pvassil\Downloads\CostOfFixingDefectsPerPhase.png"/>
          <p:cNvPicPr>
            <a:picLocks noChangeAspect="1" noChangeArrowheads="1"/>
          </p:cNvPicPr>
          <p:nvPr/>
        </p:nvPicPr>
        <p:blipFill>
          <a:blip r:embed="rId2" cstate="print"/>
          <a:srcRect/>
          <a:stretch>
            <a:fillRect/>
          </a:stretch>
        </p:blipFill>
        <p:spPr bwMode="auto">
          <a:xfrm>
            <a:off x="1691680" y="1628800"/>
            <a:ext cx="5715000" cy="32385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D4EFC-CF3B-4CE8-B79A-5E6FFC3177D5}"/>
              </a:ext>
            </a:extLst>
          </p:cNvPr>
          <p:cNvSpPr>
            <a:spLocks noGrp="1"/>
          </p:cNvSpPr>
          <p:nvPr>
            <p:ph type="title"/>
          </p:nvPr>
        </p:nvSpPr>
        <p:spPr/>
        <p:txBody>
          <a:bodyPr/>
          <a:lstStyle/>
          <a:p>
            <a:r>
              <a:rPr lang="en-US" dirty="0"/>
              <a:t>A first example on white-box testing</a:t>
            </a:r>
          </a:p>
        </p:txBody>
      </p:sp>
      <p:sp>
        <p:nvSpPr>
          <p:cNvPr id="3" name="Text Placeholder 2">
            <a:extLst>
              <a:ext uri="{FF2B5EF4-FFF2-40B4-BE49-F238E27FC236}">
                <a16:creationId xmlns:a16="http://schemas.microsoft.com/office/drawing/2014/main" id="{6CC86EF8-F917-4208-906F-DE131FE19DF0}"/>
              </a:ext>
            </a:extLst>
          </p:cNvPr>
          <p:cNvSpPr>
            <a:spLocks noGrp="1"/>
          </p:cNvSpPr>
          <p:nvPr>
            <p:ph type="body" idx="1"/>
          </p:nvPr>
        </p:nvSpPr>
        <p:spPr/>
        <p:txBody>
          <a:bodyPr/>
          <a:lstStyle/>
          <a:p>
            <a:r>
              <a:rPr lang="en-US" dirty="0"/>
              <a:t>We start with a very simple scenario on testing, before dealing with the problem at a larger context</a:t>
            </a:r>
          </a:p>
        </p:txBody>
      </p:sp>
      <p:sp>
        <p:nvSpPr>
          <p:cNvPr id="4" name="Slide Number Placeholder 3">
            <a:extLst>
              <a:ext uri="{FF2B5EF4-FFF2-40B4-BE49-F238E27FC236}">
                <a16:creationId xmlns:a16="http://schemas.microsoft.com/office/drawing/2014/main" id="{36E6FAD9-DFAB-43FD-956B-B33B0B06785F}"/>
              </a:ext>
            </a:extLst>
          </p:cNvPr>
          <p:cNvSpPr>
            <a:spLocks noGrp="1"/>
          </p:cNvSpPr>
          <p:nvPr>
            <p:ph type="sldNum" sz="quarter" idx="12"/>
          </p:nvPr>
        </p:nvSpPr>
        <p:spPr/>
        <p:txBody>
          <a:bodyPr/>
          <a:lstStyle/>
          <a:p>
            <a:fld id="{3DF53439-851E-44AD-84B1-B6BFC3D0C743}" type="slidenum">
              <a:rPr lang="el-GR" smtClean="0"/>
              <a:t>15</a:t>
            </a:fld>
            <a:endParaRPr lang="el-GR"/>
          </a:p>
        </p:txBody>
      </p:sp>
    </p:spTree>
    <p:extLst>
      <p:ext uri="{BB962C8B-B14F-4D97-AF65-F5344CB8AC3E}">
        <p14:creationId xmlns:p14="http://schemas.microsoft.com/office/powerpoint/2010/main" val="3319852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201D5-6CC1-4F02-8362-F03096CDE752}"/>
              </a:ext>
            </a:extLst>
          </p:cNvPr>
          <p:cNvSpPr>
            <a:spLocks noGrp="1"/>
          </p:cNvSpPr>
          <p:nvPr>
            <p:ph type="title"/>
          </p:nvPr>
        </p:nvSpPr>
        <p:spPr/>
        <p:txBody>
          <a:bodyPr/>
          <a:lstStyle/>
          <a:p>
            <a:r>
              <a:rPr lang="en-US" dirty="0"/>
              <a:t>A Reference Example</a:t>
            </a:r>
          </a:p>
        </p:txBody>
      </p:sp>
      <p:sp>
        <p:nvSpPr>
          <p:cNvPr id="3" name="Content Placeholder 2">
            <a:extLst>
              <a:ext uri="{FF2B5EF4-FFF2-40B4-BE49-F238E27FC236}">
                <a16:creationId xmlns:a16="http://schemas.microsoft.com/office/drawing/2014/main" id="{8C155560-F7A7-429A-A372-27041EC1099C}"/>
              </a:ext>
            </a:extLst>
          </p:cNvPr>
          <p:cNvSpPr>
            <a:spLocks noGrp="1"/>
          </p:cNvSpPr>
          <p:nvPr>
            <p:ph idx="1"/>
          </p:nvPr>
        </p:nvSpPr>
        <p:spPr/>
        <p:txBody>
          <a:bodyPr>
            <a:normAutofit fontScale="62500" lnSpcReduction="20000"/>
          </a:bodyPr>
          <a:lstStyle/>
          <a:p>
            <a:r>
              <a:rPr lang="en-US" dirty="0"/>
              <a:t>Test a new display for a </a:t>
            </a:r>
            <a:r>
              <a:rPr lang="en-US" b="1" dirty="0"/>
              <a:t>car tire air pressure sensor</a:t>
            </a:r>
            <a:r>
              <a:rPr lang="en-US" dirty="0"/>
              <a:t>, returning an integer to our software, which is responsible for activating the driver’s panel</a:t>
            </a:r>
          </a:p>
          <a:p>
            <a:r>
              <a:rPr lang="en-US" dirty="0"/>
              <a:t>We must ensure that our software correctly activates the driver’s panel according to the following </a:t>
            </a:r>
            <a:r>
              <a:rPr lang="en-US" b="1" dirty="0"/>
              <a:t>requirement rules</a:t>
            </a:r>
            <a:r>
              <a:rPr lang="en-US" dirty="0"/>
              <a:t>:</a:t>
            </a:r>
          </a:p>
          <a:p>
            <a:endParaRPr lang="en-US" dirty="0"/>
          </a:p>
          <a:p>
            <a:r>
              <a:rPr lang="en-US" dirty="0">
                <a:latin typeface="Consolas" panose="020B0609020204030204" pitchFamily="49" charset="0"/>
              </a:rPr>
              <a:t>If (</a:t>
            </a:r>
            <a:r>
              <a:rPr lang="en-US" dirty="0">
                <a:solidFill>
                  <a:srgbClr val="FF0000"/>
                </a:solidFill>
                <a:latin typeface="Consolas" panose="020B0609020204030204" pitchFamily="49" charset="0"/>
              </a:rPr>
              <a:t>air pressure reading &gt; 35 PSI</a:t>
            </a:r>
            <a:r>
              <a:rPr lang="en-US" dirty="0">
                <a:latin typeface="Consolas" panose="020B0609020204030204" pitchFamily="49" charset="0"/>
              </a:rPr>
              <a:t>) </a:t>
            </a:r>
          </a:p>
          <a:p>
            <a:pPr lvl="1"/>
            <a:r>
              <a:rPr lang="en-US" dirty="0">
                <a:latin typeface="Consolas" panose="020B0609020204030204" pitchFamily="49" charset="0"/>
              </a:rPr>
              <a:t>the </a:t>
            </a:r>
            <a:r>
              <a:rPr lang="en-US" dirty="0">
                <a:solidFill>
                  <a:srgbClr val="FF0000"/>
                </a:solidFill>
                <a:latin typeface="Consolas" panose="020B0609020204030204" pitchFamily="49" charset="0"/>
              </a:rPr>
              <a:t>OVERPRESSURE</a:t>
            </a:r>
            <a:r>
              <a:rPr lang="en-US" dirty="0">
                <a:latin typeface="Consolas" panose="020B0609020204030204" pitchFamily="49" charset="0"/>
              </a:rPr>
              <a:t> light should turn on</a:t>
            </a:r>
          </a:p>
          <a:p>
            <a:pPr lvl="1"/>
            <a:endParaRPr lang="en-US" dirty="0">
              <a:solidFill>
                <a:schemeClr val="accent2">
                  <a:lumMod val="75000"/>
                </a:schemeClr>
              </a:solidFill>
              <a:latin typeface="Consolas" panose="020B0609020204030204" pitchFamily="49" charset="0"/>
            </a:endParaRPr>
          </a:p>
          <a:p>
            <a:r>
              <a:rPr lang="en-US" dirty="0">
                <a:latin typeface="Consolas" panose="020B0609020204030204" pitchFamily="49" charset="0"/>
              </a:rPr>
              <a:t>If (air pressure reading is in the area of 0 to 20 PSI), </a:t>
            </a:r>
          </a:p>
          <a:p>
            <a:pPr lvl="1"/>
            <a:r>
              <a:rPr lang="en-US" dirty="0">
                <a:solidFill>
                  <a:srgbClr val="0000FF"/>
                </a:solidFill>
                <a:latin typeface="Consolas" panose="020B0609020204030204" pitchFamily="49" charset="0"/>
              </a:rPr>
              <a:t>the UNDERPRESSURE </a:t>
            </a:r>
            <a:r>
              <a:rPr lang="en-US" dirty="0">
                <a:latin typeface="Consolas" panose="020B0609020204030204" pitchFamily="49" charset="0"/>
              </a:rPr>
              <a:t>light should turn on</a:t>
            </a:r>
          </a:p>
          <a:p>
            <a:pPr lvl="1"/>
            <a:endParaRPr lang="en-US" dirty="0">
              <a:solidFill>
                <a:srgbClr val="0000FF"/>
              </a:solidFill>
              <a:latin typeface="Consolas" panose="020B0609020204030204" pitchFamily="49" charset="0"/>
            </a:endParaRPr>
          </a:p>
          <a:p>
            <a:r>
              <a:rPr lang="en-US" dirty="0">
                <a:latin typeface="Consolas" panose="020B0609020204030204" pitchFamily="49" charset="0"/>
              </a:rPr>
              <a:t>If (</a:t>
            </a:r>
            <a:r>
              <a:rPr lang="en-US" dirty="0">
                <a:solidFill>
                  <a:srgbClr val="C00000"/>
                </a:solidFill>
                <a:latin typeface="Consolas" panose="020B0609020204030204" pitchFamily="49" charset="0"/>
              </a:rPr>
              <a:t>air pressure reading &lt; 0</a:t>
            </a:r>
            <a:r>
              <a:rPr lang="en-US" dirty="0">
                <a:latin typeface="Consolas" panose="020B0609020204030204" pitchFamily="49" charset="0"/>
              </a:rPr>
              <a:t>), </a:t>
            </a:r>
          </a:p>
          <a:p>
            <a:pPr lvl="1"/>
            <a:r>
              <a:rPr lang="en-US" dirty="0">
                <a:latin typeface="Consolas" panose="020B0609020204030204" pitchFamily="49" charset="0"/>
              </a:rPr>
              <a:t>the </a:t>
            </a:r>
            <a:r>
              <a:rPr lang="en-US" dirty="0">
                <a:solidFill>
                  <a:srgbClr val="C00000"/>
                </a:solidFill>
                <a:latin typeface="Consolas" panose="020B0609020204030204" pitchFamily="49" charset="0"/>
              </a:rPr>
              <a:t>ERROR</a:t>
            </a:r>
            <a:r>
              <a:rPr lang="en-US" dirty="0">
                <a:latin typeface="Consolas" panose="020B0609020204030204" pitchFamily="49" charset="0"/>
              </a:rPr>
              <a:t> light should come on</a:t>
            </a:r>
          </a:p>
        </p:txBody>
      </p:sp>
      <p:sp>
        <p:nvSpPr>
          <p:cNvPr id="4" name="Slide Number Placeholder 3">
            <a:extLst>
              <a:ext uri="{FF2B5EF4-FFF2-40B4-BE49-F238E27FC236}">
                <a16:creationId xmlns:a16="http://schemas.microsoft.com/office/drawing/2014/main" id="{4FC54DB6-3B18-46AF-906B-4C9DF28D86C5}"/>
              </a:ext>
            </a:extLst>
          </p:cNvPr>
          <p:cNvSpPr>
            <a:spLocks noGrp="1"/>
          </p:cNvSpPr>
          <p:nvPr>
            <p:ph type="sldNum" sz="quarter" idx="12"/>
          </p:nvPr>
        </p:nvSpPr>
        <p:spPr/>
        <p:txBody>
          <a:bodyPr/>
          <a:lstStyle/>
          <a:p>
            <a:fld id="{3DF53439-851E-44AD-84B1-B6BFC3D0C743}" type="slidenum">
              <a:rPr lang="el-GR" smtClean="0"/>
              <a:t>16</a:t>
            </a:fld>
            <a:endParaRPr lang="el-GR"/>
          </a:p>
        </p:txBody>
      </p:sp>
    </p:spTree>
    <p:extLst>
      <p:ext uri="{BB962C8B-B14F-4D97-AF65-F5344CB8AC3E}">
        <p14:creationId xmlns:p14="http://schemas.microsoft.com/office/powerpoint/2010/main" val="619398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EBC72A13-D391-4272-8EF0-CDC2766FCAAC}"/>
              </a:ext>
            </a:extLst>
          </p:cNvPr>
          <p:cNvGrpSpPr/>
          <p:nvPr/>
        </p:nvGrpSpPr>
        <p:grpSpPr>
          <a:xfrm>
            <a:off x="3241684" y="1556792"/>
            <a:ext cx="863569" cy="576064"/>
            <a:chOff x="2988351" y="2420888"/>
            <a:chExt cx="863569" cy="576064"/>
          </a:xfrm>
        </p:grpSpPr>
        <p:cxnSp>
          <p:nvCxnSpPr>
            <p:cNvPr id="22" name="Straight Connector 21">
              <a:extLst>
                <a:ext uri="{FF2B5EF4-FFF2-40B4-BE49-F238E27FC236}">
                  <a16:creationId xmlns:a16="http://schemas.microsoft.com/office/drawing/2014/main" id="{4B30CDEC-270F-4100-957D-830B97A887CF}"/>
                </a:ext>
              </a:extLst>
            </p:cNvPr>
            <p:cNvCxnSpPr/>
            <p:nvPr/>
          </p:nvCxnSpPr>
          <p:spPr>
            <a:xfrm>
              <a:off x="2988351" y="2420888"/>
              <a:ext cx="0" cy="57606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9E09FB2-85BC-4F19-A6FD-50CDB6BAFD8E}"/>
                </a:ext>
              </a:extLst>
            </p:cNvPr>
            <p:cNvCxnSpPr/>
            <p:nvPr/>
          </p:nvCxnSpPr>
          <p:spPr>
            <a:xfrm>
              <a:off x="3851920" y="2420888"/>
              <a:ext cx="0" cy="57606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495CC41-5334-49D8-9A1A-0636E764A42E}"/>
                </a:ext>
              </a:extLst>
            </p:cNvPr>
            <p:cNvCxnSpPr>
              <a:cxnSpLocks/>
            </p:cNvCxnSpPr>
            <p:nvPr/>
          </p:nvCxnSpPr>
          <p:spPr>
            <a:xfrm>
              <a:off x="3004592" y="2708920"/>
              <a:ext cx="847328"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18E5B1F1-2A82-4DE8-8890-3B0CC6AE0439}"/>
              </a:ext>
            </a:extLst>
          </p:cNvPr>
          <p:cNvGrpSpPr/>
          <p:nvPr/>
        </p:nvGrpSpPr>
        <p:grpSpPr>
          <a:xfrm>
            <a:off x="2378115" y="1556792"/>
            <a:ext cx="863569" cy="576064"/>
            <a:chOff x="2988351" y="2420888"/>
            <a:chExt cx="863569" cy="576064"/>
          </a:xfrm>
        </p:grpSpPr>
        <p:cxnSp>
          <p:nvCxnSpPr>
            <p:cNvPr id="18" name="Straight Connector 17">
              <a:extLst>
                <a:ext uri="{FF2B5EF4-FFF2-40B4-BE49-F238E27FC236}">
                  <a16:creationId xmlns:a16="http://schemas.microsoft.com/office/drawing/2014/main" id="{F33E3802-882B-4BFB-AF33-A866A11A6E61}"/>
                </a:ext>
              </a:extLst>
            </p:cNvPr>
            <p:cNvCxnSpPr/>
            <p:nvPr/>
          </p:nvCxnSpPr>
          <p:spPr>
            <a:xfrm>
              <a:off x="2988351" y="2420888"/>
              <a:ext cx="0" cy="576064"/>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1EA109-F7E4-4D00-891A-4B6EFE63F814}"/>
                </a:ext>
              </a:extLst>
            </p:cNvPr>
            <p:cNvCxnSpPr/>
            <p:nvPr/>
          </p:nvCxnSpPr>
          <p:spPr>
            <a:xfrm>
              <a:off x="3851920" y="2420888"/>
              <a:ext cx="0" cy="576064"/>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6197828-6C86-40A3-8814-84447F86C644}"/>
                </a:ext>
              </a:extLst>
            </p:cNvPr>
            <p:cNvCxnSpPr>
              <a:cxnSpLocks/>
            </p:cNvCxnSpPr>
            <p:nvPr/>
          </p:nvCxnSpPr>
          <p:spPr>
            <a:xfrm>
              <a:off x="3004592" y="2708920"/>
              <a:ext cx="847328" cy="0"/>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E27639BE-ED53-4C87-AD2A-5DF639A9A8D6}"/>
              </a:ext>
            </a:extLst>
          </p:cNvPr>
          <p:cNvGrpSpPr/>
          <p:nvPr/>
        </p:nvGrpSpPr>
        <p:grpSpPr>
          <a:xfrm>
            <a:off x="649396" y="1556792"/>
            <a:ext cx="863569" cy="576064"/>
            <a:chOff x="2988351" y="2420888"/>
            <a:chExt cx="863569" cy="576064"/>
          </a:xfrm>
        </p:grpSpPr>
        <p:cxnSp>
          <p:nvCxnSpPr>
            <p:cNvPr id="11" name="Straight Connector 10">
              <a:extLst>
                <a:ext uri="{FF2B5EF4-FFF2-40B4-BE49-F238E27FC236}">
                  <a16:creationId xmlns:a16="http://schemas.microsoft.com/office/drawing/2014/main" id="{E7E21A43-296D-4F47-BF97-C264E5B0FD3D}"/>
                </a:ext>
              </a:extLst>
            </p:cNvPr>
            <p:cNvCxnSpPr/>
            <p:nvPr/>
          </p:nvCxnSpPr>
          <p:spPr>
            <a:xfrm>
              <a:off x="2988351" y="2420888"/>
              <a:ext cx="0" cy="576064"/>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1576A60-6655-4579-9A3C-CBB45AA2EAF4}"/>
                </a:ext>
              </a:extLst>
            </p:cNvPr>
            <p:cNvCxnSpPr/>
            <p:nvPr/>
          </p:nvCxnSpPr>
          <p:spPr>
            <a:xfrm>
              <a:off x="3851920" y="2420888"/>
              <a:ext cx="0" cy="576064"/>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5FF37D5-A88D-4291-903C-8D5D36959F4F}"/>
                </a:ext>
              </a:extLst>
            </p:cNvPr>
            <p:cNvCxnSpPr>
              <a:cxnSpLocks/>
            </p:cNvCxnSpPr>
            <p:nvPr/>
          </p:nvCxnSpPr>
          <p:spPr>
            <a:xfrm>
              <a:off x="3004592" y="2708920"/>
              <a:ext cx="847328"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B28C0E7-BB4E-4A20-802C-7B992F3C67D2}"/>
              </a:ext>
            </a:extLst>
          </p:cNvPr>
          <p:cNvSpPr>
            <a:spLocks noGrp="1"/>
          </p:cNvSpPr>
          <p:nvPr>
            <p:ph type="title"/>
          </p:nvPr>
        </p:nvSpPr>
        <p:spPr/>
        <p:txBody>
          <a:bodyPr/>
          <a:lstStyle/>
          <a:p>
            <a:r>
              <a:rPr lang="en-US" dirty="0"/>
              <a:t>A Reference Example</a:t>
            </a:r>
          </a:p>
        </p:txBody>
      </p:sp>
      <p:grpSp>
        <p:nvGrpSpPr>
          <p:cNvPr id="8" name="Group 7">
            <a:extLst>
              <a:ext uri="{FF2B5EF4-FFF2-40B4-BE49-F238E27FC236}">
                <a16:creationId xmlns:a16="http://schemas.microsoft.com/office/drawing/2014/main" id="{05C3E584-7501-44F4-9552-EDD517C146C5}"/>
              </a:ext>
            </a:extLst>
          </p:cNvPr>
          <p:cNvGrpSpPr/>
          <p:nvPr/>
        </p:nvGrpSpPr>
        <p:grpSpPr>
          <a:xfrm>
            <a:off x="1512965" y="1556792"/>
            <a:ext cx="863569" cy="576064"/>
            <a:chOff x="2988351" y="2420888"/>
            <a:chExt cx="863569" cy="576064"/>
          </a:xfrm>
        </p:grpSpPr>
        <p:cxnSp>
          <p:nvCxnSpPr>
            <p:cNvPr id="4" name="Straight Connector 3">
              <a:extLst>
                <a:ext uri="{FF2B5EF4-FFF2-40B4-BE49-F238E27FC236}">
                  <a16:creationId xmlns:a16="http://schemas.microsoft.com/office/drawing/2014/main" id="{011C742D-693A-430F-8331-26AEB28A9C30}"/>
                </a:ext>
              </a:extLst>
            </p:cNvPr>
            <p:cNvCxnSpPr/>
            <p:nvPr/>
          </p:nvCxnSpPr>
          <p:spPr>
            <a:xfrm>
              <a:off x="2988351" y="2420888"/>
              <a:ext cx="0" cy="576064"/>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1E1DABE-9F8E-4469-891A-46A03CC67093}"/>
                </a:ext>
              </a:extLst>
            </p:cNvPr>
            <p:cNvCxnSpPr/>
            <p:nvPr/>
          </p:nvCxnSpPr>
          <p:spPr>
            <a:xfrm>
              <a:off x="3851920" y="2420888"/>
              <a:ext cx="0" cy="576064"/>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7370CA6-E0AA-443D-BDCF-3F59C972A05B}"/>
                </a:ext>
              </a:extLst>
            </p:cNvPr>
            <p:cNvCxnSpPr>
              <a:cxnSpLocks/>
            </p:cNvCxnSpPr>
            <p:nvPr/>
          </p:nvCxnSpPr>
          <p:spPr>
            <a:xfrm>
              <a:off x="3004592" y="2708920"/>
              <a:ext cx="847328" cy="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2DF9FD66-7D34-4E85-BB4E-A32435EA9D53}"/>
              </a:ext>
            </a:extLst>
          </p:cNvPr>
          <p:cNvSpPr txBox="1"/>
          <p:nvPr/>
        </p:nvSpPr>
        <p:spPr>
          <a:xfrm>
            <a:off x="4843264" y="1643896"/>
            <a:ext cx="4059559" cy="3293209"/>
          </a:xfrm>
          <a:prstGeom prst="rect">
            <a:avLst/>
          </a:prstGeom>
          <a:noFill/>
          <a:ln>
            <a:solidFill>
              <a:schemeClr val="tx1"/>
            </a:solidFill>
          </a:ln>
        </p:spPr>
        <p:txBody>
          <a:bodyPr wrap="square" rtlCol="0">
            <a:spAutoFit/>
          </a:bodyPr>
          <a:lstStyle/>
          <a:p>
            <a:r>
              <a:rPr lang="en-US" sz="1600" u="sng" dirty="0"/>
              <a:t>We were told:</a:t>
            </a:r>
          </a:p>
          <a:p>
            <a:endParaRPr lang="en-US" sz="1600" u="sng" dirty="0"/>
          </a:p>
          <a:p>
            <a:r>
              <a:rPr lang="en-US" sz="1600" dirty="0">
                <a:latin typeface="Consolas" panose="020B0609020204030204" pitchFamily="49" charset="0"/>
              </a:rPr>
              <a:t>If (</a:t>
            </a:r>
            <a:r>
              <a:rPr lang="en-US" sz="1600" dirty="0">
                <a:solidFill>
                  <a:srgbClr val="FF0000"/>
                </a:solidFill>
                <a:latin typeface="Consolas" panose="020B0609020204030204" pitchFamily="49" charset="0"/>
              </a:rPr>
              <a:t>air pressure &gt; 35 PSI</a:t>
            </a:r>
            <a:r>
              <a:rPr lang="en-US" sz="1600" dirty="0">
                <a:latin typeface="Consolas" panose="020B0609020204030204" pitchFamily="49" charset="0"/>
              </a:rPr>
              <a:t>) </a:t>
            </a:r>
          </a:p>
          <a:p>
            <a:pPr lvl="1"/>
            <a:r>
              <a:rPr lang="en-US" sz="1600" dirty="0">
                <a:latin typeface="Consolas" panose="020B0609020204030204" pitchFamily="49" charset="0"/>
              </a:rPr>
              <a:t>the </a:t>
            </a:r>
            <a:r>
              <a:rPr lang="en-US" sz="1600" dirty="0">
                <a:solidFill>
                  <a:srgbClr val="FF0000"/>
                </a:solidFill>
                <a:latin typeface="Consolas" panose="020B0609020204030204" pitchFamily="49" charset="0"/>
              </a:rPr>
              <a:t>OVERPRESSURE</a:t>
            </a:r>
            <a:r>
              <a:rPr lang="en-US" sz="1600" dirty="0">
                <a:latin typeface="Consolas" panose="020B0609020204030204" pitchFamily="49" charset="0"/>
              </a:rPr>
              <a:t> light should turn on</a:t>
            </a:r>
            <a:endParaRPr lang="en-US" sz="1600" dirty="0">
              <a:solidFill>
                <a:schemeClr val="accent2">
                  <a:lumMod val="75000"/>
                </a:schemeClr>
              </a:solidFill>
              <a:latin typeface="Consolas" panose="020B0609020204030204" pitchFamily="49" charset="0"/>
            </a:endParaRPr>
          </a:p>
          <a:p>
            <a:r>
              <a:rPr lang="en-US" sz="1600" dirty="0">
                <a:latin typeface="Consolas" panose="020B0609020204030204" pitchFamily="49" charset="0"/>
              </a:rPr>
              <a:t>If (air pressure reading is in the area of 0 to 20 PSI), </a:t>
            </a:r>
          </a:p>
          <a:p>
            <a:pPr lvl="1"/>
            <a:r>
              <a:rPr lang="en-US" sz="1600" dirty="0">
                <a:solidFill>
                  <a:srgbClr val="0000FF"/>
                </a:solidFill>
                <a:latin typeface="Consolas" panose="020B0609020204030204" pitchFamily="49" charset="0"/>
              </a:rPr>
              <a:t>the UNDERPRESSURE </a:t>
            </a:r>
            <a:r>
              <a:rPr lang="en-US" sz="1600" dirty="0">
                <a:latin typeface="Consolas" panose="020B0609020204030204" pitchFamily="49" charset="0"/>
              </a:rPr>
              <a:t>light should turn on</a:t>
            </a:r>
            <a:endParaRPr lang="en-US" sz="1600" dirty="0">
              <a:solidFill>
                <a:schemeClr val="accent2">
                  <a:lumMod val="75000"/>
                </a:schemeClr>
              </a:solidFill>
              <a:latin typeface="Consolas" panose="020B0609020204030204" pitchFamily="49" charset="0"/>
            </a:endParaRPr>
          </a:p>
          <a:p>
            <a:r>
              <a:rPr lang="en-US" sz="1600" dirty="0">
                <a:latin typeface="Consolas" panose="020B0609020204030204" pitchFamily="49" charset="0"/>
              </a:rPr>
              <a:t>If (</a:t>
            </a:r>
            <a:r>
              <a:rPr lang="en-US" sz="1600" dirty="0">
                <a:solidFill>
                  <a:srgbClr val="C00000"/>
                </a:solidFill>
                <a:latin typeface="Consolas" panose="020B0609020204030204" pitchFamily="49" charset="0"/>
              </a:rPr>
              <a:t>air pressure reading &lt; 0</a:t>
            </a:r>
            <a:r>
              <a:rPr lang="en-US" sz="1600" dirty="0">
                <a:latin typeface="Consolas" panose="020B0609020204030204" pitchFamily="49" charset="0"/>
              </a:rPr>
              <a:t>), </a:t>
            </a:r>
          </a:p>
          <a:p>
            <a:pPr lvl="1"/>
            <a:r>
              <a:rPr lang="en-US" sz="1600" dirty="0">
                <a:latin typeface="Consolas" panose="020B0609020204030204" pitchFamily="49" charset="0"/>
              </a:rPr>
              <a:t>the </a:t>
            </a:r>
            <a:r>
              <a:rPr lang="en-US" sz="1600" dirty="0">
                <a:solidFill>
                  <a:srgbClr val="C00000"/>
                </a:solidFill>
                <a:latin typeface="Consolas" panose="020B0609020204030204" pitchFamily="49" charset="0"/>
              </a:rPr>
              <a:t>ERROR</a:t>
            </a:r>
            <a:r>
              <a:rPr lang="en-US" sz="1600" dirty="0">
                <a:latin typeface="Consolas" panose="020B0609020204030204" pitchFamily="49" charset="0"/>
              </a:rPr>
              <a:t> light should come on</a:t>
            </a:r>
          </a:p>
          <a:p>
            <a:pPr lvl="1"/>
            <a:endParaRPr lang="en-US" sz="1600" dirty="0">
              <a:solidFill>
                <a:schemeClr val="accent2">
                  <a:lumMod val="75000"/>
                </a:schemeClr>
              </a:solidFill>
            </a:endParaRPr>
          </a:p>
          <a:p>
            <a:endParaRPr lang="en-US" sz="1600" dirty="0"/>
          </a:p>
        </p:txBody>
      </p:sp>
      <p:sp>
        <p:nvSpPr>
          <p:cNvPr id="15" name="TextBox 14">
            <a:extLst>
              <a:ext uri="{FF2B5EF4-FFF2-40B4-BE49-F238E27FC236}">
                <a16:creationId xmlns:a16="http://schemas.microsoft.com/office/drawing/2014/main" id="{03B47CFE-97C6-4929-9F1B-E676AA0E73B1}"/>
              </a:ext>
            </a:extLst>
          </p:cNvPr>
          <p:cNvSpPr txBox="1"/>
          <p:nvPr/>
        </p:nvSpPr>
        <p:spPr>
          <a:xfrm>
            <a:off x="1097686" y="2144066"/>
            <a:ext cx="847327" cy="646331"/>
          </a:xfrm>
          <a:prstGeom prst="rect">
            <a:avLst/>
          </a:prstGeom>
          <a:noFill/>
        </p:spPr>
        <p:txBody>
          <a:bodyPr wrap="square" rtlCol="0">
            <a:spAutoFit/>
          </a:bodyPr>
          <a:lstStyle/>
          <a:p>
            <a:pPr algn="ctr"/>
            <a:r>
              <a:rPr lang="en-US" dirty="0">
                <a:solidFill>
                  <a:srgbClr val="0000FF"/>
                </a:solidFill>
              </a:rPr>
              <a:t>0</a:t>
            </a:r>
          </a:p>
          <a:p>
            <a:pPr algn="ctr"/>
            <a:r>
              <a:rPr lang="en-US" dirty="0">
                <a:solidFill>
                  <a:srgbClr val="0000FF"/>
                </a:solidFill>
              </a:rPr>
              <a:t>?</a:t>
            </a:r>
          </a:p>
        </p:txBody>
      </p:sp>
      <p:sp>
        <p:nvSpPr>
          <p:cNvPr id="16" name="TextBox 15">
            <a:extLst>
              <a:ext uri="{FF2B5EF4-FFF2-40B4-BE49-F238E27FC236}">
                <a16:creationId xmlns:a16="http://schemas.microsoft.com/office/drawing/2014/main" id="{7F9A7FB4-4B18-43D6-A2D1-45C365A5C76F}"/>
              </a:ext>
            </a:extLst>
          </p:cNvPr>
          <p:cNvSpPr txBox="1"/>
          <p:nvPr/>
        </p:nvSpPr>
        <p:spPr>
          <a:xfrm>
            <a:off x="1972632" y="2140133"/>
            <a:ext cx="847327" cy="646331"/>
          </a:xfrm>
          <a:prstGeom prst="rect">
            <a:avLst/>
          </a:prstGeom>
          <a:noFill/>
        </p:spPr>
        <p:txBody>
          <a:bodyPr wrap="square" rtlCol="0">
            <a:spAutoFit/>
          </a:bodyPr>
          <a:lstStyle/>
          <a:p>
            <a:pPr algn="ctr"/>
            <a:r>
              <a:rPr lang="en-US" dirty="0">
                <a:solidFill>
                  <a:srgbClr val="0000FF"/>
                </a:solidFill>
              </a:rPr>
              <a:t>20</a:t>
            </a:r>
          </a:p>
          <a:p>
            <a:pPr algn="ctr"/>
            <a:r>
              <a:rPr lang="en-US" dirty="0">
                <a:solidFill>
                  <a:srgbClr val="0000FF"/>
                </a:solidFill>
              </a:rPr>
              <a:t>?</a:t>
            </a:r>
          </a:p>
        </p:txBody>
      </p:sp>
      <p:sp>
        <p:nvSpPr>
          <p:cNvPr id="25" name="TextBox 24">
            <a:extLst>
              <a:ext uri="{FF2B5EF4-FFF2-40B4-BE49-F238E27FC236}">
                <a16:creationId xmlns:a16="http://schemas.microsoft.com/office/drawing/2014/main" id="{B62EAF10-7E98-4774-BA1D-AA3B65D9C6EC}"/>
              </a:ext>
            </a:extLst>
          </p:cNvPr>
          <p:cNvSpPr txBox="1"/>
          <p:nvPr/>
        </p:nvSpPr>
        <p:spPr>
          <a:xfrm>
            <a:off x="2825878" y="2132856"/>
            <a:ext cx="847327" cy="369332"/>
          </a:xfrm>
          <a:prstGeom prst="rect">
            <a:avLst/>
          </a:prstGeom>
          <a:noFill/>
        </p:spPr>
        <p:txBody>
          <a:bodyPr wrap="square" rtlCol="0">
            <a:spAutoFit/>
          </a:bodyPr>
          <a:lstStyle/>
          <a:p>
            <a:pPr algn="ctr"/>
            <a:r>
              <a:rPr lang="en-US" dirty="0">
                <a:solidFill>
                  <a:srgbClr val="008000"/>
                </a:solidFill>
              </a:rPr>
              <a:t>35</a:t>
            </a:r>
          </a:p>
        </p:txBody>
      </p:sp>
      <p:sp>
        <p:nvSpPr>
          <p:cNvPr id="3" name="Slide Number Placeholder 2">
            <a:extLst>
              <a:ext uri="{FF2B5EF4-FFF2-40B4-BE49-F238E27FC236}">
                <a16:creationId xmlns:a16="http://schemas.microsoft.com/office/drawing/2014/main" id="{B81FDCD2-B8AD-4D19-AAA7-D125A441D09E}"/>
              </a:ext>
            </a:extLst>
          </p:cNvPr>
          <p:cNvSpPr>
            <a:spLocks noGrp="1"/>
          </p:cNvSpPr>
          <p:nvPr>
            <p:ph type="sldNum" sz="quarter" idx="12"/>
          </p:nvPr>
        </p:nvSpPr>
        <p:spPr/>
        <p:txBody>
          <a:bodyPr/>
          <a:lstStyle/>
          <a:p>
            <a:fld id="{3DF53439-851E-44AD-84B1-B6BFC3D0C743}" type="slidenum">
              <a:rPr lang="el-GR" smtClean="0"/>
              <a:t>17</a:t>
            </a:fld>
            <a:endParaRPr lang="el-GR"/>
          </a:p>
        </p:txBody>
      </p:sp>
    </p:spTree>
    <p:extLst>
      <p:ext uri="{BB962C8B-B14F-4D97-AF65-F5344CB8AC3E}">
        <p14:creationId xmlns:p14="http://schemas.microsoft.com/office/powerpoint/2010/main" val="2107729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EBC72A13-D391-4272-8EF0-CDC2766FCAAC}"/>
              </a:ext>
            </a:extLst>
          </p:cNvPr>
          <p:cNvGrpSpPr/>
          <p:nvPr/>
        </p:nvGrpSpPr>
        <p:grpSpPr>
          <a:xfrm>
            <a:off x="3241684" y="1556792"/>
            <a:ext cx="863569" cy="576064"/>
            <a:chOff x="2988351" y="2420888"/>
            <a:chExt cx="863569" cy="576064"/>
          </a:xfrm>
        </p:grpSpPr>
        <p:cxnSp>
          <p:nvCxnSpPr>
            <p:cNvPr id="22" name="Straight Connector 21">
              <a:extLst>
                <a:ext uri="{FF2B5EF4-FFF2-40B4-BE49-F238E27FC236}">
                  <a16:creationId xmlns:a16="http://schemas.microsoft.com/office/drawing/2014/main" id="{4B30CDEC-270F-4100-957D-830B97A887CF}"/>
                </a:ext>
              </a:extLst>
            </p:cNvPr>
            <p:cNvCxnSpPr/>
            <p:nvPr/>
          </p:nvCxnSpPr>
          <p:spPr>
            <a:xfrm>
              <a:off x="2988351" y="2420888"/>
              <a:ext cx="0" cy="57606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9E09FB2-85BC-4F19-A6FD-50CDB6BAFD8E}"/>
                </a:ext>
              </a:extLst>
            </p:cNvPr>
            <p:cNvCxnSpPr/>
            <p:nvPr/>
          </p:nvCxnSpPr>
          <p:spPr>
            <a:xfrm>
              <a:off x="3851920" y="2420888"/>
              <a:ext cx="0" cy="57606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495CC41-5334-49D8-9A1A-0636E764A42E}"/>
                </a:ext>
              </a:extLst>
            </p:cNvPr>
            <p:cNvCxnSpPr>
              <a:cxnSpLocks/>
            </p:cNvCxnSpPr>
            <p:nvPr/>
          </p:nvCxnSpPr>
          <p:spPr>
            <a:xfrm>
              <a:off x="3004592" y="2708920"/>
              <a:ext cx="847328"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18E5B1F1-2A82-4DE8-8890-3B0CC6AE0439}"/>
              </a:ext>
            </a:extLst>
          </p:cNvPr>
          <p:cNvGrpSpPr/>
          <p:nvPr/>
        </p:nvGrpSpPr>
        <p:grpSpPr>
          <a:xfrm>
            <a:off x="2378115" y="1556792"/>
            <a:ext cx="863569" cy="576064"/>
            <a:chOff x="2988351" y="2420888"/>
            <a:chExt cx="863569" cy="576064"/>
          </a:xfrm>
        </p:grpSpPr>
        <p:cxnSp>
          <p:nvCxnSpPr>
            <p:cNvPr id="18" name="Straight Connector 17">
              <a:extLst>
                <a:ext uri="{FF2B5EF4-FFF2-40B4-BE49-F238E27FC236}">
                  <a16:creationId xmlns:a16="http://schemas.microsoft.com/office/drawing/2014/main" id="{F33E3802-882B-4BFB-AF33-A866A11A6E61}"/>
                </a:ext>
              </a:extLst>
            </p:cNvPr>
            <p:cNvCxnSpPr/>
            <p:nvPr/>
          </p:nvCxnSpPr>
          <p:spPr>
            <a:xfrm>
              <a:off x="2988351" y="2420888"/>
              <a:ext cx="0" cy="576064"/>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51EA109-F7E4-4D00-891A-4B6EFE63F814}"/>
                </a:ext>
              </a:extLst>
            </p:cNvPr>
            <p:cNvCxnSpPr/>
            <p:nvPr/>
          </p:nvCxnSpPr>
          <p:spPr>
            <a:xfrm>
              <a:off x="3851920" y="2420888"/>
              <a:ext cx="0" cy="576064"/>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6197828-6C86-40A3-8814-84447F86C644}"/>
                </a:ext>
              </a:extLst>
            </p:cNvPr>
            <p:cNvCxnSpPr>
              <a:cxnSpLocks/>
            </p:cNvCxnSpPr>
            <p:nvPr/>
          </p:nvCxnSpPr>
          <p:spPr>
            <a:xfrm>
              <a:off x="3004592" y="2708920"/>
              <a:ext cx="847328" cy="0"/>
            </a:xfrm>
            <a:prstGeom prst="line">
              <a:avLst/>
            </a:prstGeom>
            <a:ln w="57150">
              <a:solidFill>
                <a:srgbClr val="008000"/>
              </a:solidFill>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E27639BE-ED53-4C87-AD2A-5DF639A9A8D6}"/>
              </a:ext>
            </a:extLst>
          </p:cNvPr>
          <p:cNvGrpSpPr/>
          <p:nvPr/>
        </p:nvGrpSpPr>
        <p:grpSpPr>
          <a:xfrm>
            <a:off x="649396" y="1556792"/>
            <a:ext cx="863569" cy="576064"/>
            <a:chOff x="2988351" y="2420888"/>
            <a:chExt cx="863569" cy="576064"/>
          </a:xfrm>
        </p:grpSpPr>
        <p:cxnSp>
          <p:nvCxnSpPr>
            <p:cNvPr id="11" name="Straight Connector 10">
              <a:extLst>
                <a:ext uri="{FF2B5EF4-FFF2-40B4-BE49-F238E27FC236}">
                  <a16:creationId xmlns:a16="http://schemas.microsoft.com/office/drawing/2014/main" id="{E7E21A43-296D-4F47-BF97-C264E5B0FD3D}"/>
                </a:ext>
              </a:extLst>
            </p:cNvPr>
            <p:cNvCxnSpPr/>
            <p:nvPr/>
          </p:nvCxnSpPr>
          <p:spPr>
            <a:xfrm>
              <a:off x="2988351" y="2420888"/>
              <a:ext cx="0" cy="576064"/>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1576A60-6655-4579-9A3C-CBB45AA2EAF4}"/>
                </a:ext>
              </a:extLst>
            </p:cNvPr>
            <p:cNvCxnSpPr/>
            <p:nvPr/>
          </p:nvCxnSpPr>
          <p:spPr>
            <a:xfrm>
              <a:off x="3851920" y="2420888"/>
              <a:ext cx="0" cy="576064"/>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5FF37D5-A88D-4291-903C-8D5D36959F4F}"/>
                </a:ext>
              </a:extLst>
            </p:cNvPr>
            <p:cNvCxnSpPr>
              <a:cxnSpLocks/>
            </p:cNvCxnSpPr>
            <p:nvPr/>
          </p:nvCxnSpPr>
          <p:spPr>
            <a:xfrm>
              <a:off x="3004592" y="2708920"/>
              <a:ext cx="847328"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B28C0E7-BB4E-4A20-802C-7B992F3C67D2}"/>
              </a:ext>
            </a:extLst>
          </p:cNvPr>
          <p:cNvSpPr>
            <a:spLocks noGrp="1"/>
          </p:cNvSpPr>
          <p:nvPr>
            <p:ph type="title"/>
          </p:nvPr>
        </p:nvSpPr>
        <p:spPr/>
        <p:txBody>
          <a:bodyPr/>
          <a:lstStyle/>
          <a:p>
            <a:r>
              <a:rPr lang="en-US" dirty="0"/>
              <a:t>A Reference Example</a:t>
            </a:r>
          </a:p>
        </p:txBody>
      </p:sp>
      <p:grpSp>
        <p:nvGrpSpPr>
          <p:cNvPr id="8" name="Group 7">
            <a:extLst>
              <a:ext uri="{FF2B5EF4-FFF2-40B4-BE49-F238E27FC236}">
                <a16:creationId xmlns:a16="http://schemas.microsoft.com/office/drawing/2014/main" id="{05C3E584-7501-44F4-9552-EDD517C146C5}"/>
              </a:ext>
            </a:extLst>
          </p:cNvPr>
          <p:cNvGrpSpPr/>
          <p:nvPr/>
        </p:nvGrpSpPr>
        <p:grpSpPr>
          <a:xfrm>
            <a:off x="1512965" y="1556792"/>
            <a:ext cx="863569" cy="576064"/>
            <a:chOff x="2988351" y="2420888"/>
            <a:chExt cx="863569" cy="576064"/>
          </a:xfrm>
        </p:grpSpPr>
        <p:cxnSp>
          <p:nvCxnSpPr>
            <p:cNvPr id="4" name="Straight Connector 3">
              <a:extLst>
                <a:ext uri="{FF2B5EF4-FFF2-40B4-BE49-F238E27FC236}">
                  <a16:creationId xmlns:a16="http://schemas.microsoft.com/office/drawing/2014/main" id="{011C742D-693A-430F-8331-26AEB28A9C30}"/>
                </a:ext>
              </a:extLst>
            </p:cNvPr>
            <p:cNvCxnSpPr/>
            <p:nvPr/>
          </p:nvCxnSpPr>
          <p:spPr>
            <a:xfrm>
              <a:off x="2988351" y="2420888"/>
              <a:ext cx="0" cy="576064"/>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11E1DABE-9F8E-4469-891A-46A03CC67093}"/>
                </a:ext>
              </a:extLst>
            </p:cNvPr>
            <p:cNvCxnSpPr/>
            <p:nvPr/>
          </p:nvCxnSpPr>
          <p:spPr>
            <a:xfrm>
              <a:off x="3851920" y="2420888"/>
              <a:ext cx="0" cy="576064"/>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C7370CA6-E0AA-443D-BDCF-3F59C972A05B}"/>
                </a:ext>
              </a:extLst>
            </p:cNvPr>
            <p:cNvCxnSpPr>
              <a:cxnSpLocks/>
            </p:cNvCxnSpPr>
            <p:nvPr/>
          </p:nvCxnSpPr>
          <p:spPr>
            <a:xfrm>
              <a:off x="3004592" y="2708920"/>
              <a:ext cx="847328" cy="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grpSp>
      <p:sp>
        <p:nvSpPr>
          <p:cNvPr id="9" name="TextBox 8">
            <a:extLst>
              <a:ext uri="{FF2B5EF4-FFF2-40B4-BE49-F238E27FC236}">
                <a16:creationId xmlns:a16="http://schemas.microsoft.com/office/drawing/2014/main" id="{2DF9FD66-7D34-4E85-BB4E-A32435EA9D53}"/>
              </a:ext>
            </a:extLst>
          </p:cNvPr>
          <p:cNvSpPr txBox="1"/>
          <p:nvPr/>
        </p:nvSpPr>
        <p:spPr>
          <a:xfrm>
            <a:off x="4843264" y="1643896"/>
            <a:ext cx="4059559" cy="3785652"/>
          </a:xfrm>
          <a:prstGeom prst="rect">
            <a:avLst/>
          </a:prstGeom>
          <a:noFill/>
          <a:ln>
            <a:solidFill>
              <a:schemeClr val="tx1"/>
            </a:solidFill>
          </a:ln>
        </p:spPr>
        <p:txBody>
          <a:bodyPr wrap="square" rtlCol="0">
            <a:spAutoFit/>
          </a:bodyPr>
          <a:lstStyle/>
          <a:p>
            <a:r>
              <a:rPr lang="en-US" sz="1600" u="sng" dirty="0"/>
              <a:t>We were told:</a:t>
            </a:r>
          </a:p>
          <a:p>
            <a:endParaRPr lang="en-US" sz="1600" u="sng" dirty="0"/>
          </a:p>
          <a:p>
            <a:r>
              <a:rPr lang="en-US" sz="1600" dirty="0">
                <a:latin typeface="Consolas" panose="020B0609020204030204" pitchFamily="49" charset="0"/>
              </a:rPr>
              <a:t>If (</a:t>
            </a:r>
            <a:r>
              <a:rPr lang="en-US" sz="1600" dirty="0">
                <a:solidFill>
                  <a:srgbClr val="FF0000"/>
                </a:solidFill>
                <a:latin typeface="Consolas" panose="020B0609020204030204" pitchFamily="49" charset="0"/>
              </a:rPr>
              <a:t>air pressure &gt; 35 PSI</a:t>
            </a:r>
            <a:r>
              <a:rPr lang="en-US" sz="1600" dirty="0">
                <a:latin typeface="Consolas" panose="020B0609020204030204" pitchFamily="49" charset="0"/>
              </a:rPr>
              <a:t>) </a:t>
            </a:r>
          </a:p>
          <a:p>
            <a:pPr lvl="1"/>
            <a:r>
              <a:rPr lang="en-US" sz="1600" dirty="0">
                <a:latin typeface="Consolas" panose="020B0609020204030204" pitchFamily="49" charset="0"/>
              </a:rPr>
              <a:t>the </a:t>
            </a:r>
            <a:r>
              <a:rPr lang="en-US" sz="1600" dirty="0">
                <a:solidFill>
                  <a:srgbClr val="FF0000"/>
                </a:solidFill>
                <a:latin typeface="Consolas" panose="020B0609020204030204" pitchFamily="49" charset="0"/>
              </a:rPr>
              <a:t>OVERPRESSURE</a:t>
            </a:r>
            <a:r>
              <a:rPr lang="en-US" sz="1600" dirty="0">
                <a:latin typeface="Consolas" panose="020B0609020204030204" pitchFamily="49" charset="0"/>
              </a:rPr>
              <a:t> light should turn on</a:t>
            </a:r>
            <a:endParaRPr lang="en-US" sz="1600" dirty="0">
              <a:solidFill>
                <a:schemeClr val="accent2">
                  <a:lumMod val="75000"/>
                </a:schemeClr>
              </a:solidFill>
              <a:latin typeface="Consolas" panose="020B0609020204030204" pitchFamily="49" charset="0"/>
            </a:endParaRPr>
          </a:p>
          <a:p>
            <a:r>
              <a:rPr lang="en-US" sz="1600" dirty="0">
                <a:latin typeface="Consolas" panose="020B0609020204030204" pitchFamily="49" charset="0"/>
              </a:rPr>
              <a:t>If (air pressure reading is in the area of 0 to 20 PSI), </a:t>
            </a:r>
          </a:p>
          <a:p>
            <a:pPr lvl="1"/>
            <a:r>
              <a:rPr lang="en-US" sz="1600" dirty="0">
                <a:solidFill>
                  <a:srgbClr val="0000FF"/>
                </a:solidFill>
                <a:latin typeface="Consolas" panose="020B0609020204030204" pitchFamily="49" charset="0"/>
              </a:rPr>
              <a:t>the UNDERPRESSURE </a:t>
            </a:r>
            <a:r>
              <a:rPr lang="en-US" sz="1600" dirty="0">
                <a:latin typeface="Consolas" panose="020B0609020204030204" pitchFamily="49" charset="0"/>
              </a:rPr>
              <a:t>light should turn on</a:t>
            </a:r>
            <a:endParaRPr lang="en-US" sz="1600" dirty="0">
              <a:solidFill>
                <a:schemeClr val="accent2">
                  <a:lumMod val="75000"/>
                </a:schemeClr>
              </a:solidFill>
              <a:latin typeface="Consolas" panose="020B0609020204030204" pitchFamily="49" charset="0"/>
            </a:endParaRPr>
          </a:p>
          <a:p>
            <a:r>
              <a:rPr lang="en-US" sz="1600" dirty="0">
                <a:latin typeface="Consolas" panose="020B0609020204030204" pitchFamily="49" charset="0"/>
              </a:rPr>
              <a:t>If (</a:t>
            </a:r>
            <a:r>
              <a:rPr lang="en-US" sz="1600" dirty="0">
                <a:solidFill>
                  <a:srgbClr val="C00000"/>
                </a:solidFill>
                <a:latin typeface="Consolas" panose="020B0609020204030204" pitchFamily="49" charset="0"/>
              </a:rPr>
              <a:t>air pressure reading &lt; 0</a:t>
            </a:r>
            <a:r>
              <a:rPr lang="en-US" sz="1600" dirty="0">
                <a:latin typeface="Consolas" panose="020B0609020204030204" pitchFamily="49" charset="0"/>
              </a:rPr>
              <a:t>), </a:t>
            </a:r>
          </a:p>
          <a:p>
            <a:pPr lvl="1"/>
            <a:r>
              <a:rPr lang="en-US" sz="1600" dirty="0">
                <a:latin typeface="Consolas" panose="020B0609020204030204" pitchFamily="49" charset="0"/>
              </a:rPr>
              <a:t>the </a:t>
            </a:r>
            <a:r>
              <a:rPr lang="en-US" sz="1600" dirty="0">
                <a:solidFill>
                  <a:srgbClr val="C00000"/>
                </a:solidFill>
                <a:latin typeface="Consolas" panose="020B0609020204030204" pitchFamily="49" charset="0"/>
              </a:rPr>
              <a:t>ERROR</a:t>
            </a:r>
            <a:r>
              <a:rPr lang="en-US" sz="1600" dirty="0">
                <a:latin typeface="Consolas" panose="020B0609020204030204" pitchFamily="49" charset="0"/>
              </a:rPr>
              <a:t> light should come on</a:t>
            </a:r>
          </a:p>
          <a:p>
            <a:pPr lvl="1"/>
            <a:endParaRPr lang="en-US" sz="1600" dirty="0">
              <a:solidFill>
                <a:schemeClr val="accent2">
                  <a:lumMod val="75000"/>
                </a:schemeClr>
              </a:solidFill>
            </a:endParaRPr>
          </a:p>
          <a:p>
            <a:pPr marL="0" lvl="1"/>
            <a:r>
              <a:rPr lang="en-US" sz="1600" dirty="0">
                <a:solidFill>
                  <a:schemeClr val="accent2">
                    <a:lumMod val="75000"/>
                  </a:schemeClr>
                </a:solidFill>
              </a:rPr>
              <a:t>Assume we go back to the end-user and refine req’s…</a:t>
            </a:r>
          </a:p>
          <a:p>
            <a:endParaRPr lang="en-US" sz="1600" dirty="0"/>
          </a:p>
        </p:txBody>
      </p:sp>
      <p:sp>
        <p:nvSpPr>
          <p:cNvPr id="14" name="TextBox 13">
            <a:extLst>
              <a:ext uri="{FF2B5EF4-FFF2-40B4-BE49-F238E27FC236}">
                <a16:creationId xmlns:a16="http://schemas.microsoft.com/office/drawing/2014/main" id="{9FF0E379-C9D4-4D2E-B908-FDDAC21CD3FF}"/>
              </a:ext>
            </a:extLst>
          </p:cNvPr>
          <p:cNvSpPr txBox="1"/>
          <p:nvPr/>
        </p:nvSpPr>
        <p:spPr>
          <a:xfrm>
            <a:off x="72805" y="2132856"/>
            <a:ext cx="991870" cy="646331"/>
          </a:xfrm>
          <a:prstGeom prst="rect">
            <a:avLst/>
          </a:prstGeom>
          <a:noFill/>
        </p:spPr>
        <p:txBody>
          <a:bodyPr wrap="square" rtlCol="0">
            <a:spAutoFit/>
          </a:bodyPr>
          <a:lstStyle/>
          <a:p>
            <a:pPr algn="ctr"/>
            <a:r>
              <a:rPr lang="en-US" dirty="0">
                <a:solidFill>
                  <a:srgbClr val="C00000"/>
                </a:solidFill>
              </a:rPr>
              <a:t>MININT?</a:t>
            </a:r>
          </a:p>
        </p:txBody>
      </p:sp>
      <p:sp>
        <p:nvSpPr>
          <p:cNvPr id="15" name="TextBox 14">
            <a:extLst>
              <a:ext uri="{FF2B5EF4-FFF2-40B4-BE49-F238E27FC236}">
                <a16:creationId xmlns:a16="http://schemas.microsoft.com/office/drawing/2014/main" id="{03B47CFE-97C6-4929-9F1B-E676AA0E73B1}"/>
              </a:ext>
            </a:extLst>
          </p:cNvPr>
          <p:cNvSpPr txBox="1"/>
          <p:nvPr/>
        </p:nvSpPr>
        <p:spPr>
          <a:xfrm>
            <a:off x="1097686" y="2144066"/>
            <a:ext cx="847327" cy="646331"/>
          </a:xfrm>
          <a:prstGeom prst="rect">
            <a:avLst/>
          </a:prstGeom>
          <a:noFill/>
        </p:spPr>
        <p:txBody>
          <a:bodyPr wrap="square" rtlCol="0">
            <a:spAutoFit/>
          </a:bodyPr>
          <a:lstStyle/>
          <a:p>
            <a:pPr algn="ctr"/>
            <a:r>
              <a:rPr lang="en-US" dirty="0">
                <a:solidFill>
                  <a:srgbClr val="0000FF"/>
                </a:solidFill>
              </a:rPr>
              <a:t>0 </a:t>
            </a:r>
          </a:p>
          <a:p>
            <a:pPr algn="ctr"/>
            <a:r>
              <a:rPr lang="en-US" dirty="0">
                <a:solidFill>
                  <a:srgbClr val="0000FF"/>
                </a:solidFill>
              </a:rPr>
              <a:t>?</a:t>
            </a:r>
          </a:p>
        </p:txBody>
      </p:sp>
      <p:sp>
        <p:nvSpPr>
          <p:cNvPr id="16" name="TextBox 15">
            <a:extLst>
              <a:ext uri="{FF2B5EF4-FFF2-40B4-BE49-F238E27FC236}">
                <a16:creationId xmlns:a16="http://schemas.microsoft.com/office/drawing/2014/main" id="{7F9A7FB4-4B18-43D6-A2D1-45C365A5C76F}"/>
              </a:ext>
            </a:extLst>
          </p:cNvPr>
          <p:cNvSpPr txBox="1"/>
          <p:nvPr/>
        </p:nvSpPr>
        <p:spPr>
          <a:xfrm>
            <a:off x="1972632" y="2140133"/>
            <a:ext cx="847327" cy="646331"/>
          </a:xfrm>
          <a:prstGeom prst="rect">
            <a:avLst/>
          </a:prstGeom>
          <a:noFill/>
        </p:spPr>
        <p:txBody>
          <a:bodyPr wrap="square" rtlCol="0">
            <a:spAutoFit/>
          </a:bodyPr>
          <a:lstStyle/>
          <a:p>
            <a:pPr algn="ctr"/>
            <a:r>
              <a:rPr lang="en-US" dirty="0">
                <a:solidFill>
                  <a:srgbClr val="0000FF"/>
                </a:solidFill>
              </a:rPr>
              <a:t>20</a:t>
            </a:r>
          </a:p>
          <a:p>
            <a:pPr algn="ctr"/>
            <a:r>
              <a:rPr lang="en-US" dirty="0">
                <a:solidFill>
                  <a:srgbClr val="0000FF"/>
                </a:solidFill>
              </a:rPr>
              <a:t>?</a:t>
            </a:r>
          </a:p>
        </p:txBody>
      </p:sp>
      <p:sp>
        <p:nvSpPr>
          <p:cNvPr id="25" name="TextBox 24">
            <a:extLst>
              <a:ext uri="{FF2B5EF4-FFF2-40B4-BE49-F238E27FC236}">
                <a16:creationId xmlns:a16="http://schemas.microsoft.com/office/drawing/2014/main" id="{B62EAF10-7E98-4774-BA1D-AA3B65D9C6EC}"/>
              </a:ext>
            </a:extLst>
          </p:cNvPr>
          <p:cNvSpPr txBox="1"/>
          <p:nvPr/>
        </p:nvSpPr>
        <p:spPr>
          <a:xfrm>
            <a:off x="2825878" y="2132856"/>
            <a:ext cx="847327" cy="369332"/>
          </a:xfrm>
          <a:prstGeom prst="rect">
            <a:avLst/>
          </a:prstGeom>
          <a:noFill/>
        </p:spPr>
        <p:txBody>
          <a:bodyPr wrap="square" rtlCol="0">
            <a:spAutoFit/>
          </a:bodyPr>
          <a:lstStyle/>
          <a:p>
            <a:pPr algn="ctr"/>
            <a:r>
              <a:rPr lang="en-US" dirty="0">
                <a:solidFill>
                  <a:srgbClr val="008000"/>
                </a:solidFill>
              </a:rPr>
              <a:t>35</a:t>
            </a:r>
          </a:p>
        </p:txBody>
      </p:sp>
      <p:sp>
        <p:nvSpPr>
          <p:cNvPr id="26" name="TextBox 25">
            <a:extLst>
              <a:ext uri="{FF2B5EF4-FFF2-40B4-BE49-F238E27FC236}">
                <a16:creationId xmlns:a16="http://schemas.microsoft.com/office/drawing/2014/main" id="{CA5101AA-8311-490D-AB3A-8272507300B2}"/>
              </a:ext>
            </a:extLst>
          </p:cNvPr>
          <p:cNvSpPr txBox="1"/>
          <p:nvPr/>
        </p:nvSpPr>
        <p:spPr>
          <a:xfrm>
            <a:off x="3566884" y="2132856"/>
            <a:ext cx="970418" cy="646331"/>
          </a:xfrm>
          <a:prstGeom prst="rect">
            <a:avLst/>
          </a:prstGeom>
          <a:noFill/>
        </p:spPr>
        <p:txBody>
          <a:bodyPr wrap="square" rtlCol="0">
            <a:spAutoFit/>
          </a:bodyPr>
          <a:lstStyle/>
          <a:p>
            <a:pPr algn="ctr"/>
            <a:r>
              <a:rPr lang="en-US" dirty="0">
                <a:solidFill>
                  <a:srgbClr val="FF0000"/>
                </a:solidFill>
              </a:rPr>
              <a:t>MAXINT?</a:t>
            </a:r>
          </a:p>
        </p:txBody>
      </p:sp>
      <p:sp>
        <p:nvSpPr>
          <p:cNvPr id="27" name="TextBox 26">
            <a:extLst>
              <a:ext uri="{FF2B5EF4-FFF2-40B4-BE49-F238E27FC236}">
                <a16:creationId xmlns:a16="http://schemas.microsoft.com/office/drawing/2014/main" id="{95623E32-1621-4586-92A9-FFC14409ACEE}"/>
              </a:ext>
            </a:extLst>
          </p:cNvPr>
          <p:cNvSpPr txBox="1"/>
          <p:nvPr/>
        </p:nvSpPr>
        <p:spPr>
          <a:xfrm>
            <a:off x="260763" y="6323509"/>
            <a:ext cx="1656184" cy="369332"/>
          </a:xfrm>
          <a:prstGeom prst="rect">
            <a:avLst/>
          </a:prstGeom>
          <a:noFill/>
        </p:spPr>
        <p:txBody>
          <a:bodyPr wrap="square" rtlCol="0">
            <a:spAutoFit/>
          </a:bodyPr>
          <a:lstStyle/>
          <a:p>
            <a:r>
              <a:rPr lang="en-US" dirty="0"/>
              <a:t>Questions…</a:t>
            </a:r>
          </a:p>
        </p:txBody>
      </p:sp>
      <p:sp>
        <p:nvSpPr>
          <p:cNvPr id="28" name="TextBox 27">
            <a:extLst>
              <a:ext uri="{FF2B5EF4-FFF2-40B4-BE49-F238E27FC236}">
                <a16:creationId xmlns:a16="http://schemas.microsoft.com/office/drawing/2014/main" id="{E3F5E1EC-6917-4B46-96AA-787C1BF3E543}"/>
              </a:ext>
            </a:extLst>
          </p:cNvPr>
          <p:cNvSpPr txBox="1"/>
          <p:nvPr/>
        </p:nvSpPr>
        <p:spPr>
          <a:xfrm>
            <a:off x="269594" y="3008767"/>
            <a:ext cx="1656184" cy="646331"/>
          </a:xfrm>
          <a:prstGeom prst="rect">
            <a:avLst/>
          </a:prstGeom>
          <a:noFill/>
          <a:ln>
            <a:solidFill>
              <a:schemeClr val="tx1"/>
            </a:solidFill>
          </a:ln>
        </p:spPr>
        <p:txBody>
          <a:bodyPr wrap="square" rtlCol="0">
            <a:spAutoFit/>
          </a:bodyPr>
          <a:lstStyle/>
          <a:p>
            <a:r>
              <a:rPr lang="en-US" dirty="0">
                <a:solidFill>
                  <a:srgbClr val="C00000"/>
                </a:solidFill>
              </a:rPr>
              <a:t>What is the min possible value?</a:t>
            </a:r>
          </a:p>
        </p:txBody>
      </p:sp>
      <p:sp>
        <p:nvSpPr>
          <p:cNvPr id="29" name="TextBox 28">
            <a:extLst>
              <a:ext uri="{FF2B5EF4-FFF2-40B4-BE49-F238E27FC236}">
                <a16:creationId xmlns:a16="http://schemas.microsoft.com/office/drawing/2014/main" id="{31A1FE94-7F3C-488F-B640-97FB50942F24}"/>
              </a:ext>
            </a:extLst>
          </p:cNvPr>
          <p:cNvSpPr txBox="1"/>
          <p:nvPr/>
        </p:nvSpPr>
        <p:spPr>
          <a:xfrm>
            <a:off x="580118" y="3718773"/>
            <a:ext cx="1656184" cy="646331"/>
          </a:xfrm>
          <a:prstGeom prst="rect">
            <a:avLst/>
          </a:prstGeom>
          <a:noFill/>
          <a:ln>
            <a:solidFill>
              <a:schemeClr val="tx1"/>
            </a:solidFill>
          </a:ln>
        </p:spPr>
        <p:txBody>
          <a:bodyPr wrap="square" rtlCol="0">
            <a:spAutoFit/>
          </a:bodyPr>
          <a:lstStyle/>
          <a:p>
            <a:r>
              <a:rPr lang="en-US" dirty="0">
                <a:solidFill>
                  <a:srgbClr val="0000FF"/>
                </a:solidFill>
              </a:rPr>
              <a:t>Where does 0 belong?</a:t>
            </a:r>
          </a:p>
        </p:txBody>
      </p:sp>
      <p:sp>
        <p:nvSpPr>
          <p:cNvPr id="30" name="TextBox 29">
            <a:extLst>
              <a:ext uri="{FF2B5EF4-FFF2-40B4-BE49-F238E27FC236}">
                <a16:creationId xmlns:a16="http://schemas.microsoft.com/office/drawing/2014/main" id="{26CDF8E3-4D7F-4BB2-A6BA-6DFC0859048B}"/>
              </a:ext>
            </a:extLst>
          </p:cNvPr>
          <p:cNvSpPr txBox="1"/>
          <p:nvPr/>
        </p:nvSpPr>
        <p:spPr>
          <a:xfrm>
            <a:off x="2339752" y="3718773"/>
            <a:ext cx="1656184" cy="646331"/>
          </a:xfrm>
          <a:prstGeom prst="rect">
            <a:avLst/>
          </a:prstGeom>
          <a:noFill/>
          <a:ln>
            <a:solidFill>
              <a:schemeClr val="tx1"/>
            </a:solidFill>
          </a:ln>
        </p:spPr>
        <p:txBody>
          <a:bodyPr wrap="square" rtlCol="0">
            <a:spAutoFit/>
          </a:bodyPr>
          <a:lstStyle/>
          <a:p>
            <a:r>
              <a:rPr lang="en-US" dirty="0"/>
              <a:t>Similarly for 20 and 35</a:t>
            </a:r>
          </a:p>
        </p:txBody>
      </p:sp>
      <p:sp>
        <p:nvSpPr>
          <p:cNvPr id="31" name="TextBox 30">
            <a:extLst>
              <a:ext uri="{FF2B5EF4-FFF2-40B4-BE49-F238E27FC236}">
                <a16:creationId xmlns:a16="http://schemas.microsoft.com/office/drawing/2014/main" id="{41373C14-70EB-4A91-B5F0-C9D784FC29BD}"/>
              </a:ext>
            </a:extLst>
          </p:cNvPr>
          <p:cNvSpPr txBox="1"/>
          <p:nvPr/>
        </p:nvSpPr>
        <p:spPr>
          <a:xfrm>
            <a:off x="2089293" y="2989430"/>
            <a:ext cx="1656184" cy="646331"/>
          </a:xfrm>
          <a:prstGeom prst="rect">
            <a:avLst/>
          </a:prstGeom>
          <a:noFill/>
          <a:ln>
            <a:solidFill>
              <a:schemeClr val="tx1"/>
            </a:solidFill>
          </a:ln>
        </p:spPr>
        <p:txBody>
          <a:bodyPr wrap="square" rtlCol="0">
            <a:spAutoFit/>
          </a:bodyPr>
          <a:lstStyle/>
          <a:p>
            <a:r>
              <a:rPr lang="en-US" dirty="0">
                <a:solidFill>
                  <a:srgbClr val="FF0000"/>
                </a:solidFill>
              </a:rPr>
              <a:t>Similarly for the max possible</a:t>
            </a:r>
          </a:p>
        </p:txBody>
      </p:sp>
      <p:sp>
        <p:nvSpPr>
          <p:cNvPr id="32" name="TextBox 31">
            <a:extLst>
              <a:ext uri="{FF2B5EF4-FFF2-40B4-BE49-F238E27FC236}">
                <a16:creationId xmlns:a16="http://schemas.microsoft.com/office/drawing/2014/main" id="{02708832-0B28-4C86-B5F7-A7826535C2FF}"/>
              </a:ext>
            </a:extLst>
          </p:cNvPr>
          <p:cNvSpPr txBox="1"/>
          <p:nvPr/>
        </p:nvSpPr>
        <p:spPr>
          <a:xfrm>
            <a:off x="2017021" y="4504661"/>
            <a:ext cx="1656184" cy="923330"/>
          </a:xfrm>
          <a:prstGeom prst="rect">
            <a:avLst/>
          </a:prstGeom>
          <a:noFill/>
          <a:ln>
            <a:solidFill>
              <a:schemeClr val="tx1"/>
            </a:solidFill>
          </a:ln>
        </p:spPr>
        <p:txBody>
          <a:bodyPr wrap="square" rtlCol="0">
            <a:spAutoFit/>
          </a:bodyPr>
          <a:lstStyle/>
          <a:p>
            <a:r>
              <a:rPr lang="en-US" dirty="0">
                <a:solidFill>
                  <a:srgbClr val="008000"/>
                </a:solidFill>
              </a:rPr>
              <a:t>What happens between 20 and 35? </a:t>
            </a:r>
            <a:r>
              <a:rPr lang="en-US" dirty="0" err="1">
                <a:solidFill>
                  <a:srgbClr val="008000"/>
                </a:solidFill>
              </a:rPr>
              <a:t>Oeo</a:t>
            </a:r>
            <a:r>
              <a:rPr lang="en-US" dirty="0">
                <a:solidFill>
                  <a:srgbClr val="008000"/>
                </a:solidFill>
              </a:rPr>
              <a:t>?</a:t>
            </a:r>
          </a:p>
        </p:txBody>
      </p:sp>
      <p:sp>
        <p:nvSpPr>
          <p:cNvPr id="33" name="TextBox 32">
            <a:extLst>
              <a:ext uri="{FF2B5EF4-FFF2-40B4-BE49-F238E27FC236}">
                <a16:creationId xmlns:a16="http://schemas.microsoft.com/office/drawing/2014/main" id="{0D50AF44-D90B-4257-A456-1C69E7452A8E}"/>
              </a:ext>
            </a:extLst>
          </p:cNvPr>
          <p:cNvSpPr txBox="1"/>
          <p:nvPr/>
        </p:nvSpPr>
        <p:spPr>
          <a:xfrm>
            <a:off x="2033790" y="5552460"/>
            <a:ext cx="1656184" cy="1200329"/>
          </a:xfrm>
          <a:prstGeom prst="rect">
            <a:avLst/>
          </a:prstGeom>
          <a:noFill/>
          <a:ln>
            <a:solidFill>
              <a:schemeClr val="tx1"/>
            </a:solidFill>
          </a:ln>
        </p:spPr>
        <p:txBody>
          <a:bodyPr wrap="square" rtlCol="0">
            <a:spAutoFit/>
          </a:bodyPr>
          <a:lstStyle/>
          <a:p>
            <a:r>
              <a:rPr lang="en-US" dirty="0">
                <a:solidFill>
                  <a:schemeClr val="accent2">
                    <a:lumMod val="75000"/>
                  </a:schemeClr>
                </a:solidFill>
              </a:rPr>
              <a:t>If the pressure changes, the already lit lights turn off?</a:t>
            </a:r>
          </a:p>
        </p:txBody>
      </p:sp>
      <p:sp>
        <p:nvSpPr>
          <p:cNvPr id="34" name="Arrow: Right 33">
            <a:extLst>
              <a:ext uri="{FF2B5EF4-FFF2-40B4-BE49-F238E27FC236}">
                <a16:creationId xmlns:a16="http://schemas.microsoft.com/office/drawing/2014/main" id="{4273D4BF-E0F8-49C9-8BFD-90A2BE2502E5}"/>
              </a:ext>
            </a:extLst>
          </p:cNvPr>
          <p:cNvSpPr/>
          <p:nvPr/>
        </p:nvSpPr>
        <p:spPr>
          <a:xfrm>
            <a:off x="7524328" y="5427991"/>
            <a:ext cx="648072" cy="5212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6543A0E0-4170-4943-B764-39BD4717BD94}"/>
              </a:ext>
            </a:extLst>
          </p:cNvPr>
          <p:cNvSpPr>
            <a:spLocks noGrp="1"/>
          </p:cNvSpPr>
          <p:nvPr>
            <p:ph type="sldNum" sz="quarter" idx="12"/>
          </p:nvPr>
        </p:nvSpPr>
        <p:spPr/>
        <p:txBody>
          <a:bodyPr/>
          <a:lstStyle/>
          <a:p>
            <a:fld id="{3DF53439-851E-44AD-84B1-B6BFC3D0C743}" type="slidenum">
              <a:rPr lang="el-GR" smtClean="0"/>
              <a:t>18</a:t>
            </a:fld>
            <a:endParaRPr lang="el-GR"/>
          </a:p>
        </p:txBody>
      </p:sp>
    </p:spTree>
    <p:extLst>
      <p:ext uri="{BB962C8B-B14F-4D97-AF65-F5344CB8AC3E}">
        <p14:creationId xmlns:p14="http://schemas.microsoft.com/office/powerpoint/2010/main" val="3283743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1FBFD-FBC3-4441-A5C7-6C79F4261C00}"/>
              </a:ext>
            </a:extLst>
          </p:cNvPr>
          <p:cNvSpPr>
            <a:spLocks noGrp="1"/>
          </p:cNvSpPr>
          <p:nvPr>
            <p:ph type="title"/>
          </p:nvPr>
        </p:nvSpPr>
        <p:spPr/>
        <p:txBody>
          <a:bodyPr/>
          <a:lstStyle/>
          <a:p>
            <a:pPr algn="l"/>
            <a:r>
              <a:rPr lang="en-US" dirty="0"/>
              <a:t>Requirements refined</a:t>
            </a:r>
          </a:p>
        </p:txBody>
      </p:sp>
      <p:sp>
        <p:nvSpPr>
          <p:cNvPr id="4" name="Content Placeholder 3">
            <a:extLst>
              <a:ext uri="{FF2B5EF4-FFF2-40B4-BE49-F238E27FC236}">
                <a16:creationId xmlns:a16="http://schemas.microsoft.com/office/drawing/2014/main" id="{81E39B7C-40D7-48E2-8E15-C1D16DD6BC36}"/>
              </a:ext>
            </a:extLst>
          </p:cNvPr>
          <p:cNvSpPr txBox="1">
            <a:spLocks noGrp="1"/>
          </p:cNvSpPr>
          <p:nvPr>
            <p:ph idx="1"/>
          </p:nvPr>
        </p:nvSpPr>
        <p:spPr>
          <a:xfrm>
            <a:off x="745232" y="1600200"/>
            <a:ext cx="7941568" cy="4955203"/>
          </a:xfrm>
          <a:prstGeom prst="rect">
            <a:avLst/>
          </a:prstGeom>
          <a:noFill/>
        </p:spPr>
        <p:txBody>
          <a:bodyPr wrap="square" rtlCol="0">
            <a:spAutoFit/>
          </a:bodyPr>
          <a:lstStyle/>
          <a:p>
            <a:r>
              <a:rPr lang="en-US" sz="2400" dirty="0"/>
              <a:t>If (</a:t>
            </a:r>
            <a:r>
              <a:rPr lang="en-US" sz="2400" dirty="0">
                <a:solidFill>
                  <a:srgbClr val="FF0000"/>
                </a:solidFill>
              </a:rPr>
              <a:t>air pressure in [36 .. MAXINT) </a:t>
            </a:r>
            <a:r>
              <a:rPr lang="en-US" sz="2400" dirty="0"/>
              <a:t>) </a:t>
            </a:r>
          </a:p>
          <a:p>
            <a:pPr lvl="1"/>
            <a:r>
              <a:rPr lang="en-US" sz="2400" dirty="0"/>
              <a:t>the </a:t>
            </a:r>
            <a:r>
              <a:rPr lang="en-US" sz="2400" dirty="0">
                <a:solidFill>
                  <a:srgbClr val="FF0000"/>
                </a:solidFill>
              </a:rPr>
              <a:t>OVERPRESSURE</a:t>
            </a:r>
            <a:r>
              <a:rPr lang="en-US" sz="2400" dirty="0"/>
              <a:t> light should turn on, and, </a:t>
            </a:r>
          </a:p>
          <a:p>
            <a:pPr lvl="1"/>
            <a:r>
              <a:rPr lang="en-US" sz="2400" dirty="0">
                <a:solidFill>
                  <a:schemeClr val="accent2">
                    <a:lumMod val="75000"/>
                  </a:schemeClr>
                </a:solidFill>
              </a:rPr>
              <a:t>all other lights should be off. </a:t>
            </a:r>
          </a:p>
          <a:p>
            <a:r>
              <a:rPr lang="en-US" sz="2400" dirty="0"/>
              <a:t>If (air pressure in [0 … 20] PSI), </a:t>
            </a:r>
          </a:p>
          <a:p>
            <a:pPr lvl="1"/>
            <a:r>
              <a:rPr lang="en-US" sz="2400" dirty="0">
                <a:solidFill>
                  <a:srgbClr val="0000FF"/>
                </a:solidFill>
              </a:rPr>
              <a:t>the UNDERPRESSURE </a:t>
            </a:r>
            <a:r>
              <a:rPr lang="en-US" sz="2400" dirty="0"/>
              <a:t>light should turn on, and, </a:t>
            </a:r>
            <a:endParaRPr lang="en-US" sz="2400" dirty="0">
              <a:solidFill>
                <a:srgbClr val="0000FF"/>
              </a:solidFill>
            </a:endParaRPr>
          </a:p>
          <a:p>
            <a:pPr lvl="1"/>
            <a:r>
              <a:rPr lang="en-US" sz="2400" dirty="0">
                <a:solidFill>
                  <a:schemeClr val="accent2">
                    <a:lumMod val="75000"/>
                  </a:schemeClr>
                </a:solidFill>
              </a:rPr>
              <a:t>all other lights should be off. </a:t>
            </a:r>
          </a:p>
          <a:p>
            <a:r>
              <a:rPr lang="en-US" sz="2800" dirty="0">
                <a:solidFill>
                  <a:srgbClr val="008000"/>
                </a:solidFill>
              </a:rPr>
              <a:t>No light </a:t>
            </a:r>
            <a:r>
              <a:rPr lang="en-US" sz="2800" dirty="0"/>
              <a:t>comes on for PSIs in </a:t>
            </a:r>
            <a:r>
              <a:rPr lang="en-US" sz="2800" dirty="0">
                <a:solidFill>
                  <a:srgbClr val="008000"/>
                </a:solidFill>
              </a:rPr>
              <a:t>[21 .. 35]</a:t>
            </a:r>
            <a:r>
              <a:rPr lang="en-US" sz="2800" dirty="0"/>
              <a:t> (inclusive) - </a:t>
            </a:r>
            <a:r>
              <a:rPr lang="en-US" sz="2800" dirty="0">
                <a:solidFill>
                  <a:srgbClr val="008000"/>
                </a:solidFill>
              </a:rPr>
              <a:t>normal operating conditions</a:t>
            </a:r>
          </a:p>
          <a:p>
            <a:r>
              <a:rPr lang="en-US" sz="2400" dirty="0"/>
              <a:t>If (</a:t>
            </a:r>
            <a:r>
              <a:rPr lang="en-US" sz="2400" dirty="0">
                <a:solidFill>
                  <a:srgbClr val="C00000"/>
                </a:solidFill>
              </a:rPr>
              <a:t>air pressure in (MININT .. -1] </a:t>
            </a:r>
            <a:r>
              <a:rPr lang="en-US" sz="2400" dirty="0"/>
              <a:t>), </a:t>
            </a:r>
          </a:p>
          <a:p>
            <a:pPr lvl="1"/>
            <a:r>
              <a:rPr lang="en-US" sz="2400" dirty="0"/>
              <a:t>the </a:t>
            </a:r>
            <a:r>
              <a:rPr lang="en-US" sz="2400" dirty="0">
                <a:solidFill>
                  <a:srgbClr val="C00000"/>
                </a:solidFill>
              </a:rPr>
              <a:t>ERROR</a:t>
            </a:r>
            <a:r>
              <a:rPr lang="en-US" sz="2400" dirty="0"/>
              <a:t> light should come on, and, </a:t>
            </a:r>
          </a:p>
          <a:p>
            <a:pPr lvl="1"/>
            <a:r>
              <a:rPr lang="en-US" sz="2400" dirty="0">
                <a:solidFill>
                  <a:schemeClr val="accent2">
                    <a:lumMod val="75000"/>
                  </a:schemeClr>
                </a:solidFill>
              </a:rPr>
              <a:t>all other lights should be off. </a:t>
            </a:r>
            <a:endParaRPr lang="en-US" sz="2400" dirty="0"/>
          </a:p>
        </p:txBody>
      </p:sp>
      <p:sp>
        <p:nvSpPr>
          <p:cNvPr id="5" name="Arrow: Right 4">
            <a:extLst>
              <a:ext uri="{FF2B5EF4-FFF2-40B4-BE49-F238E27FC236}">
                <a16:creationId xmlns:a16="http://schemas.microsoft.com/office/drawing/2014/main" id="{936C2830-1757-4686-AC82-6B7C7D4C11A9}"/>
              </a:ext>
            </a:extLst>
          </p:cNvPr>
          <p:cNvSpPr/>
          <p:nvPr/>
        </p:nvSpPr>
        <p:spPr>
          <a:xfrm>
            <a:off x="169168" y="4509120"/>
            <a:ext cx="576064" cy="504056"/>
          </a:xfrm>
          <a:prstGeom prst="rightArrow">
            <a:avLst/>
          </a:prstGeom>
          <a:solidFill>
            <a:srgbClr val="008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loud 5">
            <a:extLst>
              <a:ext uri="{FF2B5EF4-FFF2-40B4-BE49-F238E27FC236}">
                <a16:creationId xmlns:a16="http://schemas.microsoft.com/office/drawing/2014/main" id="{F9B543CE-1618-4D17-93E1-C04AE26DD1F7}"/>
              </a:ext>
            </a:extLst>
          </p:cNvPr>
          <p:cNvSpPr/>
          <p:nvPr/>
        </p:nvSpPr>
        <p:spPr>
          <a:xfrm>
            <a:off x="6156176" y="245428"/>
            <a:ext cx="2530624" cy="1671403"/>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solidFill>
              </a:rPr>
              <a:t>Conveniently, the sensor returns an INT, not double…</a:t>
            </a:r>
          </a:p>
        </p:txBody>
      </p:sp>
      <p:sp>
        <p:nvSpPr>
          <p:cNvPr id="7" name="Arrow: Right 6">
            <a:extLst>
              <a:ext uri="{FF2B5EF4-FFF2-40B4-BE49-F238E27FC236}">
                <a16:creationId xmlns:a16="http://schemas.microsoft.com/office/drawing/2014/main" id="{70902D8F-C423-4041-A7B2-3EEB41D0FAF5}"/>
              </a:ext>
            </a:extLst>
          </p:cNvPr>
          <p:cNvSpPr/>
          <p:nvPr/>
        </p:nvSpPr>
        <p:spPr>
          <a:xfrm rot="10800000">
            <a:off x="5364088" y="2477986"/>
            <a:ext cx="576064" cy="504056"/>
          </a:xfrm>
          <a:prstGeom prst="right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3DCA5FDD-5321-4848-993D-0709FE1F0270}"/>
              </a:ext>
            </a:extLst>
          </p:cNvPr>
          <p:cNvSpPr/>
          <p:nvPr/>
        </p:nvSpPr>
        <p:spPr>
          <a:xfrm rot="10800000">
            <a:off x="5355637" y="3717032"/>
            <a:ext cx="576064" cy="504056"/>
          </a:xfrm>
          <a:prstGeom prst="right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C1AE525F-4350-4660-8EE2-61A3C924E8FA}"/>
              </a:ext>
            </a:extLst>
          </p:cNvPr>
          <p:cNvSpPr/>
          <p:nvPr/>
        </p:nvSpPr>
        <p:spPr>
          <a:xfrm rot="10800000">
            <a:off x="5312350" y="6029244"/>
            <a:ext cx="576064" cy="504056"/>
          </a:xfrm>
          <a:prstGeom prst="right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E22C814C-3625-49E5-8EB4-6A34A251A546}"/>
              </a:ext>
            </a:extLst>
          </p:cNvPr>
          <p:cNvSpPr>
            <a:spLocks noGrp="1"/>
          </p:cNvSpPr>
          <p:nvPr>
            <p:ph type="sldNum" sz="quarter" idx="12"/>
          </p:nvPr>
        </p:nvSpPr>
        <p:spPr/>
        <p:txBody>
          <a:bodyPr/>
          <a:lstStyle/>
          <a:p>
            <a:fld id="{3DF53439-851E-44AD-84B1-B6BFC3D0C743}" type="slidenum">
              <a:rPr lang="el-GR" smtClean="0"/>
              <a:t>19</a:t>
            </a:fld>
            <a:endParaRPr lang="el-GR"/>
          </a:p>
        </p:txBody>
      </p:sp>
    </p:spTree>
    <p:extLst>
      <p:ext uri="{BB962C8B-B14F-4D97-AF65-F5344CB8AC3E}">
        <p14:creationId xmlns:p14="http://schemas.microsoft.com/office/powerpoint/2010/main" val="2152333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Έλεγχος</a:t>
            </a:r>
          </a:p>
        </p:txBody>
      </p:sp>
      <p:sp>
        <p:nvSpPr>
          <p:cNvPr id="5" name="Content Placeholder 4"/>
          <p:cNvSpPr>
            <a:spLocks noGrp="1"/>
          </p:cNvSpPr>
          <p:nvPr>
            <p:ph idx="1"/>
          </p:nvPr>
        </p:nvSpPr>
        <p:spPr/>
        <p:txBody>
          <a:bodyPr>
            <a:normAutofit fontScale="85000" lnSpcReduction="10000"/>
          </a:bodyPr>
          <a:lstStyle/>
          <a:p>
            <a:r>
              <a:rPr lang="el-GR" dirty="0"/>
              <a:t>[</a:t>
            </a:r>
            <a:r>
              <a:rPr lang="en-US" dirty="0"/>
              <a:t>SWEBOK] Software testing consists of the </a:t>
            </a:r>
            <a:r>
              <a:rPr lang="en-US" i="1" dirty="0"/>
              <a:t>dynamic verification</a:t>
            </a:r>
            <a:r>
              <a:rPr lang="el-GR" i="1" dirty="0"/>
              <a:t> </a:t>
            </a:r>
            <a:r>
              <a:rPr lang="en-US" dirty="0"/>
              <a:t>that a program provides </a:t>
            </a:r>
            <a:r>
              <a:rPr lang="en-US" i="1" dirty="0"/>
              <a:t>expected behaviors</a:t>
            </a:r>
            <a:r>
              <a:rPr lang="el-GR" i="1" dirty="0"/>
              <a:t> </a:t>
            </a:r>
            <a:r>
              <a:rPr lang="en-US" dirty="0"/>
              <a:t>on a </a:t>
            </a:r>
            <a:r>
              <a:rPr lang="en-US" i="1" dirty="0"/>
              <a:t>finite set of test cases, suitably selected from</a:t>
            </a:r>
            <a:r>
              <a:rPr lang="el-GR" i="1" dirty="0"/>
              <a:t> </a:t>
            </a:r>
            <a:r>
              <a:rPr lang="en-US" dirty="0"/>
              <a:t>the usually infinite execution domain.</a:t>
            </a:r>
          </a:p>
          <a:p>
            <a:r>
              <a:rPr lang="el-GR" u="sng" dirty="0"/>
              <a:t>Επιβεβαιώνουμε</a:t>
            </a:r>
            <a:r>
              <a:rPr lang="el-GR" dirty="0"/>
              <a:t> την ορθή λειτουργία του κώδικα δυναμικά (τρέχοντάς τον, </a:t>
            </a:r>
            <a:r>
              <a:rPr lang="el-GR" dirty="0" err="1"/>
              <a:t>δλδ</a:t>
            </a:r>
            <a:r>
              <a:rPr lang="el-GR" dirty="0"/>
              <a:t>)</a:t>
            </a:r>
          </a:p>
          <a:p>
            <a:r>
              <a:rPr lang="el-GR" u="sng" dirty="0"/>
              <a:t>Επιλέγουμε</a:t>
            </a:r>
            <a:r>
              <a:rPr lang="el-GR" dirty="0"/>
              <a:t> ένα υποσύνολο από </a:t>
            </a:r>
            <a:r>
              <a:rPr lang="en-US" dirty="0"/>
              <a:t>test cases </a:t>
            </a:r>
            <a:r>
              <a:rPr lang="el-GR" dirty="0"/>
              <a:t>για το σκοπό αυτό </a:t>
            </a:r>
          </a:p>
          <a:p>
            <a:r>
              <a:rPr lang="el-GR" dirty="0"/>
              <a:t>Ο έλεγχος συνίσταται στην </a:t>
            </a:r>
            <a:r>
              <a:rPr lang="el-GR" u="sng" dirty="0"/>
              <a:t>αντιπαραβολή</a:t>
            </a:r>
            <a:r>
              <a:rPr lang="el-GR" dirty="0"/>
              <a:t> του </a:t>
            </a:r>
            <a:r>
              <a:rPr lang="el-GR" dirty="0">
                <a:solidFill>
                  <a:srgbClr val="0000CC"/>
                </a:solidFill>
              </a:rPr>
              <a:t>αναμενόμενου</a:t>
            </a:r>
            <a:r>
              <a:rPr lang="el-GR" dirty="0"/>
              <a:t> αποτελέσματος σε σχέση με το </a:t>
            </a:r>
            <a:r>
              <a:rPr lang="el-GR" dirty="0">
                <a:solidFill>
                  <a:srgbClr val="C00000"/>
                </a:solidFill>
              </a:rPr>
              <a:t>παραγόμενο</a:t>
            </a:r>
            <a:r>
              <a:rPr lang="el-GR" dirty="0"/>
              <a:t> αποτέλεσμα, για κάθε </a:t>
            </a:r>
            <a:r>
              <a:rPr lang="en-US" dirty="0"/>
              <a:t>test case</a:t>
            </a:r>
            <a:endParaRPr lang="el-GR" dirty="0"/>
          </a:p>
        </p:txBody>
      </p:sp>
      <p:sp>
        <p:nvSpPr>
          <p:cNvPr id="3" name="Slide Number Placeholder 2"/>
          <p:cNvSpPr>
            <a:spLocks noGrp="1"/>
          </p:cNvSpPr>
          <p:nvPr>
            <p:ph type="sldNum" sz="quarter" idx="12"/>
          </p:nvPr>
        </p:nvSpPr>
        <p:spPr/>
        <p:txBody>
          <a:bodyPr/>
          <a:lstStyle/>
          <a:p>
            <a:pPr>
              <a:defRPr/>
            </a:pPr>
            <a:fld id="{FAE01972-C21A-4F6E-A962-A9D61B8EB0E7}" type="slidenum">
              <a:rPr lang="el-GR" altLang="en-US" smtClean="0"/>
              <a:pPr>
                <a:defRPr/>
              </a:pPr>
              <a:t>2</a:t>
            </a:fld>
            <a:endParaRPr lang="el-GR"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BA1F-EEF9-4A40-9EE2-7B2E18B952E2}"/>
              </a:ext>
            </a:extLst>
          </p:cNvPr>
          <p:cNvSpPr>
            <a:spLocks noGrp="1"/>
          </p:cNvSpPr>
          <p:nvPr>
            <p:ph type="title"/>
          </p:nvPr>
        </p:nvSpPr>
        <p:spPr/>
        <p:txBody>
          <a:bodyPr/>
          <a:lstStyle/>
          <a:p>
            <a:r>
              <a:rPr lang="en-US" dirty="0"/>
              <a:t>Good requirements</a:t>
            </a:r>
          </a:p>
        </p:txBody>
      </p:sp>
      <p:sp>
        <p:nvSpPr>
          <p:cNvPr id="3" name="Content Placeholder 2">
            <a:extLst>
              <a:ext uri="{FF2B5EF4-FFF2-40B4-BE49-F238E27FC236}">
                <a16:creationId xmlns:a16="http://schemas.microsoft.com/office/drawing/2014/main" id="{108B837C-C0FB-43F7-9051-E8CFEC6DB7D7}"/>
              </a:ext>
            </a:extLst>
          </p:cNvPr>
          <p:cNvSpPr>
            <a:spLocks noGrp="1"/>
          </p:cNvSpPr>
          <p:nvPr>
            <p:ph idx="1"/>
          </p:nvPr>
        </p:nvSpPr>
        <p:spPr/>
        <p:txBody>
          <a:bodyPr>
            <a:normAutofit fontScale="92500" lnSpcReduction="20000"/>
          </a:bodyPr>
          <a:lstStyle/>
          <a:p>
            <a:r>
              <a:rPr lang="en-US" b="1" dirty="0"/>
              <a:t>Complete</a:t>
            </a:r>
            <a:r>
              <a:rPr lang="en-US" dirty="0"/>
              <a:t>. Nothing is missing</a:t>
            </a:r>
          </a:p>
          <a:p>
            <a:pPr lvl="1"/>
            <a:r>
              <a:rPr lang="en-US" dirty="0"/>
              <a:t>Here: we had an entire range missing + what happens to other lights</a:t>
            </a:r>
          </a:p>
          <a:p>
            <a:r>
              <a:rPr lang="en-US" b="1" dirty="0"/>
              <a:t>Unambiguous</a:t>
            </a:r>
            <a:r>
              <a:rPr lang="en-US" dirty="0"/>
              <a:t>. There are no terms like “stuff”, “this one”, … . Includes </a:t>
            </a:r>
            <a:r>
              <a:rPr lang="en-US" b="1" dirty="0"/>
              <a:t>quantified</a:t>
            </a:r>
            <a:r>
              <a:rPr lang="en-US" dirty="0"/>
              <a:t> too.</a:t>
            </a:r>
          </a:p>
          <a:p>
            <a:pPr lvl="1"/>
            <a:r>
              <a:rPr lang="en-US" dirty="0"/>
              <a:t>Here: the area around 0 to 20 ?? Should have been EXPLICITLY stated as [0 .. 20]</a:t>
            </a:r>
          </a:p>
          <a:p>
            <a:pPr lvl="1"/>
            <a:r>
              <a:rPr lang="en-US" dirty="0"/>
              <a:t>Better say price = 0, than ‘free’.</a:t>
            </a:r>
          </a:p>
          <a:p>
            <a:r>
              <a:rPr lang="en-US" b="1" dirty="0"/>
              <a:t>Consistent</a:t>
            </a:r>
            <a:r>
              <a:rPr lang="en-US" dirty="0"/>
              <a:t>. What if </a:t>
            </a:r>
          </a:p>
          <a:p>
            <a:pPr lvl="1"/>
            <a:r>
              <a:rPr lang="en-US" dirty="0"/>
              <a:t>UNDERPRESSURE in [0 .. </a:t>
            </a:r>
            <a:r>
              <a:rPr lang="en-US" dirty="0">
                <a:solidFill>
                  <a:srgbClr val="FF0000"/>
                </a:solidFill>
              </a:rPr>
              <a:t>20</a:t>
            </a:r>
            <a:r>
              <a:rPr lang="en-US" dirty="0"/>
              <a:t>]</a:t>
            </a:r>
          </a:p>
          <a:p>
            <a:pPr lvl="1"/>
            <a:r>
              <a:rPr lang="en-US" dirty="0"/>
              <a:t>NORMAL in [</a:t>
            </a:r>
            <a:r>
              <a:rPr lang="en-US" dirty="0">
                <a:solidFill>
                  <a:srgbClr val="FF0000"/>
                </a:solidFill>
              </a:rPr>
              <a:t>20</a:t>
            </a:r>
            <a:r>
              <a:rPr lang="en-US" dirty="0"/>
              <a:t>.. 30] ?</a:t>
            </a:r>
          </a:p>
        </p:txBody>
      </p:sp>
      <p:sp>
        <p:nvSpPr>
          <p:cNvPr id="4" name="Slide Number Placeholder 3">
            <a:extLst>
              <a:ext uri="{FF2B5EF4-FFF2-40B4-BE49-F238E27FC236}">
                <a16:creationId xmlns:a16="http://schemas.microsoft.com/office/drawing/2014/main" id="{270AA91F-941D-49E3-8A6D-1004EC0AA869}"/>
              </a:ext>
            </a:extLst>
          </p:cNvPr>
          <p:cNvSpPr>
            <a:spLocks noGrp="1"/>
          </p:cNvSpPr>
          <p:nvPr>
            <p:ph type="sldNum" sz="quarter" idx="12"/>
          </p:nvPr>
        </p:nvSpPr>
        <p:spPr/>
        <p:txBody>
          <a:bodyPr/>
          <a:lstStyle/>
          <a:p>
            <a:fld id="{3DF53439-851E-44AD-84B1-B6BFC3D0C743}" type="slidenum">
              <a:rPr lang="el-GR" smtClean="0"/>
              <a:t>20</a:t>
            </a:fld>
            <a:endParaRPr lang="el-GR"/>
          </a:p>
        </p:txBody>
      </p:sp>
    </p:spTree>
    <p:extLst>
      <p:ext uri="{BB962C8B-B14F-4D97-AF65-F5344CB8AC3E}">
        <p14:creationId xmlns:p14="http://schemas.microsoft.com/office/powerpoint/2010/main" val="4112436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6480-E7A8-494E-B90E-9F623E08EDD0}"/>
              </a:ext>
            </a:extLst>
          </p:cNvPr>
          <p:cNvSpPr>
            <a:spLocks noGrp="1"/>
          </p:cNvSpPr>
          <p:nvPr>
            <p:ph type="title"/>
          </p:nvPr>
        </p:nvSpPr>
        <p:spPr/>
        <p:txBody>
          <a:bodyPr>
            <a:normAutofit fontScale="90000"/>
          </a:bodyPr>
          <a:lstStyle/>
          <a:p>
            <a:r>
              <a:rPr lang="en-US" dirty="0"/>
              <a:t>We partition the range of values to equivalence classes</a:t>
            </a:r>
          </a:p>
        </p:txBody>
      </p:sp>
      <p:sp>
        <p:nvSpPr>
          <p:cNvPr id="3" name="Content Placeholder 2">
            <a:extLst>
              <a:ext uri="{FF2B5EF4-FFF2-40B4-BE49-F238E27FC236}">
                <a16:creationId xmlns:a16="http://schemas.microsoft.com/office/drawing/2014/main" id="{F6603DA7-FB44-4AEE-977D-754C62B2F1D0}"/>
              </a:ext>
            </a:extLst>
          </p:cNvPr>
          <p:cNvSpPr>
            <a:spLocks noGrp="1"/>
          </p:cNvSpPr>
          <p:nvPr>
            <p:ph idx="1"/>
          </p:nvPr>
        </p:nvSpPr>
        <p:spPr/>
        <p:txBody>
          <a:bodyPr>
            <a:normAutofit fontScale="92500" lnSpcReduction="20000"/>
          </a:bodyPr>
          <a:lstStyle/>
          <a:p>
            <a:r>
              <a:rPr lang="en-US" dirty="0"/>
              <a:t>An </a:t>
            </a:r>
            <a:r>
              <a:rPr lang="en-US" b="1" dirty="0">
                <a:solidFill>
                  <a:srgbClr val="C00000"/>
                </a:solidFill>
              </a:rPr>
              <a:t>equivalence class </a:t>
            </a:r>
            <a:r>
              <a:rPr lang="en-US" dirty="0"/>
              <a:t>(also called an equivalence partition) is one set of input values that maps to an output value.</a:t>
            </a:r>
          </a:p>
          <a:p>
            <a:r>
              <a:rPr lang="en-US" dirty="0"/>
              <a:t>If no overlap of classes: </a:t>
            </a:r>
            <a:r>
              <a:rPr lang="en-US" b="1" dirty="0"/>
              <a:t>strict</a:t>
            </a:r>
            <a:r>
              <a:rPr lang="en-US" dirty="0"/>
              <a:t> partition</a:t>
            </a:r>
          </a:p>
          <a:p>
            <a:r>
              <a:rPr lang="en-US" dirty="0"/>
              <a:t>If there is no spec for a partition: </a:t>
            </a:r>
            <a:r>
              <a:rPr lang="en-US" b="1" dirty="0"/>
              <a:t>undefined</a:t>
            </a:r>
          </a:p>
          <a:p>
            <a:endParaRPr lang="en-US" b="1" dirty="0"/>
          </a:p>
          <a:p>
            <a:r>
              <a:rPr lang="en-US" b="1" dirty="0">
                <a:solidFill>
                  <a:srgbClr val="FF0000"/>
                </a:solidFill>
              </a:rPr>
              <a:t>We had 2 cases of undefined behavior in our example:</a:t>
            </a:r>
          </a:p>
          <a:p>
            <a:pPr lvl="1"/>
            <a:r>
              <a:rPr lang="en-US" dirty="0"/>
              <a:t>The range </a:t>
            </a:r>
            <a:r>
              <a:rPr lang="en-US" dirty="0">
                <a:solidFill>
                  <a:srgbClr val="008000"/>
                </a:solidFill>
              </a:rPr>
              <a:t>[21 .. 35]</a:t>
            </a:r>
          </a:p>
          <a:p>
            <a:pPr lvl="1"/>
            <a:r>
              <a:rPr lang="en-US" dirty="0"/>
              <a:t>What happens with </a:t>
            </a:r>
            <a:r>
              <a:rPr lang="en-US" dirty="0">
                <a:solidFill>
                  <a:schemeClr val="accent2">
                    <a:lumMod val="75000"/>
                  </a:schemeClr>
                </a:solidFill>
              </a:rPr>
              <a:t>each and every light</a:t>
            </a:r>
            <a:r>
              <a:rPr lang="en-US" dirty="0"/>
              <a:t> at each equivalence class</a:t>
            </a:r>
          </a:p>
          <a:p>
            <a:endParaRPr lang="en-US" dirty="0"/>
          </a:p>
        </p:txBody>
      </p:sp>
      <p:sp>
        <p:nvSpPr>
          <p:cNvPr id="4" name="Slide Number Placeholder 3">
            <a:extLst>
              <a:ext uri="{FF2B5EF4-FFF2-40B4-BE49-F238E27FC236}">
                <a16:creationId xmlns:a16="http://schemas.microsoft.com/office/drawing/2014/main" id="{29C6C1DF-8682-401F-96D2-EE79F40DEEDC}"/>
              </a:ext>
            </a:extLst>
          </p:cNvPr>
          <p:cNvSpPr>
            <a:spLocks noGrp="1"/>
          </p:cNvSpPr>
          <p:nvPr>
            <p:ph type="sldNum" sz="quarter" idx="12"/>
          </p:nvPr>
        </p:nvSpPr>
        <p:spPr/>
        <p:txBody>
          <a:bodyPr/>
          <a:lstStyle/>
          <a:p>
            <a:fld id="{3DF53439-851E-44AD-84B1-B6BFC3D0C743}" type="slidenum">
              <a:rPr lang="el-GR" smtClean="0"/>
              <a:t>21</a:t>
            </a:fld>
            <a:endParaRPr lang="el-GR"/>
          </a:p>
        </p:txBody>
      </p:sp>
    </p:spTree>
    <p:extLst>
      <p:ext uri="{BB962C8B-B14F-4D97-AF65-F5344CB8AC3E}">
        <p14:creationId xmlns:p14="http://schemas.microsoft.com/office/powerpoint/2010/main" val="3389332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7135-6EE1-45C2-9A0C-6BE6951BCCE1}"/>
              </a:ext>
            </a:extLst>
          </p:cNvPr>
          <p:cNvSpPr>
            <a:spLocks noGrp="1"/>
          </p:cNvSpPr>
          <p:nvPr>
            <p:ph type="title"/>
          </p:nvPr>
        </p:nvSpPr>
        <p:spPr/>
        <p:txBody>
          <a:bodyPr/>
          <a:lstStyle/>
          <a:p>
            <a:r>
              <a:rPr lang="en-US" dirty="0"/>
              <a:t>Boundary &amp; Interior values</a:t>
            </a:r>
          </a:p>
        </p:txBody>
      </p:sp>
      <p:sp>
        <p:nvSpPr>
          <p:cNvPr id="3" name="Content Placeholder 2">
            <a:extLst>
              <a:ext uri="{FF2B5EF4-FFF2-40B4-BE49-F238E27FC236}">
                <a16:creationId xmlns:a16="http://schemas.microsoft.com/office/drawing/2014/main" id="{89D3AB57-BE52-470C-AD5B-DA6B19EAF335}"/>
              </a:ext>
            </a:extLst>
          </p:cNvPr>
          <p:cNvSpPr>
            <a:spLocks noGrp="1"/>
          </p:cNvSpPr>
          <p:nvPr>
            <p:ph idx="1"/>
          </p:nvPr>
        </p:nvSpPr>
        <p:spPr/>
        <p:txBody>
          <a:bodyPr>
            <a:normAutofit fontScale="92500" lnSpcReduction="10000"/>
          </a:bodyPr>
          <a:lstStyle/>
          <a:p>
            <a:r>
              <a:rPr lang="en-US" b="1" dirty="0">
                <a:solidFill>
                  <a:srgbClr val="FF0000"/>
                </a:solidFill>
              </a:rPr>
              <a:t>Boundary values</a:t>
            </a:r>
            <a:r>
              <a:rPr lang="en-US" b="1" dirty="0"/>
              <a:t>: </a:t>
            </a:r>
            <a:r>
              <a:rPr lang="en-US" dirty="0"/>
              <a:t>the “last” of one equivalence class and the “first” of a new equivalence class. </a:t>
            </a:r>
          </a:p>
          <a:p>
            <a:r>
              <a:rPr lang="en-US" dirty="0"/>
              <a:t>Values which are not boundary values are called </a:t>
            </a:r>
            <a:r>
              <a:rPr lang="en-US" b="1" dirty="0">
                <a:solidFill>
                  <a:srgbClr val="0000FF"/>
                </a:solidFill>
              </a:rPr>
              <a:t>interior values</a:t>
            </a:r>
            <a:r>
              <a:rPr lang="en-US" dirty="0"/>
              <a:t>.</a:t>
            </a:r>
          </a:p>
          <a:p>
            <a:r>
              <a:rPr lang="en-US" b="1" dirty="0">
                <a:solidFill>
                  <a:srgbClr val="C00000"/>
                </a:solidFill>
              </a:rPr>
              <a:t>Implicit boundary values</a:t>
            </a:r>
            <a:r>
              <a:rPr lang="en-US" dirty="0"/>
              <a:t>: due to the specificities of the system under test or the environment under which the system operates. </a:t>
            </a:r>
          </a:p>
          <a:p>
            <a:pPr lvl="1"/>
            <a:r>
              <a:rPr lang="en-US" dirty="0"/>
              <a:t>E.g., MAXINT and MININT are system dependent</a:t>
            </a:r>
          </a:p>
          <a:p>
            <a:pPr lvl="1"/>
            <a:r>
              <a:rPr lang="en-US" dirty="0"/>
              <a:t>Max size of a collection</a:t>
            </a:r>
          </a:p>
          <a:p>
            <a:pPr lvl="1"/>
            <a:r>
              <a:rPr lang="en-US" dirty="0"/>
              <a:t>Math properties: div by 0, sqrt(-1), …</a:t>
            </a:r>
          </a:p>
        </p:txBody>
      </p:sp>
      <p:sp>
        <p:nvSpPr>
          <p:cNvPr id="4" name="Slide Number Placeholder 3">
            <a:extLst>
              <a:ext uri="{FF2B5EF4-FFF2-40B4-BE49-F238E27FC236}">
                <a16:creationId xmlns:a16="http://schemas.microsoft.com/office/drawing/2014/main" id="{EB8CB1A2-E3A3-4184-B196-88379FE28B4A}"/>
              </a:ext>
            </a:extLst>
          </p:cNvPr>
          <p:cNvSpPr>
            <a:spLocks noGrp="1"/>
          </p:cNvSpPr>
          <p:nvPr>
            <p:ph type="sldNum" sz="quarter" idx="12"/>
          </p:nvPr>
        </p:nvSpPr>
        <p:spPr/>
        <p:txBody>
          <a:bodyPr/>
          <a:lstStyle/>
          <a:p>
            <a:fld id="{3DF53439-851E-44AD-84B1-B6BFC3D0C743}" type="slidenum">
              <a:rPr lang="el-GR" smtClean="0"/>
              <a:t>22</a:t>
            </a:fld>
            <a:endParaRPr lang="el-GR"/>
          </a:p>
        </p:txBody>
      </p:sp>
    </p:spTree>
    <p:extLst>
      <p:ext uri="{BB962C8B-B14F-4D97-AF65-F5344CB8AC3E}">
        <p14:creationId xmlns:p14="http://schemas.microsoft.com/office/powerpoint/2010/main" val="1704913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8683E-3324-4C00-83C9-F80F8211FC4F}"/>
              </a:ext>
            </a:extLst>
          </p:cNvPr>
          <p:cNvSpPr>
            <a:spLocks noGrp="1"/>
          </p:cNvSpPr>
          <p:nvPr>
            <p:ph type="title"/>
          </p:nvPr>
        </p:nvSpPr>
        <p:spPr/>
        <p:txBody>
          <a:bodyPr>
            <a:normAutofit fontScale="90000"/>
          </a:bodyPr>
          <a:lstStyle/>
          <a:p>
            <a:r>
              <a:rPr lang="en-US" dirty="0"/>
              <a:t>How to test with equivalence classes</a:t>
            </a:r>
          </a:p>
        </p:txBody>
      </p:sp>
      <p:sp>
        <p:nvSpPr>
          <p:cNvPr id="3" name="Content Placeholder 2">
            <a:extLst>
              <a:ext uri="{FF2B5EF4-FFF2-40B4-BE49-F238E27FC236}">
                <a16:creationId xmlns:a16="http://schemas.microsoft.com/office/drawing/2014/main" id="{FD061E57-090E-4355-938B-5C23A7E67230}"/>
              </a:ext>
            </a:extLst>
          </p:cNvPr>
          <p:cNvSpPr>
            <a:spLocks noGrp="1"/>
          </p:cNvSpPr>
          <p:nvPr>
            <p:ph idx="1"/>
          </p:nvPr>
        </p:nvSpPr>
        <p:spPr/>
        <p:txBody>
          <a:bodyPr>
            <a:normAutofit lnSpcReduction="10000"/>
          </a:bodyPr>
          <a:lstStyle/>
          <a:p>
            <a:r>
              <a:rPr lang="en-US" b="1" dirty="0">
                <a:solidFill>
                  <a:srgbClr val="C00000"/>
                </a:solidFill>
              </a:rPr>
              <a:t>Ideally, all boundary values…</a:t>
            </a:r>
          </a:p>
          <a:p>
            <a:r>
              <a:rPr lang="en-US" b="1" dirty="0">
                <a:solidFill>
                  <a:srgbClr val="C00000"/>
                </a:solidFill>
              </a:rPr>
              <a:t>… and a good sample of interior values</a:t>
            </a:r>
          </a:p>
          <a:p>
            <a:r>
              <a:rPr lang="en-US" dirty="0"/>
              <a:t>In our example, values to test:</a:t>
            </a:r>
          </a:p>
          <a:p>
            <a:pPr marL="1314450" lvl="2" indent="-514350">
              <a:buFont typeface="+mj-lt"/>
              <a:buAutoNum type="arabicPeriod"/>
            </a:pPr>
            <a:r>
              <a:rPr lang="en-US" dirty="0"/>
              <a:t>Interior values, </a:t>
            </a:r>
            <a:r>
              <a:rPr lang="en-US" dirty="0">
                <a:solidFill>
                  <a:srgbClr val="C00000"/>
                </a:solidFill>
              </a:rPr>
              <a:t>ERROR</a:t>
            </a:r>
            <a:r>
              <a:rPr lang="en-US" dirty="0"/>
              <a:t>: -3, -100</a:t>
            </a:r>
          </a:p>
          <a:p>
            <a:pPr marL="1314450" lvl="2" indent="-514350">
              <a:buFont typeface="+mj-lt"/>
              <a:buAutoNum type="arabicPeriod"/>
            </a:pPr>
            <a:r>
              <a:rPr lang="en-US" dirty="0"/>
              <a:t>Boundary values, </a:t>
            </a:r>
            <a:r>
              <a:rPr lang="en-US" dirty="0">
                <a:solidFill>
                  <a:srgbClr val="C00000"/>
                </a:solidFill>
              </a:rPr>
              <a:t>ERROR</a:t>
            </a:r>
            <a:r>
              <a:rPr lang="en-US" dirty="0"/>
              <a:t> / </a:t>
            </a:r>
            <a:r>
              <a:rPr lang="en-US" dirty="0">
                <a:solidFill>
                  <a:srgbClr val="0000FF"/>
                </a:solidFill>
              </a:rPr>
              <a:t>UNDERPRESSURE</a:t>
            </a:r>
            <a:r>
              <a:rPr lang="en-US" dirty="0"/>
              <a:t>: -1, 0</a:t>
            </a:r>
          </a:p>
          <a:p>
            <a:pPr marL="1314450" lvl="2" indent="-514350">
              <a:buFont typeface="+mj-lt"/>
              <a:buAutoNum type="arabicPeriod"/>
            </a:pPr>
            <a:r>
              <a:rPr lang="en-US" dirty="0"/>
              <a:t>Interior values, </a:t>
            </a:r>
            <a:r>
              <a:rPr lang="en-US" dirty="0">
                <a:solidFill>
                  <a:srgbClr val="0000FF"/>
                </a:solidFill>
              </a:rPr>
              <a:t>UNDERPRESSURE</a:t>
            </a:r>
            <a:r>
              <a:rPr lang="en-US" dirty="0"/>
              <a:t>: 5, 11</a:t>
            </a:r>
          </a:p>
          <a:p>
            <a:pPr marL="1314450" lvl="2" indent="-514350">
              <a:buFont typeface="+mj-lt"/>
              <a:buAutoNum type="arabicPeriod"/>
            </a:pPr>
            <a:r>
              <a:rPr lang="en-US" dirty="0"/>
              <a:t>Boundary values, </a:t>
            </a:r>
            <a:r>
              <a:rPr lang="en-US" dirty="0">
                <a:solidFill>
                  <a:srgbClr val="0000FF"/>
                </a:solidFill>
              </a:rPr>
              <a:t>UNDERPRESSURE</a:t>
            </a:r>
            <a:r>
              <a:rPr lang="en-US" dirty="0"/>
              <a:t> / </a:t>
            </a:r>
            <a:r>
              <a:rPr lang="en-US" dirty="0">
                <a:solidFill>
                  <a:srgbClr val="008000"/>
                </a:solidFill>
              </a:rPr>
              <a:t>NORMAL</a:t>
            </a:r>
            <a:r>
              <a:rPr lang="en-US" dirty="0"/>
              <a:t>: 20, 21</a:t>
            </a:r>
          </a:p>
          <a:p>
            <a:pPr marL="1314450" lvl="2" indent="-514350">
              <a:buFont typeface="+mj-lt"/>
              <a:buAutoNum type="arabicPeriod"/>
            </a:pPr>
            <a:r>
              <a:rPr lang="en-US" dirty="0"/>
              <a:t>Interior values, </a:t>
            </a:r>
            <a:r>
              <a:rPr lang="en-US" dirty="0">
                <a:solidFill>
                  <a:srgbClr val="008000"/>
                </a:solidFill>
              </a:rPr>
              <a:t>NORMAL</a:t>
            </a:r>
            <a:r>
              <a:rPr lang="en-US" dirty="0"/>
              <a:t>: 25, 31</a:t>
            </a:r>
          </a:p>
          <a:p>
            <a:pPr marL="1314450" lvl="2" indent="-514350">
              <a:buFont typeface="+mj-lt"/>
              <a:buAutoNum type="arabicPeriod"/>
            </a:pPr>
            <a:r>
              <a:rPr lang="en-US" dirty="0"/>
              <a:t>Boundary values, </a:t>
            </a:r>
            <a:r>
              <a:rPr lang="en-US" dirty="0">
                <a:solidFill>
                  <a:srgbClr val="008000"/>
                </a:solidFill>
              </a:rPr>
              <a:t>NORMAL</a:t>
            </a:r>
            <a:r>
              <a:rPr lang="en-US" dirty="0"/>
              <a:t> / </a:t>
            </a:r>
            <a:r>
              <a:rPr lang="en-US" dirty="0">
                <a:solidFill>
                  <a:srgbClr val="FF0000"/>
                </a:solidFill>
              </a:rPr>
              <a:t>OVERPRESSURE</a:t>
            </a:r>
            <a:r>
              <a:rPr lang="en-US" dirty="0"/>
              <a:t>: 35, 36</a:t>
            </a:r>
          </a:p>
          <a:p>
            <a:pPr marL="1314450" lvl="2" indent="-514350">
              <a:buFont typeface="+mj-lt"/>
              <a:buAutoNum type="arabicPeriod"/>
            </a:pPr>
            <a:r>
              <a:rPr lang="en-US" dirty="0"/>
              <a:t>Interior values, </a:t>
            </a:r>
            <a:r>
              <a:rPr lang="en-US" dirty="0">
                <a:solidFill>
                  <a:srgbClr val="FF0000"/>
                </a:solidFill>
              </a:rPr>
              <a:t>OVERPRESSURE</a:t>
            </a:r>
            <a:r>
              <a:rPr lang="en-US" dirty="0"/>
              <a:t>: 40, 95</a:t>
            </a:r>
          </a:p>
        </p:txBody>
      </p:sp>
      <p:sp>
        <p:nvSpPr>
          <p:cNvPr id="4" name="Slide Number Placeholder 3">
            <a:extLst>
              <a:ext uri="{FF2B5EF4-FFF2-40B4-BE49-F238E27FC236}">
                <a16:creationId xmlns:a16="http://schemas.microsoft.com/office/drawing/2014/main" id="{56B7E94B-0F68-4720-BEFE-F960B84DA47F}"/>
              </a:ext>
            </a:extLst>
          </p:cNvPr>
          <p:cNvSpPr>
            <a:spLocks noGrp="1"/>
          </p:cNvSpPr>
          <p:nvPr>
            <p:ph type="sldNum" sz="quarter" idx="12"/>
          </p:nvPr>
        </p:nvSpPr>
        <p:spPr/>
        <p:txBody>
          <a:bodyPr/>
          <a:lstStyle/>
          <a:p>
            <a:fld id="{3DF53439-851E-44AD-84B1-B6BFC3D0C743}" type="slidenum">
              <a:rPr lang="el-GR" smtClean="0"/>
              <a:t>23</a:t>
            </a:fld>
            <a:endParaRPr lang="el-GR"/>
          </a:p>
        </p:txBody>
      </p:sp>
    </p:spTree>
    <p:extLst>
      <p:ext uri="{BB962C8B-B14F-4D97-AF65-F5344CB8AC3E}">
        <p14:creationId xmlns:p14="http://schemas.microsoft.com/office/powerpoint/2010/main" val="2906348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3A48A-2024-46E3-9ABE-A6247B2976D2}"/>
              </a:ext>
            </a:extLst>
          </p:cNvPr>
          <p:cNvSpPr>
            <a:spLocks noGrp="1"/>
          </p:cNvSpPr>
          <p:nvPr>
            <p:ph type="title"/>
          </p:nvPr>
        </p:nvSpPr>
        <p:spPr/>
        <p:txBody>
          <a:bodyPr/>
          <a:lstStyle/>
          <a:p>
            <a:r>
              <a:rPr lang="en-US" dirty="0"/>
              <a:t>Test cases</a:t>
            </a:r>
          </a:p>
        </p:txBody>
      </p:sp>
      <p:sp>
        <p:nvSpPr>
          <p:cNvPr id="3" name="Content Placeholder 2">
            <a:extLst>
              <a:ext uri="{FF2B5EF4-FFF2-40B4-BE49-F238E27FC236}">
                <a16:creationId xmlns:a16="http://schemas.microsoft.com/office/drawing/2014/main" id="{76F11B52-82E6-416F-89C2-F5C3FBDFB484}"/>
              </a:ext>
            </a:extLst>
          </p:cNvPr>
          <p:cNvSpPr>
            <a:spLocks noGrp="1"/>
          </p:cNvSpPr>
          <p:nvPr>
            <p:ph idx="1"/>
          </p:nvPr>
        </p:nvSpPr>
        <p:spPr/>
        <p:txBody>
          <a:bodyPr>
            <a:normAutofit lnSpcReduction="10000"/>
          </a:bodyPr>
          <a:lstStyle/>
          <a:p>
            <a:r>
              <a:rPr lang="en-US" b="1" dirty="0"/>
              <a:t>Base</a:t>
            </a:r>
            <a:r>
              <a:rPr lang="en-US" dirty="0"/>
              <a:t> case: a value in an equiv. class that is not near the boundary</a:t>
            </a:r>
          </a:p>
          <a:p>
            <a:pPr lvl="1"/>
            <a:r>
              <a:rPr lang="en-US" b="1" dirty="0">
                <a:solidFill>
                  <a:srgbClr val="008000"/>
                </a:solidFill>
              </a:rPr>
              <a:t>Happy path </a:t>
            </a:r>
            <a:r>
              <a:rPr lang="en-US" dirty="0">
                <a:solidFill>
                  <a:srgbClr val="008000"/>
                </a:solidFill>
              </a:rPr>
              <a:t>- a case with valid, usual input </a:t>
            </a:r>
            <a:r>
              <a:rPr lang="en-GB" dirty="0">
                <a:solidFill>
                  <a:srgbClr val="008000"/>
                </a:solidFill>
              </a:rPr>
              <a:t>where </a:t>
            </a:r>
            <a:r>
              <a:rPr lang="en-US" dirty="0">
                <a:solidFill>
                  <a:srgbClr val="008000"/>
                </a:solidFill>
              </a:rPr>
              <a:t>no problems occur.</a:t>
            </a:r>
          </a:p>
          <a:p>
            <a:r>
              <a:rPr lang="en-US" b="1" dirty="0"/>
              <a:t>Edge</a:t>
            </a:r>
            <a:r>
              <a:rPr lang="en-US" dirty="0"/>
              <a:t> case: a value at the boundary, or, an unexpected case</a:t>
            </a:r>
          </a:p>
          <a:p>
            <a:r>
              <a:rPr lang="en-US" b="1" dirty="0"/>
              <a:t>Pathological</a:t>
            </a:r>
            <a:r>
              <a:rPr lang="en-US" dirty="0"/>
              <a:t> case: value completely out of the specified domain (e.g., you expect an int and you get a string or an imaginary number)</a:t>
            </a:r>
          </a:p>
          <a:p>
            <a:endParaRPr lang="en-US" dirty="0"/>
          </a:p>
        </p:txBody>
      </p:sp>
      <p:sp>
        <p:nvSpPr>
          <p:cNvPr id="4" name="Slide Number Placeholder 3">
            <a:extLst>
              <a:ext uri="{FF2B5EF4-FFF2-40B4-BE49-F238E27FC236}">
                <a16:creationId xmlns:a16="http://schemas.microsoft.com/office/drawing/2014/main" id="{B37B50EB-CBC7-4423-A6B9-FF91666724B2}"/>
              </a:ext>
            </a:extLst>
          </p:cNvPr>
          <p:cNvSpPr>
            <a:spLocks noGrp="1"/>
          </p:cNvSpPr>
          <p:nvPr>
            <p:ph type="sldNum" sz="quarter" idx="12"/>
          </p:nvPr>
        </p:nvSpPr>
        <p:spPr/>
        <p:txBody>
          <a:bodyPr/>
          <a:lstStyle/>
          <a:p>
            <a:fld id="{3DF53439-851E-44AD-84B1-B6BFC3D0C743}" type="slidenum">
              <a:rPr lang="el-GR" smtClean="0"/>
              <a:t>24</a:t>
            </a:fld>
            <a:endParaRPr lang="el-GR"/>
          </a:p>
        </p:txBody>
      </p:sp>
    </p:spTree>
    <p:extLst>
      <p:ext uri="{BB962C8B-B14F-4D97-AF65-F5344CB8AC3E}">
        <p14:creationId xmlns:p14="http://schemas.microsoft.com/office/powerpoint/2010/main" val="17527794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1AEF2-EA86-40DD-B0E4-AA54A9FAF223}"/>
              </a:ext>
            </a:extLst>
          </p:cNvPr>
          <p:cNvSpPr>
            <a:spLocks noGrp="1"/>
          </p:cNvSpPr>
          <p:nvPr>
            <p:ph type="title"/>
          </p:nvPr>
        </p:nvSpPr>
        <p:spPr/>
        <p:txBody>
          <a:bodyPr/>
          <a:lstStyle/>
          <a:p>
            <a:r>
              <a:rPr lang="en-US" dirty="0"/>
              <a:t>Why important?</a:t>
            </a:r>
          </a:p>
        </p:txBody>
      </p:sp>
      <p:sp>
        <p:nvSpPr>
          <p:cNvPr id="3" name="Content Placeholder 2">
            <a:extLst>
              <a:ext uri="{FF2B5EF4-FFF2-40B4-BE49-F238E27FC236}">
                <a16:creationId xmlns:a16="http://schemas.microsoft.com/office/drawing/2014/main" id="{47E44925-ACB1-465C-8B08-56AE607FBA43}"/>
              </a:ext>
            </a:extLst>
          </p:cNvPr>
          <p:cNvSpPr>
            <a:spLocks noGrp="1"/>
          </p:cNvSpPr>
          <p:nvPr>
            <p:ph idx="1"/>
          </p:nvPr>
        </p:nvSpPr>
        <p:spPr/>
        <p:txBody>
          <a:bodyPr>
            <a:normAutofit fontScale="92500" lnSpcReduction="20000"/>
          </a:bodyPr>
          <a:lstStyle/>
          <a:p>
            <a:r>
              <a:rPr lang="en-US" sz="3500" b="1" dirty="0">
                <a:solidFill>
                  <a:srgbClr val="008000"/>
                </a:solidFill>
              </a:rPr>
              <a:t>ALWAYS test the happy path of a use case!</a:t>
            </a:r>
          </a:p>
          <a:p>
            <a:pPr lvl="1"/>
            <a:r>
              <a:rPr lang="en-US" sz="3000" dirty="0"/>
              <a:t>Even if you don’t test anything else, </a:t>
            </a:r>
            <a:r>
              <a:rPr lang="en-US" sz="3000" dirty="0">
                <a:solidFill>
                  <a:srgbClr val="008000"/>
                </a:solidFill>
              </a:rPr>
              <a:t>this is the minimum testing you need</a:t>
            </a:r>
          </a:p>
          <a:p>
            <a:endParaRPr lang="en-US" dirty="0"/>
          </a:p>
          <a:p>
            <a:r>
              <a:rPr lang="en-US" dirty="0"/>
              <a:t>Boundaries (=&gt; edge cases) are prone to creating problems because of the if(), &lt;, &lt;=, … typically involved</a:t>
            </a:r>
          </a:p>
          <a:p>
            <a:r>
              <a:rPr lang="en-US" dirty="0"/>
              <a:t>Catastrophic cases: things can always go wrong with the input</a:t>
            </a:r>
          </a:p>
          <a:p>
            <a:pPr lvl="1"/>
            <a:r>
              <a:rPr lang="en-US" dirty="0"/>
              <a:t>invalid input</a:t>
            </a:r>
          </a:p>
          <a:p>
            <a:pPr lvl="1"/>
            <a:r>
              <a:rPr lang="en-US" dirty="0"/>
              <a:t>null pointers</a:t>
            </a:r>
          </a:p>
        </p:txBody>
      </p:sp>
      <p:sp>
        <p:nvSpPr>
          <p:cNvPr id="4" name="Slide Number Placeholder 3">
            <a:extLst>
              <a:ext uri="{FF2B5EF4-FFF2-40B4-BE49-F238E27FC236}">
                <a16:creationId xmlns:a16="http://schemas.microsoft.com/office/drawing/2014/main" id="{A25758A0-25D0-401B-920E-B6464D9A4122}"/>
              </a:ext>
            </a:extLst>
          </p:cNvPr>
          <p:cNvSpPr>
            <a:spLocks noGrp="1"/>
          </p:cNvSpPr>
          <p:nvPr>
            <p:ph type="sldNum" sz="quarter" idx="12"/>
          </p:nvPr>
        </p:nvSpPr>
        <p:spPr/>
        <p:txBody>
          <a:bodyPr/>
          <a:lstStyle/>
          <a:p>
            <a:fld id="{3DF53439-851E-44AD-84B1-B6BFC3D0C743}" type="slidenum">
              <a:rPr lang="el-GR" smtClean="0"/>
              <a:t>25</a:t>
            </a:fld>
            <a:endParaRPr lang="el-GR"/>
          </a:p>
        </p:txBody>
      </p:sp>
      <p:sp>
        <p:nvSpPr>
          <p:cNvPr id="5" name="Rectangle 4">
            <a:extLst>
              <a:ext uri="{FF2B5EF4-FFF2-40B4-BE49-F238E27FC236}">
                <a16:creationId xmlns:a16="http://schemas.microsoft.com/office/drawing/2014/main" id="{3B44AADA-7604-4215-9530-0657A8FD61EE}"/>
              </a:ext>
            </a:extLst>
          </p:cNvPr>
          <p:cNvSpPr/>
          <p:nvPr/>
        </p:nvSpPr>
        <p:spPr>
          <a:xfrm>
            <a:off x="323528" y="1551040"/>
            <a:ext cx="8424936" cy="132474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6" name="Picture 7">
            <a:extLst>
              <a:ext uri="{FF2B5EF4-FFF2-40B4-BE49-F238E27FC236}">
                <a16:creationId xmlns:a16="http://schemas.microsoft.com/office/drawing/2014/main" id="{AA116E54-A8E3-4E25-BD44-EA6669C4F90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5575" y="389568"/>
            <a:ext cx="1292225" cy="136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C9D3CCF8-D6F3-4A14-BCB4-DB73A5202C2D}"/>
              </a:ext>
            </a:extLst>
          </p:cNvPr>
          <p:cNvSpPr txBox="1"/>
          <p:nvPr/>
        </p:nvSpPr>
        <p:spPr>
          <a:xfrm>
            <a:off x="0" y="33338"/>
            <a:ext cx="1907704" cy="338554"/>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1600" b="1" dirty="0"/>
              <a:t>IMPORTANT SLIDE!</a:t>
            </a:r>
            <a:endParaRPr lang="el-GR" sz="1600" b="1" dirty="0"/>
          </a:p>
        </p:txBody>
      </p:sp>
    </p:spTree>
    <p:extLst>
      <p:ext uri="{BB962C8B-B14F-4D97-AF65-F5344CB8AC3E}">
        <p14:creationId xmlns:p14="http://schemas.microsoft.com/office/powerpoint/2010/main" val="1584224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BF5C-20E0-4F50-A31F-02A1AD5A04CD}"/>
              </a:ext>
            </a:extLst>
          </p:cNvPr>
          <p:cNvSpPr>
            <a:spLocks noGrp="1"/>
          </p:cNvSpPr>
          <p:nvPr>
            <p:ph type="title"/>
          </p:nvPr>
        </p:nvSpPr>
        <p:spPr/>
        <p:txBody>
          <a:bodyPr/>
          <a:lstStyle/>
          <a:p>
            <a:r>
              <a:rPr lang="en-US" dirty="0"/>
              <a:t>For you. Case #1</a:t>
            </a:r>
          </a:p>
        </p:txBody>
      </p:sp>
      <p:sp>
        <p:nvSpPr>
          <p:cNvPr id="3" name="Content Placeholder 2">
            <a:extLst>
              <a:ext uri="{FF2B5EF4-FFF2-40B4-BE49-F238E27FC236}">
                <a16:creationId xmlns:a16="http://schemas.microsoft.com/office/drawing/2014/main" id="{A991089B-28C7-4E88-B11F-3F3EB2157B60}"/>
              </a:ext>
            </a:extLst>
          </p:cNvPr>
          <p:cNvSpPr>
            <a:spLocks noGrp="1"/>
          </p:cNvSpPr>
          <p:nvPr>
            <p:ph idx="1"/>
          </p:nvPr>
        </p:nvSpPr>
        <p:spPr/>
        <p:txBody>
          <a:bodyPr/>
          <a:lstStyle/>
          <a:p>
            <a:r>
              <a:rPr lang="en-US" dirty="0"/>
              <a:t>Bus ticket prices:</a:t>
            </a:r>
          </a:p>
          <a:p>
            <a:pPr lvl="1"/>
            <a:r>
              <a:rPr lang="en-US" dirty="0"/>
              <a:t>For children under 2: free</a:t>
            </a:r>
          </a:p>
          <a:p>
            <a:pPr lvl="1"/>
            <a:r>
              <a:rPr lang="en-US" dirty="0"/>
              <a:t>For children older than 2 but under 18: 1$</a:t>
            </a:r>
          </a:p>
          <a:p>
            <a:pPr lvl="1"/>
            <a:r>
              <a:rPr lang="en-US" dirty="0"/>
              <a:t>For senior citizens, 65 or older: 1$</a:t>
            </a:r>
          </a:p>
          <a:p>
            <a:pPr lvl="1"/>
            <a:r>
              <a:rPr lang="en-US" dirty="0"/>
              <a:t>All else: 2$</a:t>
            </a:r>
          </a:p>
          <a:p>
            <a:endParaRPr lang="en-US" dirty="0"/>
          </a:p>
          <a:p>
            <a:r>
              <a:rPr lang="en-US" dirty="0"/>
              <a:t>Can you spot problems?</a:t>
            </a:r>
          </a:p>
        </p:txBody>
      </p:sp>
      <p:sp>
        <p:nvSpPr>
          <p:cNvPr id="4" name="Slide Number Placeholder 3">
            <a:extLst>
              <a:ext uri="{FF2B5EF4-FFF2-40B4-BE49-F238E27FC236}">
                <a16:creationId xmlns:a16="http://schemas.microsoft.com/office/drawing/2014/main" id="{42FBC0BE-52FC-40BF-BE0C-98D36D5D5B13}"/>
              </a:ext>
            </a:extLst>
          </p:cNvPr>
          <p:cNvSpPr>
            <a:spLocks noGrp="1"/>
          </p:cNvSpPr>
          <p:nvPr>
            <p:ph type="sldNum" sz="quarter" idx="12"/>
          </p:nvPr>
        </p:nvSpPr>
        <p:spPr/>
        <p:txBody>
          <a:bodyPr/>
          <a:lstStyle/>
          <a:p>
            <a:fld id="{3DF53439-851E-44AD-84B1-B6BFC3D0C743}" type="slidenum">
              <a:rPr lang="el-GR" smtClean="0"/>
              <a:t>26</a:t>
            </a:fld>
            <a:endParaRPr lang="el-GR"/>
          </a:p>
        </p:txBody>
      </p:sp>
    </p:spTree>
    <p:extLst>
      <p:ext uri="{BB962C8B-B14F-4D97-AF65-F5344CB8AC3E}">
        <p14:creationId xmlns:p14="http://schemas.microsoft.com/office/powerpoint/2010/main" val="826237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BF5C-20E0-4F50-A31F-02A1AD5A04CD}"/>
              </a:ext>
            </a:extLst>
          </p:cNvPr>
          <p:cNvSpPr>
            <a:spLocks noGrp="1"/>
          </p:cNvSpPr>
          <p:nvPr>
            <p:ph type="title"/>
          </p:nvPr>
        </p:nvSpPr>
        <p:spPr/>
        <p:txBody>
          <a:bodyPr/>
          <a:lstStyle/>
          <a:p>
            <a:r>
              <a:rPr lang="en-US" dirty="0"/>
              <a:t>Case #1</a:t>
            </a:r>
          </a:p>
        </p:txBody>
      </p:sp>
      <p:sp>
        <p:nvSpPr>
          <p:cNvPr id="3" name="Content Placeholder 2">
            <a:extLst>
              <a:ext uri="{FF2B5EF4-FFF2-40B4-BE49-F238E27FC236}">
                <a16:creationId xmlns:a16="http://schemas.microsoft.com/office/drawing/2014/main" id="{A991089B-28C7-4E88-B11F-3F3EB2157B60}"/>
              </a:ext>
            </a:extLst>
          </p:cNvPr>
          <p:cNvSpPr>
            <a:spLocks noGrp="1"/>
          </p:cNvSpPr>
          <p:nvPr>
            <p:ph idx="1"/>
          </p:nvPr>
        </p:nvSpPr>
        <p:spPr/>
        <p:txBody>
          <a:bodyPr/>
          <a:lstStyle/>
          <a:p>
            <a:r>
              <a:rPr lang="en-US" dirty="0"/>
              <a:t>Bus ticket prices</a:t>
            </a:r>
            <a:r>
              <a:rPr lang="el-GR" dirty="0"/>
              <a:t>, </a:t>
            </a:r>
            <a:r>
              <a:rPr lang="en-US" dirty="0"/>
              <a:t>assuming age is double:</a:t>
            </a:r>
          </a:p>
          <a:p>
            <a:pPr lvl="1"/>
            <a:r>
              <a:rPr lang="en-US" dirty="0"/>
              <a:t>For </a:t>
            </a:r>
            <a:r>
              <a:rPr lang="en-US" dirty="0" err="1"/>
              <a:t>person.age</a:t>
            </a:r>
            <a:r>
              <a:rPr lang="en-US" dirty="0"/>
              <a:t> in [0..2] : </a:t>
            </a:r>
            <a:r>
              <a:rPr lang="el-GR" dirty="0"/>
              <a:t>0$</a:t>
            </a:r>
            <a:endParaRPr lang="en-US" dirty="0"/>
          </a:p>
          <a:p>
            <a:pPr lvl="1"/>
            <a:r>
              <a:rPr lang="en-US" dirty="0"/>
              <a:t>For </a:t>
            </a:r>
            <a:r>
              <a:rPr lang="en-US" dirty="0" err="1"/>
              <a:t>person.age</a:t>
            </a:r>
            <a:r>
              <a:rPr lang="en-US" dirty="0"/>
              <a:t> in </a:t>
            </a:r>
            <a:r>
              <a:rPr lang="el-GR" dirty="0"/>
              <a:t>(2</a:t>
            </a:r>
            <a:r>
              <a:rPr lang="en-US" dirty="0"/>
              <a:t>..18) : 1$</a:t>
            </a:r>
          </a:p>
          <a:p>
            <a:pPr lvl="1"/>
            <a:r>
              <a:rPr lang="en-US" dirty="0"/>
              <a:t>For </a:t>
            </a:r>
            <a:r>
              <a:rPr lang="en-US" dirty="0" err="1"/>
              <a:t>person.age</a:t>
            </a:r>
            <a:r>
              <a:rPr lang="en-US" dirty="0"/>
              <a:t> in [</a:t>
            </a:r>
            <a:r>
              <a:rPr lang="el-GR" dirty="0"/>
              <a:t>18</a:t>
            </a:r>
            <a:r>
              <a:rPr lang="en-US" dirty="0"/>
              <a:t>, </a:t>
            </a:r>
            <a:r>
              <a:rPr lang="el-GR" dirty="0"/>
              <a:t>65)</a:t>
            </a:r>
            <a:r>
              <a:rPr lang="en-US" dirty="0"/>
              <a:t>: 2$</a:t>
            </a:r>
          </a:p>
          <a:p>
            <a:pPr lvl="1"/>
            <a:r>
              <a:rPr lang="en-US" dirty="0"/>
              <a:t>For </a:t>
            </a:r>
            <a:r>
              <a:rPr lang="en-US" dirty="0" err="1"/>
              <a:t>person.age</a:t>
            </a:r>
            <a:r>
              <a:rPr lang="en-US" dirty="0"/>
              <a:t> in [65, INF]: 1$</a:t>
            </a:r>
          </a:p>
          <a:p>
            <a:endParaRPr lang="en-US" dirty="0"/>
          </a:p>
          <a:p>
            <a:r>
              <a:rPr lang="en-US" dirty="0"/>
              <a:t>All is quantified, complete, consistent, </a:t>
            </a:r>
            <a:r>
              <a:rPr lang="en-US" dirty="0" err="1"/>
              <a:t>unambigous</a:t>
            </a:r>
            <a:endParaRPr lang="en-US" dirty="0"/>
          </a:p>
        </p:txBody>
      </p:sp>
      <p:sp>
        <p:nvSpPr>
          <p:cNvPr id="4" name="Slide Number Placeholder 3">
            <a:extLst>
              <a:ext uri="{FF2B5EF4-FFF2-40B4-BE49-F238E27FC236}">
                <a16:creationId xmlns:a16="http://schemas.microsoft.com/office/drawing/2014/main" id="{AAE0B4C0-D310-41F7-83E1-E1E7190CC05E}"/>
              </a:ext>
            </a:extLst>
          </p:cNvPr>
          <p:cNvSpPr>
            <a:spLocks noGrp="1"/>
          </p:cNvSpPr>
          <p:nvPr>
            <p:ph type="sldNum" sz="quarter" idx="12"/>
          </p:nvPr>
        </p:nvSpPr>
        <p:spPr/>
        <p:txBody>
          <a:bodyPr/>
          <a:lstStyle/>
          <a:p>
            <a:fld id="{3DF53439-851E-44AD-84B1-B6BFC3D0C743}" type="slidenum">
              <a:rPr lang="el-GR" smtClean="0"/>
              <a:t>27</a:t>
            </a:fld>
            <a:endParaRPr lang="el-GR"/>
          </a:p>
        </p:txBody>
      </p:sp>
    </p:spTree>
    <p:extLst>
      <p:ext uri="{BB962C8B-B14F-4D97-AF65-F5344CB8AC3E}">
        <p14:creationId xmlns:p14="http://schemas.microsoft.com/office/powerpoint/2010/main" val="734789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E4797-8D30-49B5-9020-485CE8CEB810}"/>
              </a:ext>
            </a:extLst>
          </p:cNvPr>
          <p:cNvSpPr>
            <a:spLocks noGrp="1"/>
          </p:cNvSpPr>
          <p:nvPr>
            <p:ph type="title"/>
          </p:nvPr>
        </p:nvSpPr>
        <p:spPr/>
        <p:txBody>
          <a:bodyPr/>
          <a:lstStyle/>
          <a:p>
            <a:r>
              <a:rPr lang="en-US" dirty="0"/>
              <a:t>For you. Case #2</a:t>
            </a:r>
          </a:p>
        </p:txBody>
      </p:sp>
      <p:sp>
        <p:nvSpPr>
          <p:cNvPr id="3" name="Content Placeholder 2">
            <a:extLst>
              <a:ext uri="{FF2B5EF4-FFF2-40B4-BE49-F238E27FC236}">
                <a16:creationId xmlns:a16="http://schemas.microsoft.com/office/drawing/2014/main" id="{E8F14FF7-CC97-481F-A437-C58ED09E1CDD}"/>
              </a:ext>
            </a:extLst>
          </p:cNvPr>
          <p:cNvSpPr>
            <a:spLocks noGrp="1"/>
          </p:cNvSpPr>
          <p:nvPr>
            <p:ph idx="1"/>
          </p:nvPr>
        </p:nvSpPr>
        <p:spPr/>
        <p:txBody>
          <a:bodyPr>
            <a:normAutofit fontScale="92500" lnSpcReduction="20000"/>
          </a:bodyPr>
          <a:lstStyle/>
          <a:p>
            <a:r>
              <a:rPr lang="en-US" dirty="0"/>
              <a:t>Pizza discounts at the </a:t>
            </a:r>
            <a:r>
              <a:rPr lang="el-GR" dirty="0"/>
              <a:t>ΚΨΜ</a:t>
            </a:r>
            <a:endParaRPr lang="en-US" dirty="0"/>
          </a:p>
          <a:p>
            <a:r>
              <a:rPr lang="en-US" dirty="0"/>
              <a:t>Undergraduate students: 20% discount</a:t>
            </a:r>
          </a:p>
          <a:p>
            <a:r>
              <a:rPr lang="en-US" dirty="0"/>
              <a:t>Grad students: 30%</a:t>
            </a:r>
          </a:p>
          <a:p>
            <a:r>
              <a:rPr lang="en-US" dirty="0"/>
              <a:t>TA’s: 10%</a:t>
            </a:r>
          </a:p>
          <a:p>
            <a:endParaRPr lang="en-US" dirty="0"/>
          </a:p>
          <a:p>
            <a:r>
              <a:rPr lang="en-US" dirty="0"/>
              <a:t>TA is orthogonal to grad/</a:t>
            </a:r>
            <a:r>
              <a:rPr lang="en-US" dirty="0" err="1"/>
              <a:t>ugrad</a:t>
            </a:r>
            <a:r>
              <a:rPr lang="en-US" dirty="0"/>
              <a:t>; can also be non-student personnel</a:t>
            </a:r>
          </a:p>
          <a:p>
            <a:r>
              <a:rPr lang="en-US" dirty="0"/>
              <a:t>Grad/</a:t>
            </a:r>
            <a:r>
              <a:rPr lang="en-US" dirty="0" err="1"/>
              <a:t>ugrad</a:t>
            </a:r>
            <a:r>
              <a:rPr lang="en-US" dirty="0"/>
              <a:t> are mutually exclusive</a:t>
            </a:r>
          </a:p>
          <a:p>
            <a:r>
              <a:rPr lang="en-US" dirty="0"/>
              <a:t>Discount is additive (e.g., </a:t>
            </a:r>
            <a:r>
              <a:rPr lang="en-US" dirty="0" err="1"/>
              <a:t>ugrad</a:t>
            </a:r>
            <a:r>
              <a:rPr lang="en-US" dirty="0"/>
              <a:t> TA gets 20% + 10% = 30% discount)</a:t>
            </a:r>
          </a:p>
          <a:p>
            <a:endParaRPr lang="en-US" dirty="0"/>
          </a:p>
        </p:txBody>
      </p:sp>
      <p:sp>
        <p:nvSpPr>
          <p:cNvPr id="4" name="Slide Number Placeholder 3">
            <a:extLst>
              <a:ext uri="{FF2B5EF4-FFF2-40B4-BE49-F238E27FC236}">
                <a16:creationId xmlns:a16="http://schemas.microsoft.com/office/drawing/2014/main" id="{5898A8F0-4BE4-46DF-BCD2-472E530A1525}"/>
              </a:ext>
            </a:extLst>
          </p:cNvPr>
          <p:cNvSpPr>
            <a:spLocks noGrp="1"/>
          </p:cNvSpPr>
          <p:nvPr>
            <p:ph type="sldNum" sz="quarter" idx="12"/>
          </p:nvPr>
        </p:nvSpPr>
        <p:spPr/>
        <p:txBody>
          <a:bodyPr/>
          <a:lstStyle/>
          <a:p>
            <a:fld id="{3DF53439-851E-44AD-84B1-B6BFC3D0C743}" type="slidenum">
              <a:rPr lang="el-GR" smtClean="0"/>
              <a:t>28</a:t>
            </a:fld>
            <a:endParaRPr lang="el-GR"/>
          </a:p>
        </p:txBody>
      </p:sp>
    </p:spTree>
    <p:extLst>
      <p:ext uri="{BB962C8B-B14F-4D97-AF65-F5344CB8AC3E}">
        <p14:creationId xmlns:p14="http://schemas.microsoft.com/office/powerpoint/2010/main" val="2449256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36A12-CE06-4A04-A677-94B1888D88E4}"/>
              </a:ext>
            </a:extLst>
          </p:cNvPr>
          <p:cNvSpPr>
            <a:spLocks noGrp="1"/>
          </p:cNvSpPr>
          <p:nvPr>
            <p:ph type="title"/>
          </p:nvPr>
        </p:nvSpPr>
        <p:spPr/>
        <p:txBody>
          <a:bodyPr/>
          <a:lstStyle/>
          <a:p>
            <a:r>
              <a:rPr lang="en-US" dirty="0"/>
              <a:t>For you. Case #3</a:t>
            </a:r>
          </a:p>
        </p:txBody>
      </p:sp>
      <p:sp>
        <p:nvSpPr>
          <p:cNvPr id="3" name="Content Placeholder 2">
            <a:extLst>
              <a:ext uri="{FF2B5EF4-FFF2-40B4-BE49-F238E27FC236}">
                <a16:creationId xmlns:a16="http://schemas.microsoft.com/office/drawing/2014/main" id="{4B59F930-2F1F-42F7-A656-E87F5CC582CB}"/>
              </a:ext>
            </a:extLst>
          </p:cNvPr>
          <p:cNvSpPr>
            <a:spLocks noGrp="1"/>
          </p:cNvSpPr>
          <p:nvPr>
            <p:ph idx="1"/>
          </p:nvPr>
        </p:nvSpPr>
        <p:spPr/>
        <p:txBody>
          <a:bodyPr>
            <a:normAutofit fontScale="77500" lnSpcReduction="20000"/>
          </a:bodyPr>
          <a:lstStyle/>
          <a:p>
            <a:r>
              <a:rPr lang="en-US" dirty="0"/>
              <a:t>The shopping cart. An online store provides each registered customer with a shopping cart. The customer can</a:t>
            </a:r>
          </a:p>
          <a:p>
            <a:pPr lvl="1"/>
            <a:r>
              <a:rPr lang="en-US" dirty="0"/>
              <a:t>Add a number of items to the cart (e.g., 3 t-shirts)</a:t>
            </a:r>
          </a:p>
          <a:p>
            <a:pPr lvl="1"/>
            <a:r>
              <a:rPr lang="en-US" dirty="0"/>
              <a:t>Remove a number of items from the cart</a:t>
            </a:r>
          </a:p>
          <a:p>
            <a:r>
              <a:rPr lang="en-US" dirty="0"/>
              <a:t>You can always add a new item at a cart, at any integer quantity greater than zero</a:t>
            </a:r>
          </a:p>
          <a:p>
            <a:r>
              <a:rPr lang="en-US" dirty="0"/>
              <a:t>If you want to add an item at a cart that already exists, the respective qty must be increased</a:t>
            </a:r>
          </a:p>
          <a:p>
            <a:r>
              <a:rPr lang="en-US" dirty="0"/>
              <a:t>If you want to remove a quantity of an item from the cart, (a) the item must exist in your cart, (b) the removed quantity must be &lt;= the qty that already exists</a:t>
            </a:r>
          </a:p>
          <a:p>
            <a:r>
              <a:rPr lang="en-US" dirty="0"/>
              <a:t>Before and after every operation, the list of items and their qty’s are displayed to the user</a:t>
            </a:r>
          </a:p>
        </p:txBody>
      </p:sp>
      <p:sp>
        <p:nvSpPr>
          <p:cNvPr id="4" name="Slide Number Placeholder 3">
            <a:extLst>
              <a:ext uri="{FF2B5EF4-FFF2-40B4-BE49-F238E27FC236}">
                <a16:creationId xmlns:a16="http://schemas.microsoft.com/office/drawing/2014/main" id="{27D53254-2DEC-4067-8A2D-B05ED797E547}"/>
              </a:ext>
            </a:extLst>
          </p:cNvPr>
          <p:cNvSpPr>
            <a:spLocks noGrp="1"/>
          </p:cNvSpPr>
          <p:nvPr>
            <p:ph type="sldNum" sz="quarter" idx="12"/>
          </p:nvPr>
        </p:nvSpPr>
        <p:spPr/>
        <p:txBody>
          <a:bodyPr/>
          <a:lstStyle/>
          <a:p>
            <a:fld id="{3DF53439-851E-44AD-84B1-B6BFC3D0C743}" type="slidenum">
              <a:rPr lang="el-GR" smtClean="0"/>
              <a:t>29</a:t>
            </a:fld>
            <a:endParaRPr lang="el-GR"/>
          </a:p>
        </p:txBody>
      </p:sp>
    </p:spTree>
    <p:extLst>
      <p:ext uri="{BB962C8B-B14F-4D97-AF65-F5344CB8AC3E}">
        <p14:creationId xmlns:p14="http://schemas.microsoft.com/office/powerpoint/2010/main" val="2430960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636639F7-6BBA-4FE1-9CBF-E5AF9772E40C}"/>
              </a:ext>
            </a:extLst>
          </p:cNvPr>
          <p:cNvSpPr/>
          <p:nvPr/>
        </p:nvSpPr>
        <p:spPr>
          <a:xfrm rot="5400000">
            <a:off x="488102" y="2689732"/>
            <a:ext cx="5019147" cy="1708487"/>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1" name="Rectangle 30">
            <a:extLst>
              <a:ext uri="{FF2B5EF4-FFF2-40B4-BE49-F238E27FC236}">
                <a16:creationId xmlns:a16="http://schemas.microsoft.com/office/drawing/2014/main" id="{AFE1BC37-3D75-4362-A961-C0EB4C2A5CD5}"/>
              </a:ext>
            </a:extLst>
          </p:cNvPr>
          <p:cNvSpPr/>
          <p:nvPr/>
        </p:nvSpPr>
        <p:spPr>
          <a:xfrm>
            <a:off x="2117305" y="845826"/>
            <a:ext cx="3876368" cy="1592574"/>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3" name="Rectangle 32"/>
          <p:cNvSpPr/>
          <p:nvPr/>
        </p:nvSpPr>
        <p:spPr>
          <a:xfrm>
            <a:off x="152400" y="4419600"/>
            <a:ext cx="5867400" cy="1663080"/>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4" name="Slide Number Placeholder 1"/>
          <p:cNvSpPr>
            <a:spLocks noGrp="1"/>
          </p:cNvSpPr>
          <p:nvPr>
            <p:ph type="sldNum" sz="quarter" idx="12"/>
          </p:nvPr>
        </p:nvSpPr>
        <p:spPr>
          <a:xfrm>
            <a:off x="6553200" y="6356350"/>
            <a:ext cx="2133600" cy="365125"/>
          </a:xfrm>
        </p:spPr>
        <p:txBody>
          <a:bodyPr/>
          <a:lstStyle/>
          <a:p>
            <a:pPr>
              <a:defRPr/>
            </a:pPr>
            <a:fld id="{E9A806F4-BC2D-42EB-929C-628D2D0B77A5}" type="slidenum">
              <a:rPr lang="el-GR" altLang="en-US" smtClean="0"/>
              <a:pPr>
                <a:defRPr/>
              </a:pPr>
              <a:t>3</a:t>
            </a:fld>
            <a:endParaRPr lang="el-GR" altLang="en-US"/>
          </a:p>
        </p:txBody>
      </p:sp>
      <p:sp>
        <p:nvSpPr>
          <p:cNvPr id="35" name="TextBox 34"/>
          <p:cNvSpPr txBox="1"/>
          <p:nvPr/>
        </p:nvSpPr>
        <p:spPr>
          <a:xfrm>
            <a:off x="335713" y="1270501"/>
            <a:ext cx="1656184" cy="646331"/>
          </a:xfrm>
          <a:prstGeom prst="rect">
            <a:avLst/>
          </a:prstGeom>
          <a:noFill/>
        </p:spPr>
        <p:txBody>
          <a:bodyPr wrap="square" rtlCol="0">
            <a:spAutoFit/>
          </a:bodyPr>
          <a:lstStyle/>
          <a:p>
            <a:r>
              <a:rPr lang="en-US" dirty="0">
                <a:latin typeface="+mn-lt"/>
              </a:rPr>
              <a:t>Real world problem</a:t>
            </a:r>
            <a:endParaRPr lang="el-GR" dirty="0">
              <a:latin typeface="+mn-lt"/>
            </a:endParaRPr>
          </a:p>
        </p:txBody>
      </p:sp>
      <p:sp>
        <p:nvSpPr>
          <p:cNvPr id="37" name="Rounded Rectangle 36"/>
          <p:cNvSpPr/>
          <p:nvPr/>
        </p:nvSpPr>
        <p:spPr>
          <a:xfrm>
            <a:off x="2195736" y="1270501"/>
            <a:ext cx="1584176" cy="693371"/>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r>
              <a:rPr lang="en-US" dirty="0">
                <a:solidFill>
                  <a:srgbClr val="C00000"/>
                </a:solidFill>
              </a:rPr>
              <a:t>Requirements Engineering</a:t>
            </a:r>
            <a:endParaRPr lang="el-GR" dirty="0">
              <a:solidFill>
                <a:srgbClr val="C00000"/>
              </a:solidFill>
            </a:endParaRPr>
          </a:p>
        </p:txBody>
      </p:sp>
      <p:sp>
        <p:nvSpPr>
          <p:cNvPr id="38" name="Right Arrow 37"/>
          <p:cNvSpPr/>
          <p:nvPr/>
        </p:nvSpPr>
        <p:spPr>
          <a:xfrm>
            <a:off x="1475655" y="1394441"/>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3" name="Rounded Rectangle 42"/>
          <p:cNvSpPr/>
          <p:nvPr/>
        </p:nvSpPr>
        <p:spPr>
          <a:xfrm>
            <a:off x="6948264" y="1423734"/>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Design</a:t>
            </a:r>
            <a:endParaRPr lang="el-GR" dirty="0">
              <a:solidFill>
                <a:srgbClr val="C00000"/>
              </a:solidFill>
            </a:endParaRPr>
          </a:p>
        </p:txBody>
      </p:sp>
      <p:sp>
        <p:nvSpPr>
          <p:cNvPr id="48" name="Right Arrow 47"/>
          <p:cNvSpPr/>
          <p:nvPr/>
        </p:nvSpPr>
        <p:spPr>
          <a:xfrm>
            <a:off x="6228183" y="1394441"/>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49" name="Picture 38"/>
          <p:cNvPicPr>
            <a:picLocks noChangeAspect="1" noChangeArrowheads="1"/>
          </p:cNvPicPr>
          <p:nvPr/>
        </p:nvPicPr>
        <p:blipFill>
          <a:blip r:embed="rId2" cstate="print"/>
          <a:srcRect/>
          <a:stretch>
            <a:fillRect/>
          </a:stretch>
        </p:blipFill>
        <p:spPr bwMode="auto">
          <a:xfrm>
            <a:off x="4860032" y="1034401"/>
            <a:ext cx="1036340" cy="1159904"/>
          </a:xfrm>
          <a:prstGeom prst="rect">
            <a:avLst/>
          </a:prstGeom>
          <a:noFill/>
          <a:ln w="9525">
            <a:solidFill>
              <a:srgbClr val="000000"/>
            </a:solidFill>
            <a:miter lim="800000"/>
            <a:headEnd/>
            <a:tailEnd/>
          </a:ln>
          <a:effectLst/>
        </p:spPr>
      </p:pic>
      <p:sp>
        <p:nvSpPr>
          <p:cNvPr id="58" name="Right Arrow 57"/>
          <p:cNvSpPr/>
          <p:nvPr/>
        </p:nvSpPr>
        <p:spPr>
          <a:xfrm>
            <a:off x="3995936" y="1388879"/>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59" name="Rectangle 58"/>
          <p:cNvSpPr/>
          <p:nvPr/>
        </p:nvSpPr>
        <p:spPr>
          <a:xfrm>
            <a:off x="4644008" y="2350621"/>
            <a:ext cx="1554476" cy="646331"/>
          </a:xfrm>
          <a:prstGeom prst="rect">
            <a:avLst/>
          </a:prstGeom>
        </p:spPr>
        <p:txBody>
          <a:bodyPr wrap="square">
            <a:spAutoFit/>
          </a:bodyPr>
          <a:lstStyle/>
          <a:p>
            <a:pPr algn="ctr"/>
            <a:r>
              <a:rPr lang="en-US" dirty="0">
                <a:latin typeface="+mn-lt"/>
              </a:rPr>
              <a:t>Requirements  Specification</a:t>
            </a:r>
            <a:endParaRPr lang="el-GR" dirty="0">
              <a:latin typeface="+mn-lt"/>
            </a:endParaRPr>
          </a:p>
        </p:txBody>
      </p:sp>
      <p:sp>
        <p:nvSpPr>
          <p:cNvPr id="60" name="Right Arrow 59"/>
          <p:cNvSpPr/>
          <p:nvPr/>
        </p:nvSpPr>
        <p:spPr>
          <a:xfrm rot="5400000">
            <a:off x="7361009" y="2134597"/>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61" name="Picture 60" descr="D:\Users\pvassil\COURSES\OOP\SW_DEV\SCRIPTS\03_timelineToText\AnalyzeTheTimeLineSimpler.png"/>
          <p:cNvPicPr>
            <a:picLocks noChangeAspect="1"/>
          </p:cNvPicPr>
          <p:nvPr/>
        </p:nvPicPr>
        <p:blipFill>
          <a:blip r:embed="rId3" cstate="print"/>
          <a:srcRect/>
          <a:stretch>
            <a:fillRect/>
          </a:stretch>
        </p:blipFill>
        <p:spPr bwMode="auto">
          <a:xfrm>
            <a:off x="6549618" y="2875409"/>
            <a:ext cx="2198846" cy="1371600"/>
          </a:xfrm>
          <a:prstGeom prst="rect">
            <a:avLst/>
          </a:prstGeom>
          <a:noFill/>
          <a:ln w="9525">
            <a:solidFill>
              <a:srgbClr val="000000"/>
            </a:solidFill>
            <a:miter lim="800000"/>
            <a:headEnd/>
            <a:tailEnd/>
          </a:ln>
        </p:spPr>
      </p:pic>
      <p:pic>
        <p:nvPicPr>
          <p:cNvPr id="62" name="Picture 40"/>
          <p:cNvPicPr>
            <a:picLocks noChangeAspect="1" noChangeArrowheads="1"/>
          </p:cNvPicPr>
          <p:nvPr/>
        </p:nvPicPr>
        <p:blipFill>
          <a:blip r:embed="rId4" cstate="print"/>
          <a:srcRect/>
          <a:stretch>
            <a:fillRect/>
          </a:stretch>
        </p:blipFill>
        <p:spPr bwMode="auto">
          <a:xfrm>
            <a:off x="4932040" y="4742542"/>
            <a:ext cx="894165" cy="1183605"/>
          </a:xfrm>
          <a:prstGeom prst="rect">
            <a:avLst/>
          </a:prstGeom>
          <a:noFill/>
          <a:ln w="9525">
            <a:solidFill>
              <a:srgbClr val="000000"/>
            </a:solidFill>
            <a:miter lim="800000"/>
            <a:headEnd/>
            <a:tailEnd/>
          </a:ln>
        </p:spPr>
      </p:pic>
      <p:sp>
        <p:nvSpPr>
          <p:cNvPr id="63" name="Rectangle 62"/>
          <p:cNvSpPr/>
          <p:nvPr/>
        </p:nvSpPr>
        <p:spPr>
          <a:xfrm>
            <a:off x="4788024" y="6095037"/>
            <a:ext cx="1554476" cy="646331"/>
          </a:xfrm>
          <a:prstGeom prst="rect">
            <a:avLst/>
          </a:prstGeom>
        </p:spPr>
        <p:txBody>
          <a:bodyPr wrap="square">
            <a:spAutoFit/>
          </a:bodyPr>
          <a:lstStyle/>
          <a:p>
            <a:pPr algn="ctr"/>
            <a:r>
              <a:rPr lang="en-US" dirty="0">
                <a:latin typeface="+mn-lt"/>
              </a:rPr>
              <a:t>Working </a:t>
            </a:r>
          </a:p>
          <a:p>
            <a:pPr algn="ctr"/>
            <a:r>
              <a:rPr lang="en-US" dirty="0">
                <a:latin typeface="+mn-lt"/>
              </a:rPr>
              <a:t>code</a:t>
            </a:r>
            <a:endParaRPr lang="el-GR" dirty="0">
              <a:latin typeface="+mn-lt"/>
            </a:endParaRPr>
          </a:p>
        </p:txBody>
      </p:sp>
      <p:sp>
        <p:nvSpPr>
          <p:cNvPr id="68" name="Rectangle 67"/>
          <p:cNvSpPr/>
          <p:nvPr/>
        </p:nvSpPr>
        <p:spPr>
          <a:xfrm>
            <a:off x="4932040" y="3645024"/>
            <a:ext cx="1554476" cy="646331"/>
          </a:xfrm>
          <a:prstGeom prst="rect">
            <a:avLst/>
          </a:prstGeom>
        </p:spPr>
        <p:txBody>
          <a:bodyPr wrap="square">
            <a:spAutoFit/>
          </a:bodyPr>
          <a:lstStyle/>
          <a:p>
            <a:pPr algn="r"/>
            <a:r>
              <a:rPr lang="en-US" dirty="0">
                <a:latin typeface="+mn-lt"/>
              </a:rPr>
              <a:t>Design Specification</a:t>
            </a:r>
            <a:endParaRPr lang="el-GR" dirty="0">
              <a:latin typeface="+mn-lt"/>
            </a:endParaRPr>
          </a:p>
        </p:txBody>
      </p:sp>
      <p:sp>
        <p:nvSpPr>
          <p:cNvPr id="69" name="Right Arrow 68"/>
          <p:cNvSpPr/>
          <p:nvPr/>
        </p:nvSpPr>
        <p:spPr>
          <a:xfrm rot="5400000">
            <a:off x="7361009" y="4438853"/>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0" name="Rounded Rectangle 69"/>
          <p:cNvSpPr/>
          <p:nvPr/>
        </p:nvSpPr>
        <p:spPr>
          <a:xfrm>
            <a:off x="6732240" y="5140892"/>
            <a:ext cx="1800200"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Implementation</a:t>
            </a:r>
            <a:endParaRPr lang="el-GR" dirty="0">
              <a:solidFill>
                <a:srgbClr val="C00000"/>
              </a:solidFill>
            </a:endParaRPr>
          </a:p>
        </p:txBody>
      </p:sp>
      <p:sp>
        <p:nvSpPr>
          <p:cNvPr id="71" name="Right Arrow 70"/>
          <p:cNvSpPr/>
          <p:nvPr/>
        </p:nvSpPr>
        <p:spPr>
          <a:xfrm rot="10800000">
            <a:off x="5940152"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2" name="Rounded Rectangle 71"/>
          <p:cNvSpPr/>
          <p:nvPr/>
        </p:nvSpPr>
        <p:spPr>
          <a:xfrm>
            <a:off x="2195737" y="5140892"/>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Testing</a:t>
            </a:r>
            <a:endParaRPr lang="el-GR" dirty="0">
              <a:solidFill>
                <a:srgbClr val="C00000"/>
              </a:solidFill>
            </a:endParaRPr>
          </a:p>
        </p:txBody>
      </p:sp>
      <p:sp>
        <p:nvSpPr>
          <p:cNvPr id="73" name="Right Arrow 72"/>
          <p:cNvSpPr/>
          <p:nvPr/>
        </p:nvSpPr>
        <p:spPr>
          <a:xfrm flipH="1">
            <a:off x="1450018"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4" name="Right Arrow 73"/>
          <p:cNvSpPr/>
          <p:nvPr/>
        </p:nvSpPr>
        <p:spPr>
          <a:xfrm flipH="1">
            <a:off x="3995937"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75" name="Picture 40"/>
          <p:cNvPicPr>
            <a:picLocks noChangeAspect="1" noChangeArrowheads="1"/>
          </p:cNvPicPr>
          <p:nvPr/>
        </p:nvPicPr>
        <p:blipFill>
          <a:blip r:embed="rId4" cstate="print"/>
          <a:srcRect/>
          <a:stretch>
            <a:fillRect/>
          </a:stretch>
        </p:blipFill>
        <p:spPr bwMode="auto">
          <a:xfrm>
            <a:off x="467544" y="4742542"/>
            <a:ext cx="894165" cy="1183605"/>
          </a:xfrm>
          <a:prstGeom prst="rect">
            <a:avLst/>
          </a:prstGeom>
          <a:noFill/>
          <a:ln w="9525">
            <a:solidFill>
              <a:srgbClr val="000000"/>
            </a:solidFill>
            <a:miter lim="800000"/>
            <a:headEnd/>
            <a:tailEnd/>
          </a:ln>
        </p:spPr>
      </p:pic>
      <p:pic>
        <p:nvPicPr>
          <p:cNvPr id="77" name="Picture 45" descr="C:\Users\pvassil\AppData\Local\Microsoft\Windows\Temporary Internet Files\Content.IE5\8CJ2M2NE\256px-Approve.svg[1].png"/>
          <p:cNvPicPr>
            <a:picLocks noChangeAspect="1" noChangeArrowheads="1"/>
          </p:cNvPicPr>
          <p:nvPr/>
        </p:nvPicPr>
        <p:blipFill>
          <a:blip r:embed="rId5" cstate="print"/>
          <a:srcRect/>
          <a:stretch>
            <a:fillRect/>
          </a:stretch>
        </p:blipFill>
        <p:spPr bwMode="auto">
          <a:xfrm>
            <a:off x="899592" y="4366845"/>
            <a:ext cx="643136" cy="643136"/>
          </a:xfrm>
          <a:prstGeom prst="rect">
            <a:avLst/>
          </a:prstGeom>
          <a:noFill/>
        </p:spPr>
      </p:pic>
      <p:sp>
        <p:nvSpPr>
          <p:cNvPr id="78" name="Right Arrow 77"/>
          <p:cNvSpPr/>
          <p:nvPr/>
        </p:nvSpPr>
        <p:spPr>
          <a:xfrm rot="5400000">
            <a:off x="1720404" y="3250721"/>
            <a:ext cx="2520280"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9" name="Right Arrow 78"/>
          <p:cNvSpPr/>
          <p:nvPr/>
        </p:nvSpPr>
        <p:spPr>
          <a:xfrm rot="16200000">
            <a:off x="611560" y="3789040"/>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0" name="Rectangle 79"/>
          <p:cNvSpPr/>
          <p:nvPr/>
        </p:nvSpPr>
        <p:spPr>
          <a:xfrm>
            <a:off x="14764" y="6093296"/>
            <a:ext cx="1944216" cy="646331"/>
          </a:xfrm>
          <a:prstGeom prst="rect">
            <a:avLst/>
          </a:prstGeom>
        </p:spPr>
        <p:txBody>
          <a:bodyPr wrap="square">
            <a:spAutoFit/>
          </a:bodyPr>
          <a:lstStyle/>
          <a:p>
            <a:pPr algn="ctr"/>
            <a:r>
              <a:rPr lang="en-US" dirty="0">
                <a:latin typeface="+mn-lt"/>
              </a:rPr>
              <a:t>Working code with quality assurances</a:t>
            </a:r>
            <a:endParaRPr lang="el-GR" dirty="0">
              <a:latin typeface="+mn-lt"/>
            </a:endParaRPr>
          </a:p>
        </p:txBody>
      </p:sp>
      <p:sp>
        <p:nvSpPr>
          <p:cNvPr id="81" name="Right Arrow 80"/>
          <p:cNvSpPr/>
          <p:nvPr/>
        </p:nvSpPr>
        <p:spPr>
          <a:xfrm rot="16200000">
            <a:off x="611560" y="2132856"/>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2" name="Rounded Rectangle 81"/>
          <p:cNvSpPr/>
          <p:nvPr/>
        </p:nvSpPr>
        <p:spPr>
          <a:xfrm>
            <a:off x="107504" y="3068960"/>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Maintenance</a:t>
            </a:r>
            <a:endParaRPr lang="el-GR" dirty="0">
              <a:solidFill>
                <a:srgbClr val="C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9227C-3EBB-4248-BD53-7B4AF3374F19}"/>
              </a:ext>
            </a:extLst>
          </p:cNvPr>
          <p:cNvSpPr>
            <a:spLocks noGrp="1"/>
          </p:cNvSpPr>
          <p:nvPr>
            <p:ph type="title"/>
          </p:nvPr>
        </p:nvSpPr>
        <p:spPr/>
        <p:txBody>
          <a:bodyPr/>
          <a:lstStyle/>
          <a:p>
            <a:r>
              <a:rPr lang="en-US" dirty="0"/>
              <a:t>Basic concepts reloaded</a:t>
            </a:r>
          </a:p>
        </p:txBody>
      </p:sp>
      <p:sp>
        <p:nvSpPr>
          <p:cNvPr id="3" name="Text Placeholder 2">
            <a:extLst>
              <a:ext uri="{FF2B5EF4-FFF2-40B4-BE49-F238E27FC236}">
                <a16:creationId xmlns:a16="http://schemas.microsoft.com/office/drawing/2014/main" id="{60A31FBE-5017-47BD-AEAE-CE1FBE5E422C}"/>
              </a:ext>
            </a:extLst>
          </p:cNvPr>
          <p:cNvSpPr>
            <a:spLocks noGrp="1"/>
          </p:cNvSpPr>
          <p:nvPr>
            <p:ph type="body" idx="1"/>
          </p:nvPr>
        </p:nvSpPr>
        <p:spPr/>
        <p:txBody>
          <a:bodyPr/>
          <a:lstStyle/>
          <a:p>
            <a:r>
              <a:rPr lang="en-US" dirty="0"/>
              <a:t>Always remember: </a:t>
            </a:r>
          </a:p>
          <a:p>
            <a:r>
              <a:rPr lang="en-US" b="1" dirty="0"/>
              <a:t>Software testing – quality assurance – is all about validating</a:t>
            </a:r>
            <a:r>
              <a:rPr lang="en-US" dirty="0"/>
              <a:t> that …</a:t>
            </a:r>
          </a:p>
          <a:p>
            <a:endParaRPr lang="en-US" dirty="0"/>
          </a:p>
          <a:p>
            <a:pPr algn="ctr"/>
            <a:r>
              <a:rPr lang="en-US" dirty="0"/>
              <a:t>the </a:t>
            </a:r>
            <a:r>
              <a:rPr lang="en-US" dirty="0">
                <a:solidFill>
                  <a:srgbClr val="C00000"/>
                </a:solidFill>
              </a:rPr>
              <a:t>observed behavior</a:t>
            </a:r>
            <a:r>
              <a:rPr lang="en-US" dirty="0"/>
              <a:t> = the </a:t>
            </a:r>
            <a:r>
              <a:rPr lang="en-US" dirty="0">
                <a:solidFill>
                  <a:srgbClr val="0000FF"/>
                </a:solidFill>
              </a:rPr>
              <a:t>expected behavior </a:t>
            </a:r>
          </a:p>
          <a:p>
            <a:pPr algn="ctr"/>
            <a:endParaRPr lang="en-US" dirty="0">
              <a:solidFill>
                <a:srgbClr val="0000FF"/>
              </a:solidFill>
            </a:endParaRPr>
          </a:p>
        </p:txBody>
      </p:sp>
      <p:sp>
        <p:nvSpPr>
          <p:cNvPr id="4" name="Slide Number Placeholder 3">
            <a:extLst>
              <a:ext uri="{FF2B5EF4-FFF2-40B4-BE49-F238E27FC236}">
                <a16:creationId xmlns:a16="http://schemas.microsoft.com/office/drawing/2014/main" id="{9D110CC3-A8BF-477B-A8B2-EFC59ED0A78C}"/>
              </a:ext>
            </a:extLst>
          </p:cNvPr>
          <p:cNvSpPr>
            <a:spLocks noGrp="1"/>
          </p:cNvSpPr>
          <p:nvPr>
            <p:ph type="sldNum" sz="quarter" idx="12"/>
          </p:nvPr>
        </p:nvSpPr>
        <p:spPr/>
        <p:txBody>
          <a:bodyPr/>
          <a:lstStyle/>
          <a:p>
            <a:fld id="{3DF53439-851E-44AD-84B1-B6BFC3D0C743}" type="slidenum">
              <a:rPr lang="el-GR" smtClean="0"/>
              <a:t>30</a:t>
            </a:fld>
            <a:endParaRPr lang="el-GR"/>
          </a:p>
        </p:txBody>
      </p:sp>
    </p:spTree>
    <p:extLst>
      <p:ext uri="{BB962C8B-B14F-4D97-AF65-F5344CB8AC3E}">
        <p14:creationId xmlns:p14="http://schemas.microsoft.com/office/powerpoint/2010/main" val="11926785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3314-BCE9-42F1-81FF-968BA902F777}"/>
              </a:ext>
            </a:extLst>
          </p:cNvPr>
          <p:cNvSpPr>
            <a:spLocks noGrp="1"/>
          </p:cNvSpPr>
          <p:nvPr>
            <p:ph type="title"/>
          </p:nvPr>
        </p:nvSpPr>
        <p:spPr/>
        <p:txBody>
          <a:bodyPr>
            <a:normAutofit fontScale="90000"/>
          </a:bodyPr>
          <a:lstStyle/>
          <a:p>
            <a:pPr algn="r"/>
            <a:r>
              <a:rPr lang="en-US" dirty="0">
                <a:solidFill>
                  <a:srgbClr val="FF0000"/>
                </a:solidFill>
              </a:rPr>
              <a:t>Actual = Expected Behavior?</a:t>
            </a:r>
            <a:br>
              <a:rPr lang="en-US" dirty="0">
                <a:solidFill>
                  <a:srgbClr val="FF0000"/>
                </a:solidFill>
              </a:rPr>
            </a:br>
            <a:endParaRPr lang="en-US" dirty="0">
              <a:solidFill>
                <a:srgbClr val="FF0000"/>
              </a:solidFill>
            </a:endParaRPr>
          </a:p>
        </p:txBody>
      </p:sp>
      <p:sp>
        <p:nvSpPr>
          <p:cNvPr id="3" name="Slide Number Placeholder 2">
            <a:extLst>
              <a:ext uri="{FF2B5EF4-FFF2-40B4-BE49-F238E27FC236}">
                <a16:creationId xmlns:a16="http://schemas.microsoft.com/office/drawing/2014/main" id="{140BB880-5B73-4086-B24C-7424BD9F89F1}"/>
              </a:ext>
            </a:extLst>
          </p:cNvPr>
          <p:cNvSpPr>
            <a:spLocks noGrp="1"/>
          </p:cNvSpPr>
          <p:nvPr>
            <p:ph type="sldNum" sz="quarter" idx="12"/>
          </p:nvPr>
        </p:nvSpPr>
        <p:spPr/>
        <p:txBody>
          <a:bodyPr/>
          <a:lstStyle/>
          <a:p>
            <a:fld id="{3DF53439-851E-44AD-84B1-B6BFC3D0C743}" type="slidenum">
              <a:rPr lang="el-GR" smtClean="0"/>
              <a:t>31</a:t>
            </a:fld>
            <a:endParaRPr lang="el-GR" dirty="0"/>
          </a:p>
        </p:txBody>
      </p:sp>
      <p:sp>
        <p:nvSpPr>
          <p:cNvPr id="4" name="Flowchart: Process 3">
            <a:extLst>
              <a:ext uri="{FF2B5EF4-FFF2-40B4-BE49-F238E27FC236}">
                <a16:creationId xmlns:a16="http://schemas.microsoft.com/office/drawing/2014/main" id="{A95EF595-0E45-48FF-822D-C978BE462CC3}"/>
              </a:ext>
            </a:extLst>
          </p:cNvPr>
          <p:cNvSpPr/>
          <p:nvPr/>
        </p:nvSpPr>
        <p:spPr>
          <a:xfrm>
            <a:off x="3810304" y="2748492"/>
            <a:ext cx="2160240" cy="14401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Testing Facility</a:t>
            </a:r>
          </a:p>
          <a:p>
            <a:pPr algn="ctr"/>
            <a:r>
              <a:rPr lang="en-US" sz="1600" dirty="0"/>
              <a:t>(runs the code with given input and prior state)</a:t>
            </a:r>
          </a:p>
        </p:txBody>
      </p:sp>
      <p:sp>
        <p:nvSpPr>
          <p:cNvPr id="6" name="Arrow: Right 5">
            <a:extLst>
              <a:ext uri="{FF2B5EF4-FFF2-40B4-BE49-F238E27FC236}">
                <a16:creationId xmlns:a16="http://schemas.microsoft.com/office/drawing/2014/main" id="{2810A659-4567-4803-A859-0802A88FED4C}"/>
              </a:ext>
            </a:extLst>
          </p:cNvPr>
          <p:cNvSpPr/>
          <p:nvPr/>
        </p:nvSpPr>
        <p:spPr>
          <a:xfrm rot="5400000">
            <a:off x="4589588" y="2077220"/>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ata 6">
            <a:extLst>
              <a:ext uri="{FF2B5EF4-FFF2-40B4-BE49-F238E27FC236}">
                <a16:creationId xmlns:a16="http://schemas.microsoft.com/office/drawing/2014/main" id="{E3C6F06A-5C83-47AE-BA07-70D578BBC796}"/>
              </a:ext>
            </a:extLst>
          </p:cNvPr>
          <p:cNvSpPr/>
          <p:nvPr/>
        </p:nvSpPr>
        <p:spPr>
          <a:xfrm>
            <a:off x="956137" y="1705174"/>
            <a:ext cx="2530624" cy="754846"/>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Specific input</a:t>
            </a:r>
          </a:p>
        </p:txBody>
      </p:sp>
      <p:sp>
        <p:nvSpPr>
          <p:cNvPr id="8" name="Flowchart: Data 7">
            <a:extLst>
              <a:ext uri="{FF2B5EF4-FFF2-40B4-BE49-F238E27FC236}">
                <a16:creationId xmlns:a16="http://schemas.microsoft.com/office/drawing/2014/main" id="{73F26E6A-2322-464F-8922-6335DA481604}"/>
              </a:ext>
            </a:extLst>
          </p:cNvPr>
          <p:cNvSpPr/>
          <p:nvPr/>
        </p:nvSpPr>
        <p:spPr>
          <a:xfrm>
            <a:off x="683994" y="2592209"/>
            <a:ext cx="2530624" cy="1093582"/>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Specific prior-state</a:t>
            </a:r>
          </a:p>
        </p:txBody>
      </p:sp>
      <p:sp>
        <p:nvSpPr>
          <p:cNvPr id="9" name="Flowchart: Data 8">
            <a:extLst>
              <a:ext uri="{FF2B5EF4-FFF2-40B4-BE49-F238E27FC236}">
                <a16:creationId xmlns:a16="http://schemas.microsoft.com/office/drawing/2014/main" id="{823E98AD-60EE-4B77-ABE8-8B5780FAC545}"/>
              </a:ext>
            </a:extLst>
          </p:cNvPr>
          <p:cNvSpPr/>
          <p:nvPr/>
        </p:nvSpPr>
        <p:spPr>
          <a:xfrm>
            <a:off x="484333" y="3898290"/>
            <a:ext cx="2530624" cy="754846"/>
          </a:xfrm>
          <a:prstGeom prst="flowChartInputOutp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t>Expected output</a:t>
            </a:r>
          </a:p>
        </p:txBody>
      </p:sp>
      <p:sp>
        <p:nvSpPr>
          <p:cNvPr id="10" name="Flowchart: Document 9">
            <a:extLst>
              <a:ext uri="{FF2B5EF4-FFF2-40B4-BE49-F238E27FC236}">
                <a16:creationId xmlns:a16="http://schemas.microsoft.com/office/drawing/2014/main" id="{24F02266-F48A-49CB-8BD7-4B25A75C5757}"/>
              </a:ext>
            </a:extLst>
          </p:cNvPr>
          <p:cNvSpPr/>
          <p:nvPr/>
        </p:nvSpPr>
        <p:spPr>
          <a:xfrm>
            <a:off x="6804248" y="2820500"/>
            <a:ext cx="2133600" cy="144016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Diff between expected and actual behavior</a:t>
            </a:r>
          </a:p>
        </p:txBody>
      </p:sp>
      <p:sp>
        <p:nvSpPr>
          <p:cNvPr id="11" name="Flowchart: Data 10">
            <a:extLst>
              <a:ext uri="{FF2B5EF4-FFF2-40B4-BE49-F238E27FC236}">
                <a16:creationId xmlns:a16="http://schemas.microsoft.com/office/drawing/2014/main" id="{4A76524F-CF68-4E7F-8CFB-D2E740B5E8B2}"/>
              </a:ext>
            </a:extLst>
          </p:cNvPr>
          <p:cNvSpPr/>
          <p:nvPr/>
        </p:nvSpPr>
        <p:spPr>
          <a:xfrm>
            <a:off x="683994" y="4807488"/>
            <a:ext cx="2530624" cy="970529"/>
          </a:xfrm>
          <a:prstGeom prst="flowChartInputOutp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t>Expected post-state</a:t>
            </a:r>
          </a:p>
        </p:txBody>
      </p:sp>
      <p:sp>
        <p:nvSpPr>
          <p:cNvPr id="12" name="Arrow: Right 11">
            <a:extLst>
              <a:ext uri="{FF2B5EF4-FFF2-40B4-BE49-F238E27FC236}">
                <a16:creationId xmlns:a16="http://schemas.microsoft.com/office/drawing/2014/main" id="{2490DEF1-FE3B-4093-A066-53DCFCC95323}"/>
              </a:ext>
            </a:extLst>
          </p:cNvPr>
          <p:cNvSpPr/>
          <p:nvPr/>
        </p:nvSpPr>
        <p:spPr>
          <a:xfrm rot="2163537">
            <a:off x="3218609" y="2170059"/>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7722C38C-2F9F-4894-8EB1-0206A2EB0705}"/>
              </a:ext>
            </a:extLst>
          </p:cNvPr>
          <p:cNvSpPr/>
          <p:nvPr/>
        </p:nvSpPr>
        <p:spPr>
          <a:xfrm>
            <a:off x="3092616" y="3036524"/>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4A4D5E42-CE0C-43ED-979F-8F25A02A7E14}"/>
              </a:ext>
            </a:extLst>
          </p:cNvPr>
          <p:cNvSpPr/>
          <p:nvPr/>
        </p:nvSpPr>
        <p:spPr>
          <a:xfrm>
            <a:off x="3092616" y="3854791"/>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B5C93F2C-54CF-43E9-9C26-6C0199153DFD}"/>
              </a:ext>
            </a:extLst>
          </p:cNvPr>
          <p:cNvSpPr/>
          <p:nvPr/>
        </p:nvSpPr>
        <p:spPr>
          <a:xfrm rot="19068695">
            <a:off x="3250520" y="4380940"/>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9E495E77-E9A6-4B82-BA04-079C5BE76A97}"/>
              </a:ext>
            </a:extLst>
          </p:cNvPr>
          <p:cNvSpPr/>
          <p:nvPr/>
        </p:nvSpPr>
        <p:spPr>
          <a:xfrm>
            <a:off x="6114786" y="3206486"/>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Data 16">
            <a:extLst>
              <a:ext uri="{FF2B5EF4-FFF2-40B4-BE49-F238E27FC236}">
                <a16:creationId xmlns:a16="http://schemas.microsoft.com/office/drawing/2014/main" id="{3A70BDCE-FD57-40D0-9F2F-62551AEC86A0}"/>
              </a:ext>
            </a:extLst>
          </p:cNvPr>
          <p:cNvSpPr/>
          <p:nvPr/>
        </p:nvSpPr>
        <p:spPr>
          <a:xfrm>
            <a:off x="3913158" y="5035748"/>
            <a:ext cx="2530624" cy="754846"/>
          </a:xfrm>
          <a:prstGeom prst="flowChartInputOutput">
            <a:avLst/>
          </a:prstGeom>
          <a:solidFill>
            <a:schemeClr val="accent2">
              <a:lumMod val="20000"/>
              <a:lumOff val="80000"/>
            </a:schemeClr>
          </a:solid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solidFill>
                  <a:schemeClr val="bg1">
                    <a:lumMod val="50000"/>
                  </a:schemeClr>
                </a:solidFill>
              </a:rPr>
              <a:t>Actual output</a:t>
            </a:r>
          </a:p>
        </p:txBody>
      </p:sp>
      <p:sp>
        <p:nvSpPr>
          <p:cNvPr id="18" name="Flowchart: Data 17">
            <a:extLst>
              <a:ext uri="{FF2B5EF4-FFF2-40B4-BE49-F238E27FC236}">
                <a16:creationId xmlns:a16="http://schemas.microsoft.com/office/drawing/2014/main" id="{CA3B30F4-4AC6-454D-A6BC-3F5206097538}"/>
              </a:ext>
            </a:extLst>
          </p:cNvPr>
          <p:cNvSpPr/>
          <p:nvPr/>
        </p:nvSpPr>
        <p:spPr>
          <a:xfrm>
            <a:off x="4201616" y="5842847"/>
            <a:ext cx="2530624" cy="970529"/>
          </a:xfrm>
          <a:prstGeom prst="flowChartInputOutput">
            <a:avLst/>
          </a:prstGeom>
          <a:solidFill>
            <a:schemeClr val="accent2">
              <a:lumMod val="20000"/>
              <a:lumOff val="80000"/>
            </a:schemeClr>
          </a:solid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solidFill>
                  <a:schemeClr val="bg1">
                    <a:lumMod val="50000"/>
                  </a:schemeClr>
                </a:solidFill>
              </a:rPr>
              <a:t>Actual post-state</a:t>
            </a:r>
          </a:p>
        </p:txBody>
      </p:sp>
      <p:sp>
        <p:nvSpPr>
          <p:cNvPr id="19" name="Arrow: Right 18">
            <a:extLst>
              <a:ext uri="{FF2B5EF4-FFF2-40B4-BE49-F238E27FC236}">
                <a16:creationId xmlns:a16="http://schemas.microsoft.com/office/drawing/2014/main" id="{9E375B60-BAC3-45E2-8054-4C3C0BEF66AA}"/>
              </a:ext>
            </a:extLst>
          </p:cNvPr>
          <p:cNvSpPr/>
          <p:nvPr/>
        </p:nvSpPr>
        <p:spPr>
          <a:xfrm rot="5400000">
            <a:off x="5334521" y="4355868"/>
            <a:ext cx="601672" cy="504056"/>
          </a:xfrm>
          <a:prstGeom prst="rightArrow">
            <a:avLst/>
          </a:prstGeom>
          <a:solidFill>
            <a:schemeClr val="accent2">
              <a:lumMod val="20000"/>
              <a:lumOff val="80000"/>
            </a:schemeClr>
          </a:solidFill>
          <a:ln w="63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7">
            <a:extLst>
              <a:ext uri="{FF2B5EF4-FFF2-40B4-BE49-F238E27FC236}">
                <a16:creationId xmlns:a16="http://schemas.microsoft.com/office/drawing/2014/main" id="{24A5060D-7726-4590-B65D-5F0F30C8E42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5575" y="389568"/>
            <a:ext cx="1292225" cy="136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TextBox 20">
            <a:extLst>
              <a:ext uri="{FF2B5EF4-FFF2-40B4-BE49-F238E27FC236}">
                <a16:creationId xmlns:a16="http://schemas.microsoft.com/office/drawing/2014/main" id="{B26B1240-C56A-4820-B103-67F706CE67C4}"/>
              </a:ext>
            </a:extLst>
          </p:cNvPr>
          <p:cNvSpPr txBox="1"/>
          <p:nvPr/>
        </p:nvSpPr>
        <p:spPr>
          <a:xfrm>
            <a:off x="0" y="33338"/>
            <a:ext cx="1907704" cy="338554"/>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sz="1600" b="1" dirty="0"/>
              <a:t>IMPORTANT SLIDE!</a:t>
            </a:r>
            <a:endParaRPr lang="el-GR" sz="1600" b="1" dirty="0"/>
          </a:p>
        </p:txBody>
      </p:sp>
      <p:sp>
        <p:nvSpPr>
          <p:cNvPr id="22" name="TextBox 21">
            <a:extLst>
              <a:ext uri="{FF2B5EF4-FFF2-40B4-BE49-F238E27FC236}">
                <a16:creationId xmlns:a16="http://schemas.microsoft.com/office/drawing/2014/main" id="{608710E1-13EF-4DA7-96F1-860766D003F0}"/>
              </a:ext>
            </a:extLst>
          </p:cNvPr>
          <p:cNvSpPr txBox="1"/>
          <p:nvPr/>
        </p:nvSpPr>
        <p:spPr>
          <a:xfrm>
            <a:off x="6981465" y="4307060"/>
            <a:ext cx="1956383" cy="1754326"/>
          </a:xfrm>
          <a:prstGeom prst="rect">
            <a:avLst/>
          </a:prstGeom>
          <a:noFill/>
          <a:ln>
            <a:solidFill>
              <a:srgbClr val="008000"/>
            </a:solidFill>
            <a:prstDash val="lgDash"/>
          </a:ln>
        </p:spPr>
        <p:txBody>
          <a:bodyPr wrap="square" rtlCol="0">
            <a:spAutoFit/>
          </a:bodyPr>
          <a:lstStyle/>
          <a:p>
            <a:r>
              <a:rPr lang="en-US" dirty="0">
                <a:solidFill>
                  <a:srgbClr val="008000"/>
                </a:solidFill>
              </a:rPr>
              <a:t>if (diff == 0){   </a:t>
            </a:r>
          </a:p>
          <a:p>
            <a:r>
              <a:rPr lang="en-US" dirty="0">
                <a:solidFill>
                  <a:srgbClr val="008000"/>
                </a:solidFill>
              </a:rPr>
              <a:t>   expected and</a:t>
            </a:r>
          </a:p>
          <a:p>
            <a:r>
              <a:rPr lang="en-US" dirty="0">
                <a:solidFill>
                  <a:srgbClr val="008000"/>
                </a:solidFill>
              </a:rPr>
              <a:t>     actual behavior </a:t>
            </a:r>
          </a:p>
          <a:p>
            <a:r>
              <a:rPr lang="en-US" dirty="0">
                <a:solidFill>
                  <a:srgbClr val="008000"/>
                </a:solidFill>
              </a:rPr>
              <a:t>     coincide;</a:t>
            </a:r>
          </a:p>
          <a:p>
            <a:r>
              <a:rPr lang="en-US" dirty="0">
                <a:solidFill>
                  <a:srgbClr val="008000"/>
                </a:solidFill>
              </a:rPr>
              <a:t>   test is a success;</a:t>
            </a:r>
          </a:p>
          <a:p>
            <a:r>
              <a:rPr lang="en-US" dirty="0">
                <a:solidFill>
                  <a:srgbClr val="008000"/>
                </a:solidFill>
              </a:rPr>
              <a:t>}</a:t>
            </a:r>
          </a:p>
        </p:txBody>
      </p:sp>
      <p:sp>
        <p:nvSpPr>
          <p:cNvPr id="23" name="Flowchart: Document 22">
            <a:extLst>
              <a:ext uri="{FF2B5EF4-FFF2-40B4-BE49-F238E27FC236}">
                <a16:creationId xmlns:a16="http://schemas.microsoft.com/office/drawing/2014/main" id="{2D7C84FA-9CF9-46AA-8B1F-757938051991}"/>
              </a:ext>
            </a:extLst>
          </p:cNvPr>
          <p:cNvSpPr/>
          <p:nvPr/>
        </p:nvSpPr>
        <p:spPr>
          <a:xfrm>
            <a:off x="6709848" y="818044"/>
            <a:ext cx="2205608" cy="898927"/>
          </a:xfrm>
          <a:prstGeom prst="flowChartDocumen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err="1"/>
              <a:t>Src</a:t>
            </a:r>
            <a:r>
              <a:rPr lang="en-US" sz="2400" dirty="0"/>
              <a:t> code of</a:t>
            </a:r>
          </a:p>
          <a:p>
            <a:pPr algn="ctr"/>
            <a:r>
              <a:rPr lang="en-US" sz="2400" dirty="0" err="1"/>
              <a:t>MyClass.doSth</a:t>
            </a:r>
            <a:r>
              <a:rPr lang="en-US" sz="2400" dirty="0"/>
              <a:t>()</a:t>
            </a:r>
          </a:p>
        </p:txBody>
      </p:sp>
      <p:sp>
        <p:nvSpPr>
          <p:cNvPr id="24" name="Flowchart: Document 23">
            <a:extLst>
              <a:ext uri="{FF2B5EF4-FFF2-40B4-BE49-F238E27FC236}">
                <a16:creationId xmlns:a16="http://schemas.microsoft.com/office/drawing/2014/main" id="{0F2694E7-D67A-4D4B-BE35-87B0B7AF8221}"/>
              </a:ext>
            </a:extLst>
          </p:cNvPr>
          <p:cNvSpPr/>
          <p:nvPr/>
        </p:nvSpPr>
        <p:spPr>
          <a:xfrm>
            <a:off x="3753463" y="818216"/>
            <a:ext cx="2238755" cy="1167506"/>
          </a:xfrm>
          <a:prstGeom prst="flowChart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Test code </a:t>
            </a:r>
          </a:p>
          <a:p>
            <a:pPr algn="ctr"/>
            <a:r>
              <a:rPr lang="en-US" sz="2400" dirty="0"/>
              <a:t>to assess</a:t>
            </a:r>
          </a:p>
          <a:p>
            <a:pPr algn="ctr"/>
            <a:r>
              <a:rPr lang="en-US" sz="2400" dirty="0" err="1"/>
              <a:t>MyClass.doSth</a:t>
            </a:r>
            <a:r>
              <a:rPr lang="en-US" sz="2400" dirty="0"/>
              <a:t>()</a:t>
            </a:r>
          </a:p>
        </p:txBody>
      </p:sp>
      <p:sp>
        <p:nvSpPr>
          <p:cNvPr id="25" name="Arrow: Right 24">
            <a:extLst>
              <a:ext uri="{FF2B5EF4-FFF2-40B4-BE49-F238E27FC236}">
                <a16:creationId xmlns:a16="http://schemas.microsoft.com/office/drawing/2014/main" id="{774AFBAF-A1E2-46E3-8BAC-9EDAB5F5F314}"/>
              </a:ext>
            </a:extLst>
          </p:cNvPr>
          <p:cNvSpPr/>
          <p:nvPr/>
        </p:nvSpPr>
        <p:spPr>
          <a:xfrm>
            <a:off x="6051931" y="1015479"/>
            <a:ext cx="601672" cy="504056"/>
          </a:xfrm>
          <a:prstGeom prst="rightArrow">
            <a:avLst/>
          </a:prstGeom>
          <a:ln>
            <a:prstDash val="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29002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41697-856D-4387-AE05-0F2C35CC0B2C}"/>
              </a:ext>
            </a:extLst>
          </p:cNvPr>
          <p:cNvSpPr>
            <a:spLocks noGrp="1"/>
          </p:cNvSpPr>
          <p:nvPr>
            <p:ph type="title"/>
          </p:nvPr>
        </p:nvSpPr>
        <p:spPr/>
        <p:txBody>
          <a:bodyPr/>
          <a:lstStyle/>
          <a:p>
            <a:r>
              <a:rPr lang="en-US" dirty="0"/>
              <a:t>Test execution</a:t>
            </a:r>
          </a:p>
        </p:txBody>
      </p:sp>
      <p:sp>
        <p:nvSpPr>
          <p:cNvPr id="3" name="Content Placeholder 2">
            <a:extLst>
              <a:ext uri="{FF2B5EF4-FFF2-40B4-BE49-F238E27FC236}">
                <a16:creationId xmlns:a16="http://schemas.microsoft.com/office/drawing/2014/main" id="{2B658E77-529C-4739-BA28-2438F10BC64C}"/>
              </a:ext>
            </a:extLst>
          </p:cNvPr>
          <p:cNvSpPr>
            <a:spLocks noGrp="1"/>
          </p:cNvSpPr>
          <p:nvPr>
            <p:ph idx="1"/>
          </p:nvPr>
        </p:nvSpPr>
        <p:spPr/>
        <p:txBody>
          <a:bodyPr>
            <a:normAutofit fontScale="92500"/>
          </a:bodyPr>
          <a:lstStyle/>
          <a:p>
            <a:r>
              <a:rPr lang="en-US" dirty="0"/>
              <a:t>When we run a test, there are several potential outcomes. The most typically encountered are:</a:t>
            </a:r>
          </a:p>
          <a:p>
            <a:pPr lvl="1"/>
            <a:r>
              <a:rPr lang="en-US" b="1" dirty="0">
                <a:solidFill>
                  <a:srgbClr val="008000"/>
                </a:solidFill>
              </a:rPr>
              <a:t>Test passed</a:t>
            </a:r>
            <a:r>
              <a:rPr lang="en-US" dirty="0"/>
              <a:t>: the test execution produces a pair { output + post-conditions } which is identical to the respective expected one</a:t>
            </a:r>
          </a:p>
          <a:p>
            <a:pPr lvl="1"/>
            <a:r>
              <a:rPr lang="en-US" b="1" dirty="0">
                <a:solidFill>
                  <a:srgbClr val="FF0000"/>
                </a:solidFill>
              </a:rPr>
              <a:t>Test failed</a:t>
            </a:r>
            <a:r>
              <a:rPr lang="en-US" dirty="0"/>
              <a:t>: at least one part of the actual behavior differs from the respective expected one</a:t>
            </a:r>
          </a:p>
          <a:p>
            <a:pPr lvl="1"/>
            <a:r>
              <a:rPr lang="en-US" b="1" dirty="0">
                <a:solidFill>
                  <a:srgbClr val="002060"/>
                </a:solidFill>
              </a:rPr>
              <a:t>Test crashed (a.k.a. error)</a:t>
            </a:r>
            <a:r>
              <a:rPr lang="en-US" dirty="0"/>
              <a:t>: the test did not complete normally, typically without producing an actual output.</a:t>
            </a:r>
          </a:p>
        </p:txBody>
      </p:sp>
      <p:sp>
        <p:nvSpPr>
          <p:cNvPr id="4" name="Slide Number Placeholder 3">
            <a:extLst>
              <a:ext uri="{FF2B5EF4-FFF2-40B4-BE49-F238E27FC236}">
                <a16:creationId xmlns:a16="http://schemas.microsoft.com/office/drawing/2014/main" id="{BA1A869C-F69E-42E3-91BE-5EC2E4F09586}"/>
              </a:ext>
            </a:extLst>
          </p:cNvPr>
          <p:cNvSpPr>
            <a:spLocks noGrp="1"/>
          </p:cNvSpPr>
          <p:nvPr>
            <p:ph type="sldNum" sz="quarter" idx="12"/>
          </p:nvPr>
        </p:nvSpPr>
        <p:spPr/>
        <p:txBody>
          <a:bodyPr/>
          <a:lstStyle/>
          <a:p>
            <a:fld id="{3DF53439-851E-44AD-84B1-B6BFC3D0C743}" type="slidenum">
              <a:rPr lang="el-GR" smtClean="0"/>
              <a:t>32</a:t>
            </a:fld>
            <a:endParaRPr lang="el-GR"/>
          </a:p>
        </p:txBody>
      </p:sp>
    </p:spTree>
    <p:extLst>
      <p:ext uri="{BB962C8B-B14F-4D97-AF65-F5344CB8AC3E}">
        <p14:creationId xmlns:p14="http://schemas.microsoft.com/office/powerpoint/2010/main" val="9162851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D24CB-2CA9-407F-A6B9-E22F9C19A500}"/>
              </a:ext>
            </a:extLst>
          </p:cNvPr>
          <p:cNvSpPr>
            <a:spLocks noGrp="1"/>
          </p:cNvSpPr>
          <p:nvPr>
            <p:ph type="title"/>
          </p:nvPr>
        </p:nvSpPr>
        <p:spPr/>
        <p:txBody>
          <a:bodyPr>
            <a:normAutofit fontScale="90000"/>
          </a:bodyPr>
          <a:lstStyle/>
          <a:p>
            <a:r>
              <a:rPr lang="en-US" dirty="0"/>
              <a:t>Yes, but how to define which tests? (coming soon)</a:t>
            </a:r>
          </a:p>
        </p:txBody>
      </p:sp>
      <p:sp>
        <p:nvSpPr>
          <p:cNvPr id="3" name="Content Placeholder 2">
            <a:extLst>
              <a:ext uri="{FF2B5EF4-FFF2-40B4-BE49-F238E27FC236}">
                <a16:creationId xmlns:a16="http://schemas.microsoft.com/office/drawing/2014/main" id="{C0E06DF9-5D7A-445B-A3E7-496DCC5FD370}"/>
              </a:ext>
            </a:extLst>
          </p:cNvPr>
          <p:cNvSpPr>
            <a:spLocks noGrp="1"/>
          </p:cNvSpPr>
          <p:nvPr>
            <p:ph idx="1"/>
          </p:nvPr>
        </p:nvSpPr>
        <p:spPr/>
        <p:txBody>
          <a:bodyPr>
            <a:normAutofit fontScale="92500" lnSpcReduction="20000"/>
          </a:bodyPr>
          <a:lstStyle/>
          <a:p>
            <a:r>
              <a:rPr lang="en-US" sz="2800" b="1" dirty="0"/>
              <a:t>Black-box</a:t>
            </a:r>
            <a:r>
              <a:rPr lang="en-US" sz="2800" dirty="0"/>
              <a:t> testing: tester is agnostic to the internals of the source code, just based on the relationship of input – expected – actual output</a:t>
            </a:r>
          </a:p>
          <a:p>
            <a:endParaRPr lang="en-US" sz="2800" dirty="0"/>
          </a:p>
          <a:p>
            <a:r>
              <a:rPr lang="en-US" sz="2800" b="1" dirty="0"/>
              <a:t>White-box</a:t>
            </a:r>
            <a:r>
              <a:rPr lang="en-US" sz="2800" dirty="0"/>
              <a:t> testing: tester is based on source code structure, trying to cover the most important execution paths of the source code</a:t>
            </a:r>
          </a:p>
          <a:p>
            <a:pPr lvl="1"/>
            <a:r>
              <a:rPr lang="en-US" sz="2400" b="1" dirty="0"/>
              <a:t>Code Review</a:t>
            </a:r>
            <a:r>
              <a:rPr lang="en-US" sz="2400" dirty="0"/>
              <a:t> (executed by peer developers) is NOT white-box testing: code review is a </a:t>
            </a:r>
            <a:r>
              <a:rPr lang="en-US" sz="2400" u="sng" dirty="0"/>
              <a:t>static inspection</a:t>
            </a:r>
            <a:r>
              <a:rPr lang="en-US" sz="2400" dirty="0"/>
              <a:t> of the code, to uncover obvious defects, possibly in the style and structure of the code; testing is a </a:t>
            </a:r>
            <a:r>
              <a:rPr lang="en-US" sz="2400" u="sng" dirty="0"/>
              <a:t>dynamic execution</a:t>
            </a:r>
            <a:r>
              <a:rPr lang="en-US" sz="2400" dirty="0"/>
              <a:t> of the system, where the actual behavior of the system is compared to the expected one</a:t>
            </a:r>
          </a:p>
        </p:txBody>
      </p:sp>
      <p:sp>
        <p:nvSpPr>
          <p:cNvPr id="4" name="Slide Number Placeholder 3">
            <a:extLst>
              <a:ext uri="{FF2B5EF4-FFF2-40B4-BE49-F238E27FC236}">
                <a16:creationId xmlns:a16="http://schemas.microsoft.com/office/drawing/2014/main" id="{07B3D227-634E-4742-8B67-C5DA38E6E40C}"/>
              </a:ext>
            </a:extLst>
          </p:cNvPr>
          <p:cNvSpPr>
            <a:spLocks noGrp="1"/>
          </p:cNvSpPr>
          <p:nvPr>
            <p:ph type="sldNum" sz="quarter" idx="12"/>
          </p:nvPr>
        </p:nvSpPr>
        <p:spPr/>
        <p:txBody>
          <a:bodyPr/>
          <a:lstStyle/>
          <a:p>
            <a:fld id="{3DF53439-851E-44AD-84B1-B6BFC3D0C743}" type="slidenum">
              <a:rPr lang="el-GR" smtClean="0"/>
              <a:t>33</a:t>
            </a:fld>
            <a:endParaRPr lang="el-GR"/>
          </a:p>
        </p:txBody>
      </p:sp>
    </p:spTree>
    <p:extLst>
      <p:ext uri="{BB962C8B-B14F-4D97-AF65-F5344CB8AC3E}">
        <p14:creationId xmlns:p14="http://schemas.microsoft.com/office/powerpoint/2010/main" val="29508754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BF907-94EC-466F-8444-79C7176A7D50}"/>
              </a:ext>
            </a:extLst>
          </p:cNvPr>
          <p:cNvSpPr>
            <a:spLocks noGrp="1"/>
          </p:cNvSpPr>
          <p:nvPr>
            <p:ph type="title"/>
          </p:nvPr>
        </p:nvSpPr>
        <p:spPr/>
        <p:txBody>
          <a:bodyPr/>
          <a:lstStyle/>
          <a:p>
            <a:r>
              <a:rPr lang="en-US" dirty="0">
                <a:solidFill>
                  <a:srgbClr val="008000"/>
                </a:solidFill>
              </a:rPr>
              <a:t>Happy Path Reloaded</a:t>
            </a:r>
          </a:p>
        </p:txBody>
      </p:sp>
      <p:sp>
        <p:nvSpPr>
          <p:cNvPr id="3" name="Content Placeholder 2">
            <a:extLst>
              <a:ext uri="{FF2B5EF4-FFF2-40B4-BE49-F238E27FC236}">
                <a16:creationId xmlns:a16="http://schemas.microsoft.com/office/drawing/2014/main" id="{2858166B-7729-4D29-9F5D-FDA02D152265}"/>
              </a:ext>
            </a:extLst>
          </p:cNvPr>
          <p:cNvSpPr>
            <a:spLocks noGrp="1"/>
          </p:cNvSpPr>
          <p:nvPr>
            <p:ph idx="1"/>
          </p:nvPr>
        </p:nvSpPr>
        <p:spPr/>
        <p:txBody>
          <a:bodyPr>
            <a:normAutofit/>
          </a:bodyPr>
          <a:lstStyle/>
          <a:p>
            <a:r>
              <a:rPr lang="en-US" dirty="0"/>
              <a:t>The happy path / happy day scenario is:</a:t>
            </a:r>
          </a:p>
          <a:p>
            <a:pPr lvl="1"/>
            <a:r>
              <a:rPr lang="en-US" dirty="0"/>
              <a:t>For system tests, concerning use cases: the primary flow = zero-problem execution of a use case</a:t>
            </a:r>
          </a:p>
          <a:p>
            <a:pPr lvl="1"/>
            <a:r>
              <a:rPr lang="en-US" dirty="0"/>
              <a:t>For simple tests, e.g., unit tests of specific methods: the case where input is valid, no problems occur and the execution terminates successfully</a:t>
            </a:r>
          </a:p>
          <a:p>
            <a:r>
              <a:rPr lang="en-US" dirty="0">
                <a:solidFill>
                  <a:srgbClr val="008000"/>
                </a:solidFill>
              </a:rPr>
              <a:t>ALWAYS TEST THE HAPPY PATH!</a:t>
            </a:r>
          </a:p>
        </p:txBody>
      </p:sp>
      <p:sp>
        <p:nvSpPr>
          <p:cNvPr id="4" name="Slide Number Placeholder 3">
            <a:extLst>
              <a:ext uri="{FF2B5EF4-FFF2-40B4-BE49-F238E27FC236}">
                <a16:creationId xmlns:a16="http://schemas.microsoft.com/office/drawing/2014/main" id="{5AE0A109-29B8-49D1-8A3B-887E1BC4B938}"/>
              </a:ext>
            </a:extLst>
          </p:cNvPr>
          <p:cNvSpPr>
            <a:spLocks noGrp="1"/>
          </p:cNvSpPr>
          <p:nvPr>
            <p:ph type="sldNum" sz="quarter" idx="12"/>
          </p:nvPr>
        </p:nvSpPr>
        <p:spPr/>
        <p:txBody>
          <a:bodyPr/>
          <a:lstStyle/>
          <a:p>
            <a:fld id="{3DF53439-851E-44AD-84B1-B6BFC3D0C743}" type="slidenum">
              <a:rPr lang="el-GR" smtClean="0"/>
              <a:t>34</a:t>
            </a:fld>
            <a:endParaRPr lang="el-GR"/>
          </a:p>
        </p:txBody>
      </p:sp>
    </p:spTree>
    <p:extLst>
      <p:ext uri="{BB962C8B-B14F-4D97-AF65-F5344CB8AC3E}">
        <p14:creationId xmlns:p14="http://schemas.microsoft.com/office/powerpoint/2010/main" val="536986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A32E18-EA06-4634-8DD6-7FAC2DEF266D}"/>
              </a:ext>
            </a:extLst>
          </p:cNvPr>
          <p:cNvSpPr>
            <a:spLocks noGrp="1"/>
          </p:cNvSpPr>
          <p:nvPr>
            <p:ph type="title"/>
          </p:nvPr>
        </p:nvSpPr>
        <p:spPr/>
        <p:txBody>
          <a:bodyPr/>
          <a:lstStyle/>
          <a:p>
            <a:r>
              <a:rPr lang="en-US" dirty="0"/>
              <a:t>PLANNING TESTS: structuring test cases</a:t>
            </a:r>
          </a:p>
        </p:txBody>
      </p:sp>
      <p:sp>
        <p:nvSpPr>
          <p:cNvPr id="5" name="Text Placeholder 4">
            <a:extLst>
              <a:ext uri="{FF2B5EF4-FFF2-40B4-BE49-F238E27FC236}">
                <a16:creationId xmlns:a16="http://schemas.microsoft.com/office/drawing/2014/main" id="{2028DCB3-267D-419C-9919-E1B4E6DABFA4}"/>
              </a:ext>
            </a:extLst>
          </p:cNvPr>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F95E1D61-960B-4BF2-AE00-6BC4DF65BD7F}"/>
              </a:ext>
            </a:extLst>
          </p:cNvPr>
          <p:cNvSpPr>
            <a:spLocks noGrp="1"/>
          </p:cNvSpPr>
          <p:nvPr>
            <p:ph type="sldNum" sz="quarter" idx="12"/>
          </p:nvPr>
        </p:nvSpPr>
        <p:spPr/>
        <p:txBody>
          <a:bodyPr/>
          <a:lstStyle/>
          <a:p>
            <a:fld id="{3DF53439-851E-44AD-84B1-B6BFC3D0C743}" type="slidenum">
              <a:rPr lang="el-GR" smtClean="0"/>
              <a:t>35</a:t>
            </a:fld>
            <a:endParaRPr lang="el-GR"/>
          </a:p>
        </p:txBody>
      </p:sp>
    </p:spTree>
    <p:extLst>
      <p:ext uri="{BB962C8B-B14F-4D97-AF65-F5344CB8AC3E}">
        <p14:creationId xmlns:p14="http://schemas.microsoft.com/office/powerpoint/2010/main" val="2187166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AD45D-ECE4-4491-9E3B-E3338B1E3C55}"/>
              </a:ext>
            </a:extLst>
          </p:cNvPr>
          <p:cNvSpPr>
            <a:spLocks noGrp="1"/>
          </p:cNvSpPr>
          <p:nvPr>
            <p:ph type="title"/>
          </p:nvPr>
        </p:nvSpPr>
        <p:spPr/>
        <p:txBody>
          <a:bodyPr/>
          <a:lstStyle/>
          <a:p>
            <a:r>
              <a:rPr lang="en-US" dirty="0"/>
              <a:t>Test plan</a:t>
            </a:r>
          </a:p>
        </p:txBody>
      </p:sp>
      <p:sp>
        <p:nvSpPr>
          <p:cNvPr id="3" name="Content Placeholder 2">
            <a:extLst>
              <a:ext uri="{FF2B5EF4-FFF2-40B4-BE49-F238E27FC236}">
                <a16:creationId xmlns:a16="http://schemas.microsoft.com/office/drawing/2014/main" id="{97EA4623-FF74-4DBE-A889-5B5B32F81B45}"/>
              </a:ext>
            </a:extLst>
          </p:cNvPr>
          <p:cNvSpPr>
            <a:spLocks noGrp="1"/>
          </p:cNvSpPr>
          <p:nvPr>
            <p:ph idx="1"/>
          </p:nvPr>
        </p:nvSpPr>
        <p:spPr/>
        <p:txBody>
          <a:bodyPr>
            <a:normAutofit fontScale="92500" lnSpcReduction="20000"/>
          </a:bodyPr>
          <a:lstStyle/>
          <a:p>
            <a:r>
              <a:rPr lang="en-US" dirty="0"/>
              <a:t>A </a:t>
            </a:r>
            <a:r>
              <a:rPr lang="en-US" b="1" dirty="0">
                <a:solidFill>
                  <a:srgbClr val="0000FF"/>
                </a:solidFill>
              </a:rPr>
              <a:t>test plan </a:t>
            </a:r>
            <a:r>
              <a:rPr lang="en-US" dirty="0"/>
              <a:t>is a collection of test cases, aimed towards ensure that a certain requirement is met</a:t>
            </a:r>
          </a:p>
          <a:p>
            <a:r>
              <a:rPr lang="en-US" dirty="0"/>
              <a:t>A </a:t>
            </a:r>
            <a:r>
              <a:rPr lang="en-US" b="1" dirty="0">
                <a:solidFill>
                  <a:srgbClr val="FF0000"/>
                </a:solidFill>
              </a:rPr>
              <a:t>test case</a:t>
            </a:r>
            <a:r>
              <a:rPr lang="en-US" dirty="0"/>
              <a:t> is a combination of </a:t>
            </a:r>
          </a:p>
          <a:p>
            <a:pPr lvl="1"/>
            <a:r>
              <a:rPr lang="en-US" dirty="0"/>
              <a:t>Code to be tested</a:t>
            </a:r>
          </a:p>
          <a:p>
            <a:pPr lvl="1"/>
            <a:r>
              <a:rPr lang="en-US" dirty="0"/>
              <a:t>Input values</a:t>
            </a:r>
          </a:p>
          <a:p>
            <a:pPr lvl="1"/>
            <a:r>
              <a:rPr lang="en-US" dirty="0"/>
              <a:t>Expected output</a:t>
            </a:r>
          </a:p>
          <a:p>
            <a:pPr lvl="1"/>
            <a:r>
              <a:rPr lang="en-US" dirty="0"/>
              <a:t>Pre- and post- conditions</a:t>
            </a:r>
          </a:p>
          <a:p>
            <a:r>
              <a:rPr lang="en-US" dirty="0"/>
              <a:t>For every test plan we have several test cases</a:t>
            </a:r>
          </a:p>
          <a:p>
            <a:r>
              <a:rPr lang="en-US" dirty="0"/>
              <a:t>We also have a principled, structure way of producing test plans (see next)</a:t>
            </a:r>
          </a:p>
        </p:txBody>
      </p:sp>
      <p:sp>
        <p:nvSpPr>
          <p:cNvPr id="4" name="Slide Number Placeholder 3">
            <a:extLst>
              <a:ext uri="{FF2B5EF4-FFF2-40B4-BE49-F238E27FC236}">
                <a16:creationId xmlns:a16="http://schemas.microsoft.com/office/drawing/2014/main" id="{CF08D92B-DC08-4EB2-AF59-43AE1F11D78D}"/>
              </a:ext>
            </a:extLst>
          </p:cNvPr>
          <p:cNvSpPr>
            <a:spLocks noGrp="1"/>
          </p:cNvSpPr>
          <p:nvPr>
            <p:ph type="sldNum" sz="quarter" idx="12"/>
          </p:nvPr>
        </p:nvSpPr>
        <p:spPr/>
        <p:txBody>
          <a:bodyPr/>
          <a:lstStyle/>
          <a:p>
            <a:fld id="{3DF53439-851E-44AD-84B1-B6BFC3D0C743}" type="slidenum">
              <a:rPr lang="el-GR" smtClean="0"/>
              <a:t>36</a:t>
            </a:fld>
            <a:endParaRPr lang="el-GR"/>
          </a:p>
        </p:txBody>
      </p:sp>
    </p:spTree>
    <p:extLst>
      <p:ext uri="{BB962C8B-B14F-4D97-AF65-F5344CB8AC3E}">
        <p14:creationId xmlns:p14="http://schemas.microsoft.com/office/powerpoint/2010/main" val="538178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56D43-5224-4E7A-B523-C83341A48265}"/>
              </a:ext>
            </a:extLst>
          </p:cNvPr>
          <p:cNvSpPr>
            <a:spLocks noGrp="1"/>
          </p:cNvSpPr>
          <p:nvPr>
            <p:ph type="title"/>
          </p:nvPr>
        </p:nvSpPr>
        <p:spPr/>
        <p:txBody>
          <a:bodyPr/>
          <a:lstStyle/>
          <a:p>
            <a:r>
              <a:rPr lang="en-US" dirty="0"/>
              <a:t>Elements of a test case</a:t>
            </a:r>
          </a:p>
        </p:txBody>
      </p:sp>
      <p:sp>
        <p:nvSpPr>
          <p:cNvPr id="3" name="Content Placeholder 2">
            <a:extLst>
              <a:ext uri="{FF2B5EF4-FFF2-40B4-BE49-F238E27FC236}">
                <a16:creationId xmlns:a16="http://schemas.microsoft.com/office/drawing/2014/main" id="{87C97EE2-AFB4-4BD4-BC9E-62CCB0235CFE}"/>
              </a:ext>
            </a:extLst>
          </p:cNvPr>
          <p:cNvSpPr>
            <a:spLocks noGrp="1"/>
          </p:cNvSpPr>
          <p:nvPr>
            <p:ph idx="1"/>
          </p:nvPr>
        </p:nvSpPr>
        <p:spPr/>
        <p:txBody>
          <a:bodyPr>
            <a:normAutofit fontScale="62500" lnSpcReduction="20000"/>
          </a:bodyPr>
          <a:lstStyle/>
          <a:p>
            <a:r>
              <a:rPr lang="en-US" b="1" dirty="0"/>
              <a:t>Identifier</a:t>
            </a:r>
            <a:r>
              <a:rPr lang="en-US" dirty="0"/>
              <a:t>: An identifier, such as “T1_V1”, “16”, “DB-7”, or “DATABASE-TABLE-DROP-TEST”, which </a:t>
            </a:r>
            <a:r>
              <a:rPr lang="en-US" b="1" dirty="0">
                <a:solidFill>
                  <a:srgbClr val="FF0000"/>
                </a:solidFill>
              </a:rPr>
              <a:t>uniquely</a:t>
            </a:r>
            <a:r>
              <a:rPr lang="en-US" dirty="0"/>
              <a:t> identifies the test case.</a:t>
            </a:r>
          </a:p>
          <a:p>
            <a:r>
              <a:rPr lang="en-US" b="1" dirty="0"/>
              <a:t>Test Case</a:t>
            </a:r>
            <a:r>
              <a:rPr lang="en-US" dirty="0"/>
              <a:t> </a:t>
            </a:r>
            <a:r>
              <a:rPr lang="en-US" b="1" dirty="0"/>
              <a:t>Description: </a:t>
            </a:r>
            <a:r>
              <a:rPr lang="en-US" dirty="0"/>
              <a:t>a </a:t>
            </a:r>
            <a:r>
              <a:rPr lang="en-US" b="1" dirty="0">
                <a:solidFill>
                  <a:srgbClr val="FF0000"/>
                </a:solidFill>
              </a:rPr>
              <a:t>structured </a:t>
            </a:r>
            <a:r>
              <a:rPr lang="en-US" dirty="0"/>
              <a:t>description of the test case and what it is testing.</a:t>
            </a:r>
          </a:p>
          <a:p>
            <a:r>
              <a:rPr lang="en-US" b="1" dirty="0"/>
              <a:t>Preconditions</a:t>
            </a:r>
            <a:r>
              <a:rPr lang="en-US" dirty="0"/>
              <a:t>: Any preconditions for the </a:t>
            </a:r>
            <a:r>
              <a:rPr lang="en-US" b="1" dirty="0">
                <a:solidFill>
                  <a:srgbClr val="FF0000"/>
                </a:solidFill>
              </a:rPr>
              <a:t>state</a:t>
            </a:r>
            <a:r>
              <a:rPr lang="en-US" dirty="0"/>
              <a:t> of the system or world </a:t>
            </a:r>
            <a:r>
              <a:rPr lang="en-US" dirty="0">
                <a:solidFill>
                  <a:srgbClr val="FF0000"/>
                </a:solidFill>
              </a:rPr>
              <a:t>before</a:t>
            </a:r>
            <a:r>
              <a:rPr lang="en-US" dirty="0"/>
              <a:t> the test begins.</a:t>
            </a:r>
          </a:p>
          <a:p>
            <a:r>
              <a:rPr lang="en-US" b="1" dirty="0"/>
              <a:t>Input Values</a:t>
            </a:r>
            <a:r>
              <a:rPr lang="en-US" dirty="0"/>
              <a:t>: Any </a:t>
            </a:r>
            <a:r>
              <a:rPr lang="en-US" b="1" dirty="0">
                <a:solidFill>
                  <a:srgbClr val="FF0000"/>
                </a:solidFill>
              </a:rPr>
              <a:t>values that we input</a:t>
            </a:r>
            <a:r>
              <a:rPr lang="en-US" dirty="0"/>
              <a:t> directly to the test.</a:t>
            </a:r>
          </a:p>
          <a:p>
            <a:r>
              <a:rPr lang="en-US" b="1" dirty="0"/>
              <a:t>Expected Output Values</a:t>
            </a:r>
            <a:r>
              <a:rPr lang="en-US" dirty="0"/>
              <a:t>: Any </a:t>
            </a:r>
            <a:r>
              <a:rPr lang="en-US" b="1" dirty="0">
                <a:solidFill>
                  <a:srgbClr val="FF0000"/>
                </a:solidFill>
              </a:rPr>
              <a:t>values directly generated as output</a:t>
            </a:r>
            <a:r>
              <a:rPr lang="en-US" dirty="0"/>
              <a:t> by the execution of the test case.</a:t>
            </a:r>
          </a:p>
          <a:p>
            <a:r>
              <a:rPr lang="en-US" b="1" dirty="0"/>
              <a:t>Postconditions</a:t>
            </a:r>
            <a:r>
              <a:rPr lang="en-US" dirty="0"/>
              <a:t>: Any postconditions of the </a:t>
            </a:r>
            <a:r>
              <a:rPr lang="en-US" b="1" dirty="0">
                <a:solidFill>
                  <a:srgbClr val="FF0000"/>
                </a:solidFill>
              </a:rPr>
              <a:t>state</a:t>
            </a:r>
            <a:r>
              <a:rPr lang="en-US" dirty="0"/>
              <a:t> of the system or world which should hold true </a:t>
            </a:r>
            <a:r>
              <a:rPr lang="en-US" dirty="0">
                <a:solidFill>
                  <a:srgbClr val="FF0000"/>
                </a:solidFill>
              </a:rPr>
              <a:t>after</a:t>
            </a:r>
            <a:r>
              <a:rPr lang="en-US" dirty="0"/>
              <a:t> the test has been executed.</a:t>
            </a:r>
          </a:p>
          <a:p>
            <a:r>
              <a:rPr lang="en-US" b="1" dirty="0"/>
              <a:t>Method(s) to test</a:t>
            </a:r>
            <a:r>
              <a:rPr lang="en-US" dirty="0"/>
              <a:t>:</a:t>
            </a:r>
            <a:r>
              <a:rPr lang="en-US" b="1" dirty="0"/>
              <a:t> </a:t>
            </a:r>
            <a:r>
              <a:rPr lang="en-US" dirty="0"/>
              <a:t>the method(s) whose output is to be asserted for correctness (if known at the design of the test – else omit)</a:t>
            </a:r>
          </a:p>
          <a:p>
            <a:r>
              <a:rPr lang="en-US" dirty="0"/>
              <a:t>Other:</a:t>
            </a:r>
          </a:p>
          <a:p>
            <a:pPr lvl="1"/>
            <a:r>
              <a:rPr lang="en-US" dirty="0"/>
              <a:t>Execution steps. Detail execution steps if need</a:t>
            </a:r>
          </a:p>
          <a:p>
            <a:pPr lvl="1"/>
            <a:r>
              <a:rPr lang="en-US" dirty="0"/>
              <a:t>Comments.</a:t>
            </a:r>
          </a:p>
        </p:txBody>
      </p:sp>
      <p:sp>
        <p:nvSpPr>
          <p:cNvPr id="5" name="Slide Number Placeholder 4">
            <a:extLst>
              <a:ext uri="{FF2B5EF4-FFF2-40B4-BE49-F238E27FC236}">
                <a16:creationId xmlns:a16="http://schemas.microsoft.com/office/drawing/2014/main" id="{E6FDDAD1-77C4-4DC2-9DF9-CEF689EDBEEE}"/>
              </a:ext>
            </a:extLst>
          </p:cNvPr>
          <p:cNvSpPr>
            <a:spLocks noGrp="1"/>
          </p:cNvSpPr>
          <p:nvPr>
            <p:ph type="sldNum" sz="quarter" idx="12"/>
          </p:nvPr>
        </p:nvSpPr>
        <p:spPr/>
        <p:txBody>
          <a:bodyPr/>
          <a:lstStyle/>
          <a:p>
            <a:fld id="{3DF53439-851E-44AD-84B1-B6BFC3D0C743}" type="slidenum">
              <a:rPr lang="el-GR" smtClean="0"/>
              <a:t>37</a:t>
            </a:fld>
            <a:endParaRPr lang="el-GR"/>
          </a:p>
        </p:txBody>
      </p:sp>
    </p:spTree>
    <p:extLst>
      <p:ext uri="{BB962C8B-B14F-4D97-AF65-F5344CB8AC3E}">
        <p14:creationId xmlns:p14="http://schemas.microsoft.com/office/powerpoint/2010/main" val="16019947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DDCC2-8EFE-483C-8088-5E03BA529927}"/>
              </a:ext>
            </a:extLst>
          </p:cNvPr>
          <p:cNvSpPr>
            <a:spLocks noGrp="1"/>
          </p:cNvSpPr>
          <p:nvPr>
            <p:ph type="title"/>
          </p:nvPr>
        </p:nvSpPr>
        <p:spPr/>
        <p:txBody>
          <a:bodyPr/>
          <a:lstStyle/>
          <a:p>
            <a:r>
              <a:rPr lang="en-US" dirty="0"/>
              <a:t>Identifier</a:t>
            </a:r>
          </a:p>
        </p:txBody>
      </p:sp>
      <p:sp>
        <p:nvSpPr>
          <p:cNvPr id="3" name="Content Placeholder 2">
            <a:extLst>
              <a:ext uri="{FF2B5EF4-FFF2-40B4-BE49-F238E27FC236}">
                <a16:creationId xmlns:a16="http://schemas.microsoft.com/office/drawing/2014/main" id="{790A7CCC-95BB-4F4D-9E82-41EB54D9BE32}"/>
              </a:ext>
            </a:extLst>
          </p:cNvPr>
          <p:cNvSpPr>
            <a:spLocks noGrp="1"/>
          </p:cNvSpPr>
          <p:nvPr>
            <p:ph idx="1"/>
          </p:nvPr>
        </p:nvSpPr>
        <p:spPr/>
        <p:txBody>
          <a:bodyPr>
            <a:normAutofit lnSpcReduction="10000"/>
          </a:bodyPr>
          <a:lstStyle/>
          <a:p>
            <a:r>
              <a:rPr lang="en-US" dirty="0"/>
              <a:t>A unique string to uniquely characterize a test case among its peers. In the context of this course we will introduce two possible versions:</a:t>
            </a:r>
          </a:p>
          <a:p>
            <a:r>
              <a:rPr lang="en-US" dirty="0"/>
              <a:t>A </a:t>
            </a:r>
            <a:r>
              <a:rPr lang="en-US" b="1" dirty="0"/>
              <a:t>short</a:t>
            </a:r>
            <a:r>
              <a:rPr lang="en-US" dirty="0"/>
              <a:t> version, denoting the family of similar test cases to which it belongs + a unique identifier within the family</a:t>
            </a:r>
          </a:p>
          <a:p>
            <a:r>
              <a:rPr lang="en-US" dirty="0"/>
              <a:t>A </a:t>
            </a:r>
            <a:r>
              <a:rPr lang="en-US" b="1" dirty="0"/>
              <a:t>long</a:t>
            </a:r>
            <a:r>
              <a:rPr lang="en-US" dirty="0"/>
              <a:t> version, appending a short textual description</a:t>
            </a:r>
          </a:p>
        </p:txBody>
      </p:sp>
      <p:sp>
        <p:nvSpPr>
          <p:cNvPr id="4" name="Slide Number Placeholder 3">
            <a:extLst>
              <a:ext uri="{FF2B5EF4-FFF2-40B4-BE49-F238E27FC236}">
                <a16:creationId xmlns:a16="http://schemas.microsoft.com/office/drawing/2014/main" id="{D8CEDF6E-0BA2-4DEC-89A0-33F38BF291A0}"/>
              </a:ext>
            </a:extLst>
          </p:cNvPr>
          <p:cNvSpPr>
            <a:spLocks noGrp="1"/>
          </p:cNvSpPr>
          <p:nvPr>
            <p:ph type="sldNum" sz="quarter" idx="12"/>
          </p:nvPr>
        </p:nvSpPr>
        <p:spPr/>
        <p:txBody>
          <a:bodyPr/>
          <a:lstStyle/>
          <a:p>
            <a:fld id="{3DF53439-851E-44AD-84B1-B6BFC3D0C743}" type="slidenum">
              <a:rPr lang="el-GR" smtClean="0"/>
              <a:t>38</a:t>
            </a:fld>
            <a:endParaRPr lang="el-GR"/>
          </a:p>
        </p:txBody>
      </p:sp>
      <p:sp>
        <p:nvSpPr>
          <p:cNvPr id="5" name="TextBox 4">
            <a:extLst>
              <a:ext uri="{FF2B5EF4-FFF2-40B4-BE49-F238E27FC236}">
                <a16:creationId xmlns:a16="http://schemas.microsoft.com/office/drawing/2014/main" id="{2275CA81-09FC-448A-91FA-2A9C26B979DF}"/>
              </a:ext>
            </a:extLst>
          </p:cNvPr>
          <p:cNvSpPr txBox="1"/>
          <p:nvPr/>
        </p:nvSpPr>
        <p:spPr>
          <a:xfrm>
            <a:off x="179512" y="131672"/>
            <a:ext cx="1440160" cy="1200329"/>
          </a:xfrm>
          <a:prstGeom prst="rect">
            <a:avLst/>
          </a:prstGeom>
          <a:noFill/>
        </p:spPr>
        <p:txBody>
          <a:bodyPr wrap="square" rtlCol="0">
            <a:spAutoFit/>
          </a:bodyPr>
          <a:lstStyle/>
          <a:p>
            <a:r>
              <a:rPr lang="en-US" sz="1200" b="1" u="sng" dirty="0"/>
              <a:t>Id</a:t>
            </a:r>
          </a:p>
          <a:p>
            <a:r>
              <a:rPr lang="en-US" sz="1200" dirty="0"/>
              <a:t>Description</a:t>
            </a:r>
          </a:p>
          <a:p>
            <a:r>
              <a:rPr lang="en-US" sz="1200" dirty="0"/>
              <a:t>Preconditions</a:t>
            </a:r>
          </a:p>
          <a:p>
            <a:r>
              <a:rPr lang="en-US" sz="1200" dirty="0"/>
              <a:t>Input</a:t>
            </a:r>
          </a:p>
          <a:p>
            <a:r>
              <a:rPr lang="en-US" sz="1200" dirty="0"/>
              <a:t>Postconditions</a:t>
            </a:r>
          </a:p>
          <a:p>
            <a:r>
              <a:rPr lang="en-US" sz="1200" dirty="0"/>
              <a:t>Output</a:t>
            </a:r>
          </a:p>
        </p:txBody>
      </p:sp>
    </p:spTree>
    <p:extLst>
      <p:ext uri="{BB962C8B-B14F-4D97-AF65-F5344CB8AC3E}">
        <p14:creationId xmlns:p14="http://schemas.microsoft.com/office/powerpoint/2010/main" val="33303147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6F2F0-D7D8-47A9-ACE6-0F32D69EF4B3}"/>
              </a:ext>
            </a:extLst>
          </p:cNvPr>
          <p:cNvSpPr>
            <a:spLocks noGrp="1"/>
          </p:cNvSpPr>
          <p:nvPr>
            <p:ph type="title"/>
          </p:nvPr>
        </p:nvSpPr>
        <p:spPr/>
        <p:txBody>
          <a:bodyPr/>
          <a:lstStyle/>
          <a:p>
            <a:pPr algn="r"/>
            <a:r>
              <a:rPr lang="en-US" dirty="0"/>
              <a:t>Identifier</a:t>
            </a:r>
          </a:p>
        </p:txBody>
      </p:sp>
      <p:graphicFrame>
        <p:nvGraphicFramePr>
          <p:cNvPr id="5" name="Content Placeholder 4">
            <a:extLst>
              <a:ext uri="{FF2B5EF4-FFF2-40B4-BE49-F238E27FC236}">
                <a16:creationId xmlns:a16="http://schemas.microsoft.com/office/drawing/2014/main" id="{D3B7D3CB-45EB-4727-869A-5805793A21A7}"/>
              </a:ext>
            </a:extLst>
          </p:cNvPr>
          <p:cNvGraphicFramePr>
            <a:graphicFrameLocks noGrp="1"/>
          </p:cNvGraphicFramePr>
          <p:nvPr>
            <p:ph idx="1"/>
            <p:extLst>
              <p:ext uri="{D42A27DB-BD31-4B8C-83A1-F6EECF244321}">
                <p14:modId xmlns:p14="http://schemas.microsoft.com/office/powerpoint/2010/main" val="3484938104"/>
              </p:ext>
            </p:extLst>
          </p:nvPr>
        </p:nvGraphicFramePr>
        <p:xfrm>
          <a:off x="251520" y="4011339"/>
          <a:ext cx="4530916" cy="2595880"/>
        </p:xfrm>
        <a:graphic>
          <a:graphicData uri="http://schemas.openxmlformats.org/drawingml/2006/table">
            <a:tbl>
              <a:tblPr firstRow="1" bandRow="1">
                <a:tableStyleId>{5C22544A-7EE6-4342-B048-85BDC9FD1C3A}</a:tableStyleId>
              </a:tblPr>
              <a:tblGrid>
                <a:gridCol w="822643">
                  <a:extLst>
                    <a:ext uri="{9D8B030D-6E8A-4147-A177-3AD203B41FA5}">
                      <a16:colId xmlns:a16="http://schemas.microsoft.com/office/drawing/2014/main" val="894727175"/>
                    </a:ext>
                  </a:extLst>
                </a:gridCol>
                <a:gridCol w="3708273">
                  <a:extLst>
                    <a:ext uri="{9D8B030D-6E8A-4147-A177-3AD203B41FA5}">
                      <a16:colId xmlns:a16="http://schemas.microsoft.com/office/drawing/2014/main" val="1937765468"/>
                    </a:ext>
                  </a:extLst>
                </a:gridCol>
              </a:tblGrid>
              <a:tr h="370840">
                <a:tc>
                  <a:txBody>
                    <a:bodyPr/>
                    <a:lstStyle/>
                    <a:p>
                      <a:r>
                        <a:rPr lang="en-US" dirty="0"/>
                        <a:t>Short</a:t>
                      </a:r>
                    </a:p>
                  </a:txBody>
                  <a:tcPr/>
                </a:tc>
                <a:tc>
                  <a:txBody>
                    <a:bodyPr/>
                    <a:lstStyle/>
                    <a:p>
                      <a:r>
                        <a:rPr lang="en-US" dirty="0"/>
                        <a:t>Long</a:t>
                      </a:r>
                    </a:p>
                  </a:txBody>
                  <a:tcPr/>
                </a:tc>
                <a:extLst>
                  <a:ext uri="{0D108BD9-81ED-4DB2-BD59-A6C34878D82A}">
                    <a16:rowId xmlns:a16="http://schemas.microsoft.com/office/drawing/2014/main" val="3831253813"/>
                  </a:ext>
                </a:extLst>
              </a:tr>
              <a:tr h="370840">
                <a:tc>
                  <a:txBody>
                    <a:bodyPr/>
                    <a:lstStyle/>
                    <a:p>
                      <a:r>
                        <a:rPr lang="en-US" dirty="0"/>
                        <a:t>T</a:t>
                      </a:r>
                      <a:r>
                        <a:rPr lang="en-US" b="1" dirty="0">
                          <a:solidFill>
                            <a:srgbClr val="FF0000"/>
                          </a:solidFill>
                        </a:rPr>
                        <a:t>1</a:t>
                      </a:r>
                      <a:r>
                        <a:rPr lang="en-US" dirty="0"/>
                        <a:t>_V0</a:t>
                      </a:r>
                    </a:p>
                  </a:txBody>
                  <a:tcPr/>
                </a:tc>
                <a:tc>
                  <a:txBody>
                    <a:bodyPr/>
                    <a:lstStyle/>
                    <a:p>
                      <a:r>
                        <a:rPr lang="en-US" dirty="0"/>
                        <a:t>T1_V0_</a:t>
                      </a:r>
                      <a:r>
                        <a:rPr lang="en-US" dirty="0">
                          <a:solidFill>
                            <a:srgbClr val="FF0000"/>
                          </a:solidFill>
                        </a:rPr>
                        <a:t>executePurchase</a:t>
                      </a:r>
                      <a:r>
                        <a:rPr lang="en-US" dirty="0"/>
                        <a:t>_HappyDay</a:t>
                      </a:r>
                    </a:p>
                  </a:txBody>
                  <a:tcPr/>
                </a:tc>
                <a:extLst>
                  <a:ext uri="{0D108BD9-81ED-4DB2-BD59-A6C34878D82A}">
                    <a16:rowId xmlns:a16="http://schemas.microsoft.com/office/drawing/2014/main" val="2209221207"/>
                  </a:ext>
                </a:extLst>
              </a:tr>
              <a:tr h="370840">
                <a:tc>
                  <a:txBody>
                    <a:bodyPr/>
                    <a:lstStyle/>
                    <a:p>
                      <a:r>
                        <a:rPr lang="en-US" dirty="0"/>
                        <a:t>T</a:t>
                      </a:r>
                      <a:r>
                        <a:rPr lang="en-US" b="1" dirty="0">
                          <a:solidFill>
                            <a:srgbClr val="FF0000"/>
                          </a:solidFill>
                        </a:rPr>
                        <a:t>1</a:t>
                      </a:r>
                      <a:r>
                        <a:rPr lang="en-US" dirty="0"/>
                        <a:t>_V1</a:t>
                      </a:r>
                    </a:p>
                  </a:txBody>
                  <a:tcPr/>
                </a:tc>
                <a:tc>
                  <a:txBody>
                    <a:bodyPr/>
                    <a:lstStyle/>
                    <a:p>
                      <a:r>
                        <a:rPr lang="en-US" dirty="0"/>
                        <a:t>T1_V1_</a:t>
                      </a:r>
                      <a:r>
                        <a:rPr lang="en-US" dirty="0">
                          <a:solidFill>
                            <a:srgbClr val="FF0000"/>
                          </a:solidFill>
                        </a:rPr>
                        <a:t>executePurchase</a:t>
                      </a:r>
                      <a:r>
                        <a:rPr lang="en-US" dirty="0"/>
                        <a:t>_WO_Login</a:t>
                      </a:r>
                    </a:p>
                  </a:txBody>
                  <a:tcPr/>
                </a:tc>
                <a:extLst>
                  <a:ext uri="{0D108BD9-81ED-4DB2-BD59-A6C34878D82A}">
                    <a16:rowId xmlns:a16="http://schemas.microsoft.com/office/drawing/2014/main" val="4294770353"/>
                  </a:ext>
                </a:extLst>
              </a:tr>
              <a:tr h="370840">
                <a:tc>
                  <a:txBody>
                    <a:bodyPr/>
                    <a:lstStyle/>
                    <a:p>
                      <a:r>
                        <a:rPr lang="en-US" dirty="0"/>
                        <a:t>T</a:t>
                      </a:r>
                      <a:r>
                        <a:rPr lang="en-US" b="1" dirty="0">
                          <a:solidFill>
                            <a:srgbClr val="FF0000"/>
                          </a:solidFill>
                        </a:rPr>
                        <a:t>1</a:t>
                      </a:r>
                      <a:r>
                        <a:rPr lang="en-US" dirty="0"/>
                        <a:t>_V2</a:t>
                      </a:r>
                    </a:p>
                  </a:txBody>
                  <a:tcPr/>
                </a:tc>
                <a:tc>
                  <a:txBody>
                    <a:bodyPr/>
                    <a:lstStyle/>
                    <a:p>
                      <a:r>
                        <a:rPr lang="en-US" dirty="0"/>
                        <a:t>T1_V2_</a:t>
                      </a:r>
                      <a:r>
                        <a:rPr lang="en-US" dirty="0">
                          <a:solidFill>
                            <a:srgbClr val="FF0000"/>
                          </a:solidFill>
                        </a:rPr>
                        <a:t>executePurchase</a:t>
                      </a:r>
                      <a:r>
                        <a:rPr lang="en-US" dirty="0"/>
                        <a:t>_WO_Money</a:t>
                      </a:r>
                    </a:p>
                  </a:txBody>
                  <a:tcPr/>
                </a:tc>
                <a:extLst>
                  <a:ext uri="{0D108BD9-81ED-4DB2-BD59-A6C34878D82A}">
                    <a16:rowId xmlns:a16="http://schemas.microsoft.com/office/drawing/2014/main" val="2623879055"/>
                  </a:ext>
                </a:extLst>
              </a:tr>
              <a:tr h="370840">
                <a:tc>
                  <a:txBody>
                    <a:bodyPr/>
                    <a:lstStyle/>
                    <a:p>
                      <a:r>
                        <a:rPr lang="en-US" dirty="0"/>
                        <a:t>T</a:t>
                      </a:r>
                      <a:r>
                        <a:rPr lang="en-US" b="1" dirty="0">
                          <a:solidFill>
                            <a:srgbClr val="0000FF"/>
                          </a:solidFill>
                        </a:rPr>
                        <a:t>2</a:t>
                      </a:r>
                      <a:r>
                        <a:rPr lang="en-US" dirty="0"/>
                        <a:t>_V0</a:t>
                      </a:r>
                    </a:p>
                  </a:txBody>
                  <a:tcPr/>
                </a:tc>
                <a:tc>
                  <a:txBody>
                    <a:bodyPr/>
                    <a:lstStyle/>
                    <a:p>
                      <a:r>
                        <a:rPr lang="en-US" dirty="0"/>
                        <a:t>T2_V0_</a:t>
                      </a:r>
                      <a:r>
                        <a:rPr lang="en-US" dirty="0">
                          <a:solidFill>
                            <a:srgbClr val="0000FF"/>
                          </a:solidFill>
                        </a:rPr>
                        <a:t>registerNewUser</a:t>
                      </a:r>
                      <a:r>
                        <a:rPr lang="en-US" dirty="0"/>
                        <a:t>_HappyDay</a:t>
                      </a:r>
                    </a:p>
                  </a:txBody>
                  <a:tcPr/>
                </a:tc>
                <a:extLst>
                  <a:ext uri="{0D108BD9-81ED-4DB2-BD59-A6C34878D82A}">
                    <a16:rowId xmlns:a16="http://schemas.microsoft.com/office/drawing/2014/main" val="4130458398"/>
                  </a:ext>
                </a:extLst>
              </a:tr>
              <a:tr h="370840">
                <a:tc>
                  <a:txBody>
                    <a:bodyPr/>
                    <a:lstStyle/>
                    <a:p>
                      <a:r>
                        <a:rPr lang="en-US" dirty="0"/>
                        <a:t>T</a:t>
                      </a:r>
                      <a:r>
                        <a:rPr lang="en-US" b="1" dirty="0">
                          <a:solidFill>
                            <a:srgbClr val="0000FF"/>
                          </a:solidFill>
                        </a:rPr>
                        <a:t>2</a:t>
                      </a:r>
                      <a:r>
                        <a:rPr lang="en-US" dirty="0"/>
                        <a:t>_V1</a:t>
                      </a:r>
                    </a:p>
                  </a:txBody>
                  <a:tcPr/>
                </a:tc>
                <a:tc>
                  <a:txBody>
                    <a:bodyPr/>
                    <a:lstStyle/>
                    <a:p>
                      <a:r>
                        <a:rPr lang="en-US" dirty="0"/>
                        <a:t>T2_V1_</a:t>
                      </a:r>
                      <a:r>
                        <a:rPr lang="en-US" dirty="0">
                          <a:solidFill>
                            <a:srgbClr val="0000FF"/>
                          </a:solidFill>
                        </a:rPr>
                        <a:t>registerNewUser</a:t>
                      </a:r>
                      <a:r>
                        <a:rPr lang="en-US" dirty="0"/>
                        <a:t>_invalidInput</a:t>
                      </a:r>
                    </a:p>
                  </a:txBody>
                  <a:tcPr/>
                </a:tc>
                <a:extLst>
                  <a:ext uri="{0D108BD9-81ED-4DB2-BD59-A6C34878D82A}">
                    <a16:rowId xmlns:a16="http://schemas.microsoft.com/office/drawing/2014/main" val="1886479287"/>
                  </a:ext>
                </a:extLst>
              </a:tr>
              <a:tr h="370840">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3219342800"/>
                  </a:ext>
                </a:extLst>
              </a:tr>
            </a:tbl>
          </a:graphicData>
        </a:graphic>
      </p:graphicFrame>
      <p:sp>
        <p:nvSpPr>
          <p:cNvPr id="4" name="Slide Number Placeholder 3">
            <a:extLst>
              <a:ext uri="{FF2B5EF4-FFF2-40B4-BE49-F238E27FC236}">
                <a16:creationId xmlns:a16="http://schemas.microsoft.com/office/drawing/2014/main" id="{BDBE0A24-949F-4C56-8B9E-94A957191C20}"/>
              </a:ext>
            </a:extLst>
          </p:cNvPr>
          <p:cNvSpPr>
            <a:spLocks noGrp="1"/>
          </p:cNvSpPr>
          <p:nvPr>
            <p:ph type="sldNum" sz="quarter" idx="12"/>
          </p:nvPr>
        </p:nvSpPr>
        <p:spPr/>
        <p:txBody>
          <a:bodyPr/>
          <a:lstStyle/>
          <a:p>
            <a:fld id="{3DF53439-851E-44AD-84B1-B6BFC3D0C743}" type="slidenum">
              <a:rPr lang="el-GR" smtClean="0"/>
              <a:t>39</a:t>
            </a:fld>
            <a:endParaRPr lang="el-GR"/>
          </a:p>
        </p:txBody>
      </p:sp>
      <p:sp>
        <p:nvSpPr>
          <p:cNvPr id="6" name="TextBox 5">
            <a:extLst>
              <a:ext uri="{FF2B5EF4-FFF2-40B4-BE49-F238E27FC236}">
                <a16:creationId xmlns:a16="http://schemas.microsoft.com/office/drawing/2014/main" id="{B30B56EC-A6B4-40EB-B12E-10DA5654257F}"/>
              </a:ext>
            </a:extLst>
          </p:cNvPr>
          <p:cNvSpPr txBox="1"/>
          <p:nvPr/>
        </p:nvSpPr>
        <p:spPr>
          <a:xfrm>
            <a:off x="457200" y="846138"/>
            <a:ext cx="8229600" cy="3139321"/>
          </a:xfrm>
          <a:prstGeom prst="rect">
            <a:avLst/>
          </a:prstGeom>
          <a:noFill/>
        </p:spPr>
        <p:txBody>
          <a:bodyPr wrap="square" rtlCol="0">
            <a:spAutoFit/>
          </a:bodyPr>
          <a:lstStyle/>
          <a:p>
            <a:r>
              <a:rPr lang="en-US" dirty="0"/>
              <a:t>Assume you have two use cases:</a:t>
            </a:r>
          </a:p>
          <a:p>
            <a:pPr marL="285750" indent="-285750">
              <a:buFontTx/>
              <a:buChar char="-"/>
            </a:pPr>
            <a:r>
              <a:rPr lang="en-US" dirty="0"/>
              <a:t>UC</a:t>
            </a:r>
            <a:r>
              <a:rPr lang="en-US" b="1" dirty="0">
                <a:solidFill>
                  <a:srgbClr val="FF0000"/>
                </a:solidFill>
              </a:rPr>
              <a:t>1</a:t>
            </a:r>
            <a:r>
              <a:rPr lang="en-US" dirty="0"/>
              <a:t>: </a:t>
            </a:r>
            <a:r>
              <a:rPr lang="en-US" dirty="0" err="1">
                <a:solidFill>
                  <a:srgbClr val="FF0000"/>
                </a:solidFill>
              </a:rPr>
              <a:t>executePurchase</a:t>
            </a:r>
            <a:endParaRPr lang="en-US" dirty="0">
              <a:solidFill>
                <a:srgbClr val="FF0000"/>
              </a:solidFill>
            </a:endParaRPr>
          </a:p>
          <a:p>
            <a:pPr marL="285750" indent="-285750">
              <a:buFontTx/>
              <a:buChar char="-"/>
            </a:pPr>
            <a:r>
              <a:rPr lang="en-US" dirty="0"/>
              <a:t>UC</a:t>
            </a:r>
            <a:r>
              <a:rPr lang="en-US" b="1" dirty="0">
                <a:solidFill>
                  <a:srgbClr val="0000FF"/>
                </a:solidFill>
              </a:rPr>
              <a:t>2</a:t>
            </a:r>
            <a:r>
              <a:rPr lang="en-US" dirty="0"/>
              <a:t>: </a:t>
            </a:r>
            <a:r>
              <a:rPr lang="en-US" dirty="0" err="1">
                <a:solidFill>
                  <a:srgbClr val="0000FF"/>
                </a:solidFill>
              </a:rPr>
              <a:t>registerNewUser</a:t>
            </a:r>
            <a:endParaRPr lang="en-US" dirty="0">
              <a:solidFill>
                <a:srgbClr val="0000FF"/>
              </a:solidFill>
            </a:endParaRPr>
          </a:p>
          <a:p>
            <a:r>
              <a:rPr lang="en-US" dirty="0"/>
              <a:t>Now we want to create a test plan that includes use cases for them.</a:t>
            </a:r>
          </a:p>
          <a:p>
            <a:r>
              <a:rPr lang="en-US" dirty="0"/>
              <a:t>We will test the happy day case for each of them, plus </a:t>
            </a:r>
            <a:r>
              <a:rPr lang="en-US" b="1" u="sng" dirty="0"/>
              <a:t>V</a:t>
            </a:r>
            <a:r>
              <a:rPr lang="en-US" dirty="0"/>
              <a:t>ariants with invalid input.</a:t>
            </a:r>
          </a:p>
          <a:p>
            <a:r>
              <a:rPr lang="en-US" dirty="0"/>
              <a:t>We assign the following Identifiers</a:t>
            </a:r>
          </a:p>
          <a:p>
            <a:pPr marL="285750" indent="-285750">
              <a:buFontTx/>
              <a:buChar char="-"/>
            </a:pPr>
            <a:r>
              <a:rPr lang="en-US" dirty="0"/>
              <a:t>SHORT: We rank each family of test cases with a family id that corresponds to the respective use case (first part of the short id) and an increasing integer for the variant (second part of the short id). </a:t>
            </a:r>
          </a:p>
          <a:p>
            <a:pPr marL="285750" indent="-285750">
              <a:buFontTx/>
              <a:buChar char="-"/>
            </a:pPr>
            <a:r>
              <a:rPr lang="en-US" dirty="0"/>
              <a:t>LONG: we append a string with the description of the use case and a description of the variant</a:t>
            </a:r>
          </a:p>
        </p:txBody>
      </p:sp>
      <p:sp>
        <p:nvSpPr>
          <p:cNvPr id="7" name="TextBox 6">
            <a:extLst>
              <a:ext uri="{FF2B5EF4-FFF2-40B4-BE49-F238E27FC236}">
                <a16:creationId xmlns:a16="http://schemas.microsoft.com/office/drawing/2014/main" id="{C6607118-FB59-4E45-A814-EC5F80343070}"/>
              </a:ext>
            </a:extLst>
          </p:cNvPr>
          <p:cNvSpPr txBox="1"/>
          <p:nvPr/>
        </p:nvSpPr>
        <p:spPr>
          <a:xfrm>
            <a:off x="6287852" y="5521146"/>
            <a:ext cx="2664296" cy="1200329"/>
          </a:xfrm>
          <a:prstGeom prst="rect">
            <a:avLst/>
          </a:prstGeom>
          <a:solidFill>
            <a:schemeClr val="bg1"/>
          </a:solidFill>
        </p:spPr>
        <p:txBody>
          <a:bodyPr wrap="square" rtlCol="0">
            <a:spAutoFit/>
          </a:bodyPr>
          <a:lstStyle/>
          <a:p>
            <a:r>
              <a:rPr lang="en-US" i="1" dirty="0">
                <a:solidFill>
                  <a:schemeClr val="bg1">
                    <a:lumMod val="50000"/>
                  </a:schemeClr>
                </a:solidFill>
              </a:rPr>
              <a:t>This is just a naming scheme adopted for this course. In practice this can vary a lot.</a:t>
            </a:r>
          </a:p>
        </p:txBody>
      </p:sp>
      <p:sp>
        <p:nvSpPr>
          <p:cNvPr id="8" name="TextBox 7">
            <a:extLst>
              <a:ext uri="{FF2B5EF4-FFF2-40B4-BE49-F238E27FC236}">
                <a16:creationId xmlns:a16="http://schemas.microsoft.com/office/drawing/2014/main" id="{611E775A-36C1-4C46-BE57-EDCD3530AEB7}"/>
              </a:ext>
            </a:extLst>
          </p:cNvPr>
          <p:cNvSpPr txBox="1"/>
          <p:nvPr/>
        </p:nvSpPr>
        <p:spPr>
          <a:xfrm>
            <a:off x="5508104" y="3985459"/>
            <a:ext cx="3096344" cy="1200329"/>
          </a:xfrm>
          <a:prstGeom prst="rect">
            <a:avLst/>
          </a:prstGeom>
          <a:noFill/>
        </p:spPr>
        <p:txBody>
          <a:bodyPr wrap="square" rtlCol="0">
            <a:spAutoFit/>
          </a:bodyPr>
          <a:lstStyle/>
          <a:p>
            <a:r>
              <a:rPr lang="en-US" dirty="0"/>
              <a:t>Unless otherwise specified, all references to the use case are expected to use just the short version</a:t>
            </a:r>
          </a:p>
        </p:txBody>
      </p:sp>
    </p:spTree>
    <p:extLst>
      <p:ext uri="{BB962C8B-B14F-4D97-AF65-F5344CB8AC3E}">
        <p14:creationId xmlns:p14="http://schemas.microsoft.com/office/powerpoint/2010/main" val="389891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93665D-2581-4867-9B1E-75C070BF62FF}"/>
              </a:ext>
            </a:extLst>
          </p:cNvPr>
          <p:cNvSpPr>
            <a:spLocks noGrp="1"/>
          </p:cNvSpPr>
          <p:nvPr>
            <p:ph type="title"/>
          </p:nvPr>
        </p:nvSpPr>
        <p:spPr/>
        <p:txBody>
          <a:bodyPr/>
          <a:lstStyle/>
          <a:p>
            <a:r>
              <a:rPr lang="el-GR" dirty="0"/>
              <a:t>Αντικείμενο &amp; εκ. στόχοι</a:t>
            </a:r>
            <a:endParaRPr lang="en-US" dirty="0"/>
          </a:p>
        </p:txBody>
      </p:sp>
      <p:sp>
        <p:nvSpPr>
          <p:cNvPr id="4" name="Content Placeholder 3">
            <a:extLst>
              <a:ext uri="{FF2B5EF4-FFF2-40B4-BE49-F238E27FC236}">
                <a16:creationId xmlns:a16="http://schemas.microsoft.com/office/drawing/2014/main" id="{155412C5-83BA-4494-8B59-45C4E4044AC2}"/>
              </a:ext>
            </a:extLst>
          </p:cNvPr>
          <p:cNvSpPr>
            <a:spLocks noGrp="1"/>
          </p:cNvSpPr>
          <p:nvPr>
            <p:ph idx="1"/>
          </p:nvPr>
        </p:nvSpPr>
        <p:spPr/>
        <p:txBody>
          <a:bodyPr>
            <a:normAutofit fontScale="92500" lnSpcReduction="10000"/>
          </a:bodyPr>
          <a:lstStyle/>
          <a:p>
            <a:r>
              <a:rPr lang="el-GR" dirty="0"/>
              <a:t>Το αντικείμενο αυτής της ενότητας είναι μια εισαγωγή στον έλεγχο (αντικειμενοστρεφούς) λογισμικού</a:t>
            </a:r>
          </a:p>
          <a:p>
            <a:r>
              <a:rPr lang="el-GR" dirty="0"/>
              <a:t>Ολοκληρώνοντας αυτή την ενότητα θα μπορείτε</a:t>
            </a:r>
          </a:p>
          <a:p>
            <a:pPr lvl="1"/>
            <a:r>
              <a:rPr lang="el-GR" dirty="0">
                <a:solidFill>
                  <a:srgbClr val="002060"/>
                </a:solidFill>
              </a:rPr>
              <a:t>Να γνωρίζετε τις βασικές έννοιες  &amp; αρχές του ελέγχου σε (αντικειμενοστρεφές) λογισμικό</a:t>
            </a:r>
            <a:endParaRPr lang="en-US" dirty="0">
              <a:solidFill>
                <a:srgbClr val="002060"/>
              </a:solidFill>
            </a:endParaRPr>
          </a:p>
          <a:p>
            <a:pPr lvl="1"/>
            <a:r>
              <a:rPr lang="el-GR" dirty="0">
                <a:solidFill>
                  <a:srgbClr val="002060"/>
                </a:solidFill>
              </a:rPr>
              <a:t>Να μπορείτε να τις ανακαλέσετε και να τις εφαρμόσετε στο λογισμικό που κατασκευάζετε</a:t>
            </a:r>
          </a:p>
          <a:p>
            <a:pPr lvl="1"/>
            <a:r>
              <a:rPr lang="el-GR" dirty="0">
                <a:solidFill>
                  <a:srgbClr val="002060"/>
                </a:solidFill>
              </a:rPr>
              <a:t>Να μπορείτε να αντιληφθείτε πιθανούς λόγους που οδήγησαν σε ελέγχους που σας δίδονται έτοιμοι</a:t>
            </a:r>
          </a:p>
          <a:p>
            <a:pPr lvl="1"/>
            <a:endParaRPr lang="en-US" dirty="0"/>
          </a:p>
        </p:txBody>
      </p:sp>
      <p:sp>
        <p:nvSpPr>
          <p:cNvPr id="2" name="Slide Number Placeholder 1">
            <a:extLst>
              <a:ext uri="{FF2B5EF4-FFF2-40B4-BE49-F238E27FC236}">
                <a16:creationId xmlns:a16="http://schemas.microsoft.com/office/drawing/2014/main" id="{AF043E37-3A52-4B8F-A0FB-F3D8ECF1A807}"/>
              </a:ext>
            </a:extLst>
          </p:cNvPr>
          <p:cNvSpPr>
            <a:spLocks noGrp="1"/>
          </p:cNvSpPr>
          <p:nvPr>
            <p:ph type="sldNum" sz="quarter" idx="12"/>
          </p:nvPr>
        </p:nvSpPr>
        <p:spPr/>
        <p:txBody>
          <a:bodyPr/>
          <a:lstStyle/>
          <a:p>
            <a:fld id="{3DF53439-851E-44AD-84B1-B6BFC3D0C743}" type="slidenum">
              <a:rPr lang="el-GR" smtClean="0"/>
              <a:t>4</a:t>
            </a:fld>
            <a:endParaRPr lang="el-GR"/>
          </a:p>
        </p:txBody>
      </p:sp>
    </p:spTree>
    <p:extLst>
      <p:ext uri="{BB962C8B-B14F-4D97-AF65-F5344CB8AC3E}">
        <p14:creationId xmlns:p14="http://schemas.microsoft.com/office/powerpoint/2010/main" val="25549014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946F-9D25-4597-8C42-1F198FFD1FDD}"/>
              </a:ext>
            </a:extLst>
          </p:cNvPr>
          <p:cNvSpPr>
            <a:spLocks noGrp="1"/>
          </p:cNvSpPr>
          <p:nvPr>
            <p:ph type="title"/>
          </p:nvPr>
        </p:nvSpPr>
        <p:spPr/>
        <p:txBody>
          <a:bodyPr/>
          <a:lstStyle/>
          <a:p>
            <a:r>
              <a:rPr lang="en-US" dirty="0"/>
              <a:t>Test case description: OREOS</a:t>
            </a:r>
          </a:p>
        </p:txBody>
      </p:sp>
      <p:sp>
        <p:nvSpPr>
          <p:cNvPr id="3" name="Content Placeholder 2">
            <a:extLst>
              <a:ext uri="{FF2B5EF4-FFF2-40B4-BE49-F238E27FC236}">
                <a16:creationId xmlns:a16="http://schemas.microsoft.com/office/drawing/2014/main" id="{8C45937A-CDB9-49DA-934E-02F69572B737}"/>
              </a:ext>
            </a:extLst>
          </p:cNvPr>
          <p:cNvSpPr>
            <a:spLocks noGrp="1"/>
          </p:cNvSpPr>
          <p:nvPr>
            <p:ph idx="1"/>
          </p:nvPr>
        </p:nvSpPr>
        <p:spPr/>
        <p:txBody>
          <a:bodyPr/>
          <a:lstStyle/>
          <a:p>
            <a:r>
              <a:rPr lang="en-US" dirty="0"/>
              <a:t>A sentence in the format</a:t>
            </a:r>
          </a:p>
          <a:p>
            <a:pPr lvl="1"/>
            <a:r>
              <a:rPr lang="en-US" b="1" u="sng" dirty="0">
                <a:latin typeface="Consolas" panose="020B0609020204030204" pitchFamily="49" charset="0"/>
              </a:rPr>
              <a:t>O</a:t>
            </a:r>
            <a:r>
              <a:rPr lang="en-US" dirty="0">
                <a:latin typeface="Consolas" panose="020B0609020204030204" pitchFamily="49" charset="0"/>
              </a:rPr>
              <a:t>N</a:t>
            </a:r>
            <a:r>
              <a:rPr lang="en-US" dirty="0"/>
              <a:t> a </a:t>
            </a:r>
            <a:r>
              <a:rPr lang="en-US" i="1" dirty="0"/>
              <a:t>context</a:t>
            </a:r>
            <a:r>
              <a:rPr lang="en-US" dirty="0"/>
              <a:t>/</a:t>
            </a:r>
            <a:r>
              <a:rPr lang="en-US" i="1" dirty="0"/>
              <a:t>pre-existing state</a:t>
            </a:r>
            <a:r>
              <a:rPr lang="en-US" dirty="0"/>
              <a:t> of the system</a:t>
            </a:r>
          </a:p>
          <a:p>
            <a:pPr lvl="1"/>
            <a:r>
              <a:rPr lang="en-US" b="1" u="sng" dirty="0">
                <a:latin typeface="Consolas" panose="020B0609020204030204" pitchFamily="49" charset="0"/>
              </a:rPr>
              <a:t>R</a:t>
            </a:r>
            <a:r>
              <a:rPr lang="en-US" dirty="0">
                <a:latin typeface="Consolas" panose="020B0609020204030204" pitchFamily="49" charset="0"/>
              </a:rPr>
              <a:t>ECEIVING</a:t>
            </a:r>
            <a:r>
              <a:rPr lang="en-US" dirty="0"/>
              <a:t> </a:t>
            </a:r>
            <a:r>
              <a:rPr lang="en-US" i="1" dirty="0"/>
              <a:t>a </a:t>
            </a:r>
            <a:r>
              <a:rPr lang="en-US" i="1" dirty="0">
                <a:solidFill>
                  <a:srgbClr val="FF0000"/>
                </a:solidFill>
              </a:rPr>
              <a:t>certain input</a:t>
            </a:r>
            <a:r>
              <a:rPr lang="en-US" dirty="0">
                <a:solidFill>
                  <a:srgbClr val="FF0000"/>
                </a:solidFill>
              </a:rPr>
              <a:t>/</a:t>
            </a:r>
            <a:r>
              <a:rPr lang="en-US" i="1" dirty="0">
                <a:solidFill>
                  <a:srgbClr val="FF0000"/>
                </a:solidFill>
              </a:rPr>
              <a:t>event</a:t>
            </a:r>
            <a:r>
              <a:rPr lang="en-US" i="1" dirty="0"/>
              <a:t>,</a:t>
            </a:r>
          </a:p>
          <a:p>
            <a:pPr lvl="1"/>
            <a:r>
              <a:rPr lang="en-US" b="1" u="sng" dirty="0">
                <a:latin typeface="Consolas" panose="020B0609020204030204" pitchFamily="49" charset="0"/>
              </a:rPr>
              <a:t>E</a:t>
            </a:r>
            <a:r>
              <a:rPr lang="en-US" dirty="0">
                <a:latin typeface="Consolas" panose="020B0609020204030204" pitchFamily="49" charset="0"/>
              </a:rPr>
              <a:t>NSURE THAT THE SYSTEM </a:t>
            </a:r>
          </a:p>
          <a:p>
            <a:pPr lvl="1"/>
            <a:r>
              <a:rPr lang="en-US" b="1" u="sng" dirty="0">
                <a:latin typeface="Consolas" panose="020B0609020204030204" pitchFamily="49" charset="0"/>
              </a:rPr>
              <a:t>O</a:t>
            </a:r>
            <a:r>
              <a:rPr lang="en-US" dirty="0">
                <a:latin typeface="Consolas" panose="020B0609020204030204" pitchFamily="49" charset="0"/>
              </a:rPr>
              <a:t>UTPUTS</a:t>
            </a:r>
            <a:r>
              <a:rPr lang="en-US" dirty="0"/>
              <a:t> </a:t>
            </a:r>
            <a:r>
              <a:rPr lang="en-US" i="1" dirty="0">
                <a:solidFill>
                  <a:srgbClr val="FF0000"/>
                </a:solidFill>
              </a:rPr>
              <a:t>such and such</a:t>
            </a:r>
            <a:r>
              <a:rPr lang="en-US" dirty="0">
                <a:solidFill>
                  <a:srgbClr val="FF0000"/>
                </a:solidFill>
              </a:rPr>
              <a:t> an output</a:t>
            </a:r>
            <a:r>
              <a:rPr lang="en-US" dirty="0"/>
              <a:t>,</a:t>
            </a:r>
          </a:p>
          <a:p>
            <a:pPr lvl="1"/>
            <a:r>
              <a:rPr lang="en-US" b="1" u="sng" dirty="0">
                <a:latin typeface="Consolas" panose="020B0609020204030204" pitchFamily="49" charset="0"/>
              </a:rPr>
              <a:t>S</a:t>
            </a:r>
            <a:r>
              <a:rPr lang="en-US" dirty="0">
                <a:latin typeface="Consolas" panose="020B0609020204030204" pitchFamily="49" charset="0"/>
              </a:rPr>
              <a:t>UCH THAT </a:t>
            </a:r>
            <a:r>
              <a:rPr lang="en-US" dirty="0"/>
              <a:t>its </a:t>
            </a:r>
            <a:r>
              <a:rPr lang="en-US" i="1" dirty="0"/>
              <a:t>posterior state is such and such</a:t>
            </a:r>
            <a:r>
              <a:rPr lang="en-US" dirty="0"/>
              <a:t> </a:t>
            </a:r>
          </a:p>
          <a:p>
            <a:endParaRPr lang="en-US" dirty="0"/>
          </a:p>
        </p:txBody>
      </p:sp>
      <p:sp>
        <p:nvSpPr>
          <p:cNvPr id="4" name="Speech Bubble: Rectangle 3">
            <a:extLst>
              <a:ext uri="{FF2B5EF4-FFF2-40B4-BE49-F238E27FC236}">
                <a16:creationId xmlns:a16="http://schemas.microsoft.com/office/drawing/2014/main" id="{BCBC17E3-3295-4E47-8BB8-BB478A77DB35}"/>
              </a:ext>
            </a:extLst>
          </p:cNvPr>
          <p:cNvSpPr/>
          <p:nvPr/>
        </p:nvSpPr>
        <p:spPr>
          <a:xfrm>
            <a:off x="6804248" y="1556792"/>
            <a:ext cx="1512168" cy="648072"/>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precondition</a:t>
            </a:r>
          </a:p>
        </p:txBody>
      </p:sp>
      <p:sp>
        <p:nvSpPr>
          <p:cNvPr id="5" name="Speech Bubble: Rectangle 4">
            <a:extLst>
              <a:ext uri="{FF2B5EF4-FFF2-40B4-BE49-F238E27FC236}">
                <a16:creationId xmlns:a16="http://schemas.microsoft.com/office/drawing/2014/main" id="{A146814E-EE90-4A92-9FE3-8949AD03E850}"/>
              </a:ext>
            </a:extLst>
          </p:cNvPr>
          <p:cNvSpPr/>
          <p:nvPr/>
        </p:nvSpPr>
        <p:spPr>
          <a:xfrm>
            <a:off x="6552220" y="2780928"/>
            <a:ext cx="1008112" cy="648072"/>
          </a:xfrm>
          <a:prstGeom prst="wedgeRectCallout">
            <a:avLst>
              <a:gd name="adj1" fmla="val -72664"/>
              <a:gd name="adj2" fmla="val -3156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input</a:t>
            </a:r>
          </a:p>
        </p:txBody>
      </p:sp>
      <p:sp>
        <p:nvSpPr>
          <p:cNvPr id="6" name="Speech Bubble: Rectangle 5">
            <a:extLst>
              <a:ext uri="{FF2B5EF4-FFF2-40B4-BE49-F238E27FC236}">
                <a16:creationId xmlns:a16="http://schemas.microsoft.com/office/drawing/2014/main" id="{77216873-97FD-4DB6-94B8-55091CDC6590}"/>
              </a:ext>
            </a:extLst>
          </p:cNvPr>
          <p:cNvSpPr/>
          <p:nvPr/>
        </p:nvSpPr>
        <p:spPr>
          <a:xfrm>
            <a:off x="6797873" y="3643827"/>
            <a:ext cx="1008112" cy="648072"/>
          </a:xfrm>
          <a:prstGeom prst="wedgeRectCallout">
            <a:avLst>
              <a:gd name="adj1" fmla="val -65753"/>
              <a:gd name="adj2" fmla="val -468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output</a:t>
            </a:r>
          </a:p>
        </p:txBody>
      </p:sp>
      <p:sp>
        <p:nvSpPr>
          <p:cNvPr id="7" name="Speech Bubble: Rectangle 6">
            <a:extLst>
              <a:ext uri="{FF2B5EF4-FFF2-40B4-BE49-F238E27FC236}">
                <a16:creationId xmlns:a16="http://schemas.microsoft.com/office/drawing/2014/main" id="{1852D5EA-6AC0-4D7A-9E80-12B22DE61741}"/>
              </a:ext>
            </a:extLst>
          </p:cNvPr>
          <p:cNvSpPr/>
          <p:nvPr/>
        </p:nvSpPr>
        <p:spPr>
          <a:xfrm>
            <a:off x="6581457" y="4883547"/>
            <a:ext cx="1512168" cy="648072"/>
          </a:xfrm>
          <a:prstGeom prst="wedgeRectCallout">
            <a:avLst>
              <a:gd name="adj1" fmla="val -24864"/>
              <a:gd name="adj2" fmla="val -812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postcondition</a:t>
            </a:r>
          </a:p>
        </p:txBody>
      </p:sp>
      <p:sp>
        <p:nvSpPr>
          <p:cNvPr id="8" name="Cloud 7">
            <a:extLst>
              <a:ext uri="{FF2B5EF4-FFF2-40B4-BE49-F238E27FC236}">
                <a16:creationId xmlns:a16="http://schemas.microsoft.com/office/drawing/2014/main" id="{1FD3572E-17AB-4469-B701-CA568CF3B124}"/>
              </a:ext>
            </a:extLst>
          </p:cNvPr>
          <p:cNvSpPr/>
          <p:nvPr/>
        </p:nvSpPr>
        <p:spPr>
          <a:xfrm>
            <a:off x="88079" y="4883547"/>
            <a:ext cx="2458616" cy="1727597"/>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a:t>IMPOSE the OREOS rigorous structure to your description!!!</a:t>
            </a:r>
          </a:p>
          <a:p>
            <a:pPr algn="ctr"/>
            <a:endParaRPr lang="en-US" sz="1600" dirty="0"/>
          </a:p>
        </p:txBody>
      </p:sp>
      <p:sp>
        <p:nvSpPr>
          <p:cNvPr id="10" name="Slide Number Placeholder 9">
            <a:extLst>
              <a:ext uri="{FF2B5EF4-FFF2-40B4-BE49-F238E27FC236}">
                <a16:creationId xmlns:a16="http://schemas.microsoft.com/office/drawing/2014/main" id="{030ECDC2-B8CD-4D23-A491-15C4B17A6E7D}"/>
              </a:ext>
            </a:extLst>
          </p:cNvPr>
          <p:cNvSpPr>
            <a:spLocks noGrp="1"/>
          </p:cNvSpPr>
          <p:nvPr>
            <p:ph type="sldNum" sz="quarter" idx="12"/>
          </p:nvPr>
        </p:nvSpPr>
        <p:spPr/>
        <p:txBody>
          <a:bodyPr/>
          <a:lstStyle/>
          <a:p>
            <a:fld id="{3DF53439-851E-44AD-84B1-B6BFC3D0C743}" type="slidenum">
              <a:rPr lang="el-GR" smtClean="0"/>
              <a:t>40</a:t>
            </a:fld>
            <a:endParaRPr lang="el-GR"/>
          </a:p>
        </p:txBody>
      </p:sp>
      <p:sp>
        <p:nvSpPr>
          <p:cNvPr id="11" name="TextBox 10">
            <a:extLst>
              <a:ext uri="{FF2B5EF4-FFF2-40B4-BE49-F238E27FC236}">
                <a16:creationId xmlns:a16="http://schemas.microsoft.com/office/drawing/2014/main" id="{CE661E59-7391-4CAD-BB6D-8FBE433F3D80}"/>
              </a:ext>
            </a:extLst>
          </p:cNvPr>
          <p:cNvSpPr txBox="1"/>
          <p:nvPr/>
        </p:nvSpPr>
        <p:spPr>
          <a:xfrm>
            <a:off x="179512" y="169684"/>
            <a:ext cx="1440160" cy="1200329"/>
          </a:xfrm>
          <a:prstGeom prst="rect">
            <a:avLst/>
          </a:prstGeom>
          <a:noFill/>
        </p:spPr>
        <p:txBody>
          <a:bodyPr wrap="square" rtlCol="0">
            <a:spAutoFit/>
          </a:bodyPr>
          <a:lstStyle/>
          <a:p>
            <a:r>
              <a:rPr lang="en-US" sz="1200" dirty="0"/>
              <a:t>Id</a:t>
            </a:r>
          </a:p>
          <a:p>
            <a:r>
              <a:rPr lang="en-US" sz="1200" b="1" u="sng" dirty="0"/>
              <a:t>Description</a:t>
            </a:r>
          </a:p>
          <a:p>
            <a:r>
              <a:rPr lang="en-US" sz="1200" dirty="0"/>
              <a:t>Preconditions</a:t>
            </a:r>
          </a:p>
          <a:p>
            <a:r>
              <a:rPr lang="en-US" sz="1200" dirty="0"/>
              <a:t>Input</a:t>
            </a:r>
          </a:p>
          <a:p>
            <a:r>
              <a:rPr lang="en-US" sz="1200" dirty="0"/>
              <a:t>Postconditions</a:t>
            </a:r>
          </a:p>
          <a:p>
            <a:r>
              <a:rPr lang="en-US" sz="1200" dirty="0"/>
              <a:t>Output</a:t>
            </a:r>
          </a:p>
        </p:txBody>
      </p:sp>
    </p:spTree>
    <p:extLst>
      <p:ext uri="{BB962C8B-B14F-4D97-AF65-F5344CB8AC3E}">
        <p14:creationId xmlns:p14="http://schemas.microsoft.com/office/powerpoint/2010/main" val="22275719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8A7BB-0EF2-403F-A86B-C92E24126FC4}"/>
              </a:ext>
            </a:extLst>
          </p:cNvPr>
          <p:cNvSpPr>
            <a:spLocks noGrp="1"/>
          </p:cNvSpPr>
          <p:nvPr>
            <p:ph type="title"/>
          </p:nvPr>
        </p:nvSpPr>
        <p:spPr/>
        <p:txBody>
          <a:bodyPr/>
          <a:lstStyle/>
          <a:p>
            <a:r>
              <a:rPr lang="en-US" dirty="0"/>
              <a:t>Methods &amp; Test case description</a:t>
            </a:r>
          </a:p>
        </p:txBody>
      </p:sp>
      <p:sp>
        <p:nvSpPr>
          <p:cNvPr id="3" name="Content Placeholder 2">
            <a:extLst>
              <a:ext uri="{FF2B5EF4-FFF2-40B4-BE49-F238E27FC236}">
                <a16:creationId xmlns:a16="http://schemas.microsoft.com/office/drawing/2014/main" id="{02544216-AC36-48BF-96C9-07D51F868FE1}"/>
              </a:ext>
            </a:extLst>
          </p:cNvPr>
          <p:cNvSpPr>
            <a:spLocks noGrp="1"/>
          </p:cNvSpPr>
          <p:nvPr>
            <p:ph idx="1"/>
          </p:nvPr>
        </p:nvSpPr>
        <p:spPr>
          <a:xfrm>
            <a:off x="457200" y="1437701"/>
            <a:ext cx="8229600" cy="4511580"/>
          </a:xfrm>
        </p:spPr>
        <p:txBody>
          <a:bodyPr>
            <a:noAutofit/>
          </a:bodyPr>
          <a:lstStyle/>
          <a:p>
            <a:r>
              <a:rPr lang="en-US" sz="2800" dirty="0">
                <a:solidFill>
                  <a:srgbClr val="FF0000"/>
                </a:solidFill>
              </a:rPr>
              <a:t>At the end of the day, </a:t>
            </a:r>
            <a:r>
              <a:rPr lang="en-US" sz="2800" b="1" dirty="0">
                <a:solidFill>
                  <a:srgbClr val="FF0000"/>
                </a:solidFill>
              </a:rPr>
              <a:t>we end up testing methods</a:t>
            </a:r>
            <a:r>
              <a:rPr lang="en-US" sz="2800" dirty="0">
                <a:solidFill>
                  <a:srgbClr val="FF0000"/>
                </a:solidFill>
              </a:rPr>
              <a:t> (not classes, not packages, … -- it all boils down to testing </a:t>
            </a:r>
            <a:r>
              <a:rPr lang="en-US" sz="2800" b="1" u="sng" dirty="0">
                <a:solidFill>
                  <a:srgbClr val="FF0000"/>
                </a:solidFill>
              </a:rPr>
              <a:t>methods</a:t>
            </a:r>
            <a:r>
              <a:rPr lang="en-US" sz="2800" dirty="0">
                <a:solidFill>
                  <a:srgbClr val="FF0000"/>
                </a:solidFill>
              </a:rPr>
              <a:t>)</a:t>
            </a:r>
          </a:p>
          <a:p>
            <a:r>
              <a:rPr lang="en-US" sz="2800" dirty="0"/>
              <a:t>Be it simple methods or methods pertaining to entire use cases: try to express the method’s essence as an OREOS statement</a:t>
            </a:r>
          </a:p>
        </p:txBody>
      </p:sp>
      <p:sp>
        <p:nvSpPr>
          <p:cNvPr id="4" name="Slide Number Placeholder 3">
            <a:extLst>
              <a:ext uri="{FF2B5EF4-FFF2-40B4-BE49-F238E27FC236}">
                <a16:creationId xmlns:a16="http://schemas.microsoft.com/office/drawing/2014/main" id="{A5828017-9B1F-480A-BDF2-D4BEB95DF815}"/>
              </a:ext>
            </a:extLst>
          </p:cNvPr>
          <p:cNvSpPr>
            <a:spLocks noGrp="1"/>
          </p:cNvSpPr>
          <p:nvPr>
            <p:ph type="sldNum" sz="quarter" idx="12"/>
          </p:nvPr>
        </p:nvSpPr>
        <p:spPr/>
        <p:txBody>
          <a:bodyPr/>
          <a:lstStyle/>
          <a:p>
            <a:fld id="{3DF53439-851E-44AD-84B1-B6BFC3D0C743}" type="slidenum">
              <a:rPr lang="el-GR" smtClean="0"/>
              <a:t>41</a:t>
            </a:fld>
            <a:endParaRPr lang="el-GR"/>
          </a:p>
        </p:txBody>
      </p:sp>
    </p:spTree>
    <p:extLst>
      <p:ext uri="{BB962C8B-B14F-4D97-AF65-F5344CB8AC3E}">
        <p14:creationId xmlns:p14="http://schemas.microsoft.com/office/powerpoint/2010/main" val="16711817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F2476-95B5-450A-B059-D265E8876CDD}"/>
              </a:ext>
            </a:extLst>
          </p:cNvPr>
          <p:cNvSpPr>
            <a:spLocks noGrp="1"/>
          </p:cNvSpPr>
          <p:nvPr>
            <p:ph type="title"/>
          </p:nvPr>
        </p:nvSpPr>
        <p:spPr/>
        <p:txBody>
          <a:bodyPr/>
          <a:lstStyle/>
          <a:p>
            <a:r>
              <a:rPr lang="en-US" dirty="0"/>
              <a:t>OREOS Examples</a:t>
            </a:r>
          </a:p>
        </p:txBody>
      </p:sp>
      <p:sp>
        <p:nvSpPr>
          <p:cNvPr id="3" name="Content Placeholder 2">
            <a:extLst>
              <a:ext uri="{FF2B5EF4-FFF2-40B4-BE49-F238E27FC236}">
                <a16:creationId xmlns:a16="http://schemas.microsoft.com/office/drawing/2014/main" id="{94F08F3E-F1BE-4353-86D0-4F7066FBC417}"/>
              </a:ext>
            </a:extLst>
          </p:cNvPr>
          <p:cNvSpPr>
            <a:spLocks noGrp="1"/>
          </p:cNvSpPr>
          <p:nvPr>
            <p:ph idx="1"/>
          </p:nvPr>
        </p:nvSpPr>
        <p:spPr>
          <a:xfrm>
            <a:off x="457200" y="1600201"/>
            <a:ext cx="8229600" cy="1540768"/>
          </a:xfrm>
        </p:spPr>
        <p:txBody>
          <a:bodyPr>
            <a:normAutofit/>
          </a:bodyPr>
          <a:lstStyle/>
          <a:p>
            <a:pPr marL="0" indent="0">
              <a:buNone/>
            </a:pPr>
            <a:r>
              <a:rPr lang="en-US" sz="2400" i="1" dirty="0"/>
              <a:t>Ensure that on-sale items can be added to the cart and will have their price automatically reduced.</a:t>
            </a:r>
          </a:p>
        </p:txBody>
      </p:sp>
      <p:graphicFrame>
        <p:nvGraphicFramePr>
          <p:cNvPr id="4" name="Table 3">
            <a:extLst>
              <a:ext uri="{FF2B5EF4-FFF2-40B4-BE49-F238E27FC236}">
                <a16:creationId xmlns:a16="http://schemas.microsoft.com/office/drawing/2014/main" id="{3A6C8F6B-591A-4B21-A692-9EF6BD5D8D9C}"/>
              </a:ext>
            </a:extLst>
          </p:cNvPr>
          <p:cNvGraphicFramePr>
            <a:graphicFrameLocks noGrp="1"/>
          </p:cNvGraphicFramePr>
          <p:nvPr>
            <p:extLst>
              <p:ext uri="{D42A27DB-BD31-4B8C-83A1-F6EECF244321}">
                <p14:modId xmlns:p14="http://schemas.microsoft.com/office/powerpoint/2010/main" val="2789802292"/>
              </p:ext>
            </p:extLst>
          </p:nvPr>
        </p:nvGraphicFramePr>
        <p:xfrm>
          <a:off x="611560" y="2564904"/>
          <a:ext cx="8214318" cy="347472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910264017"/>
                    </a:ext>
                  </a:extLst>
                </a:gridCol>
                <a:gridCol w="6486126">
                  <a:extLst>
                    <a:ext uri="{9D8B030D-6E8A-4147-A177-3AD203B41FA5}">
                      <a16:colId xmlns:a16="http://schemas.microsoft.com/office/drawing/2014/main" val="2201318786"/>
                    </a:ext>
                  </a:extLst>
                </a:gridCol>
              </a:tblGrid>
              <a:tr h="370840">
                <a:tc>
                  <a:txBody>
                    <a:bodyPr/>
                    <a:lstStyle/>
                    <a:p>
                      <a:r>
                        <a:rPr lang="en-US" sz="2400" dirty="0"/>
                        <a:t>T5_V1</a:t>
                      </a:r>
                    </a:p>
                  </a:txBody>
                  <a:tcPr/>
                </a:tc>
                <a:tc>
                  <a:txBody>
                    <a:bodyPr/>
                    <a:lstStyle/>
                    <a:p>
                      <a:endParaRPr lang="en-US" sz="2400" dirty="0"/>
                    </a:p>
                  </a:txBody>
                  <a:tcPr/>
                </a:tc>
                <a:extLst>
                  <a:ext uri="{0D108BD9-81ED-4DB2-BD59-A6C34878D82A}">
                    <a16:rowId xmlns:a16="http://schemas.microsoft.com/office/drawing/2014/main" val="2797843550"/>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cart having being assigned to a customer </a:t>
                      </a:r>
                      <a:r>
                        <a:rPr lang="en-US" sz="2400" i="1" dirty="0">
                          <a:solidFill>
                            <a:schemeClr val="bg1">
                              <a:lumMod val="50000"/>
                            </a:schemeClr>
                          </a:solidFill>
                        </a:rPr>
                        <a:t>(absent from the spec. text)</a:t>
                      </a:r>
                    </a:p>
                  </a:txBody>
                  <a:tcPr/>
                </a:tc>
                <a:extLst>
                  <a:ext uri="{0D108BD9-81ED-4DB2-BD59-A6C34878D82A}">
                    <a16:rowId xmlns:a16="http://schemas.microsoft.com/office/drawing/2014/main" val="942570660"/>
                  </a:ext>
                </a:extLst>
              </a:tr>
              <a:tr h="370840">
                <a:tc>
                  <a:txBody>
                    <a:bodyPr/>
                    <a:lstStyle/>
                    <a:p>
                      <a:r>
                        <a:rPr lang="en-US" sz="2400" b="1" dirty="0">
                          <a:latin typeface="Consolas" panose="020B0609020204030204" pitchFamily="49" charset="0"/>
                        </a:rPr>
                        <a:t>R</a:t>
                      </a:r>
                      <a:r>
                        <a:rPr lang="en-US" sz="2400" dirty="0">
                          <a:latin typeface="Consolas" panose="020B0609020204030204" pitchFamily="49" charset="0"/>
                        </a:rPr>
                        <a:t>ECEIVING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on-sale items to be added to the cart </a:t>
                      </a:r>
                    </a:p>
                  </a:txBody>
                  <a:tcPr/>
                </a:tc>
                <a:extLst>
                  <a:ext uri="{0D108BD9-81ED-4DB2-BD59-A6C34878D82A}">
                    <a16:rowId xmlns:a16="http://schemas.microsoft.com/office/drawing/2014/main" val="1447186730"/>
                  </a:ext>
                </a:extLst>
              </a:tr>
              <a:tr h="370840">
                <a:tc>
                  <a:txBody>
                    <a:bodyPr/>
                    <a:lstStyle/>
                    <a:p>
                      <a:r>
                        <a:rPr lang="en-US" sz="2400" b="1" dirty="0">
                          <a:latin typeface="Consolas" panose="020B0609020204030204" pitchFamily="49" charset="0"/>
                        </a:rPr>
                        <a:t>E</a:t>
                      </a:r>
                      <a:r>
                        <a:rPr lang="en-US" sz="2400" dirty="0">
                          <a:latin typeface="Consolas" panose="020B0609020204030204" pitchFamily="49" charset="0"/>
                        </a:rPr>
                        <a:t>NSURE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onsolas" panose="020B0609020204030204" pitchFamily="49" charset="0"/>
                        </a:rPr>
                        <a:t>THAT THE SYSTEM </a:t>
                      </a:r>
                    </a:p>
                  </a:txBody>
                  <a:tcPr/>
                </a:tc>
                <a:extLst>
                  <a:ext uri="{0D108BD9-81ED-4DB2-BD59-A6C34878D82A}">
                    <a16:rowId xmlns:a16="http://schemas.microsoft.com/office/drawing/2014/main" val="584893495"/>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UTPUTS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an updated cart</a:t>
                      </a:r>
                    </a:p>
                  </a:txBody>
                  <a:tcPr/>
                </a:tc>
                <a:extLst>
                  <a:ext uri="{0D108BD9-81ED-4DB2-BD59-A6C34878D82A}">
                    <a16:rowId xmlns:a16="http://schemas.microsoft.com/office/drawing/2014/main" val="10020307"/>
                  </a:ext>
                </a:extLst>
              </a:tr>
              <a:tr h="370840">
                <a:tc>
                  <a:txBody>
                    <a:bodyPr/>
                    <a:lstStyle/>
                    <a:p>
                      <a:r>
                        <a:rPr lang="en-US" sz="2400" b="1" dirty="0">
                          <a:latin typeface="Consolas" panose="020B0609020204030204" pitchFamily="49" charset="0"/>
                        </a:rPr>
                        <a:t>S</a:t>
                      </a:r>
                      <a:r>
                        <a:rPr lang="en-US" sz="2400" dirty="0">
                          <a:latin typeface="Consolas" panose="020B0609020204030204" pitchFamily="49" charset="0"/>
                        </a:rPr>
                        <a:t>UCH THAT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the cart is filled with the added items with their price automatically reduced</a:t>
                      </a:r>
                      <a:endParaRPr lang="en-US" sz="2400" i="1" strike="sngStrike" dirty="0"/>
                    </a:p>
                  </a:txBody>
                  <a:tcPr/>
                </a:tc>
                <a:extLst>
                  <a:ext uri="{0D108BD9-81ED-4DB2-BD59-A6C34878D82A}">
                    <a16:rowId xmlns:a16="http://schemas.microsoft.com/office/drawing/2014/main" val="327783840"/>
                  </a:ext>
                </a:extLst>
              </a:tr>
            </a:tbl>
          </a:graphicData>
        </a:graphic>
      </p:graphicFrame>
      <p:sp>
        <p:nvSpPr>
          <p:cNvPr id="5" name="Slide Number Placeholder 4">
            <a:extLst>
              <a:ext uri="{FF2B5EF4-FFF2-40B4-BE49-F238E27FC236}">
                <a16:creationId xmlns:a16="http://schemas.microsoft.com/office/drawing/2014/main" id="{902CFC90-9DC9-4177-B7F2-2C9C6F5F14EB}"/>
              </a:ext>
            </a:extLst>
          </p:cNvPr>
          <p:cNvSpPr>
            <a:spLocks noGrp="1"/>
          </p:cNvSpPr>
          <p:nvPr>
            <p:ph type="sldNum" sz="quarter" idx="12"/>
          </p:nvPr>
        </p:nvSpPr>
        <p:spPr/>
        <p:txBody>
          <a:bodyPr/>
          <a:lstStyle/>
          <a:p>
            <a:fld id="{3DF53439-851E-44AD-84B1-B6BFC3D0C743}" type="slidenum">
              <a:rPr lang="el-GR" smtClean="0"/>
              <a:t>42</a:t>
            </a:fld>
            <a:endParaRPr lang="el-GR"/>
          </a:p>
        </p:txBody>
      </p:sp>
    </p:spTree>
    <p:extLst>
      <p:ext uri="{BB962C8B-B14F-4D97-AF65-F5344CB8AC3E}">
        <p14:creationId xmlns:p14="http://schemas.microsoft.com/office/powerpoint/2010/main" val="3090561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E0EB4-181D-43CA-9D0B-7D9B55C37E29}"/>
              </a:ext>
            </a:extLst>
          </p:cNvPr>
          <p:cNvSpPr>
            <a:spLocks noGrp="1"/>
          </p:cNvSpPr>
          <p:nvPr>
            <p:ph type="title"/>
          </p:nvPr>
        </p:nvSpPr>
        <p:spPr/>
        <p:txBody>
          <a:bodyPr/>
          <a:lstStyle/>
          <a:p>
            <a:r>
              <a:rPr lang="en-US" dirty="0"/>
              <a:t>OREOS Examples</a:t>
            </a:r>
          </a:p>
        </p:txBody>
      </p:sp>
      <p:sp>
        <p:nvSpPr>
          <p:cNvPr id="3" name="Content Placeholder 2">
            <a:extLst>
              <a:ext uri="{FF2B5EF4-FFF2-40B4-BE49-F238E27FC236}">
                <a16:creationId xmlns:a16="http://schemas.microsoft.com/office/drawing/2014/main" id="{665B8EFC-9452-451C-B4AB-52572ABEE986}"/>
              </a:ext>
            </a:extLst>
          </p:cNvPr>
          <p:cNvSpPr>
            <a:spLocks noGrp="1"/>
          </p:cNvSpPr>
          <p:nvPr>
            <p:ph idx="1"/>
          </p:nvPr>
        </p:nvSpPr>
        <p:spPr>
          <a:xfrm>
            <a:off x="457200" y="1600201"/>
            <a:ext cx="8229600" cy="1324744"/>
          </a:xfrm>
        </p:spPr>
        <p:txBody>
          <a:bodyPr>
            <a:normAutofit/>
          </a:bodyPr>
          <a:lstStyle/>
          <a:p>
            <a:pPr marL="0" indent="0">
              <a:buNone/>
            </a:pPr>
            <a:r>
              <a:rPr lang="en-US" sz="2400" i="1" dirty="0"/>
              <a:t>Ensure that passing a non-numeric string as input will result in the square root function throwing an </a:t>
            </a:r>
            <a:r>
              <a:rPr lang="en-US" sz="2400" i="1" dirty="0" err="1"/>
              <a:t>InvalidNumber</a:t>
            </a:r>
            <a:r>
              <a:rPr lang="en-US" sz="2400" i="1" dirty="0"/>
              <a:t> exception.</a:t>
            </a:r>
          </a:p>
          <a:p>
            <a:pPr marL="0" indent="0">
              <a:buNone/>
            </a:pPr>
            <a:endParaRPr lang="en-US" sz="2400" dirty="0"/>
          </a:p>
        </p:txBody>
      </p:sp>
      <p:graphicFrame>
        <p:nvGraphicFramePr>
          <p:cNvPr id="4" name="Table 3">
            <a:extLst>
              <a:ext uri="{FF2B5EF4-FFF2-40B4-BE49-F238E27FC236}">
                <a16:creationId xmlns:a16="http://schemas.microsoft.com/office/drawing/2014/main" id="{4C0FC143-184A-4395-858E-31D607B8EB55}"/>
              </a:ext>
            </a:extLst>
          </p:cNvPr>
          <p:cNvGraphicFramePr>
            <a:graphicFrameLocks noGrp="1"/>
          </p:cNvGraphicFramePr>
          <p:nvPr>
            <p:extLst>
              <p:ext uri="{D42A27DB-BD31-4B8C-83A1-F6EECF244321}">
                <p14:modId xmlns:p14="http://schemas.microsoft.com/office/powerpoint/2010/main" val="888394438"/>
              </p:ext>
            </p:extLst>
          </p:nvPr>
        </p:nvGraphicFramePr>
        <p:xfrm>
          <a:off x="539552" y="2929529"/>
          <a:ext cx="8214318" cy="274320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910264017"/>
                    </a:ext>
                  </a:extLst>
                </a:gridCol>
                <a:gridCol w="6486126">
                  <a:extLst>
                    <a:ext uri="{9D8B030D-6E8A-4147-A177-3AD203B41FA5}">
                      <a16:colId xmlns:a16="http://schemas.microsoft.com/office/drawing/2014/main" val="2201318786"/>
                    </a:ext>
                  </a:extLst>
                </a:gridCol>
              </a:tblGrid>
              <a:tr h="370840">
                <a:tc>
                  <a:txBody>
                    <a:bodyPr/>
                    <a:lstStyle/>
                    <a:p>
                      <a:r>
                        <a:rPr lang="en-US" sz="2400" dirty="0"/>
                        <a:t>T123_V2</a:t>
                      </a:r>
                    </a:p>
                  </a:txBody>
                  <a:tcPr/>
                </a:tc>
                <a:tc>
                  <a:txBody>
                    <a:bodyPr/>
                    <a:lstStyle/>
                    <a:p>
                      <a:endParaRPr lang="en-US" sz="2400" dirty="0"/>
                    </a:p>
                  </a:txBody>
                  <a:tcPr/>
                </a:tc>
                <a:extLst>
                  <a:ext uri="{0D108BD9-81ED-4DB2-BD59-A6C34878D82A}">
                    <a16:rowId xmlns:a16="http://schemas.microsoft.com/office/drawing/2014/main" val="2797843550"/>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strike="noStrike" dirty="0"/>
                        <a:t>any context</a:t>
                      </a:r>
                    </a:p>
                  </a:txBody>
                  <a:tcPr/>
                </a:tc>
                <a:extLst>
                  <a:ext uri="{0D108BD9-81ED-4DB2-BD59-A6C34878D82A}">
                    <a16:rowId xmlns:a16="http://schemas.microsoft.com/office/drawing/2014/main" val="942570660"/>
                  </a:ext>
                </a:extLst>
              </a:tr>
              <a:tr h="370840">
                <a:tc>
                  <a:txBody>
                    <a:bodyPr/>
                    <a:lstStyle/>
                    <a:p>
                      <a:r>
                        <a:rPr lang="en-US" sz="2400" b="1" dirty="0">
                          <a:latin typeface="Consolas" panose="020B0609020204030204" pitchFamily="49" charset="0"/>
                        </a:rPr>
                        <a:t>R</a:t>
                      </a:r>
                      <a:r>
                        <a:rPr lang="en-US" sz="2400" dirty="0">
                          <a:latin typeface="Consolas" panose="020B0609020204030204" pitchFamily="49" charset="0"/>
                        </a:rPr>
                        <a:t>ECEIVING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non-numeric string as input </a:t>
                      </a:r>
                    </a:p>
                  </a:txBody>
                  <a:tcPr/>
                </a:tc>
                <a:extLst>
                  <a:ext uri="{0D108BD9-81ED-4DB2-BD59-A6C34878D82A}">
                    <a16:rowId xmlns:a16="http://schemas.microsoft.com/office/drawing/2014/main" val="1447186730"/>
                  </a:ext>
                </a:extLst>
              </a:tr>
              <a:tr h="370840">
                <a:tc>
                  <a:txBody>
                    <a:bodyPr/>
                    <a:lstStyle/>
                    <a:p>
                      <a:r>
                        <a:rPr lang="en-US" sz="2400" b="1" dirty="0">
                          <a:latin typeface="Consolas" panose="020B0609020204030204" pitchFamily="49" charset="0"/>
                        </a:rPr>
                        <a:t>E</a:t>
                      </a:r>
                      <a:r>
                        <a:rPr lang="en-US" sz="2400" dirty="0">
                          <a:latin typeface="Consolas" panose="020B0609020204030204" pitchFamily="49" charset="0"/>
                        </a:rPr>
                        <a:t>NSURE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onsolas" panose="020B0609020204030204" pitchFamily="49" charset="0"/>
                        </a:rPr>
                        <a:t>THAT THE SYSTEM </a:t>
                      </a:r>
                    </a:p>
                  </a:txBody>
                  <a:tcPr/>
                </a:tc>
                <a:extLst>
                  <a:ext uri="{0D108BD9-81ED-4DB2-BD59-A6C34878D82A}">
                    <a16:rowId xmlns:a16="http://schemas.microsoft.com/office/drawing/2014/main" val="584893495"/>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UTPUTS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throwing an </a:t>
                      </a:r>
                      <a:r>
                        <a:rPr lang="en-US" sz="2400" dirty="0" err="1"/>
                        <a:t>InvalidNumber</a:t>
                      </a:r>
                      <a:r>
                        <a:rPr lang="en-US" sz="2400" dirty="0"/>
                        <a:t> exception.</a:t>
                      </a:r>
                    </a:p>
                  </a:txBody>
                  <a:tcPr/>
                </a:tc>
                <a:extLst>
                  <a:ext uri="{0D108BD9-81ED-4DB2-BD59-A6C34878D82A}">
                    <a16:rowId xmlns:a16="http://schemas.microsoft.com/office/drawing/2014/main" val="10020307"/>
                  </a:ext>
                </a:extLst>
              </a:tr>
              <a:tr h="370840">
                <a:tc>
                  <a:txBody>
                    <a:bodyPr/>
                    <a:lstStyle/>
                    <a:p>
                      <a:r>
                        <a:rPr lang="en-US" sz="2400" b="1" dirty="0">
                          <a:latin typeface="Consolas" panose="020B0609020204030204" pitchFamily="49" charset="0"/>
                        </a:rPr>
                        <a:t>S</a:t>
                      </a:r>
                      <a:r>
                        <a:rPr lang="en-US" sz="2400" dirty="0">
                          <a:latin typeface="Consolas" panose="020B0609020204030204" pitchFamily="49" charset="0"/>
                        </a:rPr>
                        <a:t>UCH THAT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state is intact</a:t>
                      </a:r>
                      <a:endParaRPr lang="en-US" sz="2400" i="0" strike="sngStrike" dirty="0"/>
                    </a:p>
                  </a:txBody>
                  <a:tcPr/>
                </a:tc>
                <a:extLst>
                  <a:ext uri="{0D108BD9-81ED-4DB2-BD59-A6C34878D82A}">
                    <a16:rowId xmlns:a16="http://schemas.microsoft.com/office/drawing/2014/main" val="327783840"/>
                  </a:ext>
                </a:extLst>
              </a:tr>
            </a:tbl>
          </a:graphicData>
        </a:graphic>
      </p:graphicFrame>
      <p:sp>
        <p:nvSpPr>
          <p:cNvPr id="5" name="Slide Number Placeholder 4">
            <a:extLst>
              <a:ext uri="{FF2B5EF4-FFF2-40B4-BE49-F238E27FC236}">
                <a16:creationId xmlns:a16="http://schemas.microsoft.com/office/drawing/2014/main" id="{B27832B0-2D5F-4681-AE1D-374FE8B3B3FE}"/>
              </a:ext>
            </a:extLst>
          </p:cNvPr>
          <p:cNvSpPr>
            <a:spLocks noGrp="1"/>
          </p:cNvSpPr>
          <p:nvPr>
            <p:ph type="sldNum" sz="quarter" idx="12"/>
          </p:nvPr>
        </p:nvSpPr>
        <p:spPr/>
        <p:txBody>
          <a:bodyPr/>
          <a:lstStyle/>
          <a:p>
            <a:fld id="{3DF53439-851E-44AD-84B1-B6BFC3D0C743}" type="slidenum">
              <a:rPr lang="el-GR" smtClean="0"/>
              <a:t>43</a:t>
            </a:fld>
            <a:endParaRPr lang="el-GR"/>
          </a:p>
        </p:txBody>
      </p:sp>
    </p:spTree>
    <p:extLst>
      <p:ext uri="{BB962C8B-B14F-4D97-AF65-F5344CB8AC3E}">
        <p14:creationId xmlns:p14="http://schemas.microsoft.com/office/powerpoint/2010/main" val="1116086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34A8-F9AB-4C15-A891-1C6FADD7B25F}"/>
              </a:ext>
            </a:extLst>
          </p:cNvPr>
          <p:cNvSpPr>
            <a:spLocks noGrp="1"/>
          </p:cNvSpPr>
          <p:nvPr>
            <p:ph type="title"/>
          </p:nvPr>
        </p:nvSpPr>
        <p:spPr/>
        <p:txBody>
          <a:bodyPr/>
          <a:lstStyle/>
          <a:p>
            <a:r>
              <a:rPr lang="en-US" dirty="0"/>
              <a:t>OREOS Examples</a:t>
            </a:r>
          </a:p>
        </p:txBody>
      </p:sp>
      <p:sp>
        <p:nvSpPr>
          <p:cNvPr id="3" name="Content Placeholder 2">
            <a:extLst>
              <a:ext uri="{FF2B5EF4-FFF2-40B4-BE49-F238E27FC236}">
                <a16:creationId xmlns:a16="http://schemas.microsoft.com/office/drawing/2014/main" id="{7163B210-2CF4-4348-B971-44A9327F560C}"/>
              </a:ext>
            </a:extLst>
          </p:cNvPr>
          <p:cNvSpPr>
            <a:spLocks noGrp="1"/>
          </p:cNvSpPr>
          <p:nvPr>
            <p:ph idx="1"/>
          </p:nvPr>
        </p:nvSpPr>
        <p:spPr/>
        <p:txBody>
          <a:bodyPr>
            <a:normAutofit/>
          </a:bodyPr>
          <a:lstStyle/>
          <a:p>
            <a:pPr marL="0" indent="0">
              <a:buNone/>
            </a:pPr>
            <a:r>
              <a:rPr lang="en-US" sz="2400" i="1" dirty="0"/>
              <a:t>When the system detects that the internal temperature has reached 150 degrees Fahrenheit, ensure that it displays an error message and shuts down within five seconds.</a:t>
            </a:r>
          </a:p>
          <a:p>
            <a:endParaRPr lang="en-US" sz="2400" dirty="0"/>
          </a:p>
        </p:txBody>
      </p:sp>
      <p:graphicFrame>
        <p:nvGraphicFramePr>
          <p:cNvPr id="4" name="Table 3">
            <a:extLst>
              <a:ext uri="{FF2B5EF4-FFF2-40B4-BE49-F238E27FC236}">
                <a16:creationId xmlns:a16="http://schemas.microsoft.com/office/drawing/2014/main" id="{75617EDA-0A5B-4F5A-82F2-103D021DBC60}"/>
              </a:ext>
            </a:extLst>
          </p:cNvPr>
          <p:cNvGraphicFramePr>
            <a:graphicFrameLocks noGrp="1"/>
          </p:cNvGraphicFramePr>
          <p:nvPr>
            <p:extLst>
              <p:ext uri="{D42A27DB-BD31-4B8C-83A1-F6EECF244321}">
                <p14:modId xmlns:p14="http://schemas.microsoft.com/office/powerpoint/2010/main" val="2643684396"/>
              </p:ext>
            </p:extLst>
          </p:nvPr>
        </p:nvGraphicFramePr>
        <p:xfrm>
          <a:off x="539552" y="2929529"/>
          <a:ext cx="8214318" cy="310896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910264017"/>
                    </a:ext>
                  </a:extLst>
                </a:gridCol>
                <a:gridCol w="6486126">
                  <a:extLst>
                    <a:ext uri="{9D8B030D-6E8A-4147-A177-3AD203B41FA5}">
                      <a16:colId xmlns:a16="http://schemas.microsoft.com/office/drawing/2014/main" val="2201318786"/>
                    </a:ext>
                  </a:extLst>
                </a:gridCol>
              </a:tblGrid>
              <a:tr h="370840">
                <a:tc>
                  <a:txBody>
                    <a:bodyPr/>
                    <a:lstStyle/>
                    <a:p>
                      <a:r>
                        <a:rPr lang="en-US" sz="2400" dirty="0"/>
                        <a:t>T45_V99</a:t>
                      </a:r>
                    </a:p>
                  </a:txBody>
                  <a:tcPr/>
                </a:tc>
                <a:tc>
                  <a:txBody>
                    <a:bodyPr/>
                    <a:lstStyle/>
                    <a:p>
                      <a:endParaRPr lang="en-US" sz="2400" dirty="0"/>
                    </a:p>
                  </a:txBody>
                  <a:tcPr/>
                </a:tc>
                <a:extLst>
                  <a:ext uri="{0D108BD9-81ED-4DB2-BD59-A6C34878D82A}">
                    <a16:rowId xmlns:a16="http://schemas.microsoft.com/office/drawing/2014/main" val="2797843550"/>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strike="noStrike" dirty="0"/>
                        <a:t>any context</a:t>
                      </a:r>
                    </a:p>
                  </a:txBody>
                  <a:tcPr/>
                </a:tc>
                <a:extLst>
                  <a:ext uri="{0D108BD9-81ED-4DB2-BD59-A6C34878D82A}">
                    <a16:rowId xmlns:a16="http://schemas.microsoft.com/office/drawing/2014/main" val="942570660"/>
                  </a:ext>
                </a:extLst>
              </a:tr>
              <a:tr h="370840">
                <a:tc>
                  <a:txBody>
                    <a:bodyPr/>
                    <a:lstStyle/>
                    <a:p>
                      <a:r>
                        <a:rPr lang="en-US" sz="2400" b="1" dirty="0">
                          <a:latin typeface="Consolas" panose="020B0609020204030204" pitchFamily="49" charset="0"/>
                        </a:rPr>
                        <a:t>R</a:t>
                      </a:r>
                      <a:r>
                        <a:rPr lang="en-US" sz="2400" dirty="0">
                          <a:latin typeface="Consolas" panose="020B0609020204030204" pitchFamily="49" charset="0"/>
                        </a:rPr>
                        <a:t>ECEIVING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signal that the internal temperature has reached 150 degrees Fahrenheit</a:t>
                      </a:r>
                    </a:p>
                  </a:txBody>
                  <a:tcPr/>
                </a:tc>
                <a:extLst>
                  <a:ext uri="{0D108BD9-81ED-4DB2-BD59-A6C34878D82A}">
                    <a16:rowId xmlns:a16="http://schemas.microsoft.com/office/drawing/2014/main" val="1447186730"/>
                  </a:ext>
                </a:extLst>
              </a:tr>
              <a:tr h="370840">
                <a:tc>
                  <a:txBody>
                    <a:bodyPr/>
                    <a:lstStyle/>
                    <a:p>
                      <a:r>
                        <a:rPr lang="en-US" sz="2400" b="1" dirty="0">
                          <a:latin typeface="Consolas" panose="020B0609020204030204" pitchFamily="49" charset="0"/>
                        </a:rPr>
                        <a:t>E</a:t>
                      </a:r>
                      <a:r>
                        <a:rPr lang="en-US" sz="2400" dirty="0">
                          <a:latin typeface="Consolas" panose="020B0609020204030204" pitchFamily="49" charset="0"/>
                        </a:rPr>
                        <a:t>NSURE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onsolas" panose="020B0609020204030204" pitchFamily="49" charset="0"/>
                        </a:rPr>
                        <a:t>THAT THE SYSTEM </a:t>
                      </a:r>
                    </a:p>
                  </a:txBody>
                  <a:tcPr/>
                </a:tc>
                <a:extLst>
                  <a:ext uri="{0D108BD9-81ED-4DB2-BD59-A6C34878D82A}">
                    <a16:rowId xmlns:a16="http://schemas.microsoft.com/office/drawing/2014/main" val="584893495"/>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UTPUTS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displays an error message</a:t>
                      </a:r>
                    </a:p>
                  </a:txBody>
                  <a:tcPr/>
                </a:tc>
                <a:extLst>
                  <a:ext uri="{0D108BD9-81ED-4DB2-BD59-A6C34878D82A}">
                    <a16:rowId xmlns:a16="http://schemas.microsoft.com/office/drawing/2014/main" val="10020307"/>
                  </a:ext>
                </a:extLst>
              </a:tr>
              <a:tr h="370840">
                <a:tc>
                  <a:txBody>
                    <a:bodyPr/>
                    <a:lstStyle/>
                    <a:p>
                      <a:r>
                        <a:rPr lang="en-US" sz="2400" b="1" dirty="0">
                          <a:latin typeface="Consolas" panose="020B0609020204030204" pitchFamily="49" charset="0"/>
                        </a:rPr>
                        <a:t>S</a:t>
                      </a:r>
                      <a:r>
                        <a:rPr lang="en-US" sz="2400" dirty="0">
                          <a:latin typeface="Consolas" panose="020B0609020204030204" pitchFamily="49" charset="0"/>
                        </a:rPr>
                        <a:t>UCH THAT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i="0" strike="noStrike" dirty="0"/>
                        <a:t>the system shuts down for 5”</a:t>
                      </a:r>
                    </a:p>
                  </a:txBody>
                  <a:tcPr/>
                </a:tc>
                <a:extLst>
                  <a:ext uri="{0D108BD9-81ED-4DB2-BD59-A6C34878D82A}">
                    <a16:rowId xmlns:a16="http://schemas.microsoft.com/office/drawing/2014/main" val="327783840"/>
                  </a:ext>
                </a:extLst>
              </a:tr>
            </a:tbl>
          </a:graphicData>
        </a:graphic>
      </p:graphicFrame>
      <p:sp>
        <p:nvSpPr>
          <p:cNvPr id="5" name="Slide Number Placeholder 4">
            <a:extLst>
              <a:ext uri="{FF2B5EF4-FFF2-40B4-BE49-F238E27FC236}">
                <a16:creationId xmlns:a16="http://schemas.microsoft.com/office/drawing/2014/main" id="{8BF5234B-A05C-46CB-9D89-F32B387B0B04}"/>
              </a:ext>
            </a:extLst>
          </p:cNvPr>
          <p:cNvSpPr>
            <a:spLocks noGrp="1"/>
          </p:cNvSpPr>
          <p:nvPr>
            <p:ph type="sldNum" sz="quarter" idx="12"/>
          </p:nvPr>
        </p:nvSpPr>
        <p:spPr/>
        <p:txBody>
          <a:bodyPr/>
          <a:lstStyle/>
          <a:p>
            <a:fld id="{3DF53439-851E-44AD-84B1-B6BFC3D0C743}" type="slidenum">
              <a:rPr lang="el-GR" smtClean="0"/>
              <a:t>44</a:t>
            </a:fld>
            <a:endParaRPr lang="el-GR"/>
          </a:p>
        </p:txBody>
      </p:sp>
    </p:spTree>
    <p:extLst>
      <p:ext uri="{BB962C8B-B14F-4D97-AF65-F5344CB8AC3E}">
        <p14:creationId xmlns:p14="http://schemas.microsoft.com/office/powerpoint/2010/main" val="9489906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90393-A672-4141-886C-D12402DB8598}"/>
              </a:ext>
            </a:extLst>
          </p:cNvPr>
          <p:cNvSpPr>
            <a:spLocks noGrp="1"/>
          </p:cNvSpPr>
          <p:nvPr>
            <p:ph type="title"/>
          </p:nvPr>
        </p:nvSpPr>
        <p:spPr/>
        <p:txBody>
          <a:bodyPr/>
          <a:lstStyle/>
          <a:p>
            <a:r>
              <a:rPr lang="en-US" dirty="0"/>
              <a:t>OREOS Examples</a:t>
            </a:r>
          </a:p>
        </p:txBody>
      </p:sp>
      <p:sp>
        <p:nvSpPr>
          <p:cNvPr id="3" name="Content Placeholder 2">
            <a:extLst>
              <a:ext uri="{FF2B5EF4-FFF2-40B4-BE49-F238E27FC236}">
                <a16:creationId xmlns:a16="http://schemas.microsoft.com/office/drawing/2014/main" id="{7056059E-39D7-4E19-8613-8F003F3FE556}"/>
              </a:ext>
            </a:extLst>
          </p:cNvPr>
          <p:cNvSpPr>
            <a:spLocks noGrp="1"/>
          </p:cNvSpPr>
          <p:nvPr>
            <p:ph idx="1"/>
          </p:nvPr>
        </p:nvSpPr>
        <p:spPr/>
        <p:txBody>
          <a:bodyPr>
            <a:normAutofit/>
          </a:bodyPr>
          <a:lstStyle/>
          <a:p>
            <a:pPr marL="0" indent="0">
              <a:buNone/>
            </a:pPr>
            <a:r>
              <a:rPr lang="en-US" sz="2400" i="1" dirty="0"/>
              <a:t>Ensure that if the operating system switches time zones midway through a computation, that computation will use the original time zone when reporting results.</a:t>
            </a:r>
          </a:p>
          <a:p>
            <a:pPr marL="0" indent="0">
              <a:buNone/>
            </a:pPr>
            <a:endParaRPr lang="en-US" sz="2400" dirty="0"/>
          </a:p>
        </p:txBody>
      </p:sp>
      <p:graphicFrame>
        <p:nvGraphicFramePr>
          <p:cNvPr id="4" name="Table 3">
            <a:extLst>
              <a:ext uri="{FF2B5EF4-FFF2-40B4-BE49-F238E27FC236}">
                <a16:creationId xmlns:a16="http://schemas.microsoft.com/office/drawing/2014/main" id="{228E3715-E0E3-4678-8055-758862D47B96}"/>
              </a:ext>
            </a:extLst>
          </p:cNvPr>
          <p:cNvGraphicFramePr>
            <a:graphicFrameLocks noGrp="1"/>
          </p:cNvGraphicFramePr>
          <p:nvPr>
            <p:extLst>
              <p:ext uri="{D42A27DB-BD31-4B8C-83A1-F6EECF244321}">
                <p14:modId xmlns:p14="http://schemas.microsoft.com/office/powerpoint/2010/main" val="994022214"/>
              </p:ext>
            </p:extLst>
          </p:nvPr>
        </p:nvGraphicFramePr>
        <p:xfrm>
          <a:off x="539552" y="2929529"/>
          <a:ext cx="8214318" cy="274320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3910264017"/>
                    </a:ext>
                  </a:extLst>
                </a:gridCol>
                <a:gridCol w="6486126">
                  <a:extLst>
                    <a:ext uri="{9D8B030D-6E8A-4147-A177-3AD203B41FA5}">
                      <a16:colId xmlns:a16="http://schemas.microsoft.com/office/drawing/2014/main" val="2201318786"/>
                    </a:ext>
                  </a:extLst>
                </a:gridCol>
              </a:tblGrid>
              <a:tr h="370840">
                <a:tc>
                  <a:txBody>
                    <a:bodyPr/>
                    <a:lstStyle/>
                    <a:p>
                      <a:r>
                        <a:rPr lang="en-US" sz="2400" dirty="0"/>
                        <a:t>T6_V0</a:t>
                      </a:r>
                    </a:p>
                  </a:txBody>
                  <a:tcPr/>
                </a:tc>
                <a:tc>
                  <a:txBody>
                    <a:bodyPr/>
                    <a:lstStyle/>
                    <a:p>
                      <a:endParaRPr lang="en-US" sz="2400" dirty="0"/>
                    </a:p>
                  </a:txBody>
                  <a:tcPr/>
                </a:tc>
                <a:extLst>
                  <a:ext uri="{0D108BD9-81ED-4DB2-BD59-A6C34878D82A}">
                    <a16:rowId xmlns:a16="http://schemas.microsoft.com/office/drawing/2014/main" val="2797843550"/>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strike="noStrike" dirty="0"/>
                        <a:t>The O/S being in the context of a computation</a:t>
                      </a:r>
                    </a:p>
                  </a:txBody>
                  <a:tcPr/>
                </a:tc>
                <a:extLst>
                  <a:ext uri="{0D108BD9-81ED-4DB2-BD59-A6C34878D82A}">
                    <a16:rowId xmlns:a16="http://schemas.microsoft.com/office/drawing/2014/main" val="942570660"/>
                  </a:ext>
                </a:extLst>
              </a:tr>
              <a:tr h="370840">
                <a:tc>
                  <a:txBody>
                    <a:bodyPr/>
                    <a:lstStyle/>
                    <a:p>
                      <a:r>
                        <a:rPr lang="en-US" sz="2400" b="1" dirty="0">
                          <a:latin typeface="Consolas" panose="020B0609020204030204" pitchFamily="49" charset="0"/>
                        </a:rPr>
                        <a:t>R</a:t>
                      </a:r>
                      <a:r>
                        <a:rPr lang="en-US" sz="2400" dirty="0">
                          <a:latin typeface="Consolas" panose="020B0609020204030204" pitchFamily="49" charset="0"/>
                        </a:rPr>
                        <a:t>ECEIVING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signal of time zone switching</a:t>
                      </a:r>
                    </a:p>
                  </a:txBody>
                  <a:tcPr/>
                </a:tc>
                <a:extLst>
                  <a:ext uri="{0D108BD9-81ED-4DB2-BD59-A6C34878D82A}">
                    <a16:rowId xmlns:a16="http://schemas.microsoft.com/office/drawing/2014/main" val="1447186730"/>
                  </a:ext>
                </a:extLst>
              </a:tr>
              <a:tr h="370840">
                <a:tc>
                  <a:txBody>
                    <a:bodyPr/>
                    <a:lstStyle/>
                    <a:p>
                      <a:r>
                        <a:rPr lang="en-US" sz="2400" b="1" dirty="0">
                          <a:latin typeface="Consolas" panose="020B0609020204030204" pitchFamily="49" charset="0"/>
                        </a:rPr>
                        <a:t>E</a:t>
                      </a:r>
                      <a:r>
                        <a:rPr lang="en-US" sz="2400" dirty="0">
                          <a:latin typeface="Consolas" panose="020B0609020204030204" pitchFamily="49" charset="0"/>
                        </a:rPr>
                        <a:t>NSURE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onsolas" panose="020B0609020204030204" pitchFamily="49" charset="0"/>
                        </a:rPr>
                        <a:t>THAT THE SYSTEM </a:t>
                      </a:r>
                    </a:p>
                  </a:txBody>
                  <a:tcPr/>
                </a:tc>
                <a:extLst>
                  <a:ext uri="{0D108BD9-81ED-4DB2-BD59-A6C34878D82A}">
                    <a16:rowId xmlns:a16="http://schemas.microsoft.com/office/drawing/2014/main" val="584893495"/>
                  </a:ext>
                </a:extLst>
              </a:tr>
              <a:tr h="370840">
                <a:tc>
                  <a:txBody>
                    <a:bodyPr/>
                    <a:lstStyle/>
                    <a:p>
                      <a:r>
                        <a:rPr lang="en-US" sz="2400" b="1" dirty="0">
                          <a:latin typeface="Consolas" panose="020B0609020204030204" pitchFamily="49" charset="0"/>
                        </a:rPr>
                        <a:t>O</a:t>
                      </a:r>
                      <a:r>
                        <a:rPr lang="en-US" sz="2400" dirty="0">
                          <a:latin typeface="Consolas" panose="020B0609020204030204" pitchFamily="49" charset="0"/>
                        </a:rPr>
                        <a:t>UTPUTS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the results, having used the original time zone</a:t>
                      </a:r>
                    </a:p>
                  </a:txBody>
                  <a:tcPr/>
                </a:tc>
                <a:extLst>
                  <a:ext uri="{0D108BD9-81ED-4DB2-BD59-A6C34878D82A}">
                    <a16:rowId xmlns:a16="http://schemas.microsoft.com/office/drawing/2014/main" val="10020307"/>
                  </a:ext>
                </a:extLst>
              </a:tr>
              <a:tr h="370840">
                <a:tc>
                  <a:txBody>
                    <a:bodyPr/>
                    <a:lstStyle/>
                    <a:p>
                      <a:r>
                        <a:rPr lang="en-US" sz="2400" b="1" dirty="0">
                          <a:latin typeface="Consolas" panose="020B0609020204030204" pitchFamily="49" charset="0"/>
                        </a:rPr>
                        <a:t>S</a:t>
                      </a:r>
                      <a:r>
                        <a:rPr lang="en-US" sz="2400" dirty="0">
                          <a:latin typeface="Consolas" panose="020B0609020204030204" pitchFamily="49" charset="0"/>
                        </a:rPr>
                        <a:t>UCH THAT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state is intact</a:t>
                      </a:r>
                      <a:endParaRPr lang="en-US" sz="2400" i="0" strike="sngStrike" dirty="0"/>
                    </a:p>
                  </a:txBody>
                  <a:tcPr/>
                </a:tc>
                <a:extLst>
                  <a:ext uri="{0D108BD9-81ED-4DB2-BD59-A6C34878D82A}">
                    <a16:rowId xmlns:a16="http://schemas.microsoft.com/office/drawing/2014/main" val="327783840"/>
                  </a:ext>
                </a:extLst>
              </a:tr>
            </a:tbl>
          </a:graphicData>
        </a:graphic>
      </p:graphicFrame>
      <p:sp>
        <p:nvSpPr>
          <p:cNvPr id="5" name="Slide Number Placeholder 4">
            <a:extLst>
              <a:ext uri="{FF2B5EF4-FFF2-40B4-BE49-F238E27FC236}">
                <a16:creationId xmlns:a16="http://schemas.microsoft.com/office/drawing/2014/main" id="{115D9D60-0D1E-4163-9740-31B5F4288DB3}"/>
              </a:ext>
            </a:extLst>
          </p:cNvPr>
          <p:cNvSpPr>
            <a:spLocks noGrp="1"/>
          </p:cNvSpPr>
          <p:nvPr>
            <p:ph type="sldNum" sz="quarter" idx="12"/>
          </p:nvPr>
        </p:nvSpPr>
        <p:spPr/>
        <p:txBody>
          <a:bodyPr/>
          <a:lstStyle/>
          <a:p>
            <a:fld id="{3DF53439-851E-44AD-84B1-B6BFC3D0C743}" type="slidenum">
              <a:rPr lang="el-GR" smtClean="0"/>
              <a:t>45</a:t>
            </a:fld>
            <a:endParaRPr lang="el-GR"/>
          </a:p>
        </p:txBody>
      </p:sp>
    </p:spTree>
    <p:extLst>
      <p:ext uri="{BB962C8B-B14F-4D97-AF65-F5344CB8AC3E}">
        <p14:creationId xmlns:p14="http://schemas.microsoft.com/office/powerpoint/2010/main" val="3557163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56D43-5224-4E7A-B523-C83341A48265}"/>
              </a:ext>
            </a:extLst>
          </p:cNvPr>
          <p:cNvSpPr>
            <a:spLocks noGrp="1"/>
          </p:cNvSpPr>
          <p:nvPr>
            <p:ph type="title"/>
          </p:nvPr>
        </p:nvSpPr>
        <p:spPr/>
        <p:txBody>
          <a:bodyPr/>
          <a:lstStyle/>
          <a:p>
            <a:r>
              <a:rPr lang="en-US" dirty="0"/>
              <a:t>Input and Output</a:t>
            </a:r>
          </a:p>
        </p:txBody>
      </p:sp>
      <p:sp>
        <p:nvSpPr>
          <p:cNvPr id="3" name="Content Placeholder 2">
            <a:extLst>
              <a:ext uri="{FF2B5EF4-FFF2-40B4-BE49-F238E27FC236}">
                <a16:creationId xmlns:a16="http://schemas.microsoft.com/office/drawing/2014/main" id="{87C97EE2-AFB4-4BD4-BC9E-62CCB0235CFE}"/>
              </a:ext>
            </a:extLst>
          </p:cNvPr>
          <p:cNvSpPr>
            <a:spLocks noGrp="1"/>
          </p:cNvSpPr>
          <p:nvPr>
            <p:ph idx="1"/>
          </p:nvPr>
        </p:nvSpPr>
        <p:spPr/>
        <p:txBody>
          <a:bodyPr>
            <a:normAutofit fontScale="62500" lnSpcReduction="20000"/>
          </a:bodyPr>
          <a:lstStyle/>
          <a:p>
            <a:r>
              <a:rPr lang="en-US" b="1" dirty="0"/>
              <a:t>Identifier</a:t>
            </a:r>
            <a:r>
              <a:rPr lang="en-US" dirty="0"/>
              <a:t>: An identifier, such as “T1_V1”, “16”, “DB-7”, or “DATABASE-TABLE-DROP-TEST”, which </a:t>
            </a:r>
            <a:r>
              <a:rPr lang="en-US" b="1" dirty="0">
                <a:solidFill>
                  <a:srgbClr val="FF0000"/>
                </a:solidFill>
              </a:rPr>
              <a:t>uniquely</a:t>
            </a:r>
            <a:r>
              <a:rPr lang="en-US" dirty="0"/>
              <a:t> identifies the test case.</a:t>
            </a:r>
          </a:p>
          <a:p>
            <a:r>
              <a:rPr lang="en-US" b="1" dirty="0"/>
              <a:t>Test Case</a:t>
            </a:r>
            <a:r>
              <a:rPr lang="en-US" dirty="0"/>
              <a:t> </a:t>
            </a:r>
            <a:r>
              <a:rPr lang="en-US" b="1" dirty="0"/>
              <a:t>Description: </a:t>
            </a:r>
            <a:r>
              <a:rPr lang="en-US" dirty="0"/>
              <a:t>a </a:t>
            </a:r>
            <a:r>
              <a:rPr lang="en-US" b="1" dirty="0">
                <a:solidFill>
                  <a:srgbClr val="FF0000"/>
                </a:solidFill>
              </a:rPr>
              <a:t>structured </a:t>
            </a:r>
            <a:r>
              <a:rPr lang="en-US" dirty="0"/>
              <a:t>description of the test case and what it is testing.</a:t>
            </a:r>
          </a:p>
          <a:p>
            <a:r>
              <a:rPr lang="en-US" b="1" dirty="0">
                <a:solidFill>
                  <a:srgbClr val="0000FF"/>
                </a:solidFill>
              </a:rPr>
              <a:t>Preconditions</a:t>
            </a:r>
            <a:r>
              <a:rPr lang="en-US" dirty="0">
                <a:solidFill>
                  <a:srgbClr val="0000FF"/>
                </a:solidFill>
              </a:rPr>
              <a:t>: Any preconditions for the </a:t>
            </a:r>
            <a:r>
              <a:rPr lang="en-US" b="1" dirty="0">
                <a:solidFill>
                  <a:srgbClr val="0000FF"/>
                </a:solidFill>
              </a:rPr>
              <a:t>state</a:t>
            </a:r>
            <a:r>
              <a:rPr lang="en-US" dirty="0">
                <a:solidFill>
                  <a:srgbClr val="0000FF"/>
                </a:solidFill>
              </a:rPr>
              <a:t> of the system or world before the test begins.</a:t>
            </a:r>
          </a:p>
          <a:p>
            <a:r>
              <a:rPr lang="en-US" b="1" dirty="0">
                <a:solidFill>
                  <a:srgbClr val="0000FF"/>
                </a:solidFill>
              </a:rPr>
              <a:t>Input Values</a:t>
            </a:r>
            <a:r>
              <a:rPr lang="en-US" dirty="0">
                <a:solidFill>
                  <a:srgbClr val="0000FF"/>
                </a:solidFill>
              </a:rPr>
              <a:t>: Any </a:t>
            </a:r>
            <a:r>
              <a:rPr lang="en-US" b="1" dirty="0">
                <a:solidFill>
                  <a:srgbClr val="0000FF"/>
                </a:solidFill>
              </a:rPr>
              <a:t>values that we input</a:t>
            </a:r>
            <a:r>
              <a:rPr lang="en-US" dirty="0">
                <a:solidFill>
                  <a:srgbClr val="0000FF"/>
                </a:solidFill>
              </a:rPr>
              <a:t> directly to the test.</a:t>
            </a:r>
          </a:p>
          <a:p>
            <a:r>
              <a:rPr lang="en-US" b="1" dirty="0">
                <a:solidFill>
                  <a:srgbClr val="0000FF"/>
                </a:solidFill>
              </a:rPr>
              <a:t>Expected Output Values</a:t>
            </a:r>
            <a:r>
              <a:rPr lang="en-US" dirty="0">
                <a:solidFill>
                  <a:srgbClr val="0000FF"/>
                </a:solidFill>
              </a:rPr>
              <a:t>: Any </a:t>
            </a:r>
            <a:r>
              <a:rPr lang="en-US" b="1" dirty="0">
                <a:solidFill>
                  <a:srgbClr val="0000FF"/>
                </a:solidFill>
              </a:rPr>
              <a:t>values directly generated as output</a:t>
            </a:r>
            <a:r>
              <a:rPr lang="en-US" dirty="0">
                <a:solidFill>
                  <a:srgbClr val="0000FF"/>
                </a:solidFill>
              </a:rPr>
              <a:t> by the execution of the test case.</a:t>
            </a:r>
          </a:p>
          <a:p>
            <a:r>
              <a:rPr lang="en-US" b="1" dirty="0">
                <a:solidFill>
                  <a:srgbClr val="0000FF"/>
                </a:solidFill>
              </a:rPr>
              <a:t>Postconditions</a:t>
            </a:r>
            <a:r>
              <a:rPr lang="en-US" dirty="0">
                <a:solidFill>
                  <a:srgbClr val="0000FF"/>
                </a:solidFill>
              </a:rPr>
              <a:t>: Any postconditions of the </a:t>
            </a:r>
            <a:r>
              <a:rPr lang="en-US" b="1" dirty="0">
                <a:solidFill>
                  <a:srgbClr val="0000FF"/>
                </a:solidFill>
              </a:rPr>
              <a:t>state</a:t>
            </a:r>
            <a:r>
              <a:rPr lang="en-US" dirty="0">
                <a:solidFill>
                  <a:srgbClr val="0000FF"/>
                </a:solidFill>
              </a:rPr>
              <a:t> of the system or world which should hold true after the test has been executed.</a:t>
            </a:r>
          </a:p>
          <a:p>
            <a:r>
              <a:rPr lang="en-US" b="1" dirty="0"/>
              <a:t>Method(s) to test</a:t>
            </a:r>
            <a:r>
              <a:rPr lang="en-US" dirty="0"/>
              <a:t>:</a:t>
            </a:r>
            <a:r>
              <a:rPr lang="en-US" b="1" dirty="0"/>
              <a:t> </a:t>
            </a:r>
            <a:r>
              <a:rPr lang="en-US" dirty="0"/>
              <a:t>the method(s) whose output is to be asserted for correctness (if known at the design of the test – else omit)</a:t>
            </a:r>
          </a:p>
          <a:p>
            <a:r>
              <a:rPr lang="en-US" dirty="0"/>
              <a:t>Other:</a:t>
            </a:r>
          </a:p>
          <a:p>
            <a:pPr lvl="1"/>
            <a:r>
              <a:rPr lang="en-US" dirty="0"/>
              <a:t>Execution steps. Detail execution steps if need</a:t>
            </a:r>
          </a:p>
          <a:p>
            <a:pPr lvl="1"/>
            <a:r>
              <a:rPr lang="en-US" dirty="0"/>
              <a:t>Comments.</a:t>
            </a:r>
          </a:p>
        </p:txBody>
      </p:sp>
      <p:sp>
        <p:nvSpPr>
          <p:cNvPr id="5" name="Slide Number Placeholder 4">
            <a:extLst>
              <a:ext uri="{FF2B5EF4-FFF2-40B4-BE49-F238E27FC236}">
                <a16:creationId xmlns:a16="http://schemas.microsoft.com/office/drawing/2014/main" id="{E6FDDAD1-77C4-4DC2-9DF9-CEF689EDBEEE}"/>
              </a:ext>
            </a:extLst>
          </p:cNvPr>
          <p:cNvSpPr>
            <a:spLocks noGrp="1"/>
          </p:cNvSpPr>
          <p:nvPr>
            <p:ph type="sldNum" sz="quarter" idx="12"/>
          </p:nvPr>
        </p:nvSpPr>
        <p:spPr/>
        <p:txBody>
          <a:bodyPr/>
          <a:lstStyle/>
          <a:p>
            <a:fld id="{3DF53439-851E-44AD-84B1-B6BFC3D0C743}" type="slidenum">
              <a:rPr lang="el-GR" smtClean="0"/>
              <a:t>46</a:t>
            </a:fld>
            <a:endParaRPr lang="el-GR"/>
          </a:p>
        </p:txBody>
      </p:sp>
      <p:sp>
        <p:nvSpPr>
          <p:cNvPr id="6" name="Rectangle 5">
            <a:extLst>
              <a:ext uri="{FF2B5EF4-FFF2-40B4-BE49-F238E27FC236}">
                <a16:creationId xmlns:a16="http://schemas.microsoft.com/office/drawing/2014/main" id="{60589011-32E0-4DB6-9656-5CEB7D3CD27E}"/>
              </a:ext>
            </a:extLst>
          </p:cNvPr>
          <p:cNvSpPr/>
          <p:nvPr/>
        </p:nvSpPr>
        <p:spPr>
          <a:xfrm>
            <a:off x="323528" y="2670373"/>
            <a:ext cx="8640960" cy="1982763"/>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peech Bubble: Rectangle 6">
            <a:extLst>
              <a:ext uri="{FF2B5EF4-FFF2-40B4-BE49-F238E27FC236}">
                <a16:creationId xmlns:a16="http://schemas.microsoft.com/office/drawing/2014/main" id="{676A2F29-1642-4B70-A0AE-859FAB33DDD4}"/>
              </a:ext>
            </a:extLst>
          </p:cNvPr>
          <p:cNvSpPr/>
          <p:nvPr/>
        </p:nvSpPr>
        <p:spPr>
          <a:xfrm>
            <a:off x="4499992" y="1667123"/>
            <a:ext cx="3528392" cy="820688"/>
          </a:xfrm>
          <a:prstGeom prst="wedge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dirty="0">
                <a:solidFill>
                  <a:srgbClr val="0000FF"/>
                </a:solidFill>
              </a:rPr>
              <a:t>Once the description is structured, be specific on these!!</a:t>
            </a:r>
          </a:p>
        </p:txBody>
      </p:sp>
      <p:sp>
        <p:nvSpPr>
          <p:cNvPr id="8" name="TextBox 7">
            <a:extLst>
              <a:ext uri="{FF2B5EF4-FFF2-40B4-BE49-F238E27FC236}">
                <a16:creationId xmlns:a16="http://schemas.microsoft.com/office/drawing/2014/main" id="{E68CAFBD-8E52-449E-B2C6-87908B3FEEFB}"/>
              </a:ext>
            </a:extLst>
          </p:cNvPr>
          <p:cNvSpPr txBox="1"/>
          <p:nvPr/>
        </p:nvSpPr>
        <p:spPr>
          <a:xfrm>
            <a:off x="179512" y="169684"/>
            <a:ext cx="1440160" cy="1200329"/>
          </a:xfrm>
          <a:prstGeom prst="rect">
            <a:avLst/>
          </a:prstGeom>
          <a:noFill/>
        </p:spPr>
        <p:txBody>
          <a:bodyPr wrap="square" rtlCol="0">
            <a:spAutoFit/>
          </a:bodyPr>
          <a:lstStyle/>
          <a:p>
            <a:r>
              <a:rPr lang="en-US" sz="1200" dirty="0"/>
              <a:t>Id</a:t>
            </a:r>
          </a:p>
          <a:p>
            <a:r>
              <a:rPr lang="en-US" sz="1200" dirty="0"/>
              <a:t>Description</a:t>
            </a:r>
          </a:p>
          <a:p>
            <a:r>
              <a:rPr lang="en-US" sz="1200" b="1" u="sng" dirty="0"/>
              <a:t>Preconditions</a:t>
            </a:r>
          </a:p>
          <a:p>
            <a:r>
              <a:rPr lang="en-US" sz="1200" b="1" u="sng" dirty="0"/>
              <a:t>Input</a:t>
            </a:r>
          </a:p>
          <a:p>
            <a:r>
              <a:rPr lang="en-US" sz="1200" b="1" u="sng" dirty="0"/>
              <a:t>Postconditions</a:t>
            </a:r>
          </a:p>
          <a:p>
            <a:r>
              <a:rPr lang="en-US" sz="1200" b="1" u="sng" dirty="0"/>
              <a:t>Output</a:t>
            </a:r>
          </a:p>
        </p:txBody>
      </p:sp>
    </p:spTree>
    <p:extLst>
      <p:ext uri="{BB962C8B-B14F-4D97-AF65-F5344CB8AC3E}">
        <p14:creationId xmlns:p14="http://schemas.microsoft.com/office/powerpoint/2010/main" val="37459704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37C44-62C9-4B29-A0AE-26C7FD2A6249}"/>
              </a:ext>
            </a:extLst>
          </p:cNvPr>
          <p:cNvSpPr>
            <a:spLocks noGrp="1"/>
          </p:cNvSpPr>
          <p:nvPr>
            <p:ph type="title"/>
          </p:nvPr>
        </p:nvSpPr>
        <p:spPr/>
        <p:txBody>
          <a:bodyPr/>
          <a:lstStyle/>
          <a:p>
            <a:r>
              <a:rPr lang="en-US" dirty="0"/>
              <a:t>Input and Preconditions</a:t>
            </a:r>
          </a:p>
        </p:txBody>
      </p:sp>
      <p:sp>
        <p:nvSpPr>
          <p:cNvPr id="3" name="Content Placeholder 2">
            <a:extLst>
              <a:ext uri="{FF2B5EF4-FFF2-40B4-BE49-F238E27FC236}">
                <a16:creationId xmlns:a16="http://schemas.microsoft.com/office/drawing/2014/main" id="{ECCC95A5-F3D1-46D6-ADC4-F2564B4D0B1F}"/>
              </a:ext>
            </a:extLst>
          </p:cNvPr>
          <p:cNvSpPr>
            <a:spLocks noGrp="1"/>
          </p:cNvSpPr>
          <p:nvPr>
            <p:ph idx="1"/>
          </p:nvPr>
        </p:nvSpPr>
        <p:spPr/>
        <p:txBody>
          <a:bodyPr>
            <a:normAutofit fontScale="62500" lnSpcReduction="20000"/>
          </a:bodyPr>
          <a:lstStyle/>
          <a:p>
            <a:r>
              <a:rPr lang="en-US" dirty="0"/>
              <a:t>Think of …</a:t>
            </a:r>
          </a:p>
          <a:p>
            <a:pPr lvl="1"/>
            <a:r>
              <a:rPr lang="en-US" dirty="0">
                <a:solidFill>
                  <a:srgbClr val="0000FF"/>
                </a:solidFill>
              </a:rPr>
              <a:t>Pre-condition</a:t>
            </a:r>
            <a:r>
              <a:rPr lang="en-US" dirty="0"/>
              <a:t>: a STATE of the system that has to be present for the test to apply</a:t>
            </a:r>
          </a:p>
          <a:p>
            <a:pPr lvl="1"/>
            <a:r>
              <a:rPr lang="en-US" dirty="0">
                <a:solidFill>
                  <a:srgbClr val="FF0000"/>
                </a:solidFill>
              </a:rPr>
              <a:t>Input</a:t>
            </a:r>
            <a:r>
              <a:rPr lang="en-US" dirty="0"/>
              <a:t>:	think of it as method input parameters, i.e., values</a:t>
            </a:r>
          </a:p>
          <a:p>
            <a:pPr lvl="1"/>
            <a:r>
              <a:rPr lang="en-US" dirty="0">
                <a:solidFill>
                  <a:srgbClr val="FF0000"/>
                </a:solidFill>
              </a:rPr>
              <a:t>Output</a:t>
            </a:r>
            <a:r>
              <a:rPr lang="en-US" dirty="0"/>
              <a:t>:	think of it as method return value (although not necessarily so)</a:t>
            </a:r>
          </a:p>
          <a:p>
            <a:pPr lvl="1"/>
            <a:r>
              <a:rPr lang="en-US" dirty="0">
                <a:solidFill>
                  <a:srgbClr val="0000FF"/>
                </a:solidFill>
              </a:rPr>
              <a:t>Post-condition</a:t>
            </a:r>
            <a:r>
              <a:rPr lang="en-US" dirty="0"/>
              <a:t>: the STATE after completion</a:t>
            </a:r>
          </a:p>
          <a:p>
            <a:endParaRPr lang="en-US" dirty="0"/>
          </a:p>
          <a:p>
            <a:r>
              <a:rPr lang="en-US" dirty="0">
                <a:solidFill>
                  <a:srgbClr val="0000FF"/>
                </a:solidFill>
              </a:rPr>
              <a:t>In our minds: we can think of a state as a set of Boolean conditions that must hold!</a:t>
            </a:r>
          </a:p>
          <a:p>
            <a:r>
              <a:rPr lang="en-US" dirty="0"/>
              <a:t>If a test applies anyway, no pre-condition (default value: “any context”)</a:t>
            </a:r>
          </a:p>
          <a:p>
            <a:r>
              <a:rPr lang="en-US" dirty="0"/>
              <a:t>If there is no effect to the state of the system, no post condition (default value: “state is intact”)</a:t>
            </a:r>
          </a:p>
          <a:p>
            <a:r>
              <a:rPr lang="en-US" dirty="0"/>
              <a:t>Input != Precondition (similarly for out-/post-) </a:t>
            </a:r>
          </a:p>
          <a:p>
            <a:pPr lvl="1"/>
            <a:r>
              <a:rPr lang="en-US" dirty="0"/>
              <a:t>Input is </a:t>
            </a:r>
            <a:r>
              <a:rPr lang="en-US" dirty="0" err="1"/>
              <a:t>sth</a:t>
            </a:r>
            <a:r>
              <a:rPr lang="en-US" dirty="0"/>
              <a:t> given by another s/w module or the user for the purpose of the tested method</a:t>
            </a:r>
          </a:p>
          <a:p>
            <a:pPr lvl="1"/>
            <a:r>
              <a:rPr lang="en-US" dirty="0"/>
              <a:t>Pre-</a:t>
            </a:r>
            <a:r>
              <a:rPr lang="en-US" dirty="0" err="1"/>
              <a:t>cond</a:t>
            </a:r>
            <a:r>
              <a:rPr lang="en-US" dirty="0"/>
              <a:t> is a setup of the objects/</a:t>
            </a:r>
            <a:r>
              <a:rPr lang="en-US" dirty="0" err="1"/>
              <a:t>vrbl’s</a:t>
            </a:r>
            <a:r>
              <a:rPr lang="en-US" dirty="0"/>
              <a:t> &amp; their states of the runtime</a:t>
            </a:r>
          </a:p>
        </p:txBody>
      </p:sp>
      <p:sp>
        <p:nvSpPr>
          <p:cNvPr id="4" name="Slide Number Placeholder 3">
            <a:extLst>
              <a:ext uri="{FF2B5EF4-FFF2-40B4-BE49-F238E27FC236}">
                <a16:creationId xmlns:a16="http://schemas.microsoft.com/office/drawing/2014/main" id="{D5AE7DA9-7241-4A08-895B-5C1E25EC1228}"/>
              </a:ext>
            </a:extLst>
          </p:cNvPr>
          <p:cNvSpPr>
            <a:spLocks noGrp="1"/>
          </p:cNvSpPr>
          <p:nvPr>
            <p:ph type="sldNum" sz="quarter" idx="12"/>
          </p:nvPr>
        </p:nvSpPr>
        <p:spPr/>
        <p:txBody>
          <a:bodyPr/>
          <a:lstStyle/>
          <a:p>
            <a:fld id="{3DF53439-851E-44AD-84B1-B6BFC3D0C743}" type="slidenum">
              <a:rPr lang="el-GR" smtClean="0"/>
              <a:t>47</a:t>
            </a:fld>
            <a:endParaRPr lang="el-GR"/>
          </a:p>
        </p:txBody>
      </p:sp>
    </p:spTree>
    <p:extLst>
      <p:ext uri="{BB962C8B-B14F-4D97-AF65-F5344CB8AC3E}">
        <p14:creationId xmlns:p14="http://schemas.microsoft.com/office/powerpoint/2010/main" val="29052454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6731-4433-4D3F-A889-4F67858F27B5}"/>
              </a:ext>
            </a:extLst>
          </p:cNvPr>
          <p:cNvSpPr>
            <a:spLocks noGrp="1"/>
          </p:cNvSpPr>
          <p:nvPr>
            <p:ph type="title"/>
          </p:nvPr>
        </p:nvSpPr>
        <p:spPr/>
        <p:txBody>
          <a:bodyPr>
            <a:normAutofit fontScale="90000"/>
          </a:bodyPr>
          <a:lstStyle/>
          <a:p>
            <a:r>
              <a:rPr lang="en-US" dirty="0"/>
              <a:t>Methods to test &amp;&amp; how to build both the method and its test code</a:t>
            </a:r>
          </a:p>
        </p:txBody>
      </p:sp>
      <p:sp>
        <p:nvSpPr>
          <p:cNvPr id="3" name="Content Placeholder 2">
            <a:extLst>
              <a:ext uri="{FF2B5EF4-FFF2-40B4-BE49-F238E27FC236}">
                <a16:creationId xmlns:a16="http://schemas.microsoft.com/office/drawing/2014/main" id="{AC363F9A-0B28-489A-8B77-0E4A1F58A5A7}"/>
              </a:ext>
            </a:extLst>
          </p:cNvPr>
          <p:cNvSpPr>
            <a:spLocks noGrp="1"/>
          </p:cNvSpPr>
          <p:nvPr>
            <p:ph idx="1"/>
          </p:nvPr>
        </p:nvSpPr>
        <p:spPr/>
        <p:txBody>
          <a:bodyPr>
            <a:noAutofit/>
          </a:bodyPr>
          <a:lstStyle/>
          <a:p>
            <a:r>
              <a:rPr lang="en-US" sz="2000" b="1" dirty="0"/>
              <a:t>It is </a:t>
            </a:r>
            <a:r>
              <a:rPr lang="en-US" sz="2000" b="1" u="sng" dirty="0"/>
              <a:t>methods</a:t>
            </a:r>
            <a:r>
              <a:rPr lang="en-US" sz="2000" b="1" dirty="0"/>
              <a:t> that we test. </a:t>
            </a:r>
            <a:r>
              <a:rPr lang="en-US" sz="2000" b="1" dirty="0">
                <a:solidFill>
                  <a:srgbClr val="0000FF"/>
                </a:solidFill>
              </a:rPr>
              <a:t>Remember: we give input and expected output and assert that the actual output is identical to the expected one!</a:t>
            </a:r>
            <a:endParaRPr lang="en-US" sz="2000" b="1" dirty="0"/>
          </a:p>
          <a:p>
            <a:r>
              <a:rPr lang="en-US" sz="2000" b="1" dirty="0"/>
              <a:t>Checklist on how to </a:t>
            </a:r>
            <a:r>
              <a:rPr lang="en-US" sz="2000" b="1" u="sng" dirty="0"/>
              <a:t>structure the source code of the method</a:t>
            </a:r>
            <a:r>
              <a:rPr lang="en-US" sz="2000" b="1" dirty="0"/>
              <a:t> in a way that it is testable</a:t>
            </a:r>
            <a:r>
              <a:rPr lang="en-US" sz="2000" dirty="0"/>
              <a:t>:</a:t>
            </a:r>
          </a:p>
          <a:p>
            <a:pPr lvl="1"/>
            <a:r>
              <a:rPr lang="en-US" sz="2000" dirty="0"/>
              <a:t>Pass all </a:t>
            </a:r>
            <a:r>
              <a:rPr lang="en-US" sz="2000" dirty="0">
                <a:solidFill>
                  <a:srgbClr val="FF0000"/>
                </a:solidFill>
              </a:rPr>
              <a:t>input</a:t>
            </a:r>
            <a:r>
              <a:rPr lang="en-US" sz="2000" dirty="0"/>
              <a:t> to a method as </a:t>
            </a:r>
            <a:r>
              <a:rPr lang="en-US" sz="2000" dirty="0">
                <a:solidFill>
                  <a:srgbClr val="FF0000"/>
                </a:solidFill>
              </a:rPr>
              <a:t>method parameters</a:t>
            </a:r>
          </a:p>
          <a:p>
            <a:pPr lvl="1"/>
            <a:r>
              <a:rPr lang="en-US" sz="2000" dirty="0"/>
              <a:t>Produce a </a:t>
            </a:r>
            <a:r>
              <a:rPr lang="en-US" sz="2000" dirty="0">
                <a:solidFill>
                  <a:srgbClr val="FF0000"/>
                </a:solidFill>
              </a:rPr>
              <a:t>return value</a:t>
            </a:r>
            <a:r>
              <a:rPr lang="en-US" sz="2000" dirty="0"/>
              <a:t> as either the </a:t>
            </a:r>
            <a:r>
              <a:rPr lang="en-US" sz="2000" dirty="0">
                <a:solidFill>
                  <a:srgbClr val="FF0000"/>
                </a:solidFill>
              </a:rPr>
              <a:t>output</a:t>
            </a:r>
            <a:r>
              <a:rPr lang="en-US" sz="2000" dirty="0"/>
              <a:t> (if the output is an object) or a description of the output (e.g., if the output is a file, return a string with its path)</a:t>
            </a:r>
          </a:p>
          <a:p>
            <a:r>
              <a:rPr lang="en-US" sz="2000" b="1" dirty="0"/>
              <a:t>Checklist on how to </a:t>
            </a:r>
            <a:r>
              <a:rPr lang="en-US" sz="2000" b="1" u="sng" dirty="0"/>
              <a:t>build the code of the test</a:t>
            </a:r>
            <a:r>
              <a:rPr lang="en-US" sz="2000" b="1" dirty="0"/>
              <a:t> </a:t>
            </a:r>
            <a:r>
              <a:rPr lang="en-US" sz="2000" dirty="0"/>
              <a:t>:</a:t>
            </a:r>
          </a:p>
          <a:p>
            <a:pPr lvl="1"/>
            <a:r>
              <a:rPr lang="en-US" sz="2000" dirty="0"/>
              <a:t>The pre-existing state of the system should be created via the appropriate new() of the appropriate objects</a:t>
            </a:r>
          </a:p>
          <a:p>
            <a:pPr lvl="1"/>
            <a:r>
              <a:rPr lang="en-US" sz="2000" dirty="0"/>
              <a:t>The resulting state of the system would require that the object whose method we test holds the state, or that the affected objects are created via the new() calls and participate in the method’s execution</a:t>
            </a:r>
          </a:p>
        </p:txBody>
      </p:sp>
      <p:sp>
        <p:nvSpPr>
          <p:cNvPr id="4" name="Slide Number Placeholder 3">
            <a:extLst>
              <a:ext uri="{FF2B5EF4-FFF2-40B4-BE49-F238E27FC236}">
                <a16:creationId xmlns:a16="http://schemas.microsoft.com/office/drawing/2014/main" id="{97CDB1C3-ED0B-4ADC-8F55-434F695DD56A}"/>
              </a:ext>
            </a:extLst>
          </p:cNvPr>
          <p:cNvSpPr>
            <a:spLocks noGrp="1"/>
          </p:cNvSpPr>
          <p:nvPr>
            <p:ph type="sldNum" sz="quarter" idx="12"/>
          </p:nvPr>
        </p:nvSpPr>
        <p:spPr/>
        <p:txBody>
          <a:bodyPr/>
          <a:lstStyle/>
          <a:p>
            <a:fld id="{3DF53439-851E-44AD-84B1-B6BFC3D0C743}" type="slidenum">
              <a:rPr lang="el-GR" smtClean="0"/>
              <a:t>48</a:t>
            </a:fld>
            <a:endParaRPr lang="el-GR"/>
          </a:p>
        </p:txBody>
      </p:sp>
    </p:spTree>
    <p:extLst>
      <p:ext uri="{BB962C8B-B14F-4D97-AF65-F5344CB8AC3E}">
        <p14:creationId xmlns:p14="http://schemas.microsoft.com/office/powerpoint/2010/main" val="29226758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65F73-B7E8-4189-B5AE-4B376DD1153E}"/>
              </a:ext>
            </a:extLst>
          </p:cNvPr>
          <p:cNvSpPr>
            <a:spLocks noGrp="1"/>
          </p:cNvSpPr>
          <p:nvPr>
            <p:ph type="title"/>
          </p:nvPr>
        </p:nvSpPr>
        <p:spPr/>
        <p:txBody>
          <a:bodyPr/>
          <a:lstStyle/>
          <a:p>
            <a:r>
              <a:rPr lang="en-US" dirty="0"/>
              <a:t>States and values</a:t>
            </a:r>
          </a:p>
        </p:txBody>
      </p:sp>
      <p:sp>
        <p:nvSpPr>
          <p:cNvPr id="3" name="Content Placeholder 2">
            <a:extLst>
              <a:ext uri="{FF2B5EF4-FFF2-40B4-BE49-F238E27FC236}">
                <a16:creationId xmlns:a16="http://schemas.microsoft.com/office/drawing/2014/main" id="{81A41984-3A74-430B-BB8F-A68800EE3765}"/>
              </a:ext>
            </a:extLst>
          </p:cNvPr>
          <p:cNvSpPr>
            <a:spLocks noGrp="1"/>
          </p:cNvSpPr>
          <p:nvPr>
            <p:ph idx="1"/>
          </p:nvPr>
        </p:nvSpPr>
        <p:spPr/>
        <p:txBody>
          <a:bodyPr>
            <a:normAutofit fontScale="85000" lnSpcReduction="20000"/>
          </a:bodyPr>
          <a:lstStyle/>
          <a:p>
            <a:r>
              <a:rPr lang="en-US" dirty="0">
                <a:solidFill>
                  <a:srgbClr val="FF0000"/>
                </a:solidFill>
              </a:rPr>
              <a:t>Input != Precondition (similarly for out-/post-) </a:t>
            </a:r>
          </a:p>
          <a:p>
            <a:pPr lvl="1"/>
            <a:r>
              <a:rPr lang="en-US" dirty="0"/>
              <a:t>Input is </a:t>
            </a:r>
            <a:r>
              <a:rPr lang="en-US" dirty="0" err="1"/>
              <a:t>sth</a:t>
            </a:r>
            <a:r>
              <a:rPr lang="en-US" dirty="0"/>
              <a:t> given by another s/w module or the user for the purpose of the tested method</a:t>
            </a:r>
          </a:p>
          <a:p>
            <a:pPr lvl="1"/>
            <a:r>
              <a:rPr lang="en-US" dirty="0"/>
              <a:t>Pre-</a:t>
            </a:r>
            <a:r>
              <a:rPr lang="en-US" dirty="0" err="1"/>
              <a:t>cond</a:t>
            </a:r>
            <a:r>
              <a:rPr lang="en-US" dirty="0"/>
              <a:t> is a setup of the objects/</a:t>
            </a:r>
            <a:r>
              <a:rPr lang="en-US" dirty="0" err="1"/>
              <a:t>vrbl’s</a:t>
            </a:r>
            <a:r>
              <a:rPr lang="en-US" dirty="0"/>
              <a:t> &amp; their states of the runtime</a:t>
            </a:r>
          </a:p>
          <a:p>
            <a:r>
              <a:rPr lang="en-US" dirty="0">
                <a:solidFill>
                  <a:srgbClr val="0000FF"/>
                </a:solidFill>
              </a:rPr>
              <a:t>We can think of pre- and post- conditions as </a:t>
            </a:r>
            <a:r>
              <a:rPr lang="en-US" b="1" dirty="0">
                <a:solidFill>
                  <a:srgbClr val="0000FF"/>
                </a:solidFill>
              </a:rPr>
              <a:t>states</a:t>
            </a:r>
            <a:r>
              <a:rPr lang="en-US" dirty="0">
                <a:solidFill>
                  <a:srgbClr val="0000FF"/>
                </a:solidFill>
              </a:rPr>
              <a:t>;</a:t>
            </a:r>
            <a:r>
              <a:rPr lang="en-US" dirty="0"/>
              <a:t> </a:t>
            </a:r>
            <a:r>
              <a:rPr lang="en-US" dirty="0">
                <a:solidFill>
                  <a:srgbClr val="0000FF"/>
                </a:solidFill>
              </a:rPr>
              <a:t>we can think of a state as a set of </a:t>
            </a:r>
            <a:r>
              <a:rPr lang="en-US" b="1" dirty="0">
                <a:solidFill>
                  <a:srgbClr val="0000FF"/>
                </a:solidFill>
              </a:rPr>
              <a:t>Boolean conditions</a:t>
            </a:r>
            <a:r>
              <a:rPr lang="en-US" dirty="0">
                <a:solidFill>
                  <a:srgbClr val="0000FF"/>
                </a:solidFill>
              </a:rPr>
              <a:t> that must hold!</a:t>
            </a:r>
          </a:p>
          <a:p>
            <a:pPr lvl="1"/>
            <a:r>
              <a:rPr lang="en-US" dirty="0">
                <a:solidFill>
                  <a:srgbClr val="0000FF"/>
                </a:solidFill>
              </a:rPr>
              <a:t>In the case of the Happy Path: the call is made only if the pre-condition state holds</a:t>
            </a:r>
          </a:p>
          <a:p>
            <a:pPr lvl="1"/>
            <a:r>
              <a:rPr lang="en-US" dirty="0">
                <a:solidFill>
                  <a:srgbClr val="0000FF"/>
                </a:solidFill>
              </a:rPr>
              <a:t>In the case of </a:t>
            </a:r>
            <a:r>
              <a:rPr lang="en-US">
                <a:solidFill>
                  <a:srgbClr val="0000FF"/>
                </a:solidFill>
              </a:rPr>
              <a:t>Alternative Variants</a:t>
            </a:r>
            <a:r>
              <a:rPr lang="en-US" dirty="0">
                <a:solidFill>
                  <a:srgbClr val="0000FF"/>
                </a:solidFill>
              </a:rPr>
              <a:t>: we might intentionally create offending states, to check whether the code will detect them</a:t>
            </a:r>
            <a:endParaRPr lang="en-US" dirty="0"/>
          </a:p>
        </p:txBody>
      </p:sp>
      <p:sp>
        <p:nvSpPr>
          <p:cNvPr id="4" name="Slide Number Placeholder 3">
            <a:extLst>
              <a:ext uri="{FF2B5EF4-FFF2-40B4-BE49-F238E27FC236}">
                <a16:creationId xmlns:a16="http://schemas.microsoft.com/office/drawing/2014/main" id="{6E249219-D7FA-48E6-B412-AED5ADA633C6}"/>
              </a:ext>
            </a:extLst>
          </p:cNvPr>
          <p:cNvSpPr>
            <a:spLocks noGrp="1"/>
          </p:cNvSpPr>
          <p:nvPr>
            <p:ph type="sldNum" sz="quarter" idx="12"/>
          </p:nvPr>
        </p:nvSpPr>
        <p:spPr/>
        <p:txBody>
          <a:bodyPr/>
          <a:lstStyle/>
          <a:p>
            <a:fld id="{3DF53439-851E-44AD-84B1-B6BFC3D0C743}" type="slidenum">
              <a:rPr lang="el-GR" smtClean="0"/>
              <a:t>49</a:t>
            </a:fld>
            <a:endParaRPr lang="el-GR"/>
          </a:p>
        </p:txBody>
      </p:sp>
    </p:spTree>
    <p:extLst>
      <p:ext uri="{BB962C8B-B14F-4D97-AF65-F5344CB8AC3E}">
        <p14:creationId xmlns:p14="http://schemas.microsoft.com/office/powerpoint/2010/main" val="551087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9227C-3EBB-4248-BD53-7B4AF3374F19}"/>
              </a:ext>
            </a:extLst>
          </p:cNvPr>
          <p:cNvSpPr>
            <a:spLocks noGrp="1"/>
          </p:cNvSpPr>
          <p:nvPr>
            <p:ph type="title"/>
          </p:nvPr>
        </p:nvSpPr>
        <p:spPr/>
        <p:txBody>
          <a:bodyPr/>
          <a:lstStyle/>
          <a:p>
            <a:r>
              <a:rPr lang="en-US" dirty="0"/>
              <a:t>Basic concepts</a:t>
            </a:r>
          </a:p>
        </p:txBody>
      </p:sp>
      <p:sp>
        <p:nvSpPr>
          <p:cNvPr id="3" name="Text Placeholder 2">
            <a:extLst>
              <a:ext uri="{FF2B5EF4-FFF2-40B4-BE49-F238E27FC236}">
                <a16:creationId xmlns:a16="http://schemas.microsoft.com/office/drawing/2014/main" id="{60A31FBE-5017-47BD-AEAE-CE1FBE5E422C}"/>
              </a:ext>
            </a:extLst>
          </p:cNvPr>
          <p:cNvSpPr>
            <a:spLocks noGrp="1"/>
          </p:cNvSpPr>
          <p:nvPr>
            <p:ph type="body" idx="1"/>
          </p:nvPr>
        </p:nvSpPr>
        <p:spPr/>
        <p:txBody>
          <a:bodyPr/>
          <a:lstStyle/>
          <a:p>
            <a:r>
              <a:rPr lang="en-US" dirty="0"/>
              <a:t>Always remember: </a:t>
            </a:r>
          </a:p>
          <a:p>
            <a:r>
              <a:rPr lang="en-US" b="1" dirty="0"/>
              <a:t>Software testing – quality assurance – is all about validating</a:t>
            </a:r>
            <a:r>
              <a:rPr lang="en-US" dirty="0"/>
              <a:t> that …</a:t>
            </a:r>
          </a:p>
          <a:p>
            <a:endParaRPr lang="en-US" dirty="0"/>
          </a:p>
          <a:p>
            <a:pPr algn="ctr"/>
            <a:r>
              <a:rPr lang="en-US" dirty="0"/>
              <a:t>the </a:t>
            </a:r>
            <a:r>
              <a:rPr lang="en-US" dirty="0">
                <a:solidFill>
                  <a:srgbClr val="C00000"/>
                </a:solidFill>
              </a:rPr>
              <a:t>observed behavior</a:t>
            </a:r>
            <a:r>
              <a:rPr lang="en-US" dirty="0"/>
              <a:t> = the </a:t>
            </a:r>
            <a:r>
              <a:rPr lang="en-US" dirty="0">
                <a:solidFill>
                  <a:srgbClr val="0000FF"/>
                </a:solidFill>
              </a:rPr>
              <a:t>expected behavior </a:t>
            </a:r>
          </a:p>
          <a:p>
            <a:pPr algn="ctr"/>
            <a:endParaRPr lang="en-US" dirty="0">
              <a:solidFill>
                <a:srgbClr val="0000FF"/>
              </a:solidFill>
            </a:endParaRPr>
          </a:p>
        </p:txBody>
      </p:sp>
      <p:sp>
        <p:nvSpPr>
          <p:cNvPr id="4" name="Slide Number Placeholder 3">
            <a:extLst>
              <a:ext uri="{FF2B5EF4-FFF2-40B4-BE49-F238E27FC236}">
                <a16:creationId xmlns:a16="http://schemas.microsoft.com/office/drawing/2014/main" id="{9D110CC3-A8BF-477B-A8B2-EFC59ED0A78C}"/>
              </a:ext>
            </a:extLst>
          </p:cNvPr>
          <p:cNvSpPr>
            <a:spLocks noGrp="1"/>
          </p:cNvSpPr>
          <p:nvPr>
            <p:ph type="sldNum" sz="quarter" idx="12"/>
          </p:nvPr>
        </p:nvSpPr>
        <p:spPr/>
        <p:txBody>
          <a:bodyPr/>
          <a:lstStyle/>
          <a:p>
            <a:fld id="{3DF53439-851E-44AD-84B1-B6BFC3D0C743}" type="slidenum">
              <a:rPr lang="el-GR" smtClean="0"/>
              <a:t>5</a:t>
            </a:fld>
            <a:endParaRPr lang="el-GR"/>
          </a:p>
        </p:txBody>
      </p:sp>
    </p:spTree>
    <p:extLst>
      <p:ext uri="{BB962C8B-B14F-4D97-AF65-F5344CB8AC3E}">
        <p14:creationId xmlns:p14="http://schemas.microsoft.com/office/powerpoint/2010/main" val="2057988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3D2AF-1C34-4EC2-BE40-9EEF18FF9EE8}"/>
              </a:ext>
            </a:extLst>
          </p:cNvPr>
          <p:cNvSpPr>
            <a:spLocks noGrp="1"/>
          </p:cNvSpPr>
          <p:nvPr>
            <p:ph type="title"/>
          </p:nvPr>
        </p:nvSpPr>
        <p:spPr/>
        <p:txBody>
          <a:bodyPr>
            <a:normAutofit fontScale="90000"/>
          </a:bodyPr>
          <a:lstStyle/>
          <a:p>
            <a:r>
              <a:rPr lang="en-US" dirty="0"/>
              <a:t>States and their Boolean expression</a:t>
            </a:r>
          </a:p>
        </p:txBody>
      </p:sp>
      <p:graphicFrame>
        <p:nvGraphicFramePr>
          <p:cNvPr id="5" name="Content Placeholder 4">
            <a:extLst>
              <a:ext uri="{FF2B5EF4-FFF2-40B4-BE49-F238E27FC236}">
                <a16:creationId xmlns:a16="http://schemas.microsoft.com/office/drawing/2014/main" id="{760C673D-4905-468E-9A4C-5E836F5A8E02}"/>
              </a:ext>
            </a:extLst>
          </p:cNvPr>
          <p:cNvGraphicFramePr>
            <a:graphicFrameLocks noGrp="1"/>
          </p:cNvGraphicFramePr>
          <p:nvPr>
            <p:ph idx="1"/>
            <p:extLst>
              <p:ext uri="{D42A27DB-BD31-4B8C-83A1-F6EECF244321}">
                <p14:modId xmlns:p14="http://schemas.microsoft.com/office/powerpoint/2010/main" val="1129174251"/>
              </p:ext>
            </p:extLst>
          </p:nvPr>
        </p:nvGraphicFramePr>
        <p:xfrm>
          <a:off x="457200" y="1600200"/>
          <a:ext cx="8229600" cy="2016760"/>
        </p:xfrm>
        <a:graphic>
          <a:graphicData uri="http://schemas.openxmlformats.org/drawingml/2006/table">
            <a:tbl>
              <a:tblPr firstRow="1" bandRow="1">
                <a:tableStyleId>{5C22544A-7EE6-4342-B048-85BDC9FD1C3A}</a:tableStyleId>
              </a:tblPr>
              <a:tblGrid>
                <a:gridCol w="3610744">
                  <a:extLst>
                    <a:ext uri="{9D8B030D-6E8A-4147-A177-3AD203B41FA5}">
                      <a16:colId xmlns:a16="http://schemas.microsoft.com/office/drawing/2014/main" val="102116125"/>
                    </a:ext>
                  </a:extLst>
                </a:gridCol>
                <a:gridCol w="4618856">
                  <a:extLst>
                    <a:ext uri="{9D8B030D-6E8A-4147-A177-3AD203B41FA5}">
                      <a16:colId xmlns:a16="http://schemas.microsoft.com/office/drawing/2014/main" val="3944648546"/>
                    </a:ext>
                  </a:extLst>
                </a:gridCol>
              </a:tblGrid>
              <a:tr h="370840">
                <a:tc>
                  <a:txBody>
                    <a:bodyPr/>
                    <a:lstStyle/>
                    <a:p>
                      <a:r>
                        <a:rPr lang="en-US" dirty="0"/>
                        <a:t>State</a:t>
                      </a:r>
                    </a:p>
                  </a:txBody>
                  <a:tcPr/>
                </a:tc>
                <a:tc>
                  <a:txBody>
                    <a:bodyPr/>
                    <a:lstStyle/>
                    <a:p>
                      <a:r>
                        <a:rPr lang="en-US" dirty="0"/>
                        <a:t>Boolean correspondence</a:t>
                      </a:r>
                    </a:p>
                  </a:txBody>
                  <a:tcPr/>
                </a:tc>
                <a:extLst>
                  <a:ext uri="{0D108BD9-81ED-4DB2-BD59-A6C34878D82A}">
                    <a16:rowId xmlns:a16="http://schemas.microsoft.com/office/drawing/2014/main" val="10549409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a cart having being assigned to a customer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Boolean </a:t>
                      </a:r>
                      <a:r>
                        <a:rPr lang="en-US" sz="2400" dirty="0" err="1"/>
                        <a:t>isCartAssignedToCustomer</a:t>
                      </a:r>
                      <a:r>
                        <a:rPr lang="en-US" sz="2400" dirty="0"/>
                        <a:t>();</a:t>
                      </a:r>
                    </a:p>
                  </a:txBody>
                  <a:tcPr/>
                </a:tc>
                <a:extLst>
                  <a:ext uri="{0D108BD9-81ED-4DB2-BD59-A6C34878D82A}">
                    <a16:rowId xmlns:a16="http://schemas.microsoft.com/office/drawing/2014/main" val="6536043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strike="noStrike" dirty="0"/>
                        <a:t>The O/S being in the context of a computation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Boolean </a:t>
                      </a:r>
                      <a:r>
                        <a:rPr lang="en-US" sz="2400" dirty="0" err="1"/>
                        <a:t>isOSInComputationContext</a:t>
                      </a:r>
                      <a:r>
                        <a:rPr lang="en-US" sz="2400" dirty="0"/>
                        <a:t>();</a:t>
                      </a:r>
                    </a:p>
                  </a:txBody>
                  <a:tcPr/>
                </a:tc>
                <a:extLst>
                  <a:ext uri="{0D108BD9-81ED-4DB2-BD59-A6C34878D82A}">
                    <a16:rowId xmlns:a16="http://schemas.microsoft.com/office/drawing/2014/main" val="3375021607"/>
                  </a:ext>
                </a:extLst>
              </a:tr>
            </a:tbl>
          </a:graphicData>
        </a:graphic>
      </p:graphicFrame>
      <p:sp>
        <p:nvSpPr>
          <p:cNvPr id="4" name="Slide Number Placeholder 3">
            <a:extLst>
              <a:ext uri="{FF2B5EF4-FFF2-40B4-BE49-F238E27FC236}">
                <a16:creationId xmlns:a16="http://schemas.microsoft.com/office/drawing/2014/main" id="{17E5A94D-72EA-4959-95AB-450D036431CF}"/>
              </a:ext>
            </a:extLst>
          </p:cNvPr>
          <p:cNvSpPr>
            <a:spLocks noGrp="1"/>
          </p:cNvSpPr>
          <p:nvPr>
            <p:ph type="sldNum" sz="quarter" idx="12"/>
          </p:nvPr>
        </p:nvSpPr>
        <p:spPr/>
        <p:txBody>
          <a:bodyPr/>
          <a:lstStyle/>
          <a:p>
            <a:fld id="{3DF53439-851E-44AD-84B1-B6BFC3D0C743}" type="slidenum">
              <a:rPr lang="el-GR" smtClean="0"/>
              <a:t>50</a:t>
            </a:fld>
            <a:endParaRPr lang="el-GR"/>
          </a:p>
        </p:txBody>
      </p:sp>
      <p:sp>
        <p:nvSpPr>
          <p:cNvPr id="6" name="TextBox 5">
            <a:extLst>
              <a:ext uri="{FF2B5EF4-FFF2-40B4-BE49-F238E27FC236}">
                <a16:creationId xmlns:a16="http://schemas.microsoft.com/office/drawing/2014/main" id="{BBF4DF18-F079-4BCB-B2C6-7B9C3AE047B9}"/>
              </a:ext>
            </a:extLst>
          </p:cNvPr>
          <p:cNvSpPr txBox="1"/>
          <p:nvPr/>
        </p:nvSpPr>
        <p:spPr>
          <a:xfrm>
            <a:off x="539552" y="3799522"/>
            <a:ext cx="8147248" cy="830997"/>
          </a:xfrm>
          <a:prstGeom prst="rect">
            <a:avLst/>
          </a:prstGeom>
          <a:noFill/>
        </p:spPr>
        <p:txBody>
          <a:bodyPr wrap="square" rtlCol="0">
            <a:spAutoFit/>
          </a:bodyPr>
          <a:lstStyle/>
          <a:p>
            <a:r>
              <a:rPr lang="en-US" sz="2400" dirty="0"/>
              <a:t>The code of each such method depends on the values of the attributes of one or more collaborating objects!</a:t>
            </a:r>
          </a:p>
        </p:txBody>
      </p:sp>
    </p:spTree>
    <p:extLst>
      <p:ext uri="{BB962C8B-B14F-4D97-AF65-F5344CB8AC3E}">
        <p14:creationId xmlns:p14="http://schemas.microsoft.com/office/powerpoint/2010/main" val="1825112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3C68A-6776-4D4C-B495-FFAE3A956008}"/>
              </a:ext>
            </a:extLst>
          </p:cNvPr>
          <p:cNvSpPr>
            <a:spLocks noGrp="1"/>
          </p:cNvSpPr>
          <p:nvPr>
            <p:ph type="title"/>
          </p:nvPr>
        </p:nvSpPr>
        <p:spPr/>
        <p:txBody>
          <a:bodyPr>
            <a:normAutofit fontScale="90000"/>
          </a:bodyPr>
          <a:lstStyle/>
          <a:p>
            <a:r>
              <a:rPr lang="en-US" dirty="0"/>
              <a:t>Example of the design of a simple test</a:t>
            </a:r>
          </a:p>
        </p:txBody>
      </p:sp>
      <p:sp>
        <p:nvSpPr>
          <p:cNvPr id="3" name="Slide Number Placeholder 2">
            <a:extLst>
              <a:ext uri="{FF2B5EF4-FFF2-40B4-BE49-F238E27FC236}">
                <a16:creationId xmlns:a16="http://schemas.microsoft.com/office/drawing/2014/main" id="{6BFC7709-7D25-4D2C-BA0C-F801E9A809A3}"/>
              </a:ext>
            </a:extLst>
          </p:cNvPr>
          <p:cNvSpPr>
            <a:spLocks noGrp="1"/>
          </p:cNvSpPr>
          <p:nvPr>
            <p:ph type="sldNum" sz="quarter" idx="12"/>
          </p:nvPr>
        </p:nvSpPr>
        <p:spPr/>
        <p:txBody>
          <a:bodyPr/>
          <a:lstStyle/>
          <a:p>
            <a:fld id="{3DF53439-851E-44AD-84B1-B6BFC3D0C743}" type="slidenum">
              <a:rPr lang="el-GR" smtClean="0"/>
              <a:t>51</a:t>
            </a:fld>
            <a:endParaRPr lang="el-GR"/>
          </a:p>
        </p:txBody>
      </p:sp>
      <p:sp>
        <p:nvSpPr>
          <p:cNvPr id="4" name="TextBox 3">
            <a:extLst>
              <a:ext uri="{FF2B5EF4-FFF2-40B4-BE49-F238E27FC236}">
                <a16:creationId xmlns:a16="http://schemas.microsoft.com/office/drawing/2014/main" id="{A47E5BFA-C8CE-4779-889C-38040A33919B}"/>
              </a:ext>
            </a:extLst>
          </p:cNvPr>
          <p:cNvSpPr txBox="1"/>
          <p:nvPr/>
        </p:nvSpPr>
        <p:spPr>
          <a:xfrm>
            <a:off x="755576" y="1313154"/>
            <a:ext cx="7632848" cy="369332"/>
          </a:xfrm>
          <a:prstGeom prst="rect">
            <a:avLst/>
          </a:prstGeom>
          <a:noFill/>
        </p:spPr>
        <p:txBody>
          <a:bodyPr wrap="square" rtlCol="0">
            <a:spAutoFit/>
          </a:bodyPr>
          <a:lstStyle/>
          <a:p>
            <a:r>
              <a:rPr lang="en-US" i="1" dirty="0"/>
              <a:t>//We want to split a time line in phases &amp; invoke an “</a:t>
            </a:r>
            <a:r>
              <a:rPr lang="en-US" i="1" dirty="0" err="1"/>
              <a:t>analyser</a:t>
            </a:r>
            <a:r>
              <a:rPr lang="en-US" i="1" dirty="0"/>
              <a:t>” to do it</a:t>
            </a:r>
          </a:p>
        </p:txBody>
      </p:sp>
      <p:graphicFrame>
        <p:nvGraphicFramePr>
          <p:cNvPr id="5" name="Table 4">
            <a:extLst>
              <a:ext uri="{FF2B5EF4-FFF2-40B4-BE49-F238E27FC236}">
                <a16:creationId xmlns:a16="http://schemas.microsoft.com/office/drawing/2014/main" id="{DF9931D9-BD8B-4CAF-9110-A0C1845F097E}"/>
              </a:ext>
            </a:extLst>
          </p:cNvPr>
          <p:cNvGraphicFramePr>
            <a:graphicFrameLocks noGrp="1"/>
          </p:cNvGraphicFramePr>
          <p:nvPr>
            <p:extLst>
              <p:ext uri="{D42A27DB-BD31-4B8C-83A1-F6EECF244321}">
                <p14:modId xmlns:p14="http://schemas.microsoft.com/office/powerpoint/2010/main" val="643221490"/>
              </p:ext>
            </p:extLst>
          </p:nvPr>
        </p:nvGraphicFramePr>
        <p:xfrm>
          <a:off x="755576" y="1740834"/>
          <a:ext cx="7931225" cy="4640494"/>
        </p:xfrm>
        <a:graphic>
          <a:graphicData uri="http://schemas.openxmlformats.org/drawingml/2006/table">
            <a:tbl>
              <a:tblPr firstRow="1" firstCol="1" bandRow="1">
                <a:tableStyleId>{5202B0CA-FC54-4496-8BCA-5EF66A818D29}</a:tableStyleId>
              </a:tblPr>
              <a:tblGrid>
                <a:gridCol w="1326900">
                  <a:extLst>
                    <a:ext uri="{9D8B030D-6E8A-4147-A177-3AD203B41FA5}">
                      <a16:colId xmlns:a16="http://schemas.microsoft.com/office/drawing/2014/main" val="1934841535"/>
                    </a:ext>
                  </a:extLst>
                </a:gridCol>
                <a:gridCol w="1264642">
                  <a:extLst>
                    <a:ext uri="{9D8B030D-6E8A-4147-A177-3AD203B41FA5}">
                      <a16:colId xmlns:a16="http://schemas.microsoft.com/office/drawing/2014/main" val="1094748890"/>
                    </a:ext>
                  </a:extLst>
                </a:gridCol>
                <a:gridCol w="5339683">
                  <a:extLst>
                    <a:ext uri="{9D8B030D-6E8A-4147-A177-3AD203B41FA5}">
                      <a16:colId xmlns:a16="http://schemas.microsoft.com/office/drawing/2014/main" val="2848415217"/>
                    </a:ext>
                  </a:extLst>
                </a:gridCol>
              </a:tblGrid>
              <a:tr h="358582">
                <a:tc>
                  <a:txBody>
                    <a:bodyPr/>
                    <a:lstStyle/>
                    <a:p>
                      <a:pPr>
                        <a:lnSpc>
                          <a:spcPct val="105000"/>
                        </a:lnSpc>
                        <a:spcAft>
                          <a:spcPts val="0"/>
                        </a:spcAft>
                      </a:pPr>
                      <a:r>
                        <a:rPr lang="en-US" sz="1800">
                          <a:effectLst/>
                        </a:rPr>
                        <a:t>ID</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T2_V0_01</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HappyDayScenario for NaiveAnalyser</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43747810"/>
                  </a:ext>
                </a:extLst>
              </a:tr>
              <a:tr h="358582">
                <a:tc>
                  <a:txBody>
                    <a:bodyPr/>
                    <a:lstStyle/>
                    <a:p>
                      <a:pPr>
                        <a:lnSpc>
                          <a:spcPct val="105000"/>
                        </a:lnSpc>
                        <a:spcAft>
                          <a:spcPts val="0"/>
                        </a:spcAft>
                      </a:pPr>
                      <a:r>
                        <a:rPr lang="en-US" sz="1800">
                          <a:effectLst/>
                        </a:rPr>
                        <a:t>Description</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ON</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any context</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6716084"/>
                  </a:ext>
                </a:extLst>
              </a:tr>
              <a:tr h="358582">
                <a:tc>
                  <a:txBody>
                    <a:bodyPr/>
                    <a:lstStyle/>
                    <a:p>
                      <a:pP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dirty="0">
                          <a:effectLst/>
                        </a:rPr>
                        <a:t>RECEIVING</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Request to analyze a valid timeline into phases</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1526581"/>
                  </a:ext>
                </a:extLst>
              </a:tr>
              <a:tr h="358582">
                <a:tc>
                  <a:txBody>
                    <a:bodyPr/>
                    <a:lstStyle/>
                    <a:p>
                      <a:pP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ENSURE</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That the System</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0348866"/>
                  </a:ext>
                </a:extLst>
              </a:tr>
              <a:tr h="358582">
                <a:tc>
                  <a:txBody>
                    <a:bodyPr/>
                    <a:lstStyle/>
                    <a:p>
                      <a:pP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OUTPUTS</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a set of phases</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07649596"/>
                  </a:ext>
                </a:extLst>
              </a:tr>
              <a:tr h="358582">
                <a:tc>
                  <a:txBody>
                    <a:bodyPr/>
                    <a:lstStyle/>
                    <a:p>
                      <a:pP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SUCH THAT</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dirty="0">
                          <a:effectLst/>
                        </a:rPr>
                        <a:t>state is intact</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93177472"/>
                  </a:ext>
                </a:extLst>
              </a:tr>
              <a:tr h="734663">
                <a:tc>
                  <a:txBody>
                    <a:bodyPr/>
                    <a:lstStyle/>
                    <a:p>
                      <a:pPr>
                        <a:lnSpc>
                          <a:spcPct val="105000"/>
                        </a:lnSpc>
                        <a:spcAft>
                          <a:spcPts val="0"/>
                        </a:spcAft>
                      </a:pPr>
                      <a:r>
                        <a:rPr lang="en-US" sz="1800">
                          <a:effectLst/>
                        </a:rPr>
                        <a:t>Pre-cond.</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dirty="0">
                          <a:effectLst/>
                        </a:rPr>
                        <a:t> </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dirty="0">
                          <a:effectLst/>
                        </a:rPr>
                        <a:t>Load input_test.txt, a small file with less than 10 entries, all valid, for o(5) phases, and produce a timeline</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2859027"/>
                  </a:ext>
                </a:extLst>
              </a:tr>
              <a:tr h="358582">
                <a:tc>
                  <a:txBody>
                    <a:bodyPr/>
                    <a:lstStyle/>
                    <a:p>
                      <a:pPr>
                        <a:lnSpc>
                          <a:spcPct val="105000"/>
                        </a:lnSpc>
                        <a:spcAft>
                          <a:spcPts val="0"/>
                        </a:spcAft>
                      </a:pPr>
                      <a:r>
                        <a:rPr lang="en-US" sz="1800">
                          <a:effectLst/>
                        </a:rPr>
                        <a:t>Input</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dirty="0">
                          <a:effectLst/>
                        </a:rPr>
                        <a:t>the abovementioned produced timeline </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3017324"/>
                  </a:ext>
                </a:extLst>
              </a:tr>
              <a:tr h="358582">
                <a:tc>
                  <a:txBody>
                    <a:bodyPr/>
                    <a:lstStyle/>
                    <a:p>
                      <a:pPr>
                        <a:lnSpc>
                          <a:spcPct val="105000"/>
                        </a:lnSpc>
                        <a:spcAft>
                          <a:spcPts val="0"/>
                        </a:spcAft>
                      </a:pPr>
                      <a:r>
                        <a:rPr lang="en-US" sz="1800">
                          <a:effectLst/>
                        </a:rPr>
                        <a:t>Output</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A correct #phases, with the correct points inside</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68770032"/>
                  </a:ext>
                </a:extLst>
              </a:tr>
              <a:tr h="358582">
                <a:tc>
                  <a:txBody>
                    <a:bodyPr/>
                    <a:lstStyle/>
                    <a:p>
                      <a:pPr>
                        <a:lnSpc>
                          <a:spcPct val="105000"/>
                        </a:lnSpc>
                        <a:spcAft>
                          <a:spcPts val="0"/>
                        </a:spcAft>
                      </a:pPr>
                      <a:r>
                        <a:rPr lang="en-US" sz="1800">
                          <a:effectLst/>
                        </a:rPr>
                        <a:t>Post-cond.</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800">
                          <a:effectLst/>
                        </a:rPr>
                        <a:t>No state properties tested</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40919124"/>
                  </a:ext>
                </a:extLst>
              </a:tr>
              <a:tr h="358582">
                <a:tc>
                  <a:txBody>
                    <a:bodyPr/>
                    <a:lstStyle/>
                    <a:p>
                      <a:pPr>
                        <a:lnSpc>
                          <a:spcPct val="105000"/>
                        </a:lnSpc>
                        <a:spcAft>
                          <a:spcPts val="0"/>
                        </a:spcAft>
                      </a:pPr>
                      <a:r>
                        <a:rPr lang="en-US" sz="1800" dirty="0">
                          <a:effectLst/>
                        </a:rPr>
                        <a:t>Method To test</a:t>
                      </a: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ct val="105000"/>
                        </a:lnSpc>
                        <a:spcAft>
                          <a:spcPts val="0"/>
                        </a:spcAft>
                      </a:pPr>
                      <a:r>
                        <a:rPr lang="en-US" sz="1800">
                          <a:effectLst/>
                        </a:rPr>
                        <a:t> </a:t>
                      </a:r>
                      <a:endParaRPr lang="en-US" sz="1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5000"/>
                        </a:lnSpc>
                        <a:spcAft>
                          <a:spcPts val="0"/>
                        </a:spcAft>
                      </a:pPr>
                      <a:r>
                        <a:rPr lang="en-US" sz="1400" dirty="0" err="1">
                          <a:effectLst/>
                          <a:latin typeface="Consolas" panose="020B0609020204030204" pitchFamily="49" charset="0"/>
                        </a:rPr>
                        <a:t>NaiveAnalyser.producePhasesFromTimeLine</a:t>
                      </a:r>
                      <a:r>
                        <a:rPr lang="en-US" sz="1400" dirty="0">
                          <a:effectLst/>
                          <a:latin typeface="Consolas" panose="020B0609020204030204" pitchFamily="49" charset="0"/>
                        </a:rPr>
                        <a:t> (TimeLine)</a:t>
                      </a:r>
                      <a:endParaRPr lang="en-US" sz="1400" dirty="0">
                        <a:effectLst/>
                        <a:latin typeface="Consolas" panose="020B06090202040302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79091237"/>
                  </a:ext>
                </a:extLst>
              </a:tr>
            </a:tbl>
          </a:graphicData>
        </a:graphic>
      </p:graphicFrame>
    </p:spTree>
    <p:extLst>
      <p:ext uri="{BB962C8B-B14F-4D97-AF65-F5344CB8AC3E}">
        <p14:creationId xmlns:p14="http://schemas.microsoft.com/office/powerpoint/2010/main" val="3522782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4EEE-218F-4D86-A7CD-DD89AE727593}"/>
              </a:ext>
            </a:extLst>
          </p:cNvPr>
          <p:cNvSpPr>
            <a:spLocks noGrp="1"/>
          </p:cNvSpPr>
          <p:nvPr>
            <p:ph type="title"/>
          </p:nvPr>
        </p:nvSpPr>
        <p:spPr/>
        <p:txBody>
          <a:bodyPr/>
          <a:lstStyle/>
          <a:p>
            <a:r>
              <a:rPr lang="en-US" dirty="0"/>
              <a:t>Test Driven Development (TDD)</a:t>
            </a:r>
          </a:p>
        </p:txBody>
      </p:sp>
      <p:sp>
        <p:nvSpPr>
          <p:cNvPr id="3" name="Content Placeholder 2">
            <a:extLst>
              <a:ext uri="{FF2B5EF4-FFF2-40B4-BE49-F238E27FC236}">
                <a16:creationId xmlns:a16="http://schemas.microsoft.com/office/drawing/2014/main" id="{C91BF94A-7811-416F-8F4C-B7620FD9A942}"/>
              </a:ext>
            </a:extLst>
          </p:cNvPr>
          <p:cNvSpPr>
            <a:spLocks noGrp="1"/>
          </p:cNvSpPr>
          <p:nvPr>
            <p:ph idx="1"/>
          </p:nvPr>
        </p:nvSpPr>
        <p:spPr/>
        <p:txBody>
          <a:bodyPr>
            <a:normAutofit/>
          </a:bodyPr>
          <a:lstStyle/>
          <a:p>
            <a:r>
              <a:rPr lang="en-US" sz="2800" dirty="0">
                <a:solidFill>
                  <a:srgbClr val="0000FF"/>
                </a:solidFill>
              </a:rPr>
              <a:t>Design the test, before even touching the code of a method!</a:t>
            </a:r>
          </a:p>
          <a:p>
            <a:r>
              <a:rPr lang="en-US" sz="2400" dirty="0"/>
              <a:t>Allows you to envision:</a:t>
            </a:r>
          </a:p>
          <a:p>
            <a:pPr lvl="1"/>
            <a:r>
              <a:rPr lang="en-US" sz="2000" dirty="0"/>
              <a:t>What will be the return value of the method, as you have to design the assert statement</a:t>
            </a:r>
          </a:p>
          <a:p>
            <a:pPr lvl="1"/>
            <a:r>
              <a:rPr lang="en-US" sz="2000" dirty="0"/>
              <a:t>What will the parameters of the method, as you need all the inputs of the method to be present as its parameters </a:t>
            </a:r>
          </a:p>
          <a:p>
            <a:r>
              <a:rPr lang="en-US" sz="2400" dirty="0"/>
              <a:t> Even if you do not follow it, it allows you to think of how to design the method in the first place, or refactor it, as soon as your tests prove to be hard to construct</a:t>
            </a:r>
          </a:p>
          <a:p>
            <a:r>
              <a:rPr lang="en-US" sz="2400" dirty="0"/>
              <a:t>As always in life, when in trouble:</a:t>
            </a:r>
          </a:p>
        </p:txBody>
      </p:sp>
      <p:sp>
        <p:nvSpPr>
          <p:cNvPr id="4" name="Slide Number Placeholder 3">
            <a:extLst>
              <a:ext uri="{FF2B5EF4-FFF2-40B4-BE49-F238E27FC236}">
                <a16:creationId xmlns:a16="http://schemas.microsoft.com/office/drawing/2014/main" id="{78813109-AB00-4F38-82C4-24F13B354565}"/>
              </a:ext>
            </a:extLst>
          </p:cNvPr>
          <p:cNvSpPr>
            <a:spLocks noGrp="1"/>
          </p:cNvSpPr>
          <p:nvPr>
            <p:ph type="sldNum" sz="quarter" idx="12"/>
          </p:nvPr>
        </p:nvSpPr>
        <p:spPr/>
        <p:txBody>
          <a:bodyPr/>
          <a:lstStyle/>
          <a:p>
            <a:fld id="{3DF53439-851E-44AD-84B1-B6BFC3D0C743}" type="slidenum">
              <a:rPr lang="el-GR" smtClean="0"/>
              <a:t>52</a:t>
            </a:fld>
            <a:endParaRPr lang="el-GR"/>
          </a:p>
        </p:txBody>
      </p:sp>
      <p:sp>
        <p:nvSpPr>
          <p:cNvPr id="5" name="TextBox 4">
            <a:extLst>
              <a:ext uri="{FF2B5EF4-FFF2-40B4-BE49-F238E27FC236}">
                <a16:creationId xmlns:a16="http://schemas.microsoft.com/office/drawing/2014/main" id="{8ECB5EE4-61BB-4262-A410-56F467ADDC7A}"/>
              </a:ext>
            </a:extLst>
          </p:cNvPr>
          <p:cNvSpPr txBox="1"/>
          <p:nvPr/>
        </p:nvSpPr>
        <p:spPr>
          <a:xfrm>
            <a:off x="1547664" y="6126163"/>
            <a:ext cx="5976664"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400" dirty="0"/>
              <a:t>SEE THE END FIRST!</a:t>
            </a:r>
          </a:p>
        </p:txBody>
      </p:sp>
    </p:spTree>
    <p:extLst>
      <p:ext uri="{BB962C8B-B14F-4D97-AF65-F5344CB8AC3E}">
        <p14:creationId xmlns:p14="http://schemas.microsoft.com/office/powerpoint/2010/main" val="8910148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DA626-340D-477D-BC0F-98CC3ECE8954}"/>
              </a:ext>
            </a:extLst>
          </p:cNvPr>
          <p:cNvSpPr>
            <a:spLocks noGrp="1"/>
          </p:cNvSpPr>
          <p:nvPr>
            <p:ph type="title"/>
          </p:nvPr>
        </p:nvSpPr>
        <p:spPr>
          <a:xfrm>
            <a:off x="457200" y="44624"/>
            <a:ext cx="8229600" cy="1143000"/>
          </a:xfrm>
        </p:spPr>
        <p:txBody>
          <a:bodyPr/>
          <a:lstStyle/>
          <a:p>
            <a:r>
              <a:rPr lang="en-US" dirty="0"/>
              <a:t>Template structure of a test</a:t>
            </a:r>
          </a:p>
        </p:txBody>
      </p:sp>
      <p:sp>
        <p:nvSpPr>
          <p:cNvPr id="3" name="Slide Number Placeholder 2">
            <a:extLst>
              <a:ext uri="{FF2B5EF4-FFF2-40B4-BE49-F238E27FC236}">
                <a16:creationId xmlns:a16="http://schemas.microsoft.com/office/drawing/2014/main" id="{384F3EA6-55D2-44BC-95CA-D28046C8BCAA}"/>
              </a:ext>
            </a:extLst>
          </p:cNvPr>
          <p:cNvSpPr>
            <a:spLocks noGrp="1"/>
          </p:cNvSpPr>
          <p:nvPr>
            <p:ph type="sldNum" sz="quarter" idx="12"/>
          </p:nvPr>
        </p:nvSpPr>
        <p:spPr/>
        <p:txBody>
          <a:bodyPr/>
          <a:lstStyle/>
          <a:p>
            <a:fld id="{3DF53439-851E-44AD-84B1-B6BFC3D0C743}" type="slidenum">
              <a:rPr lang="el-GR" smtClean="0"/>
              <a:t>53</a:t>
            </a:fld>
            <a:endParaRPr lang="el-GR"/>
          </a:p>
        </p:txBody>
      </p:sp>
      <p:sp>
        <p:nvSpPr>
          <p:cNvPr id="4" name="Rectangle 3">
            <a:extLst>
              <a:ext uri="{FF2B5EF4-FFF2-40B4-BE49-F238E27FC236}">
                <a16:creationId xmlns:a16="http://schemas.microsoft.com/office/drawing/2014/main" id="{4956C3F0-9B40-4623-9587-DF41F22F3D9E}"/>
              </a:ext>
            </a:extLst>
          </p:cNvPr>
          <p:cNvSpPr/>
          <p:nvPr/>
        </p:nvSpPr>
        <p:spPr>
          <a:xfrm>
            <a:off x="109464" y="1038746"/>
            <a:ext cx="9036496" cy="5509200"/>
          </a:xfrm>
          <a:prstGeom prst="rect">
            <a:avLst/>
          </a:prstGeom>
        </p:spPr>
        <p:txBody>
          <a:bodyPr wrap="square">
            <a:spAutoFit/>
          </a:bodyPr>
          <a:lstStyle/>
          <a:p>
            <a:r>
              <a:rPr lang="en-US" sz="1600" dirty="0"/>
              <a:t>Assume we need to test the method </a:t>
            </a:r>
            <a:r>
              <a:rPr lang="en-US" sz="1600" b="1" dirty="0" err="1">
                <a:solidFill>
                  <a:srgbClr val="0000FF"/>
                </a:solidFill>
              </a:rPr>
              <a:t>MyClass.getACertainValue</a:t>
            </a:r>
            <a:r>
              <a:rPr lang="en-US" sz="1600" b="1" dirty="0">
                <a:solidFill>
                  <a:srgbClr val="0000FF"/>
                </a:solidFill>
              </a:rPr>
              <a:t>()</a:t>
            </a:r>
          </a:p>
          <a:p>
            <a:r>
              <a:rPr lang="en-US" sz="1600" dirty="0"/>
              <a:t>We will construct a test class </a:t>
            </a:r>
            <a:r>
              <a:rPr lang="en-US" sz="1600" dirty="0" err="1"/>
              <a:t>MyClassTester</a:t>
            </a:r>
            <a:r>
              <a:rPr lang="en-US" sz="1600" dirty="0"/>
              <a:t> with a method </a:t>
            </a:r>
            <a:r>
              <a:rPr lang="en-US" sz="1600" dirty="0" err="1"/>
              <a:t>testGetACertainValueHappyDay</a:t>
            </a:r>
            <a:r>
              <a:rPr lang="en-US" sz="1600" dirty="0"/>
              <a:t>()</a:t>
            </a:r>
          </a:p>
          <a:p>
            <a:r>
              <a:rPr lang="en-US" sz="1600" dirty="0">
                <a:solidFill>
                  <a:srgbClr val="FF0000"/>
                </a:solidFill>
              </a:rPr>
              <a:t>What is the general structure of the </a:t>
            </a:r>
            <a:r>
              <a:rPr lang="en-US" sz="1600" b="1" dirty="0" err="1">
                <a:solidFill>
                  <a:srgbClr val="FF0000"/>
                </a:solidFill>
              </a:rPr>
              <a:t>MyClassTester.testGetACertainValueHappyDay</a:t>
            </a:r>
            <a:r>
              <a:rPr lang="en-US" sz="1600" b="1" dirty="0">
                <a:solidFill>
                  <a:srgbClr val="FF0000"/>
                </a:solidFill>
              </a:rPr>
              <a:t>()</a:t>
            </a:r>
            <a:r>
              <a:rPr lang="en-US" sz="1600" dirty="0">
                <a:solidFill>
                  <a:srgbClr val="FF0000"/>
                </a:solidFill>
              </a:rPr>
              <a:t>?</a:t>
            </a:r>
          </a:p>
          <a:p>
            <a:endParaRPr lang="en-US" sz="1600" dirty="0"/>
          </a:p>
          <a:p>
            <a:r>
              <a:rPr lang="en-US" sz="1600" dirty="0">
                <a:solidFill>
                  <a:srgbClr val="7030A0"/>
                </a:solidFill>
              </a:rPr>
              <a:t>Construct a Boolean method to check the precondition, say </a:t>
            </a:r>
            <a:r>
              <a:rPr lang="en-US" sz="1600" b="1" dirty="0" err="1">
                <a:solidFill>
                  <a:srgbClr val="7030A0"/>
                </a:solidFill>
              </a:rPr>
              <a:t>isPreConditionOn</a:t>
            </a:r>
            <a:r>
              <a:rPr lang="en-US" sz="1600" b="1" dirty="0">
                <a:solidFill>
                  <a:srgbClr val="7030A0"/>
                </a:solidFill>
              </a:rPr>
              <a:t>(..</a:t>
            </a:r>
            <a:r>
              <a:rPr lang="en-US" sz="1600" b="1" dirty="0" err="1">
                <a:solidFill>
                  <a:srgbClr val="7030A0"/>
                </a:solidFill>
              </a:rPr>
              <a:t>args</a:t>
            </a:r>
            <a:r>
              <a:rPr lang="en-US" sz="1600" b="1" dirty="0">
                <a:solidFill>
                  <a:srgbClr val="7030A0"/>
                </a:solidFill>
              </a:rPr>
              <a:t>...)</a:t>
            </a:r>
            <a:r>
              <a:rPr lang="en-US" sz="1600" dirty="0">
                <a:solidFill>
                  <a:srgbClr val="7030A0"/>
                </a:solidFill>
              </a:rPr>
              <a:t>, </a:t>
            </a:r>
          </a:p>
          <a:p>
            <a:r>
              <a:rPr lang="en-US" sz="1600" dirty="0">
                <a:solidFill>
                  <a:srgbClr val="7030A0"/>
                </a:solidFill>
              </a:rPr>
              <a:t>with all the needed objects as parameters, returning true if the </a:t>
            </a:r>
            <a:r>
              <a:rPr lang="en-US" sz="1600" dirty="0" err="1">
                <a:solidFill>
                  <a:srgbClr val="7030A0"/>
                </a:solidFill>
              </a:rPr>
              <a:t>preCond</a:t>
            </a:r>
            <a:r>
              <a:rPr lang="en-US" sz="1600" dirty="0">
                <a:solidFill>
                  <a:srgbClr val="7030A0"/>
                </a:solidFill>
              </a:rPr>
              <a:t> holds</a:t>
            </a:r>
          </a:p>
          <a:p>
            <a:r>
              <a:rPr lang="en-US" sz="1600" dirty="0">
                <a:solidFill>
                  <a:srgbClr val="7030A0"/>
                </a:solidFill>
              </a:rPr>
              <a:t>Similarly a Boolean method </a:t>
            </a:r>
            <a:r>
              <a:rPr lang="en-US" sz="1600" b="1" dirty="0" err="1">
                <a:solidFill>
                  <a:srgbClr val="7030A0"/>
                </a:solidFill>
              </a:rPr>
              <a:t>isPostCondValid</a:t>
            </a:r>
            <a:r>
              <a:rPr lang="en-US" sz="1600" b="1" dirty="0">
                <a:solidFill>
                  <a:srgbClr val="7030A0"/>
                </a:solidFill>
              </a:rPr>
              <a:t>(...</a:t>
            </a:r>
            <a:r>
              <a:rPr lang="en-US" sz="1600" b="1" dirty="0" err="1">
                <a:solidFill>
                  <a:srgbClr val="7030A0"/>
                </a:solidFill>
              </a:rPr>
              <a:t>args</a:t>
            </a:r>
            <a:r>
              <a:rPr lang="en-US" sz="1600" b="1" dirty="0">
                <a:solidFill>
                  <a:srgbClr val="7030A0"/>
                </a:solidFill>
              </a:rPr>
              <a:t>...)</a:t>
            </a:r>
          </a:p>
          <a:p>
            <a:endParaRPr lang="en-US" sz="1600" dirty="0"/>
          </a:p>
          <a:p>
            <a:r>
              <a:rPr lang="en-US" sz="1600" dirty="0"/>
              <a:t>public int </a:t>
            </a:r>
            <a:r>
              <a:rPr lang="en-US" sz="1600" b="1" dirty="0" err="1">
                <a:solidFill>
                  <a:srgbClr val="FF0000"/>
                </a:solidFill>
              </a:rPr>
              <a:t>testGetACertainValueHappyDay</a:t>
            </a:r>
            <a:r>
              <a:rPr lang="en-US" sz="1600" b="1" dirty="0">
                <a:solidFill>
                  <a:srgbClr val="FF0000"/>
                </a:solidFill>
              </a:rPr>
              <a:t>()</a:t>
            </a:r>
            <a:r>
              <a:rPr lang="en-US" sz="1600" dirty="0"/>
              <a:t>{</a:t>
            </a:r>
          </a:p>
          <a:p>
            <a:r>
              <a:rPr lang="en-US" sz="1600" i="1" dirty="0">
                <a:solidFill>
                  <a:srgbClr val="00B050"/>
                </a:solidFill>
              </a:rPr>
              <a:t>	//frequently, we will need </a:t>
            </a:r>
            <a:r>
              <a:rPr lang="en-US" sz="1600" i="1" u="sng" dirty="0">
                <a:solidFill>
                  <a:srgbClr val="00B050"/>
                </a:solidFill>
              </a:rPr>
              <a:t>key objects to be member attributes of the </a:t>
            </a:r>
            <a:r>
              <a:rPr lang="en-US" sz="1600" i="1" u="sng" dirty="0" err="1">
                <a:solidFill>
                  <a:srgbClr val="00B050"/>
                </a:solidFill>
              </a:rPr>
              <a:t>MyClassTester</a:t>
            </a:r>
            <a:r>
              <a:rPr lang="en-US" sz="1600" i="1" u="sng" dirty="0">
                <a:solidFill>
                  <a:srgbClr val="00B050"/>
                </a:solidFill>
              </a:rPr>
              <a:t> </a:t>
            </a:r>
            <a:r>
              <a:rPr lang="en-US" sz="1600" i="1" dirty="0">
                <a:solidFill>
                  <a:srgbClr val="00B050"/>
                </a:solidFill>
              </a:rPr>
              <a:t>class</a:t>
            </a:r>
          </a:p>
          <a:p>
            <a:r>
              <a:rPr lang="en-US" sz="1600" i="1" dirty="0">
                <a:solidFill>
                  <a:srgbClr val="00B050"/>
                </a:solidFill>
              </a:rPr>
              <a:t>	//this includes a </a:t>
            </a:r>
            <a:r>
              <a:rPr lang="en-US" sz="1600" i="1" dirty="0" err="1">
                <a:solidFill>
                  <a:srgbClr val="0000FF"/>
                </a:solidFill>
              </a:rPr>
              <a:t>MyClass</a:t>
            </a:r>
            <a:r>
              <a:rPr lang="en-US" sz="1600" i="1" dirty="0">
                <a:solidFill>
                  <a:srgbClr val="0000FF"/>
                </a:solidFill>
              </a:rPr>
              <a:t> </a:t>
            </a:r>
            <a:r>
              <a:rPr lang="en-US" sz="1600" i="1" dirty="0" err="1">
                <a:solidFill>
                  <a:srgbClr val="0000FF"/>
                </a:solidFill>
              </a:rPr>
              <a:t>refObject</a:t>
            </a:r>
            <a:r>
              <a:rPr lang="en-US" sz="1600" i="1" dirty="0">
                <a:solidFill>
                  <a:srgbClr val="0000FF"/>
                </a:solidFill>
              </a:rPr>
              <a:t> = new </a:t>
            </a:r>
            <a:r>
              <a:rPr lang="en-US" sz="1600" i="1" dirty="0" err="1">
                <a:solidFill>
                  <a:srgbClr val="0000FF"/>
                </a:solidFill>
              </a:rPr>
              <a:t>MyClass</a:t>
            </a:r>
            <a:r>
              <a:rPr lang="en-US" sz="1600" i="1" dirty="0">
                <a:solidFill>
                  <a:srgbClr val="0000FF"/>
                </a:solidFill>
              </a:rPr>
              <a:t>(...);</a:t>
            </a:r>
            <a:r>
              <a:rPr lang="en-US" sz="1600" i="1" dirty="0">
                <a:solidFill>
                  <a:srgbClr val="00B050"/>
                </a:solidFill>
              </a:rPr>
              <a:t> </a:t>
            </a:r>
            <a:r>
              <a:rPr lang="en-US" sz="1600" i="1" dirty="0" err="1">
                <a:solidFill>
                  <a:srgbClr val="00B050"/>
                </a:solidFill>
              </a:rPr>
              <a:t>s.t.</a:t>
            </a:r>
            <a:r>
              <a:rPr lang="en-US" sz="1600" i="1" dirty="0">
                <a:solidFill>
                  <a:srgbClr val="00B050"/>
                </a:solidFill>
              </a:rPr>
              <a:t> the </a:t>
            </a:r>
            <a:r>
              <a:rPr lang="en-US" sz="1600" i="1" dirty="0" err="1">
                <a:solidFill>
                  <a:srgbClr val="00B050"/>
                </a:solidFill>
              </a:rPr>
              <a:t>getACertainValue</a:t>
            </a:r>
            <a:r>
              <a:rPr lang="en-US" sz="1600" i="1" dirty="0">
                <a:solidFill>
                  <a:srgbClr val="00B050"/>
                </a:solidFill>
              </a:rPr>
              <a:t> </a:t>
            </a:r>
            <a:r>
              <a:rPr lang="en-US" sz="1600" i="1" dirty="0" err="1">
                <a:solidFill>
                  <a:srgbClr val="00B050"/>
                </a:solidFill>
              </a:rPr>
              <a:t>canbe</a:t>
            </a:r>
            <a:r>
              <a:rPr lang="en-US" sz="1600" i="1" dirty="0">
                <a:solidFill>
                  <a:srgbClr val="00B050"/>
                </a:solidFill>
              </a:rPr>
              <a:t> invoked</a:t>
            </a:r>
            <a:endParaRPr lang="en-US" sz="1600" dirty="0"/>
          </a:p>
          <a:p>
            <a:r>
              <a:rPr lang="en-US" sz="1600" dirty="0"/>
              <a:t>	Construct prior system state (</a:t>
            </a:r>
            <a:r>
              <a:rPr lang="en-US" sz="1600" dirty="0" err="1"/>
              <a:t>ie</a:t>
            </a:r>
            <a:r>
              <a:rPr lang="en-US" sz="1600" dirty="0"/>
              <a:t>, the needed objects) &amp;&amp; assign any relationships between them</a:t>
            </a:r>
          </a:p>
          <a:p>
            <a:r>
              <a:rPr lang="en-US" sz="1600" dirty="0"/>
              <a:t>	Construct the input for the method</a:t>
            </a:r>
          </a:p>
          <a:p>
            <a:r>
              <a:rPr lang="en-US" sz="1600" dirty="0"/>
              <a:t>	Construct the </a:t>
            </a:r>
            <a:r>
              <a:rPr lang="en-US" sz="1600" dirty="0" err="1"/>
              <a:t>expectedOutput</a:t>
            </a:r>
            <a:endParaRPr lang="en-US" sz="1600" dirty="0"/>
          </a:p>
          <a:p>
            <a:r>
              <a:rPr lang="en-US" sz="1600" dirty="0"/>
              <a:t>	Construct the </a:t>
            </a:r>
            <a:r>
              <a:rPr lang="en-US" sz="1600" dirty="0" err="1"/>
              <a:t>expectedPostState</a:t>
            </a:r>
            <a:endParaRPr lang="en-US" sz="1600" dirty="0"/>
          </a:p>
          <a:p>
            <a:r>
              <a:rPr lang="en-US" sz="1600" dirty="0"/>
              <a:t>	if(</a:t>
            </a:r>
            <a:r>
              <a:rPr lang="en-US" sz="1600" dirty="0" err="1">
                <a:solidFill>
                  <a:srgbClr val="7030A0"/>
                </a:solidFill>
              </a:rPr>
              <a:t>isPreConditionOn</a:t>
            </a:r>
            <a:r>
              <a:rPr lang="en-US" sz="1600" dirty="0">
                <a:solidFill>
                  <a:srgbClr val="7030A0"/>
                </a:solidFill>
              </a:rPr>
              <a:t>(...</a:t>
            </a:r>
            <a:r>
              <a:rPr lang="en-US" sz="1600" dirty="0" err="1">
                <a:solidFill>
                  <a:srgbClr val="7030A0"/>
                </a:solidFill>
              </a:rPr>
              <a:t>args</a:t>
            </a:r>
            <a:r>
              <a:rPr lang="en-US" sz="1600" dirty="0">
                <a:solidFill>
                  <a:srgbClr val="7030A0"/>
                </a:solidFill>
              </a:rPr>
              <a:t>...)</a:t>
            </a:r>
            <a:r>
              <a:rPr lang="en-US" sz="1600" dirty="0"/>
              <a:t>{</a:t>
            </a:r>
          </a:p>
          <a:p>
            <a:r>
              <a:rPr lang="en-US" sz="1600" dirty="0"/>
              <a:t>		</a:t>
            </a:r>
            <a:r>
              <a:rPr lang="en-US" sz="1600" dirty="0">
                <a:solidFill>
                  <a:srgbClr val="0000FF"/>
                </a:solidFill>
              </a:rPr>
              <a:t>output = </a:t>
            </a:r>
            <a:r>
              <a:rPr lang="en-US" sz="1600" dirty="0" err="1">
                <a:solidFill>
                  <a:srgbClr val="0000FF"/>
                </a:solidFill>
              </a:rPr>
              <a:t>refObj.getACertainValue</a:t>
            </a:r>
            <a:r>
              <a:rPr lang="en-US" sz="1600" dirty="0">
                <a:solidFill>
                  <a:srgbClr val="0000FF"/>
                </a:solidFill>
              </a:rPr>
              <a:t>(...</a:t>
            </a:r>
            <a:r>
              <a:rPr lang="en-US" sz="1600" dirty="0" err="1">
                <a:solidFill>
                  <a:srgbClr val="0000FF"/>
                </a:solidFill>
              </a:rPr>
              <a:t>args</a:t>
            </a:r>
            <a:r>
              <a:rPr lang="en-US" sz="1600" dirty="0">
                <a:solidFill>
                  <a:srgbClr val="0000FF"/>
                </a:solidFill>
              </a:rPr>
              <a:t>...);  </a:t>
            </a:r>
            <a:r>
              <a:rPr lang="en-US" sz="1600" i="1" dirty="0">
                <a:solidFill>
                  <a:srgbClr val="0000FF"/>
                </a:solidFill>
              </a:rPr>
              <a:t>//the actual invocation</a:t>
            </a:r>
          </a:p>
          <a:p>
            <a:r>
              <a:rPr lang="en-US" sz="1600" dirty="0"/>
              <a:t>	}</a:t>
            </a:r>
          </a:p>
          <a:p>
            <a:r>
              <a:rPr lang="en-US" sz="1600" i="1" dirty="0">
                <a:solidFill>
                  <a:srgbClr val="008000"/>
                </a:solidFill>
              </a:rPr>
              <a:t>	//Final check: is output == expected output?</a:t>
            </a:r>
          </a:p>
          <a:p>
            <a:r>
              <a:rPr lang="en-US" sz="1600" dirty="0">
                <a:solidFill>
                  <a:srgbClr val="7030A0"/>
                </a:solidFill>
              </a:rPr>
              <a:t>	Assert that output == </a:t>
            </a:r>
            <a:r>
              <a:rPr lang="en-US" sz="1600" dirty="0" err="1">
                <a:solidFill>
                  <a:srgbClr val="7030A0"/>
                </a:solidFill>
              </a:rPr>
              <a:t>expectedOutput</a:t>
            </a:r>
            <a:r>
              <a:rPr lang="en-US" sz="1600" dirty="0">
                <a:solidFill>
                  <a:srgbClr val="7030A0"/>
                </a:solidFill>
              </a:rPr>
              <a:t>;</a:t>
            </a:r>
          </a:p>
          <a:p>
            <a:r>
              <a:rPr lang="en-US" sz="1600">
                <a:solidFill>
                  <a:srgbClr val="7030A0"/>
                </a:solidFill>
              </a:rPr>
              <a:t>	Assert </a:t>
            </a:r>
            <a:r>
              <a:rPr lang="en-US" sz="1600" dirty="0">
                <a:solidFill>
                  <a:srgbClr val="7030A0"/>
                </a:solidFill>
              </a:rPr>
              <a:t>that </a:t>
            </a:r>
            <a:r>
              <a:rPr lang="en-US" sz="1600" dirty="0" err="1">
                <a:solidFill>
                  <a:srgbClr val="7030A0"/>
                </a:solidFill>
              </a:rPr>
              <a:t>postState</a:t>
            </a:r>
            <a:r>
              <a:rPr lang="en-US" sz="1600" dirty="0">
                <a:solidFill>
                  <a:srgbClr val="7030A0"/>
                </a:solidFill>
              </a:rPr>
              <a:t> == </a:t>
            </a:r>
            <a:r>
              <a:rPr lang="en-US" sz="1600" dirty="0" err="1">
                <a:solidFill>
                  <a:srgbClr val="7030A0"/>
                </a:solidFill>
              </a:rPr>
              <a:t>expectedPostState</a:t>
            </a:r>
            <a:r>
              <a:rPr lang="en-US" sz="1600" dirty="0">
                <a:solidFill>
                  <a:srgbClr val="7030A0"/>
                </a:solidFill>
              </a:rPr>
              <a:t> </a:t>
            </a:r>
            <a:r>
              <a:rPr lang="en-US" sz="1600" dirty="0">
                <a:solidFill>
                  <a:srgbClr val="008000"/>
                </a:solidFill>
              </a:rPr>
              <a:t>//(use </a:t>
            </a:r>
            <a:r>
              <a:rPr lang="en-US" sz="1600" dirty="0" err="1">
                <a:solidFill>
                  <a:srgbClr val="008000"/>
                </a:solidFill>
              </a:rPr>
              <a:t>isPostCondValid</a:t>
            </a:r>
            <a:r>
              <a:rPr lang="en-US" sz="1600" dirty="0">
                <a:solidFill>
                  <a:srgbClr val="008000"/>
                </a:solidFill>
              </a:rPr>
              <a:t>(...</a:t>
            </a:r>
            <a:r>
              <a:rPr lang="en-US" sz="1600" dirty="0" err="1">
                <a:solidFill>
                  <a:srgbClr val="008000"/>
                </a:solidFill>
              </a:rPr>
              <a:t>args</a:t>
            </a:r>
            <a:r>
              <a:rPr lang="en-US" sz="1600" dirty="0">
                <a:solidFill>
                  <a:srgbClr val="008000"/>
                </a:solidFill>
              </a:rPr>
              <a:t>...) if need)</a:t>
            </a:r>
          </a:p>
          <a:p>
            <a:r>
              <a:rPr lang="en-US" sz="1600" dirty="0"/>
              <a:t>}</a:t>
            </a:r>
          </a:p>
        </p:txBody>
      </p:sp>
      <p:sp>
        <p:nvSpPr>
          <p:cNvPr id="5" name="TextBox 4">
            <a:extLst>
              <a:ext uri="{FF2B5EF4-FFF2-40B4-BE49-F238E27FC236}">
                <a16:creationId xmlns:a16="http://schemas.microsoft.com/office/drawing/2014/main" id="{BA5468EA-6A49-4DDE-9F49-7620FA976E1C}"/>
              </a:ext>
            </a:extLst>
          </p:cNvPr>
          <p:cNvSpPr txBox="1"/>
          <p:nvPr/>
        </p:nvSpPr>
        <p:spPr>
          <a:xfrm>
            <a:off x="1331640" y="6444044"/>
            <a:ext cx="5470648" cy="369332"/>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dirty="0"/>
              <a:t>We will see later, how to facilitate this with Junit tests</a:t>
            </a:r>
          </a:p>
        </p:txBody>
      </p:sp>
    </p:spTree>
    <p:extLst>
      <p:ext uri="{BB962C8B-B14F-4D97-AF65-F5344CB8AC3E}">
        <p14:creationId xmlns:p14="http://schemas.microsoft.com/office/powerpoint/2010/main" val="38393067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27FD-036F-44B2-9186-B46F9D3CF668}"/>
              </a:ext>
            </a:extLst>
          </p:cNvPr>
          <p:cNvSpPr>
            <a:spLocks noGrp="1"/>
          </p:cNvSpPr>
          <p:nvPr>
            <p:ph type="title"/>
          </p:nvPr>
        </p:nvSpPr>
        <p:spPr/>
        <p:txBody>
          <a:bodyPr/>
          <a:lstStyle/>
          <a:p>
            <a:r>
              <a:rPr lang="en-US" dirty="0"/>
              <a:t>Design of Test Cases</a:t>
            </a:r>
          </a:p>
        </p:txBody>
      </p:sp>
      <p:sp>
        <p:nvSpPr>
          <p:cNvPr id="3" name="Text Placeholder 2">
            <a:extLst>
              <a:ext uri="{FF2B5EF4-FFF2-40B4-BE49-F238E27FC236}">
                <a16:creationId xmlns:a16="http://schemas.microsoft.com/office/drawing/2014/main" id="{28CEBBDB-BD1F-4094-884F-A3EFE0BD7A92}"/>
              </a:ext>
            </a:extLst>
          </p:cNvPr>
          <p:cNvSpPr>
            <a:spLocks noGrp="1"/>
          </p:cNvSpPr>
          <p:nvPr>
            <p:ph type="body" idx="1"/>
          </p:nvPr>
        </p:nvSpPr>
        <p:spPr/>
        <p:txBody>
          <a:bodyPr/>
          <a:lstStyle/>
          <a:p>
            <a:r>
              <a:rPr lang="en-US" dirty="0"/>
              <a:t>Focus on the important!</a:t>
            </a:r>
          </a:p>
        </p:txBody>
      </p:sp>
      <p:sp>
        <p:nvSpPr>
          <p:cNvPr id="4" name="Slide Number Placeholder 3">
            <a:extLst>
              <a:ext uri="{FF2B5EF4-FFF2-40B4-BE49-F238E27FC236}">
                <a16:creationId xmlns:a16="http://schemas.microsoft.com/office/drawing/2014/main" id="{B4129474-B56B-4BD2-9D23-5D09A9AADF1A}"/>
              </a:ext>
            </a:extLst>
          </p:cNvPr>
          <p:cNvSpPr>
            <a:spLocks noGrp="1"/>
          </p:cNvSpPr>
          <p:nvPr>
            <p:ph type="sldNum" sz="quarter" idx="12"/>
          </p:nvPr>
        </p:nvSpPr>
        <p:spPr/>
        <p:txBody>
          <a:bodyPr/>
          <a:lstStyle/>
          <a:p>
            <a:fld id="{3DF53439-851E-44AD-84B1-B6BFC3D0C743}" type="slidenum">
              <a:rPr lang="el-GR" smtClean="0"/>
              <a:t>54</a:t>
            </a:fld>
            <a:endParaRPr lang="el-GR"/>
          </a:p>
        </p:txBody>
      </p:sp>
    </p:spTree>
    <p:extLst>
      <p:ext uri="{BB962C8B-B14F-4D97-AF65-F5344CB8AC3E}">
        <p14:creationId xmlns:p14="http://schemas.microsoft.com/office/powerpoint/2010/main" val="34014623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045D3-F1D8-4858-9C73-69B0D9A44C7A}"/>
              </a:ext>
            </a:extLst>
          </p:cNvPr>
          <p:cNvSpPr>
            <a:spLocks noGrp="1"/>
          </p:cNvSpPr>
          <p:nvPr>
            <p:ph type="title"/>
          </p:nvPr>
        </p:nvSpPr>
        <p:spPr/>
        <p:txBody>
          <a:bodyPr/>
          <a:lstStyle/>
          <a:p>
            <a:r>
              <a:rPr lang="en-US" dirty="0"/>
              <a:t>Incremental Testing Method</a:t>
            </a:r>
          </a:p>
        </p:txBody>
      </p:sp>
      <p:sp>
        <p:nvSpPr>
          <p:cNvPr id="3" name="Content Placeholder 2">
            <a:extLst>
              <a:ext uri="{FF2B5EF4-FFF2-40B4-BE49-F238E27FC236}">
                <a16:creationId xmlns:a16="http://schemas.microsoft.com/office/drawing/2014/main" id="{CCD38E39-157B-4C89-BA69-8B045186093D}"/>
              </a:ext>
            </a:extLst>
          </p:cNvPr>
          <p:cNvSpPr>
            <a:spLocks noGrp="1"/>
          </p:cNvSpPr>
          <p:nvPr>
            <p:ph idx="1"/>
          </p:nvPr>
        </p:nvSpPr>
        <p:spPr/>
        <p:txBody>
          <a:bodyPr>
            <a:normAutofit fontScale="85000" lnSpcReduction="10000"/>
          </a:bodyPr>
          <a:lstStyle/>
          <a:p>
            <a:r>
              <a:rPr lang="en-US" sz="2800" dirty="0"/>
              <a:t>Just see the end first here for a moment…</a:t>
            </a:r>
          </a:p>
          <a:p>
            <a:r>
              <a:rPr lang="en-US" sz="2800" dirty="0"/>
              <a:t>What we actually want is to validate our code via </a:t>
            </a:r>
            <a:r>
              <a:rPr lang="en-US" sz="2800" b="1" dirty="0"/>
              <a:t>system tests</a:t>
            </a:r>
            <a:r>
              <a:rPr lang="en-US" sz="2800" dirty="0"/>
              <a:t>, i.e., tests that in the end, guarantee that the system does what the requirements state</a:t>
            </a:r>
          </a:p>
          <a:p>
            <a:r>
              <a:rPr lang="en-US" sz="2800" dirty="0"/>
              <a:t>To this end, it is possible to follow an incremental black-box, acceptance-oriented strategy to develop the appropriate </a:t>
            </a:r>
            <a:r>
              <a:rPr lang="en-US" sz="2800" b="1" dirty="0"/>
              <a:t>test cases</a:t>
            </a:r>
          </a:p>
          <a:p>
            <a:endParaRPr lang="en-US" sz="2800" b="1" dirty="0"/>
          </a:p>
          <a:p>
            <a:r>
              <a:rPr lang="en-US" sz="2800" b="1" dirty="0"/>
              <a:t>The pillars of the approach:</a:t>
            </a:r>
          </a:p>
          <a:p>
            <a:pPr lvl="1"/>
            <a:r>
              <a:rPr lang="en-US" sz="2400" dirty="0">
                <a:solidFill>
                  <a:srgbClr val="0000FF"/>
                </a:solidFill>
              </a:rPr>
              <a:t>Always test the core use cases of the system!</a:t>
            </a:r>
          </a:p>
          <a:p>
            <a:pPr lvl="1"/>
            <a:r>
              <a:rPr lang="en-US" sz="2400" dirty="0">
                <a:solidFill>
                  <a:srgbClr val="008000"/>
                </a:solidFill>
              </a:rPr>
              <a:t>At least, the happy day scenario for each use case should be tested!</a:t>
            </a:r>
          </a:p>
          <a:p>
            <a:pPr lvl="1"/>
            <a:r>
              <a:rPr lang="en-US" sz="2400" dirty="0">
                <a:solidFill>
                  <a:srgbClr val="7030A0"/>
                </a:solidFill>
              </a:rPr>
              <a:t>Build the tests in an </a:t>
            </a:r>
            <a:r>
              <a:rPr lang="en-US" sz="2400" b="1" dirty="0">
                <a:solidFill>
                  <a:srgbClr val="7030A0"/>
                </a:solidFill>
              </a:rPr>
              <a:t>incremental fashion</a:t>
            </a:r>
            <a:r>
              <a:rPr lang="en-US" sz="2400" dirty="0">
                <a:solidFill>
                  <a:srgbClr val="7030A0"/>
                </a:solidFill>
              </a:rPr>
              <a:t>, one method at a time</a:t>
            </a:r>
          </a:p>
        </p:txBody>
      </p:sp>
      <p:sp>
        <p:nvSpPr>
          <p:cNvPr id="4" name="Slide Number Placeholder 3">
            <a:extLst>
              <a:ext uri="{FF2B5EF4-FFF2-40B4-BE49-F238E27FC236}">
                <a16:creationId xmlns:a16="http://schemas.microsoft.com/office/drawing/2014/main" id="{13B0472A-CEA0-412D-9E19-279926BD5CEA}"/>
              </a:ext>
            </a:extLst>
          </p:cNvPr>
          <p:cNvSpPr>
            <a:spLocks noGrp="1"/>
          </p:cNvSpPr>
          <p:nvPr>
            <p:ph type="sldNum" sz="quarter" idx="12"/>
          </p:nvPr>
        </p:nvSpPr>
        <p:spPr/>
        <p:txBody>
          <a:bodyPr/>
          <a:lstStyle/>
          <a:p>
            <a:fld id="{3DF53439-851E-44AD-84B1-B6BFC3D0C743}" type="slidenum">
              <a:rPr lang="el-GR" smtClean="0"/>
              <a:t>55</a:t>
            </a:fld>
            <a:endParaRPr lang="el-GR"/>
          </a:p>
        </p:txBody>
      </p:sp>
    </p:spTree>
    <p:extLst>
      <p:ext uri="{BB962C8B-B14F-4D97-AF65-F5344CB8AC3E}">
        <p14:creationId xmlns:p14="http://schemas.microsoft.com/office/powerpoint/2010/main" val="41071443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7C32F-D11B-447A-BC09-69E00F39D167}"/>
              </a:ext>
            </a:extLst>
          </p:cNvPr>
          <p:cNvSpPr>
            <a:spLocks noGrp="1"/>
          </p:cNvSpPr>
          <p:nvPr>
            <p:ph type="title"/>
          </p:nvPr>
        </p:nvSpPr>
        <p:spPr/>
        <p:txBody>
          <a:bodyPr>
            <a:normAutofit fontScale="90000"/>
          </a:bodyPr>
          <a:lstStyle/>
          <a:p>
            <a:r>
              <a:rPr lang="en-US" dirty="0"/>
              <a:t>Repeat until done…</a:t>
            </a:r>
            <a:br>
              <a:rPr lang="en-US" dirty="0"/>
            </a:br>
            <a:endParaRPr lang="en-US" dirty="0"/>
          </a:p>
        </p:txBody>
      </p:sp>
      <p:sp>
        <p:nvSpPr>
          <p:cNvPr id="3" name="Content Placeholder 2">
            <a:extLst>
              <a:ext uri="{FF2B5EF4-FFF2-40B4-BE49-F238E27FC236}">
                <a16:creationId xmlns:a16="http://schemas.microsoft.com/office/drawing/2014/main" id="{66897A44-199F-4C03-9B8D-F6FFBFD4F795}"/>
              </a:ext>
            </a:extLst>
          </p:cNvPr>
          <p:cNvSpPr>
            <a:spLocks noGrp="1"/>
          </p:cNvSpPr>
          <p:nvPr>
            <p:ph idx="1"/>
          </p:nvPr>
        </p:nvSpPr>
        <p:spPr>
          <a:xfrm>
            <a:off x="457200" y="1144637"/>
            <a:ext cx="8229600" cy="5380707"/>
          </a:xfrm>
        </p:spPr>
        <p:txBody>
          <a:bodyPr>
            <a:normAutofit fontScale="70000" lnSpcReduction="20000"/>
          </a:bodyPr>
          <a:lstStyle/>
          <a:p>
            <a:pPr marL="0" indent="0">
              <a:buNone/>
            </a:pPr>
            <a:r>
              <a:rPr lang="en-US" dirty="0"/>
              <a:t>For the next </a:t>
            </a:r>
            <a:r>
              <a:rPr lang="en-US" b="1" dirty="0">
                <a:solidFill>
                  <a:schemeClr val="accent2">
                    <a:lumMod val="75000"/>
                  </a:schemeClr>
                </a:solidFill>
              </a:rPr>
              <a:t>use-case</a:t>
            </a:r>
            <a:r>
              <a:rPr lang="en-US" dirty="0"/>
              <a:t> you want to implement {</a:t>
            </a:r>
          </a:p>
          <a:p>
            <a:pPr marL="457200" lvl="1" indent="0">
              <a:buNone/>
            </a:pPr>
            <a:r>
              <a:rPr lang="en-US" dirty="0"/>
              <a:t>For each </a:t>
            </a:r>
            <a:r>
              <a:rPr lang="en-US" dirty="0" err="1"/>
              <a:t>class.</a:t>
            </a:r>
            <a:r>
              <a:rPr lang="en-US" b="1" dirty="0" err="1">
                <a:solidFill>
                  <a:srgbClr val="0000FF"/>
                </a:solidFill>
              </a:rPr>
              <a:t>method</a:t>
            </a:r>
            <a:r>
              <a:rPr lang="en-US" dirty="0"/>
              <a:t> you want to implement that is </a:t>
            </a:r>
            <a:r>
              <a:rPr lang="en-US" dirty="0">
                <a:solidFill>
                  <a:srgbClr val="0000FF"/>
                </a:solidFill>
              </a:rPr>
              <a:t>essential</a:t>
            </a:r>
            <a:r>
              <a:rPr lang="en-US" dirty="0"/>
              <a:t> to the use case {</a:t>
            </a:r>
          </a:p>
          <a:p>
            <a:pPr marL="914400" lvl="2" indent="0">
              <a:buNone/>
            </a:pPr>
            <a:r>
              <a:rPr lang="en-US" b="1" dirty="0">
                <a:solidFill>
                  <a:srgbClr val="FF0000"/>
                </a:solidFill>
              </a:rPr>
              <a:t>PLAN</a:t>
            </a:r>
            <a:r>
              <a:rPr lang="en-US" dirty="0">
                <a:solidFill>
                  <a:srgbClr val="FF0000"/>
                </a:solidFill>
              </a:rPr>
              <a:t> THE </a:t>
            </a:r>
            <a:r>
              <a:rPr lang="en-US" b="1" dirty="0">
                <a:solidFill>
                  <a:srgbClr val="FF0000"/>
                </a:solidFill>
              </a:rPr>
              <a:t>TESTS BEFORE/WITH</a:t>
            </a:r>
            <a:r>
              <a:rPr lang="en-US" dirty="0">
                <a:solidFill>
                  <a:srgbClr val="FF0000"/>
                </a:solidFill>
              </a:rPr>
              <a:t> the method; 	</a:t>
            </a:r>
            <a:r>
              <a:rPr lang="en-US" i="1" dirty="0">
                <a:solidFill>
                  <a:srgbClr val="FF0000"/>
                </a:solidFill>
              </a:rPr>
              <a:t>/* </a:t>
            </a:r>
            <a:r>
              <a:rPr lang="en-US" b="1" i="1" dirty="0">
                <a:solidFill>
                  <a:srgbClr val="FF0000"/>
                </a:solidFill>
              </a:rPr>
              <a:t>happy day at least</a:t>
            </a:r>
            <a:r>
              <a:rPr lang="en-US" i="1" dirty="0">
                <a:solidFill>
                  <a:srgbClr val="FF0000"/>
                </a:solidFill>
              </a:rPr>
              <a:t>*/</a:t>
            </a:r>
          </a:p>
          <a:p>
            <a:pPr marL="914400" lvl="2" indent="0">
              <a:buNone/>
            </a:pPr>
            <a:r>
              <a:rPr lang="en-US" b="1" dirty="0"/>
              <a:t>IMPLEMENT TEST; </a:t>
            </a:r>
          </a:p>
          <a:p>
            <a:pPr marL="914400" lvl="2" indent="0">
              <a:buNone/>
            </a:pPr>
            <a:r>
              <a:rPr lang="en-US" b="1" dirty="0"/>
              <a:t>CONSTRUCT THE METHOD’S CODE ;</a:t>
            </a:r>
          </a:p>
          <a:p>
            <a:pPr marL="914400" lvl="2" indent="0">
              <a:buNone/>
            </a:pPr>
            <a:r>
              <a:rPr lang="en-US" b="1" dirty="0">
                <a:solidFill>
                  <a:srgbClr val="008000"/>
                </a:solidFill>
              </a:rPr>
              <a:t>PASS THE TESTS;</a:t>
            </a:r>
            <a:r>
              <a:rPr lang="en-US" dirty="0"/>
              <a:t> 			</a:t>
            </a:r>
            <a:r>
              <a:rPr lang="en-US" i="1" dirty="0"/>
              <a:t>/* fix tests too, if tests are wrong */</a:t>
            </a:r>
          </a:p>
          <a:p>
            <a:pPr marL="514350" lvl="1" indent="0">
              <a:buNone/>
            </a:pPr>
            <a:r>
              <a:rPr lang="en-US" dirty="0"/>
              <a:t>}</a:t>
            </a:r>
          </a:p>
          <a:p>
            <a:pPr marL="514350" lvl="1" indent="0">
              <a:buNone/>
            </a:pPr>
            <a:r>
              <a:rPr lang="en-US" dirty="0">
                <a:solidFill>
                  <a:srgbClr val="FF0000"/>
                </a:solidFill>
              </a:rPr>
              <a:t>Update traceability matrix;</a:t>
            </a:r>
            <a:r>
              <a:rPr lang="en-US" dirty="0"/>
              <a:t> 			</a:t>
            </a:r>
            <a:r>
              <a:rPr lang="en-US" sz="2400" i="1" dirty="0">
                <a:solidFill>
                  <a:srgbClr val="FF0000"/>
                </a:solidFill>
              </a:rPr>
              <a:t>/* see next */</a:t>
            </a:r>
          </a:p>
          <a:p>
            <a:pPr marL="114300" indent="0">
              <a:buNone/>
            </a:pPr>
            <a:r>
              <a:rPr lang="en-US" dirty="0"/>
              <a:t>}</a:t>
            </a:r>
          </a:p>
          <a:p>
            <a:pPr marL="114300" indent="0">
              <a:buNone/>
            </a:pPr>
            <a:endParaRPr lang="en-US" dirty="0"/>
          </a:p>
          <a:p>
            <a:pPr marL="114300" indent="0">
              <a:buNone/>
            </a:pPr>
            <a:r>
              <a:rPr lang="en-US" dirty="0">
                <a:solidFill>
                  <a:srgbClr val="008000"/>
                </a:solidFill>
              </a:rPr>
              <a:t>See how easy it is to incrementally add tests and code, if you follow this</a:t>
            </a:r>
          </a:p>
          <a:p>
            <a:pPr marL="114300" indent="0">
              <a:buNone/>
            </a:pPr>
            <a:r>
              <a:rPr lang="en-US" dirty="0">
                <a:solidFill>
                  <a:srgbClr val="0000FF"/>
                </a:solidFill>
              </a:rPr>
              <a:t>Cannot do it for EVERY METHOD; don’t let this intimidate you from doing it at least for the core methods!</a:t>
            </a:r>
          </a:p>
          <a:p>
            <a:pPr marL="114300" indent="0">
              <a:buNone/>
            </a:pPr>
            <a:r>
              <a:rPr lang="en-US" dirty="0">
                <a:solidFill>
                  <a:srgbClr val="7030A0"/>
                </a:solidFill>
              </a:rPr>
              <a:t>A known trick: Before coding anything else, implement a failing test, run all tests and see that the new test actually fails: this ensures that the test is actually run </a:t>
            </a:r>
            <a:r>
              <a:rPr lang="en-US" dirty="0">
                <a:solidFill>
                  <a:srgbClr val="7030A0"/>
                </a:solidFill>
                <a:sym typeface="Wingdings" panose="05000000000000000000" pitchFamily="2" charset="2"/>
              </a:rPr>
              <a:t></a:t>
            </a:r>
            <a:endParaRPr lang="en-US" dirty="0">
              <a:solidFill>
                <a:srgbClr val="7030A0"/>
              </a:solidFill>
            </a:endParaRPr>
          </a:p>
        </p:txBody>
      </p:sp>
      <p:sp>
        <p:nvSpPr>
          <p:cNvPr id="4" name="Slide Number Placeholder 3">
            <a:extLst>
              <a:ext uri="{FF2B5EF4-FFF2-40B4-BE49-F238E27FC236}">
                <a16:creationId xmlns:a16="http://schemas.microsoft.com/office/drawing/2014/main" id="{DA503E93-0D4C-4547-A2BB-1AD660DA2442}"/>
              </a:ext>
            </a:extLst>
          </p:cNvPr>
          <p:cNvSpPr>
            <a:spLocks noGrp="1"/>
          </p:cNvSpPr>
          <p:nvPr>
            <p:ph type="sldNum" sz="quarter" idx="12"/>
          </p:nvPr>
        </p:nvSpPr>
        <p:spPr/>
        <p:txBody>
          <a:bodyPr/>
          <a:lstStyle/>
          <a:p>
            <a:fld id="{3DF53439-851E-44AD-84B1-B6BFC3D0C743}" type="slidenum">
              <a:rPr lang="el-GR" smtClean="0"/>
              <a:t>56</a:t>
            </a:fld>
            <a:endParaRPr lang="el-GR"/>
          </a:p>
        </p:txBody>
      </p:sp>
    </p:spTree>
    <p:extLst>
      <p:ext uri="{BB962C8B-B14F-4D97-AF65-F5344CB8AC3E}">
        <p14:creationId xmlns:p14="http://schemas.microsoft.com/office/powerpoint/2010/main" val="40979178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fontScale="90000"/>
          </a:bodyPr>
          <a:lstStyle/>
          <a:p>
            <a:r>
              <a:rPr lang="en-US" dirty="0"/>
              <a:t>Traceability matrix</a:t>
            </a:r>
            <a:br>
              <a:rPr lang="en-US" dirty="0"/>
            </a:br>
            <a:endParaRPr lang="el-GR" dirty="0"/>
          </a:p>
        </p:txBody>
      </p:sp>
      <p:sp>
        <p:nvSpPr>
          <p:cNvPr id="11" name="Content Placeholder 10"/>
          <p:cNvSpPr>
            <a:spLocks noGrp="1"/>
          </p:cNvSpPr>
          <p:nvPr>
            <p:ph sz="half" idx="1"/>
          </p:nvPr>
        </p:nvSpPr>
        <p:spPr>
          <a:xfrm>
            <a:off x="179512" y="1166018"/>
            <a:ext cx="4038600" cy="5359326"/>
          </a:xfrm>
        </p:spPr>
        <p:txBody>
          <a:bodyPr>
            <a:normAutofit fontScale="92500" lnSpcReduction="10000"/>
          </a:bodyPr>
          <a:lstStyle/>
          <a:p>
            <a:r>
              <a:rPr lang="en-US" sz="2400" dirty="0"/>
              <a:t>The </a:t>
            </a:r>
            <a:r>
              <a:rPr lang="en-US" sz="2400" b="1" dirty="0">
                <a:solidFill>
                  <a:srgbClr val="0000FF"/>
                </a:solidFill>
              </a:rPr>
              <a:t>traceability matrix</a:t>
            </a:r>
            <a:r>
              <a:rPr lang="en-US" sz="2400" dirty="0"/>
              <a:t> is a matrix that says how use cases are related to test cases</a:t>
            </a:r>
          </a:p>
          <a:p>
            <a:pPr lvl="1"/>
            <a:r>
              <a:rPr lang="en-US" dirty="0"/>
              <a:t>Assigning id’s to both test cases and use cases is always useful</a:t>
            </a:r>
          </a:p>
          <a:p>
            <a:pPr lvl="1"/>
            <a:r>
              <a:rPr lang="en-US" dirty="0"/>
              <a:t>A cell with an ‘x’ means that the respective test case (partially) tests the respective use case</a:t>
            </a:r>
          </a:p>
          <a:p>
            <a:pPr lvl="1"/>
            <a:r>
              <a:rPr lang="en-US" dirty="0"/>
              <a:t>The existence of a reusable unit in the </a:t>
            </a:r>
            <a:r>
              <a:rPr lang="en-US" dirty="0" err="1"/>
              <a:t>src</a:t>
            </a:r>
            <a:r>
              <a:rPr lang="en-US" dirty="0"/>
              <a:t> means that its testing verifies (parts of) more than one use cases</a:t>
            </a:r>
          </a:p>
          <a:p>
            <a:pPr lvl="1"/>
            <a:r>
              <a:rPr lang="en-US" b="1" dirty="0">
                <a:solidFill>
                  <a:srgbClr val="FF0000"/>
                </a:solidFill>
              </a:rPr>
              <a:t>You need at least one ‘x’ per use case!!!</a:t>
            </a:r>
            <a:endParaRPr lang="el-GR" dirty="0"/>
          </a:p>
        </p:txBody>
      </p:sp>
      <p:graphicFrame>
        <p:nvGraphicFramePr>
          <p:cNvPr id="13" name="Content Placeholder 12"/>
          <p:cNvGraphicFramePr>
            <a:graphicFrameLocks noGrp="1"/>
          </p:cNvGraphicFramePr>
          <p:nvPr>
            <p:ph sz="half" idx="2"/>
            <p:extLst>
              <p:ext uri="{D42A27DB-BD31-4B8C-83A1-F6EECF244321}">
                <p14:modId xmlns:p14="http://schemas.microsoft.com/office/powerpoint/2010/main" val="2280608559"/>
              </p:ext>
            </p:extLst>
          </p:nvPr>
        </p:nvGraphicFramePr>
        <p:xfrm>
          <a:off x="4804870" y="1166018"/>
          <a:ext cx="3754755" cy="2650050"/>
        </p:xfrm>
        <a:graphic>
          <a:graphicData uri="http://schemas.openxmlformats.org/drawingml/2006/table">
            <a:tbl>
              <a:tblPr/>
              <a:tblGrid>
                <a:gridCol w="1231265">
                  <a:extLst>
                    <a:ext uri="{9D8B030D-6E8A-4147-A177-3AD203B41FA5}">
                      <a16:colId xmlns:a16="http://schemas.microsoft.com/office/drawing/2014/main" val="20000"/>
                    </a:ext>
                  </a:extLst>
                </a:gridCol>
                <a:gridCol w="429260">
                  <a:extLst>
                    <a:ext uri="{9D8B030D-6E8A-4147-A177-3AD203B41FA5}">
                      <a16:colId xmlns:a16="http://schemas.microsoft.com/office/drawing/2014/main" val="20001"/>
                    </a:ext>
                  </a:extLst>
                </a:gridCol>
                <a:gridCol w="422910">
                  <a:extLst>
                    <a:ext uri="{9D8B030D-6E8A-4147-A177-3AD203B41FA5}">
                      <a16:colId xmlns:a16="http://schemas.microsoft.com/office/drawing/2014/main" val="20002"/>
                    </a:ext>
                  </a:extLst>
                </a:gridCol>
                <a:gridCol w="422910">
                  <a:extLst>
                    <a:ext uri="{9D8B030D-6E8A-4147-A177-3AD203B41FA5}">
                      <a16:colId xmlns:a16="http://schemas.microsoft.com/office/drawing/2014/main" val="20003"/>
                    </a:ext>
                  </a:extLst>
                </a:gridCol>
                <a:gridCol w="409575">
                  <a:extLst>
                    <a:ext uri="{9D8B030D-6E8A-4147-A177-3AD203B41FA5}">
                      <a16:colId xmlns:a16="http://schemas.microsoft.com/office/drawing/2014/main" val="20004"/>
                    </a:ext>
                  </a:extLst>
                </a:gridCol>
                <a:gridCol w="409575">
                  <a:extLst>
                    <a:ext uri="{9D8B030D-6E8A-4147-A177-3AD203B41FA5}">
                      <a16:colId xmlns:a16="http://schemas.microsoft.com/office/drawing/2014/main" val="20005"/>
                    </a:ext>
                  </a:extLst>
                </a:gridCol>
                <a:gridCol w="429260">
                  <a:extLst>
                    <a:ext uri="{9D8B030D-6E8A-4147-A177-3AD203B41FA5}">
                      <a16:colId xmlns:a16="http://schemas.microsoft.com/office/drawing/2014/main" val="20006"/>
                    </a:ext>
                  </a:extLst>
                </a:gridCol>
              </a:tblGrid>
              <a:tr h="571500">
                <a:tc>
                  <a:txBody>
                    <a:bodyPr/>
                    <a:lstStyle/>
                    <a:p>
                      <a:pPr algn="ctr">
                        <a:lnSpc>
                          <a:spcPct val="115000"/>
                        </a:lnSpc>
                        <a:spcAft>
                          <a:spcPts val="0"/>
                        </a:spcAft>
                      </a:pPr>
                      <a:r>
                        <a:rPr lang="en-US" sz="1400" b="1" dirty="0">
                          <a:solidFill>
                            <a:srgbClr val="FFFFFF"/>
                          </a:solidFill>
                          <a:latin typeface="Consolas"/>
                          <a:ea typeface="Times New Roman"/>
                          <a:cs typeface="Times New Roman"/>
                        </a:rPr>
                        <a:t>Test Cases x Use Cases</a:t>
                      </a:r>
                      <a:endParaRPr lang="el-GR" sz="14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tc>
                  <a:txBody>
                    <a:bodyPr/>
                    <a:lstStyle/>
                    <a:p>
                      <a:pPr algn="ctr">
                        <a:lnSpc>
                          <a:spcPct val="115000"/>
                        </a:lnSpc>
                        <a:spcAft>
                          <a:spcPts val="0"/>
                        </a:spcAft>
                      </a:pPr>
                      <a:r>
                        <a:rPr lang="en-US" sz="1400" dirty="0">
                          <a:solidFill>
                            <a:srgbClr val="FFFFFF"/>
                          </a:solidFill>
                          <a:latin typeface="Consolas"/>
                          <a:ea typeface="Times New Roman"/>
                          <a:cs typeface="Times New Roman"/>
                        </a:rPr>
                        <a:t>UC</a:t>
                      </a:r>
                      <a:r>
                        <a:rPr lang="el-GR" sz="1400" dirty="0">
                          <a:solidFill>
                            <a:srgbClr val="FFFFFF"/>
                          </a:solidFill>
                          <a:latin typeface="Consolas"/>
                          <a:ea typeface="Times New Roman"/>
                          <a:cs typeface="Times New Roman"/>
                        </a:rPr>
                        <a:t> 1</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tc>
                  <a:txBody>
                    <a:bodyPr/>
                    <a:lstStyle/>
                    <a:p>
                      <a:pPr algn="ctr">
                        <a:lnSpc>
                          <a:spcPct val="115000"/>
                        </a:lnSpc>
                        <a:spcAft>
                          <a:spcPts val="0"/>
                        </a:spcAft>
                      </a:pPr>
                      <a:r>
                        <a:rPr lang="el-GR" sz="1400">
                          <a:solidFill>
                            <a:srgbClr val="FFFFFF"/>
                          </a:solidFill>
                          <a:latin typeface="Consolas"/>
                          <a:ea typeface="Times New Roman"/>
                          <a:cs typeface="Times New Roman"/>
                        </a:rPr>
                        <a:t>UC 2</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tc>
                  <a:txBody>
                    <a:bodyPr/>
                    <a:lstStyle/>
                    <a:p>
                      <a:pPr algn="ctr">
                        <a:lnSpc>
                          <a:spcPct val="115000"/>
                        </a:lnSpc>
                        <a:spcAft>
                          <a:spcPts val="0"/>
                        </a:spcAft>
                      </a:pPr>
                      <a:r>
                        <a:rPr lang="el-GR" sz="1400">
                          <a:solidFill>
                            <a:srgbClr val="FFFFFF"/>
                          </a:solidFill>
                          <a:latin typeface="Consolas"/>
                          <a:ea typeface="Times New Roman"/>
                          <a:cs typeface="Times New Roman"/>
                        </a:rPr>
                        <a:t>UC 3</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tc>
                  <a:txBody>
                    <a:bodyPr/>
                    <a:lstStyle/>
                    <a:p>
                      <a:pPr algn="ctr">
                        <a:lnSpc>
                          <a:spcPct val="115000"/>
                        </a:lnSpc>
                        <a:spcAft>
                          <a:spcPts val="0"/>
                        </a:spcAft>
                      </a:pPr>
                      <a:r>
                        <a:rPr lang="el-GR" sz="1400">
                          <a:solidFill>
                            <a:srgbClr val="FFFFFF"/>
                          </a:solidFill>
                          <a:latin typeface="Consolas"/>
                          <a:ea typeface="Times New Roman"/>
                          <a:cs typeface="Times New Roman"/>
                        </a:rPr>
                        <a:t>UC 4</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tc>
                  <a:txBody>
                    <a:bodyPr/>
                    <a:lstStyle/>
                    <a:p>
                      <a:pPr algn="ctr">
                        <a:lnSpc>
                          <a:spcPct val="115000"/>
                        </a:lnSpc>
                        <a:spcAft>
                          <a:spcPts val="0"/>
                        </a:spcAft>
                      </a:pPr>
                      <a:r>
                        <a:rPr lang="el-GR" sz="1400">
                          <a:solidFill>
                            <a:srgbClr val="FFFFFF"/>
                          </a:solidFill>
                          <a:latin typeface="Consolas"/>
                          <a:ea typeface="Times New Roman"/>
                          <a:cs typeface="Times New Roman"/>
                        </a:rPr>
                        <a:t>UC 5</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tc>
                  <a:txBody>
                    <a:bodyPr/>
                    <a:lstStyle/>
                    <a:p>
                      <a:pPr algn="ctr">
                        <a:lnSpc>
                          <a:spcPct val="115000"/>
                        </a:lnSpc>
                        <a:spcAft>
                          <a:spcPts val="0"/>
                        </a:spcAft>
                      </a:pPr>
                      <a:r>
                        <a:rPr lang="el-GR" sz="1400">
                          <a:solidFill>
                            <a:srgbClr val="FFFFFF"/>
                          </a:solidFill>
                          <a:latin typeface="Consolas"/>
                          <a:ea typeface="Times New Roman"/>
                          <a:cs typeface="Times New Roman"/>
                        </a:rPr>
                        <a:t>UC 6</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75D"/>
                    </a:solidFill>
                  </a:tcPr>
                </a:tc>
                <a:extLst>
                  <a:ext uri="{0D108BD9-81ED-4DB2-BD59-A6C34878D82A}">
                    <a16:rowId xmlns:a16="http://schemas.microsoft.com/office/drawing/2014/main" val="10000"/>
                  </a:ext>
                </a:extLst>
              </a:tr>
              <a:tr h="200025">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dirty="0">
                          <a:solidFill>
                            <a:srgbClr val="000000"/>
                          </a:solidFill>
                          <a:latin typeface="Consolas"/>
                          <a:ea typeface="Times New Roman"/>
                          <a:cs typeface="Times New Roman"/>
                        </a:rPr>
                        <a:t>T</a:t>
                      </a:r>
                      <a:r>
                        <a:rPr lang="el-GR" sz="1400" dirty="0">
                          <a:solidFill>
                            <a:srgbClr val="000000"/>
                          </a:solidFill>
                          <a:latin typeface="Consolas"/>
                          <a:ea typeface="Times New Roman"/>
                          <a:cs typeface="Times New Roman"/>
                        </a:rPr>
                        <a:t>1</a:t>
                      </a:r>
                      <a:r>
                        <a:rPr lang="en-US" sz="1400" dirty="0">
                          <a:solidFill>
                            <a:srgbClr val="000000"/>
                          </a:solidFill>
                          <a:latin typeface="Consolas"/>
                          <a:ea typeface="Times New Roman"/>
                          <a:cs typeface="Times New Roman"/>
                        </a:rPr>
                        <a:t>_V0</a:t>
                      </a:r>
                      <a:endParaRPr lang="el-GR" sz="1400" dirty="0">
                        <a:latin typeface="+mn-lt"/>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n-US" sz="1400" dirty="0">
                          <a:latin typeface="Calibri"/>
                          <a:ea typeface="Calibri"/>
                          <a:cs typeface="Times New Roman"/>
                        </a:rPr>
                        <a:t>x</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a:t>
                      </a:r>
                      <a:r>
                        <a:rPr lang="el-GR" sz="1400" dirty="0">
                          <a:solidFill>
                            <a:srgbClr val="000000"/>
                          </a:solidFill>
                          <a:latin typeface="Consolas"/>
                          <a:ea typeface="Times New Roman"/>
                          <a:cs typeface="Times New Roman"/>
                        </a:rPr>
                        <a:t>1</a:t>
                      </a:r>
                      <a:r>
                        <a:rPr lang="en-US" sz="1400" dirty="0">
                          <a:solidFill>
                            <a:srgbClr val="000000"/>
                          </a:solidFill>
                          <a:latin typeface="Consolas"/>
                          <a:ea typeface="Times New Roman"/>
                          <a:cs typeface="Times New Roman"/>
                        </a:rPr>
                        <a:t>_V</a:t>
                      </a:r>
                      <a:r>
                        <a:rPr lang="el-GR" sz="1400" dirty="0">
                          <a:solidFill>
                            <a:srgbClr val="000000"/>
                          </a:solidFill>
                          <a:latin typeface="Consolas"/>
                          <a:ea typeface="Times New Roman"/>
                          <a:cs typeface="Times New Roman"/>
                        </a:rPr>
                        <a:t>1</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a:t>
                      </a:r>
                      <a:r>
                        <a:rPr lang="el-GR" sz="1400" dirty="0">
                          <a:solidFill>
                            <a:srgbClr val="000000"/>
                          </a:solidFill>
                          <a:latin typeface="Consolas"/>
                          <a:ea typeface="Times New Roman"/>
                          <a:cs typeface="Times New Roman"/>
                        </a:rPr>
                        <a:t>1</a:t>
                      </a:r>
                      <a:r>
                        <a:rPr lang="en-US" sz="1400" dirty="0">
                          <a:solidFill>
                            <a:srgbClr val="000000"/>
                          </a:solidFill>
                          <a:latin typeface="Consolas"/>
                          <a:ea typeface="Times New Roman"/>
                          <a:cs typeface="Times New Roman"/>
                        </a:rPr>
                        <a:t>_V</a:t>
                      </a:r>
                      <a:r>
                        <a:rPr lang="el-GR" sz="1400" dirty="0">
                          <a:solidFill>
                            <a:srgbClr val="000000"/>
                          </a:solidFill>
                          <a:latin typeface="Consolas"/>
                          <a:ea typeface="Times New Roman"/>
                          <a:cs typeface="Times New Roman"/>
                        </a:rPr>
                        <a:t>2</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a:t>
                      </a:r>
                      <a:r>
                        <a:rPr lang="el-GR" sz="1400" dirty="0">
                          <a:solidFill>
                            <a:srgbClr val="000000"/>
                          </a:solidFill>
                          <a:latin typeface="Consolas"/>
                          <a:ea typeface="Times New Roman"/>
                          <a:cs typeface="Times New Roman"/>
                        </a:rPr>
                        <a:t>2</a:t>
                      </a:r>
                      <a:r>
                        <a:rPr lang="en-US" sz="1400" dirty="0">
                          <a:solidFill>
                            <a:srgbClr val="000000"/>
                          </a:solidFill>
                          <a:latin typeface="Consolas"/>
                          <a:ea typeface="Times New Roman"/>
                          <a:cs typeface="Times New Roman"/>
                        </a:rPr>
                        <a:t>_V0</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nSpc>
                          <a:spcPct val="115000"/>
                        </a:lnSpc>
                      </a:pP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400" dirty="0">
                          <a:latin typeface="Calibri"/>
                          <a:ea typeface="Times New Roman"/>
                        </a:rPr>
                        <a:t>x</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a:t>
                      </a:r>
                      <a:r>
                        <a:rPr lang="el-GR" sz="1400" dirty="0">
                          <a:solidFill>
                            <a:srgbClr val="000000"/>
                          </a:solidFill>
                          <a:latin typeface="Consolas"/>
                          <a:ea typeface="Times New Roman"/>
                          <a:cs typeface="Times New Roman"/>
                        </a:rPr>
                        <a:t>2</a:t>
                      </a:r>
                      <a:r>
                        <a:rPr lang="en-US" sz="1400" dirty="0">
                          <a:solidFill>
                            <a:srgbClr val="000000"/>
                          </a:solidFill>
                          <a:latin typeface="Consolas"/>
                          <a:ea typeface="Times New Roman"/>
                          <a:cs typeface="Times New Roman"/>
                        </a:rPr>
                        <a:t>_V1</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400" dirty="0">
                          <a:latin typeface="Calibri"/>
                          <a:ea typeface="Times New Roman"/>
                        </a:rPr>
                        <a:t>x</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a:t>
                      </a:r>
                      <a:r>
                        <a:rPr lang="el-GR" sz="1400" dirty="0">
                          <a:solidFill>
                            <a:srgbClr val="000000"/>
                          </a:solidFill>
                          <a:latin typeface="Consolas"/>
                          <a:ea typeface="Times New Roman"/>
                          <a:cs typeface="Times New Roman"/>
                        </a:rPr>
                        <a:t>2</a:t>
                      </a:r>
                      <a:r>
                        <a:rPr lang="en-US" sz="1400" dirty="0">
                          <a:solidFill>
                            <a:srgbClr val="000000"/>
                          </a:solidFill>
                          <a:latin typeface="Consolas"/>
                          <a:ea typeface="Times New Roman"/>
                          <a:cs typeface="Times New Roman"/>
                        </a:rPr>
                        <a:t>_V2</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400" dirty="0">
                          <a:latin typeface="Calibri"/>
                          <a:ea typeface="Times New Roman"/>
                        </a:rPr>
                        <a:t>x</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T3_V0</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400" dirty="0">
                          <a:latin typeface="Calibri"/>
                          <a:ea typeface="Times New Roman"/>
                        </a:rPr>
                        <a:t>x</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Consolas"/>
                          <a:ea typeface="Times New Roman"/>
                          <a:cs typeface="Times New Roman"/>
                        </a:rPr>
                        <a:t>x</a:t>
                      </a:r>
                      <a:endParaRPr lang="el-GR" sz="14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0025">
                <a:tc>
                  <a:txBody>
                    <a:bodyPr/>
                    <a:lstStyle/>
                    <a:p>
                      <a:pPr algn="ctr">
                        <a:lnSpc>
                          <a:spcPct val="115000"/>
                        </a:lnSpc>
                        <a:spcAft>
                          <a:spcPts val="0"/>
                        </a:spcAft>
                      </a:pPr>
                      <a:r>
                        <a:rPr lang="en-US" sz="1400" dirty="0">
                          <a:solidFill>
                            <a:srgbClr val="000000"/>
                          </a:solidFill>
                          <a:latin typeface="Consolas"/>
                          <a:ea typeface="Times New Roman"/>
                          <a:cs typeface="Times New Roman"/>
                        </a:rPr>
                        <a:t>T3_V2</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n-US" sz="1400" dirty="0">
                          <a:latin typeface="Consolas"/>
                          <a:ea typeface="Times New Roman"/>
                          <a:cs typeface="Times New Roman"/>
                        </a:rPr>
                        <a:t>x</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Consolas"/>
                          <a:ea typeface="Times New Roman"/>
                          <a:cs typeface="Times New Roman"/>
                        </a:rPr>
                        <a:t>x</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400" dirty="0">
                          <a:latin typeface="Calibri"/>
                          <a:ea typeface="Times New Roman"/>
                        </a:rPr>
                        <a:t>x</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Consolas"/>
                          <a:ea typeface="Times New Roman"/>
                          <a:cs typeface="Times New Roman"/>
                        </a:rPr>
                        <a:t>x</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00025">
                <a:tc>
                  <a:txBody>
                    <a:bodyPr/>
                    <a:lstStyle/>
                    <a:p>
                      <a:pPr algn="ctr">
                        <a:lnSpc>
                          <a:spcPct val="115000"/>
                        </a:lnSpc>
                        <a:spcAft>
                          <a:spcPts val="0"/>
                        </a:spcAft>
                      </a:pPr>
                      <a:r>
                        <a:rPr lang="en-US" sz="1400" dirty="0">
                          <a:latin typeface="Calibri"/>
                          <a:ea typeface="Calibri"/>
                          <a:cs typeface="Times New Roman"/>
                        </a:rPr>
                        <a:t>…</a:t>
                      </a:r>
                      <a:endParaRPr lang="el-GR" sz="1400" dirty="0">
                        <a:latin typeface="Calibri"/>
                        <a:ea typeface="Calibri"/>
                        <a:cs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ctr">
                        <a:lnSpc>
                          <a:spcPct val="115000"/>
                        </a:lnSpc>
                        <a:spcAft>
                          <a:spcPts val="0"/>
                        </a:spcAft>
                      </a:pPr>
                      <a:r>
                        <a:rPr lang="en-US" sz="1400" dirty="0">
                          <a:latin typeface="Calibri"/>
                          <a:ea typeface="Calibri"/>
                          <a:cs typeface="Times New Roman"/>
                        </a:rPr>
                        <a:t>…</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Calibri"/>
                          <a:ea typeface="Calibri"/>
                          <a:cs typeface="Times New Roman"/>
                        </a:rPr>
                        <a:t>…</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pPr>
                      <a:r>
                        <a:rPr lang="en-US" sz="1400" dirty="0">
                          <a:latin typeface="Calibri"/>
                          <a:ea typeface="Times New Roman"/>
                        </a:rPr>
                        <a:t>…</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n-US" sz="1400" dirty="0">
                          <a:latin typeface="Calibri"/>
                          <a:ea typeface="Times New Roman"/>
                        </a:rPr>
                        <a:t>…</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Calibri"/>
                          <a:ea typeface="Calibri"/>
                          <a:cs typeface="Times New Roman"/>
                        </a:rPr>
                        <a:t>…</a:t>
                      </a:r>
                      <a:endParaRPr lang="el-GR" sz="14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r>
                        <a:rPr lang="en-US" sz="1400" dirty="0">
                          <a:latin typeface="Calibri"/>
                          <a:ea typeface="Times New Roman"/>
                        </a:rPr>
                        <a:t>…</a:t>
                      </a:r>
                      <a:endParaRPr lang="el-GR" sz="1400" dirty="0">
                        <a:latin typeface="Calibri"/>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4847779"/>
                  </a:ext>
                </a:extLst>
              </a:tr>
            </a:tbl>
          </a:graphicData>
        </a:graphic>
      </p:graphicFrame>
      <p:sp>
        <p:nvSpPr>
          <p:cNvPr id="4" name="Slide Number Placeholder 3"/>
          <p:cNvSpPr>
            <a:spLocks noGrp="1"/>
          </p:cNvSpPr>
          <p:nvPr>
            <p:ph type="sldNum" sz="quarter" idx="12"/>
          </p:nvPr>
        </p:nvSpPr>
        <p:spPr/>
        <p:txBody>
          <a:bodyPr/>
          <a:lstStyle/>
          <a:p>
            <a:fld id="{FACCA366-11BB-40F2-AAD5-AE80260221D3}" type="slidenum">
              <a:rPr lang="en-US" smtClean="0"/>
              <a:pPr/>
              <a:t>57</a:t>
            </a:fld>
            <a:endParaRPr lang="en-US" dirty="0"/>
          </a:p>
        </p:txBody>
      </p:sp>
      <p:sp>
        <p:nvSpPr>
          <p:cNvPr id="6" name="Content Placeholder 10">
            <a:extLst>
              <a:ext uri="{FF2B5EF4-FFF2-40B4-BE49-F238E27FC236}">
                <a16:creationId xmlns:a16="http://schemas.microsoft.com/office/drawing/2014/main" id="{F2E0E68C-7391-4849-99E2-7DA54F9082C2}"/>
              </a:ext>
            </a:extLst>
          </p:cNvPr>
          <p:cNvSpPr txBox="1">
            <a:spLocks/>
          </p:cNvSpPr>
          <p:nvPr/>
        </p:nvSpPr>
        <p:spPr>
          <a:xfrm>
            <a:off x="4669333" y="4005065"/>
            <a:ext cx="4038600" cy="25782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1600" i="1" dirty="0">
                <a:solidFill>
                  <a:schemeClr val="bg1">
                    <a:lumMod val="50000"/>
                  </a:schemeClr>
                </a:solidFill>
              </a:rPr>
              <a:t>In the course, when I ask for </a:t>
            </a:r>
            <a:r>
              <a:rPr lang="en-US" sz="1600" i="1" u="sng" dirty="0">
                <a:solidFill>
                  <a:schemeClr val="bg1">
                    <a:lumMod val="50000"/>
                  </a:schemeClr>
                </a:solidFill>
              </a:rPr>
              <a:t>test cases</a:t>
            </a:r>
            <a:r>
              <a:rPr lang="en-US" sz="1600" i="1" dirty="0">
                <a:solidFill>
                  <a:schemeClr val="bg1">
                    <a:lumMod val="50000"/>
                  </a:schemeClr>
                </a:solidFill>
              </a:rPr>
              <a:t>, I need their </a:t>
            </a:r>
            <a:r>
              <a:rPr lang="en-US" sz="1600" i="1" u="sng" dirty="0">
                <a:solidFill>
                  <a:schemeClr val="bg1">
                    <a:lumMod val="50000"/>
                  </a:schemeClr>
                </a:solidFill>
              </a:rPr>
              <a:t>full definition</a:t>
            </a:r>
          </a:p>
          <a:p>
            <a:pPr lvl="1"/>
            <a:r>
              <a:rPr lang="en-US" sz="1600" i="1" dirty="0">
                <a:solidFill>
                  <a:schemeClr val="bg1">
                    <a:lumMod val="50000"/>
                  </a:schemeClr>
                </a:solidFill>
              </a:rPr>
              <a:t>Id</a:t>
            </a:r>
          </a:p>
          <a:p>
            <a:pPr lvl="1"/>
            <a:r>
              <a:rPr lang="en-US" sz="1600" i="1" dirty="0">
                <a:solidFill>
                  <a:schemeClr val="bg1">
                    <a:lumMod val="50000"/>
                  </a:schemeClr>
                </a:solidFill>
              </a:rPr>
              <a:t>Description</a:t>
            </a:r>
          </a:p>
          <a:p>
            <a:pPr lvl="1"/>
            <a:r>
              <a:rPr lang="en-US" sz="1600" i="1" dirty="0">
                <a:solidFill>
                  <a:schemeClr val="bg1">
                    <a:lumMod val="50000"/>
                  </a:schemeClr>
                </a:solidFill>
              </a:rPr>
              <a:t>Preconditions</a:t>
            </a:r>
          </a:p>
          <a:p>
            <a:pPr lvl="1"/>
            <a:r>
              <a:rPr lang="en-US" sz="1600" i="1" dirty="0">
                <a:solidFill>
                  <a:schemeClr val="bg1">
                    <a:lumMod val="50000"/>
                  </a:schemeClr>
                </a:solidFill>
              </a:rPr>
              <a:t>Input</a:t>
            </a:r>
          </a:p>
          <a:p>
            <a:pPr lvl="1"/>
            <a:r>
              <a:rPr lang="en-US" sz="1600" i="1" dirty="0">
                <a:solidFill>
                  <a:schemeClr val="bg1">
                    <a:lumMod val="50000"/>
                  </a:schemeClr>
                </a:solidFill>
              </a:rPr>
              <a:t>Postconditions</a:t>
            </a:r>
          </a:p>
          <a:p>
            <a:pPr lvl="1"/>
            <a:r>
              <a:rPr lang="en-US" sz="1600" i="1" dirty="0">
                <a:solidFill>
                  <a:schemeClr val="bg1">
                    <a:lumMod val="50000"/>
                  </a:schemeClr>
                </a:solidFill>
              </a:rPr>
              <a:t>Output</a:t>
            </a:r>
          </a:p>
          <a:p>
            <a:r>
              <a:rPr lang="en-US" sz="1600" i="1" dirty="0">
                <a:solidFill>
                  <a:schemeClr val="bg1">
                    <a:lumMod val="50000"/>
                  </a:schemeClr>
                </a:solidFill>
              </a:rPr>
              <a:t>… and not just the traceability matrix (will be explicitly requested, too)</a:t>
            </a:r>
          </a:p>
          <a:p>
            <a:endParaRPr lang="en-US" sz="1600" i="1" dirty="0">
              <a:solidFill>
                <a:schemeClr val="bg1">
                  <a:lumMod val="50000"/>
                </a:schemeClr>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566"/>
            <a:ext cx="8229600" cy="1143000"/>
          </a:xfrm>
        </p:spPr>
        <p:txBody>
          <a:bodyPr/>
          <a:lstStyle/>
          <a:p>
            <a:r>
              <a:rPr lang="en-US" dirty="0"/>
              <a:t>Traceability</a:t>
            </a:r>
            <a:endParaRPr lang="el-GR" dirty="0"/>
          </a:p>
        </p:txBody>
      </p:sp>
      <p:sp>
        <p:nvSpPr>
          <p:cNvPr id="3" name="Content Placeholder 2"/>
          <p:cNvSpPr>
            <a:spLocks noGrp="1"/>
          </p:cNvSpPr>
          <p:nvPr>
            <p:ph idx="1"/>
          </p:nvPr>
        </p:nvSpPr>
        <p:spPr>
          <a:xfrm>
            <a:off x="457200" y="1020688"/>
            <a:ext cx="8229600" cy="5360640"/>
          </a:xfrm>
        </p:spPr>
        <p:txBody>
          <a:bodyPr>
            <a:noAutofit/>
          </a:bodyPr>
          <a:lstStyle/>
          <a:p>
            <a:r>
              <a:rPr lang="en-US" sz="2200" dirty="0"/>
              <a:t>The reason for keeping the linkage of use to test cases is very important</a:t>
            </a:r>
            <a:r>
              <a:rPr lang="el-GR" sz="2200" dirty="0"/>
              <a:t>:</a:t>
            </a:r>
          </a:p>
          <a:p>
            <a:pPr lvl="1"/>
            <a:r>
              <a:rPr lang="en-US" sz="2200" dirty="0"/>
              <a:t>We validate that the system returns what has been requested at the requirements …</a:t>
            </a:r>
            <a:endParaRPr lang="el-GR" sz="2200" dirty="0"/>
          </a:p>
          <a:p>
            <a:pPr lvl="1"/>
            <a:r>
              <a:rPr lang="en-US" sz="2200" dirty="0"/>
              <a:t>… and ONLY these … </a:t>
            </a:r>
            <a:r>
              <a:rPr lang="en-US" sz="2200" dirty="0">
                <a:sym typeface="Wingdings" panose="05000000000000000000" pitchFamily="2" charset="2"/>
              </a:rPr>
              <a:t></a:t>
            </a:r>
            <a:endParaRPr lang="el-GR" sz="2200" dirty="0"/>
          </a:p>
          <a:p>
            <a:pPr lvl="1"/>
            <a:r>
              <a:rPr lang="en-US" sz="2200" b="1" dirty="0">
                <a:solidFill>
                  <a:srgbClr val="FF0000"/>
                </a:solidFill>
              </a:rPr>
              <a:t>We support maintenance</a:t>
            </a:r>
            <a:r>
              <a:rPr lang="el-GR" sz="2200" b="1" dirty="0">
                <a:solidFill>
                  <a:srgbClr val="FF0000"/>
                </a:solidFill>
              </a:rPr>
              <a:t>: </a:t>
            </a:r>
            <a:r>
              <a:rPr lang="en-US" sz="2200" b="1" dirty="0">
                <a:solidFill>
                  <a:srgbClr val="FF0000"/>
                </a:solidFill>
              </a:rPr>
              <a:t>whenever requirements change (and, believe me, they will), we immediately know which test cases are affected and need maintenance too.</a:t>
            </a:r>
            <a:endParaRPr lang="el-GR" sz="2200" b="1" dirty="0">
              <a:solidFill>
                <a:srgbClr val="FF0000"/>
              </a:solidFill>
            </a:endParaRPr>
          </a:p>
          <a:p>
            <a:r>
              <a:rPr lang="en-US" sz="2200" dirty="0"/>
              <a:t>@SW Eng. Body of Knowledge </a:t>
            </a:r>
            <a:r>
              <a:rPr lang="el-GR" sz="2200" dirty="0"/>
              <a:t>(</a:t>
            </a:r>
            <a:r>
              <a:rPr lang="en-US" sz="2200" dirty="0"/>
              <a:t>SWEBOK</a:t>
            </a:r>
            <a:r>
              <a:rPr lang="el-GR" sz="2200" dirty="0"/>
              <a:t>) </a:t>
            </a:r>
            <a:r>
              <a:rPr lang="en-US" sz="2200" dirty="0"/>
              <a:t>: “Perhaps the most crucial point in understanding software requirements is that a significant proportion of the requirements </a:t>
            </a:r>
            <a:r>
              <a:rPr lang="en-US" sz="2200" i="1" dirty="0"/>
              <a:t>will </a:t>
            </a:r>
            <a:r>
              <a:rPr lang="en-US" sz="2200" dirty="0"/>
              <a:t>change. ... </a:t>
            </a:r>
            <a:r>
              <a:rPr lang="en-US" sz="2200" u="sng" dirty="0"/>
              <a:t>Whatever the cause, it is important to recognize the inevitability of change and take steps to mitigate its effects. </a:t>
            </a:r>
            <a:r>
              <a:rPr lang="en-US" sz="2200" dirty="0"/>
              <a:t>Change has to be managed by ensuring that proposed changes go through a defined review and approval process and </a:t>
            </a:r>
            <a:r>
              <a:rPr lang="en-US" sz="2200" u="sng" dirty="0"/>
              <a:t>by applying careful requirements tracing, impact analysis</a:t>
            </a:r>
            <a:r>
              <a:rPr lang="en-US" sz="2200" dirty="0"/>
              <a:t>, and software configuration management.”</a:t>
            </a:r>
            <a:endParaRPr lang="el-GR" sz="2200" dirty="0"/>
          </a:p>
        </p:txBody>
      </p:sp>
      <p:sp>
        <p:nvSpPr>
          <p:cNvPr id="4" name="Slide Number Placeholder 3"/>
          <p:cNvSpPr>
            <a:spLocks noGrp="1"/>
          </p:cNvSpPr>
          <p:nvPr>
            <p:ph type="sldNum" sz="quarter" idx="12"/>
          </p:nvPr>
        </p:nvSpPr>
        <p:spPr/>
        <p:txBody>
          <a:bodyPr/>
          <a:lstStyle/>
          <a:p>
            <a:fld id="{FACCA366-11BB-40F2-AAD5-AE80260221D3}" type="slidenum">
              <a:rPr lang="en-US" smtClean="0"/>
              <a:pPr/>
              <a:t>58</a:t>
            </a:fld>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39E42-D50E-4FD5-A8C7-AD5F8C3501A9}"/>
              </a:ext>
            </a:extLst>
          </p:cNvPr>
          <p:cNvSpPr>
            <a:spLocks noGrp="1"/>
          </p:cNvSpPr>
          <p:nvPr>
            <p:ph type="title"/>
          </p:nvPr>
        </p:nvSpPr>
        <p:spPr/>
        <p:txBody>
          <a:bodyPr/>
          <a:lstStyle/>
          <a:p>
            <a:r>
              <a:rPr lang="en-US" dirty="0"/>
              <a:t>Checklist</a:t>
            </a:r>
          </a:p>
        </p:txBody>
      </p:sp>
      <p:sp>
        <p:nvSpPr>
          <p:cNvPr id="3" name="Content Placeholder 2">
            <a:extLst>
              <a:ext uri="{FF2B5EF4-FFF2-40B4-BE49-F238E27FC236}">
                <a16:creationId xmlns:a16="http://schemas.microsoft.com/office/drawing/2014/main" id="{1BB9DD57-D465-4E02-8B1F-988D5C76E5F4}"/>
              </a:ext>
            </a:extLst>
          </p:cNvPr>
          <p:cNvSpPr>
            <a:spLocks noGrp="1"/>
          </p:cNvSpPr>
          <p:nvPr>
            <p:ph idx="1"/>
          </p:nvPr>
        </p:nvSpPr>
        <p:spPr>
          <a:xfrm>
            <a:off x="457200" y="1166018"/>
            <a:ext cx="8229600" cy="5359326"/>
          </a:xfrm>
        </p:spPr>
        <p:txBody>
          <a:bodyPr>
            <a:normAutofit fontScale="92500" lnSpcReduction="20000"/>
          </a:bodyPr>
          <a:lstStyle/>
          <a:p>
            <a:r>
              <a:rPr lang="en-US" sz="2400" b="1" dirty="0">
                <a:solidFill>
                  <a:srgbClr val="0000FF"/>
                </a:solidFill>
              </a:rPr>
              <a:t>Focus on the important! </a:t>
            </a:r>
            <a:r>
              <a:rPr lang="en-US" sz="2400" b="1" dirty="0"/>
              <a:t>Importance is determined by </a:t>
            </a:r>
          </a:p>
          <a:p>
            <a:pPr lvl="1"/>
            <a:r>
              <a:rPr lang="en-US" sz="2000" b="1" dirty="0">
                <a:solidFill>
                  <a:schemeClr val="accent4">
                    <a:lumMod val="75000"/>
                  </a:schemeClr>
                </a:solidFill>
              </a:rPr>
              <a:t>significance</a:t>
            </a:r>
            <a:r>
              <a:rPr lang="en-US" sz="2000" b="1" dirty="0"/>
              <a:t>, </a:t>
            </a:r>
          </a:p>
          <a:p>
            <a:pPr lvl="1"/>
            <a:r>
              <a:rPr lang="en-US" sz="2000" b="1" dirty="0">
                <a:solidFill>
                  <a:srgbClr val="008000"/>
                </a:solidFill>
              </a:rPr>
              <a:t>common usage, </a:t>
            </a:r>
          </a:p>
          <a:p>
            <a:pPr lvl="1"/>
            <a:r>
              <a:rPr lang="en-US" sz="2000" b="1" dirty="0">
                <a:solidFill>
                  <a:srgbClr val="FF0000"/>
                </a:solidFill>
              </a:rPr>
              <a:t>risk</a:t>
            </a:r>
            <a:r>
              <a:rPr lang="en-US" sz="2000" b="1" dirty="0"/>
              <a:t> </a:t>
            </a:r>
          </a:p>
          <a:p>
            <a:pPr marL="0" indent="0">
              <a:buNone/>
            </a:pPr>
            <a:r>
              <a:rPr lang="en-US" sz="2400" b="1" dirty="0"/>
              <a:t>     … of the tested code! </a:t>
            </a:r>
          </a:p>
          <a:p>
            <a:r>
              <a:rPr lang="en-US" sz="2400" dirty="0">
                <a:solidFill>
                  <a:srgbClr val="0000FF"/>
                </a:solidFill>
              </a:rPr>
              <a:t>Always test at least the happy day (start with it)</a:t>
            </a:r>
            <a:r>
              <a:rPr lang="en-US" sz="2400" dirty="0"/>
              <a:t>: most significant, useful and common</a:t>
            </a:r>
          </a:p>
          <a:p>
            <a:pPr lvl="1"/>
            <a:r>
              <a:rPr lang="en-US" sz="2000" dirty="0"/>
              <a:t>This might require multiple tests for different equivalence classes and boundaries of the happy day scenario</a:t>
            </a:r>
          </a:p>
          <a:p>
            <a:r>
              <a:rPr lang="en-US" sz="2400" dirty="0"/>
              <a:t>Once these have been done, </a:t>
            </a:r>
            <a:r>
              <a:rPr lang="en-US" sz="2400" dirty="0">
                <a:solidFill>
                  <a:srgbClr val="0000FF"/>
                </a:solidFill>
              </a:rPr>
              <a:t>try to break the software</a:t>
            </a:r>
          </a:p>
          <a:p>
            <a:pPr lvl="1"/>
            <a:r>
              <a:rPr lang="en-US" sz="2000" dirty="0"/>
              <a:t>Order variants by significance and risk; start with the most important and risky</a:t>
            </a:r>
          </a:p>
          <a:p>
            <a:pPr lvl="1"/>
            <a:r>
              <a:rPr lang="en-US" sz="2000" b="1" dirty="0"/>
              <a:t>Risk</a:t>
            </a:r>
            <a:r>
              <a:rPr lang="en-US" sz="2000" dirty="0"/>
              <a:t> is commonly related with wrong/absent/… </a:t>
            </a:r>
            <a:r>
              <a:rPr lang="en-US" sz="2000" b="1" dirty="0"/>
              <a:t>input</a:t>
            </a:r>
            <a:r>
              <a:rPr lang="en-US" sz="2000" dirty="0"/>
              <a:t> or error-prone complicated </a:t>
            </a:r>
            <a:r>
              <a:rPr lang="en-US" sz="2000" b="1" dirty="0"/>
              <a:t>logic</a:t>
            </a:r>
          </a:p>
          <a:p>
            <a:r>
              <a:rPr lang="en-US" sz="2400" b="1" dirty="0"/>
              <a:t>Obligatorily: all test methods in a test class should be independent of run order (the order with which tests are executed should not matter)</a:t>
            </a:r>
          </a:p>
        </p:txBody>
      </p:sp>
      <p:sp>
        <p:nvSpPr>
          <p:cNvPr id="4" name="Slide Number Placeholder 3">
            <a:extLst>
              <a:ext uri="{FF2B5EF4-FFF2-40B4-BE49-F238E27FC236}">
                <a16:creationId xmlns:a16="http://schemas.microsoft.com/office/drawing/2014/main" id="{D842C91D-FBAF-48C9-98BC-CBED7FAC06ED}"/>
              </a:ext>
            </a:extLst>
          </p:cNvPr>
          <p:cNvSpPr>
            <a:spLocks noGrp="1"/>
          </p:cNvSpPr>
          <p:nvPr>
            <p:ph type="sldNum" sz="quarter" idx="12"/>
          </p:nvPr>
        </p:nvSpPr>
        <p:spPr/>
        <p:txBody>
          <a:bodyPr/>
          <a:lstStyle/>
          <a:p>
            <a:fld id="{3DF53439-851E-44AD-84B1-B6BFC3D0C743}" type="slidenum">
              <a:rPr lang="el-GR" smtClean="0"/>
              <a:t>59</a:t>
            </a:fld>
            <a:endParaRPr lang="el-GR"/>
          </a:p>
        </p:txBody>
      </p:sp>
    </p:spTree>
    <p:extLst>
      <p:ext uri="{BB962C8B-B14F-4D97-AF65-F5344CB8AC3E}">
        <p14:creationId xmlns:p14="http://schemas.microsoft.com/office/powerpoint/2010/main" val="415009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BE5E5-EB23-4550-AF7B-FA94A8904612}"/>
              </a:ext>
            </a:extLst>
          </p:cNvPr>
          <p:cNvSpPr>
            <a:spLocks noGrp="1"/>
          </p:cNvSpPr>
          <p:nvPr>
            <p:ph type="title"/>
          </p:nvPr>
        </p:nvSpPr>
        <p:spPr/>
        <p:txBody>
          <a:bodyPr/>
          <a:lstStyle/>
          <a:p>
            <a:r>
              <a:rPr lang="en-US" dirty="0"/>
              <a:t>Software testing is …</a:t>
            </a:r>
          </a:p>
        </p:txBody>
      </p:sp>
      <p:sp>
        <p:nvSpPr>
          <p:cNvPr id="3" name="Content Placeholder 2">
            <a:extLst>
              <a:ext uri="{FF2B5EF4-FFF2-40B4-BE49-F238E27FC236}">
                <a16:creationId xmlns:a16="http://schemas.microsoft.com/office/drawing/2014/main" id="{E37350B7-BB5B-4C6C-B85E-0A81A159845F}"/>
              </a:ext>
            </a:extLst>
          </p:cNvPr>
          <p:cNvSpPr>
            <a:spLocks noGrp="1"/>
          </p:cNvSpPr>
          <p:nvPr>
            <p:ph idx="1"/>
          </p:nvPr>
        </p:nvSpPr>
        <p:spPr/>
        <p:txBody>
          <a:bodyPr>
            <a:normAutofit/>
          </a:bodyPr>
          <a:lstStyle/>
          <a:p>
            <a:r>
              <a:rPr lang="en-US" sz="2800" dirty="0"/>
              <a:t>Software testing is a way of providing an </a:t>
            </a:r>
            <a:r>
              <a:rPr lang="en-US" sz="2800" dirty="0">
                <a:solidFill>
                  <a:srgbClr val="C00000"/>
                </a:solidFill>
              </a:rPr>
              <a:t>estimate of software quality</a:t>
            </a:r>
            <a:r>
              <a:rPr lang="en-US" sz="2800" dirty="0"/>
              <a:t> to stakeholders (e.g., customers, users, and managers).</a:t>
            </a:r>
          </a:p>
          <a:p>
            <a:endParaRPr lang="en-US" sz="2800" dirty="0"/>
          </a:p>
          <a:p>
            <a:r>
              <a:rPr lang="en-US" sz="2800" dirty="0"/>
              <a:t>Software testing is NOT …</a:t>
            </a:r>
          </a:p>
          <a:p>
            <a:pPr lvl="1"/>
            <a:r>
              <a:rPr lang="en-US" sz="2000" dirty="0"/>
              <a:t>… finding every single defect.</a:t>
            </a:r>
          </a:p>
          <a:p>
            <a:pPr lvl="1"/>
            <a:r>
              <a:rPr lang="en-US" sz="2000" dirty="0"/>
              <a:t>… randomly pressing buttons, hoping that something will break.</a:t>
            </a:r>
          </a:p>
          <a:p>
            <a:pPr lvl="1"/>
            <a:r>
              <a:rPr lang="en-US" sz="2000" dirty="0"/>
              <a:t>… hoping that something will break, period.</a:t>
            </a:r>
          </a:p>
          <a:p>
            <a:pPr lvl="1"/>
            <a:r>
              <a:rPr lang="en-US" sz="2000" dirty="0"/>
              <a:t>… something you do after all the programming is complete.</a:t>
            </a:r>
          </a:p>
          <a:p>
            <a:pPr lvl="1"/>
            <a:r>
              <a:rPr lang="en-US" sz="2000" dirty="0"/>
              <a:t>… something you postpone until users start complaining. (REALLY!!)</a:t>
            </a:r>
          </a:p>
        </p:txBody>
      </p:sp>
      <p:sp>
        <p:nvSpPr>
          <p:cNvPr id="4" name="Slide Number Placeholder 3">
            <a:extLst>
              <a:ext uri="{FF2B5EF4-FFF2-40B4-BE49-F238E27FC236}">
                <a16:creationId xmlns:a16="http://schemas.microsoft.com/office/drawing/2014/main" id="{E7427FEB-8BF5-4CE0-940B-45F2C461BACB}"/>
              </a:ext>
            </a:extLst>
          </p:cNvPr>
          <p:cNvSpPr>
            <a:spLocks noGrp="1"/>
          </p:cNvSpPr>
          <p:nvPr>
            <p:ph type="sldNum" sz="quarter" idx="12"/>
          </p:nvPr>
        </p:nvSpPr>
        <p:spPr/>
        <p:txBody>
          <a:bodyPr/>
          <a:lstStyle/>
          <a:p>
            <a:fld id="{3DF53439-851E-44AD-84B1-B6BFC3D0C743}" type="slidenum">
              <a:rPr lang="el-GR" smtClean="0"/>
              <a:t>6</a:t>
            </a:fld>
            <a:endParaRPr lang="el-GR"/>
          </a:p>
        </p:txBody>
      </p:sp>
    </p:spTree>
    <p:extLst>
      <p:ext uri="{BB962C8B-B14F-4D97-AF65-F5344CB8AC3E}">
        <p14:creationId xmlns:p14="http://schemas.microsoft.com/office/powerpoint/2010/main" val="22839835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8530-EF7E-4FE9-A694-855D19000DAD}"/>
              </a:ext>
            </a:extLst>
          </p:cNvPr>
          <p:cNvSpPr>
            <a:spLocks noGrp="1"/>
          </p:cNvSpPr>
          <p:nvPr>
            <p:ph type="title"/>
          </p:nvPr>
        </p:nvSpPr>
        <p:spPr/>
        <p:txBody>
          <a:bodyPr/>
          <a:lstStyle/>
          <a:p>
            <a:r>
              <a:rPr lang="en-US" dirty="0"/>
              <a:t>Variants of a test case</a:t>
            </a:r>
          </a:p>
        </p:txBody>
      </p:sp>
      <p:sp>
        <p:nvSpPr>
          <p:cNvPr id="3" name="Content Placeholder 2">
            <a:extLst>
              <a:ext uri="{FF2B5EF4-FFF2-40B4-BE49-F238E27FC236}">
                <a16:creationId xmlns:a16="http://schemas.microsoft.com/office/drawing/2014/main" id="{FFF850CE-CA30-4E1F-AEF8-25FDD1AE3A44}"/>
              </a:ext>
            </a:extLst>
          </p:cNvPr>
          <p:cNvSpPr>
            <a:spLocks noGrp="1"/>
          </p:cNvSpPr>
          <p:nvPr>
            <p:ph idx="1"/>
          </p:nvPr>
        </p:nvSpPr>
        <p:spPr/>
        <p:txBody>
          <a:bodyPr>
            <a:normAutofit fontScale="85000" lnSpcReduction="20000"/>
          </a:bodyPr>
          <a:lstStyle/>
          <a:p>
            <a:r>
              <a:rPr lang="en-US" dirty="0"/>
              <a:t>Produce </a:t>
            </a:r>
            <a:r>
              <a:rPr lang="en-US" b="1" dirty="0"/>
              <a:t>Equivalence Classes</a:t>
            </a:r>
            <a:r>
              <a:rPr lang="en-US" dirty="0"/>
              <a:t> and pick </a:t>
            </a:r>
            <a:r>
              <a:rPr lang="en-US" b="1" dirty="0"/>
              <a:t>boundaries</a:t>
            </a:r>
            <a:r>
              <a:rPr lang="en-US" dirty="0"/>
              <a:t> and </a:t>
            </a:r>
            <a:r>
              <a:rPr lang="en-US" b="1" dirty="0"/>
              <a:t>interior values</a:t>
            </a:r>
            <a:r>
              <a:rPr lang="en-US" dirty="0"/>
              <a:t> (these can still be happy day tests)</a:t>
            </a:r>
          </a:p>
          <a:p>
            <a:r>
              <a:rPr lang="en-US" dirty="0"/>
              <a:t>Practically, you vary prior state and input; later, we will see how easily this can be done with Junit</a:t>
            </a:r>
          </a:p>
          <a:p>
            <a:endParaRPr lang="en-US" dirty="0"/>
          </a:p>
          <a:p>
            <a:r>
              <a:rPr lang="en-US" dirty="0"/>
              <a:t>Non-happy day: Take care of …</a:t>
            </a:r>
          </a:p>
          <a:p>
            <a:pPr lvl="1"/>
            <a:r>
              <a:rPr lang="en-US" b="1" dirty="0"/>
              <a:t>Missing </a:t>
            </a:r>
            <a:r>
              <a:rPr lang="en-US" dirty="0"/>
              <a:t>input</a:t>
            </a:r>
          </a:p>
          <a:p>
            <a:pPr lvl="1"/>
            <a:r>
              <a:rPr lang="en-US" b="1" dirty="0"/>
              <a:t>Wrong</a:t>
            </a:r>
            <a:r>
              <a:rPr lang="en-US" dirty="0"/>
              <a:t> input (errors, null pointers, no disk/net/…) </a:t>
            </a:r>
          </a:p>
          <a:p>
            <a:pPr lvl="1"/>
            <a:r>
              <a:rPr lang="en-US" b="1" dirty="0"/>
              <a:t>Incorrect logic</a:t>
            </a:r>
            <a:r>
              <a:rPr lang="en-US" dirty="0"/>
              <a:t> of the program</a:t>
            </a:r>
          </a:p>
          <a:p>
            <a:pPr lvl="1"/>
            <a:r>
              <a:rPr lang="en-US" dirty="0"/>
              <a:t>… AOB not mentioned here</a:t>
            </a:r>
          </a:p>
          <a:p>
            <a:pPr lvl="1"/>
            <a:r>
              <a:rPr lang="en-US" i="1" dirty="0"/>
              <a:t>… see the next section of these slides for more…</a:t>
            </a:r>
          </a:p>
        </p:txBody>
      </p:sp>
      <p:sp>
        <p:nvSpPr>
          <p:cNvPr id="4" name="Slide Number Placeholder 3">
            <a:extLst>
              <a:ext uri="{FF2B5EF4-FFF2-40B4-BE49-F238E27FC236}">
                <a16:creationId xmlns:a16="http://schemas.microsoft.com/office/drawing/2014/main" id="{42D5BA24-711E-4C71-942C-BCF0E92F0B07}"/>
              </a:ext>
            </a:extLst>
          </p:cNvPr>
          <p:cNvSpPr>
            <a:spLocks noGrp="1"/>
          </p:cNvSpPr>
          <p:nvPr>
            <p:ph type="sldNum" sz="quarter" idx="12"/>
          </p:nvPr>
        </p:nvSpPr>
        <p:spPr/>
        <p:txBody>
          <a:bodyPr/>
          <a:lstStyle/>
          <a:p>
            <a:fld id="{3DF53439-851E-44AD-84B1-B6BFC3D0C743}" type="slidenum">
              <a:rPr lang="el-GR" smtClean="0"/>
              <a:t>60</a:t>
            </a:fld>
            <a:endParaRPr lang="el-GR"/>
          </a:p>
        </p:txBody>
      </p:sp>
    </p:spTree>
    <p:extLst>
      <p:ext uri="{BB962C8B-B14F-4D97-AF65-F5344CB8AC3E}">
        <p14:creationId xmlns:p14="http://schemas.microsoft.com/office/powerpoint/2010/main" val="28201893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1F5F5-56B7-4115-8069-3318DBED6FCC}"/>
              </a:ext>
            </a:extLst>
          </p:cNvPr>
          <p:cNvSpPr>
            <a:spLocks noGrp="1"/>
          </p:cNvSpPr>
          <p:nvPr>
            <p:ph type="title"/>
          </p:nvPr>
        </p:nvSpPr>
        <p:spPr/>
        <p:txBody>
          <a:bodyPr/>
          <a:lstStyle/>
          <a:p>
            <a:r>
              <a:rPr lang="en-US" dirty="0"/>
              <a:t>Code coverage (by tests)</a:t>
            </a:r>
          </a:p>
        </p:txBody>
      </p:sp>
      <p:sp>
        <p:nvSpPr>
          <p:cNvPr id="3" name="Content Placeholder 2">
            <a:extLst>
              <a:ext uri="{FF2B5EF4-FFF2-40B4-BE49-F238E27FC236}">
                <a16:creationId xmlns:a16="http://schemas.microsoft.com/office/drawing/2014/main" id="{3CFFAFFD-AD70-4778-9090-3B126A3B7C42}"/>
              </a:ext>
            </a:extLst>
          </p:cNvPr>
          <p:cNvSpPr>
            <a:spLocks noGrp="1"/>
          </p:cNvSpPr>
          <p:nvPr>
            <p:ph idx="1"/>
          </p:nvPr>
        </p:nvSpPr>
        <p:spPr/>
        <p:txBody>
          <a:bodyPr>
            <a:normAutofit/>
          </a:bodyPr>
          <a:lstStyle/>
          <a:p>
            <a:r>
              <a:rPr lang="en-US" dirty="0"/>
              <a:t>Code coverage: what percentage of [unit-of-code] has tests that call into it</a:t>
            </a:r>
          </a:p>
          <a:p>
            <a:pPr marL="0" indent="0">
              <a:buNone/>
            </a:pPr>
            <a:r>
              <a:rPr lang="en-US" dirty="0"/>
              <a:t>/* unit-of-code: method / branch / statement */</a:t>
            </a:r>
          </a:p>
          <a:p>
            <a:r>
              <a:rPr lang="en-US" dirty="0"/>
              <a:t>Don’t focus so much on coverage but on importance:</a:t>
            </a:r>
          </a:p>
          <a:p>
            <a:pPr lvl="1"/>
            <a:r>
              <a:rPr lang="en-US" dirty="0"/>
              <a:t>We cannot test everything;</a:t>
            </a:r>
          </a:p>
          <a:p>
            <a:pPr lvl="1"/>
            <a:r>
              <a:rPr lang="en-US" dirty="0"/>
              <a:t>We should at least test the most significant, common, risky parts of the </a:t>
            </a:r>
            <a:r>
              <a:rPr lang="en-US" dirty="0" err="1"/>
              <a:t>coe</a:t>
            </a:r>
            <a:endParaRPr lang="en-US" dirty="0"/>
          </a:p>
        </p:txBody>
      </p:sp>
      <p:sp>
        <p:nvSpPr>
          <p:cNvPr id="4" name="Slide Number Placeholder 3">
            <a:extLst>
              <a:ext uri="{FF2B5EF4-FFF2-40B4-BE49-F238E27FC236}">
                <a16:creationId xmlns:a16="http://schemas.microsoft.com/office/drawing/2014/main" id="{23F8F518-FB0C-4586-932E-18AB9840488B}"/>
              </a:ext>
            </a:extLst>
          </p:cNvPr>
          <p:cNvSpPr>
            <a:spLocks noGrp="1"/>
          </p:cNvSpPr>
          <p:nvPr>
            <p:ph type="sldNum" sz="quarter" idx="12"/>
          </p:nvPr>
        </p:nvSpPr>
        <p:spPr/>
        <p:txBody>
          <a:bodyPr/>
          <a:lstStyle/>
          <a:p>
            <a:fld id="{3DF53439-851E-44AD-84B1-B6BFC3D0C743}" type="slidenum">
              <a:rPr lang="el-GR" smtClean="0"/>
              <a:t>61</a:t>
            </a:fld>
            <a:endParaRPr lang="el-GR"/>
          </a:p>
        </p:txBody>
      </p:sp>
    </p:spTree>
    <p:extLst>
      <p:ext uri="{BB962C8B-B14F-4D97-AF65-F5344CB8AC3E}">
        <p14:creationId xmlns:p14="http://schemas.microsoft.com/office/powerpoint/2010/main" val="233032222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FF9A9-B4AF-4964-BACC-FA8177D7AD26}"/>
              </a:ext>
            </a:extLst>
          </p:cNvPr>
          <p:cNvSpPr>
            <a:spLocks noGrp="1"/>
          </p:cNvSpPr>
          <p:nvPr>
            <p:ph type="title"/>
          </p:nvPr>
        </p:nvSpPr>
        <p:spPr/>
        <p:txBody>
          <a:bodyPr>
            <a:normAutofit fontScale="90000"/>
          </a:bodyPr>
          <a:lstStyle/>
          <a:p>
            <a:r>
              <a:rPr lang="en-US" dirty="0"/>
              <a:t>Possible test cases for the 150F case</a:t>
            </a:r>
          </a:p>
        </p:txBody>
      </p:sp>
      <p:graphicFrame>
        <p:nvGraphicFramePr>
          <p:cNvPr id="3" name="Table 2">
            <a:extLst>
              <a:ext uri="{FF2B5EF4-FFF2-40B4-BE49-F238E27FC236}">
                <a16:creationId xmlns:a16="http://schemas.microsoft.com/office/drawing/2014/main" id="{DEAE32FF-5E90-44BE-B98E-C25C68803195}"/>
              </a:ext>
            </a:extLst>
          </p:cNvPr>
          <p:cNvGraphicFramePr>
            <a:graphicFrameLocks noGrp="1"/>
          </p:cNvGraphicFramePr>
          <p:nvPr/>
        </p:nvGraphicFramePr>
        <p:xfrm>
          <a:off x="251520" y="1268760"/>
          <a:ext cx="6316903" cy="2225040"/>
        </p:xfrm>
        <a:graphic>
          <a:graphicData uri="http://schemas.openxmlformats.org/drawingml/2006/table">
            <a:tbl>
              <a:tblPr firstRow="1" bandRow="1">
                <a:tableStyleId>{5C22544A-7EE6-4342-B048-85BDC9FD1C3A}</a:tableStyleId>
              </a:tblPr>
              <a:tblGrid>
                <a:gridCol w="1445959">
                  <a:extLst>
                    <a:ext uri="{9D8B030D-6E8A-4147-A177-3AD203B41FA5}">
                      <a16:colId xmlns:a16="http://schemas.microsoft.com/office/drawing/2014/main" val="1012610601"/>
                    </a:ext>
                  </a:extLst>
                </a:gridCol>
                <a:gridCol w="778129">
                  <a:extLst>
                    <a:ext uri="{9D8B030D-6E8A-4147-A177-3AD203B41FA5}">
                      <a16:colId xmlns:a16="http://schemas.microsoft.com/office/drawing/2014/main" val="2015240690"/>
                    </a:ext>
                  </a:extLst>
                </a:gridCol>
                <a:gridCol w="229983">
                  <a:extLst>
                    <a:ext uri="{9D8B030D-6E8A-4147-A177-3AD203B41FA5}">
                      <a16:colId xmlns:a16="http://schemas.microsoft.com/office/drawing/2014/main" val="3559390915"/>
                    </a:ext>
                  </a:extLst>
                </a:gridCol>
                <a:gridCol w="778129">
                  <a:extLst>
                    <a:ext uri="{9D8B030D-6E8A-4147-A177-3AD203B41FA5}">
                      <a16:colId xmlns:a16="http://schemas.microsoft.com/office/drawing/2014/main" val="3340112055"/>
                    </a:ext>
                  </a:extLst>
                </a:gridCol>
                <a:gridCol w="235268">
                  <a:extLst>
                    <a:ext uri="{9D8B030D-6E8A-4147-A177-3AD203B41FA5}">
                      <a16:colId xmlns:a16="http://schemas.microsoft.com/office/drawing/2014/main" val="1123315592"/>
                    </a:ext>
                  </a:extLst>
                </a:gridCol>
                <a:gridCol w="778129">
                  <a:extLst>
                    <a:ext uri="{9D8B030D-6E8A-4147-A177-3AD203B41FA5}">
                      <a16:colId xmlns:a16="http://schemas.microsoft.com/office/drawing/2014/main" val="2536483213"/>
                    </a:ext>
                  </a:extLst>
                </a:gridCol>
                <a:gridCol w="235268">
                  <a:extLst>
                    <a:ext uri="{9D8B030D-6E8A-4147-A177-3AD203B41FA5}">
                      <a16:colId xmlns:a16="http://schemas.microsoft.com/office/drawing/2014/main" val="455491876"/>
                    </a:ext>
                  </a:extLst>
                </a:gridCol>
                <a:gridCol w="876491">
                  <a:extLst>
                    <a:ext uri="{9D8B030D-6E8A-4147-A177-3AD203B41FA5}">
                      <a16:colId xmlns:a16="http://schemas.microsoft.com/office/drawing/2014/main" val="498882264"/>
                    </a:ext>
                  </a:extLst>
                </a:gridCol>
                <a:gridCol w="235268">
                  <a:extLst>
                    <a:ext uri="{9D8B030D-6E8A-4147-A177-3AD203B41FA5}">
                      <a16:colId xmlns:a16="http://schemas.microsoft.com/office/drawing/2014/main" val="4113153138"/>
                    </a:ext>
                  </a:extLst>
                </a:gridCol>
                <a:gridCol w="724279">
                  <a:extLst>
                    <a:ext uri="{9D8B030D-6E8A-4147-A177-3AD203B41FA5}">
                      <a16:colId xmlns:a16="http://schemas.microsoft.com/office/drawing/2014/main" val="49434388"/>
                    </a:ext>
                  </a:extLst>
                </a:gridCol>
              </a:tblGrid>
              <a:tr h="370840">
                <a:tc>
                  <a:txBody>
                    <a:bodyPr/>
                    <a:lstStyle/>
                    <a:p>
                      <a:endParaRPr lang="en-US" dirty="0"/>
                    </a:p>
                  </a:txBody>
                  <a:tcPr/>
                </a:tc>
                <a:tc>
                  <a:txBody>
                    <a:bodyPr/>
                    <a:lstStyle/>
                    <a:p>
                      <a:r>
                        <a:rPr lang="en-US" dirty="0"/>
                        <a:t>Test 1</a:t>
                      </a:r>
                    </a:p>
                  </a:txBody>
                  <a:tcPr/>
                </a:tc>
                <a:tc>
                  <a:txBody>
                    <a:bodyPr/>
                    <a:lstStyle/>
                    <a:p>
                      <a:endParaRPr lang="en-US" dirty="0"/>
                    </a:p>
                  </a:txBody>
                  <a:tcPr/>
                </a:tc>
                <a:tc>
                  <a:txBody>
                    <a:bodyPr/>
                    <a:lstStyle/>
                    <a:p>
                      <a:r>
                        <a:rPr lang="en-US" dirty="0"/>
                        <a:t>Test 2</a:t>
                      </a:r>
                    </a:p>
                  </a:txBody>
                  <a:tcPr/>
                </a:tc>
                <a:tc>
                  <a:txBody>
                    <a:bodyPr/>
                    <a:lstStyle/>
                    <a:p>
                      <a:endParaRPr lang="en-US" dirty="0"/>
                    </a:p>
                  </a:txBody>
                  <a:tcPr/>
                </a:tc>
                <a:tc>
                  <a:txBody>
                    <a:bodyPr/>
                    <a:lstStyle/>
                    <a:p>
                      <a:r>
                        <a:rPr lang="en-US" dirty="0"/>
                        <a:t>Test 3</a:t>
                      </a:r>
                    </a:p>
                  </a:txBody>
                  <a:tcPr/>
                </a:tc>
                <a:tc>
                  <a:txBody>
                    <a:bodyPr/>
                    <a:lstStyle/>
                    <a:p>
                      <a:endParaRPr lang="en-US" dirty="0"/>
                    </a:p>
                  </a:txBody>
                  <a:tcPr/>
                </a:tc>
                <a:tc>
                  <a:txBody>
                    <a:bodyPr/>
                    <a:lstStyle/>
                    <a:p>
                      <a:r>
                        <a:rPr lang="en-US" dirty="0"/>
                        <a:t>Test 4</a:t>
                      </a:r>
                    </a:p>
                  </a:txBody>
                  <a:tcPr/>
                </a:tc>
                <a:tc>
                  <a:txBody>
                    <a:bodyPr/>
                    <a:lstStyle/>
                    <a:p>
                      <a:endParaRPr lang="en-US" dirty="0"/>
                    </a:p>
                  </a:txBody>
                  <a:tcPr/>
                </a:tc>
                <a:tc>
                  <a:txBody>
                    <a:bodyPr/>
                    <a:lstStyle/>
                    <a:p>
                      <a:r>
                        <a:rPr lang="en-US" dirty="0"/>
                        <a:t>…</a:t>
                      </a:r>
                    </a:p>
                  </a:txBody>
                  <a:tcPr/>
                </a:tc>
                <a:extLst>
                  <a:ext uri="{0D108BD9-81ED-4DB2-BD59-A6C34878D82A}">
                    <a16:rowId xmlns:a16="http://schemas.microsoft.com/office/drawing/2014/main" val="3897711874"/>
                  </a:ext>
                </a:extLst>
              </a:tr>
              <a:tr h="370840">
                <a:tc>
                  <a:txBody>
                    <a:bodyPr/>
                    <a:lstStyle/>
                    <a:p>
                      <a:r>
                        <a:rPr lang="en-US" dirty="0"/>
                        <a:t>ON</a:t>
                      </a:r>
                    </a:p>
                  </a:txBody>
                  <a:tcPr/>
                </a:tc>
                <a:tc>
                  <a:txBody>
                    <a:bodyPr/>
                    <a:lstStyle/>
                    <a:p>
                      <a:pPr algn="ctr"/>
                      <a:r>
                        <a:rPr lang="en-US" dirty="0"/>
                        <a:t>-</a:t>
                      </a:r>
                    </a:p>
                  </a:txBody>
                  <a:tcPr/>
                </a:tc>
                <a:tc>
                  <a:txBody>
                    <a:bodyPr/>
                    <a:lstStyle/>
                    <a:p>
                      <a:pPr algn="ctr"/>
                      <a:endParaRPr lang="en-US" dirty="0"/>
                    </a:p>
                  </a:txBody>
                  <a:tcPr/>
                </a:tc>
                <a:tc>
                  <a:txBody>
                    <a:bodyPr/>
                    <a:lstStyle/>
                    <a:p>
                      <a:pPr algn="ctr"/>
                      <a:r>
                        <a:rPr lang="en-US" dirty="0"/>
                        <a:t>-</a:t>
                      </a:r>
                    </a:p>
                  </a:txBody>
                  <a:tcPr/>
                </a:tc>
                <a:tc>
                  <a:txBody>
                    <a:bodyPr/>
                    <a:lstStyle/>
                    <a:p>
                      <a:pPr algn="ctr"/>
                      <a:endParaRPr lang="en-US" dirty="0"/>
                    </a:p>
                  </a:txBody>
                  <a:tcPr/>
                </a:tc>
                <a:tc>
                  <a:txBody>
                    <a:bodyPr/>
                    <a:lstStyle/>
                    <a:p>
                      <a:pPr algn="ctr"/>
                      <a:r>
                        <a:rPr lang="en-US" dirty="0"/>
                        <a:t>-</a:t>
                      </a:r>
                    </a:p>
                  </a:txBody>
                  <a:tcPr/>
                </a:tc>
                <a:tc>
                  <a:txBody>
                    <a:bodyPr/>
                    <a:lstStyle/>
                    <a:p>
                      <a:pPr algn="ctr"/>
                      <a:endParaRPr lang="en-US" dirty="0"/>
                    </a:p>
                  </a:txBody>
                  <a:tcPr/>
                </a:tc>
                <a:tc>
                  <a:txBody>
                    <a:bodyPr/>
                    <a:lstStyle/>
                    <a:p>
                      <a:pPr algn="l"/>
                      <a:r>
                        <a:rPr lang="en-US" dirty="0"/>
                        <a:t>-</a:t>
                      </a:r>
                    </a:p>
                  </a:txBody>
                  <a:tcPr/>
                </a:tc>
                <a:tc>
                  <a:txBody>
                    <a:bodyPr/>
                    <a:lstStyle/>
                    <a:p>
                      <a:pPr algn="ctr"/>
                      <a:endParaRPr lang="en-US" dirty="0"/>
                    </a:p>
                  </a:txBody>
                  <a:tcPr/>
                </a:tc>
                <a:tc>
                  <a:txBody>
                    <a:bodyPr/>
                    <a:lstStyle/>
                    <a:p>
                      <a:pPr algn="l"/>
                      <a:r>
                        <a:rPr lang="en-US" dirty="0"/>
                        <a:t>…</a:t>
                      </a:r>
                    </a:p>
                  </a:txBody>
                  <a:tcPr/>
                </a:tc>
                <a:extLst>
                  <a:ext uri="{0D108BD9-81ED-4DB2-BD59-A6C34878D82A}">
                    <a16:rowId xmlns:a16="http://schemas.microsoft.com/office/drawing/2014/main" val="4138896095"/>
                  </a:ext>
                </a:extLst>
              </a:tr>
              <a:tr h="370840">
                <a:tc>
                  <a:txBody>
                    <a:bodyPr/>
                    <a:lstStyle/>
                    <a:p>
                      <a:r>
                        <a:rPr lang="en-US" dirty="0"/>
                        <a:t>INPUT</a:t>
                      </a:r>
                    </a:p>
                  </a:txBody>
                  <a:tcPr/>
                </a:tc>
                <a:tc>
                  <a:txBody>
                    <a:bodyPr/>
                    <a:lstStyle/>
                    <a:p>
                      <a:r>
                        <a:rPr lang="en-US" dirty="0"/>
                        <a:t>149.9</a:t>
                      </a:r>
                    </a:p>
                  </a:txBody>
                  <a:tcPr/>
                </a:tc>
                <a:tc>
                  <a:txBody>
                    <a:bodyPr/>
                    <a:lstStyle/>
                    <a:p>
                      <a:endParaRPr lang="en-US" dirty="0"/>
                    </a:p>
                  </a:txBody>
                  <a:tcPr/>
                </a:tc>
                <a:tc>
                  <a:txBody>
                    <a:bodyPr/>
                    <a:lstStyle/>
                    <a:p>
                      <a:r>
                        <a:rPr lang="en-US" dirty="0"/>
                        <a:t>150.0</a:t>
                      </a:r>
                    </a:p>
                  </a:txBody>
                  <a:tcPr/>
                </a:tc>
                <a:tc>
                  <a:txBody>
                    <a:bodyPr/>
                    <a:lstStyle/>
                    <a:p>
                      <a:endParaRPr lang="en-US" dirty="0"/>
                    </a:p>
                  </a:txBody>
                  <a:tcPr/>
                </a:tc>
                <a:tc>
                  <a:txBody>
                    <a:bodyPr/>
                    <a:lstStyle/>
                    <a:p>
                      <a:r>
                        <a:rPr lang="en-US" dirty="0"/>
                        <a:t>150.1</a:t>
                      </a:r>
                    </a:p>
                  </a:txBody>
                  <a:tcPr/>
                </a:tc>
                <a:tc>
                  <a:txBody>
                    <a:bodyPr/>
                    <a:lstStyle/>
                    <a:p>
                      <a:endParaRPr lang="en-US" dirty="0"/>
                    </a:p>
                  </a:txBody>
                  <a:tcPr/>
                </a:tc>
                <a:tc>
                  <a:txBody>
                    <a:bodyPr/>
                    <a:lstStyle/>
                    <a:p>
                      <a:r>
                        <a:rPr lang="en-US" dirty="0"/>
                        <a:t>“</a:t>
                      </a:r>
                      <a:r>
                        <a:rPr lang="en-US" dirty="0" err="1"/>
                        <a:t>Abcd</a:t>
                      </a:r>
                      <a:r>
                        <a:rPr lang="en-US" dirty="0"/>
                        <a:t>”</a:t>
                      </a:r>
                    </a:p>
                  </a:txBody>
                  <a:tcPr/>
                </a:tc>
                <a:tc>
                  <a:txBody>
                    <a:bodyPr/>
                    <a:lstStyle/>
                    <a:p>
                      <a:endParaRPr lang="en-US" dirty="0"/>
                    </a:p>
                  </a:txBody>
                  <a:tcPr/>
                </a:tc>
                <a:tc>
                  <a:txBody>
                    <a:bodyPr/>
                    <a:lstStyle/>
                    <a:p>
                      <a:r>
                        <a:rPr lang="en-US" dirty="0"/>
                        <a:t>…</a:t>
                      </a:r>
                    </a:p>
                  </a:txBody>
                  <a:tcPr/>
                </a:tc>
                <a:extLst>
                  <a:ext uri="{0D108BD9-81ED-4DB2-BD59-A6C34878D82A}">
                    <a16:rowId xmlns:a16="http://schemas.microsoft.com/office/drawing/2014/main" val="1775900746"/>
                  </a:ext>
                </a:extLst>
              </a:tr>
              <a:tr h="370840">
                <a:tc>
                  <a:txBody>
                    <a:bodyPr/>
                    <a:lstStyle/>
                    <a:p>
                      <a:r>
                        <a:rPr lang="en-US" dirty="0"/>
                        <a:t>EXP. OUTPUT</a:t>
                      </a:r>
                    </a:p>
                  </a:txBody>
                  <a:tcPr/>
                </a:tc>
                <a:tc>
                  <a:txBody>
                    <a:bodyPr/>
                    <a:lstStyle/>
                    <a:p>
                      <a:pPr algn="ctr"/>
                      <a:r>
                        <a:rPr lang="en-US" dirty="0"/>
                        <a:t>-</a:t>
                      </a:r>
                    </a:p>
                  </a:txBody>
                  <a:tcPr/>
                </a:tc>
                <a:tc>
                  <a:txBody>
                    <a:bodyPr/>
                    <a:lstStyle/>
                    <a:p>
                      <a:endParaRPr lang="en-US" dirty="0"/>
                    </a:p>
                  </a:txBody>
                  <a:tcPr/>
                </a:tc>
                <a:tc>
                  <a:txBody>
                    <a:bodyPr/>
                    <a:lstStyle/>
                    <a:p>
                      <a:r>
                        <a:rPr lang="en-US" dirty="0"/>
                        <a:t>Error</a:t>
                      </a:r>
                    </a:p>
                  </a:txBody>
                  <a:tcPr/>
                </a:tc>
                <a:tc>
                  <a:txBody>
                    <a:bodyPr/>
                    <a:lstStyle/>
                    <a:p>
                      <a:endParaRPr lang="en-US" dirty="0"/>
                    </a:p>
                  </a:txBody>
                  <a:tcPr/>
                </a:tc>
                <a:tc>
                  <a:txBody>
                    <a:bodyPr/>
                    <a:lstStyle/>
                    <a:p>
                      <a:r>
                        <a:rPr lang="en-US" dirty="0"/>
                        <a:t>Error</a:t>
                      </a:r>
                    </a:p>
                  </a:txBody>
                  <a:tcPr/>
                </a:tc>
                <a:tc>
                  <a:txBody>
                    <a:bodyPr/>
                    <a:lstStyle/>
                    <a:p>
                      <a:endParaRPr lang="en-US"/>
                    </a:p>
                  </a:txBody>
                  <a:tcPr/>
                </a:tc>
                <a:tc>
                  <a:txBody>
                    <a:bodyPr/>
                    <a:lstStyle/>
                    <a:p>
                      <a:r>
                        <a:rPr lang="en-US" dirty="0"/>
                        <a:t>??</a:t>
                      </a:r>
                    </a:p>
                  </a:txBody>
                  <a:tcPr/>
                </a:tc>
                <a:tc>
                  <a:txBody>
                    <a:bodyPr/>
                    <a:lstStyle/>
                    <a:p>
                      <a:endParaRPr lang="en-US"/>
                    </a:p>
                  </a:txBody>
                  <a:tcPr/>
                </a:tc>
                <a:tc>
                  <a:txBody>
                    <a:bodyPr/>
                    <a:lstStyle/>
                    <a:p>
                      <a:r>
                        <a:rPr lang="en-US" dirty="0"/>
                        <a:t>…</a:t>
                      </a:r>
                    </a:p>
                  </a:txBody>
                  <a:tcPr/>
                </a:tc>
                <a:extLst>
                  <a:ext uri="{0D108BD9-81ED-4DB2-BD59-A6C34878D82A}">
                    <a16:rowId xmlns:a16="http://schemas.microsoft.com/office/drawing/2014/main" val="600717669"/>
                  </a:ext>
                </a:extLst>
              </a:tr>
              <a:tr h="370840">
                <a:tc>
                  <a:txBody>
                    <a:bodyPr/>
                    <a:lstStyle/>
                    <a:p>
                      <a:r>
                        <a:rPr lang="en-US" dirty="0"/>
                        <a:t>SUCH THAT</a:t>
                      </a:r>
                    </a:p>
                  </a:txBody>
                  <a:tcPr/>
                </a:tc>
                <a:tc>
                  <a:txBody>
                    <a:bodyPr/>
                    <a:lstStyle/>
                    <a:p>
                      <a:pPr algn="ctr"/>
                      <a:r>
                        <a:rPr lang="en-US" dirty="0"/>
                        <a:t>-</a:t>
                      </a:r>
                    </a:p>
                  </a:txBody>
                  <a:tcPr/>
                </a:tc>
                <a:tc>
                  <a:txBody>
                    <a:bodyPr/>
                    <a:lstStyle/>
                    <a:p>
                      <a:endParaRPr lang="en-US"/>
                    </a:p>
                  </a:txBody>
                  <a:tcPr/>
                </a:tc>
                <a:tc>
                  <a:txBody>
                    <a:bodyPr/>
                    <a:lstStyle/>
                    <a:p>
                      <a:r>
                        <a:rPr lang="en-US" dirty="0"/>
                        <a:t>Shut</a:t>
                      </a:r>
                    </a:p>
                  </a:txBody>
                  <a:tcPr/>
                </a:tc>
                <a:tc>
                  <a:txBody>
                    <a:bodyPr/>
                    <a:lstStyle/>
                    <a:p>
                      <a:endParaRPr lang="en-US" dirty="0"/>
                    </a:p>
                  </a:txBody>
                  <a:tcPr/>
                </a:tc>
                <a:tc>
                  <a:txBody>
                    <a:bodyPr/>
                    <a:lstStyle/>
                    <a:p>
                      <a:r>
                        <a:rPr lang="en-US" dirty="0"/>
                        <a:t>Shut</a:t>
                      </a:r>
                    </a:p>
                  </a:txBody>
                  <a:tcPr/>
                </a:tc>
                <a:tc>
                  <a:txBody>
                    <a:bodyPr/>
                    <a:lstStyle/>
                    <a:p>
                      <a:endParaRPr lang="en-US"/>
                    </a:p>
                  </a:txBody>
                  <a:tcPr/>
                </a:tc>
                <a:tc>
                  <a:txBody>
                    <a:bodyPr/>
                    <a:lstStyle/>
                    <a:p>
                      <a:r>
                        <a:rPr lang="en-US" dirty="0"/>
                        <a:t>??</a:t>
                      </a:r>
                    </a:p>
                  </a:txBody>
                  <a:tcPr/>
                </a:tc>
                <a:tc>
                  <a:txBody>
                    <a:bodyPr/>
                    <a:lstStyle/>
                    <a:p>
                      <a:endParaRPr lang="en-US"/>
                    </a:p>
                  </a:txBody>
                  <a:tcPr/>
                </a:tc>
                <a:tc>
                  <a:txBody>
                    <a:bodyPr/>
                    <a:lstStyle/>
                    <a:p>
                      <a:r>
                        <a:rPr lang="en-US" dirty="0"/>
                        <a:t>….</a:t>
                      </a:r>
                    </a:p>
                  </a:txBody>
                  <a:tcPr/>
                </a:tc>
                <a:extLst>
                  <a:ext uri="{0D108BD9-81ED-4DB2-BD59-A6C34878D82A}">
                    <a16:rowId xmlns:a16="http://schemas.microsoft.com/office/drawing/2014/main" val="152728794"/>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r>
                        <a:rPr lang="en-US" dirty="0"/>
                        <a:t>down</a:t>
                      </a:r>
                    </a:p>
                  </a:txBody>
                  <a:tcPr/>
                </a:tc>
                <a:tc>
                  <a:txBody>
                    <a:bodyPr/>
                    <a:lstStyle/>
                    <a:p>
                      <a:endParaRPr lang="en-US"/>
                    </a:p>
                  </a:txBody>
                  <a:tcPr/>
                </a:tc>
                <a:tc>
                  <a:txBody>
                    <a:bodyPr/>
                    <a:lstStyle/>
                    <a:p>
                      <a:r>
                        <a:rPr lang="en-US" dirty="0"/>
                        <a:t>down</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62175557"/>
                  </a:ext>
                </a:extLst>
              </a:tr>
            </a:tbl>
          </a:graphicData>
        </a:graphic>
      </p:graphicFrame>
      <p:graphicFrame>
        <p:nvGraphicFramePr>
          <p:cNvPr id="4" name="Table 3">
            <a:extLst>
              <a:ext uri="{FF2B5EF4-FFF2-40B4-BE49-F238E27FC236}">
                <a16:creationId xmlns:a16="http://schemas.microsoft.com/office/drawing/2014/main" id="{016F1914-13FB-48AE-A607-467CA6DA752A}"/>
              </a:ext>
            </a:extLst>
          </p:cNvPr>
          <p:cNvGraphicFramePr>
            <a:graphicFrameLocks noGrp="1"/>
          </p:cNvGraphicFramePr>
          <p:nvPr>
            <p:extLst>
              <p:ext uri="{D42A27DB-BD31-4B8C-83A1-F6EECF244321}">
                <p14:modId xmlns:p14="http://schemas.microsoft.com/office/powerpoint/2010/main" val="2383545559"/>
              </p:ext>
            </p:extLst>
          </p:nvPr>
        </p:nvGraphicFramePr>
        <p:xfrm>
          <a:off x="246114" y="4303893"/>
          <a:ext cx="8147716" cy="2225040"/>
        </p:xfrm>
        <a:graphic>
          <a:graphicData uri="http://schemas.openxmlformats.org/drawingml/2006/table">
            <a:tbl>
              <a:tblPr firstRow="1" bandRow="1">
                <a:tableStyleId>{5C22544A-7EE6-4342-B048-85BDC9FD1C3A}</a:tableStyleId>
              </a:tblPr>
              <a:tblGrid>
                <a:gridCol w="1714180">
                  <a:extLst>
                    <a:ext uri="{9D8B030D-6E8A-4147-A177-3AD203B41FA5}">
                      <a16:colId xmlns:a16="http://schemas.microsoft.com/office/drawing/2014/main" val="3910264017"/>
                    </a:ext>
                  </a:extLst>
                </a:gridCol>
                <a:gridCol w="6433536">
                  <a:extLst>
                    <a:ext uri="{9D8B030D-6E8A-4147-A177-3AD203B41FA5}">
                      <a16:colId xmlns:a16="http://schemas.microsoft.com/office/drawing/2014/main" val="2201318786"/>
                    </a:ext>
                  </a:extLst>
                </a:gridCol>
              </a:tblGrid>
              <a:tr h="370840">
                <a:tc>
                  <a:txBody>
                    <a:bodyPr/>
                    <a:lstStyle/>
                    <a:p>
                      <a:r>
                        <a:rPr lang="en-US" sz="1600" dirty="0"/>
                        <a:t>ID1234</a:t>
                      </a:r>
                    </a:p>
                  </a:txBody>
                  <a:tcPr/>
                </a:tc>
                <a:tc>
                  <a:txBody>
                    <a:bodyPr/>
                    <a:lstStyle/>
                    <a:p>
                      <a:endParaRPr lang="en-US" sz="1600" dirty="0"/>
                    </a:p>
                  </a:txBody>
                  <a:tcPr/>
                </a:tc>
                <a:extLst>
                  <a:ext uri="{0D108BD9-81ED-4DB2-BD59-A6C34878D82A}">
                    <a16:rowId xmlns:a16="http://schemas.microsoft.com/office/drawing/2014/main" val="2797843550"/>
                  </a:ext>
                </a:extLst>
              </a:tr>
              <a:tr h="370840">
                <a:tc>
                  <a:txBody>
                    <a:bodyPr/>
                    <a:lstStyle/>
                    <a:p>
                      <a:r>
                        <a:rPr lang="en-US" sz="1600" b="1" dirty="0">
                          <a:latin typeface="Consolas" panose="020B0609020204030204" pitchFamily="49" charset="0"/>
                        </a:rPr>
                        <a:t>O</a:t>
                      </a:r>
                      <a:r>
                        <a:rPr lang="en-US" sz="1600" dirty="0">
                          <a:latin typeface="Consolas" panose="020B0609020204030204" pitchFamily="49" charset="0"/>
                        </a:rPr>
                        <a:t>N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any context</a:t>
                      </a:r>
                    </a:p>
                  </a:txBody>
                  <a:tcPr/>
                </a:tc>
                <a:extLst>
                  <a:ext uri="{0D108BD9-81ED-4DB2-BD59-A6C34878D82A}">
                    <a16:rowId xmlns:a16="http://schemas.microsoft.com/office/drawing/2014/main" val="942570660"/>
                  </a:ext>
                </a:extLst>
              </a:tr>
              <a:tr h="370840">
                <a:tc>
                  <a:txBody>
                    <a:bodyPr/>
                    <a:lstStyle/>
                    <a:p>
                      <a:r>
                        <a:rPr lang="en-US" sz="1600" b="1" dirty="0">
                          <a:latin typeface="Consolas" panose="020B0609020204030204" pitchFamily="49" charset="0"/>
                        </a:rPr>
                        <a:t>R</a:t>
                      </a:r>
                      <a:r>
                        <a:rPr lang="en-US" sz="1600" dirty="0">
                          <a:latin typeface="Consolas" panose="020B0609020204030204" pitchFamily="49" charset="0"/>
                        </a:rPr>
                        <a:t>ECEIVING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 signal that the internal temperature has reached 150 degrees Fahrenheit</a:t>
                      </a:r>
                    </a:p>
                  </a:txBody>
                  <a:tcPr/>
                </a:tc>
                <a:extLst>
                  <a:ext uri="{0D108BD9-81ED-4DB2-BD59-A6C34878D82A}">
                    <a16:rowId xmlns:a16="http://schemas.microsoft.com/office/drawing/2014/main" val="1447186730"/>
                  </a:ext>
                </a:extLst>
              </a:tr>
              <a:tr h="370840">
                <a:tc>
                  <a:txBody>
                    <a:bodyPr/>
                    <a:lstStyle/>
                    <a:p>
                      <a:r>
                        <a:rPr lang="en-US" sz="1600" b="1" dirty="0">
                          <a:latin typeface="Consolas" panose="020B0609020204030204" pitchFamily="49" charset="0"/>
                        </a:rPr>
                        <a:t>E</a:t>
                      </a:r>
                      <a:r>
                        <a:rPr lang="en-US" sz="1600" dirty="0">
                          <a:latin typeface="Consolas" panose="020B0609020204030204" pitchFamily="49" charset="0"/>
                        </a:rPr>
                        <a:t>NSURE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Consolas" panose="020B0609020204030204" pitchFamily="49" charset="0"/>
                        </a:rPr>
                        <a:t>THAT THE SYSTEM </a:t>
                      </a:r>
                    </a:p>
                  </a:txBody>
                  <a:tcPr/>
                </a:tc>
                <a:extLst>
                  <a:ext uri="{0D108BD9-81ED-4DB2-BD59-A6C34878D82A}">
                    <a16:rowId xmlns:a16="http://schemas.microsoft.com/office/drawing/2014/main" val="584893495"/>
                  </a:ext>
                </a:extLst>
              </a:tr>
              <a:tr h="370840">
                <a:tc>
                  <a:txBody>
                    <a:bodyPr/>
                    <a:lstStyle/>
                    <a:p>
                      <a:r>
                        <a:rPr lang="en-US" sz="1600" b="1" dirty="0">
                          <a:latin typeface="Consolas" panose="020B0609020204030204" pitchFamily="49" charset="0"/>
                        </a:rPr>
                        <a:t>O</a:t>
                      </a:r>
                      <a:r>
                        <a:rPr lang="en-US" sz="1600" dirty="0">
                          <a:latin typeface="Consolas" panose="020B0609020204030204" pitchFamily="49" charset="0"/>
                        </a:rPr>
                        <a:t>UTPUTS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displays an error message</a:t>
                      </a:r>
                    </a:p>
                  </a:txBody>
                  <a:tcPr/>
                </a:tc>
                <a:extLst>
                  <a:ext uri="{0D108BD9-81ED-4DB2-BD59-A6C34878D82A}">
                    <a16:rowId xmlns:a16="http://schemas.microsoft.com/office/drawing/2014/main" val="10020307"/>
                  </a:ext>
                </a:extLst>
              </a:tr>
              <a:tr h="370840">
                <a:tc>
                  <a:txBody>
                    <a:bodyPr/>
                    <a:lstStyle/>
                    <a:p>
                      <a:r>
                        <a:rPr lang="en-US" sz="1600" b="1" dirty="0">
                          <a:latin typeface="Consolas" panose="020B0609020204030204" pitchFamily="49" charset="0"/>
                        </a:rPr>
                        <a:t>S</a:t>
                      </a:r>
                      <a:r>
                        <a:rPr lang="en-US" sz="1600" dirty="0">
                          <a:latin typeface="Consolas" panose="020B0609020204030204" pitchFamily="49" charset="0"/>
                        </a:rPr>
                        <a:t>UCH THAT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0" strike="noStrike" dirty="0"/>
                        <a:t>the system shuts down for 5”</a:t>
                      </a:r>
                    </a:p>
                  </a:txBody>
                  <a:tcPr/>
                </a:tc>
                <a:extLst>
                  <a:ext uri="{0D108BD9-81ED-4DB2-BD59-A6C34878D82A}">
                    <a16:rowId xmlns:a16="http://schemas.microsoft.com/office/drawing/2014/main" val="327783840"/>
                  </a:ext>
                </a:extLst>
              </a:tr>
            </a:tbl>
          </a:graphicData>
        </a:graphic>
      </p:graphicFrame>
      <p:sp>
        <p:nvSpPr>
          <p:cNvPr id="5" name="Speech Bubble: Rectangle 4">
            <a:extLst>
              <a:ext uri="{FF2B5EF4-FFF2-40B4-BE49-F238E27FC236}">
                <a16:creationId xmlns:a16="http://schemas.microsoft.com/office/drawing/2014/main" id="{484FA5B8-AE02-466D-9D24-BCF85B225B28}"/>
              </a:ext>
            </a:extLst>
          </p:cNvPr>
          <p:cNvSpPr/>
          <p:nvPr/>
        </p:nvSpPr>
        <p:spPr>
          <a:xfrm>
            <a:off x="6971898" y="1554060"/>
            <a:ext cx="1200502" cy="936104"/>
          </a:xfrm>
          <a:prstGeom prst="wedgeRectCallout">
            <a:avLst>
              <a:gd name="adj1" fmla="val -78978"/>
              <a:gd name="adj2" fmla="val -1936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u="sng" dirty="0"/>
              <a:t>These</a:t>
            </a:r>
            <a:r>
              <a:rPr lang="en-US" b="1" dirty="0"/>
              <a:t> are the test cases!!</a:t>
            </a:r>
          </a:p>
        </p:txBody>
      </p:sp>
      <p:sp>
        <p:nvSpPr>
          <p:cNvPr id="6" name="Speech Bubble: Rectangle 5">
            <a:extLst>
              <a:ext uri="{FF2B5EF4-FFF2-40B4-BE49-F238E27FC236}">
                <a16:creationId xmlns:a16="http://schemas.microsoft.com/office/drawing/2014/main" id="{5DA6F6E9-38A6-4023-BD60-69B4267DD88D}"/>
              </a:ext>
            </a:extLst>
          </p:cNvPr>
          <p:cNvSpPr/>
          <p:nvPr/>
        </p:nvSpPr>
        <p:spPr>
          <a:xfrm>
            <a:off x="5220072" y="3209176"/>
            <a:ext cx="3173758" cy="936104"/>
          </a:xfrm>
          <a:prstGeom prst="wedgeRectCallout">
            <a:avLst>
              <a:gd name="adj1" fmla="val 20690"/>
              <a:gd name="adj2" fmla="val 6343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solidFill>
                  <a:srgbClr val="FF0000"/>
                </a:solidFill>
              </a:rPr>
              <a:t>This</a:t>
            </a:r>
            <a:r>
              <a:rPr lang="en-US" dirty="0"/>
              <a:t> </a:t>
            </a:r>
            <a:r>
              <a:rPr lang="en-US" dirty="0">
                <a:solidFill>
                  <a:srgbClr val="FF0000"/>
                </a:solidFill>
              </a:rPr>
              <a:t>is</a:t>
            </a:r>
            <a:r>
              <a:rPr lang="en-US" dirty="0"/>
              <a:t> </a:t>
            </a:r>
            <a:r>
              <a:rPr lang="en-US" strike="sngStrike" dirty="0"/>
              <a:t>just</a:t>
            </a:r>
            <a:r>
              <a:rPr lang="en-US" dirty="0"/>
              <a:t> a structured (and very helpful) sentence, </a:t>
            </a:r>
          </a:p>
          <a:p>
            <a:pPr algn="ctr"/>
            <a:r>
              <a:rPr lang="en-US" dirty="0"/>
              <a:t>but </a:t>
            </a:r>
            <a:r>
              <a:rPr lang="en-US" dirty="0">
                <a:solidFill>
                  <a:srgbClr val="FF0000"/>
                </a:solidFill>
              </a:rPr>
              <a:t>NOT a test case</a:t>
            </a:r>
          </a:p>
        </p:txBody>
      </p:sp>
      <p:sp>
        <p:nvSpPr>
          <p:cNvPr id="7" name="Slide Number Placeholder 6">
            <a:extLst>
              <a:ext uri="{FF2B5EF4-FFF2-40B4-BE49-F238E27FC236}">
                <a16:creationId xmlns:a16="http://schemas.microsoft.com/office/drawing/2014/main" id="{C600907D-7FB6-4F67-9D57-B62C3AB05B50}"/>
              </a:ext>
            </a:extLst>
          </p:cNvPr>
          <p:cNvSpPr>
            <a:spLocks noGrp="1"/>
          </p:cNvSpPr>
          <p:nvPr>
            <p:ph type="sldNum" sz="quarter" idx="12"/>
          </p:nvPr>
        </p:nvSpPr>
        <p:spPr/>
        <p:txBody>
          <a:bodyPr/>
          <a:lstStyle/>
          <a:p>
            <a:fld id="{3DF53439-851E-44AD-84B1-B6BFC3D0C743}" type="slidenum">
              <a:rPr lang="el-GR" smtClean="0"/>
              <a:t>62</a:t>
            </a:fld>
            <a:endParaRPr lang="el-GR"/>
          </a:p>
        </p:txBody>
      </p:sp>
    </p:spTree>
    <p:extLst>
      <p:ext uri="{BB962C8B-B14F-4D97-AF65-F5344CB8AC3E}">
        <p14:creationId xmlns:p14="http://schemas.microsoft.com/office/powerpoint/2010/main" val="7283652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7F837-4A91-4C11-B015-7FB43CDBA1F5}"/>
              </a:ext>
            </a:extLst>
          </p:cNvPr>
          <p:cNvSpPr>
            <a:spLocks noGrp="1"/>
          </p:cNvSpPr>
          <p:nvPr>
            <p:ph type="title"/>
          </p:nvPr>
        </p:nvSpPr>
        <p:spPr/>
        <p:txBody>
          <a:bodyPr/>
          <a:lstStyle/>
          <a:p>
            <a:r>
              <a:rPr lang="en-US" dirty="0"/>
              <a:t>Designing test case Variants: Try to break the code</a:t>
            </a:r>
          </a:p>
        </p:txBody>
      </p:sp>
      <p:sp>
        <p:nvSpPr>
          <p:cNvPr id="3" name="Text Placeholder 2">
            <a:extLst>
              <a:ext uri="{FF2B5EF4-FFF2-40B4-BE49-F238E27FC236}">
                <a16:creationId xmlns:a16="http://schemas.microsoft.com/office/drawing/2014/main" id="{F0241514-B414-4E2D-8B9F-E3308C22A3CD}"/>
              </a:ext>
            </a:extLst>
          </p:cNvPr>
          <p:cNvSpPr>
            <a:spLocks noGrp="1"/>
          </p:cNvSpPr>
          <p:nvPr>
            <p:ph type="body" idx="1"/>
          </p:nvPr>
        </p:nvSpPr>
        <p:spPr/>
        <p:txBody>
          <a:bodyPr/>
          <a:lstStyle/>
          <a:p>
            <a:r>
              <a:rPr lang="en-US" dirty="0"/>
              <a:t>Only some possibilities out of zillion ones</a:t>
            </a:r>
          </a:p>
        </p:txBody>
      </p:sp>
      <p:sp>
        <p:nvSpPr>
          <p:cNvPr id="4" name="Slide Number Placeholder 3">
            <a:extLst>
              <a:ext uri="{FF2B5EF4-FFF2-40B4-BE49-F238E27FC236}">
                <a16:creationId xmlns:a16="http://schemas.microsoft.com/office/drawing/2014/main" id="{8FE0DAA4-584D-4C71-98D7-AB539B4941F4}"/>
              </a:ext>
            </a:extLst>
          </p:cNvPr>
          <p:cNvSpPr>
            <a:spLocks noGrp="1"/>
          </p:cNvSpPr>
          <p:nvPr>
            <p:ph type="sldNum" sz="quarter" idx="12"/>
          </p:nvPr>
        </p:nvSpPr>
        <p:spPr/>
        <p:txBody>
          <a:bodyPr/>
          <a:lstStyle/>
          <a:p>
            <a:fld id="{3DF53439-851E-44AD-84B1-B6BFC3D0C743}" type="slidenum">
              <a:rPr lang="el-GR" smtClean="0"/>
              <a:t>63</a:t>
            </a:fld>
            <a:endParaRPr lang="el-GR"/>
          </a:p>
        </p:txBody>
      </p:sp>
    </p:spTree>
    <p:extLst>
      <p:ext uri="{BB962C8B-B14F-4D97-AF65-F5344CB8AC3E}">
        <p14:creationId xmlns:p14="http://schemas.microsoft.com/office/powerpoint/2010/main" val="16548589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F8E7-EF4E-4607-8489-95F11EFC5530}"/>
              </a:ext>
            </a:extLst>
          </p:cNvPr>
          <p:cNvSpPr>
            <a:spLocks noGrp="1"/>
          </p:cNvSpPr>
          <p:nvPr>
            <p:ph type="title"/>
          </p:nvPr>
        </p:nvSpPr>
        <p:spPr/>
        <p:txBody>
          <a:bodyPr/>
          <a:lstStyle/>
          <a:p>
            <a:r>
              <a:rPr lang="en-US" dirty="0"/>
              <a:t>The code can break because of…</a:t>
            </a:r>
          </a:p>
        </p:txBody>
      </p:sp>
      <p:sp>
        <p:nvSpPr>
          <p:cNvPr id="3" name="Content Placeholder 2">
            <a:extLst>
              <a:ext uri="{FF2B5EF4-FFF2-40B4-BE49-F238E27FC236}">
                <a16:creationId xmlns:a16="http://schemas.microsoft.com/office/drawing/2014/main" id="{88304238-8BD4-4B10-8F7F-D78B58CCFAEF}"/>
              </a:ext>
            </a:extLst>
          </p:cNvPr>
          <p:cNvSpPr>
            <a:spLocks noGrp="1"/>
          </p:cNvSpPr>
          <p:nvPr>
            <p:ph idx="1"/>
          </p:nvPr>
        </p:nvSpPr>
        <p:spPr/>
        <p:txBody>
          <a:bodyPr>
            <a:normAutofit fontScale="77500" lnSpcReduction="20000"/>
          </a:bodyPr>
          <a:lstStyle/>
          <a:p>
            <a:r>
              <a:rPr lang="en-US" dirty="0"/>
              <a:t>… </a:t>
            </a:r>
            <a:r>
              <a:rPr lang="en-US" b="1" dirty="0"/>
              <a:t>missing input (general overview)</a:t>
            </a:r>
          </a:p>
          <a:p>
            <a:pPr lvl="1"/>
            <a:r>
              <a:rPr lang="en-US" dirty="0"/>
              <a:t>User does not fill a form =&gt; a parameter in a method call is null / empty string</a:t>
            </a:r>
          </a:p>
          <a:p>
            <a:pPr lvl="1"/>
            <a:r>
              <a:rPr lang="en-US" dirty="0"/>
              <a:t>A JSON file does not have a certain field</a:t>
            </a:r>
          </a:p>
          <a:p>
            <a:pPr lvl="1"/>
            <a:r>
              <a:rPr lang="en-US" dirty="0"/>
              <a:t>A csv file is missing a column</a:t>
            </a:r>
          </a:p>
          <a:p>
            <a:pPr lvl="1"/>
            <a:r>
              <a:rPr lang="en-US" dirty="0"/>
              <a:t>A file is not where it should be </a:t>
            </a:r>
          </a:p>
          <a:p>
            <a:pPr lvl="1"/>
            <a:r>
              <a:rPr lang="en-US" dirty="0"/>
              <a:t>A web stream stops fetching data</a:t>
            </a:r>
          </a:p>
          <a:p>
            <a:pPr lvl="1"/>
            <a:r>
              <a:rPr lang="en-US" dirty="0"/>
              <a:t>…</a:t>
            </a:r>
          </a:p>
          <a:p>
            <a:r>
              <a:rPr lang="en-US" dirty="0"/>
              <a:t>In general, you expect data to be readily available as input to your code (either as parameters, or contents of a data store), and it’s not there</a:t>
            </a:r>
          </a:p>
          <a:p>
            <a:r>
              <a:rPr lang="en-US" dirty="0"/>
              <a:t>=&gt; you can TEST your code on how it behaves when this happens</a:t>
            </a:r>
          </a:p>
        </p:txBody>
      </p:sp>
      <p:sp>
        <p:nvSpPr>
          <p:cNvPr id="4" name="Slide Number Placeholder 3">
            <a:extLst>
              <a:ext uri="{FF2B5EF4-FFF2-40B4-BE49-F238E27FC236}">
                <a16:creationId xmlns:a16="http://schemas.microsoft.com/office/drawing/2014/main" id="{92684D5C-8A4F-42BC-BBAC-189FF1333AF7}"/>
              </a:ext>
            </a:extLst>
          </p:cNvPr>
          <p:cNvSpPr>
            <a:spLocks noGrp="1"/>
          </p:cNvSpPr>
          <p:nvPr>
            <p:ph type="sldNum" sz="quarter" idx="12"/>
          </p:nvPr>
        </p:nvSpPr>
        <p:spPr/>
        <p:txBody>
          <a:bodyPr/>
          <a:lstStyle/>
          <a:p>
            <a:fld id="{3DF53439-851E-44AD-84B1-B6BFC3D0C743}" type="slidenum">
              <a:rPr lang="el-GR" smtClean="0"/>
              <a:t>64</a:t>
            </a:fld>
            <a:endParaRPr lang="el-GR"/>
          </a:p>
        </p:txBody>
      </p:sp>
    </p:spTree>
    <p:extLst>
      <p:ext uri="{BB962C8B-B14F-4D97-AF65-F5344CB8AC3E}">
        <p14:creationId xmlns:p14="http://schemas.microsoft.com/office/powerpoint/2010/main" val="11312458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F8E7-EF4E-4607-8489-95F11EFC5530}"/>
              </a:ext>
            </a:extLst>
          </p:cNvPr>
          <p:cNvSpPr>
            <a:spLocks noGrp="1"/>
          </p:cNvSpPr>
          <p:nvPr>
            <p:ph type="title"/>
          </p:nvPr>
        </p:nvSpPr>
        <p:spPr/>
        <p:txBody>
          <a:bodyPr/>
          <a:lstStyle/>
          <a:p>
            <a:r>
              <a:rPr lang="en-US" dirty="0"/>
              <a:t>The code can break because of…</a:t>
            </a:r>
          </a:p>
        </p:txBody>
      </p:sp>
      <p:sp>
        <p:nvSpPr>
          <p:cNvPr id="3" name="Content Placeholder 2">
            <a:extLst>
              <a:ext uri="{FF2B5EF4-FFF2-40B4-BE49-F238E27FC236}">
                <a16:creationId xmlns:a16="http://schemas.microsoft.com/office/drawing/2014/main" id="{88304238-8BD4-4B10-8F7F-D78B58CCFAEF}"/>
              </a:ext>
            </a:extLst>
          </p:cNvPr>
          <p:cNvSpPr>
            <a:spLocks noGrp="1"/>
          </p:cNvSpPr>
          <p:nvPr>
            <p:ph idx="1"/>
          </p:nvPr>
        </p:nvSpPr>
        <p:spPr/>
        <p:txBody>
          <a:bodyPr>
            <a:normAutofit fontScale="77500" lnSpcReduction="20000"/>
          </a:bodyPr>
          <a:lstStyle/>
          <a:p>
            <a:r>
              <a:rPr lang="en-US" dirty="0"/>
              <a:t>… </a:t>
            </a:r>
            <a:r>
              <a:rPr lang="en-US" b="1" dirty="0"/>
              <a:t>missing input @ disk level, because a file …</a:t>
            </a:r>
          </a:p>
          <a:p>
            <a:pPr lvl="1"/>
            <a:r>
              <a:rPr lang="en-US" dirty="0"/>
              <a:t>… is not where it should be </a:t>
            </a:r>
          </a:p>
          <a:p>
            <a:pPr lvl="1"/>
            <a:r>
              <a:rPr lang="en-US" dirty="0"/>
              <a:t>… is formatted wrongly (or you assume the wrong format)</a:t>
            </a:r>
          </a:p>
          <a:p>
            <a:pPr lvl="1"/>
            <a:r>
              <a:rPr lang="en-US" dirty="0"/>
              <a:t>… does not come with the correct permissions for read/write</a:t>
            </a:r>
          </a:p>
          <a:p>
            <a:pPr lvl="1"/>
            <a:r>
              <a:rPr lang="en-US" dirty="0"/>
              <a:t>… is locked by someone else</a:t>
            </a:r>
          </a:p>
          <a:p>
            <a:pPr lvl="1"/>
            <a:r>
              <a:rPr lang="en-US" dirty="0"/>
              <a:t>… is empty</a:t>
            </a:r>
          </a:p>
          <a:p>
            <a:pPr lvl="1"/>
            <a:r>
              <a:rPr lang="en-US" dirty="0"/>
              <a:t>… is too big for your method to process it</a:t>
            </a:r>
          </a:p>
          <a:p>
            <a:r>
              <a:rPr lang="en-US" dirty="0"/>
              <a:t>… </a:t>
            </a:r>
            <a:r>
              <a:rPr lang="en-US" b="1" dirty="0"/>
              <a:t>missing input @ network level, because the network …</a:t>
            </a:r>
          </a:p>
          <a:p>
            <a:pPr lvl="1"/>
            <a:r>
              <a:rPr lang="en-US" dirty="0"/>
              <a:t>… is too slow</a:t>
            </a:r>
          </a:p>
          <a:p>
            <a:pPr lvl="1"/>
            <a:r>
              <a:rPr lang="en-US" dirty="0"/>
              <a:t>… is disconnected (test the program by switching the network off in your machine)</a:t>
            </a:r>
          </a:p>
          <a:p>
            <a:pPr lvl="1"/>
            <a:r>
              <a:rPr lang="en-US" dirty="0"/>
              <a:t>… has bursts of connectivity/disconnection</a:t>
            </a:r>
          </a:p>
          <a:p>
            <a:pPr lvl="1"/>
            <a:r>
              <a:rPr lang="en-US" dirty="0"/>
              <a:t>… </a:t>
            </a:r>
          </a:p>
        </p:txBody>
      </p:sp>
      <p:sp>
        <p:nvSpPr>
          <p:cNvPr id="4" name="Slide Number Placeholder 3">
            <a:extLst>
              <a:ext uri="{FF2B5EF4-FFF2-40B4-BE49-F238E27FC236}">
                <a16:creationId xmlns:a16="http://schemas.microsoft.com/office/drawing/2014/main" id="{4546F1E7-C29A-4F0B-9780-1AEB8535E82E}"/>
              </a:ext>
            </a:extLst>
          </p:cNvPr>
          <p:cNvSpPr>
            <a:spLocks noGrp="1"/>
          </p:cNvSpPr>
          <p:nvPr>
            <p:ph type="sldNum" sz="quarter" idx="12"/>
          </p:nvPr>
        </p:nvSpPr>
        <p:spPr/>
        <p:txBody>
          <a:bodyPr/>
          <a:lstStyle/>
          <a:p>
            <a:fld id="{3DF53439-851E-44AD-84B1-B6BFC3D0C743}" type="slidenum">
              <a:rPr lang="el-GR" smtClean="0"/>
              <a:t>65</a:t>
            </a:fld>
            <a:endParaRPr lang="el-GR"/>
          </a:p>
        </p:txBody>
      </p:sp>
    </p:spTree>
    <p:extLst>
      <p:ext uri="{BB962C8B-B14F-4D97-AF65-F5344CB8AC3E}">
        <p14:creationId xmlns:p14="http://schemas.microsoft.com/office/powerpoint/2010/main" val="42378755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F592-DDE3-456E-9875-C3784FEACC03}"/>
              </a:ext>
            </a:extLst>
          </p:cNvPr>
          <p:cNvSpPr>
            <a:spLocks noGrp="1"/>
          </p:cNvSpPr>
          <p:nvPr>
            <p:ph type="title"/>
          </p:nvPr>
        </p:nvSpPr>
        <p:spPr/>
        <p:txBody>
          <a:bodyPr/>
          <a:lstStyle/>
          <a:p>
            <a:r>
              <a:rPr lang="en-US" dirty="0"/>
              <a:t>The code can break because of…</a:t>
            </a:r>
          </a:p>
        </p:txBody>
      </p:sp>
      <p:sp>
        <p:nvSpPr>
          <p:cNvPr id="3" name="Content Placeholder 2">
            <a:extLst>
              <a:ext uri="{FF2B5EF4-FFF2-40B4-BE49-F238E27FC236}">
                <a16:creationId xmlns:a16="http://schemas.microsoft.com/office/drawing/2014/main" id="{64575F09-FDCF-427D-9FCD-907ED8F67FD3}"/>
              </a:ext>
            </a:extLst>
          </p:cNvPr>
          <p:cNvSpPr>
            <a:spLocks noGrp="1"/>
          </p:cNvSpPr>
          <p:nvPr>
            <p:ph idx="1"/>
          </p:nvPr>
        </p:nvSpPr>
        <p:spPr/>
        <p:txBody>
          <a:bodyPr>
            <a:normAutofit fontScale="77500" lnSpcReduction="20000"/>
          </a:bodyPr>
          <a:lstStyle/>
          <a:p>
            <a:r>
              <a:rPr lang="en-US" dirty="0"/>
              <a:t>… input data </a:t>
            </a:r>
            <a:r>
              <a:rPr lang="en-US" b="1" dirty="0"/>
              <a:t>errors</a:t>
            </a:r>
          </a:p>
          <a:p>
            <a:pPr lvl="1"/>
            <a:r>
              <a:rPr lang="en-US" dirty="0"/>
              <a:t>Formatting: e.g., you expect tab delimited files and the delimiter is a ‘;’</a:t>
            </a:r>
          </a:p>
          <a:p>
            <a:pPr lvl="1"/>
            <a:r>
              <a:rPr lang="en-US" dirty="0"/>
              <a:t>Out of Range: you expect an int and you get “boo”, or you expect a positive double and you get -45.6</a:t>
            </a:r>
          </a:p>
          <a:p>
            <a:pPr lvl="1"/>
            <a:r>
              <a:rPr lang="en-US" dirty="0"/>
              <a:t>Too big: such that your </a:t>
            </a:r>
            <a:r>
              <a:rPr lang="en-US" dirty="0" err="1"/>
              <a:t>arraylist</a:t>
            </a:r>
            <a:r>
              <a:rPr lang="en-US" dirty="0"/>
              <a:t> in main memory cannot hold it, or, that it makes searching in it way too slow</a:t>
            </a:r>
          </a:p>
          <a:p>
            <a:pPr lvl="1"/>
            <a:r>
              <a:rPr lang="en-US" dirty="0"/>
              <a:t>Corrupted: what if some injection attack takes place?</a:t>
            </a:r>
          </a:p>
          <a:p>
            <a:pPr lvl="1"/>
            <a:r>
              <a:rPr lang="en-US" dirty="0" err="1"/>
              <a:t>Unparsable</a:t>
            </a:r>
            <a:r>
              <a:rPr lang="en-US" dirty="0"/>
              <a:t>: e.g., you expect a correctly formatted HTML file, but some elements are incorrectly typed (e.g., a ‘&gt;’ is missing)</a:t>
            </a:r>
          </a:p>
          <a:p>
            <a:pPr lvl="1"/>
            <a:r>
              <a:rPr lang="en-US" dirty="0"/>
              <a:t>Plainly wrong: e.g., Mr. X is reported to be pregnant, or an ID for someone is given as input and it does not exist in the database…</a:t>
            </a:r>
          </a:p>
          <a:p>
            <a:r>
              <a:rPr lang="en-US" dirty="0"/>
              <a:t>In general, you expect data to be in a certain format / range / … and they are not…</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A3E0D89A-C161-4D75-9232-9CC319AEE288}"/>
              </a:ext>
            </a:extLst>
          </p:cNvPr>
          <p:cNvSpPr>
            <a:spLocks noGrp="1"/>
          </p:cNvSpPr>
          <p:nvPr>
            <p:ph type="sldNum" sz="quarter" idx="12"/>
          </p:nvPr>
        </p:nvSpPr>
        <p:spPr/>
        <p:txBody>
          <a:bodyPr/>
          <a:lstStyle/>
          <a:p>
            <a:fld id="{3DF53439-851E-44AD-84B1-B6BFC3D0C743}" type="slidenum">
              <a:rPr lang="el-GR" smtClean="0"/>
              <a:t>66</a:t>
            </a:fld>
            <a:endParaRPr lang="el-GR"/>
          </a:p>
        </p:txBody>
      </p:sp>
    </p:spTree>
    <p:extLst>
      <p:ext uri="{BB962C8B-B14F-4D97-AF65-F5344CB8AC3E}">
        <p14:creationId xmlns:p14="http://schemas.microsoft.com/office/powerpoint/2010/main" val="29210201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B73E5-3FF5-4D01-94AD-90A86550F4FE}"/>
              </a:ext>
            </a:extLst>
          </p:cNvPr>
          <p:cNvSpPr>
            <a:spLocks noGrp="1"/>
          </p:cNvSpPr>
          <p:nvPr>
            <p:ph type="title"/>
          </p:nvPr>
        </p:nvSpPr>
        <p:spPr/>
        <p:txBody>
          <a:bodyPr/>
          <a:lstStyle/>
          <a:p>
            <a:r>
              <a:rPr lang="en-US" dirty="0"/>
              <a:t>The code can break because of…</a:t>
            </a:r>
          </a:p>
        </p:txBody>
      </p:sp>
      <p:sp>
        <p:nvSpPr>
          <p:cNvPr id="3" name="Content Placeholder 2">
            <a:extLst>
              <a:ext uri="{FF2B5EF4-FFF2-40B4-BE49-F238E27FC236}">
                <a16:creationId xmlns:a16="http://schemas.microsoft.com/office/drawing/2014/main" id="{3E70ACB6-1E0F-478B-A020-394182BF2573}"/>
              </a:ext>
            </a:extLst>
          </p:cNvPr>
          <p:cNvSpPr>
            <a:spLocks noGrp="1"/>
          </p:cNvSpPr>
          <p:nvPr>
            <p:ph idx="1"/>
          </p:nvPr>
        </p:nvSpPr>
        <p:spPr/>
        <p:txBody>
          <a:bodyPr/>
          <a:lstStyle/>
          <a:p>
            <a:r>
              <a:rPr lang="en-US" dirty="0"/>
              <a:t>… </a:t>
            </a:r>
            <a:r>
              <a:rPr lang="en-US" b="1" dirty="0"/>
              <a:t>null pointers</a:t>
            </a:r>
            <a:r>
              <a:rPr lang="en-US" dirty="0"/>
              <a:t> as input</a:t>
            </a:r>
          </a:p>
          <a:p>
            <a:pPr lvl="1"/>
            <a:r>
              <a:rPr lang="en-US" dirty="0"/>
              <a:t>Special case of both the previous categories, super important to check</a:t>
            </a:r>
          </a:p>
          <a:p>
            <a:pPr lvl="1"/>
            <a:r>
              <a:rPr lang="en-US" dirty="0"/>
              <a:t>Objects passed as parameters can be null or not</a:t>
            </a:r>
          </a:p>
          <a:p>
            <a:pPr lvl="1"/>
            <a:r>
              <a:rPr lang="en-US" dirty="0"/>
              <a:t>If methods on null objects are called, … well, it’s a problem… </a:t>
            </a:r>
            <a:r>
              <a:rPr lang="en-US" dirty="0">
                <a:sym typeface="Wingdings" panose="05000000000000000000" pitchFamily="2" charset="2"/>
              </a:rPr>
              <a:t></a:t>
            </a:r>
          </a:p>
          <a:p>
            <a:pPr lvl="1"/>
            <a:r>
              <a:rPr lang="en-US" dirty="0">
                <a:sym typeface="Wingdings" panose="05000000000000000000" pitchFamily="2" charset="2"/>
              </a:rPr>
              <a:t>Check before using!!</a:t>
            </a:r>
            <a:endParaRPr lang="en-US" dirty="0"/>
          </a:p>
        </p:txBody>
      </p:sp>
      <p:sp>
        <p:nvSpPr>
          <p:cNvPr id="4" name="Slide Number Placeholder 3">
            <a:extLst>
              <a:ext uri="{FF2B5EF4-FFF2-40B4-BE49-F238E27FC236}">
                <a16:creationId xmlns:a16="http://schemas.microsoft.com/office/drawing/2014/main" id="{7F95E24A-DCA3-4937-A26B-3F0C0599C1B7}"/>
              </a:ext>
            </a:extLst>
          </p:cNvPr>
          <p:cNvSpPr>
            <a:spLocks noGrp="1"/>
          </p:cNvSpPr>
          <p:nvPr>
            <p:ph type="sldNum" sz="quarter" idx="12"/>
          </p:nvPr>
        </p:nvSpPr>
        <p:spPr/>
        <p:txBody>
          <a:bodyPr/>
          <a:lstStyle/>
          <a:p>
            <a:fld id="{3DF53439-851E-44AD-84B1-B6BFC3D0C743}" type="slidenum">
              <a:rPr lang="el-GR" smtClean="0"/>
              <a:t>67</a:t>
            </a:fld>
            <a:endParaRPr lang="el-GR"/>
          </a:p>
        </p:txBody>
      </p:sp>
    </p:spTree>
    <p:extLst>
      <p:ext uri="{BB962C8B-B14F-4D97-AF65-F5344CB8AC3E}">
        <p14:creationId xmlns:p14="http://schemas.microsoft.com/office/powerpoint/2010/main" val="36008320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30CE1-EE64-4E83-97B0-490698753CF9}"/>
              </a:ext>
            </a:extLst>
          </p:cNvPr>
          <p:cNvSpPr>
            <a:spLocks noGrp="1"/>
          </p:cNvSpPr>
          <p:nvPr>
            <p:ph type="title"/>
          </p:nvPr>
        </p:nvSpPr>
        <p:spPr/>
        <p:txBody>
          <a:bodyPr/>
          <a:lstStyle/>
          <a:p>
            <a:r>
              <a:rPr lang="en-US" dirty="0"/>
              <a:t>The code can </a:t>
            </a:r>
            <a:r>
              <a:rPr lang="en-US" dirty="0">
                <a:solidFill>
                  <a:srgbClr val="FF0000"/>
                </a:solidFill>
              </a:rPr>
              <a:t>produce errors</a:t>
            </a:r>
            <a:r>
              <a:rPr lang="en-US" dirty="0"/>
              <a:t>, too</a:t>
            </a:r>
          </a:p>
        </p:txBody>
      </p:sp>
      <p:sp>
        <p:nvSpPr>
          <p:cNvPr id="3" name="Content Placeholder 2">
            <a:extLst>
              <a:ext uri="{FF2B5EF4-FFF2-40B4-BE49-F238E27FC236}">
                <a16:creationId xmlns:a16="http://schemas.microsoft.com/office/drawing/2014/main" id="{1F317FDE-01AA-46E7-A295-8E1C073E7897}"/>
              </a:ext>
            </a:extLst>
          </p:cNvPr>
          <p:cNvSpPr>
            <a:spLocks noGrp="1"/>
          </p:cNvSpPr>
          <p:nvPr>
            <p:ph idx="1"/>
          </p:nvPr>
        </p:nvSpPr>
        <p:spPr/>
        <p:txBody>
          <a:bodyPr>
            <a:normAutofit fontScale="85000" lnSpcReduction="20000"/>
          </a:bodyPr>
          <a:lstStyle/>
          <a:p>
            <a:r>
              <a:rPr lang="en-US" dirty="0"/>
              <a:t>Here, the problem is with the </a:t>
            </a:r>
            <a:r>
              <a:rPr lang="en-US" b="1" dirty="0">
                <a:solidFill>
                  <a:srgbClr val="FF0000"/>
                </a:solidFill>
              </a:rPr>
              <a:t>logic</a:t>
            </a:r>
            <a:r>
              <a:rPr lang="en-US" dirty="0"/>
              <a:t> that produces the output</a:t>
            </a:r>
          </a:p>
          <a:p>
            <a:pPr lvl="1"/>
            <a:r>
              <a:rPr lang="en-US" dirty="0"/>
              <a:t>Wrong formulas, computations &amp; calculations</a:t>
            </a:r>
          </a:p>
          <a:p>
            <a:pPr lvl="1"/>
            <a:r>
              <a:rPr lang="en-US" dirty="0"/>
              <a:t>Wrong if conditions and conditional logic (avoid deep nesting of conditionals, anyway)</a:t>
            </a:r>
          </a:p>
          <a:p>
            <a:pPr lvl="1"/>
            <a:r>
              <a:rPr lang="en-US" dirty="0"/>
              <a:t>Some small typo at &lt;, &lt;=, …</a:t>
            </a:r>
          </a:p>
          <a:p>
            <a:pPr lvl="1"/>
            <a:r>
              <a:rPr lang="en-US" dirty="0"/>
              <a:t>Wrong iterations (out of bounds, missing positions, …)</a:t>
            </a:r>
          </a:p>
          <a:p>
            <a:pPr lvl="1"/>
            <a:r>
              <a:rPr lang="en-US" dirty="0"/>
              <a:t>Special case: wrong by one position (esp., at boundaries, array iterations…)</a:t>
            </a:r>
          </a:p>
          <a:p>
            <a:r>
              <a:rPr lang="en-US" dirty="0"/>
              <a:t>Apart from constructing equivalence classes, and testing them all, there are also white-box testing techniques…</a:t>
            </a:r>
          </a:p>
        </p:txBody>
      </p:sp>
      <p:sp>
        <p:nvSpPr>
          <p:cNvPr id="4" name="Slide Number Placeholder 3">
            <a:extLst>
              <a:ext uri="{FF2B5EF4-FFF2-40B4-BE49-F238E27FC236}">
                <a16:creationId xmlns:a16="http://schemas.microsoft.com/office/drawing/2014/main" id="{54026497-D6E4-4223-AA64-743F2E777944}"/>
              </a:ext>
            </a:extLst>
          </p:cNvPr>
          <p:cNvSpPr>
            <a:spLocks noGrp="1"/>
          </p:cNvSpPr>
          <p:nvPr>
            <p:ph type="sldNum" sz="quarter" idx="12"/>
          </p:nvPr>
        </p:nvSpPr>
        <p:spPr/>
        <p:txBody>
          <a:bodyPr/>
          <a:lstStyle/>
          <a:p>
            <a:fld id="{3DF53439-851E-44AD-84B1-B6BFC3D0C743}" type="slidenum">
              <a:rPr lang="el-GR" smtClean="0"/>
              <a:t>68</a:t>
            </a:fld>
            <a:endParaRPr lang="el-GR"/>
          </a:p>
        </p:txBody>
      </p:sp>
    </p:spTree>
    <p:extLst>
      <p:ext uri="{BB962C8B-B14F-4D97-AF65-F5344CB8AC3E}">
        <p14:creationId xmlns:p14="http://schemas.microsoft.com/office/powerpoint/2010/main" val="23173460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6BDF-5860-46A3-825F-FABAF1FC628D}"/>
              </a:ext>
            </a:extLst>
          </p:cNvPr>
          <p:cNvSpPr>
            <a:spLocks noGrp="1"/>
          </p:cNvSpPr>
          <p:nvPr>
            <p:ph type="title"/>
          </p:nvPr>
        </p:nvSpPr>
        <p:spPr/>
        <p:txBody>
          <a:bodyPr/>
          <a:lstStyle/>
          <a:p>
            <a:r>
              <a:rPr lang="en-US" dirty="0"/>
              <a:t>Automating testing: Unit tests, Junit, and more</a:t>
            </a:r>
          </a:p>
        </p:txBody>
      </p:sp>
      <p:sp>
        <p:nvSpPr>
          <p:cNvPr id="3" name="Text Placeholder 2">
            <a:extLst>
              <a:ext uri="{FF2B5EF4-FFF2-40B4-BE49-F238E27FC236}">
                <a16:creationId xmlns:a16="http://schemas.microsoft.com/office/drawing/2014/main" id="{F90BBB69-3D0C-4105-BE72-A042DA2698FE}"/>
              </a:ext>
            </a:extLst>
          </p:cNvPr>
          <p:cNvSpPr>
            <a:spLocks noGrp="1"/>
          </p:cNvSpPr>
          <p:nvPr>
            <p:ph type="body" idx="1"/>
          </p:nvPr>
        </p:nvSpPr>
        <p:spPr/>
        <p:txBody>
          <a:bodyPr>
            <a:normAutofit fontScale="92500" lnSpcReduction="20000"/>
          </a:bodyPr>
          <a:lstStyle/>
          <a:p>
            <a:r>
              <a:rPr lang="en-US" dirty="0"/>
              <a:t>It is of uttermost importance (this is the polite way to say OBLIGATORY) to learn how to automate your tests.</a:t>
            </a:r>
          </a:p>
          <a:p>
            <a:pPr algn="ctr"/>
            <a:r>
              <a:rPr lang="en-US" dirty="0"/>
              <a:t>YOU NEED TO MASTER THE SKILL OF BUILDING AUTOMATED TESTS</a:t>
            </a:r>
          </a:p>
          <a:p>
            <a:r>
              <a:rPr lang="en-US" dirty="0"/>
              <a:t>As you will see, automated testing is one of the greatest gifts ever made to developers.</a:t>
            </a:r>
          </a:p>
        </p:txBody>
      </p:sp>
      <p:sp>
        <p:nvSpPr>
          <p:cNvPr id="4" name="Slide Number Placeholder 3">
            <a:extLst>
              <a:ext uri="{FF2B5EF4-FFF2-40B4-BE49-F238E27FC236}">
                <a16:creationId xmlns:a16="http://schemas.microsoft.com/office/drawing/2014/main" id="{040A10FA-D013-421D-A9FD-776712EB96AF}"/>
              </a:ext>
            </a:extLst>
          </p:cNvPr>
          <p:cNvSpPr>
            <a:spLocks noGrp="1"/>
          </p:cNvSpPr>
          <p:nvPr>
            <p:ph type="sldNum" sz="quarter" idx="12"/>
          </p:nvPr>
        </p:nvSpPr>
        <p:spPr/>
        <p:txBody>
          <a:bodyPr/>
          <a:lstStyle/>
          <a:p>
            <a:fld id="{3DF53439-851E-44AD-84B1-B6BFC3D0C743}" type="slidenum">
              <a:rPr lang="el-GR" smtClean="0"/>
              <a:t>69</a:t>
            </a:fld>
            <a:endParaRPr lang="el-GR"/>
          </a:p>
        </p:txBody>
      </p:sp>
    </p:spTree>
    <p:extLst>
      <p:ext uri="{BB962C8B-B14F-4D97-AF65-F5344CB8AC3E}">
        <p14:creationId xmlns:p14="http://schemas.microsoft.com/office/powerpoint/2010/main" val="63161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2E88B-109A-4F4A-BA2C-FF72408C44C7}"/>
              </a:ext>
            </a:extLst>
          </p:cNvPr>
          <p:cNvSpPr>
            <a:spLocks noGrp="1"/>
          </p:cNvSpPr>
          <p:nvPr>
            <p:ph type="title"/>
          </p:nvPr>
        </p:nvSpPr>
        <p:spPr/>
        <p:txBody>
          <a:bodyPr/>
          <a:lstStyle/>
          <a:p>
            <a:r>
              <a:rPr lang="en-US" dirty="0"/>
              <a:t>V&amp;V</a:t>
            </a:r>
          </a:p>
        </p:txBody>
      </p:sp>
      <p:sp>
        <p:nvSpPr>
          <p:cNvPr id="3" name="Content Placeholder 2">
            <a:extLst>
              <a:ext uri="{FF2B5EF4-FFF2-40B4-BE49-F238E27FC236}">
                <a16:creationId xmlns:a16="http://schemas.microsoft.com/office/drawing/2014/main" id="{0122085C-671A-408B-9D4F-54E5BCE01F6A}"/>
              </a:ext>
            </a:extLst>
          </p:cNvPr>
          <p:cNvSpPr>
            <a:spLocks noGrp="1"/>
          </p:cNvSpPr>
          <p:nvPr>
            <p:ph idx="1"/>
          </p:nvPr>
        </p:nvSpPr>
        <p:spPr>
          <a:xfrm>
            <a:off x="457200" y="1600200"/>
            <a:ext cx="8229600" cy="4983162"/>
          </a:xfrm>
        </p:spPr>
        <p:txBody>
          <a:bodyPr>
            <a:normAutofit fontScale="70000" lnSpcReduction="20000"/>
          </a:bodyPr>
          <a:lstStyle/>
          <a:p>
            <a:r>
              <a:rPr lang="en-US" dirty="0"/>
              <a:t>Software testing involves ensuring that the right software was created, with the right internal quality</a:t>
            </a:r>
          </a:p>
          <a:p>
            <a:r>
              <a:rPr lang="en-US" dirty="0">
                <a:solidFill>
                  <a:srgbClr val="C00000"/>
                </a:solidFill>
              </a:rPr>
              <a:t>Verification</a:t>
            </a:r>
            <a:r>
              <a:rPr lang="en-US" dirty="0"/>
              <a:t> is ensuring that you’re </a:t>
            </a:r>
            <a:r>
              <a:rPr lang="en-US" dirty="0">
                <a:solidFill>
                  <a:srgbClr val="C00000"/>
                </a:solidFill>
              </a:rPr>
              <a:t>building the software right</a:t>
            </a:r>
            <a:r>
              <a:rPr lang="en-US" dirty="0"/>
              <a:t>. </a:t>
            </a:r>
          </a:p>
          <a:p>
            <a:pPr lvl="1"/>
            <a:r>
              <a:rPr lang="en-US" dirty="0"/>
              <a:t>Verification is ensuring that the code respects coding standards, the design choices are reasonable, there are no outright blunders in the code, and the </a:t>
            </a:r>
            <a:r>
              <a:rPr lang="en-US" u="sng" dirty="0"/>
              <a:t>internal quality</a:t>
            </a:r>
            <a:r>
              <a:rPr lang="en-US" dirty="0"/>
              <a:t> of the code is acceptable</a:t>
            </a:r>
          </a:p>
          <a:p>
            <a:pPr lvl="1"/>
            <a:r>
              <a:rPr lang="en-US" dirty="0"/>
              <a:t>Typically, software houses employ peer developers to perform </a:t>
            </a:r>
            <a:r>
              <a:rPr lang="en-US" b="1" dirty="0"/>
              <a:t>code review</a:t>
            </a:r>
            <a:r>
              <a:rPr lang="en-US" dirty="0"/>
              <a:t>, a </a:t>
            </a:r>
            <a:r>
              <a:rPr lang="en-US" b="1" dirty="0"/>
              <a:t>static </a:t>
            </a:r>
            <a:r>
              <a:rPr lang="en-US" dirty="0"/>
              <a:t>form of code inspection in order to ensure the code is verified. </a:t>
            </a:r>
          </a:p>
          <a:p>
            <a:r>
              <a:rPr lang="en-US" dirty="0">
                <a:solidFill>
                  <a:srgbClr val="0000FF"/>
                </a:solidFill>
              </a:rPr>
              <a:t>Validation</a:t>
            </a:r>
            <a:r>
              <a:rPr lang="en-US" dirty="0"/>
              <a:t> is ensuring that you’re building </a:t>
            </a:r>
            <a:r>
              <a:rPr lang="en-US" dirty="0">
                <a:solidFill>
                  <a:srgbClr val="0000FF"/>
                </a:solidFill>
              </a:rPr>
              <a:t>the right software</a:t>
            </a:r>
          </a:p>
          <a:p>
            <a:pPr lvl="1"/>
            <a:r>
              <a:rPr lang="en-US" dirty="0"/>
              <a:t>Validation is ensuring that </a:t>
            </a:r>
            <a:r>
              <a:rPr lang="en-US" dirty="0">
                <a:solidFill>
                  <a:srgbClr val="0000FF"/>
                </a:solidFill>
              </a:rPr>
              <a:t>the software does what the user wants</a:t>
            </a:r>
            <a:r>
              <a:rPr lang="en-US" dirty="0"/>
              <a:t>. </a:t>
            </a:r>
          </a:p>
          <a:p>
            <a:pPr lvl="1"/>
            <a:r>
              <a:rPr lang="en-US" dirty="0"/>
              <a:t>To this end, we </a:t>
            </a:r>
            <a:r>
              <a:rPr lang="en-US" b="1" dirty="0"/>
              <a:t>dynamically test </a:t>
            </a:r>
            <a:r>
              <a:rPr lang="en-US" dirty="0"/>
              <a:t>the code in order to find whether the </a:t>
            </a:r>
            <a:r>
              <a:rPr lang="en-US" u="sng" dirty="0"/>
              <a:t>external behavior</a:t>
            </a:r>
            <a:r>
              <a:rPr lang="en-US" dirty="0"/>
              <a:t> of the system we have built is exactly what we have agreed with the customer in the requirements</a:t>
            </a:r>
          </a:p>
          <a:p>
            <a:pPr lvl="2"/>
            <a:r>
              <a:rPr lang="en-US" dirty="0"/>
              <a:t>To a less extent, we can also check if there are any gaps in the requirements (so that even if the software does meet all the requirements, the user might not be satisfied with the product)</a:t>
            </a:r>
          </a:p>
        </p:txBody>
      </p:sp>
      <p:sp>
        <p:nvSpPr>
          <p:cNvPr id="4" name="Slide Number Placeholder 3">
            <a:extLst>
              <a:ext uri="{FF2B5EF4-FFF2-40B4-BE49-F238E27FC236}">
                <a16:creationId xmlns:a16="http://schemas.microsoft.com/office/drawing/2014/main" id="{459DA3A2-5A7D-433B-8B24-940CE14D183F}"/>
              </a:ext>
            </a:extLst>
          </p:cNvPr>
          <p:cNvSpPr>
            <a:spLocks noGrp="1"/>
          </p:cNvSpPr>
          <p:nvPr>
            <p:ph type="sldNum" sz="quarter" idx="12"/>
          </p:nvPr>
        </p:nvSpPr>
        <p:spPr/>
        <p:txBody>
          <a:bodyPr/>
          <a:lstStyle/>
          <a:p>
            <a:fld id="{3DF53439-851E-44AD-84B1-B6BFC3D0C743}" type="slidenum">
              <a:rPr lang="el-GR" smtClean="0"/>
              <a:t>7</a:t>
            </a:fld>
            <a:endParaRPr lang="el-GR"/>
          </a:p>
        </p:txBody>
      </p:sp>
    </p:spTree>
    <p:extLst>
      <p:ext uri="{BB962C8B-B14F-4D97-AF65-F5344CB8AC3E}">
        <p14:creationId xmlns:p14="http://schemas.microsoft.com/office/powerpoint/2010/main" val="1173870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07C16-CCB8-48B8-A79D-0497F91AC147}"/>
              </a:ext>
            </a:extLst>
          </p:cNvPr>
          <p:cNvSpPr>
            <a:spLocks noGrp="1"/>
          </p:cNvSpPr>
          <p:nvPr>
            <p:ph type="title"/>
          </p:nvPr>
        </p:nvSpPr>
        <p:spPr/>
        <p:txBody>
          <a:bodyPr/>
          <a:lstStyle/>
          <a:p>
            <a:r>
              <a:rPr lang="en-US" dirty="0"/>
              <a:t>Unit tests</a:t>
            </a:r>
          </a:p>
        </p:txBody>
      </p:sp>
      <p:sp>
        <p:nvSpPr>
          <p:cNvPr id="3" name="Content Placeholder 2">
            <a:extLst>
              <a:ext uri="{FF2B5EF4-FFF2-40B4-BE49-F238E27FC236}">
                <a16:creationId xmlns:a16="http://schemas.microsoft.com/office/drawing/2014/main" id="{B9E1BFA6-3347-40CA-9E7A-00C38BA5F2E6}"/>
              </a:ext>
            </a:extLst>
          </p:cNvPr>
          <p:cNvSpPr>
            <a:spLocks noGrp="1"/>
          </p:cNvSpPr>
          <p:nvPr>
            <p:ph idx="1"/>
          </p:nvPr>
        </p:nvSpPr>
        <p:spPr>
          <a:xfrm>
            <a:off x="457200" y="1600200"/>
            <a:ext cx="8229600" cy="4525963"/>
          </a:xfrm>
        </p:spPr>
        <p:txBody>
          <a:bodyPr>
            <a:normAutofit fontScale="92500" lnSpcReduction="20000"/>
          </a:bodyPr>
          <a:lstStyle/>
          <a:p>
            <a:r>
              <a:rPr lang="en-US" sz="2400" b="1" dirty="0"/>
              <a:t>In order to test, we ‘d better think small</a:t>
            </a:r>
            <a:r>
              <a:rPr lang="en-US" sz="2400" dirty="0"/>
              <a:t>: the fundamental testable unit of OO software is the method</a:t>
            </a:r>
          </a:p>
          <a:p>
            <a:r>
              <a:rPr lang="en-US" sz="2400" dirty="0"/>
              <a:t>So, </a:t>
            </a:r>
            <a:r>
              <a:rPr lang="en-US" sz="2400" b="1" dirty="0"/>
              <a:t>we need to test methods. And we need to do it automatically. Enter Unit testing</a:t>
            </a:r>
            <a:r>
              <a:rPr lang="en-US" sz="2400" dirty="0"/>
              <a:t>.</a:t>
            </a:r>
          </a:p>
          <a:p>
            <a:r>
              <a:rPr lang="en-US" sz="2400" dirty="0"/>
              <a:t>A </a:t>
            </a:r>
            <a:r>
              <a:rPr lang="en-US" sz="2400" b="1" dirty="0"/>
              <a:t>unit test</a:t>
            </a:r>
            <a:r>
              <a:rPr lang="en-US" sz="2400" dirty="0"/>
              <a:t> is a test for a small piece of code, e.g., a method, which asserts that the execution of the tested piece of code produces the expected output and post-conditions</a:t>
            </a:r>
          </a:p>
          <a:p>
            <a:r>
              <a:rPr lang="en-US" sz="2400" b="1" dirty="0"/>
              <a:t>Unit testing frameworks</a:t>
            </a:r>
            <a:r>
              <a:rPr lang="en-US" sz="2400" dirty="0"/>
              <a:t> are software engines that automate the execution of these small tests (i.e., avoid the problem of creating dozens of small main() calls) and provide facilities to assert that the output holds certain properties</a:t>
            </a:r>
          </a:p>
          <a:p>
            <a:r>
              <a:rPr lang="en-US" sz="2400" dirty="0"/>
              <a:t>To the extent that we will ultimately map entire use cases to methods, unit testing frameworks allow us to automate the testing of mission critical parts of the code, in a homogeneous way.</a:t>
            </a:r>
          </a:p>
        </p:txBody>
      </p:sp>
      <p:sp>
        <p:nvSpPr>
          <p:cNvPr id="4" name="Slide Number Placeholder 3">
            <a:extLst>
              <a:ext uri="{FF2B5EF4-FFF2-40B4-BE49-F238E27FC236}">
                <a16:creationId xmlns:a16="http://schemas.microsoft.com/office/drawing/2014/main" id="{919D8F8E-232F-43D1-81B5-96488938F252}"/>
              </a:ext>
            </a:extLst>
          </p:cNvPr>
          <p:cNvSpPr>
            <a:spLocks noGrp="1"/>
          </p:cNvSpPr>
          <p:nvPr>
            <p:ph type="sldNum" sz="quarter" idx="12"/>
          </p:nvPr>
        </p:nvSpPr>
        <p:spPr/>
        <p:txBody>
          <a:bodyPr/>
          <a:lstStyle/>
          <a:p>
            <a:fld id="{3DF53439-851E-44AD-84B1-B6BFC3D0C743}" type="slidenum">
              <a:rPr lang="el-GR" smtClean="0"/>
              <a:t>70</a:t>
            </a:fld>
            <a:endParaRPr lang="el-GR"/>
          </a:p>
        </p:txBody>
      </p:sp>
    </p:spTree>
    <p:extLst>
      <p:ext uri="{BB962C8B-B14F-4D97-AF65-F5344CB8AC3E}">
        <p14:creationId xmlns:p14="http://schemas.microsoft.com/office/powerpoint/2010/main" val="18085222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D3F3-1426-4C6A-B6A6-88119A81886C}"/>
              </a:ext>
            </a:extLst>
          </p:cNvPr>
          <p:cNvSpPr>
            <a:spLocks noGrp="1"/>
          </p:cNvSpPr>
          <p:nvPr>
            <p:ph type="title"/>
          </p:nvPr>
        </p:nvSpPr>
        <p:spPr/>
        <p:txBody>
          <a:bodyPr/>
          <a:lstStyle/>
          <a:p>
            <a:r>
              <a:rPr lang="en-US" dirty="0"/>
              <a:t>Junit at Eclipse</a:t>
            </a:r>
          </a:p>
        </p:txBody>
      </p:sp>
      <p:sp>
        <p:nvSpPr>
          <p:cNvPr id="3" name="Content Placeholder 2">
            <a:extLst>
              <a:ext uri="{FF2B5EF4-FFF2-40B4-BE49-F238E27FC236}">
                <a16:creationId xmlns:a16="http://schemas.microsoft.com/office/drawing/2014/main" id="{D58690FE-CF76-4122-A3D5-854E99C2B892}"/>
              </a:ext>
            </a:extLst>
          </p:cNvPr>
          <p:cNvSpPr>
            <a:spLocks noGrp="1"/>
          </p:cNvSpPr>
          <p:nvPr>
            <p:ph idx="1"/>
          </p:nvPr>
        </p:nvSpPr>
        <p:spPr/>
        <p:txBody>
          <a:bodyPr/>
          <a:lstStyle/>
          <a:p>
            <a:r>
              <a:rPr lang="en-US" sz="2400" dirty="0"/>
              <a:t>In this course, we will use Junit 4 (not 5) within Eclipse, as our automated unit testing framework</a:t>
            </a:r>
          </a:p>
          <a:p>
            <a:r>
              <a:rPr lang="en-US" sz="2400" dirty="0"/>
              <a:t>See</a:t>
            </a:r>
            <a:r>
              <a:rPr lang="en-US" dirty="0"/>
              <a:t> </a:t>
            </a:r>
            <a:r>
              <a:rPr lang="en-US" sz="1800" dirty="0">
                <a:latin typeface="Consolas" panose="020B0609020204030204" pitchFamily="49" charset="0"/>
                <a:hlinkClick r:id="rId2"/>
              </a:rPr>
              <a:t>https://www.vogella.com/tutorials/JUnit/article.html</a:t>
            </a:r>
            <a:endParaRPr lang="en-US" sz="1800" dirty="0">
              <a:latin typeface="Consolas" panose="020B0609020204030204" pitchFamily="49" charset="0"/>
            </a:endParaRPr>
          </a:p>
          <a:p>
            <a:endParaRPr lang="en-US" dirty="0"/>
          </a:p>
          <a:p>
            <a:endParaRPr lang="en-US" dirty="0"/>
          </a:p>
        </p:txBody>
      </p:sp>
      <p:sp>
        <p:nvSpPr>
          <p:cNvPr id="4" name="Slide Number Placeholder 3">
            <a:extLst>
              <a:ext uri="{FF2B5EF4-FFF2-40B4-BE49-F238E27FC236}">
                <a16:creationId xmlns:a16="http://schemas.microsoft.com/office/drawing/2014/main" id="{41F64FEA-539D-4CCA-8BD9-DAC418144C4D}"/>
              </a:ext>
            </a:extLst>
          </p:cNvPr>
          <p:cNvSpPr>
            <a:spLocks noGrp="1"/>
          </p:cNvSpPr>
          <p:nvPr>
            <p:ph type="sldNum" sz="quarter" idx="12"/>
          </p:nvPr>
        </p:nvSpPr>
        <p:spPr/>
        <p:txBody>
          <a:bodyPr/>
          <a:lstStyle/>
          <a:p>
            <a:fld id="{3DF53439-851E-44AD-84B1-B6BFC3D0C743}" type="slidenum">
              <a:rPr lang="el-GR" smtClean="0"/>
              <a:t>71</a:t>
            </a:fld>
            <a:endParaRPr lang="el-GR"/>
          </a:p>
        </p:txBody>
      </p:sp>
    </p:spTree>
    <p:extLst>
      <p:ext uri="{BB962C8B-B14F-4D97-AF65-F5344CB8AC3E}">
        <p14:creationId xmlns:p14="http://schemas.microsoft.com/office/powerpoint/2010/main" val="28284663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72BE6-188B-4EC2-AFE4-B65F93ED60E5}"/>
              </a:ext>
            </a:extLst>
          </p:cNvPr>
          <p:cNvSpPr>
            <a:spLocks noGrp="1"/>
          </p:cNvSpPr>
          <p:nvPr>
            <p:ph type="title"/>
          </p:nvPr>
        </p:nvSpPr>
        <p:spPr/>
        <p:txBody>
          <a:bodyPr/>
          <a:lstStyle/>
          <a:p>
            <a:r>
              <a:rPr lang="en-US" dirty="0"/>
              <a:t>What to test?</a:t>
            </a:r>
          </a:p>
        </p:txBody>
      </p:sp>
      <p:sp>
        <p:nvSpPr>
          <p:cNvPr id="3" name="Content Placeholder 2">
            <a:extLst>
              <a:ext uri="{FF2B5EF4-FFF2-40B4-BE49-F238E27FC236}">
                <a16:creationId xmlns:a16="http://schemas.microsoft.com/office/drawing/2014/main" id="{D62D6B8A-7C59-436E-BE98-92370DB56EAF}"/>
              </a:ext>
            </a:extLst>
          </p:cNvPr>
          <p:cNvSpPr>
            <a:spLocks noGrp="1"/>
          </p:cNvSpPr>
          <p:nvPr>
            <p:ph idx="1"/>
          </p:nvPr>
        </p:nvSpPr>
        <p:spPr/>
        <p:txBody>
          <a:bodyPr>
            <a:normAutofit fontScale="85000" lnSpcReduction="20000"/>
          </a:bodyPr>
          <a:lstStyle/>
          <a:p>
            <a:r>
              <a:rPr lang="en-US" sz="2800" dirty="0"/>
              <a:t>(Ideally) A Thorough To-Do List:</a:t>
            </a:r>
          </a:p>
          <a:p>
            <a:pPr lvl="1">
              <a:buFont typeface="Symbol" pitchFamily="18" charset="2"/>
              <a:buChar char="-"/>
            </a:pPr>
            <a:r>
              <a:rPr lang="en-US" sz="2400" dirty="0"/>
              <a:t>Test constructors</a:t>
            </a:r>
          </a:p>
          <a:p>
            <a:pPr lvl="1">
              <a:buFont typeface="Symbol" pitchFamily="18" charset="2"/>
              <a:buChar char="-"/>
            </a:pPr>
            <a:r>
              <a:rPr lang="en-US" sz="2400" dirty="0"/>
              <a:t>Test each method</a:t>
            </a:r>
          </a:p>
          <a:p>
            <a:pPr lvl="1">
              <a:buFont typeface="Symbol" pitchFamily="18" charset="2"/>
              <a:buChar char="-"/>
            </a:pPr>
            <a:r>
              <a:rPr lang="en-US" sz="2400" dirty="0"/>
              <a:t>Test how the attributes of the class change as the  methods are executed</a:t>
            </a:r>
            <a:endParaRPr lang="el-GR" sz="2400" dirty="0"/>
          </a:p>
          <a:p>
            <a:pPr marL="57150" indent="0">
              <a:buNone/>
            </a:pPr>
            <a:r>
              <a:rPr lang="el-GR" sz="2400" dirty="0"/>
              <a:t>… </a:t>
            </a:r>
            <a:r>
              <a:rPr lang="en-US" sz="2400" dirty="0"/>
              <a:t>NOT POSSIBLE …</a:t>
            </a:r>
          </a:p>
          <a:p>
            <a:pPr marL="57150" indent="0">
              <a:buNone/>
            </a:pPr>
            <a:endParaRPr lang="en-US" sz="2600" dirty="0"/>
          </a:p>
          <a:p>
            <a:pPr marL="57150" indent="0">
              <a:buNone/>
            </a:pPr>
            <a:r>
              <a:rPr lang="en-US" sz="2600" dirty="0"/>
              <a:t>INSTEAD</a:t>
            </a:r>
            <a:endParaRPr lang="el-GR" sz="2600" dirty="0"/>
          </a:p>
          <a:p>
            <a:r>
              <a:rPr lang="en-US" sz="2800" b="1" dirty="0">
                <a:solidFill>
                  <a:srgbClr val="FF0000"/>
                </a:solidFill>
              </a:rPr>
              <a:t>The goal is NOT to test everything!</a:t>
            </a:r>
          </a:p>
          <a:p>
            <a:r>
              <a:rPr lang="en-US" sz="2800" dirty="0"/>
              <a:t>The goal is to </a:t>
            </a:r>
            <a:r>
              <a:rPr lang="en-US" sz="2800" b="1" dirty="0">
                <a:solidFill>
                  <a:srgbClr val="C00000"/>
                </a:solidFill>
              </a:rPr>
              <a:t>cover the most important points of risk</a:t>
            </a:r>
            <a:r>
              <a:rPr lang="en-US" sz="2800" dirty="0"/>
              <a:t> in your code!</a:t>
            </a:r>
          </a:p>
          <a:p>
            <a:r>
              <a:rPr lang="en-US" sz="2800" dirty="0"/>
              <a:t>We organize our test suite </a:t>
            </a:r>
            <a:r>
              <a:rPr lang="en-US" sz="2800" b="1" dirty="0">
                <a:solidFill>
                  <a:srgbClr val="0000FF"/>
                </a:solidFill>
              </a:rPr>
              <a:t>to be expanded </a:t>
            </a:r>
            <a:r>
              <a:rPr lang="en-US" sz="2800" b="1" u="sng" dirty="0">
                <a:solidFill>
                  <a:srgbClr val="0000FF"/>
                </a:solidFill>
              </a:rPr>
              <a:t>incrementally</a:t>
            </a:r>
            <a:r>
              <a:rPr lang="en-US" sz="2800" dirty="0"/>
              <a:t>, in a way that it is </a:t>
            </a:r>
            <a:r>
              <a:rPr lang="en-US" sz="2800" dirty="0">
                <a:solidFill>
                  <a:srgbClr val="008000"/>
                </a:solidFill>
              </a:rPr>
              <a:t>easy to expand the test suite</a:t>
            </a:r>
            <a:r>
              <a:rPr lang="en-US" sz="2800" dirty="0"/>
              <a:t> one-test-at-a-time</a:t>
            </a:r>
            <a:endParaRPr lang="en-US" dirty="0"/>
          </a:p>
        </p:txBody>
      </p:sp>
      <p:sp>
        <p:nvSpPr>
          <p:cNvPr id="4" name="Slide Number Placeholder 3">
            <a:extLst>
              <a:ext uri="{FF2B5EF4-FFF2-40B4-BE49-F238E27FC236}">
                <a16:creationId xmlns:a16="http://schemas.microsoft.com/office/drawing/2014/main" id="{C8C8711C-037D-4F55-A7D1-B93826AA0173}"/>
              </a:ext>
            </a:extLst>
          </p:cNvPr>
          <p:cNvSpPr>
            <a:spLocks noGrp="1"/>
          </p:cNvSpPr>
          <p:nvPr>
            <p:ph type="sldNum" sz="quarter" idx="12"/>
          </p:nvPr>
        </p:nvSpPr>
        <p:spPr/>
        <p:txBody>
          <a:bodyPr/>
          <a:lstStyle/>
          <a:p>
            <a:fld id="{3DF53439-851E-44AD-84B1-B6BFC3D0C743}" type="slidenum">
              <a:rPr lang="el-GR" smtClean="0"/>
              <a:t>72</a:t>
            </a:fld>
            <a:endParaRPr lang="el-GR"/>
          </a:p>
        </p:txBody>
      </p:sp>
    </p:spTree>
    <p:extLst>
      <p:ext uri="{BB962C8B-B14F-4D97-AF65-F5344CB8AC3E}">
        <p14:creationId xmlns:p14="http://schemas.microsoft.com/office/powerpoint/2010/main" val="9935646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OOP Particularities</a:t>
            </a:r>
          </a:p>
        </p:txBody>
      </p:sp>
      <p:sp>
        <p:nvSpPr>
          <p:cNvPr id="3" name="Content Placeholder 2"/>
          <p:cNvSpPr>
            <a:spLocks noGrp="1"/>
          </p:cNvSpPr>
          <p:nvPr>
            <p:ph idx="1"/>
          </p:nvPr>
        </p:nvSpPr>
        <p:spPr/>
        <p:txBody>
          <a:bodyPr>
            <a:normAutofit fontScale="92500" lnSpcReduction="10000"/>
          </a:bodyPr>
          <a:lstStyle/>
          <a:p>
            <a:r>
              <a:rPr lang="en-US" dirty="0"/>
              <a:t>Monitor object state via encapsulation: </a:t>
            </a:r>
          </a:p>
          <a:p>
            <a:pPr lvl="1">
              <a:buFont typeface="Symbol" pitchFamily="18" charset="2"/>
              <a:buChar char="-"/>
            </a:pPr>
            <a:r>
              <a:rPr lang="en-US" dirty="0"/>
              <a:t>We need to construct monitoring methods that report an object’s private state</a:t>
            </a:r>
          </a:p>
          <a:p>
            <a:r>
              <a:rPr lang="en-US" dirty="0"/>
              <a:t>Inheritance and polymorphism: </a:t>
            </a:r>
          </a:p>
          <a:p>
            <a:pPr lvl="1">
              <a:buFont typeface="Symbol" pitchFamily="18" charset="2"/>
              <a:buChar char="-"/>
            </a:pPr>
            <a:r>
              <a:rPr lang="en-US" dirty="0"/>
              <a:t>When a method is overridden in a subclass, we have to test it for the specific subclass. </a:t>
            </a:r>
          </a:p>
          <a:p>
            <a:pPr lvl="1">
              <a:buFont typeface="Symbol" pitchFamily="18" charset="2"/>
              <a:buChar char="-"/>
            </a:pPr>
            <a:r>
              <a:rPr lang="en-US" dirty="0"/>
              <a:t>For each subclass, we need to test the implemented methods of the mama class (if any, hopefully none), as they might invoke methods that are overridden at the subclass level and thus demonstrate different behavior per subclass</a:t>
            </a:r>
          </a:p>
          <a:p>
            <a:endParaRPr lang="en-US" dirty="0"/>
          </a:p>
        </p:txBody>
      </p:sp>
      <p:sp>
        <p:nvSpPr>
          <p:cNvPr id="4" name="Slide Number Placeholder 3"/>
          <p:cNvSpPr>
            <a:spLocks noGrp="1"/>
          </p:cNvSpPr>
          <p:nvPr>
            <p:ph type="sldNum" sz="quarter" idx="12"/>
          </p:nvPr>
        </p:nvSpPr>
        <p:spPr/>
        <p:txBody>
          <a:bodyPr/>
          <a:lstStyle/>
          <a:p>
            <a:fld id="{FACCA366-11BB-40F2-AAD5-AE80260221D3}" type="slidenum">
              <a:rPr lang="en-US" smtClean="0"/>
              <a:pPr/>
              <a:t>73</a:t>
            </a:fld>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B19D9-CF5F-4A85-9BD1-5B16AA6131EC}"/>
              </a:ext>
            </a:extLst>
          </p:cNvPr>
          <p:cNvSpPr>
            <a:spLocks noGrp="1"/>
          </p:cNvSpPr>
          <p:nvPr>
            <p:ph type="title"/>
          </p:nvPr>
        </p:nvSpPr>
        <p:spPr/>
        <p:txBody>
          <a:bodyPr/>
          <a:lstStyle/>
          <a:p>
            <a:r>
              <a:rPr lang="en-US" dirty="0"/>
              <a:t>What unit tests to make?</a:t>
            </a:r>
          </a:p>
        </p:txBody>
      </p:sp>
      <p:sp>
        <p:nvSpPr>
          <p:cNvPr id="3" name="Content Placeholder 2">
            <a:extLst>
              <a:ext uri="{FF2B5EF4-FFF2-40B4-BE49-F238E27FC236}">
                <a16:creationId xmlns:a16="http://schemas.microsoft.com/office/drawing/2014/main" id="{59864CA8-9E92-464E-BB63-BD8111895ECA}"/>
              </a:ext>
            </a:extLst>
          </p:cNvPr>
          <p:cNvSpPr>
            <a:spLocks noGrp="1"/>
          </p:cNvSpPr>
          <p:nvPr>
            <p:ph idx="1"/>
          </p:nvPr>
        </p:nvSpPr>
        <p:spPr/>
        <p:txBody>
          <a:bodyPr>
            <a:normAutofit/>
          </a:bodyPr>
          <a:lstStyle/>
          <a:p>
            <a:r>
              <a:rPr lang="en-US" sz="2400" b="1" dirty="0">
                <a:solidFill>
                  <a:srgbClr val="0000FF"/>
                </a:solidFill>
              </a:rPr>
              <a:t>Always test the happy path of a use case!</a:t>
            </a:r>
          </a:p>
          <a:p>
            <a:r>
              <a:rPr lang="en-US" sz="2400" dirty="0"/>
              <a:t>Then, try to break your code with variants!</a:t>
            </a:r>
          </a:p>
          <a:p>
            <a:pPr lvl="1"/>
            <a:r>
              <a:rPr lang="en-US" sz="2000" dirty="0"/>
              <a:t>Test the test: before anything else, intentionally make the test fail </a:t>
            </a:r>
            <a:r>
              <a:rPr lang="el-GR" sz="2000" dirty="0"/>
              <a:t>(</a:t>
            </a:r>
            <a:r>
              <a:rPr lang="en-US" sz="2000" dirty="0"/>
              <a:t>so that you know it is actually executed</a:t>
            </a:r>
            <a:r>
              <a:rPr lang="el-GR" sz="2000" dirty="0"/>
              <a:t>)</a:t>
            </a:r>
            <a:endParaRPr lang="en-US" sz="2000" dirty="0"/>
          </a:p>
          <a:p>
            <a:pPr lvl="1"/>
            <a:r>
              <a:rPr lang="en-US" sz="2000" dirty="0"/>
              <a:t>Stop testing once all areas of risk have been covered; don’t worry: you ‘re not done testing anyway </a:t>
            </a:r>
            <a:r>
              <a:rPr lang="en-US" sz="2000" dirty="0">
                <a:sym typeface="Wingdings" pitchFamily="2" charset="2"/>
              </a:rPr>
              <a:t></a:t>
            </a:r>
            <a:endParaRPr lang="en-US" sz="2000" b="1" dirty="0">
              <a:solidFill>
                <a:srgbClr val="C00000"/>
              </a:solidFill>
            </a:endParaRPr>
          </a:p>
          <a:p>
            <a:r>
              <a:rPr lang="en-US" sz="2400" b="1" dirty="0">
                <a:solidFill>
                  <a:srgbClr val="C00000"/>
                </a:solidFill>
              </a:rPr>
              <a:t>The goal is NOT to test everything! </a:t>
            </a:r>
            <a:r>
              <a:rPr lang="en-US" sz="2400" dirty="0"/>
              <a:t>The goal is to </a:t>
            </a:r>
            <a:r>
              <a:rPr lang="en-US" sz="2400" b="1" dirty="0">
                <a:solidFill>
                  <a:srgbClr val="C00000"/>
                </a:solidFill>
              </a:rPr>
              <a:t>cover the most important points of risk</a:t>
            </a:r>
            <a:r>
              <a:rPr lang="en-US" sz="2400" dirty="0"/>
              <a:t> in your code! Avoid spending time to points of low risk</a:t>
            </a:r>
            <a:r>
              <a:rPr lang="el-GR" sz="2400" dirty="0"/>
              <a:t> (</a:t>
            </a:r>
            <a:r>
              <a:rPr lang="en-US" sz="2400" dirty="0"/>
              <a:t>e.g.</a:t>
            </a:r>
            <a:r>
              <a:rPr lang="el-GR" sz="2400" dirty="0"/>
              <a:t>, </a:t>
            </a:r>
            <a:r>
              <a:rPr lang="en-US" sz="2400" dirty="0"/>
              <a:t>setters and getters</a:t>
            </a:r>
            <a:r>
              <a:rPr lang="el-GR" sz="2400" dirty="0"/>
              <a:t>)</a:t>
            </a:r>
            <a:endParaRPr lang="en-US" sz="2400" dirty="0"/>
          </a:p>
          <a:p>
            <a:r>
              <a:rPr lang="en-US" sz="2400" dirty="0"/>
              <a:t>We organize our test suite </a:t>
            </a:r>
            <a:r>
              <a:rPr lang="en-US" sz="2400" b="1" dirty="0">
                <a:solidFill>
                  <a:srgbClr val="0000FF"/>
                </a:solidFill>
              </a:rPr>
              <a:t>to be expanded </a:t>
            </a:r>
            <a:r>
              <a:rPr lang="en-US" sz="2400" b="1" u="sng" dirty="0">
                <a:solidFill>
                  <a:srgbClr val="0000FF"/>
                </a:solidFill>
              </a:rPr>
              <a:t>incrementally</a:t>
            </a:r>
            <a:r>
              <a:rPr lang="en-US" sz="2400" dirty="0"/>
              <a:t>, in a way that it is </a:t>
            </a:r>
            <a:r>
              <a:rPr lang="en-US" sz="2400" dirty="0">
                <a:solidFill>
                  <a:srgbClr val="008000"/>
                </a:solidFill>
              </a:rPr>
              <a:t>easy to expand the test suite</a:t>
            </a:r>
            <a:r>
              <a:rPr lang="en-US" sz="2400" dirty="0"/>
              <a:t> one-test-at-a-time</a:t>
            </a:r>
          </a:p>
          <a:p>
            <a:endParaRPr lang="en-US" sz="2400" dirty="0"/>
          </a:p>
        </p:txBody>
      </p:sp>
      <p:sp>
        <p:nvSpPr>
          <p:cNvPr id="4" name="Slide Number Placeholder 3">
            <a:extLst>
              <a:ext uri="{FF2B5EF4-FFF2-40B4-BE49-F238E27FC236}">
                <a16:creationId xmlns:a16="http://schemas.microsoft.com/office/drawing/2014/main" id="{80D39BFB-C815-408D-B31D-8DFE3E05EB76}"/>
              </a:ext>
            </a:extLst>
          </p:cNvPr>
          <p:cNvSpPr>
            <a:spLocks noGrp="1"/>
          </p:cNvSpPr>
          <p:nvPr>
            <p:ph type="sldNum" sz="quarter" idx="12"/>
          </p:nvPr>
        </p:nvSpPr>
        <p:spPr/>
        <p:txBody>
          <a:bodyPr/>
          <a:lstStyle/>
          <a:p>
            <a:fld id="{3DF53439-851E-44AD-84B1-B6BFC3D0C743}" type="slidenum">
              <a:rPr lang="el-GR" smtClean="0"/>
              <a:t>74</a:t>
            </a:fld>
            <a:endParaRPr lang="el-GR"/>
          </a:p>
        </p:txBody>
      </p:sp>
    </p:spTree>
    <p:extLst>
      <p:ext uri="{BB962C8B-B14F-4D97-AF65-F5344CB8AC3E}">
        <p14:creationId xmlns:p14="http://schemas.microsoft.com/office/powerpoint/2010/main" val="29025610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C6745-68B8-4A0A-BBCA-281090E195D3}"/>
              </a:ext>
            </a:extLst>
          </p:cNvPr>
          <p:cNvSpPr>
            <a:spLocks noGrp="1"/>
          </p:cNvSpPr>
          <p:nvPr>
            <p:ph type="title"/>
          </p:nvPr>
        </p:nvSpPr>
        <p:spPr/>
        <p:txBody>
          <a:bodyPr>
            <a:normAutofit fontScale="90000"/>
          </a:bodyPr>
          <a:lstStyle/>
          <a:p>
            <a:r>
              <a:rPr lang="en-US" dirty="0"/>
              <a:t>How to automate tests?</a:t>
            </a:r>
            <a:br>
              <a:rPr lang="en-US" dirty="0"/>
            </a:br>
            <a:r>
              <a:rPr lang="en-US" dirty="0"/>
              <a:t>JUnit tests@ Eclipse</a:t>
            </a:r>
          </a:p>
        </p:txBody>
      </p:sp>
      <p:sp>
        <p:nvSpPr>
          <p:cNvPr id="3" name="Content Placeholder 2">
            <a:extLst>
              <a:ext uri="{FF2B5EF4-FFF2-40B4-BE49-F238E27FC236}">
                <a16:creationId xmlns:a16="http://schemas.microsoft.com/office/drawing/2014/main" id="{F1DA5CAE-5CAD-46F7-A608-05A82D4E6757}"/>
              </a:ext>
            </a:extLst>
          </p:cNvPr>
          <p:cNvSpPr>
            <a:spLocks noGrp="1"/>
          </p:cNvSpPr>
          <p:nvPr>
            <p:ph idx="1"/>
          </p:nvPr>
        </p:nvSpPr>
        <p:spPr>
          <a:xfrm>
            <a:off x="457200" y="1628800"/>
            <a:ext cx="8229600" cy="5092675"/>
          </a:xfrm>
        </p:spPr>
        <p:txBody>
          <a:bodyPr>
            <a:normAutofit fontScale="70000" lnSpcReduction="20000"/>
          </a:bodyPr>
          <a:lstStyle/>
          <a:p>
            <a:r>
              <a:rPr lang="en-US" dirty="0"/>
              <a:t>Assume you have a class </a:t>
            </a:r>
            <a:r>
              <a:rPr lang="en-US" dirty="0">
                <a:solidFill>
                  <a:srgbClr val="FF0000"/>
                </a:solidFill>
              </a:rPr>
              <a:t>Book</a:t>
            </a:r>
            <a:r>
              <a:rPr lang="en-US" dirty="0"/>
              <a:t> with methods </a:t>
            </a:r>
            <a:r>
              <a:rPr lang="en-US" dirty="0">
                <a:solidFill>
                  <a:srgbClr val="FF0000"/>
                </a:solidFill>
              </a:rPr>
              <a:t>Book(…</a:t>
            </a:r>
            <a:r>
              <a:rPr lang="en-US" dirty="0" err="1">
                <a:solidFill>
                  <a:srgbClr val="FF0000"/>
                </a:solidFill>
              </a:rPr>
              <a:t>args</a:t>
            </a:r>
            <a:r>
              <a:rPr lang="en-US" dirty="0">
                <a:solidFill>
                  <a:srgbClr val="FF0000"/>
                </a:solidFill>
              </a:rPr>
              <a:t>…), </a:t>
            </a:r>
            <a:r>
              <a:rPr lang="en-US" dirty="0" err="1">
                <a:solidFill>
                  <a:srgbClr val="FF0000"/>
                </a:solidFill>
              </a:rPr>
              <a:t>getPrice</a:t>
            </a:r>
            <a:r>
              <a:rPr lang="en-US" dirty="0">
                <a:solidFill>
                  <a:srgbClr val="FF0000"/>
                </a:solidFill>
              </a:rPr>
              <a:t>(), </a:t>
            </a:r>
            <a:r>
              <a:rPr lang="en-US" dirty="0" err="1">
                <a:solidFill>
                  <a:srgbClr val="FF0000"/>
                </a:solidFill>
              </a:rPr>
              <a:t>getTitle</a:t>
            </a:r>
            <a:r>
              <a:rPr lang="en-US" dirty="0">
                <a:solidFill>
                  <a:srgbClr val="FF0000"/>
                </a:solidFill>
              </a:rPr>
              <a:t>(), … </a:t>
            </a:r>
            <a:r>
              <a:rPr lang="en-US" dirty="0"/>
              <a:t>&amp; you want to automate their testing</a:t>
            </a:r>
          </a:p>
          <a:p>
            <a:endParaRPr lang="en-US" dirty="0"/>
          </a:p>
          <a:p>
            <a:pPr marL="514350" indent="-514350">
              <a:buFont typeface="+mj-lt"/>
              <a:buAutoNum type="arabicPeriod"/>
            </a:pPr>
            <a:r>
              <a:rPr lang="en-US" dirty="0"/>
              <a:t>You create a </a:t>
            </a:r>
            <a:r>
              <a:rPr lang="en-US" u="sng" dirty="0">
                <a:solidFill>
                  <a:srgbClr val="008000"/>
                </a:solidFill>
              </a:rPr>
              <a:t>Junit class</a:t>
            </a:r>
            <a:r>
              <a:rPr lang="en-US" dirty="0"/>
              <a:t> </a:t>
            </a:r>
            <a:r>
              <a:rPr lang="en-US" b="1" dirty="0" err="1">
                <a:solidFill>
                  <a:schemeClr val="bg1">
                    <a:lumMod val="50000"/>
                  </a:schemeClr>
                </a:solidFill>
              </a:rPr>
              <a:t>BookTest</a:t>
            </a:r>
            <a:r>
              <a:rPr lang="en-US" dirty="0"/>
              <a:t> (</a:t>
            </a:r>
            <a:r>
              <a:rPr lang="en-US" dirty="0" err="1"/>
              <a:t>attn:</a:t>
            </a:r>
            <a:r>
              <a:rPr lang="en-US" dirty="0"/>
              <a:t> not as a regular class)</a:t>
            </a:r>
          </a:p>
          <a:p>
            <a:pPr marL="514350" indent="-514350">
              <a:buFont typeface="+mj-lt"/>
              <a:buAutoNum type="arabicPeriod"/>
            </a:pPr>
            <a:r>
              <a:rPr lang="en-US" b="1" u="sng" dirty="0"/>
              <a:t>Incrementally</a:t>
            </a:r>
            <a:r>
              <a:rPr lang="en-US" dirty="0"/>
              <a:t>, </a:t>
            </a:r>
            <a:r>
              <a:rPr lang="en-US" b="1" dirty="0"/>
              <a:t>for </a:t>
            </a:r>
            <a:r>
              <a:rPr lang="en-US" b="1" dirty="0">
                <a:solidFill>
                  <a:schemeClr val="bg1">
                    <a:lumMod val="50000"/>
                  </a:schemeClr>
                </a:solidFill>
              </a:rPr>
              <a:t>each test case </a:t>
            </a:r>
            <a:r>
              <a:rPr lang="en-US" b="1" dirty="0"/>
              <a:t>you want to run for a method of </a:t>
            </a:r>
            <a:r>
              <a:rPr lang="en-US" b="1" dirty="0">
                <a:solidFill>
                  <a:srgbClr val="FF0000"/>
                </a:solidFill>
              </a:rPr>
              <a:t>Book</a:t>
            </a:r>
            <a:r>
              <a:rPr lang="en-US" b="1" dirty="0"/>
              <a:t>, you introduce </a:t>
            </a:r>
            <a:r>
              <a:rPr lang="en-US" b="1" dirty="0">
                <a:solidFill>
                  <a:schemeClr val="bg1">
                    <a:lumMod val="50000"/>
                  </a:schemeClr>
                </a:solidFill>
              </a:rPr>
              <a:t>a test method </a:t>
            </a:r>
            <a:r>
              <a:rPr lang="en-US" b="1" dirty="0"/>
              <a:t>in class </a:t>
            </a:r>
            <a:r>
              <a:rPr lang="en-US" b="1" dirty="0" err="1">
                <a:solidFill>
                  <a:schemeClr val="bg1">
                    <a:lumMod val="50000"/>
                  </a:schemeClr>
                </a:solidFill>
              </a:rPr>
              <a:t>BookTest</a:t>
            </a:r>
            <a:endParaRPr lang="en-US" b="1" dirty="0">
              <a:solidFill>
                <a:schemeClr val="bg1">
                  <a:lumMod val="50000"/>
                </a:schemeClr>
              </a:solidFill>
            </a:endParaRPr>
          </a:p>
          <a:p>
            <a:pPr marL="514350" indent="-514350">
              <a:buFont typeface="+mj-lt"/>
              <a:buAutoNum type="arabicPeriod"/>
            </a:pPr>
            <a:r>
              <a:rPr lang="en-US" dirty="0"/>
              <a:t>You annotate </a:t>
            </a:r>
            <a:r>
              <a:rPr lang="en-US" b="1" dirty="0">
                <a:solidFill>
                  <a:schemeClr val="bg1">
                    <a:lumMod val="50000"/>
                  </a:schemeClr>
                </a:solidFill>
              </a:rPr>
              <a:t>test methods </a:t>
            </a:r>
            <a:r>
              <a:rPr lang="en-US" dirty="0"/>
              <a:t>with </a:t>
            </a:r>
            <a:r>
              <a:rPr lang="en-US" b="1" dirty="0">
                <a:solidFill>
                  <a:srgbClr val="008000"/>
                </a:solidFill>
              </a:rPr>
              <a:t>annotations</a:t>
            </a:r>
            <a:r>
              <a:rPr lang="en-US" dirty="0"/>
              <a:t>, like e.g., </a:t>
            </a:r>
            <a:r>
              <a:rPr lang="en-US" dirty="0">
                <a:solidFill>
                  <a:srgbClr val="008000"/>
                </a:solidFill>
              </a:rPr>
              <a:t>@test</a:t>
            </a:r>
            <a:r>
              <a:rPr lang="en-US" dirty="0"/>
              <a:t>. This makes them “executable”, much like main() – but not in the regular execution sense, but as </a:t>
            </a:r>
            <a:r>
              <a:rPr lang="en-US" u="sng" dirty="0"/>
              <a:t>executable tests</a:t>
            </a:r>
          </a:p>
          <a:p>
            <a:pPr marL="514350" indent="-514350">
              <a:buFont typeface="+mj-lt"/>
              <a:buAutoNum type="arabicPeriod"/>
            </a:pPr>
            <a:r>
              <a:rPr lang="en-US" dirty="0"/>
              <a:t>You make the appropriate new() calls to construct preconditions, either in the code of the test methods, or beforehand in a setup() method annotated as </a:t>
            </a:r>
            <a:r>
              <a:rPr lang="en-US" dirty="0">
                <a:solidFill>
                  <a:srgbClr val="008000"/>
                </a:solidFill>
              </a:rPr>
              <a:t>@Before</a:t>
            </a:r>
          </a:p>
          <a:p>
            <a:pPr marL="514350" indent="-514350">
              <a:buFont typeface="+mj-lt"/>
              <a:buAutoNum type="arabicPeriod"/>
            </a:pPr>
            <a:r>
              <a:rPr lang="en-US" dirty="0"/>
              <a:t>Then, you run </a:t>
            </a:r>
            <a:r>
              <a:rPr lang="en-US" dirty="0">
                <a:solidFill>
                  <a:srgbClr val="FF0000"/>
                </a:solidFill>
              </a:rPr>
              <a:t>Run-&gt;Run as Junit class</a:t>
            </a:r>
            <a:r>
              <a:rPr lang="el-GR" dirty="0"/>
              <a:t> (</a:t>
            </a:r>
            <a:r>
              <a:rPr lang="en-US" dirty="0" err="1"/>
              <a:t>attn:</a:t>
            </a:r>
            <a:r>
              <a:rPr lang="en-US" dirty="0"/>
              <a:t> NOT as a typical Run, that executes main() ) and a Junit perspective with the results of the tests is shown to you</a:t>
            </a:r>
          </a:p>
        </p:txBody>
      </p:sp>
      <p:sp>
        <p:nvSpPr>
          <p:cNvPr id="4" name="Slide Number Placeholder 3">
            <a:extLst>
              <a:ext uri="{FF2B5EF4-FFF2-40B4-BE49-F238E27FC236}">
                <a16:creationId xmlns:a16="http://schemas.microsoft.com/office/drawing/2014/main" id="{DD21D69D-56F1-4A8D-833F-8B592F80545E}"/>
              </a:ext>
            </a:extLst>
          </p:cNvPr>
          <p:cNvSpPr>
            <a:spLocks noGrp="1"/>
          </p:cNvSpPr>
          <p:nvPr>
            <p:ph type="sldNum" sz="quarter" idx="12"/>
          </p:nvPr>
        </p:nvSpPr>
        <p:spPr/>
        <p:txBody>
          <a:bodyPr/>
          <a:lstStyle/>
          <a:p>
            <a:fld id="{3DF53439-851E-44AD-84B1-B6BFC3D0C743}" type="slidenum">
              <a:rPr lang="el-GR" smtClean="0"/>
              <a:t>75</a:t>
            </a:fld>
            <a:endParaRPr lang="el-GR"/>
          </a:p>
        </p:txBody>
      </p:sp>
    </p:spTree>
    <p:extLst>
      <p:ext uri="{BB962C8B-B14F-4D97-AF65-F5344CB8AC3E}">
        <p14:creationId xmlns:p14="http://schemas.microsoft.com/office/powerpoint/2010/main" val="38976597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8A5FC5-29B6-49F3-A205-253EA39349B3}"/>
              </a:ext>
            </a:extLst>
          </p:cNvPr>
          <p:cNvSpPr>
            <a:spLocks noGrp="1"/>
          </p:cNvSpPr>
          <p:nvPr>
            <p:ph type="sldNum" sz="quarter" idx="12"/>
          </p:nvPr>
        </p:nvSpPr>
        <p:spPr/>
        <p:txBody>
          <a:bodyPr/>
          <a:lstStyle/>
          <a:p>
            <a:fld id="{3DF53439-851E-44AD-84B1-B6BFC3D0C743}" type="slidenum">
              <a:rPr lang="el-GR" smtClean="0"/>
              <a:t>76</a:t>
            </a:fld>
            <a:endParaRPr lang="el-GR"/>
          </a:p>
        </p:txBody>
      </p:sp>
      <p:sp>
        <p:nvSpPr>
          <p:cNvPr id="3" name="Content Placeholder 2">
            <a:extLst>
              <a:ext uri="{FF2B5EF4-FFF2-40B4-BE49-F238E27FC236}">
                <a16:creationId xmlns:a16="http://schemas.microsoft.com/office/drawing/2014/main" id="{004C2968-570F-4298-B209-062DC616AB5A}"/>
              </a:ext>
            </a:extLst>
          </p:cNvPr>
          <p:cNvSpPr>
            <a:spLocks noGrp="1"/>
          </p:cNvSpPr>
          <p:nvPr>
            <p:ph idx="4294967295"/>
          </p:nvPr>
        </p:nvSpPr>
        <p:spPr>
          <a:xfrm>
            <a:off x="0" y="136525"/>
            <a:ext cx="8964488" cy="6584949"/>
          </a:xfrm>
        </p:spPr>
        <p:txBody>
          <a:bodyPr>
            <a:normAutofit fontScale="55000" lnSpcReduction="20000"/>
          </a:bodyPr>
          <a:lstStyle/>
          <a:p>
            <a:pPr marL="0" indent="0">
              <a:buNone/>
            </a:pPr>
            <a:r>
              <a:rPr lang="en-US" b="1" dirty="0"/>
              <a:t>public</a:t>
            </a:r>
            <a:r>
              <a:rPr lang="en-US" dirty="0"/>
              <a:t> </a:t>
            </a:r>
            <a:r>
              <a:rPr lang="en-US" b="1" dirty="0"/>
              <a:t>class</a:t>
            </a:r>
            <a:r>
              <a:rPr lang="en-US" dirty="0"/>
              <a:t> </a:t>
            </a:r>
            <a:r>
              <a:rPr lang="en-US" b="1" dirty="0" err="1">
                <a:solidFill>
                  <a:schemeClr val="bg1">
                    <a:lumMod val="50000"/>
                  </a:schemeClr>
                </a:solidFill>
              </a:rPr>
              <a:t>BookTest</a:t>
            </a:r>
            <a:r>
              <a:rPr lang="en-US" dirty="0"/>
              <a:t> {</a:t>
            </a:r>
          </a:p>
          <a:p>
            <a:pPr marL="0" indent="0">
              <a:buNone/>
            </a:pPr>
            <a:r>
              <a:rPr lang="en-US" b="1" dirty="0"/>
              <a:t>  private</a:t>
            </a:r>
            <a:r>
              <a:rPr lang="en-US" dirty="0"/>
              <a:t> </a:t>
            </a:r>
            <a:r>
              <a:rPr lang="en-US" b="1" dirty="0">
                <a:solidFill>
                  <a:srgbClr val="C00000"/>
                </a:solidFill>
              </a:rPr>
              <a:t>Book</a:t>
            </a:r>
            <a:r>
              <a:rPr lang="en-US" dirty="0"/>
              <a:t> </a:t>
            </a:r>
            <a:r>
              <a:rPr lang="en-US" dirty="0" err="1">
                <a:solidFill>
                  <a:srgbClr val="FF0000"/>
                </a:solidFill>
              </a:rPr>
              <a:t>bookToTest</a:t>
            </a:r>
            <a:r>
              <a:rPr lang="en-US" dirty="0"/>
              <a:t>;</a:t>
            </a:r>
          </a:p>
          <a:p>
            <a:pPr marL="0" indent="0">
              <a:buNone/>
            </a:pPr>
            <a:r>
              <a:rPr lang="en-US" dirty="0"/>
              <a:t>	 </a:t>
            </a:r>
          </a:p>
          <a:p>
            <a:pPr marL="0" indent="0">
              <a:buNone/>
            </a:pPr>
            <a:r>
              <a:rPr lang="en-US" dirty="0">
                <a:solidFill>
                  <a:srgbClr val="FF0000"/>
                </a:solidFill>
              </a:rPr>
              <a:t>  @Before</a:t>
            </a:r>
          </a:p>
          <a:p>
            <a:pPr marL="0" indent="0">
              <a:buNone/>
            </a:pPr>
            <a:r>
              <a:rPr lang="en-US" b="1" dirty="0"/>
              <a:t>  public</a:t>
            </a:r>
            <a:r>
              <a:rPr lang="en-US" dirty="0"/>
              <a:t> </a:t>
            </a:r>
            <a:r>
              <a:rPr lang="en-US" b="1" dirty="0"/>
              <a:t>void</a:t>
            </a:r>
            <a:r>
              <a:rPr lang="en-US" dirty="0"/>
              <a:t> </a:t>
            </a:r>
            <a:r>
              <a:rPr lang="en-US" dirty="0" err="1"/>
              <a:t>setUp</a:t>
            </a:r>
            <a:r>
              <a:rPr lang="en-US" dirty="0"/>
              <a:t>() </a:t>
            </a:r>
            <a:r>
              <a:rPr lang="en-US" b="1" dirty="0"/>
              <a:t>throws</a:t>
            </a:r>
            <a:r>
              <a:rPr lang="en-US" dirty="0"/>
              <a:t> Exception {</a:t>
            </a:r>
          </a:p>
          <a:p>
            <a:pPr marL="0" indent="0">
              <a:buNone/>
            </a:pPr>
            <a:r>
              <a:rPr lang="en-US" i="1" dirty="0">
                <a:solidFill>
                  <a:srgbClr val="008000"/>
                </a:solidFill>
              </a:rPr>
              <a:t>     //this runs before _each_ test. create a book to test constructor, price and final price</a:t>
            </a:r>
          </a:p>
          <a:p>
            <a:pPr marL="0" indent="0">
              <a:buNone/>
            </a:pPr>
            <a:r>
              <a:rPr lang="en-US" i="1" dirty="0">
                <a:solidFill>
                  <a:srgbClr val="008000"/>
                </a:solidFill>
              </a:rPr>
              <a:t>    </a:t>
            </a:r>
            <a:r>
              <a:rPr lang="en-US" dirty="0" err="1"/>
              <a:t>bookToTest</a:t>
            </a:r>
            <a:r>
              <a:rPr lang="en-US" dirty="0"/>
              <a:t> = </a:t>
            </a:r>
            <a:r>
              <a:rPr lang="en-US" b="1" dirty="0"/>
              <a:t>new</a:t>
            </a:r>
            <a:r>
              <a:rPr lang="en-US" dirty="0"/>
              <a:t> </a:t>
            </a:r>
            <a:r>
              <a:rPr lang="en-US" b="1" dirty="0">
                <a:solidFill>
                  <a:srgbClr val="C00000"/>
                </a:solidFill>
              </a:rPr>
              <a:t>Book</a:t>
            </a:r>
            <a:r>
              <a:rPr lang="en-US" dirty="0"/>
              <a:t>("</a:t>
            </a:r>
            <a:r>
              <a:rPr lang="en-US" dirty="0" err="1"/>
              <a:t>Discours</a:t>
            </a:r>
            <a:r>
              <a:rPr lang="en-US" dirty="0"/>
              <a:t> de la </a:t>
            </a:r>
            <a:r>
              <a:rPr lang="en-US" dirty="0" err="1"/>
              <a:t>methode</a:t>
            </a:r>
            <a:r>
              <a:rPr lang="en-US" dirty="0"/>
              <a:t>", "Rene Descartes",1637, 50.00,0,1);</a:t>
            </a:r>
          </a:p>
          <a:p>
            <a:pPr marL="0" indent="0">
              <a:buNone/>
            </a:pPr>
            <a:r>
              <a:rPr lang="en-US" dirty="0"/>
              <a:t>   }</a:t>
            </a:r>
          </a:p>
          <a:p>
            <a:pPr marL="0" indent="0">
              <a:buNone/>
            </a:pPr>
            <a:r>
              <a:rPr lang="en-US" dirty="0"/>
              <a:t> </a:t>
            </a:r>
            <a:r>
              <a:rPr lang="en-US" dirty="0">
                <a:solidFill>
                  <a:srgbClr val="FF0000"/>
                </a:solidFill>
              </a:rPr>
              <a:t> @Test</a:t>
            </a:r>
          </a:p>
          <a:p>
            <a:pPr marL="0" indent="0">
              <a:buNone/>
            </a:pPr>
            <a:r>
              <a:rPr lang="en-US" b="1" dirty="0">
                <a:solidFill>
                  <a:srgbClr val="FF0000"/>
                </a:solidFill>
              </a:rPr>
              <a:t>  </a:t>
            </a:r>
            <a:r>
              <a:rPr lang="en-US" b="1" dirty="0"/>
              <a:t>public</a:t>
            </a:r>
            <a:r>
              <a:rPr lang="en-US" dirty="0"/>
              <a:t> </a:t>
            </a:r>
            <a:r>
              <a:rPr lang="en-US" b="1" dirty="0"/>
              <a:t>final</a:t>
            </a:r>
            <a:r>
              <a:rPr lang="en-US" dirty="0"/>
              <a:t> </a:t>
            </a:r>
            <a:r>
              <a:rPr lang="en-US" b="1" dirty="0"/>
              <a:t>void</a:t>
            </a:r>
            <a:r>
              <a:rPr lang="en-US" dirty="0"/>
              <a:t> </a:t>
            </a:r>
            <a:r>
              <a:rPr lang="en-US" dirty="0" err="1"/>
              <a:t>testGetPrice</a:t>
            </a:r>
            <a:r>
              <a:rPr lang="en-US" dirty="0"/>
              <a:t>() {</a:t>
            </a:r>
          </a:p>
          <a:p>
            <a:pPr marL="0" indent="0">
              <a:buNone/>
            </a:pPr>
            <a:r>
              <a:rPr lang="en-US" i="1" dirty="0">
                <a:solidFill>
                  <a:srgbClr val="008000"/>
                </a:solidFill>
              </a:rPr>
              <a:t>    //remember: the </a:t>
            </a:r>
            <a:r>
              <a:rPr lang="en-US" i="1" dirty="0" err="1">
                <a:solidFill>
                  <a:srgbClr val="008000"/>
                </a:solidFill>
              </a:rPr>
              <a:t>setUp</a:t>
            </a:r>
            <a:r>
              <a:rPr lang="en-US" i="1" dirty="0">
                <a:solidFill>
                  <a:srgbClr val="008000"/>
                </a:solidFill>
              </a:rPr>
              <a:t>() method has run already: Book should have been initialized!</a:t>
            </a:r>
          </a:p>
          <a:p>
            <a:pPr marL="0" indent="0">
              <a:buNone/>
            </a:pPr>
            <a:r>
              <a:rPr lang="en-US" i="1" dirty="0"/>
              <a:t>    </a:t>
            </a:r>
            <a:r>
              <a:rPr lang="en-US" i="1" dirty="0" err="1">
                <a:solidFill>
                  <a:srgbClr val="0000FF"/>
                </a:solidFill>
              </a:rPr>
              <a:t>assertEquals</a:t>
            </a:r>
            <a:r>
              <a:rPr lang="en-US" dirty="0"/>
              <a:t>("test if </a:t>
            </a:r>
            <a:r>
              <a:rPr lang="en-US" dirty="0" err="1"/>
              <a:t>Item.getOriginalPrice</a:t>
            </a:r>
            <a:r>
              <a:rPr lang="en-US" dirty="0"/>
              <a:t>() works", </a:t>
            </a:r>
            <a:r>
              <a:rPr lang="en-US" dirty="0">
                <a:solidFill>
                  <a:srgbClr val="0000FF"/>
                </a:solidFill>
              </a:rPr>
              <a:t>50.00</a:t>
            </a:r>
            <a:r>
              <a:rPr lang="en-US" dirty="0"/>
              <a:t>, </a:t>
            </a:r>
            <a:r>
              <a:rPr lang="en-US" dirty="0" err="1">
                <a:solidFill>
                  <a:srgbClr val="FF0000"/>
                </a:solidFill>
              </a:rPr>
              <a:t>bookToTest.getOriginalPrice</a:t>
            </a:r>
            <a:r>
              <a:rPr lang="en-US" dirty="0">
                <a:solidFill>
                  <a:srgbClr val="FF0000"/>
                </a:solidFill>
              </a:rPr>
              <a:t>()</a:t>
            </a:r>
            <a:r>
              <a:rPr lang="en-US" dirty="0"/>
              <a:t>, 3);</a:t>
            </a:r>
          </a:p>
          <a:p>
            <a:pPr marL="0" indent="0">
              <a:buNone/>
            </a:pPr>
            <a:r>
              <a:rPr lang="en-US" dirty="0"/>
              <a:t>   </a:t>
            </a:r>
            <a:r>
              <a:rPr lang="en-US" i="1" dirty="0">
                <a:solidFill>
                  <a:srgbClr val="008000"/>
                </a:solidFill>
              </a:rPr>
              <a:t>//fail("Not yet implemented");      </a:t>
            </a:r>
          </a:p>
          <a:p>
            <a:pPr marL="0" indent="0">
              <a:buNone/>
            </a:pPr>
            <a:r>
              <a:rPr lang="en-US" i="1" dirty="0">
                <a:solidFill>
                  <a:srgbClr val="008000"/>
                </a:solidFill>
              </a:rPr>
              <a:t>  //first thing to write, to ensure the test is actually run </a:t>
            </a:r>
          </a:p>
          <a:p>
            <a:pPr marL="0" indent="0">
              <a:buNone/>
            </a:pPr>
            <a:r>
              <a:rPr lang="en-US" dirty="0"/>
              <a:t>  }</a:t>
            </a:r>
          </a:p>
          <a:p>
            <a:pPr marL="0" indent="0">
              <a:buNone/>
            </a:pPr>
            <a:endParaRPr lang="en-US" dirty="0"/>
          </a:p>
          <a:p>
            <a:pPr marL="0" indent="0">
              <a:buNone/>
            </a:pPr>
            <a:r>
              <a:rPr lang="en-US" dirty="0">
                <a:solidFill>
                  <a:srgbClr val="FF0000"/>
                </a:solidFill>
              </a:rPr>
              <a:t>  @Test</a:t>
            </a:r>
          </a:p>
          <a:p>
            <a:pPr marL="0" indent="0">
              <a:buNone/>
            </a:pPr>
            <a:r>
              <a:rPr lang="en-US" dirty="0"/>
              <a:t>  </a:t>
            </a:r>
            <a:r>
              <a:rPr lang="en-US" b="1" dirty="0"/>
              <a:t>public</a:t>
            </a:r>
            <a:r>
              <a:rPr lang="en-US" dirty="0"/>
              <a:t> </a:t>
            </a:r>
            <a:r>
              <a:rPr lang="en-US" b="1" dirty="0"/>
              <a:t>final</a:t>
            </a:r>
            <a:r>
              <a:rPr lang="en-US" dirty="0"/>
              <a:t> </a:t>
            </a:r>
            <a:r>
              <a:rPr lang="en-US" b="1" dirty="0"/>
              <a:t>void</a:t>
            </a:r>
            <a:r>
              <a:rPr lang="en-US" dirty="0"/>
              <a:t> </a:t>
            </a:r>
            <a:r>
              <a:rPr lang="en-US" dirty="0" err="1"/>
              <a:t>testBookNoTitle</a:t>
            </a:r>
            <a:r>
              <a:rPr lang="en-US" dirty="0"/>
              <a:t>() {	</a:t>
            </a:r>
          </a:p>
          <a:p>
            <a:pPr marL="0" indent="0">
              <a:buNone/>
            </a:pPr>
            <a:r>
              <a:rPr lang="en-US" i="1" dirty="0">
                <a:solidFill>
                  <a:srgbClr val="008000"/>
                </a:solidFill>
              </a:rPr>
              <a:t>    //See how this test fails. It gets a null title. The constructor should trap this </a:t>
            </a:r>
          </a:p>
          <a:p>
            <a:pPr marL="0" indent="0">
              <a:buNone/>
            </a:pPr>
            <a:r>
              <a:rPr lang="en-US" i="1" dirty="0">
                <a:solidFill>
                  <a:srgbClr val="008000"/>
                </a:solidFill>
              </a:rPr>
              <a:t>    //and avoid creating a book without a tile. Unfortunately, it fails...</a:t>
            </a:r>
          </a:p>
          <a:p>
            <a:pPr marL="0" indent="0">
              <a:buNone/>
            </a:pPr>
            <a:r>
              <a:rPr lang="en-US" dirty="0"/>
              <a:t>    </a:t>
            </a:r>
            <a:r>
              <a:rPr lang="en-US" dirty="0" err="1"/>
              <a:t>bookToTest</a:t>
            </a:r>
            <a:r>
              <a:rPr lang="en-US" dirty="0"/>
              <a:t> = </a:t>
            </a:r>
            <a:r>
              <a:rPr lang="en-US" b="1" dirty="0"/>
              <a:t>new</a:t>
            </a:r>
            <a:r>
              <a:rPr lang="en-US" dirty="0"/>
              <a:t> </a:t>
            </a:r>
            <a:r>
              <a:rPr lang="en-US" b="1" dirty="0">
                <a:solidFill>
                  <a:srgbClr val="C00000"/>
                </a:solidFill>
              </a:rPr>
              <a:t>Book</a:t>
            </a:r>
            <a:r>
              <a:rPr lang="en-US" dirty="0"/>
              <a:t>(</a:t>
            </a:r>
            <a:r>
              <a:rPr lang="en-US" b="1" dirty="0"/>
              <a:t>null</a:t>
            </a:r>
            <a:r>
              <a:rPr lang="en-US" dirty="0"/>
              <a:t>, "Rene Descartes", 1637, 50.00, 0, 2);</a:t>
            </a:r>
          </a:p>
          <a:p>
            <a:pPr marL="0" indent="0">
              <a:buNone/>
            </a:pPr>
            <a:r>
              <a:rPr lang="en-US" i="1" dirty="0"/>
              <a:t>    </a:t>
            </a:r>
            <a:r>
              <a:rPr lang="en-US" i="1" dirty="0" err="1"/>
              <a:t>assertNull</a:t>
            </a:r>
            <a:r>
              <a:rPr lang="en-US" dirty="0"/>
              <a:t>("test if constructor prevents creation with null title", </a:t>
            </a:r>
            <a:r>
              <a:rPr lang="en-US" dirty="0" err="1"/>
              <a:t>bookToTest</a:t>
            </a:r>
            <a:r>
              <a:rPr lang="en-US" dirty="0"/>
              <a:t>);</a:t>
            </a:r>
          </a:p>
          <a:p>
            <a:pPr marL="0" indent="0">
              <a:buNone/>
            </a:pPr>
            <a:r>
              <a:rPr lang="en-US" dirty="0"/>
              <a:t>}</a:t>
            </a:r>
          </a:p>
        </p:txBody>
      </p:sp>
      <p:sp>
        <p:nvSpPr>
          <p:cNvPr id="5" name="Callout: Double Bent Line 4">
            <a:extLst>
              <a:ext uri="{FF2B5EF4-FFF2-40B4-BE49-F238E27FC236}">
                <a16:creationId xmlns:a16="http://schemas.microsoft.com/office/drawing/2014/main" id="{2E47498B-345E-41BD-8446-6DAD366AF935}"/>
              </a:ext>
            </a:extLst>
          </p:cNvPr>
          <p:cNvSpPr/>
          <p:nvPr/>
        </p:nvSpPr>
        <p:spPr>
          <a:xfrm>
            <a:off x="3995936" y="136524"/>
            <a:ext cx="4690864" cy="504056"/>
          </a:xfrm>
          <a:prstGeom prst="borderCallout3">
            <a:avLst>
              <a:gd name="adj1" fmla="val 18750"/>
              <a:gd name="adj2" fmla="val -8333"/>
              <a:gd name="adj3" fmla="val 18750"/>
              <a:gd name="adj4" fmla="val -16667"/>
              <a:gd name="adj5" fmla="val 47333"/>
              <a:gd name="adj6" fmla="val -29347"/>
              <a:gd name="adj7" fmla="val 44691"/>
              <a:gd name="adj8" fmla="val -29748"/>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To test class </a:t>
            </a:r>
            <a:r>
              <a:rPr lang="en-US" dirty="0">
                <a:solidFill>
                  <a:srgbClr val="FF0000"/>
                </a:solidFill>
              </a:rPr>
              <a:t>Book</a:t>
            </a:r>
            <a:r>
              <a:rPr lang="en-US" dirty="0"/>
              <a:t>, we introduce class </a:t>
            </a:r>
            <a:r>
              <a:rPr lang="en-US" dirty="0" err="1">
                <a:solidFill>
                  <a:schemeClr val="bg1">
                    <a:lumMod val="50000"/>
                  </a:schemeClr>
                </a:solidFill>
              </a:rPr>
              <a:t>BookTest</a:t>
            </a:r>
            <a:r>
              <a:rPr lang="en-US" dirty="0"/>
              <a:t>, with a Book as a member attribute</a:t>
            </a:r>
          </a:p>
        </p:txBody>
      </p:sp>
      <p:sp>
        <p:nvSpPr>
          <p:cNvPr id="6" name="Callout: Double Bent Line 5">
            <a:extLst>
              <a:ext uri="{FF2B5EF4-FFF2-40B4-BE49-F238E27FC236}">
                <a16:creationId xmlns:a16="http://schemas.microsoft.com/office/drawing/2014/main" id="{1C8E8D87-4E4E-45C4-BAA6-86A85CE04BEA}"/>
              </a:ext>
            </a:extLst>
          </p:cNvPr>
          <p:cNvSpPr/>
          <p:nvPr/>
        </p:nvSpPr>
        <p:spPr>
          <a:xfrm>
            <a:off x="4025473" y="2132856"/>
            <a:ext cx="4690864" cy="792088"/>
          </a:xfrm>
          <a:prstGeom prst="borderCallout3">
            <a:avLst>
              <a:gd name="adj1" fmla="val 18750"/>
              <a:gd name="adj2" fmla="val -8333"/>
              <a:gd name="adj3" fmla="val 18750"/>
              <a:gd name="adj4" fmla="val -16667"/>
              <a:gd name="adj5" fmla="val 47333"/>
              <a:gd name="adj6" fmla="val -29347"/>
              <a:gd name="adj7" fmla="val 52494"/>
              <a:gd name="adj8" fmla="val -64333"/>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Annotation </a:t>
            </a:r>
            <a:r>
              <a:rPr lang="en-US" dirty="0">
                <a:solidFill>
                  <a:srgbClr val="FF0000"/>
                </a:solidFill>
              </a:rPr>
              <a:t>@Test</a:t>
            </a:r>
            <a:r>
              <a:rPr lang="en-US" dirty="0"/>
              <a:t> tells the Junit engine that this is a test to automatically run (like a main() )</a:t>
            </a:r>
          </a:p>
          <a:p>
            <a:pPr algn="ctr"/>
            <a:r>
              <a:rPr lang="en-US" dirty="0">
                <a:solidFill>
                  <a:srgbClr val="FF0000"/>
                </a:solidFill>
              </a:rPr>
              <a:t>@Before </a:t>
            </a:r>
            <a:r>
              <a:rPr lang="en-US" dirty="0"/>
              <a:t>runs before each test</a:t>
            </a:r>
          </a:p>
        </p:txBody>
      </p:sp>
      <p:sp>
        <p:nvSpPr>
          <p:cNvPr id="7" name="Callout: Double Bent Line 6">
            <a:extLst>
              <a:ext uri="{FF2B5EF4-FFF2-40B4-BE49-F238E27FC236}">
                <a16:creationId xmlns:a16="http://schemas.microsoft.com/office/drawing/2014/main" id="{CCFE5BD6-A282-4CB6-955A-86A2F9912280}"/>
              </a:ext>
            </a:extLst>
          </p:cNvPr>
          <p:cNvSpPr/>
          <p:nvPr/>
        </p:nvSpPr>
        <p:spPr>
          <a:xfrm>
            <a:off x="2051720" y="4021176"/>
            <a:ext cx="6912768" cy="792088"/>
          </a:xfrm>
          <a:prstGeom prst="borderCallout3">
            <a:avLst>
              <a:gd name="adj1" fmla="val 49783"/>
              <a:gd name="adj2" fmla="val -8926"/>
              <a:gd name="adj3" fmla="val 54748"/>
              <a:gd name="adj4" fmla="val -28077"/>
              <a:gd name="adj5" fmla="val -53214"/>
              <a:gd name="adj6" fmla="val -28310"/>
              <a:gd name="adj7" fmla="val -85291"/>
              <a:gd name="adj8" fmla="val -25508"/>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Assertions make the diff of expected and actual output. </a:t>
            </a:r>
            <a:r>
              <a:rPr lang="en-US" i="1" dirty="0" err="1">
                <a:solidFill>
                  <a:srgbClr val="0000FF"/>
                </a:solidFill>
              </a:rPr>
              <a:t>assertEquals</a:t>
            </a:r>
            <a:r>
              <a:rPr lang="en-US" dirty="0"/>
              <a:t> has (</a:t>
            </a:r>
            <a:r>
              <a:rPr lang="en-US" dirty="0" err="1"/>
              <a:t>i</a:t>
            </a:r>
            <a:r>
              <a:rPr lang="en-US" dirty="0"/>
              <a:t>) a msg, (ii) </a:t>
            </a:r>
            <a:r>
              <a:rPr lang="en-US" dirty="0">
                <a:solidFill>
                  <a:srgbClr val="0000FF"/>
                </a:solidFill>
              </a:rPr>
              <a:t>the expected value</a:t>
            </a:r>
            <a:r>
              <a:rPr lang="en-US" dirty="0"/>
              <a:t>, (iii) </a:t>
            </a:r>
            <a:r>
              <a:rPr lang="en-US" dirty="0">
                <a:solidFill>
                  <a:srgbClr val="FF0000"/>
                </a:solidFill>
              </a:rPr>
              <a:t>the method to produce actual output</a:t>
            </a:r>
            <a:r>
              <a:rPr lang="en-US" dirty="0"/>
              <a:t>, and (iv) a precision tuning</a:t>
            </a:r>
          </a:p>
        </p:txBody>
      </p:sp>
    </p:spTree>
    <p:extLst>
      <p:ext uri="{BB962C8B-B14F-4D97-AF65-F5344CB8AC3E}">
        <p14:creationId xmlns:p14="http://schemas.microsoft.com/office/powerpoint/2010/main" val="38591186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0442D-5507-449C-B851-EF81AA5C9F30}"/>
              </a:ext>
            </a:extLst>
          </p:cNvPr>
          <p:cNvSpPr>
            <a:spLocks noGrp="1"/>
          </p:cNvSpPr>
          <p:nvPr>
            <p:ph type="title"/>
          </p:nvPr>
        </p:nvSpPr>
        <p:spPr/>
        <p:txBody>
          <a:bodyPr/>
          <a:lstStyle/>
          <a:p>
            <a:r>
              <a:rPr lang="en-US" dirty="0"/>
              <a:t>@ annotations</a:t>
            </a:r>
          </a:p>
        </p:txBody>
      </p:sp>
      <p:sp>
        <p:nvSpPr>
          <p:cNvPr id="3" name="Content Placeholder 2">
            <a:extLst>
              <a:ext uri="{FF2B5EF4-FFF2-40B4-BE49-F238E27FC236}">
                <a16:creationId xmlns:a16="http://schemas.microsoft.com/office/drawing/2014/main" id="{49B95989-E086-4333-96CF-A578D467DA2A}"/>
              </a:ext>
            </a:extLst>
          </p:cNvPr>
          <p:cNvSpPr>
            <a:spLocks noGrp="1"/>
          </p:cNvSpPr>
          <p:nvPr>
            <p:ph idx="1"/>
          </p:nvPr>
        </p:nvSpPr>
        <p:spPr/>
        <p:txBody>
          <a:bodyPr>
            <a:normAutofit fontScale="77500" lnSpcReduction="20000"/>
          </a:bodyPr>
          <a:lstStyle/>
          <a:p>
            <a:pPr marL="0" indent="0">
              <a:buNone/>
            </a:pPr>
            <a:r>
              <a:rPr lang="en-US" u="sng" dirty="0"/>
              <a:t>TEST CASES = test methods</a:t>
            </a:r>
          </a:p>
          <a:p>
            <a:r>
              <a:rPr lang="en-US" dirty="0"/>
              <a:t>@Test: signifies a test case</a:t>
            </a:r>
          </a:p>
          <a:p>
            <a:r>
              <a:rPr lang="en-US" dirty="0">
                <a:solidFill>
                  <a:srgbClr val="FF0000"/>
                </a:solidFill>
              </a:rPr>
              <a:t>VERY IMPORTANT: you CANNOT rely on a specific order of @Test test methods being executed =&gt; each test case should depend only upon @before and nothing else</a:t>
            </a:r>
          </a:p>
          <a:p>
            <a:endParaRPr lang="en-US" dirty="0"/>
          </a:p>
          <a:p>
            <a:pPr marL="0" indent="0">
              <a:buNone/>
            </a:pPr>
            <a:r>
              <a:rPr lang="en-US" u="sng" dirty="0"/>
              <a:t>SETUP PRE-COND &amp; CLEANUPS</a:t>
            </a:r>
          </a:p>
          <a:p>
            <a:r>
              <a:rPr lang="en-US" dirty="0"/>
              <a:t>@Before: a piece of code that runs before each test case</a:t>
            </a:r>
          </a:p>
          <a:p>
            <a:r>
              <a:rPr lang="en-US" dirty="0"/>
              <a:t>@</a:t>
            </a:r>
            <a:r>
              <a:rPr lang="en-US" dirty="0" err="1"/>
              <a:t>BeforeClass</a:t>
            </a:r>
            <a:r>
              <a:rPr lang="en-US" dirty="0"/>
              <a:t>: a piece of code that </a:t>
            </a:r>
            <a:r>
              <a:rPr lang="en-US" u="sng" dirty="0"/>
              <a:t>runs once</a:t>
            </a:r>
            <a:r>
              <a:rPr lang="en-US" dirty="0"/>
              <a:t>, </a:t>
            </a:r>
            <a:r>
              <a:rPr lang="en-US" u="sng" dirty="0"/>
              <a:t>before any other method of the test class</a:t>
            </a:r>
          </a:p>
          <a:p>
            <a:r>
              <a:rPr lang="en-US" dirty="0"/>
              <a:t>@After: cleanup piece of code that runs after every test case (used to cleanup variables, objects and their linkage)</a:t>
            </a:r>
          </a:p>
        </p:txBody>
      </p:sp>
      <p:sp>
        <p:nvSpPr>
          <p:cNvPr id="4" name="Slide Number Placeholder 3">
            <a:extLst>
              <a:ext uri="{FF2B5EF4-FFF2-40B4-BE49-F238E27FC236}">
                <a16:creationId xmlns:a16="http://schemas.microsoft.com/office/drawing/2014/main" id="{06F075A9-F179-4B80-9049-8A246F110BFD}"/>
              </a:ext>
            </a:extLst>
          </p:cNvPr>
          <p:cNvSpPr>
            <a:spLocks noGrp="1"/>
          </p:cNvSpPr>
          <p:nvPr>
            <p:ph type="sldNum" sz="quarter" idx="12"/>
          </p:nvPr>
        </p:nvSpPr>
        <p:spPr/>
        <p:txBody>
          <a:bodyPr/>
          <a:lstStyle/>
          <a:p>
            <a:fld id="{3DF53439-851E-44AD-84B1-B6BFC3D0C743}" type="slidenum">
              <a:rPr lang="el-GR" smtClean="0"/>
              <a:t>77</a:t>
            </a:fld>
            <a:endParaRPr lang="el-GR"/>
          </a:p>
        </p:txBody>
      </p:sp>
    </p:spTree>
    <p:extLst>
      <p:ext uri="{BB962C8B-B14F-4D97-AF65-F5344CB8AC3E}">
        <p14:creationId xmlns:p14="http://schemas.microsoft.com/office/powerpoint/2010/main" val="27829431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B53A9-69E2-4BFC-9C6D-4DE24CC81EB3}"/>
              </a:ext>
            </a:extLst>
          </p:cNvPr>
          <p:cNvSpPr>
            <a:spLocks noGrp="1"/>
          </p:cNvSpPr>
          <p:nvPr>
            <p:ph type="title"/>
          </p:nvPr>
        </p:nvSpPr>
        <p:spPr>
          <a:xfrm>
            <a:off x="107504" y="274638"/>
            <a:ext cx="8928992" cy="1143000"/>
          </a:xfrm>
        </p:spPr>
        <p:txBody>
          <a:bodyPr>
            <a:noAutofit/>
          </a:bodyPr>
          <a:lstStyle/>
          <a:p>
            <a:pPr algn="l"/>
            <a:r>
              <a:rPr lang="en-US" sz="3600" dirty="0"/>
              <a:t>Show No Fear: Incremental development of tests is easy – hmm, well, after a while…</a:t>
            </a:r>
          </a:p>
        </p:txBody>
      </p:sp>
      <p:sp>
        <p:nvSpPr>
          <p:cNvPr id="3" name="Slide Number Placeholder 2">
            <a:extLst>
              <a:ext uri="{FF2B5EF4-FFF2-40B4-BE49-F238E27FC236}">
                <a16:creationId xmlns:a16="http://schemas.microsoft.com/office/drawing/2014/main" id="{54BC8F75-B5AC-4BB8-A8C6-8DFFAD9A28BC}"/>
              </a:ext>
            </a:extLst>
          </p:cNvPr>
          <p:cNvSpPr>
            <a:spLocks noGrp="1"/>
          </p:cNvSpPr>
          <p:nvPr>
            <p:ph type="sldNum" sz="quarter" idx="12"/>
          </p:nvPr>
        </p:nvSpPr>
        <p:spPr/>
        <p:txBody>
          <a:bodyPr/>
          <a:lstStyle/>
          <a:p>
            <a:fld id="{3DF53439-851E-44AD-84B1-B6BFC3D0C743}" type="slidenum">
              <a:rPr lang="el-GR" smtClean="0"/>
              <a:t>78</a:t>
            </a:fld>
            <a:endParaRPr lang="el-GR"/>
          </a:p>
        </p:txBody>
      </p:sp>
      <p:pic>
        <p:nvPicPr>
          <p:cNvPr id="1026" name="Picture 2">
            <a:extLst>
              <a:ext uri="{FF2B5EF4-FFF2-40B4-BE49-F238E27FC236}">
                <a16:creationId xmlns:a16="http://schemas.microsoft.com/office/drawing/2014/main" id="{F016F25E-BB4F-416A-A628-31B164E2BA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233" b="10655"/>
          <a:stretch/>
        </p:blipFill>
        <p:spPr bwMode="auto">
          <a:xfrm>
            <a:off x="1937479" y="1676006"/>
            <a:ext cx="5010785" cy="362520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21598B95-F03B-4DBC-89B0-1E97AA4CA4D6}"/>
              </a:ext>
            </a:extLst>
          </p:cNvPr>
          <p:cNvSpPr txBox="1"/>
          <p:nvPr/>
        </p:nvSpPr>
        <p:spPr>
          <a:xfrm>
            <a:off x="6553200" y="5374909"/>
            <a:ext cx="936104" cy="369332"/>
          </a:xfrm>
          <a:prstGeom prst="rect">
            <a:avLst/>
          </a:prstGeom>
          <a:noFill/>
        </p:spPr>
        <p:txBody>
          <a:bodyPr wrap="square" rtlCol="0">
            <a:spAutoFit/>
          </a:bodyPr>
          <a:lstStyle/>
          <a:p>
            <a:r>
              <a:rPr lang="en-US" dirty="0"/>
              <a:t>time</a:t>
            </a:r>
          </a:p>
        </p:txBody>
      </p:sp>
      <p:sp>
        <p:nvSpPr>
          <p:cNvPr id="16" name="TextBox 15">
            <a:extLst>
              <a:ext uri="{FF2B5EF4-FFF2-40B4-BE49-F238E27FC236}">
                <a16:creationId xmlns:a16="http://schemas.microsoft.com/office/drawing/2014/main" id="{E8D38416-9B62-4188-81F8-8D8CF69F67AA}"/>
              </a:ext>
            </a:extLst>
          </p:cNvPr>
          <p:cNvSpPr txBox="1"/>
          <p:nvPr/>
        </p:nvSpPr>
        <p:spPr>
          <a:xfrm>
            <a:off x="951518" y="1700808"/>
            <a:ext cx="1224136" cy="923330"/>
          </a:xfrm>
          <a:prstGeom prst="rect">
            <a:avLst/>
          </a:prstGeom>
          <a:noFill/>
        </p:spPr>
        <p:txBody>
          <a:bodyPr wrap="square" rtlCol="0">
            <a:spAutoFit/>
          </a:bodyPr>
          <a:lstStyle/>
          <a:p>
            <a:r>
              <a:rPr lang="en-US" dirty="0"/>
              <a:t>Effort to add the next test</a:t>
            </a:r>
          </a:p>
        </p:txBody>
      </p:sp>
      <p:sp>
        <p:nvSpPr>
          <p:cNvPr id="15" name="TextBox 14">
            <a:extLst>
              <a:ext uri="{FF2B5EF4-FFF2-40B4-BE49-F238E27FC236}">
                <a16:creationId xmlns:a16="http://schemas.microsoft.com/office/drawing/2014/main" id="{2BC4D7F0-DC33-4E70-A38E-0B3C52D996AE}"/>
              </a:ext>
            </a:extLst>
          </p:cNvPr>
          <p:cNvSpPr txBox="1"/>
          <p:nvPr/>
        </p:nvSpPr>
        <p:spPr>
          <a:xfrm>
            <a:off x="6228184" y="2060848"/>
            <a:ext cx="2664296" cy="2585323"/>
          </a:xfrm>
          <a:prstGeom prst="rect">
            <a:avLst/>
          </a:prstGeom>
          <a:noFill/>
        </p:spPr>
        <p:txBody>
          <a:bodyPr wrap="square" rtlCol="0">
            <a:spAutoFit/>
          </a:bodyPr>
          <a:lstStyle/>
          <a:p>
            <a:r>
              <a:rPr lang="en-US" dirty="0"/>
              <a:t>As time passes by, and you already have a few tests built, adding a new one becomes easier and easier</a:t>
            </a:r>
          </a:p>
          <a:p>
            <a:r>
              <a:rPr lang="en-US" dirty="0">
                <a:solidFill>
                  <a:schemeClr val="bg1">
                    <a:lumMod val="50000"/>
                  </a:schemeClr>
                </a:solidFill>
              </a:rPr>
              <a:t>(curve based on personal experience)</a:t>
            </a:r>
          </a:p>
          <a:p>
            <a:endParaRPr lang="en-US" dirty="0"/>
          </a:p>
          <a:p>
            <a:r>
              <a:rPr lang="en-US" b="1" dirty="0">
                <a:solidFill>
                  <a:srgbClr val="0000FF"/>
                </a:solidFill>
              </a:rPr>
              <a:t>FEAR NOT THE INTRODUCTORY COST!!</a:t>
            </a:r>
          </a:p>
        </p:txBody>
      </p:sp>
      <p:sp>
        <p:nvSpPr>
          <p:cNvPr id="17" name="Rectangle 16">
            <a:extLst>
              <a:ext uri="{FF2B5EF4-FFF2-40B4-BE49-F238E27FC236}">
                <a16:creationId xmlns:a16="http://schemas.microsoft.com/office/drawing/2014/main" id="{20A51B3F-B51C-4F82-B667-AA538C8285E5}"/>
              </a:ext>
            </a:extLst>
          </p:cNvPr>
          <p:cNvSpPr/>
          <p:nvPr/>
        </p:nvSpPr>
        <p:spPr>
          <a:xfrm>
            <a:off x="1969833" y="5559575"/>
            <a:ext cx="4572000" cy="1200329"/>
          </a:xfrm>
          <a:prstGeom prst="rect">
            <a:avLst/>
          </a:prstGeom>
        </p:spPr>
        <p:txBody>
          <a:bodyPr>
            <a:spAutoFit/>
          </a:bodyPr>
          <a:lstStyle/>
          <a:p>
            <a:pPr algn="ctr"/>
            <a:r>
              <a:rPr lang="en-US" b="1" dirty="0">
                <a:solidFill>
                  <a:srgbClr val="0000FF"/>
                </a:solidFill>
              </a:rPr>
              <a:t>DO NOT LET THE FACT THAT YOU CANNOT TEST EVERYTHING INTIMIDATE YOU FROM COVERING AS MANY REQUIREMENT VIOLATONS AS POSSIBLE!!!!</a:t>
            </a:r>
          </a:p>
        </p:txBody>
      </p:sp>
    </p:spTree>
    <p:extLst>
      <p:ext uri="{BB962C8B-B14F-4D97-AF65-F5344CB8AC3E}">
        <p14:creationId xmlns:p14="http://schemas.microsoft.com/office/powerpoint/2010/main" val="180956974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04FA0-D456-42AD-8173-95D72B4D9116}"/>
              </a:ext>
            </a:extLst>
          </p:cNvPr>
          <p:cNvSpPr>
            <a:spLocks noGrp="1"/>
          </p:cNvSpPr>
          <p:nvPr>
            <p:ph type="title"/>
          </p:nvPr>
        </p:nvSpPr>
        <p:spPr/>
        <p:txBody>
          <a:bodyPr>
            <a:normAutofit fontScale="90000"/>
          </a:bodyPr>
          <a:lstStyle/>
          <a:p>
            <a:r>
              <a:rPr lang="en-US" dirty="0"/>
              <a:t>Most important: requirements determine the system tests</a:t>
            </a:r>
          </a:p>
        </p:txBody>
      </p:sp>
      <p:sp>
        <p:nvSpPr>
          <p:cNvPr id="3" name="Content Placeholder 2">
            <a:extLst>
              <a:ext uri="{FF2B5EF4-FFF2-40B4-BE49-F238E27FC236}">
                <a16:creationId xmlns:a16="http://schemas.microsoft.com/office/drawing/2014/main" id="{05AB626C-FB6E-4D12-A87E-D08B9D765CDF}"/>
              </a:ext>
            </a:extLst>
          </p:cNvPr>
          <p:cNvSpPr>
            <a:spLocks noGrp="1"/>
          </p:cNvSpPr>
          <p:nvPr>
            <p:ph idx="1"/>
          </p:nvPr>
        </p:nvSpPr>
        <p:spPr>
          <a:xfrm>
            <a:off x="457200" y="1600200"/>
            <a:ext cx="8229600" cy="4983162"/>
          </a:xfrm>
        </p:spPr>
        <p:txBody>
          <a:bodyPr>
            <a:normAutofit lnSpcReduction="10000"/>
          </a:bodyPr>
          <a:lstStyle/>
          <a:p>
            <a:r>
              <a:rPr lang="en-US" sz="2400" b="1" dirty="0"/>
              <a:t>At the end of the day, we want to deliver a system with quality assurance guarantees for its behavior</a:t>
            </a:r>
          </a:p>
          <a:p>
            <a:r>
              <a:rPr lang="en-US" sz="2400" dirty="0"/>
              <a:t>This is why user requirements determine tests</a:t>
            </a:r>
          </a:p>
          <a:p>
            <a:endParaRPr lang="en-US" sz="1100" dirty="0"/>
          </a:p>
          <a:p>
            <a:pPr marL="0" indent="0" algn="ctr">
              <a:buNone/>
            </a:pPr>
            <a:r>
              <a:rPr lang="en-US" sz="2400" b="1" dirty="0">
                <a:solidFill>
                  <a:srgbClr val="0000FF"/>
                </a:solidFill>
              </a:rPr>
              <a:t>Functional Req’s -&gt; Use cases -&gt; Testable Methods</a:t>
            </a:r>
          </a:p>
          <a:p>
            <a:pPr marL="0" indent="0" algn="ctr">
              <a:buNone/>
            </a:pPr>
            <a:endParaRPr lang="en-US" sz="1100" dirty="0"/>
          </a:p>
          <a:p>
            <a:r>
              <a:rPr lang="en-US" sz="2400" b="1" dirty="0"/>
              <a:t>System tests are all about validating that user requirements are respected and we deliver exactly what we have agreed with the user!</a:t>
            </a:r>
          </a:p>
          <a:p>
            <a:endParaRPr lang="en-US" sz="2400" dirty="0"/>
          </a:p>
          <a:p>
            <a:r>
              <a:rPr lang="en-US" sz="2400" dirty="0"/>
              <a:t>Unit testing is a means to test low-level functionality &amp;&amp; individual methods; however, since use cases are ultimately mapped to methods, we can (ab)use it to test entire use cases!</a:t>
            </a:r>
          </a:p>
        </p:txBody>
      </p:sp>
      <p:sp>
        <p:nvSpPr>
          <p:cNvPr id="4" name="Slide Number Placeholder 3">
            <a:extLst>
              <a:ext uri="{FF2B5EF4-FFF2-40B4-BE49-F238E27FC236}">
                <a16:creationId xmlns:a16="http://schemas.microsoft.com/office/drawing/2014/main" id="{D6430FCF-36EB-4CF1-94E4-126D85CFA922}"/>
              </a:ext>
            </a:extLst>
          </p:cNvPr>
          <p:cNvSpPr>
            <a:spLocks noGrp="1"/>
          </p:cNvSpPr>
          <p:nvPr>
            <p:ph type="sldNum" sz="quarter" idx="12"/>
          </p:nvPr>
        </p:nvSpPr>
        <p:spPr/>
        <p:txBody>
          <a:bodyPr/>
          <a:lstStyle/>
          <a:p>
            <a:fld id="{3DF53439-851E-44AD-84B1-B6BFC3D0C743}" type="slidenum">
              <a:rPr lang="el-GR" smtClean="0"/>
              <a:t>79</a:t>
            </a:fld>
            <a:endParaRPr lang="el-GR"/>
          </a:p>
        </p:txBody>
      </p:sp>
    </p:spTree>
    <p:extLst>
      <p:ext uri="{BB962C8B-B14F-4D97-AF65-F5344CB8AC3E}">
        <p14:creationId xmlns:p14="http://schemas.microsoft.com/office/powerpoint/2010/main" val="2859544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B31E6-6836-46B4-83CD-F4AB30882A32}"/>
              </a:ext>
            </a:extLst>
          </p:cNvPr>
          <p:cNvSpPr>
            <a:spLocks noGrp="1"/>
          </p:cNvSpPr>
          <p:nvPr>
            <p:ph type="title"/>
          </p:nvPr>
        </p:nvSpPr>
        <p:spPr/>
        <p:txBody>
          <a:bodyPr/>
          <a:lstStyle/>
          <a:p>
            <a:r>
              <a:rPr lang="en-US" dirty="0"/>
              <a:t>Defects</a:t>
            </a:r>
          </a:p>
        </p:txBody>
      </p:sp>
      <p:sp>
        <p:nvSpPr>
          <p:cNvPr id="3" name="Content Placeholder 2">
            <a:extLst>
              <a:ext uri="{FF2B5EF4-FFF2-40B4-BE49-F238E27FC236}">
                <a16:creationId xmlns:a16="http://schemas.microsoft.com/office/drawing/2014/main" id="{3156AEDC-639C-4007-A366-98477C57F1BE}"/>
              </a:ext>
            </a:extLst>
          </p:cNvPr>
          <p:cNvSpPr>
            <a:spLocks noGrp="1"/>
          </p:cNvSpPr>
          <p:nvPr>
            <p:ph idx="1"/>
          </p:nvPr>
        </p:nvSpPr>
        <p:spPr/>
        <p:txBody>
          <a:bodyPr>
            <a:normAutofit fontScale="85000" lnSpcReduction="10000"/>
          </a:bodyPr>
          <a:lstStyle/>
          <a:p>
            <a:r>
              <a:rPr lang="en-US" dirty="0"/>
              <a:t>A </a:t>
            </a:r>
            <a:r>
              <a:rPr lang="en-US" dirty="0">
                <a:solidFill>
                  <a:srgbClr val="C00000"/>
                </a:solidFill>
              </a:rPr>
              <a:t>defect</a:t>
            </a:r>
            <a:r>
              <a:rPr lang="en-US" dirty="0"/>
              <a:t> is an issue that …</a:t>
            </a:r>
          </a:p>
          <a:p>
            <a:pPr lvl="1"/>
            <a:r>
              <a:rPr lang="en-US" dirty="0"/>
              <a:t>… either </a:t>
            </a:r>
            <a:r>
              <a:rPr lang="en-US" b="1" dirty="0">
                <a:solidFill>
                  <a:srgbClr val="C00000"/>
                </a:solidFill>
              </a:rPr>
              <a:t>does not meet the system requirements</a:t>
            </a:r>
          </a:p>
          <a:p>
            <a:pPr lvl="1"/>
            <a:r>
              <a:rPr lang="en-US" dirty="0"/>
              <a:t>… or </a:t>
            </a:r>
            <a:r>
              <a:rPr lang="en-US" dirty="0">
                <a:solidFill>
                  <a:srgbClr val="C00000"/>
                </a:solidFill>
              </a:rPr>
              <a:t>breaks the functionality of a system</a:t>
            </a:r>
          </a:p>
          <a:p>
            <a:pPr lvl="1"/>
            <a:endParaRPr lang="en-US" dirty="0"/>
          </a:p>
          <a:p>
            <a:r>
              <a:rPr lang="en-US" dirty="0"/>
              <a:t>Observe the role of requirements here: </a:t>
            </a:r>
          </a:p>
          <a:p>
            <a:pPr lvl="1"/>
            <a:r>
              <a:rPr lang="en-US" dirty="0"/>
              <a:t>as in all engineering projects, </a:t>
            </a:r>
            <a:r>
              <a:rPr lang="en-US" dirty="0">
                <a:solidFill>
                  <a:srgbClr val="0000FF"/>
                </a:solidFill>
              </a:rPr>
              <a:t>we need to provide guarantees on the behavior of our delivered system…</a:t>
            </a:r>
          </a:p>
          <a:p>
            <a:pPr lvl="1"/>
            <a:r>
              <a:rPr lang="en-US" dirty="0"/>
              <a:t> … and thus, </a:t>
            </a:r>
            <a:r>
              <a:rPr lang="en-US" dirty="0">
                <a:solidFill>
                  <a:srgbClr val="0000FF"/>
                </a:solidFill>
              </a:rPr>
              <a:t>we validate that the system provides EXACTLY the specified functionality</a:t>
            </a:r>
          </a:p>
          <a:p>
            <a:r>
              <a:rPr lang="en-US" dirty="0"/>
              <a:t>Naturally, crashing code is a clear case of (possibly implicitly expected) requirement violation </a:t>
            </a:r>
          </a:p>
        </p:txBody>
      </p:sp>
      <p:sp>
        <p:nvSpPr>
          <p:cNvPr id="4" name="Slide Number Placeholder 3">
            <a:extLst>
              <a:ext uri="{FF2B5EF4-FFF2-40B4-BE49-F238E27FC236}">
                <a16:creationId xmlns:a16="http://schemas.microsoft.com/office/drawing/2014/main" id="{70782C41-768A-49C0-8C37-7ABAFD29D314}"/>
              </a:ext>
            </a:extLst>
          </p:cNvPr>
          <p:cNvSpPr>
            <a:spLocks noGrp="1"/>
          </p:cNvSpPr>
          <p:nvPr>
            <p:ph type="sldNum" sz="quarter" idx="12"/>
          </p:nvPr>
        </p:nvSpPr>
        <p:spPr/>
        <p:txBody>
          <a:bodyPr/>
          <a:lstStyle/>
          <a:p>
            <a:fld id="{3DF53439-851E-44AD-84B1-B6BFC3D0C743}" type="slidenum">
              <a:rPr lang="el-GR" smtClean="0"/>
              <a:t>8</a:t>
            </a:fld>
            <a:endParaRPr lang="el-GR"/>
          </a:p>
        </p:txBody>
      </p:sp>
    </p:spTree>
    <p:extLst>
      <p:ext uri="{BB962C8B-B14F-4D97-AF65-F5344CB8AC3E}">
        <p14:creationId xmlns:p14="http://schemas.microsoft.com/office/powerpoint/2010/main" val="40963627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4EFA8-8AD1-4222-8EBA-6C4C50D40EE3}"/>
              </a:ext>
            </a:extLst>
          </p:cNvPr>
          <p:cNvSpPr>
            <a:spLocks noGrp="1"/>
          </p:cNvSpPr>
          <p:nvPr>
            <p:ph type="title"/>
          </p:nvPr>
        </p:nvSpPr>
        <p:spPr/>
        <p:txBody>
          <a:bodyPr/>
          <a:lstStyle/>
          <a:p>
            <a:r>
              <a:rPr lang="en-US" dirty="0"/>
              <a:t>Wrapping things up</a:t>
            </a:r>
          </a:p>
        </p:txBody>
      </p:sp>
      <p:sp>
        <p:nvSpPr>
          <p:cNvPr id="3" name="Text Placeholder 2">
            <a:extLst>
              <a:ext uri="{FF2B5EF4-FFF2-40B4-BE49-F238E27FC236}">
                <a16:creationId xmlns:a16="http://schemas.microsoft.com/office/drawing/2014/main" id="{C4584A76-8C91-43A4-A48D-8B1828A3E905}"/>
              </a:ext>
            </a:extLst>
          </p:cNvPr>
          <p:cNvSpPr>
            <a:spLocks noGrp="1"/>
          </p:cNvSpPr>
          <p:nvPr>
            <p:ph type="body" idx="1"/>
          </p:nvPr>
        </p:nvSpPr>
        <p:spPr/>
        <p:txBody>
          <a:bodyPr/>
          <a:lstStyle/>
          <a:p>
            <a:r>
              <a:rPr lang="en-US" dirty="0"/>
              <a:t>… and probes for more …</a:t>
            </a:r>
          </a:p>
        </p:txBody>
      </p:sp>
      <p:sp>
        <p:nvSpPr>
          <p:cNvPr id="4" name="Slide Number Placeholder 3">
            <a:extLst>
              <a:ext uri="{FF2B5EF4-FFF2-40B4-BE49-F238E27FC236}">
                <a16:creationId xmlns:a16="http://schemas.microsoft.com/office/drawing/2014/main" id="{AFF1D191-D372-444D-B567-875B2CD582B2}"/>
              </a:ext>
            </a:extLst>
          </p:cNvPr>
          <p:cNvSpPr>
            <a:spLocks noGrp="1"/>
          </p:cNvSpPr>
          <p:nvPr>
            <p:ph type="sldNum" sz="quarter" idx="12"/>
          </p:nvPr>
        </p:nvSpPr>
        <p:spPr/>
        <p:txBody>
          <a:bodyPr/>
          <a:lstStyle/>
          <a:p>
            <a:fld id="{3DF53439-851E-44AD-84B1-B6BFC3D0C743}" type="slidenum">
              <a:rPr lang="el-GR" smtClean="0"/>
              <a:t>80</a:t>
            </a:fld>
            <a:endParaRPr lang="el-GR"/>
          </a:p>
        </p:txBody>
      </p:sp>
    </p:spTree>
    <p:extLst>
      <p:ext uri="{BB962C8B-B14F-4D97-AF65-F5344CB8AC3E}">
        <p14:creationId xmlns:p14="http://schemas.microsoft.com/office/powerpoint/2010/main" val="197471641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A3640-A39F-4DCB-8DF2-10782B73D5F6}"/>
              </a:ext>
            </a:extLst>
          </p:cNvPr>
          <p:cNvSpPr>
            <a:spLocks noGrp="1"/>
          </p:cNvSpPr>
          <p:nvPr>
            <p:ph type="title"/>
          </p:nvPr>
        </p:nvSpPr>
        <p:spPr/>
        <p:txBody>
          <a:bodyPr/>
          <a:lstStyle/>
          <a:p>
            <a:r>
              <a:rPr lang="en-US" dirty="0"/>
              <a:t>To probe further …</a:t>
            </a:r>
          </a:p>
        </p:txBody>
      </p:sp>
      <p:sp>
        <p:nvSpPr>
          <p:cNvPr id="3" name="Content Placeholder 2">
            <a:extLst>
              <a:ext uri="{FF2B5EF4-FFF2-40B4-BE49-F238E27FC236}">
                <a16:creationId xmlns:a16="http://schemas.microsoft.com/office/drawing/2014/main" id="{0BEA3376-B1AD-4C7B-AD47-73C7BDC7510A}"/>
              </a:ext>
            </a:extLst>
          </p:cNvPr>
          <p:cNvSpPr>
            <a:spLocks noGrp="1"/>
          </p:cNvSpPr>
          <p:nvPr>
            <p:ph idx="1"/>
          </p:nvPr>
        </p:nvSpPr>
        <p:spPr/>
        <p:txBody>
          <a:bodyPr>
            <a:normAutofit fontScale="92500" lnSpcReduction="20000"/>
          </a:bodyPr>
          <a:lstStyle/>
          <a:p>
            <a:r>
              <a:rPr lang="en-US" dirty="0"/>
              <a:t>We have captured a tiny piece of the area of software testing. We have omitted several categories of testing:</a:t>
            </a:r>
          </a:p>
          <a:p>
            <a:pPr lvl="1"/>
            <a:r>
              <a:rPr lang="en-US" dirty="0"/>
              <a:t>Regression testing </a:t>
            </a:r>
          </a:p>
          <a:p>
            <a:pPr lvl="1"/>
            <a:r>
              <a:rPr lang="en-US" dirty="0"/>
              <a:t>Smoke / exploratory / … testing</a:t>
            </a:r>
          </a:p>
          <a:p>
            <a:pPr lvl="1"/>
            <a:r>
              <a:rPr lang="en-US" dirty="0"/>
              <a:t>Integration testing</a:t>
            </a:r>
          </a:p>
          <a:p>
            <a:pPr lvl="1"/>
            <a:r>
              <a:rPr lang="en-US" dirty="0"/>
              <a:t>Alpha / beta /field / acceptance testing</a:t>
            </a:r>
          </a:p>
          <a:p>
            <a:pPr lvl="1"/>
            <a:r>
              <a:rPr lang="en-US" dirty="0"/>
              <a:t>Installation / usability / load / recovery / security / performance testing</a:t>
            </a:r>
          </a:p>
          <a:p>
            <a:r>
              <a:rPr lang="en-US" dirty="0"/>
              <a:t>Try SWEBOK ( </a:t>
            </a:r>
            <a:r>
              <a:rPr lang="en-US" dirty="0">
                <a:hlinkClick r:id="rId2"/>
              </a:rPr>
              <a:t>www.swebok.org</a:t>
            </a:r>
            <a:r>
              <a:rPr lang="en-US" dirty="0"/>
              <a:t> ) Chapter 4 on Testing for a quick overview</a:t>
            </a:r>
          </a:p>
        </p:txBody>
      </p:sp>
      <p:sp>
        <p:nvSpPr>
          <p:cNvPr id="4" name="Slide Number Placeholder 3">
            <a:extLst>
              <a:ext uri="{FF2B5EF4-FFF2-40B4-BE49-F238E27FC236}">
                <a16:creationId xmlns:a16="http://schemas.microsoft.com/office/drawing/2014/main" id="{8086BB3F-C5DC-4A56-8FDE-C7BB2CAC01DE}"/>
              </a:ext>
            </a:extLst>
          </p:cNvPr>
          <p:cNvSpPr>
            <a:spLocks noGrp="1"/>
          </p:cNvSpPr>
          <p:nvPr>
            <p:ph type="sldNum" sz="quarter" idx="12"/>
          </p:nvPr>
        </p:nvSpPr>
        <p:spPr/>
        <p:txBody>
          <a:bodyPr/>
          <a:lstStyle/>
          <a:p>
            <a:fld id="{3DF53439-851E-44AD-84B1-B6BFC3D0C743}" type="slidenum">
              <a:rPr lang="el-GR" smtClean="0"/>
              <a:t>81</a:t>
            </a:fld>
            <a:endParaRPr lang="el-GR"/>
          </a:p>
        </p:txBody>
      </p:sp>
    </p:spTree>
    <p:extLst>
      <p:ext uri="{BB962C8B-B14F-4D97-AF65-F5344CB8AC3E}">
        <p14:creationId xmlns:p14="http://schemas.microsoft.com/office/powerpoint/2010/main" val="331322566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636639F7-6BBA-4FE1-9CBF-E5AF9772E40C}"/>
              </a:ext>
            </a:extLst>
          </p:cNvPr>
          <p:cNvSpPr/>
          <p:nvPr/>
        </p:nvSpPr>
        <p:spPr>
          <a:xfrm rot="5400000">
            <a:off x="488102" y="2689732"/>
            <a:ext cx="5019147" cy="1708487"/>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1" name="Rectangle 30">
            <a:extLst>
              <a:ext uri="{FF2B5EF4-FFF2-40B4-BE49-F238E27FC236}">
                <a16:creationId xmlns:a16="http://schemas.microsoft.com/office/drawing/2014/main" id="{DFD3FF0D-EBF8-4B56-8A98-6A27DE3F5FB3}"/>
              </a:ext>
            </a:extLst>
          </p:cNvPr>
          <p:cNvSpPr/>
          <p:nvPr/>
        </p:nvSpPr>
        <p:spPr>
          <a:xfrm>
            <a:off x="2117305" y="845826"/>
            <a:ext cx="3876368" cy="1592574"/>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3" name="Rectangle 32"/>
          <p:cNvSpPr/>
          <p:nvPr/>
        </p:nvSpPr>
        <p:spPr>
          <a:xfrm>
            <a:off x="152400" y="4419600"/>
            <a:ext cx="5867400" cy="1663080"/>
          </a:xfrm>
          <a:prstGeom prst="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l-GR"/>
          </a:p>
        </p:txBody>
      </p:sp>
      <p:sp>
        <p:nvSpPr>
          <p:cNvPr id="34" name="Slide Number Placeholder 1"/>
          <p:cNvSpPr>
            <a:spLocks noGrp="1"/>
          </p:cNvSpPr>
          <p:nvPr>
            <p:ph type="sldNum" sz="quarter" idx="12"/>
          </p:nvPr>
        </p:nvSpPr>
        <p:spPr>
          <a:xfrm>
            <a:off x="6553200" y="6356350"/>
            <a:ext cx="2133600" cy="365125"/>
          </a:xfrm>
        </p:spPr>
        <p:txBody>
          <a:bodyPr/>
          <a:lstStyle/>
          <a:p>
            <a:pPr>
              <a:defRPr/>
            </a:pPr>
            <a:fld id="{E9A806F4-BC2D-42EB-929C-628D2D0B77A5}" type="slidenum">
              <a:rPr lang="el-GR" altLang="en-US" smtClean="0"/>
              <a:pPr>
                <a:defRPr/>
              </a:pPr>
              <a:t>82</a:t>
            </a:fld>
            <a:endParaRPr lang="el-GR" altLang="en-US"/>
          </a:p>
        </p:txBody>
      </p:sp>
      <p:sp>
        <p:nvSpPr>
          <p:cNvPr id="35" name="TextBox 34"/>
          <p:cNvSpPr txBox="1"/>
          <p:nvPr/>
        </p:nvSpPr>
        <p:spPr>
          <a:xfrm>
            <a:off x="335713" y="1270501"/>
            <a:ext cx="1656184" cy="646331"/>
          </a:xfrm>
          <a:prstGeom prst="rect">
            <a:avLst/>
          </a:prstGeom>
          <a:noFill/>
        </p:spPr>
        <p:txBody>
          <a:bodyPr wrap="square" rtlCol="0">
            <a:spAutoFit/>
          </a:bodyPr>
          <a:lstStyle/>
          <a:p>
            <a:r>
              <a:rPr lang="en-US" dirty="0">
                <a:latin typeface="+mn-lt"/>
              </a:rPr>
              <a:t>Real world problem</a:t>
            </a:r>
            <a:endParaRPr lang="el-GR" dirty="0">
              <a:latin typeface="+mn-lt"/>
            </a:endParaRPr>
          </a:p>
        </p:txBody>
      </p:sp>
      <p:sp>
        <p:nvSpPr>
          <p:cNvPr id="37" name="Rounded Rectangle 36"/>
          <p:cNvSpPr/>
          <p:nvPr/>
        </p:nvSpPr>
        <p:spPr>
          <a:xfrm>
            <a:off x="2195736" y="1270501"/>
            <a:ext cx="1584176" cy="693371"/>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r>
              <a:rPr lang="en-US" dirty="0">
                <a:solidFill>
                  <a:srgbClr val="C00000"/>
                </a:solidFill>
              </a:rPr>
              <a:t>Requirements Engineering</a:t>
            </a:r>
            <a:endParaRPr lang="el-GR" dirty="0">
              <a:solidFill>
                <a:srgbClr val="C00000"/>
              </a:solidFill>
            </a:endParaRPr>
          </a:p>
        </p:txBody>
      </p:sp>
      <p:sp>
        <p:nvSpPr>
          <p:cNvPr id="38" name="Right Arrow 37"/>
          <p:cNvSpPr/>
          <p:nvPr/>
        </p:nvSpPr>
        <p:spPr>
          <a:xfrm>
            <a:off x="1475655" y="1394441"/>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43" name="Rounded Rectangle 42"/>
          <p:cNvSpPr/>
          <p:nvPr/>
        </p:nvSpPr>
        <p:spPr>
          <a:xfrm>
            <a:off x="6948264" y="1423734"/>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Design</a:t>
            </a:r>
            <a:endParaRPr lang="el-GR" dirty="0">
              <a:solidFill>
                <a:srgbClr val="C00000"/>
              </a:solidFill>
            </a:endParaRPr>
          </a:p>
        </p:txBody>
      </p:sp>
      <p:sp>
        <p:nvSpPr>
          <p:cNvPr id="48" name="Right Arrow 47"/>
          <p:cNvSpPr/>
          <p:nvPr/>
        </p:nvSpPr>
        <p:spPr>
          <a:xfrm>
            <a:off x="6228183" y="1394441"/>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49" name="Picture 38"/>
          <p:cNvPicPr>
            <a:picLocks noChangeAspect="1" noChangeArrowheads="1"/>
          </p:cNvPicPr>
          <p:nvPr/>
        </p:nvPicPr>
        <p:blipFill>
          <a:blip r:embed="rId2" cstate="print"/>
          <a:srcRect/>
          <a:stretch>
            <a:fillRect/>
          </a:stretch>
        </p:blipFill>
        <p:spPr bwMode="auto">
          <a:xfrm>
            <a:off x="4860032" y="1034401"/>
            <a:ext cx="1036340" cy="1159904"/>
          </a:xfrm>
          <a:prstGeom prst="rect">
            <a:avLst/>
          </a:prstGeom>
          <a:noFill/>
          <a:ln w="9525">
            <a:solidFill>
              <a:srgbClr val="000000"/>
            </a:solidFill>
            <a:miter lim="800000"/>
            <a:headEnd/>
            <a:tailEnd/>
          </a:ln>
          <a:effectLst/>
        </p:spPr>
      </p:pic>
      <p:sp>
        <p:nvSpPr>
          <p:cNvPr id="58" name="Right Arrow 57"/>
          <p:cNvSpPr/>
          <p:nvPr/>
        </p:nvSpPr>
        <p:spPr>
          <a:xfrm>
            <a:off x="3995936" y="1388879"/>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59" name="Rectangle 58"/>
          <p:cNvSpPr/>
          <p:nvPr/>
        </p:nvSpPr>
        <p:spPr>
          <a:xfrm>
            <a:off x="4644008" y="2350621"/>
            <a:ext cx="1554476" cy="646331"/>
          </a:xfrm>
          <a:prstGeom prst="rect">
            <a:avLst/>
          </a:prstGeom>
        </p:spPr>
        <p:txBody>
          <a:bodyPr wrap="square">
            <a:spAutoFit/>
          </a:bodyPr>
          <a:lstStyle/>
          <a:p>
            <a:pPr algn="ctr"/>
            <a:r>
              <a:rPr lang="en-US" dirty="0">
                <a:latin typeface="+mn-lt"/>
              </a:rPr>
              <a:t>Requirements  Specification</a:t>
            </a:r>
            <a:endParaRPr lang="el-GR" dirty="0">
              <a:latin typeface="+mn-lt"/>
            </a:endParaRPr>
          </a:p>
        </p:txBody>
      </p:sp>
      <p:sp>
        <p:nvSpPr>
          <p:cNvPr id="60" name="Right Arrow 59"/>
          <p:cNvSpPr/>
          <p:nvPr/>
        </p:nvSpPr>
        <p:spPr>
          <a:xfrm rot="5400000">
            <a:off x="7361009" y="2134597"/>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61" name="Picture 60" descr="D:\Users\pvassil\COURSES\OOP\SW_DEV\SCRIPTS\03_timelineToText\AnalyzeTheTimeLineSimpler.png"/>
          <p:cNvPicPr>
            <a:picLocks noChangeAspect="1"/>
          </p:cNvPicPr>
          <p:nvPr/>
        </p:nvPicPr>
        <p:blipFill>
          <a:blip r:embed="rId3" cstate="print"/>
          <a:srcRect/>
          <a:stretch>
            <a:fillRect/>
          </a:stretch>
        </p:blipFill>
        <p:spPr bwMode="auto">
          <a:xfrm>
            <a:off x="6549618" y="2875409"/>
            <a:ext cx="2198846" cy="1371600"/>
          </a:xfrm>
          <a:prstGeom prst="rect">
            <a:avLst/>
          </a:prstGeom>
          <a:noFill/>
          <a:ln w="9525">
            <a:solidFill>
              <a:srgbClr val="000000"/>
            </a:solidFill>
            <a:miter lim="800000"/>
            <a:headEnd/>
            <a:tailEnd/>
          </a:ln>
        </p:spPr>
      </p:pic>
      <p:pic>
        <p:nvPicPr>
          <p:cNvPr id="62" name="Picture 40"/>
          <p:cNvPicPr>
            <a:picLocks noChangeAspect="1" noChangeArrowheads="1"/>
          </p:cNvPicPr>
          <p:nvPr/>
        </p:nvPicPr>
        <p:blipFill>
          <a:blip r:embed="rId4" cstate="print"/>
          <a:srcRect/>
          <a:stretch>
            <a:fillRect/>
          </a:stretch>
        </p:blipFill>
        <p:spPr bwMode="auto">
          <a:xfrm>
            <a:off x="4932040" y="4742542"/>
            <a:ext cx="894165" cy="1183605"/>
          </a:xfrm>
          <a:prstGeom prst="rect">
            <a:avLst/>
          </a:prstGeom>
          <a:noFill/>
          <a:ln w="9525">
            <a:solidFill>
              <a:srgbClr val="000000"/>
            </a:solidFill>
            <a:miter lim="800000"/>
            <a:headEnd/>
            <a:tailEnd/>
          </a:ln>
        </p:spPr>
      </p:pic>
      <p:sp>
        <p:nvSpPr>
          <p:cNvPr id="63" name="Rectangle 62"/>
          <p:cNvSpPr/>
          <p:nvPr/>
        </p:nvSpPr>
        <p:spPr>
          <a:xfrm>
            <a:off x="4788024" y="6095037"/>
            <a:ext cx="1554476" cy="646331"/>
          </a:xfrm>
          <a:prstGeom prst="rect">
            <a:avLst/>
          </a:prstGeom>
        </p:spPr>
        <p:txBody>
          <a:bodyPr wrap="square">
            <a:spAutoFit/>
          </a:bodyPr>
          <a:lstStyle/>
          <a:p>
            <a:pPr algn="ctr"/>
            <a:r>
              <a:rPr lang="en-US" dirty="0">
                <a:latin typeface="+mn-lt"/>
              </a:rPr>
              <a:t>Working </a:t>
            </a:r>
          </a:p>
          <a:p>
            <a:pPr algn="ctr"/>
            <a:r>
              <a:rPr lang="en-US" dirty="0">
                <a:latin typeface="+mn-lt"/>
              </a:rPr>
              <a:t>code</a:t>
            </a:r>
            <a:endParaRPr lang="el-GR" dirty="0">
              <a:latin typeface="+mn-lt"/>
            </a:endParaRPr>
          </a:p>
        </p:txBody>
      </p:sp>
      <p:sp>
        <p:nvSpPr>
          <p:cNvPr id="68" name="Rectangle 67"/>
          <p:cNvSpPr/>
          <p:nvPr/>
        </p:nvSpPr>
        <p:spPr>
          <a:xfrm>
            <a:off x="4932040" y="3645024"/>
            <a:ext cx="1554476" cy="646331"/>
          </a:xfrm>
          <a:prstGeom prst="rect">
            <a:avLst/>
          </a:prstGeom>
        </p:spPr>
        <p:txBody>
          <a:bodyPr wrap="square">
            <a:spAutoFit/>
          </a:bodyPr>
          <a:lstStyle/>
          <a:p>
            <a:pPr algn="r"/>
            <a:r>
              <a:rPr lang="en-US" dirty="0">
                <a:latin typeface="+mn-lt"/>
              </a:rPr>
              <a:t>Design Specification</a:t>
            </a:r>
            <a:endParaRPr lang="el-GR" dirty="0">
              <a:latin typeface="+mn-lt"/>
            </a:endParaRPr>
          </a:p>
        </p:txBody>
      </p:sp>
      <p:sp>
        <p:nvSpPr>
          <p:cNvPr id="69" name="Right Arrow 68"/>
          <p:cNvSpPr/>
          <p:nvPr/>
        </p:nvSpPr>
        <p:spPr>
          <a:xfrm rot="5400000">
            <a:off x="7361009" y="4438853"/>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0" name="Rounded Rectangle 69"/>
          <p:cNvSpPr/>
          <p:nvPr/>
        </p:nvSpPr>
        <p:spPr>
          <a:xfrm>
            <a:off x="6732240" y="5140892"/>
            <a:ext cx="1800200"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Implementation</a:t>
            </a:r>
            <a:endParaRPr lang="el-GR" dirty="0">
              <a:solidFill>
                <a:srgbClr val="C00000"/>
              </a:solidFill>
            </a:endParaRPr>
          </a:p>
        </p:txBody>
      </p:sp>
      <p:sp>
        <p:nvSpPr>
          <p:cNvPr id="71" name="Right Arrow 70"/>
          <p:cNvSpPr/>
          <p:nvPr/>
        </p:nvSpPr>
        <p:spPr>
          <a:xfrm rot="10800000">
            <a:off x="5940152"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2" name="Rounded Rectangle 71"/>
          <p:cNvSpPr/>
          <p:nvPr/>
        </p:nvSpPr>
        <p:spPr>
          <a:xfrm>
            <a:off x="2195737" y="5140892"/>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Testing</a:t>
            </a:r>
            <a:endParaRPr lang="el-GR" dirty="0">
              <a:solidFill>
                <a:srgbClr val="C00000"/>
              </a:solidFill>
            </a:endParaRPr>
          </a:p>
        </p:txBody>
      </p:sp>
      <p:sp>
        <p:nvSpPr>
          <p:cNvPr id="73" name="Right Arrow 72"/>
          <p:cNvSpPr/>
          <p:nvPr/>
        </p:nvSpPr>
        <p:spPr>
          <a:xfrm flipH="1">
            <a:off x="1450018"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4" name="Right Arrow 73"/>
          <p:cNvSpPr/>
          <p:nvPr/>
        </p:nvSpPr>
        <p:spPr>
          <a:xfrm flipH="1">
            <a:off x="3995937" y="5046312"/>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pic>
        <p:nvPicPr>
          <p:cNvPr id="75" name="Picture 40"/>
          <p:cNvPicPr>
            <a:picLocks noChangeAspect="1" noChangeArrowheads="1"/>
          </p:cNvPicPr>
          <p:nvPr/>
        </p:nvPicPr>
        <p:blipFill>
          <a:blip r:embed="rId4" cstate="print"/>
          <a:srcRect/>
          <a:stretch>
            <a:fillRect/>
          </a:stretch>
        </p:blipFill>
        <p:spPr bwMode="auto">
          <a:xfrm>
            <a:off x="467544" y="4742542"/>
            <a:ext cx="894165" cy="1183605"/>
          </a:xfrm>
          <a:prstGeom prst="rect">
            <a:avLst/>
          </a:prstGeom>
          <a:noFill/>
          <a:ln w="9525">
            <a:solidFill>
              <a:srgbClr val="000000"/>
            </a:solidFill>
            <a:miter lim="800000"/>
            <a:headEnd/>
            <a:tailEnd/>
          </a:ln>
        </p:spPr>
      </p:pic>
      <p:pic>
        <p:nvPicPr>
          <p:cNvPr id="77" name="Picture 45" descr="C:\Users\pvassil\AppData\Local\Microsoft\Windows\Temporary Internet Files\Content.IE5\8CJ2M2NE\256px-Approve.svg[1].png"/>
          <p:cNvPicPr>
            <a:picLocks noChangeAspect="1" noChangeArrowheads="1"/>
          </p:cNvPicPr>
          <p:nvPr/>
        </p:nvPicPr>
        <p:blipFill>
          <a:blip r:embed="rId5" cstate="print"/>
          <a:srcRect/>
          <a:stretch>
            <a:fillRect/>
          </a:stretch>
        </p:blipFill>
        <p:spPr bwMode="auto">
          <a:xfrm>
            <a:off x="899592" y="4366845"/>
            <a:ext cx="643136" cy="643136"/>
          </a:xfrm>
          <a:prstGeom prst="rect">
            <a:avLst/>
          </a:prstGeom>
          <a:noFill/>
        </p:spPr>
      </p:pic>
      <p:sp>
        <p:nvSpPr>
          <p:cNvPr id="78" name="Right Arrow 77"/>
          <p:cNvSpPr/>
          <p:nvPr/>
        </p:nvSpPr>
        <p:spPr>
          <a:xfrm rot="5400000">
            <a:off x="1720404" y="3250721"/>
            <a:ext cx="2520280"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9" name="Right Arrow 78"/>
          <p:cNvSpPr/>
          <p:nvPr/>
        </p:nvSpPr>
        <p:spPr>
          <a:xfrm rot="16200000">
            <a:off x="611560" y="3789040"/>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0" name="Rectangle 79"/>
          <p:cNvSpPr/>
          <p:nvPr/>
        </p:nvSpPr>
        <p:spPr>
          <a:xfrm>
            <a:off x="14764" y="6093296"/>
            <a:ext cx="1944216" cy="646331"/>
          </a:xfrm>
          <a:prstGeom prst="rect">
            <a:avLst/>
          </a:prstGeom>
        </p:spPr>
        <p:txBody>
          <a:bodyPr wrap="square">
            <a:spAutoFit/>
          </a:bodyPr>
          <a:lstStyle/>
          <a:p>
            <a:pPr algn="ctr"/>
            <a:r>
              <a:rPr lang="en-US" dirty="0">
                <a:latin typeface="+mn-lt"/>
              </a:rPr>
              <a:t>Working code with quality assurances</a:t>
            </a:r>
            <a:endParaRPr lang="el-GR" dirty="0">
              <a:latin typeface="+mn-lt"/>
            </a:endParaRPr>
          </a:p>
        </p:txBody>
      </p:sp>
      <p:sp>
        <p:nvSpPr>
          <p:cNvPr id="81" name="Right Arrow 80"/>
          <p:cNvSpPr/>
          <p:nvPr/>
        </p:nvSpPr>
        <p:spPr>
          <a:xfrm rot="16200000">
            <a:off x="611560" y="2132856"/>
            <a:ext cx="576064" cy="57606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82" name="Rounded Rectangle 81"/>
          <p:cNvSpPr/>
          <p:nvPr/>
        </p:nvSpPr>
        <p:spPr>
          <a:xfrm>
            <a:off x="107504" y="3068960"/>
            <a:ext cx="1584176" cy="386904"/>
          </a:xfrm>
          <a:prstGeom prst="roundRect">
            <a:avLst/>
          </a:prstGeom>
        </p:spPr>
        <p:style>
          <a:lnRef idx="2">
            <a:schemeClr val="dk1"/>
          </a:lnRef>
          <a:fillRef idx="1">
            <a:schemeClr val="lt1"/>
          </a:fillRef>
          <a:effectRef idx="0">
            <a:schemeClr val="dk1"/>
          </a:effectRef>
          <a:fontRef idx="minor">
            <a:schemeClr val="dk1"/>
          </a:fontRef>
        </p:style>
        <p:txBody>
          <a:bodyPr wrap="square" lIns="90000" tIns="36000" bIns="36000" rtlCol="0" anchor="ctr" anchorCtr="0">
            <a:spAutoFit/>
          </a:bodyPr>
          <a:lstStyle/>
          <a:p>
            <a:pPr algn="ctr"/>
            <a:r>
              <a:rPr lang="en-US" dirty="0">
                <a:solidFill>
                  <a:srgbClr val="C00000"/>
                </a:solidFill>
              </a:rPr>
              <a:t>Maintenance</a:t>
            </a:r>
            <a:endParaRPr lang="el-GR" dirty="0">
              <a:solidFill>
                <a:srgbClr val="C00000"/>
              </a:solidFill>
            </a:endParaRPr>
          </a:p>
        </p:txBody>
      </p:sp>
    </p:spTree>
    <p:extLst>
      <p:ext uri="{BB962C8B-B14F-4D97-AF65-F5344CB8AC3E}">
        <p14:creationId xmlns:p14="http://schemas.microsoft.com/office/powerpoint/2010/main" val="4650475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3314-BCE9-42F1-81FF-968BA902F777}"/>
              </a:ext>
            </a:extLst>
          </p:cNvPr>
          <p:cNvSpPr>
            <a:spLocks noGrp="1"/>
          </p:cNvSpPr>
          <p:nvPr>
            <p:ph type="title"/>
          </p:nvPr>
        </p:nvSpPr>
        <p:spPr/>
        <p:txBody>
          <a:bodyPr>
            <a:normAutofit fontScale="90000"/>
          </a:bodyPr>
          <a:lstStyle/>
          <a:p>
            <a:pPr algn="r"/>
            <a:r>
              <a:rPr lang="en-US" dirty="0">
                <a:solidFill>
                  <a:srgbClr val="FF0000"/>
                </a:solidFill>
              </a:rPr>
              <a:t>Actual = Expected Behavior?</a:t>
            </a:r>
            <a:br>
              <a:rPr lang="en-US" dirty="0">
                <a:solidFill>
                  <a:srgbClr val="FF0000"/>
                </a:solidFill>
              </a:rPr>
            </a:br>
            <a:endParaRPr lang="en-US" dirty="0">
              <a:solidFill>
                <a:srgbClr val="FF0000"/>
              </a:solidFill>
            </a:endParaRPr>
          </a:p>
        </p:txBody>
      </p:sp>
      <p:sp>
        <p:nvSpPr>
          <p:cNvPr id="3" name="Slide Number Placeholder 2">
            <a:extLst>
              <a:ext uri="{FF2B5EF4-FFF2-40B4-BE49-F238E27FC236}">
                <a16:creationId xmlns:a16="http://schemas.microsoft.com/office/drawing/2014/main" id="{140BB880-5B73-4086-B24C-7424BD9F89F1}"/>
              </a:ext>
            </a:extLst>
          </p:cNvPr>
          <p:cNvSpPr>
            <a:spLocks noGrp="1"/>
          </p:cNvSpPr>
          <p:nvPr>
            <p:ph type="sldNum" sz="quarter" idx="12"/>
          </p:nvPr>
        </p:nvSpPr>
        <p:spPr/>
        <p:txBody>
          <a:bodyPr/>
          <a:lstStyle/>
          <a:p>
            <a:fld id="{3DF53439-851E-44AD-84B1-B6BFC3D0C743}" type="slidenum">
              <a:rPr lang="el-GR" smtClean="0"/>
              <a:t>83</a:t>
            </a:fld>
            <a:endParaRPr lang="el-GR" dirty="0"/>
          </a:p>
        </p:txBody>
      </p:sp>
      <p:sp>
        <p:nvSpPr>
          <p:cNvPr id="4" name="Flowchart: Process 3">
            <a:extLst>
              <a:ext uri="{FF2B5EF4-FFF2-40B4-BE49-F238E27FC236}">
                <a16:creationId xmlns:a16="http://schemas.microsoft.com/office/drawing/2014/main" id="{A95EF595-0E45-48FF-822D-C978BE462CC3}"/>
              </a:ext>
            </a:extLst>
          </p:cNvPr>
          <p:cNvSpPr/>
          <p:nvPr/>
        </p:nvSpPr>
        <p:spPr>
          <a:xfrm>
            <a:off x="3810304" y="2748492"/>
            <a:ext cx="2160240" cy="144016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Testing Facility</a:t>
            </a:r>
          </a:p>
          <a:p>
            <a:pPr algn="ctr"/>
            <a:r>
              <a:rPr lang="en-US" sz="1600" dirty="0"/>
              <a:t>(runs the code with given input and prior state)</a:t>
            </a:r>
          </a:p>
        </p:txBody>
      </p:sp>
      <p:sp>
        <p:nvSpPr>
          <p:cNvPr id="6" name="Arrow: Right 5">
            <a:extLst>
              <a:ext uri="{FF2B5EF4-FFF2-40B4-BE49-F238E27FC236}">
                <a16:creationId xmlns:a16="http://schemas.microsoft.com/office/drawing/2014/main" id="{2810A659-4567-4803-A859-0802A88FED4C}"/>
              </a:ext>
            </a:extLst>
          </p:cNvPr>
          <p:cNvSpPr/>
          <p:nvPr/>
        </p:nvSpPr>
        <p:spPr>
          <a:xfrm rot="5400000">
            <a:off x="4589588" y="2077220"/>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ata 6">
            <a:extLst>
              <a:ext uri="{FF2B5EF4-FFF2-40B4-BE49-F238E27FC236}">
                <a16:creationId xmlns:a16="http://schemas.microsoft.com/office/drawing/2014/main" id="{E3C6F06A-5C83-47AE-BA07-70D578BBC796}"/>
              </a:ext>
            </a:extLst>
          </p:cNvPr>
          <p:cNvSpPr/>
          <p:nvPr/>
        </p:nvSpPr>
        <p:spPr>
          <a:xfrm>
            <a:off x="956137" y="1705174"/>
            <a:ext cx="2530624" cy="754846"/>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Specific input</a:t>
            </a:r>
          </a:p>
        </p:txBody>
      </p:sp>
      <p:sp>
        <p:nvSpPr>
          <p:cNvPr id="8" name="Flowchart: Data 7">
            <a:extLst>
              <a:ext uri="{FF2B5EF4-FFF2-40B4-BE49-F238E27FC236}">
                <a16:creationId xmlns:a16="http://schemas.microsoft.com/office/drawing/2014/main" id="{73F26E6A-2322-464F-8922-6335DA481604}"/>
              </a:ext>
            </a:extLst>
          </p:cNvPr>
          <p:cNvSpPr/>
          <p:nvPr/>
        </p:nvSpPr>
        <p:spPr>
          <a:xfrm>
            <a:off x="683994" y="2592209"/>
            <a:ext cx="2530624" cy="1093582"/>
          </a:xfrm>
          <a:prstGeom prst="flowChartInputOutp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400" dirty="0"/>
              <a:t>Specific prior-state</a:t>
            </a:r>
          </a:p>
        </p:txBody>
      </p:sp>
      <p:sp>
        <p:nvSpPr>
          <p:cNvPr id="9" name="Flowchart: Data 8">
            <a:extLst>
              <a:ext uri="{FF2B5EF4-FFF2-40B4-BE49-F238E27FC236}">
                <a16:creationId xmlns:a16="http://schemas.microsoft.com/office/drawing/2014/main" id="{823E98AD-60EE-4B77-ABE8-8B5780FAC545}"/>
              </a:ext>
            </a:extLst>
          </p:cNvPr>
          <p:cNvSpPr/>
          <p:nvPr/>
        </p:nvSpPr>
        <p:spPr>
          <a:xfrm>
            <a:off x="484333" y="3898290"/>
            <a:ext cx="2530624" cy="754846"/>
          </a:xfrm>
          <a:prstGeom prst="flowChartInputOutp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t>Expected output</a:t>
            </a:r>
          </a:p>
        </p:txBody>
      </p:sp>
      <p:sp>
        <p:nvSpPr>
          <p:cNvPr id="10" name="Flowchart: Document 9">
            <a:extLst>
              <a:ext uri="{FF2B5EF4-FFF2-40B4-BE49-F238E27FC236}">
                <a16:creationId xmlns:a16="http://schemas.microsoft.com/office/drawing/2014/main" id="{24F02266-F48A-49CB-8BD7-4B25A75C5757}"/>
              </a:ext>
            </a:extLst>
          </p:cNvPr>
          <p:cNvSpPr/>
          <p:nvPr/>
        </p:nvSpPr>
        <p:spPr>
          <a:xfrm>
            <a:off x="6804248" y="2820500"/>
            <a:ext cx="2133600" cy="1440160"/>
          </a:xfrm>
          <a:prstGeom prst="flowChartDocumen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t>Diff between expected and actual behavior</a:t>
            </a:r>
          </a:p>
        </p:txBody>
      </p:sp>
      <p:sp>
        <p:nvSpPr>
          <p:cNvPr id="11" name="Flowchart: Data 10">
            <a:extLst>
              <a:ext uri="{FF2B5EF4-FFF2-40B4-BE49-F238E27FC236}">
                <a16:creationId xmlns:a16="http://schemas.microsoft.com/office/drawing/2014/main" id="{4A76524F-CF68-4E7F-8CFB-D2E740B5E8B2}"/>
              </a:ext>
            </a:extLst>
          </p:cNvPr>
          <p:cNvSpPr/>
          <p:nvPr/>
        </p:nvSpPr>
        <p:spPr>
          <a:xfrm>
            <a:off x="683994" y="4807488"/>
            <a:ext cx="2530624" cy="970529"/>
          </a:xfrm>
          <a:prstGeom prst="flowChartInputOutp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a:t>Expected post-state</a:t>
            </a:r>
          </a:p>
        </p:txBody>
      </p:sp>
      <p:sp>
        <p:nvSpPr>
          <p:cNvPr id="12" name="Arrow: Right 11">
            <a:extLst>
              <a:ext uri="{FF2B5EF4-FFF2-40B4-BE49-F238E27FC236}">
                <a16:creationId xmlns:a16="http://schemas.microsoft.com/office/drawing/2014/main" id="{2490DEF1-FE3B-4093-A066-53DCFCC95323}"/>
              </a:ext>
            </a:extLst>
          </p:cNvPr>
          <p:cNvSpPr/>
          <p:nvPr/>
        </p:nvSpPr>
        <p:spPr>
          <a:xfrm rot="2163537">
            <a:off x="3218609" y="2170059"/>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7722C38C-2F9F-4894-8EB1-0206A2EB0705}"/>
              </a:ext>
            </a:extLst>
          </p:cNvPr>
          <p:cNvSpPr/>
          <p:nvPr/>
        </p:nvSpPr>
        <p:spPr>
          <a:xfrm>
            <a:off x="3092616" y="3036524"/>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4A4D5E42-CE0C-43ED-979F-8F25A02A7E14}"/>
              </a:ext>
            </a:extLst>
          </p:cNvPr>
          <p:cNvSpPr/>
          <p:nvPr/>
        </p:nvSpPr>
        <p:spPr>
          <a:xfrm>
            <a:off x="3092616" y="3854791"/>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B5C93F2C-54CF-43E9-9C26-6C0199153DFD}"/>
              </a:ext>
            </a:extLst>
          </p:cNvPr>
          <p:cNvSpPr/>
          <p:nvPr/>
        </p:nvSpPr>
        <p:spPr>
          <a:xfrm rot="19068695">
            <a:off x="3250520" y="4380940"/>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9E495E77-E9A6-4B82-BA04-079C5BE76A97}"/>
              </a:ext>
            </a:extLst>
          </p:cNvPr>
          <p:cNvSpPr/>
          <p:nvPr/>
        </p:nvSpPr>
        <p:spPr>
          <a:xfrm>
            <a:off x="6114786" y="3206486"/>
            <a:ext cx="601672"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Data 16">
            <a:extLst>
              <a:ext uri="{FF2B5EF4-FFF2-40B4-BE49-F238E27FC236}">
                <a16:creationId xmlns:a16="http://schemas.microsoft.com/office/drawing/2014/main" id="{3A70BDCE-FD57-40D0-9F2F-62551AEC86A0}"/>
              </a:ext>
            </a:extLst>
          </p:cNvPr>
          <p:cNvSpPr/>
          <p:nvPr/>
        </p:nvSpPr>
        <p:spPr>
          <a:xfrm>
            <a:off x="3913158" y="5035748"/>
            <a:ext cx="2530624" cy="754846"/>
          </a:xfrm>
          <a:prstGeom prst="flowChartInputOutput">
            <a:avLst/>
          </a:prstGeom>
          <a:solidFill>
            <a:schemeClr val="accent2">
              <a:lumMod val="20000"/>
              <a:lumOff val="80000"/>
            </a:schemeClr>
          </a:solid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solidFill>
                  <a:schemeClr val="bg1">
                    <a:lumMod val="50000"/>
                  </a:schemeClr>
                </a:solidFill>
              </a:rPr>
              <a:t>Actual output</a:t>
            </a:r>
          </a:p>
        </p:txBody>
      </p:sp>
      <p:sp>
        <p:nvSpPr>
          <p:cNvPr id="18" name="Flowchart: Data 17">
            <a:extLst>
              <a:ext uri="{FF2B5EF4-FFF2-40B4-BE49-F238E27FC236}">
                <a16:creationId xmlns:a16="http://schemas.microsoft.com/office/drawing/2014/main" id="{CA3B30F4-4AC6-454D-A6BC-3F5206097538}"/>
              </a:ext>
            </a:extLst>
          </p:cNvPr>
          <p:cNvSpPr/>
          <p:nvPr/>
        </p:nvSpPr>
        <p:spPr>
          <a:xfrm>
            <a:off x="4201616" y="5842847"/>
            <a:ext cx="2530624" cy="970529"/>
          </a:xfrm>
          <a:prstGeom prst="flowChartInputOutput">
            <a:avLst/>
          </a:prstGeom>
          <a:solidFill>
            <a:schemeClr val="accent2">
              <a:lumMod val="20000"/>
              <a:lumOff val="80000"/>
            </a:schemeClr>
          </a:solidFill>
          <a:ln>
            <a:prstDash val="dash"/>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solidFill>
                  <a:schemeClr val="bg1">
                    <a:lumMod val="50000"/>
                  </a:schemeClr>
                </a:solidFill>
              </a:rPr>
              <a:t>Actual post-state</a:t>
            </a:r>
          </a:p>
        </p:txBody>
      </p:sp>
      <p:sp>
        <p:nvSpPr>
          <p:cNvPr id="19" name="Arrow: Right 18">
            <a:extLst>
              <a:ext uri="{FF2B5EF4-FFF2-40B4-BE49-F238E27FC236}">
                <a16:creationId xmlns:a16="http://schemas.microsoft.com/office/drawing/2014/main" id="{9E375B60-BAC3-45E2-8054-4C3C0BEF66AA}"/>
              </a:ext>
            </a:extLst>
          </p:cNvPr>
          <p:cNvSpPr/>
          <p:nvPr/>
        </p:nvSpPr>
        <p:spPr>
          <a:xfrm rot="5400000">
            <a:off x="5334521" y="4355868"/>
            <a:ext cx="601672" cy="504056"/>
          </a:xfrm>
          <a:prstGeom prst="rightArrow">
            <a:avLst/>
          </a:prstGeom>
          <a:solidFill>
            <a:schemeClr val="accent2">
              <a:lumMod val="20000"/>
              <a:lumOff val="80000"/>
            </a:schemeClr>
          </a:solidFill>
          <a:ln w="63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608710E1-13EF-4DA7-96F1-860766D003F0}"/>
              </a:ext>
            </a:extLst>
          </p:cNvPr>
          <p:cNvSpPr txBox="1"/>
          <p:nvPr/>
        </p:nvSpPr>
        <p:spPr>
          <a:xfrm>
            <a:off x="6981465" y="4307060"/>
            <a:ext cx="1956383" cy="1754326"/>
          </a:xfrm>
          <a:prstGeom prst="rect">
            <a:avLst/>
          </a:prstGeom>
          <a:noFill/>
          <a:ln>
            <a:solidFill>
              <a:srgbClr val="008000"/>
            </a:solidFill>
            <a:prstDash val="lgDash"/>
          </a:ln>
        </p:spPr>
        <p:txBody>
          <a:bodyPr wrap="square" rtlCol="0">
            <a:spAutoFit/>
          </a:bodyPr>
          <a:lstStyle/>
          <a:p>
            <a:r>
              <a:rPr lang="en-US" dirty="0">
                <a:solidFill>
                  <a:srgbClr val="008000"/>
                </a:solidFill>
              </a:rPr>
              <a:t>if (diff == 0){   </a:t>
            </a:r>
          </a:p>
          <a:p>
            <a:r>
              <a:rPr lang="en-US" dirty="0">
                <a:solidFill>
                  <a:srgbClr val="008000"/>
                </a:solidFill>
              </a:rPr>
              <a:t>   expected and</a:t>
            </a:r>
          </a:p>
          <a:p>
            <a:r>
              <a:rPr lang="en-US" dirty="0">
                <a:solidFill>
                  <a:srgbClr val="008000"/>
                </a:solidFill>
              </a:rPr>
              <a:t>     actual behavior </a:t>
            </a:r>
          </a:p>
          <a:p>
            <a:r>
              <a:rPr lang="en-US" dirty="0">
                <a:solidFill>
                  <a:srgbClr val="008000"/>
                </a:solidFill>
              </a:rPr>
              <a:t>     coincide;</a:t>
            </a:r>
          </a:p>
          <a:p>
            <a:r>
              <a:rPr lang="en-US" dirty="0">
                <a:solidFill>
                  <a:srgbClr val="008000"/>
                </a:solidFill>
              </a:rPr>
              <a:t>   test is a success;</a:t>
            </a:r>
          </a:p>
          <a:p>
            <a:r>
              <a:rPr lang="en-US" dirty="0">
                <a:solidFill>
                  <a:srgbClr val="008000"/>
                </a:solidFill>
              </a:rPr>
              <a:t>}</a:t>
            </a:r>
          </a:p>
        </p:txBody>
      </p:sp>
      <p:pic>
        <p:nvPicPr>
          <p:cNvPr id="23" name="Picture 2" descr="Dont Forget Smiley Image">
            <a:extLst>
              <a:ext uri="{FF2B5EF4-FFF2-40B4-BE49-F238E27FC236}">
                <a16:creationId xmlns:a16="http://schemas.microsoft.com/office/drawing/2014/main" id="{89CCE4A6-6783-4DB8-A1B0-B0B350474E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97" y="197672"/>
            <a:ext cx="1296144" cy="1283182"/>
          </a:xfrm>
          <a:prstGeom prst="rect">
            <a:avLst/>
          </a:prstGeom>
          <a:noFill/>
          <a:extLst>
            <a:ext uri="{909E8E84-426E-40DD-AFC4-6F175D3DCCD1}">
              <a14:hiddenFill xmlns:a14="http://schemas.microsoft.com/office/drawing/2010/main">
                <a:solidFill>
                  <a:srgbClr val="FFFFFF"/>
                </a:solidFill>
              </a14:hiddenFill>
            </a:ext>
          </a:extLst>
        </p:spPr>
      </p:pic>
      <p:sp>
        <p:nvSpPr>
          <p:cNvPr id="24" name="Flowchart: Document 23">
            <a:extLst>
              <a:ext uri="{FF2B5EF4-FFF2-40B4-BE49-F238E27FC236}">
                <a16:creationId xmlns:a16="http://schemas.microsoft.com/office/drawing/2014/main" id="{0A6A9669-E6D1-45AF-8444-718BCAA7EC16}"/>
              </a:ext>
            </a:extLst>
          </p:cNvPr>
          <p:cNvSpPr/>
          <p:nvPr/>
        </p:nvSpPr>
        <p:spPr>
          <a:xfrm>
            <a:off x="6709848" y="818044"/>
            <a:ext cx="2205608" cy="898927"/>
          </a:xfrm>
          <a:prstGeom prst="flowChartDocumen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err="1"/>
              <a:t>Src</a:t>
            </a:r>
            <a:r>
              <a:rPr lang="en-US" sz="2400" dirty="0"/>
              <a:t> code of</a:t>
            </a:r>
          </a:p>
          <a:p>
            <a:pPr algn="ctr"/>
            <a:r>
              <a:rPr lang="en-US" sz="2400" dirty="0" err="1"/>
              <a:t>MyClass.doSth</a:t>
            </a:r>
            <a:r>
              <a:rPr lang="en-US" sz="2400" dirty="0"/>
              <a:t>()</a:t>
            </a:r>
          </a:p>
        </p:txBody>
      </p:sp>
      <p:sp>
        <p:nvSpPr>
          <p:cNvPr id="25" name="Flowchart: Document 24">
            <a:extLst>
              <a:ext uri="{FF2B5EF4-FFF2-40B4-BE49-F238E27FC236}">
                <a16:creationId xmlns:a16="http://schemas.microsoft.com/office/drawing/2014/main" id="{FAB7B91F-F23F-460A-B1A3-EB6A454A29AF}"/>
              </a:ext>
            </a:extLst>
          </p:cNvPr>
          <p:cNvSpPr/>
          <p:nvPr/>
        </p:nvSpPr>
        <p:spPr>
          <a:xfrm>
            <a:off x="3753463" y="818216"/>
            <a:ext cx="2238755" cy="1167506"/>
          </a:xfrm>
          <a:prstGeom prst="flowChartDocumen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t>Test code </a:t>
            </a:r>
          </a:p>
          <a:p>
            <a:pPr algn="ctr"/>
            <a:r>
              <a:rPr lang="en-US" sz="2400" dirty="0"/>
              <a:t>to assess</a:t>
            </a:r>
          </a:p>
          <a:p>
            <a:pPr algn="ctr"/>
            <a:r>
              <a:rPr lang="en-US" sz="2400" dirty="0" err="1"/>
              <a:t>MyClass.doSth</a:t>
            </a:r>
            <a:r>
              <a:rPr lang="en-US" sz="2400" dirty="0"/>
              <a:t>()</a:t>
            </a:r>
          </a:p>
        </p:txBody>
      </p:sp>
      <p:sp>
        <p:nvSpPr>
          <p:cNvPr id="26" name="Arrow: Right 25">
            <a:extLst>
              <a:ext uri="{FF2B5EF4-FFF2-40B4-BE49-F238E27FC236}">
                <a16:creationId xmlns:a16="http://schemas.microsoft.com/office/drawing/2014/main" id="{C05575CD-1F54-4429-80C3-68292390A9E0}"/>
              </a:ext>
            </a:extLst>
          </p:cNvPr>
          <p:cNvSpPr/>
          <p:nvPr/>
        </p:nvSpPr>
        <p:spPr>
          <a:xfrm>
            <a:off x="6051931" y="1015479"/>
            <a:ext cx="601672" cy="504056"/>
          </a:xfrm>
          <a:prstGeom prst="rightArrow">
            <a:avLst/>
          </a:prstGeom>
          <a:ln>
            <a:prstDash val="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346120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115F2-D958-43A0-A0D9-134BA33142BF}"/>
              </a:ext>
            </a:extLst>
          </p:cNvPr>
          <p:cNvSpPr>
            <a:spLocks noGrp="1"/>
          </p:cNvSpPr>
          <p:nvPr>
            <p:ph type="title"/>
          </p:nvPr>
        </p:nvSpPr>
        <p:spPr>
          <a:xfrm>
            <a:off x="17871" y="227085"/>
            <a:ext cx="8507288" cy="1143000"/>
          </a:xfrm>
        </p:spPr>
        <p:txBody>
          <a:bodyPr>
            <a:noAutofit/>
          </a:bodyPr>
          <a:lstStyle/>
          <a:p>
            <a:pPr algn="l"/>
            <a:r>
              <a:rPr lang="en-US" sz="3600" dirty="0"/>
              <a:t>Expand your test suite INCREMENTALLY!!</a:t>
            </a:r>
          </a:p>
        </p:txBody>
      </p:sp>
      <p:sp>
        <p:nvSpPr>
          <p:cNvPr id="3" name="Content Placeholder 2">
            <a:extLst>
              <a:ext uri="{FF2B5EF4-FFF2-40B4-BE49-F238E27FC236}">
                <a16:creationId xmlns:a16="http://schemas.microsoft.com/office/drawing/2014/main" id="{5174A237-7E6F-4869-AAC0-9A5969AD4C8F}"/>
              </a:ext>
            </a:extLst>
          </p:cNvPr>
          <p:cNvSpPr>
            <a:spLocks noGrp="1"/>
          </p:cNvSpPr>
          <p:nvPr>
            <p:ph idx="1"/>
          </p:nvPr>
        </p:nvSpPr>
        <p:spPr>
          <a:xfrm>
            <a:off x="457200" y="1600200"/>
            <a:ext cx="8229600" cy="4525963"/>
          </a:xfrm>
        </p:spPr>
        <p:txBody>
          <a:bodyPr>
            <a:normAutofit/>
          </a:bodyPr>
          <a:lstStyle/>
          <a:p>
            <a:r>
              <a:rPr lang="en-US" sz="2400" b="1" dirty="0">
                <a:solidFill>
                  <a:srgbClr val="FF0000"/>
                </a:solidFill>
              </a:rPr>
              <a:t>The goal is NOT to test everything!</a:t>
            </a:r>
          </a:p>
          <a:p>
            <a:r>
              <a:rPr lang="en-US" sz="2400" dirty="0"/>
              <a:t>The goal is to </a:t>
            </a:r>
            <a:r>
              <a:rPr lang="en-US" sz="2400" b="1" dirty="0">
                <a:solidFill>
                  <a:srgbClr val="C00000"/>
                </a:solidFill>
              </a:rPr>
              <a:t>cover the most important points of risk</a:t>
            </a:r>
            <a:r>
              <a:rPr lang="en-US" sz="2400" dirty="0"/>
              <a:t> in your code!</a:t>
            </a:r>
          </a:p>
          <a:p>
            <a:r>
              <a:rPr lang="en-US" sz="2400" dirty="0"/>
              <a:t>We organize our test suite </a:t>
            </a:r>
            <a:r>
              <a:rPr lang="en-US" sz="2400" b="1" dirty="0">
                <a:solidFill>
                  <a:srgbClr val="0000FF"/>
                </a:solidFill>
              </a:rPr>
              <a:t>to be expanded </a:t>
            </a:r>
            <a:r>
              <a:rPr lang="en-US" sz="2400" b="1" u="sng" dirty="0">
                <a:solidFill>
                  <a:srgbClr val="0000FF"/>
                </a:solidFill>
              </a:rPr>
              <a:t>incrementally</a:t>
            </a:r>
            <a:r>
              <a:rPr lang="en-US" sz="2400" dirty="0"/>
              <a:t>, in a way that it is </a:t>
            </a:r>
            <a:r>
              <a:rPr lang="en-US" sz="2400" dirty="0">
                <a:solidFill>
                  <a:srgbClr val="008000"/>
                </a:solidFill>
              </a:rPr>
              <a:t>easy to expand the test suite</a:t>
            </a:r>
            <a:r>
              <a:rPr lang="en-US" sz="2400" dirty="0"/>
              <a:t> one-test-at-a-time &amp; </a:t>
            </a:r>
            <a:r>
              <a:rPr lang="en-US" sz="2400" dirty="0">
                <a:solidFill>
                  <a:srgbClr val="008000"/>
                </a:solidFill>
              </a:rPr>
              <a:t>run the tests fast</a:t>
            </a:r>
            <a:r>
              <a:rPr lang="en-US" sz="2400" dirty="0"/>
              <a:t>!</a:t>
            </a:r>
          </a:p>
          <a:p>
            <a:endParaRPr lang="en-US" sz="2400" dirty="0"/>
          </a:p>
        </p:txBody>
      </p:sp>
      <p:sp>
        <p:nvSpPr>
          <p:cNvPr id="4" name="Slide Number Placeholder 3">
            <a:extLst>
              <a:ext uri="{FF2B5EF4-FFF2-40B4-BE49-F238E27FC236}">
                <a16:creationId xmlns:a16="http://schemas.microsoft.com/office/drawing/2014/main" id="{405F59DF-DDCB-430B-90E1-75FC7989112E}"/>
              </a:ext>
            </a:extLst>
          </p:cNvPr>
          <p:cNvSpPr>
            <a:spLocks noGrp="1"/>
          </p:cNvSpPr>
          <p:nvPr>
            <p:ph type="sldNum" sz="quarter" idx="12"/>
          </p:nvPr>
        </p:nvSpPr>
        <p:spPr/>
        <p:txBody>
          <a:bodyPr/>
          <a:lstStyle/>
          <a:p>
            <a:fld id="{3DF53439-851E-44AD-84B1-B6BFC3D0C743}" type="slidenum">
              <a:rPr lang="el-GR" smtClean="0"/>
              <a:t>84</a:t>
            </a:fld>
            <a:endParaRPr lang="el-GR"/>
          </a:p>
        </p:txBody>
      </p:sp>
      <p:sp>
        <p:nvSpPr>
          <p:cNvPr id="5" name="TextBox 4">
            <a:extLst>
              <a:ext uri="{FF2B5EF4-FFF2-40B4-BE49-F238E27FC236}">
                <a16:creationId xmlns:a16="http://schemas.microsoft.com/office/drawing/2014/main" id="{8CDEF258-2199-4096-8A8D-9A706C96ED67}"/>
              </a:ext>
            </a:extLst>
          </p:cNvPr>
          <p:cNvSpPr txBox="1"/>
          <p:nvPr/>
        </p:nvSpPr>
        <p:spPr>
          <a:xfrm>
            <a:off x="486637" y="4471643"/>
            <a:ext cx="8229600" cy="2062103"/>
          </a:xfrm>
          <a:prstGeom prst="rect">
            <a:avLst/>
          </a:prstGeom>
          <a:noFill/>
        </p:spPr>
        <p:txBody>
          <a:bodyPr wrap="square" rtlCol="0">
            <a:spAutoFit/>
          </a:bodyPr>
          <a:lstStyle/>
          <a:p>
            <a:pPr algn="ctr"/>
            <a:r>
              <a:rPr lang="en-US" sz="3200" b="1" dirty="0">
                <a:solidFill>
                  <a:srgbClr val="0000FF"/>
                </a:solidFill>
              </a:rPr>
              <a:t>DO NOT LET THE FACT THAT YOU CANNOT TEST EVERYTHING INTIMIDATE YOU FROM COVERING AS MANY REQUIREMENT VIOLATONS AS POSSIBLE!!!!</a:t>
            </a:r>
          </a:p>
        </p:txBody>
      </p:sp>
      <p:pic>
        <p:nvPicPr>
          <p:cNvPr id="9" name="Picture 2" descr="Dont Forget Smiley Image">
            <a:extLst>
              <a:ext uri="{FF2B5EF4-FFF2-40B4-BE49-F238E27FC236}">
                <a16:creationId xmlns:a16="http://schemas.microsoft.com/office/drawing/2014/main" id="{954A02B2-1BA9-4E4D-ACF3-EF22353754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152400"/>
            <a:ext cx="1296144" cy="1283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2310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F6BC2-836F-4870-9BFB-FE286EF796E5}"/>
              </a:ext>
            </a:extLst>
          </p:cNvPr>
          <p:cNvSpPr>
            <a:spLocks noGrp="1"/>
          </p:cNvSpPr>
          <p:nvPr>
            <p:ph type="title"/>
          </p:nvPr>
        </p:nvSpPr>
        <p:spPr/>
        <p:txBody>
          <a:bodyPr/>
          <a:lstStyle/>
          <a:p>
            <a:r>
              <a:rPr lang="en-US" dirty="0"/>
              <a:t>Defects</a:t>
            </a:r>
          </a:p>
        </p:txBody>
      </p:sp>
      <p:sp>
        <p:nvSpPr>
          <p:cNvPr id="3" name="Content Placeholder 2">
            <a:extLst>
              <a:ext uri="{FF2B5EF4-FFF2-40B4-BE49-F238E27FC236}">
                <a16:creationId xmlns:a16="http://schemas.microsoft.com/office/drawing/2014/main" id="{11F155EC-A3A6-4E41-9478-4635311A5273}"/>
              </a:ext>
            </a:extLst>
          </p:cNvPr>
          <p:cNvSpPr>
            <a:spLocks noGrp="1"/>
          </p:cNvSpPr>
          <p:nvPr>
            <p:ph idx="1"/>
          </p:nvPr>
        </p:nvSpPr>
        <p:spPr/>
        <p:txBody>
          <a:bodyPr/>
          <a:lstStyle/>
          <a:p>
            <a:r>
              <a:rPr lang="en-US" b="1" dirty="0"/>
              <a:t>Software testing – quality assurance – is all about validating</a:t>
            </a:r>
            <a:r>
              <a:rPr lang="en-US" dirty="0"/>
              <a:t> that …</a:t>
            </a:r>
          </a:p>
          <a:p>
            <a:endParaRPr lang="en-US" dirty="0"/>
          </a:p>
          <a:p>
            <a:pPr marL="0" indent="0" algn="ctr">
              <a:buNone/>
            </a:pPr>
            <a:r>
              <a:rPr lang="en-US" dirty="0"/>
              <a:t>the </a:t>
            </a:r>
            <a:r>
              <a:rPr lang="en-US" dirty="0">
                <a:solidFill>
                  <a:srgbClr val="C00000"/>
                </a:solidFill>
              </a:rPr>
              <a:t>observed behavior</a:t>
            </a:r>
            <a:r>
              <a:rPr lang="en-US" dirty="0"/>
              <a:t> = the </a:t>
            </a:r>
            <a:r>
              <a:rPr lang="en-US" dirty="0">
                <a:solidFill>
                  <a:srgbClr val="0000FF"/>
                </a:solidFill>
              </a:rPr>
              <a:t>expected behavior </a:t>
            </a:r>
          </a:p>
          <a:p>
            <a:pPr algn="ctr"/>
            <a:endParaRPr lang="en-US" dirty="0">
              <a:solidFill>
                <a:srgbClr val="0000FF"/>
              </a:solidFill>
            </a:endParaRPr>
          </a:p>
          <a:p>
            <a:endParaRPr lang="en-US" dirty="0"/>
          </a:p>
        </p:txBody>
      </p:sp>
      <p:sp>
        <p:nvSpPr>
          <p:cNvPr id="4" name="Slide Number Placeholder 3">
            <a:extLst>
              <a:ext uri="{FF2B5EF4-FFF2-40B4-BE49-F238E27FC236}">
                <a16:creationId xmlns:a16="http://schemas.microsoft.com/office/drawing/2014/main" id="{4D090D6C-4162-4600-A108-B9C1CB3CF310}"/>
              </a:ext>
            </a:extLst>
          </p:cNvPr>
          <p:cNvSpPr>
            <a:spLocks noGrp="1"/>
          </p:cNvSpPr>
          <p:nvPr>
            <p:ph type="sldNum" sz="quarter" idx="12"/>
          </p:nvPr>
        </p:nvSpPr>
        <p:spPr/>
        <p:txBody>
          <a:bodyPr/>
          <a:lstStyle/>
          <a:p>
            <a:fld id="{3DF53439-851E-44AD-84B1-B6BFC3D0C743}" type="slidenum">
              <a:rPr lang="el-GR" smtClean="0"/>
              <a:t>9</a:t>
            </a:fld>
            <a:endParaRPr lang="el-GR"/>
          </a:p>
        </p:txBody>
      </p:sp>
    </p:spTree>
    <p:extLst>
      <p:ext uri="{BB962C8B-B14F-4D97-AF65-F5344CB8AC3E}">
        <p14:creationId xmlns:p14="http://schemas.microsoft.com/office/powerpoint/2010/main" val="2029341953"/>
      </p:ext>
    </p:extLst>
  </p:cSld>
  <p:clrMapOvr>
    <a:masterClrMapping/>
  </p:clrMapOvr>
</p:sld>
</file>

<file path=ppt/theme/theme1.xml><?xml version="1.0" encoding="utf-8"?>
<a:theme xmlns:a="http://schemas.openxmlformats.org/drawingml/2006/main" name="Θέμα του Office">
  <a:themeElements>
    <a:clrScheme name="pvassil">
      <a:dk1>
        <a:srgbClr val="00206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1297</TotalTime>
  <Words>7784</Words>
  <Application>Microsoft Office PowerPoint</Application>
  <PresentationFormat>On-screen Show (4:3)</PresentationFormat>
  <Paragraphs>964</Paragraphs>
  <Slides>84</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84</vt:i4>
      </vt:variant>
    </vt:vector>
  </HeadingPairs>
  <TitlesOfParts>
    <vt:vector size="90" baseType="lpstr">
      <vt:lpstr>Arial</vt:lpstr>
      <vt:lpstr>Calibri</vt:lpstr>
      <vt:lpstr>Cambria</vt:lpstr>
      <vt:lpstr>Consolas</vt:lpstr>
      <vt:lpstr>Symbol</vt:lpstr>
      <vt:lpstr>Θέμα του Office</vt:lpstr>
      <vt:lpstr>Testing</vt:lpstr>
      <vt:lpstr>Έλεγχος</vt:lpstr>
      <vt:lpstr>PowerPoint Presentation</vt:lpstr>
      <vt:lpstr>Αντικείμενο &amp; εκ. στόχοι</vt:lpstr>
      <vt:lpstr>Basic concepts</vt:lpstr>
      <vt:lpstr>Software testing is …</vt:lpstr>
      <vt:lpstr>V&amp;V</vt:lpstr>
      <vt:lpstr>Defects</vt:lpstr>
      <vt:lpstr>Defects</vt:lpstr>
      <vt:lpstr>Nobody’s perfect…</vt:lpstr>
      <vt:lpstr>Nobody’s perfect …</vt:lpstr>
      <vt:lpstr>Expand your test suite INCREMENTALLY!!</vt:lpstr>
      <vt:lpstr>The role of a software tester</vt:lpstr>
      <vt:lpstr>Fix defects as early as possible!!</vt:lpstr>
      <vt:lpstr>A first example on white-box testing</vt:lpstr>
      <vt:lpstr>A Reference Example</vt:lpstr>
      <vt:lpstr>A Reference Example</vt:lpstr>
      <vt:lpstr>A Reference Example</vt:lpstr>
      <vt:lpstr>Requirements refined</vt:lpstr>
      <vt:lpstr>Good requirements</vt:lpstr>
      <vt:lpstr>We partition the range of values to equivalence classes</vt:lpstr>
      <vt:lpstr>Boundary &amp; Interior values</vt:lpstr>
      <vt:lpstr>How to test with equivalence classes</vt:lpstr>
      <vt:lpstr>Test cases</vt:lpstr>
      <vt:lpstr>Why important?</vt:lpstr>
      <vt:lpstr>For you. Case #1</vt:lpstr>
      <vt:lpstr>Case #1</vt:lpstr>
      <vt:lpstr>For you. Case #2</vt:lpstr>
      <vt:lpstr>For you. Case #3</vt:lpstr>
      <vt:lpstr>Basic concepts reloaded</vt:lpstr>
      <vt:lpstr>Actual = Expected Behavior? </vt:lpstr>
      <vt:lpstr>Test execution</vt:lpstr>
      <vt:lpstr>Yes, but how to define which tests? (coming soon)</vt:lpstr>
      <vt:lpstr>Happy Path Reloaded</vt:lpstr>
      <vt:lpstr>PLANNING TESTS: structuring test cases</vt:lpstr>
      <vt:lpstr>Test plan</vt:lpstr>
      <vt:lpstr>Elements of a test case</vt:lpstr>
      <vt:lpstr>Identifier</vt:lpstr>
      <vt:lpstr>Identifier</vt:lpstr>
      <vt:lpstr>Test case description: OREOS</vt:lpstr>
      <vt:lpstr>Methods &amp; Test case description</vt:lpstr>
      <vt:lpstr>OREOS Examples</vt:lpstr>
      <vt:lpstr>OREOS Examples</vt:lpstr>
      <vt:lpstr>OREOS Examples</vt:lpstr>
      <vt:lpstr>OREOS Examples</vt:lpstr>
      <vt:lpstr>Input and Output</vt:lpstr>
      <vt:lpstr>Input and Preconditions</vt:lpstr>
      <vt:lpstr>Methods to test &amp;&amp; how to build both the method and its test code</vt:lpstr>
      <vt:lpstr>States and values</vt:lpstr>
      <vt:lpstr>States and their Boolean expression</vt:lpstr>
      <vt:lpstr>Example of the design of a simple test</vt:lpstr>
      <vt:lpstr>Test Driven Development (TDD)</vt:lpstr>
      <vt:lpstr>Template structure of a test</vt:lpstr>
      <vt:lpstr>Design of Test Cases</vt:lpstr>
      <vt:lpstr>Incremental Testing Method</vt:lpstr>
      <vt:lpstr>Repeat until done… </vt:lpstr>
      <vt:lpstr>Traceability matrix </vt:lpstr>
      <vt:lpstr>Traceability</vt:lpstr>
      <vt:lpstr>Checklist</vt:lpstr>
      <vt:lpstr>Variants of a test case</vt:lpstr>
      <vt:lpstr>Code coverage (by tests)</vt:lpstr>
      <vt:lpstr>Possible test cases for the 150F case</vt:lpstr>
      <vt:lpstr>Designing test case Variants: Try to break the code</vt:lpstr>
      <vt:lpstr>The code can break because of…</vt:lpstr>
      <vt:lpstr>The code can break because of…</vt:lpstr>
      <vt:lpstr>The code can break because of…</vt:lpstr>
      <vt:lpstr>The code can break because of…</vt:lpstr>
      <vt:lpstr>The code can produce errors, too</vt:lpstr>
      <vt:lpstr>Automating testing: Unit tests, Junit, and more</vt:lpstr>
      <vt:lpstr>Unit tests</vt:lpstr>
      <vt:lpstr>Junit at Eclipse</vt:lpstr>
      <vt:lpstr>What to test?</vt:lpstr>
      <vt:lpstr>OOP Particularities</vt:lpstr>
      <vt:lpstr>What unit tests to make?</vt:lpstr>
      <vt:lpstr>How to automate tests? JUnit tests@ Eclipse</vt:lpstr>
      <vt:lpstr>PowerPoint Presentation</vt:lpstr>
      <vt:lpstr>@ annotations</vt:lpstr>
      <vt:lpstr>Show No Fear: Incremental development of tests is easy – hmm, well, after a while…</vt:lpstr>
      <vt:lpstr>Most important: requirements determine the system tests</vt:lpstr>
      <vt:lpstr>Wrapping things up</vt:lpstr>
      <vt:lpstr>To probe further …</vt:lpstr>
      <vt:lpstr>PowerPoint Presentation</vt:lpstr>
      <vt:lpstr>Actual = Expected Behavior? </vt:lpstr>
      <vt:lpstr>Expand your test suite INCREMENTALLY!!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PV notes on testing, based on B. Lamboon’s book</dc:title>
  <dc:creator>pvassil</dc:creator>
  <cp:lastModifiedBy>Panos Vassiliadis</cp:lastModifiedBy>
  <cp:revision>236</cp:revision>
  <dcterms:created xsi:type="dcterms:W3CDTF">2019-06-11T07:40:18Z</dcterms:created>
  <dcterms:modified xsi:type="dcterms:W3CDTF">2020-10-09T09:51:04Z</dcterms:modified>
</cp:coreProperties>
</file>