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329" r:id="rId3"/>
    <p:sldId id="331" r:id="rId4"/>
    <p:sldId id="453" r:id="rId5"/>
    <p:sldId id="330" r:id="rId6"/>
    <p:sldId id="257" r:id="rId7"/>
    <p:sldId id="258" r:id="rId8"/>
    <p:sldId id="328" r:id="rId9"/>
    <p:sldId id="332" r:id="rId10"/>
    <p:sldId id="286" r:id="rId11"/>
    <p:sldId id="259" r:id="rId12"/>
    <p:sldId id="260" r:id="rId13"/>
    <p:sldId id="268" r:id="rId14"/>
    <p:sldId id="261" r:id="rId15"/>
    <p:sldId id="262" r:id="rId16"/>
    <p:sldId id="334" r:id="rId17"/>
    <p:sldId id="335" r:id="rId18"/>
    <p:sldId id="336" r:id="rId19"/>
    <p:sldId id="267" r:id="rId20"/>
    <p:sldId id="337" r:id="rId21"/>
    <p:sldId id="274" r:id="rId22"/>
    <p:sldId id="338" r:id="rId23"/>
    <p:sldId id="340" r:id="rId24"/>
    <p:sldId id="263" r:id="rId25"/>
    <p:sldId id="264" r:id="rId26"/>
    <p:sldId id="265" r:id="rId27"/>
    <p:sldId id="339" r:id="rId28"/>
    <p:sldId id="275" r:id="rId29"/>
    <p:sldId id="269" r:id="rId30"/>
    <p:sldId id="270" r:id="rId31"/>
    <p:sldId id="271" r:id="rId32"/>
    <p:sldId id="287" r:id="rId33"/>
    <p:sldId id="277" r:id="rId34"/>
    <p:sldId id="288" r:id="rId35"/>
    <p:sldId id="278" r:id="rId36"/>
    <p:sldId id="279" r:id="rId37"/>
    <p:sldId id="280" r:id="rId38"/>
    <p:sldId id="282" r:id="rId39"/>
    <p:sldId id="289" r:id="rId40"/>
    <p:sldId id="283" r:id="rId41"/>
    <p:sldId id="290" r:id="rId42"/>
    <p:sldId id="281" r:id="rId43"/>
    <p:sldId id="284" r:id="rId44"/>
    <p:sldId id="291" r:id="rId45"/>
    <p:sldId id="341" r:id="rId46"/>
    <p:sldId id="342" r:id="rId47"/>
    <p:sldId id="343" r:id="rId48"/>
    <p:sldId id="344" r:id="rId49"/>
    <p:sldId id="345" r:id="rId50"/>
    <p:sldId id="346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24" r:id="rId69"/>
    <p:sldId id="325" r:id="rId70"/>
    <p:sldId id="326" r:id="rId71"/>
    <p:sldId id="327" r:id="rId72"/>
    <p:sldId id="310" r:id="rId73"/>
    <p:sldId id="447" r:id="rId74"/>
    <p:sldId id="455" r:id="rId75"/>
    <p:sldId id="454" r:id="rId76"/>
    <p:sldId id="456" r:id="rId77"/>
    <p:sldId id="347" r:id="rId78"/>
    <p:sldId id="457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466" r:id="rId88"/>
    <p:sldId id="266" r:id="rId89"/>
    <p:sldId id="467" r:id="rId90"/>
    <p:sldId id="468" r:id="rId91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184"/>
    </p:cViewPr>
  </p:sorterViewPr>
  <p:notesViewPr>
    <p:cSldViewPr>
      <p:cViewPr varScale="1">
        <p:scale>
          <a:sx n="79" d="100"/>
          <a:sy n="79" d="100"/>
        </p:scale>
        <p:origin x="-3846" y="-108"/>
      </p:cViewPr>
      <p:guideLst>
        <p:guide orient="horz" pos="3224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3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r">
              <a:defRPr sz="1300"/>
            </a:lvl1pPr>
          </a:lstStyle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r">
              <a:defRPr sz="1300"/>
            </a:lvl1pPr>
          </a:lstStyle>
          <a:p>
            <a:r>
              <a:rPr lang="en-US" dirty="0"/>
              <a:t>UP.</a:t>
            </a:r>
            <a:fld id="{1972F870-D4BA-4184-BDAE-B42FD79D5F9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195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3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/>
          <a:lstStyle>
            <a:lvl1pPr algn="r">
              <a:defRPr sz="1300"/>
            </a:lvl1pPr>
          </a:lstStyle>
          <a:p>
            <a:fld id="{8D30E1E6-2F40-4443-ABCB-8839CC929D62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2" tIns="49521" rIns="99042" bIns="49521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42" tIns="49521" rIns="99042" bIns="495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1731"/>
          </a:xfrm>
          <a:prstGeom prst="rect">
            <a:avLst/>
          </a:prstGeom>
        </p:spPr>
        <p:txBody>
          <a:bodyPr vert="horz" lIns="99042" tIns="49521" rIns="99042" bIns="49521" rtlCol="0" anchor="b"/>
          <a:lstStyle>
            <a:lvl1pPr algn="r">
              <a:defRPr sz="1300"/>
            </a:lvl1pPr>
          </a:lstStyle>
          <a:p>
            <a:fld id="{550D1958-70CA-4C51-B2F0-ABDB3A5333A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682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1958-70CA-4C51-B2F0-ABDB3A5333A2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1958-70CA-4C51-B2F0-ABDB3A5333A2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23E8-E8BB-4E45-B3CF-4D2E56B0F0C8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6AF6-9A6A-4BF3-8470-BB4754A4E754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8ACB-EA74-4A5E-9BBC-7970D2C2EB0E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FE0B-A05A-4F8B-A77C-13F0104EA578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0DCA-A9B0-4C0C-8CE4-2EC97CF97386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C2C-28E5-4137-9D27-735B12BC26FC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77D6-E9F4-4A6A-9B4F-85F06C72E28B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6CE2-9501-4884-B459-AF2834CA319C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6D29-40AE-45A9-A1D9-CCEEC9C86F53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01BE-B5DA-49A0-82AB-65FC5E8F8973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62C2-5D50-4908-9FEB-2A793DA96558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3255-CAED-4F07-81FD-C1203205CE5F}" type="datetime1">
              <a:rPr lang="en-US" smtClean="0"/>
              <a:pPr/>
              <a:t>26-Sep-2022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cm.acm.org/magazines/2015/4/184705-who-builds-a-house-without-drawing-blueprin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alistair.cockburn.us/hexagonal-architecture/" TargetMode="External"/><Relationship Id="rId2" Type="http://schemas.openxmlformats.org/officeDocument/2006/relationships/hyperlink" Target="https://reflectoring.io/boo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Αντικειμενοστρεφής Ανάλυση και Σχεδίαση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Ανάπτυξη Λογισμικού (</a:t>
            </a:r>
            <a:r>
              <a:rPr lang="en-US" dirty="0"/>
              <a:t>Software Development</a:t>
            </a:r>
            <a:r>
              <a:rPr lang="el-GR" dirty="0"/>
              <a:t>)</a:t>
            </a:r>
          </a:p>
          <a:p>
            <a:endParaRPr lang="fr-FR" dirty="0"/>
          </a:p>
          <a:p>
            <a:r>
              <a:rPr lang="fr-FR" dirty="0"/>
              <a:t>www.cs.uoi.gr/~pvassil/courses/sw_dev/</a:t>
            </a:r>
          </a:p>
          <a:p>
            <a:endParaRPr lang="el-GR" dirty="0"/>
          </a:p>
          <a:p>
            <a:r>
              <a:rPr lang="en-US"/>
              <a:t>MYY301 / </a:t>
            </a:r>
            <a:r>
              <a:rPr lang="el-GR"/>
              <a:t>ΠΛΥ </a:t>
            </a:r>
            <a:r>
              <a:rPr lang="el-GR" dirty="0"/>
              <a:t>308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προβλήματος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Μετατροπή των απαιτήσεων του προβλήματος σε αρχικές κλάσεις που αντανακλούν τα βασικά αντικείμενα του πραγματικού κόσμου τα οποία μοντελοποιούμε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Φάση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Ανάλυση του προβλήματος</a:t>
            </a:r>
            <a:r>
              <a:rPr lang="el-GR" dirty="0"/>
              <a:t>, όχι του συστήματος</a:t>
            </a:r>
          </a:p>
          <a:p>
            <a:r>
              <a:rPr lang="el-GR" dirty="0"/>
              <a:t>Η διαδικασία της ανάλυσης παράγει δύο βασικά αποτελέσματα</a:t>
            </a:r>
          </a:p>
          <a:p>
            <a:pPr lvl="1"/>
            <a:r>
              <a:rPr lang="el-GR" dirty="0"/>
              <a:t>Κλάσεις επιπέδου ανάλυσης</a:t>
            </a:r>
          </a:p>
          <a:p>
            <a:pPr lvl="1"/>
            <a:r>
              <a:rPr lang="el-GR" dirty="0"/>
              <a:t>Υλοποιήσεις </a:t>
            </a:r>
            <a:r>
              <a:rPr lang="en-US" dirty="0"/>
              <a:t>use cases</a:t>
            </a:r>
          </a:p>
          <a:p>
            <a:r>
              <a:rPr lang="el-GR" dirty="0"/>
              <a:t>Θα χρησιμοποιούμε τον όρο «</a:t>
            </a:r>
            <a:r>
              <a:rPr lang="el-GR" b="1" dirty="0">
                <a:solidFill>
                  <a:srgbClr val="0000FF"/>
                </a:solidFill>
              </a:rPr>
              <a:t>μοντέλο</a:t>
            </a:r>
            <a:r>
              <a:rPr lang="el-GR" dirty="0"/>
              <a:t>» του συστήματος για το συνδυασμό των παραπάνω αποτελεσμάτων.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152400"/>
            <a:ext cx="16002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000" u="sng" dirty="0">
                <a:solidFill>
                  <a:schemeClr val="bg1">
                    <a:lumMod val="50000"/>
                  </a:schemeClr>
                </a:solidFill>
              </a:rPr>
              <a:t>Γενικά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Πώς γίνεται η ανάλυση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Αποτίμηση σχ. &amp; Οδηγίες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Εναλλακτικές μέθοδοι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Φάση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Στη φάση της ανάλυσης ενδιαφερόμαστε για το </a:t>
            </a:r>
            <a:r>
              <a:rPr lang="el-GR" b="1" dirty="0">
                <a:solidFill>
                  <a:srgbClr val="0000FF"/>
                </a:solidFill>
              </a:rPr>
              <a:t>τι</a:t>
            </a:r>
            <a:r>
              <a:rPr lang="el-GR" dirty="0">
                <a:solidFill>
                  <a:srgbClr val="0000FF"/>
                </a:solidFill>
              </a:rPr>
              <a:t> πρέπει να κάνει το σύστημα </a:t>
            </a:r>
            <a:r>
              <a:rPr lang="el-GR" dirty="0"/>
              <a:t>(αντί για το πώς ή το γιατί</a:t>
            </a:r>
            <a:r>
              <a:rPr lang="en-US" dirty="0"/>
              <a:t>)</a:t>
            </a:r>
            <a:r>
              <a:rPr lang="el-GR"/>
              <a:t> και </a:t>
            </a:r>
            <a:r>
              <a:rPr lang="el-GR" dirty="0"/>
              <a:t>δουλεύουμε με κλάσεις που αφορούν στο πεδίο του </a:t>
            </a:r>
            <a:r>
              <a:rPr lang="el-GR" dirty="0">
                <a:solidFill>
                  <a:srgbClr val="0000FF"/>
                </a:solidFill>
              </a:rPr>
              <a:t>προβλήματος</a:t>
            </a:r>
            <a:r>
              <a:rPr lang="el-GR" dirty="0"/>
              <a:t> (και </a:t>
            </a:r>
            <a:r>
              <a:rPr lang="el-GR" dirty="0">
                <a:solidFill>
                  <a:srgbClr val="FF0000"/>
                </a:solidFill>
              </a:rPr>
              <a:t>όχι με τεχνικές λεπτομέρειες της λύσης</a:t>
            </a:r>
            <a:r>
              <a:rPr lang="el-GR" dirty="0"/>
              <a:t> όπως π.χ., διασυνδέσεις με άλλα υποσυστήματα)</a:t>
            </a:r>
          </a:p>
          <a:p>
            <a:r>
              <a:rPr lang="el-GR" dirty="0"/>
              <a:t>Βασική προϋπόθεση, λοιπόν, είναι οι παραγόμενες κλάσεις να αναπαριστούν </a:t>
            </a:r>
            <a:r>
              <a:rPr lang="el-GR" u="sng" dirty="0"/>
              <a:t>ξεκάθαρα</a:t>
            </a:r>
            <a:r>
              <a:rPr lang="el-GR" dirty="0"/>
              <a:t> τις οντότητες του πραγματικού κόσμου (</a:t>
            </a:r>
            <a:r>
              <a:rPr lang="en-US" dirty="0">
                <a:solidFill>
                  <a:srgbClr val="0000FF"/>
                </a:solidFill>
              </a:rPr>
              <a:t>business concepts</a:t>
            </a:r>
            <a:r>
              <a:rPr lang="el-GR" dirty="0"/>
              <a:t>) που μοντελοποιούμε (π.χ., </a:t>
            </a:r>
            <a:r>
              <a:rPr lang="en-US" dirty="0"/>
              <a:t>Customer, Product, …) </a:t>
            </a:r>
            <a:r>
              <a:rPr lang="el-GR" dirty="0"/>
              <a:t>, ο οποίος και αποτελεί το </a:t>
            </a:r>
            <a:r>
              <a:rPr lang="el-GR" dirty="0">
                <a:solidFill>
                  <a:srgbClr val="0000FF"/>
                </a:solidFill>
              </a:rPr>
              <a:t>πεδίο του προβλήματος</a:t>
            </a:r>
            <a:r>
              <a:rPr lang="el-GR" dirty="0"/>
              <a:t> που </a:t>
            </a:r>
            <a:r>
              <a:rPr lang="el-GR" dirty="0" err="1"/>
              <a:t>καλούμεθα</a:t>
            </a:r>
            <a:r>
              <a:rPr lang="el-GR" dirty="0"/>
              <a:t> να επιλύσουμε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Τελικό παραδοτέο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solidFill>
                  <a:srgbClr val="C00000"/>
                </a:solidFill>
              </a:rPr>
              <a:t>Μοντέλο του συστήματος </a:t>
            </a:r>
            <a:r>
              <a:rPr lang="el-GR" dirty="0"/>
              <a:t>σε επίπεδο ανάλυσης είναι:  </a:t>
            </a:r>
            <a:endParaRPr lang="en-US" dirty="0"/>
          </a:p>
          <a:p>
            <a:pPr lvl="1"/>
            <a:r>
              <a:rPr lang="el-GR" dirty="0"/>
              <a:t>οι σχετικές </a:t>
            </a:r>
            <a:r>
              <a:rPr lang="el-GR" b="1" dirty="0"/>
              <a:t>κλάσεις</a:t>
            </a:r>
            <a:r>
              <a:rPr lang="el-GR" dirty="0"/>
              <a:t> με πεδία, μεθόδους και συσχετίσεις μεταξύ τους, και τα συνεπαγόμενα </a:t>
            </a:r>
            <a:r>
              <a:rPr lang="el-GR" b="1" dirty="0"/>
              <a:t>διαγράμματα κλάσεων</a:t>
            </a:r>
          </a:p>
          <a:p>
            <a:pPr lvl="1"/>
            <a:r>
              <a:rPr lang="el-GR" dirty="0"/>
              <a:t>η σχεδίαση της </a:t>
            </a:r>
            <a:r>
              <a:rPr lang="el-GR" b="1" dirty="0"/>
              <a:t>δυναμικής συμπεριφοράς</a:t>
            </a:r>
            <a:r>
              <a:rPr lang="el-GR" dirty="0"/>
              <a:t> του συστήματος (π.χ., μέσω </a:t>
            </a:r>
            <a:r>
              <a:rPr lang="en-US" dirty="0"/>
              <a:t>sequence diagrams)</a:t>
            </a:r>
            <a:r>
              <a:rPr lang="el-GR" dirty="0"/>
              <a:t> ώστε να καλύπτει όλα τα </a:t>
            </a:r>
            <a:r>
              <a:rPr lang="en-US" dirty="0"/>
              <a:t>use cases</a:t>
            </a:r>
            <a:endParaRPr lang="el-GR" dirty="0"/>
          </a:p>
          <a:p>
            <a:pPr lvl="1"/>
            <a:r>
              <a:rPr lang="el-GR" dirty="0"/>
              <a:t>[για μεγάλα μοντέλα] η οργάνωση </a:t>
            </a:r>
            <a:r>
              <a:rPr lang="en-US" dirty="0"/>
              <a:t>uses cases, class and sequence diagrams </a:t>
            </a:r>
            <a:r>
              <a:rPr lang="el-GR" dirty="0"/>
              <a:t>σε </a:t>
            </a:r>
            <a:r>
              <a:rPr lang="el-GR" b="1" dirty="0"/>
              <a:t>πακέτα ανάλυσης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μιας κλάσης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Όνομα</a:t>
            </a:r>
          </a:p>
          <a:p>
            <a:r>
              <a:rPr lang="el-GR" dirty="0"/>
              <a:t>Σημαντικά (</a:t>
            </a:r>
            <a:r>
              <a:rPr lang="en-US" dirty="0"/>
              <a:t>private) </a:t>
            </a:r>
            <a:r>
              <a:rPr lang="el-GR" dirty="0"/>
              <a:t>πεδία</a:t>
            </a:r>
            <a:endParaRPr lang="en-US" dirty="0"/>
          </a:p>
          <a:p>
            <a:r>
              <a:rPr lang="el-GR" dirty="0"/>
              <a:t>Σημαντικές </a:t>
            </a:r>
            <a:r>
              <a:rPr lang="el-GR" dirty="0">
                <a:solidFill>
                  <a:srgbClr val="0000FF"/>
                </a:solidFill>
              </a:rPr>
              <a:t>αρμοδιότητες</a:t>
            </a:r>
            <a:r>
              <a:rPr lang="el-GR" dirty="0"/>
              <a:t> = δημόσιες </a:t>
            </a:r>
            <a:r>
              <a:rPr lang="el-GR" dirty="0">
                <a:solidFill>
                  <a:srgbClr val="0000FF"/>
                </a:solidFill>
              </a:rPr>
              <a:t>μέθοδοι</a:t>
            </a:r>
          </a:p>
          <a:p>
            <a:endParaRPr lang="el-GR" dirty="0"/>
          </a:p>
          <a:p>
            <a:r>
              <a:rPr lang="el-GR" dirty="0"/>
              <a:t>Δε χρειάζεται τόσο πολύ έμφαση </a:t>
            </a:r>
          </a:p>
          <a:p>
            <a:pPr lvl="1"/>
            <a:r>
              <a:rPr lang="el-GR" dirty="0"/>
              <a:t>στις λεπτομέρειες ορατότητας, ή </a:t>
            </a:r>
          </a:p>
          <a:p>
            <a:pPr lvl="1"/>
            <a:r>
              <a:rPr lang="el-GR" dirty="0"/>
              <a:t>στις παραμέτρους / τύπους επιστροφής των μεθόδων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1981200"/>
            <a:ext cx="2057400" cy="3062215"/>
            <a:chOff x="990600" y="1981200"/>
            <a:chExt cx="2057400" cy="3062215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981200"/>
              <a:ext cx="2057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Book</a:t>
              </a:r>
              <a:endParaRPr lang="el-G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359078"/>
              <a:ext cx="205740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title</a:t>
              </a:r>
            </a:p>
            <a:p>
              <a:r>
                <a:rPr lang="en-US" dirty="0"/>
                <a:t>authors</a:t>
              </a:r>
            </a:p>
            <a:p>
              <a:r>
                <a:rPr lang="en-US" dirty="0"/>
                <a:t>price</a:t>
              </a:r>
              <a:endParaRPr lang="el-GR" dirty="0"/>
            </a:p>
            <a:p>
              <a:r>
                <a:rPr lang="en-US" dirty="0"/>
                <a:t>tax</a:t>
              </a:r>
            </a:p>
            <a:p>
              <a:r>
                <a:rPr lang="en-US" dirty="0"/>
                <a:t>ISBN</a:t>
              </a:r>
              <a:endParaRPr lang="el-GR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3843086"/>
              <a:ext cx="205740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updatePrice</a:t>
              </a:r>
              <a:r>
                <a:rPr lang="en-US" dirty="0"/>
                <a:t>()</a:t>
              </a:r>
              <a:endParaRPr lang="el-GR" dirty="0"/>
            </a:p>
            <a:p>
              <a:r>
                <a:rPr lang="en-US" dirty="0" err="1"/>
                <a:t>computeFinalPrice</a:t>
              </a:r>
              <a:r>
                <a:rPr lang="en-US" dirty="0"/>
                <a:t>()</a:t>
              </a:r>
            </a:p>
            <a:p>
              <a:r>
                <a:rPr lang="en-US" dirty="0" err="1"/>
                <a:t>showDetails</a:t>
              </a:r>
              <a:r>
                <a:rPr lang="en-US" dirty="0"/>
                <a:t>()</a:t>
              </a:r>
            </a:p>
            <a:p>
              <a:r>
                <a:rPr lang="en-US" dirty="0" err="1"/>
                <a:t>showSummary</a:t>
              </a:r>
              <a:r>
                <a:rPr lang="en-US" dirty="0"/>
                <a:t>()</a:t>
              </a:r>
              <a:endParaRPr lang="el-GR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62400" y="1828800"/>
            <a:ext cx="3048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Όνομα: καθαρή περιγραφή μιας ξεκάθαρης οντότητας του κόσμου του προβλήματος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2971800"/>
            <a:ext cx="3048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Στην πρώτη φάση, που σχεδιάζουμε κλάσεις αδρά, δεν υπάρχουν λεπτομέρειες για τις μεθόδους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4419600"/>
            <a:ext cx="3048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Μεγάλη έμφαση σε ένα </a:t>
            </a:r>
            <a:r>
              <a:rPr lang="el-GR" b="1" dirty="0"/>
              <a:t>μικρό</a:t>
            </a:r>
            <a:r>
              <a:rPr lang="el-GR" dirty="0"/>
              <a:t> και </a:t>
            </a:r>
            <a:r>
              <a:rPr lang="el-GR" b="1" dirty="0"/>
              <a:t>συνεκτικό σύνολο μεθόδων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classes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Once all the analysis and design is over, one can think of 3 types of classes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Domain classes</a:t>
            </a:r>
            <a:r>
              <a:rPr lang="en-US" dirty="0"/>
              <a:t>: classes that represent the entities of the part of the real world under modeling which are also the core focus of the </a:t>
            </a:r>
            <a:r>
              <a:rPr lang="en-US" dirty="0">
                <a:solidFill>
                  <a:srgbClr val="7030A0"/>
                </a:solidFill>
              </a:rPr>
              <a:t>analysis phase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Boundary Classes &amp; Interfaces</a:t>
            </a:r>
            <a:r>
              <a:rPr lang="en-US" dirty="0"/>
              <a:t>: classes &amp; interfaces that deal with the interplay with external actors (this includes the User Interface, but also all interaction with external actors)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Business-Logic classes &amp; Interfaces</a:t>
            </a:r>
            <a:r>
              <a:rPr lang="en-US" dirty="0"/>
              <a:t>: classes that incorporate logic (equiv.: implementation of the use cases + any other important computation)  and are responsible for bridging boundary and domain classes</a:t>
            </a:r>
          </a:p>
          <a:p>
            <a:r>
              <a:rPr lang="en-US" dirty="0"/>
              <a:t>Be careful: a complete specification of this list comes only after design has been completed! At the </a:t>
            </a:r>
            <a:r>
              <a:rPr lang="en-US" u="sng" dirty="0">
                <a:solidFill>
                  <a:srgbClr val="7030A0"/>
                </a:solidFill>
              </a:rPr>
              <a:t>analysis phase</a:t>
            </a:r>
            <a:r>
              <a:rPr lang="en-US" dirty="0">
                <a:solidFill>
                  <a:srgbClr val="7030A0"/>
                </a:solidFill>
              </a:rPr>
              <a:t>, it is mostly domain classes that matter +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early cuts of the rest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800" y="435114"/>
            <a:ext cx="16002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Γενικά</a:t>
            </a:r>
          </a:p>
          <a:p>
            <a:r>
              <a:rPr lang="el-GR" sz="1000" u="sng" dirty="0">
                <a:solidFill>
                  <a:schemeClr val="bg1">
                    <a:lumMod val="50000"/>
                  </a:schemeClr>
                </a:solidFill>
              </a:rPr>
              <a:t>Πώς γίνεται η ανάλυση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Αποτίμηση σχ. &amp; Οδηγίες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Εναλλακτικές μέθοδοι</a:t>
            </a:r>
          </a:p>
        </p:txBody>
      </p:sp>
      <p:sp>
        <p:nvSpPr>
          <p:cNvPr id="6" name="AutoShape 4" descr="Image result for most import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Image result for most importa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9568"/>
            <a:ext cx="1292225" cy="13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3338"/>
            <a:ext cx="82296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THIS ONE + THE NEXT ARE THE SINGLE TWO MOST IMPORTANT SLIDES OF THE ENTIRE COURSE!</a:t>
            </a:r>
            <a:endParaRPr lang="el-GR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542" y="412869"/>
            <a:ext cx="8032858" cy="606413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04800" y="3505200"/>
            <a:ext cx="8610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0"/>
            <a:ext cx="0" cy="3505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Domain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83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1040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Business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Logic</a:t>
            </a:r>
            <a:endParaRPr lang="el-GR" dirty="0">
              <a:solidFill>
                <a:srgbClr val="3333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791200"/>
            <a:ext cx="32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Restaurant Personnel Evaluation:</a:t>
            </a:r>
          </a:p>
          <a:p>
            <a:r>
              <a:rPr lang="en-US" dirty="0"/>
              <a:t>Class Diagram of main classes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To: Classes, Relationships </a:t>
            </a:r>
            <a:r>
              <a:rPr lang="en-US"/>
              <a:t>and Methods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the requirements text to extract domain classes &amp; their relationships.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Nouns</a:t>
            </a:r>
            <a:r>
              <a:rPr lang="en-US" dirty="0"/>
              <a:t> are probably the best indicator for </a:t>
            </a:r>
            <a:r>
              <a:rPr lang="en-US" dirty="0">
                <a:solidFill>
                  <a:srgbClr val="7030A0"/>
                </a:solidFill>
              </a:rPr>
              <a:t>classes</a:t>
            </a:r>
            <a:r>
              <a:rPr lang="en-US" dirty="0"/>
              <a:t> + their attributes</a:t>
            </a:r>
          </a:p>
          <a:p>
            <a:r>
              <a:rPr lang="en-US" dirty="0"/>
              <a:t>Use the </a:t>
            </a:r>
            <a:r>
              <a:rPr lang="en-US" dirty="0">
                <a:solidFill>
                  <a:srgbClr val="008000"/>
                </a:solidFill>
              </a:rPr>
              <a:t>use cases </a:t>
            </a:r>
            <a:r>
              <a:rPr lang="en-US" dirty="0"/>
              <a:t>to extract </a:t>
            </a:r>
            <a:r>
              <a:rPr lang="en-US" dirty="0">
                <a:solidFill>
                  <a:srgbClr val="008000"/>
                </a:solidFill>
              </a:rPr>
              <a:t>methods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Methods</a:t>
            </a:r>
            <a:r>
              <a:rPr lang="en-US" dirty="0"/>
              <a:t> are directly related to the </a:t>
            </a:r>
            <a:r>
              <a:rPr lang="en-US" dirty="0">
                <a:solidFill>
                  <a:srgbClr val="008000"/>
                </a:solidFill>
              </a:rPr>
              <a:t>verbs</a:t>
            </a:r>
            <a:r>
              <a:rPr lang="en-US" dirty="0"/>
              <a:t> of the use cases</a:t>
            </a:r>
          </a:p>
          <a:p>
            <a:pPr lvl="1"/>
            <a:r>
              <a:rPr lang="en-US" dirty="0"/>
              <a:t>You will probably (also depending on your design methodology) need a “</a:t>
            </a:r>
            <a:r>
              <a:rPr lang="en-US" dirty="0" err="1">
                <a:solidFill>
                  <a:srgbClr val="3333FF"/>
                </a:solidFill>
              </a:rPr>
              <a:t>MainEngine</a:t>
            </a:r>
            <a:r>
              <a:rPr lang="en-US" dirty="0"/>
              <a:t>” class (only for starters) to host (a) data collections + (b) methods representing use-cases</a:t>
            </a:r>
          </a:p>
          <a:p>
            <a:pPr lvl="1"/>
            <a:r>
              <a:rPr lang="en-US" dirty="0"/>
              <a:t>Will probably need coarse-grained </a:t>
            </a:r>
            <a:r>
              <a:rPr lang="en-US" dirty="0">
                <a:solidFill>
                  <a:srgbClr val="FF0000"/>
                </a:solidFill>
              </a:rPr>
              <a:t>boundary classes </a:t>
            </a:r>
            <a:r>
              <a:rPr lang="en-US" dirty="0"/>
              <a:t>for interactions with actors (end-users =&gt; U.I. and external subsystems)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Εύρεση κλάσεων από τη γραμματική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4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>
                          <a:solidFill>
                            <a:srgbClr val="FF0000"/>
                          </a:solidFill>
                        </a:rPr>
                        <a:t>Ουσιαστικά</a:t>
                      </a:r>
                      <a:r>
                        <a:rPr lang="el-GR" b="0" dirty="0"/>
                        <a:t> και </a:t>
                      </a:r>
                      <a:r>
                        <a:rPr lang="el-GR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φράσεις που είναι στην ουσία ουσιαστικά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Κλάσεις και πεδία κλάσεων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Flight</a:t>
                      </a:r>
                      <a:r>
                        <a:rPr lang="en-US" baseline="0" dirty="0"/>
                        <a:t>    </a:t>
                      </a:r>
                      <a:r>
                        <a:rPr lang="en-US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flight number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Ρήματα</a:t>
                      </a:r>
                      <a:r>
                        <a:rPr lang="el-G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και</a:t>
                      </a:r>
                      <a:r>
                        <a:rPr lang="el-GR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φράσεις που λειτουργούν γύρω από ρήματα</a:t>
                      </a:r>
                      <a:endParaRPr lang="el-G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Αρμοδιότητες =</a:t>
                      </a:r>
                      <a:r>
                        <a:rPr lang="el-GR" baseline="0" dirty="0"/>
                        <a:t> δημόσιες μέθοδοι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verify   verify flight number</a:t>
                      </a:r>
                      <a:endParaRPr lang="el-G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3962400"/>
            <a:ext cx="3962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Πού βρίσκουμε το κείμενο: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l-GR" dirty="0"/>
              <a:t>Στην καταγραφή των απαιτήσεων</a:t>
            </a:r>
          </a:p>
          <a:p>
            <a:pPr>
              <a:buFontTx/>
              <a:buChar char="-"/>
            </a:pPr>
            <a:r>
              <a:rPr lang="el-GR" dirty="0"/>
              <a:t> Στις </a:t>
            </a:r>
            <a:r>
              <a:rPr lang="en-US" dirty="0"/>
              <a:t>uses cases</a:t>
            </a:r>
          </a:p>
          <a:p>
            <a:pPr>
              <a:buFontTx/>
              <a:buChar char="-"/>
            </a:pP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ΠΡΟΣΟΧΗ:</a:t>
            </a:r>
          </a:p>
          <a:p>
            <a:pPr>
              <a:buFontTx/>
              <a:buChar char="-"/>
            </a:pPr>
            <a:r>
              <a:rPr lang="el-GR" dirty="0"/>
              <a:t> Ομώνυμα και συνώνυμα</a:t>
            </a:r>
          </a:p>
          <a:p>
            <a:pPr>
              <a:buFontTx/>
              <a:buChar char="-"/>
            </a:pPr>
            <a:r>
              <a:rPr lang="el-GR" dirty="0"/>
              <a:t> </a:t>
            </a:r>
            <a:r>
              <a:rPr lang="el-GR" dirty="0">
                <a:solidFill>
                  <a:srgbClr val="7030A0"/>
                </a:solidFill>
              </a:rPr>
              <a:t>Κρυμμένες κλάσεις</a:t>
            </a:r>
            <a:r>
              <a:rPr lang="el-GR" dirty="0"/>
              <a:t>: κλάσεις που δεν υπάρχουν στο κείμενο, αλλά αν προστεθούν, όλα κολλάνε (πολύ συχνά, οι </a:t>
            </a:r>
            <a:r>
              <a:rPr lang="en-US" dirty="0"/>
              <a:t>use cases </a:t>
            </a:r>
            <a:r>
              <a:rPr lang="el-GR" dirty="0"/>
              <a:t>λένε «το σύστημα» κι αυτό κάνει τα πράματα ασαφή)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σχεδίαση λαμβάνει ως είσοδο τις συγκροτημένες απαιτήσεις των χρηστών ενός (</a:t>
            </a:r>
            <a:r>
              <a:rPr lang="el-GR" dirty="0" err="1"/>
              <a:t>υπο</a:t>
            </a:r>
            <a:r>
              <a:rPr lang="el-GR" dirty="0"/>
              <a:t>)συστήματος και </a:t>
            </a:r>
            <a:r>
              <a:rPr lang="el-GR" b="1" dirty="0">
                <a:solidFill>
                  <a:srgbClr val="0000CC"/>
                </a:solidFill>
              </a:rPr>
              <a:t>παράγει μια αφαιρετική αναπαράσταση του πώς δομείται το λογισμικό εσωτερικά</a:t>
            </a:r>
            <a:r>
              <a:rPr lang="el-GR" dirty="0"/>
              <a:t>, με στόχο να ανταποκριθεί στις απαιτήσεις αυτές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2</a:t>
            </a:fld>
            <a:endParaRPr lang="el-GR" altLang="en-US"/>
          </a:p>
        </p:txBody>
      </p:sp>
      <p:sp>
        <p:nvSpPr>
          <p:cNvPr id="5" name="Rectangle 4"/>
          <p:cNvSpPr/>
          <p:nvPr/>
        </p:nvSpPr>
        <p:spPr>
          <a:xfrm>
            <a:off x="7359580" y="5025362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Cambria" pitchFamily="18" charset="0"/>
              </a:rPr>
              <a:t>Leslie </a:t>
            </a:r>
            <a:r>
              <a:rPr lang="fr-FR" sz="1200" i="1" dirty="0" err="1">
                <a:latin typeface="Cambria" pitchFamily="18" charset="0"/>
              </a:rPr>
              <a:t>Lamport</a:t>
            </a:r>
            <a:r>
              <a:rPr lang="fr-FR" sz="1200" i="1" dirty="0">
                <a:latin typeface="Cambria" pitchFamily="18" charset="0"/>
              </a:rPr>
              <a:t>, </a:t>
            </a:r>
          </a:p>
          <a:p>
            <a:endParaRPr lang="fr-FR" sz="1200" i="1" dirty="0">
              <a:latin typeface="Cambria" pitchFamily="18" charset="0"/>
            </a:endParaRPr>
          </a:p>
          <a:p>
            <a:r>
              <a:rPr lang="fr-FR" sz="1200" i="1" dirty="0">
                <a:latin typeface="Cambria" pitchFamily="18" charset="0"/>
              </a:rPr>
              <a:t>Turing </a:t>
            </a:r>
            <a:r>
              <a:rPr lang="en-US" sz="1200" i="1" dirty="0">
                <a:latin typeface="Cambria" pitchFamily="18" charset="0"/>
              </a:rPr>
              <a:t>Award Recipient, </a:t>
            </a:r>
            <a:r>
              <a:rPr lang="fr-FR" sz="1200" i="1" dirty="0">
                <a:latin typeface="Cambria" pitchFamily="18" charset="0"/>
              </a:rPr>
              <a:t>2013</a:t>
            </a:r>
            <a:endParaRPr lang="en-US" sz="1200" i="1" dirty="0">
              <a:latin typeface="Cambria" pitchFamily="18" charset="0"/>
            </a:endParaRPr>
          </a:p>
        </p:txBody>
      </p:sp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809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496" y="5499809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Leslie </a:t>
            </a:r>
            <a:r>
              <a:rPr lang="fr-FR" dirty="0" err="1">
                <a:latin typeface="+mn-lt"/>
              </a:rPr>
              <a:t>Lamport</a:t>
            </a:r>
            <a:r>
              <a:rPr lang="el-GR" dirty="0">
                <a:latin typeface="+mn-lt"/>
              </a:rPr>
              <a:t>. </a:t>
            </a:r>
            <a:r>
              <a:rPr lang="en-US" dirty="0">
                <a:latin typeface="+mn-lt"/>
              </a:rPr>
              <a:t>Who Builds a House without Drawing Blueprints?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Comm. ACM, 58(4), pp. 38-41, Apr. 2015</a:t>
            </a:r>
          </a:p>
          <a:p>
            <a:pPr algn="r"/>
            <a:endParaRPr lang="fr-FR" i="1" dirty="0">
              <a:latin typeface="Cambria" pitchFamily="18" charset="0"/>
            </a:endParaRPr>
          </a:p>
          <a:p>
            <a:r>
              <a:rPr lang="fr-FR" sz="1600" dirty="0">
                <a:latin typeface="+mn-lt"/>
                <a:cs typeface="Consolas" pitchFamily="49" charset="0"/>
                <a:hlinkClick r:id="rId3"/>
              </a:rPr>
              <a:t>http://cacm.acm.org/magazines/2015/4/184705-who-builds-a-house-without-drawing-blueprints/</a:t>
            </a:r>
            <a:endParaRPr lang="el-GR" sz="1600" dirty="0">
              <a:latin typeface="+mn-lt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Diagrams for Use Cases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Ideally</a:t>
            </a:r>
            <a:r>
              <a:rPr lang="en-US" dirty="0">
                <a:solidFill>
                  <a:srgbClr val="3333FF"/>
                </a:solidFill>
              </a:rPr>
              <a:t>: create a sequence diagram per use case</a:t>
            </a:r>
            <a:r>
              <a:rPr lang="en-US" dirty="0"/>
              <a:t>  (“use case realization” at the modeling level)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Start with the domain classes (+ any other class) obtained by the parsing of the requirements text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Arrows are the methods (see next for principles on method placement at classes)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Add controllers / collection holders / … if needed</a:t>
            </a:r>
          </a:p>
          <a:p>
            <a:pPr marL="742950" lvl="2" indent="-342900"/>
            <a:r>
              <a:rPr lang="en-US" dirty="0"/>
              <a:t>Can have a “manager” class play the maestro of the use case, or</a:t>
            </a:r>
          </a:p>
          <a:p>
            <a:pPr marL="742950" lvl="2" indent="-342900"/>
            <a:r>
              <a:rPr lang="en-US" dirty="0"/>
              <a:t>Can pass the state of the use case from object to object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diagram looks as if it cannot translate to code SIMPLY, restart!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Remember this will NOT be successful in the first place, but it </a:t>
            </a:r>
            <a:r>
              <a:rPr lang="en-US" b="1" dirty="0"/>
              <a:t>will be iterated a few time &amp; updated at design time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There is a time &amp; effort cost with this process. </a:t>
            </a:r>
            <a:r>
              <a:rPr lang="en-US" b="1" dirty="0"/>
              <a:t>Use wisely.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for methods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Κάθε </a:t>
            </a:r>
            <a:r>
              <a:rPr lang="en-US" sz="2600" dirty="0"/>
              <a:t>use case, </a:t>
            </a:r>
            <a:r>
              <a:rPr lang="el-GR" sz="2600" dirty="0"/>
              <a:t>αν έχει γραφεί σωστά, έχει προτάσεις της κατηγορίας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	&lt;id&gt; The &lt;actor / (sub)system&gt; </a:t>
            </a:r>
            <a:r>
              <a:rPr lang="en-US" sz="22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&lt;performs function&gt;</a:t>
            </a:r>
            <a:r>
              <a:rPr lang="en-US" sz="22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el-GR" dirty="0"/>
          </a:p>
          <a:p>
            <a:r>
              <a:rPr lang="el-GR" sz="2600" dirty="0"/>
              <a:t>Πολύ συχνά το ρήμα της παραπάνω πρότασης είναι και </a:t>
            </a:r>
            <a:r>
              <a:rPr lang="el-GR" sz="2600" dirty="0">
                <a:solidFill>
                  <a:srgbClr val="0000FF"/>
                </a:solidFill>
              </a:rPr>
              <a:t>μια μέθοδος </a:t>
            </a:r>
            <a:r>
              <a:rPr lang="el-GR" sz="2600" dirty="0"/>
              <a:t>(ενδεχομένως με παράμετρο το αντικείμενο της πρότασης). Το ζητούμενο είναι να αποφασίσουμε </a:t>
            </a:r>
            <a:r>
              <a:rPr lang="el-GR" sz="2600" dirty="0">
                <a:solidFill>
                  <a:srgbClr val="0000FF"/>
                </a:solidFill>
              </a:rPr>
              <a:t>ποιο αντικείμενο κάνει τη ζητούμενη ενέργεια </a:t>
            </a:r>
            <a:r>
              <a:rPr lang="el-GR" sz="2600" dirty="0"/>
              <a:t>και να βάλουμε τη σχετική μέθοδο στην εν λόγω κλάση</a:t>
            </a:r>
            <a:r>
              <a:rPr lang="en-US" sz="2600" dirty="0"/>
              <a:t>, </a:t>
            </a:r>
            <a:r>
              <a:rPr lang="el-GR" sz="2600" dirty="0"/>
              <a:t>ιδίως εκεί που έχουμε ως υποκείμενο </a:t>
            </a:r>
            <a:r>
              <a:rPr lang="en-US" sz="2600" dirty="0"/>
              <a:t>“the system”.</a:t>
            </a:r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assign methods?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Where to assign methods?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PRINCIPLE OF LOCALITY: place methods as close as possible to their data (i.e., domain classes)</a:t>
            </a:r>
          </a:p>
          <a:p>
            <a:pPr lvl="2"/>
            <a:r>
              <a:rPr lang="en-US" dirty="0"/>
              <a:t>Equivalently: each object, should </a:t>
            </a:r>
            <a:r>
              <a:rPr lang="en-US" dirty="0" err="1"/>
              <a:t>know+set</a:t>
            </a:r>
            <a:r>
              <a:rPr lang="en-US" dirty="0"/>
              <a:t> its own status + compute properties that clearly pertain to it (e.g., a method </a:t>
            </a:r>
            <a:r>
              <a:rPr lang="en-US" dirty="0" err="1"/>
              <a:t>getFinalPrice</a:t>
            </a:r>
            <a:r>
              <a:rPr lang="en-US" dirty="0"/>
              <a:t> () that would best look </a:t>
            </a:r>
            <a:r>
              <a:rPr lang="en-US" dirty="0" err="1"/>
              <a:t>sth</a:t>
            </a:r>
            <a:r>
              <a:rPr lang="en-US" dirty="0"/>
              <a:t> like </a:t>
            </a:r>
          </a:p>
          <a:p>
            <a:pPr lvl="2" algn="ctr">
              <a:buNone/>
            </a:pPr>
            <a:r>
              <a:rPr lang="en-US" dirty="0"/>
              <a:t>	</a:t>
            </a:r>
            <a:r>
              <a:rPr lang="en-US" sz="2100" dirty="0" err="1">
                <a:latin typeface="Consolas" pitchFamily="49" charset="0"/>
              </a:rPr>
              <a:t>getFinalPrice</a:t>
            </a:r>
            <a:r>
              <a:rPr lang="en-US" sz="2100" dirty="0">
                <a:latin typeface="Consolas" pitchFamily="49" charset="0"/>
              </a:rPr>
              <a:t> (){return </a:t>
            </a:r>
            <a:r>
              <a:rPr lang="en-US" sz="2100" dirty="0" err="1">
                <a:latin typeface="Consolas" pitchFamily="49" charset="0"/>
              </a:rPr>
              <a:t>amt+getTax</a:t>
            </a:r>
            <a:r>
              <a:rPr lang="en-US" sz="2100" dirty="0">
                <a:latin typeface="Consolas" pitchFamily="49" charset="0"/>
              </a:rPr>
              <a:t>()-</a:t>
            </a:r>
            <a:r>
              <a:rPr lang="en-US" sz="2100" dirty="0" err="1">
                <a:latin typeface="Consolas" pitchFamily="49" charset="0"/>
              </a:rPr>
              <a:t>getDiscount</a:t>
            </a:r>
            <a:r>
              <a:rPr lang="en-US" sz="2100" dirty="0">
                <a:latin typeface="Consolas" pitchFamily="49" charset="0"/>
              </a:rPr>
              <a:t>();}</a:t>
            </a:r>
            <a:endParaRPr lang="en-US" dirty="0">
              <a:latin typeface="Consolas" pitchFamily="49" charset="0"/>
            </a:endParaRPr>
          </a:p>
          <a:p>
            <a:pPr lvl="2">
              <a:buNone/>
            </a:pPr>
            <a:r>
              <a:rPr lang="en-US" dirty="0"/>
              <a:t>	should be placed as close as possible to these 3 attributes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FAÇADE PRINCIPLE: use cases (and major sub-use cases) pertain to business logic “Manager” (</a:t>
            </a:r>
            <a:r>
              <a:rPr lang="en-US" dirty="0" err="1">
                <a:solidFill>
                  <a:srgbClr val="3333FF"/>
                </a:solidFill>
              </a:rPr>
              <a:t>a.k.a</a:t>
            </a:r>
            <a:r>
              <a:rPr lang="en-US" dirty="0">
                <a:solidFill>
                  <a:srgbClr val="3333FF"/>
                </a:solidFill>
              </a:rPr>
              <a:t> “Controller”) classes that export them to boundary classes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WRAPPER PRINCIPLE: for starters, use boundary classes for the user interface + external subsystems (later, move on to design Interfaces as contracts among your system and external actors)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94CAAC9-5AD9-4395-B791-C276A9E8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9568"/>
            <a:ext cx="1292225" cy="13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Layered architecture of</a:t>
            </a:r>
            <a:br>
              <a:rPr lang="en-US" sz="3600" dirty="0"/>
            </a:br>
            <a:r>
              <a:rPr lang="en-US" sz="3600" dirty="0"/>
              <a:t>packages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36" y="2018786"/>
            <a:ext cx="5698074" cy="430156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28600" y="4191000"/>
            <a:ext cx="597870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1752600"/>
            <a:ext cx="0" cy="236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:\Users\pvassil\COURSES\OOP\SW_DEV\SCRIPTS\03_RestaurantWeeklyEvaluation\src\atPackageLeve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"/>
            <a:ext cx="3181350" cy="310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0" name="Straight Connector 19"/>
          <p:cNvCxnSpPr>
            <a:cxnSpLocks/>
          </p:cNvCxnSpPr>
          <p:nvPr/>
        </p:nvCxnSpPr>
        <p:spPr>
          <a:xfrm>
            <a:off x="2514600" y="1752600"/>
            <a:ext cx="1" cy="2362200"/>
          </a:xfrm>
          <a:prstGeom prst="line">
            <a:avLst/>
          </a:prstGeom>
          <a:ln w="381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9736" y="1752600"/>
            <a:ext cx="4811408" cy="23622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B103C-7D2F-408D-B4AC-BE2BC0A7EAF9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752600"/>
            <a:ext cx="1" cy="2362200"/>
          </a:xfrm>
          <a:prstGeom prst="line">
            <a:avLst/>
          </a:prstGeom>
          <a:ln w="381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για καλές κλάσεις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όνομα πρέπει να είναι μια σύντομη και ξεκάθαρη περιγραφή της αντίστοιχης οντότητας του πραγματικού κόσμου</a:t>
            </a:r>
          </a:p>
          <a:p>
            <a:r>
              <a:rPr lang="el-GR" dirty="0"/>
              <a:t>Οι αρμοδιότητες = οι υπηρεσίες = οι δημόσιες μέθοδοι που προσφέρει μια κλάση στις άλλες κλάσεις πρέπει να είναι λίγες και συνεκτικές (βλ. παρακάτω)</a:t>
            </a:r>
          </a:p>
          <a:p>
            <a:r>
              <a:rPr lang="el-GR" dirty="0"/>
              <a:t>Οι συνεργαζόμενες κλάσεις μιας κλάσης δεν πρέπει να είναι πολλές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8162" y="8546"/>
            <a:ext cx="16002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Γενικά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Πώς γίνεται η ανάλυση</a:t>
            </a:r>
          </a:p>
          <a:p>
            <a:r>
              <a:rPr lang="el-GR" sz="1000" u="sng" dirty="0">
                <a:solidFill>
                  <a:schemeClr val="bg1">
                    <a:lumMod val="50000"/>
                  </a:schemeClr>
                </a:solidFill>
              </a:rPr>
              <a:t>Αποτίμηση σχ. &amp; Οδηγίες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Εναλλακτικές μέθοδοι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Θεμελιώδεις ιδιότητες κλάσεων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Cohesion: </a:t>
            </a:r>
            <a:r>
              <a:rPr lang="el-GR" dirty="0"/>
              <a:t>ο βαθμός στον οποίο οι μέθοδοι μιας κλάσης εργάζονται για τον ίδιο σκοπό</a:t>
            </a:r>
          </a:p>
          <a:p>
            <a:r>
              <a:rPr lang="en-US" dirty="0"/>
              <a:t>Coupling: </a:t>
            </a:r>
            <a:r>
              <a:rPr lang="el-GR" dirty="0"/>
              <a:t>ο βαθμός αλληλεξάρτησης με άλλες κλάσεις = ο αριθμός των κλάσεων προς τις οποίες η υπό αναφορά κλάση έχει συσχετίσεις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Υπεραπλουστεύοντας, μια χονδρική εκτίμηση:</a:t>
            </a:r>
            <a:endParaRPr lang="en-US" dirty="0"/>
          </a:p>
          <a:p>
            <a:pPr lvl="1"/>
            <a:r>
              <a:rPr lang="el-GR" dirty="0"/>
              <a:t>Συνήθως, </a:t>
            </a:r>
            <a:r>
              <a:rPr lang="el-GR" dirty="0">
                <a:solidFill>
                  <a:srgbClr val="0000FF"/>
                </a:solidFill>
              </a:rPr>
              <a:t>3-5 αρμοδιότητες (</a:t>
            </a:r>
            <a:r>
              <a:rPr lang="el-GR" dirty="0" err="1">
                <a:solidFill>
                  <a:srgbClr val="0000FF"/>
                </a:solidFill>
              </a:rPr>
              <a:t>δλδ</a:t>
            </a:r>
            <a:r>
              <a:rPr lang="el-GR" dirty="0">
                <a:solidFill>
                  <a:srgbClr val="0000FF"/>
                </a:solidFill>
              </a:rPr>
              <a:t>., μέθοδοι) </a:t>
            </a:r>
            <a:r>
              <a:rPr lang="el-GR" dirty="0"/>
              <a:t>ανά κλάση, οι οποίες συνεργάζονται στον ίδιο σκοπό είναι μια καλή ανάθεση</a:t>
            </a:r>
          </a:p>
          <a:p>
            <a:pPr lvl="1"/>
            <a:r>
              <a:rPr lang="el-GR" dirty="0"/>
              <a:t>Καμιά κλάση δε στέκει μόνη της: για κάθε κλάση </a:t>
            </a:r>
            <a:r>
              <a:rPr lang="el-GR" dirty="0">
                <a:solidFill>
                  <a:srgbClr val="0000FF"/>
                </a:solidFill>
              </a:rPr>
              <a:t>μικρός αριθμός συνεργαζόμενων κλάσεων</a:t>
            </a:r>
          </a:p>
          <a:p>
            <a:pPr lvl="1"/>
            <a:endParaRPr lang="el-GR" dirty="0">
              <a:solidFill>
                <a:srgbClr val="0000FF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Αποφύγετε τις ακραίες λύσεις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Extremity #1: </a:t>
            </a:r>
            <a:r>
              <a:rPr lang="en-US" dirty="0">
                <a:solidFill>
                  <a:srgbClr val="FF0000"/>
                </a:solidFill>
              </a:rPr>
              <a:t>God Classes </a:t>
            </a:r>
            <a:r>
              <a:rPr lang="el-GR" dirty="0"/>
              <a:t>=</a:t>
            </a:r>
            <a:r>
              <a:rPr lang="en-US" dirty="0"/>
              <a:t> classes with a huge number of responsibilities (i.e., methods)</a:t>
            </a:r>
            <a:r>
              <a:rPr lang="el-GR" dirty="0"/>
              <a:t>  -- </a:t>
            </a:r>
            <a:r>
              <a:rPr lang="en-US" dirty="0"/>
              <a:t>esp., dangerous with façade, manager classes</a:t>
            </a:r>
          </a:p>
          <a:p>
            <a:pPr lvl="1"/>
            <a:r>
              <a:rPr lang="en-US" dirty="0"/>
              <a:t>Extremity #2: </a:t>
            </a:r>
            <a:r>
              <a:rPr lang="en-US" dirty="0">
                <a:solidFill>
                  <a:srgbClr val="FF0000"/>
                </a:solidFill>
              </a:rPr>
              <a:t>Oversimplification </a:t>
            </a:r>
            <a:r>
              <a:rPr lang="el-GR" dirty="0"/>
              <a:t>=</a:t>
            </a:r>
            <a:r>
              <a:rPr lang="en-US" dirty="0"/>
              <a:t> huge number of classes with a very small (e..g, 1) number of responsibilities (i.e., methods)</a:t>
            </a:r>
          </a:p>
          <a:p>
            <a:endParaRPr lang="en-US" dirty="0"/>
          </a:p>
          <a:p>
            <a:r>
              <a:rPr lang="el-GR" dirty="0">
                <a:solidFill>
                  <a:srgbClr val="FF0000"/>
                </a:solidFill>
              </a:rPr>
              <a:t>Αποφύγετε τα δέντρα κληρονομικότητας (και ιδίως τα βαθιά)</a:t>
            </a:r>
            <a:r>
              <a:rPr lang="el-GR" dirty="0"/>
              <a:t>: γενικά, αποφύγετε / καθυστερήστε να εισάγετε ιεραρχίες όσο πιο πολύ γίνεται – κάντε το μόνο αν είναι απαραίτητο και ελέγξτε με το κριτήριο </a:t>
            </a:r>
            <a:r>
              <a:rPr lang="en-US" dirty="0"/>
              <a:t>ISA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hints and tips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Encapsulation principle: show/do only what’s needed!</a:t>
            </a:r>
          </a:p>
          <a:p>
            <a:pPr lvl="1"/>
            <a:r>
              <a:rPr lang="en-US" dirty="0"/>
              <a:t>Suppress get() &amp; set() to the absolutely minimum that is needed to get the job done. At the analysis phase you can even skip them.</a:t>
            </a:r>
          </a:p>
          <a:p>
            <a:pPr lvl="1"/>
            <a:r>
              <a:rPr lang="en-US" dirty="0"/>
              <a:t>Similarly, for constructors</a:t>
            </a:r>
          </a:p>
          <a:p>
            <a:r>
              <a:rPr lang="en-US" dirty="0"/>
              <a:t>Data holding: </a:t>
            </a:r>
          </a:p>
          <a:p>
            <a:pPr lvl="1"/>
            <a:r>
              <a:rPr lang="en-US" dirty="0"/>
              <a:t>if you follow a top-down methodology, you can </a:t>
            </a:r>
            <a:r>
              <a:rPr lang="en-US" dirty="0">
                <a:solidFill>
                  <a:srgbClr val="3333FF"/>
                </a:solidFill>
              </a:rPr>
              <a:t>start with a </a:t>
            </a:r>
            <a:r>
              <a:rPr lang="en-US" dirty="0" err="1">
                <a:solidFill>
                  <a:srgbClr val="3333FF"/>
                </a:solidFill>
              </a:rPr>
              <a:t>MainEngine</a:t>
            </a:r>
            <a:r>
              <a:rPr lang="en-US" dirty="0">
                <a:solidFill>
                  <a:srgbClr val="3333FF"/>
                </a:solidFill>
              </a:rPr>
              <a:t> class as the holder of object collections</a:t>
            </a:r>
            <a:r>
              <a:rPr lang="en-US" dirty="0"/>
              <a:t>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there is too much complexity in managing a particular collection, consider moving this functionality to a dedicated data holder class.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Too often</a:t>
            </a:r>
            <a:r>
              <a:rPr lang="en-US" dirty="0">
                <a:solidFill>
                  <a:srgbClr val="3333FF"/>
                </a:solidFill>
              </a:rPr>
              <a:t>, lookups </a:t>
            </a:r>
            <a:r>
              <a:rPr lang="en-US" dirty="0"/>
              <a:t>to objects (e.g., </a:t>
            </a:r>
            <a:r>
              <a:rPr lang="en-US" dirty="0" err="1"/>
              <a:t>TaxPayer</a:t>
            </a:r>
            <a:r>
              <a:rPr lang="en-US" dirty="0"/>
              <a:t> by </a:t>
            </a:r>
            <a:r>
              <a:rPr lang="el-GR" dirty="0"/>
              <a:t>ΑΦΜ, </a:t>
            </a:r>
            <a:r>
              <a:rPr lang="en-US" dirty="0"/>
              <a:t>car by </a:t>
            </a:r>
            <a:r>
              <a:rPr lang="en-US" dirty="0" err="1"/>
              <a:t>plateNumber</a:t>
            </a:r>
            <a:r>
              <a:rPr lang="en-US" dirty="0"/>
              <a:t>, …) will be required from the collection: try to minimize the tendency of overloading the design with all the details, esp., at the early phases</a:t>
            </a:r>
          </a:p>
          <a:p>
            <a:r>
              <a:rPr lang="en-US" dirty="0"/>
              <a:t>The </a:t>
            </a:r>
            <a:r>
              <a:rPr lang="en-US" b="1" dirty="0"/>
              <a:t>patience</a:t>
            </a:r>
            <a:r>
              <a:rPr lang="en-US" dirty="0"/>
              <a:t> principle: way too often, it is necessary to check out all the use cases to decide the best allocation of collection management, object creation, and method placement.</a:t>
            </a:r>
          </a:p>
          <a:p>
            <a:pPr lvl="1"/>
            <a:r>
              <a:rPr lang="en-US" b="1" dirty="0"/>
              <a:t>Sometimes, it is better to delay decisions &amp; see the degree of “reuse” of object collaborations in different use cases to decide difficult cases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Τελικές οδηγίες επί της διαδικασίας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Προσθέστε όσες κλάσεις χρειάζεστε για αρχή, αρκεί να βγαίνει η υλοποίηση της </a:t>
            </a:r>
            <a:r>
              <a:rPr lang="en-US" dirty="0"/>
              <a:t>use case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Μετά ελέγξτε αν η σχεδίαση που προέκυψε είναι προβληματική και </a:t>
            </a:r>
            <a:r>
              <a:rPr lang="el-GR" dirty="0">
                <a:solidFill>
                  <a:srgbClr val="FF0000"/>
                </a:solidFill>
              </a:rPr>
              <a:t>επαναλάβετε τη διαδικασία </a:t>
            </a:r>
            <a:r>
              <a:rPr lang="el-GR" dirty="0"/>
              <a:t>μέχρι να συγκλίνει σε μια σχετικώς σταθερή δομή.</a:t>
            </a:r>
          </a:p>
          <a:p>
            <a:pPr lvl="1"/>
            <a:r>
              <a:rPr lang="el-GR" dirty="0"/>
              <a:t>Ελέγχουμε αν έχουν διαφύγει όροι από το κείμενο των απαιτήσεων ή τα </a:t>
            </a:r>
            <a:r>
              <a:rPr lang="en-US" dirty="0"/>
              <a:t>use case specifications</a:t>
            </a:r>
            <a:endParaRPr lang="el-GR" dirty="0"/>
          </a:p>
          <a:p>
            <a:r>
              <a:rPr lang="el-GR" dirty="0"/>
              <a:t>Η παραπάνω διαδικασία είναι εξαιρετικά χρήσιμη καθώς μπορεί να καταλήξει </a:t>
            </a:r>
          </a:p>
          <a:p>
            <a:pPr lvl="1"/>
            <a:r>
              <a:rPr lang="el-GR" dirty="0"/>
              <a:t>στην προσθήκη νέων κλάσεων ή την αλλαγή άλλων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στην αναθεώρηση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/ διόρθωση της </a:t>
            </a:r>
            <a:r>
              <a:rPr lang="en-US" dirty="0">
                <a:solidFill>
                  <a:srgbClr val="FF0000"/>
                </a:solidFill>
              </a:rPr>
              <a:t>use case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>
                <a:solidFill>
                  <a:srgbClr val="FF0000"/>
                </a:solidFill>
              </a:rPr>
              <a:t>στην ανάγκη να επικοινωνήσουμε με τους χρήστες για να ξεκαθαριστούν οι αρχικές απαιτήσεις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600" dirty="0"/>
              <a:t>Εναλλακτική μέθοδος εντοπισμού κλάσεων: η μέθοδος </a:t>
            </a:r>
            <a:r>
              <a:rPr lang="en-US" sz="3600" dirty="0"/>
              <a:t>CRC</a:t>
            </a:r>
            <a:endParaRPr lang="el-G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 Responsibilities Collaborations</a:t>
            </a:r>
          </a:p>
          <a:p>
            <a:r>
              <a:rPr lang="el-GR" dirty="0"/>
              <a:t>Η μέθοδος βασίζεται στο </a:t>
            </a:r>
            <a:r>
              <a:rPr lang="en-US" dirty="0"/>
              <a:t>brainstorming </a:t>
            </a:r>
            <a:r>
              <a:rPr lang="el-GR" dirty="0"/>
              <a:t>γύρω από τις </a:t>
            </a:r>
            <a:r>
              <a:rPr lang="en-US" dirty="0"/>
              <a:t>CRC Cards (</a:t>
            </a:r>
            <a:r>
              <a:rPr lang="el-GR" dirty="0"/>
              <a:t>β. δίπλα)</a:t>
            </a:r>
          </a:p>
          <a:p>
            <a:endParaRPr lang="el-GR" dirty="0"/>
          </a:p>
          <a:p>
            <a:r>
              <a:rPr lang="el-GR" dirty="0"/>
              <a:t>Τα </a:t>
            </a:r>
            <a:r>
              <a:rPr lang="en-US" dirty="0"/>
              <a:t>CRC cards </a:t>
            </a:r>
            <a:r>
              <a:rPr lang="el-GR" dirty="0"/>
              <a:t>ζωγραφίζονται είτε σε:</a:t>
            </a:r>
          </a:p>
          <a:p>
            <a:pPr lvl="1"/>
            <a:r>
              <a:rPr lang="el-GR" dirty="0" err="1"/>
              <a:t>ασπροπίνακα</a:t>
            </a:r>
            <a:r>
              <a:rPr lang="el-GR" dirty="0"/>
              <a:t> (για σας: μεγάλο χαρτί)</a:t>
            </a:r>
          </a:p>
          <a:p>
            <a:pPr lvl="1"/>
            <a:r>
              <a:rPr lang="el-GR" dirty="0"/>
              <a:t>σε μεγάλα </a:t>
            </a:r>
            <a:r>
              <a:rPr lang="en-US" dirty="0"/>
              <a:t>sticky notes</a:t>
            </a:r>
            <a:endParaRPr lang="el-GR" dirty="0"/>
          </a:p>
          <a:p>
            <a:pPr lvl="1"/>
            <a:r>
              <a:rPr lang="el-GR" dirty="0"/>
              <a:t>συνδυασμό των παραπάνω</a:t>
            </a:r>
          </a:p>
          <a:p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Class Name:</a:t>
                      </a:r>
                    </a:p>
                    <a:p>
                      <a:pPr algn="l"/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Responsibilities</a:t>
                      </a:r>
                      <a:endParaRPr lang="el-GR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Collaborations</a:t>
                      </a:r>
                    </a:p>
                    <a:p>
                      <a:endParaRPr lang="en-US" u="sng" dirty="0"/>
                    </a:p>
                    <a:p>
                      <a:endParaRPr lang="en-US" u="sng" dirty="0"/>
                    </a:p>
                    <a:p>
                      <a:endParaRPr lang="en-US" u="sng" dirty="0"/>
                    </a:p>
                    <a:p>
                      <a:endParaRPr lang="en-US" u="sng" dirty="0"/>
                    </a:p>
                    <a:p>
                      <a:endParaRPr lang="el-GR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152400"/>
            <a:ext cx="16002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Γενικά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Πώς γίνεται η ανάλυση</a:t>
            </a:r>
          </a:p>
          <a:p>
            <a:r>
              <a:rPr lang="el-GR" sz="1000" dirty="0">
                <a:solidFill>
                  <a:schemeClr val="bg1">
                    <a:lumMod val="50000"/>
                  </a:schemeClr>
                </a:solidFill>
              </a:rPr>
              <a:t>Αποτίμηση σχ. &amp; Οδηγίες</a:t>
            </a:r>
          </a:p>
          <a:p>
            <a:r>
              <a:rPr lang="el-GR" sz="1000" u="sng" dirty="0">
                <a:solidFill>
                  <a:schemeClr val="bg1">
                    <a:lumMod val="50000"/>
                  </a:schemeClr>
                </a:solidFill>
              </a:rPr>
              <a:t>Εναλλακτικές μέθοδοι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400800" y="1066800"/>
            <a:ext cx="2530624" cy="3568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9A806F4-BC2D-42EB-929C-628D2D0B77A5}" type="slidenum">
              <a:rPr lang="el-GR" altLang="en-US" smtClean="0"/>
              <a:pPr>
                <a:defRPr/>
              </a:pPr>
              <a:t>3</a:t>
            </a:fld>
            <a:endParaRPr lang="el-G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335713" y="127050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Real world problem</a:t>
            </a:r>
            <a:endParaRPr lang="el-GR" dirty="0">
              <a:latin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195736" y="1270501"/>
            <a:ext cx="1584176" cy="6933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Requirements Engineering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475655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Rounded Rectangle 42"/>
          <p:cNvSpPr/>
          <p:nvPr/>
        </p:nvSpPr>
        <p:spPr>
          <a:xfrm>
            <a:off x="6948264" y="1423734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Design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6228183" y="1394441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9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34401"/>
            <a:ext cx="1036340" cy="1159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8" name="Right Arrow 57"/>
          <p:cNvSpPr/>
          <p:nvPr/>
        </p:nvSpPr>
        <p:spPr>
          <a:xfrm>
            <a:off x="3995936" y="1388879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Rectangle 58"/>
          <p:cNvSpPr/>
          <p:nvPr/>
        </p:nvSpPr>
        <p:spPr>
          <a:xfrm>
            <a:off x="4644008" y="2350621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Requirements  Specification</a:t>
            </a:r>
            <a:endParaRPr lang="el-GR" dirty="0">
              <a:latin typeface="+mn-lt"/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7361009" y="2134597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" name="Picture 60" descr="D:\Users\pvassil\COURSES\OOP\SW_DEV\SCRIPTS\03_timelineToText\AnalyzeTheTimeLineSimpl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618" y="2875409"/>
            <a:ext cx="2198846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4788024" y="6095037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</a:t>
            </a:r>
          </a:p>
          <a:p>
            <a:pPr algn="ctr"/>
            <a:r>
              <a:rPr lang="en-US" dirty="0">
                <a:latin typeface="+mn-lt"/>
              </a:rPr>
              <a:t>code</a:t>
            </a:r>
            <a:endParaRPr lang="el-GR" dirty="0">
              <a:latin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2040" y="3645024"/>
            <a:ext cx="155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Design Specification</a:t>
            </a:r>
            <a:endParaRPr lang="el-GR" dirty="0">
              <a:latin typeface="+mn-lt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7361009" y="4438853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Rounded Rectangle 69"/>
          <p:cNvSpPr/>
          <p:nvPr/>
        </p:nvSpPr>
        <p:spPr>
          <a:xfrm>
            <a:off x="6732240" y="5140892"/>
            <a:ext cx="1800200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Implementation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0800000">
            <a:off x="5940152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Rounded Rectangle 71"/>
          <p:cNvSpPr/>
          <p:nvPr/>
        </p:nvSpPr>
        <p:spPr>
          <a:xfrm>
            <a:off x="2195737" y="5140892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Testing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flipH="1">
            <a:off x="1450018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Right Arrow 73"/>
          <p:cNvSpPr/>
          <p:nvPr/>
        </p:nvSpPr>
        <p:spPr>
          <a:xfrm flipH="1">
            <a:off x="3995937" y="5046312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5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42542"/>
            <a:ext cx="894165" cy="1183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7" name="Picture 45" descr="C:\Users\pvassil\AppData\Local\Microsoft\Windows\Temporary Internet Files\Content.IE5\8CJ2M2NE\256px-Approv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6845"/>
            <a:ext cx="643136" cy="643136"/>
          </a:xfrm>
          <a:prstGeom prst="rect">
            <a:avLst/>
          </a:prstGeom>
          <a:noFill/>
        </p:spPr>
      </p:pic>
      <p:sp>
        <p:nvSpPr>
          <p:cNvPr id="78" name="Right Arrow 77"/>
          <p:cNvSpPr/>
          <p:nvPr/>
        </p:nvSpPr>
        <p:spPr>
          <a:xfrm rot="5400000">
            <a:off x="1720404" y="3250721"/>
            <a:ext cx="2520280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Right Arrow 78"/>
          <p:cNvSpPr/>
          <p:nvPr/>
        </p:nvSpPr>
        <p:spPr>
          <a:xfrm rot="16200000">
            <a:off x="611560" y="3789040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ectangle 79"/>
          <p:cNvSpPr/>
          <p:nvPr/>
        </p:nvSpPr>
        <p:spPr>
          <a:xfrm>
            <a:off x="14764" y="60932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Working code with quality assurances</a:t>
            </a:r>
            <a:endParaRPr lang="el-GR" dirty="0">
              <a:latin typeface="+mn-lt"/>
            </a:endParaRPr>
          </a:p>
        </p:txBody>
      </p:sp>
      <p:sp>
        <p:nvSpPr>
          <p:cNvPr id="81" name="Right Arrow 80"/>
          <p:cNvSpPr/>
          <p:nvPr/>
        </p:nvSpPr>
        <p:spPr>
          <a:xfrm rot="16200000">
            <a:off x="611560" y="2132856"/>
            <a:ext cx="576064" cy="5760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Rounded Rectangle 81"/>
          <p:cNvSpPr/>
          <p:nvPr/>
        </p:nvSpPr>
        <p:spPr>
          <a:xfrm>
            <a:off x="107504" y="3068960"/>
            <a:ext cx="1584176" cy="3869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36000" bIns="3600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Maintenance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Φάση 1: </a:t>
            </a:r>
            <a:r>
              <a:rPr lang="en-US" dirty="0"/>
              <a:t>brainstorming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Εξηγούμε σε όλους ότι πρόκειται για </a:t>
            </a:r>
            <a:r>
              <a:rPr lang="en-US" dirty="0"/>
              <a:t>brainstorming </a:t>
            </a:r>
            <a:r>
              <a:rPr lang="el-GR" dirty="0"/>
              <a:t>και </a:t>
            </a:r>
          </a:p>
          <a:p>
            <a:pPr lvl="1"/>
            <a:r>
              <a:rPr lang="el-GR" dirty="0"/>
              <a:t>ΟΛΕΣ οι ιδέες είναι καλές</a:t>
            </a:r>
          </a:p>
          <a:p>
            <a:pPr lvl="1"/>
            <a:r>
              <a:rPr lang="el-GR" dirty="0"/>
              <a:t>ΔΕΝ υπάρχει αντιπαράθεση επί των προτάσεων</a:t>
            </a:r>
          </a:p>
          <a:p>
            <a:r>
              <a:rPr lang="el-GR" dirty="0"/>
              <a:t>Εντοπίζουμε «πράγματα» στο χώρο του προβλήματος ως κλάσεις, με τις σχετικές αρμοδιότητες και γεμίζουμε το σχετικό </a:t>
            </a:r>
            <a:r>
              <a:rPr lang="en-US" dirty="0"/>
              <a:t>sticky note</a:t>
            </a:r>
            <a:endParaRPr lang="el-GR" dirty="0"/>
          </a:p>
          <a:p>
            <a:r>
              <a:rPr lang="el-GR" dirty="0"/>
              <a:t>Βρίσκουμε συνεργασίες σε κάθε νέα κλάση και </a:t>
            </a:r>
          </a:p>
          <a:p>
            <a:pPr lvl="1"/>
            <a:r>
              <a:rPr lang="el-GR" dirty="0"/>
              <a:t>Είτε μετακινούμε τα </a:t>
            </a:r>
            <a:r>
              <a:rPr lang="en-US" dirty="0"/>
              <a:t>sticky notes </a:t>
            </a:r>
            <a:r>
              <a:rPr lang="el-GR" dirty="0"/>
              <a:t>ώστε να είναι κοντά</a:t>
            </a:r>
          </a:p>
          <a:p>
            <a:pPr lvl="1"/>
            <a:r>
              <a:rPr lang="el-GR" dirty="0"/>
              <a:t>Είτε ζωγραφίζουμε τις σχετικές γραμμές αν δουλεύουμε μόνο με πίνακα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Φάση 2: 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βάση τα προαναφερθέντα κριτήρια, αποτιμούμε αν οι κλάσεις μας είναι «καλές κλάσεις»</a:t>
            </a:r>
          </a:p>
          <a:p>
            <a:r>
              <a:rPr lang="el-GR" dirty="0"/>
              <a:t>Πιθανώς κάποιο </a:t>
            </a:r>
            <a:r>
              <a:rPr lang="en-US" dirty="0"/>
              <a:t>card </a:t>
            </a:r>
            <a:r>
              <a:rPr lang="el-GR" dirty="0"/>
              <a:t>που διαφαίνεται να είναι «μέρος» άλλου + να έχει λίγες αρμοδιότητες γίνεται πεδίο</a:t>
            </a:r>
          </a:p>
          <a:p>
            <a:pPr lvl="1"/>
            <a:r>
              <a:rPr lang="en-US" dirty="0"/>
              <a:t>If in doubt: keep it a class!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 συστήματος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Εμπλουτισμός, εξειδίκευση και βελτίωση των αρχικών κλάσεων της ανάλυσης (ο οποίες αναπαριστούν τις βασικές οντότητες του προβλήματος) με κλάσεις που αναπαριστούν τα κομμάτια του λογισμικού που δίνουν </a:t>
            </a:r>
            <a:r>
              <a:rPr lang="el-GR" u="sng" dirty="0"/>
              <a:t>λύση στο πρόβλημα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ανάλυση είναι μια πρώτη, σχετικά χονδροειδής, απόπειρα να ορίσουμε τις κλάσεις του συστήματος σε σχέση με τη λειτουργικότητα που θέλουμε να υλοποιηθεί.</a:t>
            </a:r>
          </a:p>
          <a:p>
            <a:r>
              <a:rPr lang="el-GR" dirty="0"/>
              <a:t>Η σχεδίαση σκοπό έχει να εισάγει την απαραίτητη λεπτομέρεια στο μοντέλο μας – γι</a:t>
            </a:r>
            <a:r>
              <a:rPr lang="en-US" dirty="0"/>
              <a:t>’ </a:t>
            </a:r>
            <a:r>
              <a:rPr lang="el-GR" dirty="0"/>
              <a:t>αυτό και η έμφαση είναι πιο πολύ στα </a:t>
            </a:r>
            <a:r>
              <a:rPr lang="en-US" dirty="0"/>
              <a:t>interfaces &amp; </a:t>
            </a:r>
            <a:r>
              <a:rPr lang="en-US" dirty="0" err="1"/>
              <a:t>susbsystems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>
                <a:solidFill>
                  <a:srgbClr val="0000FF"/>
                </a:solidFill>
              </a:rPr>
              <a:t>ανάλυση</a:t>
            </a:r>
            <a:r>
              <a:rPr lang="el-GR" dirty="0"/>
              <a:t> λέει </a:t>
            </a:r>
            <a:r>
              <a:rPr lang="el-GR" u="sng" dirty="0">
                <a:solidFill>
                  <a:srgbClr val="0000FF"/>
                </a:solidFill>
              </a:rPr>
              <a:t>τι</a:t>
            </a:r>
            <a:r>
              <a:rPr lang="el-GR" dirty="0"/>
              <a:t> κάνει το σύστημα και η </a:t>
            </a:r>
            <a:r>
              <a:rPr lang="el-GR" dirty="0">
                <a:solidFill>
                  <a:srgbClr val="FF0000"/>
                </a:solidFill>
              </a:rPr>
              <a:t>σχεδίαση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πώς</a:t>
            </a:r>
            <a:r>
              <a:rPr lang="el-GR" dirty="0"/>
              <a:t> το κάνει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problem analysis to system design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a high level model that describes </a:t>
            </a:r>
            <a:r>
              <a:rPr lang="en-US" dirty="0">
                <a:solidFill>
                  <a:srgbClr val="0000FF"/>
                </a:solidFill>
              </a:rPr>
              <a:t>WHAT</a:t>
            </a:r>
            <a:r>
              <a:rPr lang="en-US" dirty="0"/>
              <a:t> the system is expected to do (</a:t>
            </a:r>
            <a:r>
              <a:rPr lang="en-US" dirty="0">
                <a:solidFill>
                  <a:srgbClr val="0000FF"/>
                </a:solidFill>
              </a:rPr>
              <a:t>problem space</a:t>
            </a:r>
            <a:r>
              <a:rPr lang="en-US" dirty="0"/>
              <a:t> as expressed at system </a:t>
            </a:r>
            <a:r>
              <a:rPr lang="en-US" dirty="0" err="1"/>
              <a:t>req’s</a:t>
            </a:r>
            <a:r>
              <a:rPr lang="en-US" dirty="0"/>
              <a:t>) via an </a:t>
            </a:r>
            <a:r>
              <a:rPr lang="en-US" dirty="0">
                <a:solidFill>
                  <a:srgbClr val="0000FF"/>
                </a:solidFill>
              </a:rPr>
              <a:t>analysis model</a:t>
            </a:r>
            <a:r>
              <a:rPr lang="en-US" dirty="0"/>
              <a:t> that includes</a:t>
            </a:r>
          </a:p>
          <a:p>
            <a:pPr lvl="1"/>
            <a:r>
              <a:rPr lang="en-US" dirty="0"/>
              <a:t>Analysis packages and classes</a:t>
            </a:r>
          </a:p>
          <a:p>
            <a:pPr lvl="1"/>
            <a:r>
              <a:rPr lang="en-US" dirty="0"/>
              <a:t>Sequence/activity diagrams</a:t>
            </a:r>
          </a:p>
          <a:p>
            <a:pPr lvl="1"/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move to a detailed specification of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the system </a:t>
            </a:r>
            <a:r>
              <a:rPr lang="en-US" u="sng" dirty="0"/>
              <a:t>will be implemented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solution space</a:t>
            </a:r>
            <a:r>
              <a:rPr lang="en-US" dirty="0"/>
              <a:t>) via a </a:t>
            </a:r>
            <a:r>
              <a:rPr lang="en-US" dirty="0">
                <a:solidFill>
                  <a:srgbClr val="FF0000"/>
                </a:solidFill>
              </a:rPr>
              <a:t>design model</a:t>
            </a:r>
            <a:r>
              <a:rPr lang="en-US" dirty="0"/>
              <a:t> that includes</a:t>
            </a:r>
          </a:p>
          <a:p>
            <a:pPr lvl="1"/>
            <a:r>
              <a:rPr lang="en-US" dirty="0"/>
              <a:t>Subsystems and classes and interfaces @ design level</a:t>
            </a:r>
          </a:p>
          <a:p>
            <a:pPr lvl="1"/>
            <a:r>
              <a:rPr lang="en-US" dirty="0"/>
              <a:t>Use case realizations @ design level</a:t>
            </a:r>
          </a:p>
          <a:p>
            <a:pPr lvl="1"/>
            <a:r>
              <a:rPr lang="en-US" dirty="0"/>
              <a:t>Deployment diagrams</a:t>
            </a:r>
            <a:endParaRPr lang="el-G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Σε μεγάλα έργα, με μεγάλα μοντέλα, η σχεδίαση μπορεί να είναι μια μεγάλη διαδικασία που να πολλαπλασιάσει το μέγεθος του μοντέλου σημαντικά</a:t>
            </a:r>
          </a:p>
          <a:p>
            <a:r>
              <a:rPr lang="el-GR" dirty="0"/>
              <a:t>Σε «έργα» του μεγέθους που αντιμετωπίζετε στις σπουδές σας (και στο παρόν μάθημα), η σχεδίαση πιο πολύ στόχο έχει να ξεκαθαρίσει το μοντέλο σας, να το συγκεκριμενοποιήσει και να φτιάξει τη λεγόμενη αρχιτεκτονική του συστήματος (</a:t>
            </a:r>
            <a:r>
              <a:rPr lang="en-US" dirty="0"/>
              <a:t>system architecture)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σχεδίαση…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… προσθέτει λεπτομέρειες υλοποίησης στις κλάσεις ανάλυσης, …</a:t>
            </a:r>
          </a:p>
          <a:p>
            <a:r>
              <a:rPr lang="el-GR" dirty="0"/>
              <a:t>… συχνά «σπάει» κλάσεις της ανάλυσης σε νέες, πιο συνεκτικές κλάσεις, …</a:t>
            </a:r>
          </a:p>
          <a:p>
            <a:r>
              <a:rPr lang="el-GR" dirty="0"/>
              <a:t>… προσθέτει κώδικα για τη διασύνδεση των κεντρικών κλάσεων με τα κομμάτια του </a:t>
            </a:r>
            <a:r>
              <a:rPr lang="en-US" dirty="0"/>
              <a:t>front-end, back-end, network, … (middleware software and existing, trusted software libraries)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867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Η οργάνωση των κλάσεων όταν η πολυπλοκότητα είναι μεγάλη γίνεται με </a:t>
            </a:r>
            <a:r>
              <a:rPr lang="el-GR" b="1" u="sng" dirty="0">
                <a:solidFill>
                  <a:srgbClr val="FF0000"/>
                </a:solidFill>
              </a:rPr>
              <a:t>υποσυστήματα</a:t>
            </a:r>
            <a:r>
              <a:rPr lang="el-GR" b="1" dirty="0">
                <a:solidFill>
                  <a:srgbClr val="FF0000"/>
                </a:solidFill>
              </a:rPr>
              <a:t>, και η κόλλα μεταξύ τους είναι </a:t>
            </a:r>
            <a:r>
              <a:rPr lang="en-US" b="1" u="sng" dirty="0">
                <a:solidFill>
                  <a:srgbClr val="FF0000"/>
                </a:solidFill>
              </a:rPr>
              <a:t>interfaces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l-GR" b="1" dirty="0">
                <a:solidFill>
                  <a:srgbClr val="FF0000"/>
                </a:solidFill>
              </a:rPr>
              <a:t>βλ. τις σχετικές ενότητες παρακάτω)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Κλάσεις της σχεδίασης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Οι κλάσεις πλέον πρέπει να έχουν πλήρη στοιχεία για πεδία και μεθόδους</a:t>
            </a:r>
            <a:endParaRPr lang="en-US" dirty="0"/>
          </a:p>
          <a:p>
            <a:endParaRPr lang="el-GR" dirty="0"/>
          </a:p>
          <a:p>
            <a:r>
              <a:rPr lang="el-GR" dirty="0"/>
              <a:t>Το δημόσιο κομμάτι (</a:t>
            </a:r>
            <a:r>
              <a:rPr lang="en-US" dirty="0"/>
              <a:t>public interface</a:t>
            </a:r>
            <a:r>
              <a:rPr lang="el-GR" dirty="0"/>
              <a:t>) μιας κλάσης πλέον συνιστά ένα </a:t>
            </a:r>
            <a:r>
              <a:rPr lang="el-GR" dirty="0">
                <a:solidFill>
                  <a:srgbClr val="FF0000"/>
                </a:solidFill>
              </a:rPr>
              <a:t>συμβόλαιο</a:t>
            </a:r>
            <a:r>
              <a:rPr lang="el-GR" dirty="0"/>
              <a:t> </a:t>
            </a:r>
            <a:r>
              <a:rPr lang="en-US" dirty="0"/>
              <a:t>(contract) </a:t>
            </a:r>
            <a:r>
              <a:rPr lang="el-GR" dirty="0"/>
              <a:t>για το τι μπορεί να προσφέρει η κλάση στους </a:t>
            </a:r>
            <a:r>
              <a:rPr lang="en-US" dirty="0"/>
              <a:t>clients </a:t>
            </a:r>
            <a:r>
              <a:rPr lang="el-GR" dirty="0"/>
              <a:t>της</a:t>
            </a:r>
          </a:p>
          <a:p>
            <a:pPr lvl="1"/>
            <a:r>
              <a:rPr lang="el-GR" dirty="0"/>
              <a:t>Άρα ο </a:t>
            </a:r>
            <a:r>
              <a:rPr lang="en-US" dirty="0"/>
              <a:t>developer </a:t>
            </a:r>
            <a:r>
              <a:rPr lang="el-GR" dirty="0"/>
              <a:t>της, εγγυάται στους άλλους </a:t>
            </a:r>
            <a:r>
              <a:rPr lang="en-US" dirty="0"/>
              <a:t>developers </a:t>
            </a:r>
            <a:r>
              <a:rPr lang="el-GR" dirty="0"/>
              <a:t>πώς μπορούν να χρησιμοποιούν την κλάση του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153400" y="1981200"/>
            <a:ext cx="838200" cy="609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Διαφορά κλάσης στην ανάλυση και τη σχεδίαση (από </a:t>
            </a:r>
            <a:r>
              <a:rPr lang="en-US" dirty="0" err="1"/>
              <a:t>Arlow</a:t>
            </a:r>
            <a:r>
              <a:rPr lang="en-US" dirty="0"/>
              <a:t> &amp; </a:t>
            </a:r>
            <a:r>
              <a:rPr lang="en-US" dirty="0" err="1"/>
              <a:t>Neustadt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2" descr="D:\Users\pvassil\COURSES\OOP\SW_DEV\TOPICS\02_UMLDiagrams\analDgn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2" y="1538288"/>
            <a:ext cx="9097628" cy="516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μιας καλής κλάσης σχεδίασης</a:t>
            </a:r>
            <a:r>
              <a:rPr lang="en-US" dirty="0"/>
              <a:t>: a </a:t>
            </a:r>
            <a:r>
              <a:rPr lang="en-US" dirty="0">
                <a:solidFill>
                  <a:srgbClr val="C00000"/>
                </a:solidFill>
              </a:rPr>
              <a:t>checklist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interface of a class is </a:t>
            </a:r>
            <a:r>
              <a:rPr lang="en-US" b="1" dirty="0"/>
              <a:t>exactly</a:t>
            </a:r>
            <a:r>
              <a:rPr lang="en-US" dirty="0"/>
              <a:t> what its clients expect</a:t>
            </a:r>
          </a:p>
          <a:p>
            <a:r>
              <a:rPr lang="en-US" dirty="0"/>
              <a:t>A method performs a simple, </a:t>
            </a:r>
            <a:r>
              <a:rPr lang="en-US" b="1" dirty="0"/>
              <a:t>atomic</a:t>
            </a:r>
            <a:r>
              <a:rPr lang="en-US" dirty="0"/>
              <a:t>, unique service (Every adjective counts)</a:t>
            </a:r>
          </a:p>
          <a:p>
            <a:r>
              <a:rPr lang="en-US" dirty="0"/>
              <a:t>We have achieved </a:t>
            </a:r>
            <a:r>
              <a:rPr lang="en-US" b="1" dirty="0"/>
              <a:t>high cohesion</a:t>
            </a:r>
            <a:r>
              <a:rPr lang="en-US" dirty="0"/>
              <a:t> and </a:t>
            </a:r>
            <a:r>
              <a:rPr lang="en-US" b="1" dirty="0"/>
              <a:t>low coupling</a:t>
            </a:r>
            <a:r>
              <a:rPr lang="en-US" dirty="0"/>
              <a:t> for modules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/ Γιατί / Πώς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607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Στην παρούσα ενότητα θα υποστηρίξουμε τη διαδικασία σχεδίασης με τη βασική </a:t>
            </a:r>
            <a:r>
              <a:rPr lang="el-GR" b="1" dirty="0"/>
              <a:t>μεθοδολογία</a:t>
            </a:r>
            <a:r>
              <a:rPr lang="el-GR" dirty="0"/>
              <a:t> οργάνωσης του κώδικα που έχουμε για το </a:t>
            </a:r>
            <a:r>
              <a:rPr lang="el-GR" dirty="0" err="1"/>
              <a:t>αντικειμενοστρεφές</a:t>
            </a:r>
            <a:r>
              <a:rPr lang="el-GR" dirty="0"/>
              <a:t> λογισμικό</a:t>
            </a:r>
          </a:p>
          <a:p>
            <a:pPr>
              <a:buNone/>
            </a:pPr>
            <a:r>
              <a:rPr lang="el-GR" sz="2600" i="1" dirty="0"/>
              <a:t>	</a:t>
            </a:r>
            <a:r>
              <a:rPr lang="el-GR" sz="2400" i="1" dirty="0"/>
              <a:t>/* μαθαίνουμε να πριονίζουμε, τώρα που ξέρουμε τι είναι το πριόνι */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Η ανάλυση και η σχεδίαση (συχνά κάτω από τον ενιαίο όρο </a:t>
            </a:r>
            <a:r>
              <a:rPr lang="el-GR" b="1" dirty="0">
                <a:solidFill>
                  <a:srgbClr val="0000FF"/>
                </a:solidFill>
              </a:rPr>
              <a:t>σχεδίαση</a:t>
            </a:r>
            <a:r>
              <a:rPr lang="el-GR" dirty="0"/>
              <a:t>) είναι τα </a:t>
            </a:r>
            <a:r>
              <a:rPr lang="el-GR" b="1" dirty="0">
                <a:solidFill>
                  <a:srgbClr val="0000FF"/>
                </a:solidFill>
              </a:rPr>
              <a:t>βασικά σχεδιαστικά εργαλεία </a:t>
            </a:r>
            <a:r>
              <a:rPr lang="el-GR" dirty="0"/>
              <a:t>που θα χρησιμοποιήσουμε</a:t>
            </a:r>
          </a:p>
          <a:p>
            <a:pPr algn="ctr">
              <a:buNone/>
            </a:pPr>
            <a:endParaRPr lang="el-GR" dirty="0"/>
          </a:p>
          <a:p>
            <a:r>
              <a:rPr lang="el-GR" dirty="0"/>
              <a:t>Τελειώνοντας αυτή την ενότητα, θα πρέπει να είστε εις θέση αφενός να </a:t>
            </a:r>
            <a:r>
              <a:rPr lang="el-GR" u="sng" dirty="0"/>
              <a:t>κατανοείτε</a:t>
            </a:r>
            <a:r>
              <a:rPr lang="el-GR" dirty="0"/>
              <a:t>, αλλά και να </a:t>
            </a:r>
            <a:r>
              <a:rPr lang="el-GR" u="sng" dirty="0"/>
              <a:t>οργανώσετε τον κώδικα σε κλάσεις, </a:t>
            </a:r>
            <a:r>
              <a:rPr lang="en-US" u="sng" dirty="0"/>
              <a:t>interfaces, </a:t>
            </a:r>
            <a:r>
              <a:rPr lang="el-GR" u="sng" dirty="0"/>
              <a:t>πακέτα και υποσυστήματα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04BCA-C374-4635-8D9B-698FAD81EB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μιας καλής κλάσης σχεδίασης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00FF"/>
                </a:solidFill>
              </a:rPr>
              <a:t>Το συμβόλαιο = σύνολο δημόσιων μεθόδων της κλάσης να είναι σαφές, αποδεκτό από όλους και το ελάχιστο δυνατό</a:t>
            </a:r>
            <a:r>
              <a:rPr lang="en-US" dirty="0">
                <a:solidFill>
                  <a:srgbClr val="0000FF"/>
                </a:solidFill>
              </a:rPr>
              <a:t> (exactly what the class’ clients expect)</a:t>
            </a:r>
            <a:endParaRPr lang="el-GR" dirty="0">
              <a:solidFill>
                <a:srgbClr val="0000FF"/>
              </a:solidFill>
            </a:endParaRPr>
          </a:p>
          <a:p>
            <a:pPr marL="742950" lvl="2" indent="-342900"/>
            <a:r>
              <a:rPr lang="el-GR" dirty="0"/>
              <a:t>ΠΡΟΣΟΧΗ: ποτέ δεν δίνουμε παραπάνω εγγυήσεις στο </a:t>
            </a:r>
            <a:r>
              <a:rPr lang="en-US" dirty="0"/>
              <a:t>public interface </a:t>
            </a:r>
            <a:r>
              <a:rPr lang="el-GR" dirty="0"/>
              <a:t>μιας κλάσης απ’ όσες χρειάζεται!!</a:t>
            </a:r>
          </a:p>
          <a:p>
            <a:pPr marL="742950" lvl="2" indent="-342900"/>
            <a:r>
              <a:rPr lang="el-GR" dirty="0">
                <a:solidFill>
                  <a:srgbClr val="FF0000"/>
                </a:solidFill>
              </a:rPr>
              <a:t>Αλλιώς ελλοχεύει ο κίνδυνος της κακής χρήσης και της περιττής συντήρησης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μιας καλής κλάσης σχεδίασης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3200" dirty="0">
                <a:solidFill>
                  <a:srgbClr val="0000FF"/>
                </a:solidFill>
              </a:rPr>
              <a:t>Οι μέθοδοι είναι όσο το δυνατόν πιο απλές = κάθε μία υλοποιεί μια (1) δουλειά και μόνο</a:t>
            </a:r>
            <a:r>
              <a:rPr lang="en-US" sz="3200" dirty="0">
                <a:solidFill>
                  <a:srgbClr val="0000FF"/>
                </a:solidFill>
              </a:rPr>
              <a:t> (a </a:t>
            </a:r>
            <a:r>
              <a:rPr lang="en-US" sz="3200" dirty="0">
                <a:solidFill>
                  <a:srgbClr val="C00000"/>
                </a:solidFill>
              </a:rPr>
              <a:t>simple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b="1" dirty="0">
                <a:solidFill>
                  <a:srgbClr val="7030A0"/>
                </a:solidFill>
              </a:rPr>
              <a:t>atomic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>
                <a:solidFill>
                  <a:srgbClr val="008000"/>
                </a:solidFill>
              </a:rPr>
              <a:t>unique</a:t>
            </a:r>
            <a:r>
              <a:rPr lang="en-US" sz="3200" dirty="0">
                <a:solidFill>
                  <a:srgbClr val="0000FF"/>
                </a:solidFill>
              </a:rPr>
              <a:t> service)</a:t>
            </a:r>
            <a:endParaRPr lang="el-GR" sz="3200" dirty="0">
              <a:solidFill>
                <a:srgbClr val="0000FF"/>
              </a:solidFill>
            </a:endParaRPr>
          </a:p>
          <a:p>
            <a:pPr marL="742950" lvl="2" indent="-342900"/>
            <a:r>
              <a:rPr lang="el-GR" dirty="0"/>
              <a:t>Αποφύγετε τις μεθόδους που κάνουν πολλές δουλειές</a:t>
            </a:r>
          </a:p>
          <a:p>
            <a:pPr marL="742950" lvl="2" indent="-342900"/>
            <a:r>
              <a:rPr lang="el-GR" dirty="0"/>
              <a:t>Αποφύγετε τις πολλές εναλλακτικές υλοποιήσεις για την ίδια δουλειά</a:t>
            </a:r>
          </a:p>
          <a:p>
            <a:pPr marL="742950" lvl="2" indent="-342900"/>
            <a:r>
              <a:rPr lang="el-GR" dirty="0">
                <a:solidFill>
                  <a:srgbClr val="FF0000"/>
                </a:solidFill>
              </a:rPr>
              <a:t>Ότι περιττό προστίθεται, μπορεί να χρησιμοποιηθεί κακώς και σίγουρα επιφέρει ανεπιθύμητη συντήρηση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μιας καλής κλάσης σχεδίασης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Υψηλή </a:t>
            </a:r>
            <a:r>
              <a:rPr lang="el-GR" b="1" dirty="0">
                <a:solidFill>
                  <a:srgbClr val="0000FF"/>
                </a:solidFill>
              </a:rPr>
              <a:t>συνεκτικότητα</a:t>
            </a:r>
            <a:r>
              <a:rPr lang="en-US" dirty="0"/>
              <a:t> (cohesion)</a:t>
            </a:r>
            <a:endParaRPr lang="el-GR" dirty="0"/>
          </a:p>
          <a:p>
            <a:pPr lvl="1"/>
            <a:r>
              <a:rPr lang="el-GR" dirty="0"/>
              <a:t>Όλα τα στοιχεία της κλάσης συνεργάζονται για την επίτευξη κατά βάση μίας δουλειάς …</a:t>
            </a:r>
          </a:p>
          <a:p>
            <a:pPr lvl="1"/>
            <a:r>
              <a:rPr lang="el-GR" dirty="0"/>
              <a:t>… συνήθως αυτό προκύπτει κρατώντας χαμηλά των αριθμό των αρμοδιοτήτων και των πεδίων</a:t>
            </a:r>
          </a:p>
          <a:p>
            <a:r>
              <a:rPr lang="el-GR" dirty="0"/>
              <a:t>Χαμηλός </a:t>
            </a:r>
            <a:r>
              <a:rPr lang="el-GR" dirty="0">
                <a:solidFill>
                  <a:srgbClr val="FF0000"/>
                </a:solidFill>
              </a:rPr>
              <a:t>βαθμός συσχέτισης </a:t>
            </a:r>
            <a:r>
              <a:rPr lang="el-GR" dirty="0"/>
              <a:t>(</a:t>
            </a:r>
            <a:r>
              <a:rPr lang="en-US" dirty="0"/>
              <a:t>coupling)</a:t>
            </a:r>
          </a:p>
          <a:p>
            <a:pPr lvl="1"/>
            <a:r>
              <a:rPr lang="el-GR" dirty="0"/>
              <a:t>Η συσχέτιση με άλλες κλάσεις πλην των απαραιτήτων απαγορεύεται δια ροπάλου</a:t>
            </a:r>
          </a:p>
          <a:p>
            <a:pPr lvl="1"/>
            <a:r>
              <a:rPr lang="el-GR" dirty="0"/>
              <a:t>Όσο πιο πολλές συσχετίσεις, τόσο πιο επώδυνη η συντήρηση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 </a:t>
            </a:r>
            <a:r>
              <a:rPr lang="el-GR" dirty="0" err="1"/>
              <a:t>μέτρον</a:t>
            </a:r>
            <a:r>
              <a:rPr lang="el-GR" dirty="0"/>
              <a:t> άριστον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Έχοντας πει τα προηγούμενα …</a:t>
            </a:r>
          </a:p>
          <a:p>
            <a:pPr lvl="1"/>
            <a:r>
              <a:rPr lang="el-GR" dirty="0"/>
              <a:t>Δε σημαίνει ότι θα καταλήξουμε να έχουμε συμβόλαια με μία μέθοδο μόνο, μόνο και μόνο για να μη θεωρηθεί ότι πλατειάζουμε</a:t>
            </a:r>
            <a:r>
              <a:rPr lang="en-US" dirty="0"/>
              <a:t>…</a:t>
            </a:r>
            <a:endParaRPr lang="el-GR" dirty="0"/>
          </a:p>
          <a:p>
            <a:pPr lvl="1"/>
            <a:r>
              <a:rPr lang="el-GR" dirty="0"/>
              <a:t>Δε σημαίνει ότι αν χρειαστεί να συσχετίσουμε δύο κλάσεις (είτε λόγω μιας σχέσης </a:t>
            </a:r>
            <a:r>
              <a:rPr lang="en-US" dirty="0"/>
              <a:t>part-whole </a:t>
            </a:r>
            <a:r>
              <a:rPr lang="el-GR" dirty="0"/>
              <a:t>είτε λόγω μιας συνεργασίας) δε θα το κάνουμε για να μην υπάρχει </a:t>
            </a:r>
            <a:r>
              <a:rPr lang="en-US" dirty="0"/>
              <a:t>coupling…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 realizations at design level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Εκτός από κλάσεις, προφανώς μπορούν να αναθεωρηθούν / επεκταθούν / … και άλλα </a:t>
            </a:r>
            <a:r>
              <a:rPr lang="en-US" dirty="0"/>
              <a:t>design artifacts </a:t>
            </a:r>
            <a:r>
              <a:rPr lang="el-GR" dirty="0"/>
              <a:t>της διαδικασίας ανάλυσης:</a:t>
            </a:r>
            <a:endParaRPr lang="en-US" dirty="0"/>
          </a:p>
          <a:p>
            <a:pPr lvl="1"/>
            <a:r>
              <a:rPr lang="en-US" dirty="0"/>
              <a:t>Add </a:t>
            </a:r>
            <a:r>
              <a:rPr lang="en-US" u="sng" dirty="0"/>
              <a:t>implementation details</a:t>
            </a:r>
            <a:r>
              <a:rPr lang="en-US" dirty="0"/>
              <a:t> to the fundamental, analysis-level </a:t>
            </a:r>
            <a:r>
              <a:rPr lang="en-US" u="sng" dirty="0"/>
              <a:t>interaction diagrams</a:t>
            </a:r>
          </a:p>
          <a:p>
            <a:pPr lvl="1"/>
            <a:r>
              <a:rPr lang="en-US" dirty="0"/>
              <a:t>Zoom-out at system level</a:t>
            </a:r>
            <a:r>
              <a:rPr lang="el-GR" dirty="0"/>
              <a:t> </a:t>
            </a:r>
            <a:r>
              <a:rPr lang="en-US" dirty="0"/>
              <a:t>and model interactions between </a:t>
            </a:r>
            <a:r>
              <a:rPr lang="en-US" u="sng" dirty="0"/>
              <a:t>subsystems</a:t>
            </a:r>
            <a:r>
              <a:rPr lang="en-US" dirty="0"/>
              <a:t> (rather than between objects) via </a:t>
            </a:r>
            <a:r>
              <a:rPr lang="en-US" u="sng" dirty="0"/>
              <a:t>interfaces as glue</a:t>
            </a:r>
            <a:r>
              <a:rPr lang="en-US" dirty="0"/>
              <a:t> =&gt; produce the </a:t>
            </a:r>
            <a:r>
              <a:rPr lang="en-US" b="1" dirty="0"/>
              <a:t>system architecture</a:t>
            </a:r>
            <a:r>
              <a:rPr lang="en-US" dirty="0"/>
              <a:t> (</a:t>
            </a:r>
            <a:r>
              <a:rPr lang="en-US" b="1" dirty="0"/>
              <a:t>see next!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metrics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Πώς μετράμε την εσωτερική συνεκτικότητα μιας κλάσης, και για την ακρίβεια, πώς αποτιμούμε το αν οι μέθοδοι μιας κλάσης εξυπηρετούν ακριβώς μία λειτουργικότητα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Cohesion</a:t>
            </a:r>
            <a:r>
              <a:rPr lang="en-US" sz="2400" dirty="0"/>
              <a:t> is a measure of the extent to which the methods and the structure of a class are oriented towards serving </a:t>
            </a:r>
            <a:r>
              <a:rPr lang="en-US" sz="2400" u="sng" dirty="0"/>
              <a:t>a single</a:t>
            </a:r>
            <a:r>
              <a:rPr lang="en-US" sz="2400" dirty="0"/>
              <a:t> purpose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A cohesive module</a:t>
            </a:r>
            <a:r>
              <a:rPr lang="el-GR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has all its methods and attributes oriented towards serving the same functionality</a:t>
            </a:r>
          </a:p>
          <a:p>
            <a:pPr lvl="1"/>
            <a:r>
              <a:rPr lang="en-US" sz="2000" dirty="0"/>
              <a:t>Hard to determine it in an automated, measurable way</a:t>
            </a:r>
          </a:p>
          <a:p>
            <a:pPr lvl="1"/>
            <a:r>
              <a:rPr lang="en-US" sz="2000" dirty="0"/>
              <a:t>We approximate the “relatedness” of the classes methods via the patterns of how methods access attributes</a:t>
            </a:r>
          </a:p>
          <a:p>
            <a:pPr lvl="1"/>
            <a:r>
              <a:rPr lang="en-US" sz="2000" dirty="0"/>
              <a:t>We typically assess </a:t>
            </a:r>
            <a:r>
              <a:rPr lang="en-US" sz="2000" b="1" u="sng" dirty="0">
                <a:solidFill>
                  <a:srgbClr val="C00000"/>
                </a:solidFill>
              </a:rPr>
              <a:t>L</a:t>
            </a:r>
            <a:r>
              <a:rPr lang="en-US" sz="2000" b="1" dirty="0">
                <a:solidFill>
                  <a:srgbClr val="C00000"/>
                </a:solidFill>
              </a:rPr>
              <a:t>ack of </a:t>
            </a:r>
            <a:r>
              <a:rPr lang="en-US" sz="2000" u="sng" dirty="0">
                <a:solidFill>
                  <a:srgbClr val="C00000"/>
                </a:solidFill>
              </a:rPr>
              <a:t>C</a:t>
            </a:r>
            <a:r>
              <a:rPr lang="en-US" sz="2000" dirty="0">
                <a:solidFill>
                  <a:srgbClr val="C00000"/>
                </a:solidFill>
              </a:rPr>
              <a:t>ohesion </a:t>
            </a:r>
            <a:r>
              <a:rPr lang="el-GR" sz="2000" u="sng" dirty="0">
                <a:solidFill>
                  <a:srgbClr val="C00000"/>
                </a:solidFill>
              </a:rPr>
              <a:t>Ο</a:t>
            </a:r>
            <a:r>
              <a:rPr lang="en-US" sz="2000" dirty="0">
                <a:solidFill>
                  <a:srgbClr val="C00000"/>
                </a:solidFill>
              </a:rPr>
              <a:t>f </a:t>
            </a:r>
            <a:r>
              <a:rPr lang="en-US" sz="2000" u="sng" dirty="0">
                <a:solidFill>
                  <a:srgbClr val="C00000"/>
                </a:solidFill>
              </a:rPr>
              <a:t>M</a:t>
            </a:r>
            <a:r>
              <a:rPr lang="en-US" sz="2000" dirty="0">
                <a:solidFill>
                  <a:srgbClr val="C00000"/>
                </a:solidFill>
              </a:rPr>
              <a:t>ethods (LCOM)</a:t>
            </a:r>
            <a:r>
              <a:rPr lang="en-US" sz="2000" dirty="0"/>
              <a:t> </a:t>
            </a:r>
          </a:p>
          <a:p>
            <a:pPr lvl="2"/>
            <a:r>
              <a:rPr lang="en-US" sz="1900" dirty="0" err="1"/>
              <a:t>Chidamber</a:t>
            </a:r>
            <a:r>
              <a:rPr lang="en-US" sz="1900" dirty="0"/>
              <a:t> S. R. and </a:t>
            </a:r>
            <a:r>
              <a:rPr lang="en-US" sz="1900" dirty="0" err="1"/>
              <a:t>Kemerer</a:t>
            </a:r>
            <a:r>
              <a:rPr lang="en-US" sz="1900" dirty="0"/>
              <a:t> C. F. A Metrics Suite for Object Oriented Design. IEEE Transactions on Software Engineering, vol. 20, no. 6, pp. 476</a:t>
            </a:r>
            <a:r>
              <a:rPr lang="el-GR" sz="1900" dirty="0"/>
              <a:t> - </a:t>
            </a:r>
            <a:r>
              <a:rPr lang="en-US" sz="1900" dirty="0"/>
              <a:t>493, June 1994</a:t>
            </a:r>
            <a:r>
              <a:rPr lang="el-GR" sz="1900" dirty="0"/>
              <a:t>.</a:t>
            </a:r>
            <a:endParaRPr lang="en-US" sz="1900" dirty="0"/>
          </a:p>
          <a:p>
            <a:pPr lvl="2"/>
            <a:r>
              <a:rPr lang="en-US" sz="1900" dirty="0"/>
              <a:t>Henderson-Sellers, B. Object-oriented metrics : measures of complexity. Prentice-Hall, 1996.</a:t>
            </a:r>
            <a:endParaRPr lang="en-US" sz="1900" dirty="0">
              <a:solidFill>
                <a:srgbClr val="C00000"/>
              </a:solidFill>
            </a:endParaRPr>
          </a:p>
          <a:p>
            <a:r>
              <a:rPr lang="en-US" sz="2400" dirty="0"/>
              <a:t>A high </a:t>
            </a:r>
            <a:r>
              <a:rPr lang="en-US" sz="2400" u="sng" dirty="0"/>
              <a:t>Lack of</a:t>
            </a:r>
            <a:r>
              <a:rPr lang="en-US" sz="2400" dirty="0"/>
              <a:t> Cohesion value indicates that possibly the class serves more than one roles and needs to be split</a:t>
            </a:r>
            <a:endParaRPr lang="el-GR" sz="2400" dirty="0"/>
          </a:p>
          <a:p>
            <a:r>
              <a:rPr lang="en-US" sz="2400" dirty="0"/>
              <a:t>Huge discussion of the research community over cohesion at both the semantic and the metrics level (out of scope of this course)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the following class</a:t>
            </a:r>
            <a:endParaRPr lang="el-GR" dirty="0"/>
          </a:p>
        </p:txBody>
      </p:sp>
      <p:cxnSp>
        <p:nvCxnSpPr>
          <p:cNvPr id="6" name="AutoShape 107"/>
          <p:cNvCxnSpPr>
            <a:cxnSpLocks noChangeAspect="1" noChangeShapeType="1"/>
            <a:stCxn id="8" idx="0"/>
            <a:endCxn id="9" idx="4"/>
          </p:cNvCxnSpPr>
          <p:nvPr/>
        </p:nvCxnSpPr>
        <p:spPr bwMode="auto">
          <a:xfrm flipV="1">
            <a:off x="1095041" y="1784022"/>
            <a:ext cx="795417" cy="30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8" name="Rectangle 109"/>
          <p:cNvSpPr>
            <a:spLocks noChangeArrowheads="1"/>
          </p:cNvSpPr>
          <p:nvPr/>
        </p:nvSpPr>
        <p:spPr bwMode="auto">
          <a:xfrm rot="5400000">
            <a:off x="915041" y="169703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Oval 110"/>
          <p:cNvSpPr>
            <a:spLocks noChangeArrowheads="1"/>
          </p:cNvSpPr>
          <p:nvPr/>
        </p:nvSpPr>
        <p:spPr bwMode="auto">
          <a:xfrm rot="5400000">
            <a:off x="1890458" y="1685022"/>
            <a:ext cx="198000" cy="19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Rectangle 112"/>
          <p:cNvSpPr>
            <a:spLocks noChangeArrowheads="1"/>
          </p:cNvSpPr>
          <p:nvPr/>
        </p:nvSpPr>
        <p:spPr bwMode="auto">
          <a:xfrm rot="5400000">
            <a:off x="915041" y="2285563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3"/>
          <p:cNvSpPr>
            <a:spLocks noChangeArrowheads="1"/>
          </p:cNvSpPr>
          <p:nvPr/>
        </p:nvSpPr>
        <p:spPr bwMode="auto">
          <a:xfrm rot="5400000">
            <a:off x="1894372" y="2271642"/>
            <a:ext cx="190173" cy="19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" name="AutoShape 114"/>
          <p:cNvCxnSpPr>
            <a:cxnSpLocks noChangeAspect="1" noChangeShapeType="1"/>
            <a:stCxn id="15" idx="0"/>
            <a:endCxn id="16" idx="4"/>
          </p:cNvCxnSpPr>
          <p:nvPr/>
        </p:nvCxnSpPr>
        <p:spPr bwMode="auto">
          <a:xfrm flipV="1">
            <a:off x="1095041" y="2965091"/>
            <a:ext cx="795418" cy="30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5" name="Rectangle 116"/>
          <p:cNvSpPr>
            <a:spLocks noChangeArrowheads="1"/>
          </p:cNvSpPr>
          <p:nvPr/>
        </p:nvSpPr>
        <p:spPr bwMode="auto">
          <a:xfrm rot="5400000">
            <a:off x="915041" y="287810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Oval 117"/>
          <p:cNvSpPr>
            <a:spLocks noChangeArrowheads="1"/>
          </p:cNvSpPr>
          <p:nvPr/>
        </p:nvSpPr>
        <p:spPr bwMode="auto">
          <a:xfrm rot="5400000">
            <a:off x="1890459" y="2866091"/>
            <a:ext cx="198000" cy="19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Rectangle 119"/>
          <p:cNvSpPr>
            <a:spLocks noChangeArrowheads="1"/>
          </p:cNvSpPr>
          <p:nvPr/>
        </p:nvSpPr>
        <p:spPr bwMode="auto">
          <a:xfrm rot="5400000">
            <a:off x="915041" y="339662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Oval 120"/>
          <p:cNvSpPr>
            <a:spLocks noChangeArrowheads="1"/>
          </p:cNvSpPr>
          <p:nvPr/>
        </p:nvSpPr>
        <p:spPr bwMode="auto">
          <a:xfrm rot="5400000">
            <a:off x="1890458" y="3386620"/>
            <a:ext cx="198000" cy="19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0" name="AutoShape 121"/>
          <p:cNvCxnSpPr>
            <a:cxnSpLocks noChangeAspect="1" noChangeShapeType="1"/>
            <a:stCxn id="18" idx="0"/>
            <a:endCxn id="19" idx="4"/>
          </p:cNvCxnSpPr>
          <p:nvPr/>
        </p:nvCxnSpPr>
        <p:spPr bwMode="auto">
          <a:xfrm flipV="1">
            <a:off x="1095041" y="3485620"/>
            <a:ext cx="795417" cy="10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1" name="AutoShape 122"/>
          <p:cNvCxnSpPr>
            <a:cxnSpLocks noChangeAspect="1" noChangeShapeType="1"/>
            <a:stCxn id="8" idx="0"/>
            <a:endCxn id="12" idx="3"/>
          </p:cNvCxnSpPr>
          <p:nvPr/>
        </p:nvCxnSpPr>
        <p:spPr bwMode="auto">
          <a:xfrm>
            <a:off x="1095041" y="1787032"/>
            <a:ext cx="824414" cy="5163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2" name="AutoShape 123"/>
          <p:cNvCxnSpPr>
            <a:cxnSpLocks noChangeAspect="1" noChangeShapeType="1"/>
            <a:stCxn id="11" idx="0"/>
            <a:endCxn id="9" idx="5"/>
          </p:cNvCxnSpPr>
          <p:nvPr/>
        </p:nvCxnSpPr>
        <p:spPr bwMode="auto">
          <a:xfrm flipV="1">
            <a:off x="1095041" y="1854026"/>
            <a:ext cx="824413" cy="521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3" name="Rectangle 124"/>
          <p:cNvSpPr>
            <a:spLocks noChangeArrowheads="1"/>
          </p:cNvSpPr>
          <p:nvPr/>
        </p:nvSpPr>
        <p:spPr bwMode="auto">
          <a:xfrm>
            <a:off x="2195736" y="1628800"/>
            <a:ext cx="245790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a</a:t>
            </a:r>
            <a:r>
              <a:rPr lang="en-US" baseline="-25000" dirty="0">
                <a:cs typeface="Arial" charset="0"/>
              </a:rPr>
              <a:t>1</a:t>
            </a:r>
          </a:p>
        </p:txBody>
      </p:sp>
      <p:sp>
        <p:nvSpPr>
          <p:cNvPr id="24" name="Rectangle 125"/>
          <p:cNvSpPr>
            <a:spLocks noChangeArrowheads="1"/>
          </p:cNvSpPr>
          <p:nvPr/>
        </p:nvSpPr>
        <p:spPr bwMode="auto">
          <a:xfrm>
            <a:off x="539552" y="1628800"/>
            <a:ext cx="281359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m</a:t>
            </a:r>
            <a:r>
              <a:rPr lang="en-US" baseline="-25000" dirty="0">
                <a:cs typeface="Arial" charset="0"/>
              </a:rPr>
              <a:t>1</a:t>
            </a:r>
          </a:p>
        </p:txBody>
      </p:sp>
      <p:sp>
        <p:nvSpPr>
          <p:cNvPr id="25" name="Rectangle 126"/>
          <p:cNvSpPr>
            <a:spLocks noChangeArrowheads="1"/>
          </p:cNvSpPr>
          <p:nvPr/>
        </p:nvSpPr>
        <p:spPr bwMode="auto">
          <a:xfrm>
            <a:off x="539552" y="3356992"/>
            <a:ext cx="281359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m</a:t>
            </a:r>
            <a:r>
              <a:rPr lang="en-US" baseline="-25000" dirty="0">
                <a:cs typeface="Arial" charset="0"/>
              </a:rPr>
              <a:t>4</a:t>
            </a:r>
          </a:p>
        </p:txBody>
      </p:sp>
      <p:sp>
        <p:nvSpPr>
          <p:cNvPr id="26" name="Rectangle 127"/>
          <p:cNvSpPr>
            <a:spLocks noChangeArrowheads="1"/>
          </p:cNvSpPr>
          <p:nvPr/>
        </p:nvSpPr>
        <p:spPr bwMode="auto">
          <a:xfrm>
            <a:off x="2195736" y="3356992"/>
            <a:ext cx="207621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a</a:t>
            </a:r>
            <a:r>
              <a:rPr lang="en-US" baseline="-25000" dirty="0">
                <a:cs typeface="Arial" charset="0"/>
              </a:rPr>
              <a:t>4</a:t>
            </a:r>
          </a:p>
        </p:txBody>
      </p:sp>
      <p:cxnSp>
        <p:nvCxnSpPr>
          <p:cNvPr id="28" name="AutoShape 129"/>
          <p:cNvCxnSpPr>
            <a:cxnSpLocks noChangeAspect="1" noChangeShapeType="1"/>
            <a:stCxn id="11" idx="0"/>
            <a:endCxn id="16" idx="3"/>
          </p:cNvCxnSpPr>
          <p:nvPr/>
        </p:nvCxnSpPr>
        <p:spPr bwMode="auto">
          <a:xfrm>
            <a:off x="1095041" y="2375563"/>
            <a:ext cx="824414" cy="5195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" name="Rectangle 124"/>
          <p:cNvSpPr>
            <a:spLocks noChangeArrowheads="1"/>
          </p:cNvSpPr>
          <p:nvPr/>
        </p:nvSpPr>
        <p:spPr bwMode="auto">
          <a:xfrm>
            <a:off x="2195736" y="2197430"/>
            <a:ext cx="245790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a</a:t>
            </a:r>
            <a:r>
              <a:rPr lang="en-US" baseline="-25000" dirty="0">
                <a:cs typeface="Arial" charset="0"/>
              </a:rPr>
              <a:t>2</a:t>
            </a:r>
          </a:p>
        </p:txBody>
      </p:sp>
      <p:sp>
        <p:nvSpPr>
          <p:cNvPr id="31" name="Rectangle 124"/>
          <p:cNvSpPr>
            <a:spLocks noChangeArrowheads="1"/>
          </p:cNvSpPr>
          <p:nvPr/>
        </p:nvSpPr>
        <p:spPr bwMode="auto">
          <a:xfrm>
            <a:off x="2195736" y="2819864"/>
            <a:ext cx="245790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a</a:t>
            </a:r>
            <a:r>
              <a:rPr lang="en-US" baseline="-25000" dirty="0">
                <a:cs typeface="Arial" charset="0"/>
              </a:rPr>
              <a:t>3</a:t>
            </a:r>
          </a:p>
        </p:txBody>
      </p:sp>
      <p:sp>
        <p:nvSpPr>
          <p:cNvPr id="32" name="Rectangle 124"/>
          <p:cNvSpPr>
            <a:spLocks noChangeArrowheads="1"/>
          </p:cNvSpPr>
          <p:nvPr/>
        </p:nvSpPr>
        <p:spPr bwMode="auto">
          <a:xfrm>
            <a:off x="503113" y="2204864"/>
            <a:ext cx="317798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m</a:t>
            </a:r>
            <a:r>
              <a:rPr lang="en-US" baseline="-25000" dirty="0">
                <a:cs typeface="Arial" charset="0"/>
              </a:rPr>
              <a:t>2</a:t>
            </a:r>
          </a:p>
        </p:txBody>
      </p:sp>
      <p:sp>
        <p:nvSpPr>
          <p:cNvPr id="33" name="Rectangle 124"/>
          <p:cNvSpPr>
            <a:spLocks noChangeArrowheads="1"/>
          </p:cNvSpPr>
          <p:nvPr/>
        </p:nvSpPr>
        <p:spPr bwMode="auto">
          <a:xfrm>
            <a:off x="503113" y="2773494"/>
            <a:ext cx="317798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" tIns="0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cs typeface="Arial" charset="0"/>
              </a:rPr>
              <a:t>m</a:t>
            </a:r>
            <a:r>
              <a:rPr lang="en-US" baseline="-25000" dirty="0">
                <a:cs typeface="Arial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9832" y="1340768"/>
            <a:ext cx="55446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we discuss cohesion and LCOM*, we typically do it by observing</a:t>
            </a:r>
            <a:r>
              <a:rPr lang="en-US" sz="2000" b="1" dirty="0"/>
              <a:t> patterns on how methods access attributes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We use </a:t>
            </a:r>
            <a:r>
              <a:rPr lang="en-US" sz="2000" dirty="0">
                <a:solidFill>
                  <a:srgbClr val="C00000"/>
                </a:solidFill>
              </a:rPr>
              <a:t>a bipartite graph</a:t>
            </a:r>
            <a:r>
              <a:rPr lang="en-US" sz="2000" dirty="0"/>
              <a:t>, where</a:t>
            </a:r>
          </a:p>
          <a:p>
            <a:pPr marL="179388" indent="-179388">
              <a:buFontTx/>
              <a:buChar char="-"/>
            </a:pPr>
            <a:r>
              <a:rPr lang="en-US" sz="2000" dirty="0"/>
              <a:t>Square nodes are methods</a:t>
            </a:r>
          </a:p>
          <a:p>
            <a:pPr marL="179388" indent="-179388">
              <a:buFontTx/>
              <a:buChar char="-"/>
            </a:pPr>
            <a:r>
              <a:rPr lang="en-US" sz="2000" dirty="0"/>
              <a:t>Circular nodes are attributes</a:t>
            </a:r>
          </a:p>
          <a:p>
            <a:pPr marL="179388" indent="-179388">
              <a:buFontTx/>
              <a:buChar char="-"/>
            </a:pPr>
            <a:r>
              <a:rPr lang="en-US" sz="2000" dirty="0"/>
              <a:t>An edge (</a:t>
            </a:r>
            <a:r>
              <a:rPr lang="en-US" sz="2000" dirty="0" err="1"/>
              <a:t>m,a</a:t>
            </a:r>
            <a:r>
              <a:rPr lang="en-US" sz="2000" dirty="0"/>
              <a:t>) exists if a method uses an attribute</a:t>
            </a:r>
          </a:p>
          <a:p>
            <a:r>
              <a:rPr lang="en-US" sz="2000" dirty="0"/>
              <a:t>Here, we have an example of a class with 4 methods and 4 attributes</a:t>
            </a:r>
          </a:p>
          <a:p>
            <a:endParaRPr lang="en-US" sz="2000" dirty="0"/>
          </a:p>
          <a:p>
            <a:r>
              <a:rPr lang="en-US" sz="2000" dirty="0"/>
              <a:t>Frequently (but not always), we assess a quantity over all </a:t>
            </a:r>
            <a:r>
              <a:rPr lang="en-US" sz="2000" b="1" dirty="0"/>
              <a:t>pairs of methods </a:t>
            </a:r>
            <a:r>
              <a:rPr lang="en-US" sz="2000" dirty="0"/>
              <a:t>(lower triangular part of the matrix)</a:t>
            </a:r>
          </a:p>
          <a:p>
            <a:endParaRPr lang="en-US" sz="2000" dirty="0"/>
          </a:p>
          <a:p>
            <a:r>
              <a:rPr lang="en-US" sz="2000" u="sng" dirty="0"/>
              <a:t>Whether to exclude getters and setters from the graph is open to debate!</a:t>
            </a:r>
            <a:endParaRPr lang="el-GR" sz="2000" u="sng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67544" y="3933056"/>
          <a:ext cx="24482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LCOM1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626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cs typeface="Arial" charset="0"/>
              </a:rPr>
              <a:t>Lack of Cohesion of Metrics #1</a:t>
            </a:r>
            <a:endParaRPr lang="el-GR" sz="2400" dirty="0">
              <a:cs typeface="Arial" charset="0"/>
            </a:endParaRPr>
          </a:p>
          <a:p>
            <a:pPr>
              <a:buNone/>
            </a:pPr>
            <a:r>
              <a:rPr lang="en-US" sz="2400" dirty="0" err="1">
                <a:cs typeface="Arial" charset="0"/>
              </a:rPr>
              <a:t>Chidamber</a:t>
            </a:r>
            <a:r>
              <a:rPr lang="en-US" sz="2400" dirty="0">
                <a:cs typeface="Arial" charset="0"/>
              </a:rPr>
              <a:t> &amp; </a:t>
            </a:r>
            <a:r>
              <a:rPr lang="en-US" sz="2400" dirty="0" err="1">
                <a:cs typeface="Arial" charset="0"/>
              </a:rPr>
              <a:t>Kemerer</a:t>
            </a:r>
            <a:r>
              <a:rPr lang="en-US" sz="2400" dirty="0">
                <a:cs typeface="Arial" charset="0"/>
              </a:rPr>
              <a:t>, 1994</a:t>
            </a:r>
          </a:p>
          <a:p>
            <a:r>
              <a:rPr lang="en-US" sz="2400" dirty="0">
                <a:cs typeface="Arial" charset="0"/>
              </a:rPr>
              <a:t>Number of pairs of methods without common attribute references</a:t>
            </a:r>
          </a:p>
          <a:p>
            <a:endParaRPr lang="en-US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Ideally, a super cohesive module has LCOM1 = 0 &amp;&amp; a super non-cohesive, the #cells of the lower triangle. </a:t>
            </a:r>
          </a:p>
          <a:p>
            <a:r>
              <a:rPr lang="en-US" sz="2400" dirty="0">
                <a:cs typeface="Arial" charset="0"/>
              </a:rPr>
              <a:t>Here, out of 6 pairs, there are </a:t>
            </a:r>
            <a:r>
              <a:rPr lang="en-US" sz="2400" dirty="0">
                <a:solidFill>
                  <a:srgbClr val="C00000"/>
                </a:solidFill>
                <a:cs typeface="Arial" charset="0"/>
              </a:rPr>
              <a:t>LCOM1 = 4 </a:t>
            </a:r>
            <a:r>
              <a:rPr lang="en-US" sz="2400" dirty="0">
                <a:cs typeface="Arial" charset="0"/>
              </a:rPr>
              <a:t>w/o common accesses</a:t>
            </a:r>
          </a:p>
          <a:p>
            <a:endParaRPr lang="el-GR" sz="2400" dirty="0"/>
          </a:p>
        </p:txBody>
      </p:sp>
      <p:grpSp>
        <p:nvGrpSpPr>
          <p:cNvPr id="3" name="Group 28"/>
          <p:cNvGrpSpPr/>
          <p:nvPr/>
        </p:nvGrpSpPr>
        <p:grpSpPr>
          <a:xfrm>
            <a:off x="503113" y="1628800"/>
            <a:ext cx="1938413" cy="2023658"/>
            <a:chOff x="503113" y="1628800"/>
            <a:chExt cx="1938413" cy="2023658"/>
          </a:xfrm>
        </p:grpSpPr>
        <p:cxnSp>
          <p:nvCxnSpPr>
            <p:cNvPr id="30" name="AutoShape 107"/>
            <p:cNvCxnSpPr>
              <a:cxnSpLocks noChangeAspect="1" noChangeShapeType="1"/>
              <a:stCxn id="31" idx="0"/>
              <a:endCxn id="32" idx="4"/>
            </p:cNvCxnSpPr>
            <p:nvPr/>
          </p:nvCxnSpPr>
          <p:spPr bwMode="auto">
            <a:xfrm flipV="1">
              <a:off x="1095041" y="1784022"/>
              <a:ext cx="795417" cy="30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1" name="Rectangle 109"/>
            <p:cNvSpPr>
              <a:spLocks noChangeArrowheads="1"/>
            </p:cNvSpPr>
            <p:nvPr/>
          </p:nvSpPr>
          <p:spPr bwMode="auto">
            <a:xfrm rot="5400000">
              <a:off x="915041" y="169703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 rot="5400000">
              <a:off x="1890458" y="1685022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 rot="5400000">
              <a:off x="915041" y="2285563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113"/>
            <p:cNvSpPr>
              <a:spLocks noChangeArrowheads="1"/>
            </p:cNvSpPr>
            <p:nvPr/>
          </p:nvSpPr>
          <p:spPr bwMode="auto">
            <a:xfrm rot="5400000">
              <a:off x="1894372" y="2271642"/>
              <a:ext cx="190173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35" name="AutoShape 114"/>
            <p:cNvCxnSpPr>
              <a:cxnSpLocks noChangeAspect="1" noChangeShapeType="1"/>
              <a:stCxn id="36" idx="0"/>
              <a:endCxn id="37" idx="4"/>
            </p:cNvCxnSpPr>
            <p:nvPr/>
          </p:nvCxnSpPr>
          <p:spPr bwMode="auto">
            <a:xfrm flipV="1">
              <a:off x="1095041" y="2965091"/>
              <a:ext cx="795418" cy="30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6" name="Rectangle 116"/>
            <p:cNvSpPr>
              <a:spLocks noChangeArrowheads="1"/>
            </p:cNvSpPr>
            <p:nvPr/>
          </p:nvSpPr>
          <p:spPr bwMode="auto">
            <a:xfrm rot="5400000">
              <a:off x="915041" y="287810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117"/>
            <p:cNvSpPr>
              <a:spLocks noChangeArrowheads="1"/>
            </p:cNvSpPr>
            <p:nvPr/>
          </p:nvSpPr>
          <p:spPr bwMode="auto">
            <a:xfrm rot="5400000">
              <a:off x="1890459" y="2866091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Rectangle 119"/>
            <p:cNvSpPr>
              <a:spLocks noChangeArrowheads="1"/>
            </p:cNvSpPr>
            <p:nvPr/>
          </p:nvSpPr>
          <p:spPr bwMode="auto">
            <a:xfrm rot="5400000">
              <a:off x="915041" y="3396628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auto">
            <a:xfrm rot="5400000">
              <a:off x="1890458" y="3386620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40" name="AutoShape 121"/>
            <p:cNvCxnSpPr>
              <a:cxnSpLocks noChangeAspect="1" noChangeShapeType="1"/>
              <a:stCxn id="38" idx="0"/>
              <a:endCxn id="39" idx="4"/>
            </p:cNvCxnSpPr>
            <p:nvPr/>
          </p:nvCxnSpPr>
          <p:spPr bwMode="auto">
            <a:xfrm flipV="1">
              <a:off x="1095041" y="3485620"/>
              <a:ext cx="795417" cy="10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1" name="AutoShape 122"/>
            <p:cNvCxnSpPr>
              <a:cxnSpLocks noChangeAspect="1" noChangeShapeType="1"/>
              <a:stCxn id="31" idx="0"/>
              <a:endCxn id="34" idx="3"/>
            </p:cNvCxnSpPr>
            <p:nvPr/>
          </p:nvCxnSpPr>
          <p:spPr bwMode="auto">
            <a:xfrm>
              <a:off x="1095041" y="1787032"/>
              <a:ext cx="824414" cy="51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2" name="AutoShape 123"/>
            <p:cNvCxnSpPr>
              <a:cxnSpLocks noChangeAspect="1" noChangeShapeType="1"/>
              <a:stCxn id="33" idx="0"/>
              <a:endCxn id="32" idx="5"/>
            </p:cNvCxnSpPr>
            <p:nvPr/>
          </p:nvCxnSpPr>
          <p:spPr bwMode="auto">
            <a:xfrm flipV="1">
              <a:off x="1095041" y="1854026"/>
              <a:ext cx="824413" cy="521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2195736" y="162880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4" name="Rectangle 125"/>
            <p:cNvSpPr>
              <a:spLocks noChangeArrowheads="1"/>
            </p:cNvSpPr>
            <p:nvPr/>
          </p:nvSpPr>
          <p:spPr bwMode="auto">
            <a:xfrm>
              <a:off x="539552" y="1628800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5" name="Rectangle 126"/>
            <p:cNvSpPr>
              <a:spLocks noChangeArrowheads="1"/>
            </p:cNvSpPr>
            <p:nvPr/>
          </p:nvSpPr>
          <p:spPr bwMode="auto">
            <a:xfrm>
              <a:off x="539552" y="3356992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sp>
          <p:nvSpPr>
            <p:cNvPr id="46" name="Rectangle 127"/>
            <p:cNvSpPr>
              <a:spLocks noChangeArrowheads="1"/>
            </p:cNvSpPr>
            <p:nvPr/>
          </p:nvSpPr>
          <p:spPr bwMode="auto">
            <a:xfrm>
              <a:off x="2195736" y="3356992"/>
              <a:ext cx="207621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cxnSp>
          <p:nvCxnSpPr>
            <p:cNvPr id="47" name="AutoShape 129"/>
            <p:cNvCxnSpPr>
              <a:cxnSpLocks noChangeAspect="1" noChangeShapeType="1"/>
              <a:stCxn id="33" idx="0"/>
              <a:endCxn id="37" idx="3"/>
            </p:cNvCxnSpPr>
            <p:nvPr/>
          </p:nvCxnSpPr>
          <p:spPr bwMode="auto">
            <a:xfrm>
              <a:off x="1095041" y="2375563"/>
              <a:ext cx="824414" cy="5195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8" name="Rectangle 124"/>
            <p:cNvSpPr>
              <a:spLocks noChangeArrowheads="1"/>
            </p:cNvSpPr>
            <p:nvPr/>
          </p:nvSpPr>
          <p:spPr bwMode="auto">
            <a:xfrm>
              <a:off x="2195736" y="219743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2195736" y="2819864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  <p:sp>
          <p:nvSpPr>
            <p:cNvPr id="50" name="Rectangle 124"/>
            <p:cNvSpPr>
              <a:spLocks noChangeArrowheads="1"/>
            </p:cNvSpPr>
            <p:nvPr/>
          </p:nvSpPr>
          <p:spPr bwMode="auto">
            <a:xfrm>
              <a:off x="503113" y="220486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51" name="Rectangle 124"/>
            <p:cNvSpPr>
              <a:spLocks noChangeArrowheads="1"/>
            </p:cNvSpPr>
            <p:nvPr/>
          </p:nvSpPr>
          <p:spPr bwMode="auto">
            <a:xfrm>
              <a:off x="503113" y="277349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67544" y="3933056"/>
          <a:ext cx="24482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LCOM2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556792"/>
            <a:ext cx="5626968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dirty="0">
                <a:cs typeface="Arial" charset="0"/>
              </a:rPr>
              <a:t>Lack of Cohesion of Metrics #2</a:t>
            </a:r>
          </a:p>
          <a:p>
            <a:pPr>
              <a:buNone/>
            </a:pPr>
            <a:r>
              <a:rPr lang="en-US" sz="2600" dirty="0" err="1">
                <a:cs typeface="Arial" charset="0"/>
              </a:rPr>
              <a:t>Chidamber</a:t>
            </a:r>
            <a:r>
              <a:rPr lang="en-US" sz="2600" dirty="0">
                <a:cs typeface="Arial" charset="0"/>
              </a:rPr>
              <a:t> &amp; </a:t>
            </a:r>
            <a:r>
              <a:rPr lang="en-US" sz="2600" dirty="0" err="1">
                <a:cs typeface="Arial" charset="0"/>
              </a:rPr>
              <a:t>Kemerer</a:t>
            </a:r>
            <a:r>
              <a:rPr lang="en-US" sz="2600" dirty="0">
                <a:cs typeface="Arial" charset="0"/>
              </a:rPr>
              <a:t>, 1994</a:t>
            </a:r>
          </a:p>
          <a:p>
            <a:r>
              <a:rPr lang="en-US" sz="2600" dirty="0">
                <a:cs typeface="Arial" charset="0"/>
              </a:rPr>
              <a:t>Split the pairs-of-methods in two sets</a:t>
            </a:r>
          </a:p>
          <a:p>
            <a:pPr lvl="1"/>
            <a:r>
              <a:rPr lang="en-US" dirty="0">
                <a:solidFill>
                  <a:srgbClr val="C00000"/>
                </a:solidFill>
                <a:cs typeface="Arial" charset="0"/>
              </a:rPr>
              <a:t>P: pairs that do NOT share attributes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" charset="0"/>
              </a:rPr>
              <a:t>Q: pairs that share attributes</a:t>
            </a:r>
          </a:p>
          <a:p>
            <a:pPr lvl="1"/>
            <a:endParaRPr lang="en-US" dirty="0">
              <a:cs typeface="Arial" charset="0"/>
            </a:endParaRPr>
          </a:p>
          <a:p>
            <a:endParaRPr lang="el-GR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Ideally, a cohesive module has LCOM2 = 0 &amp;&amp; a super non-cohesive, LCOM2=P, the #cells of the lower triangle (Q=0). </a:t>
            </a:r>
          </a:p>
          <a:p>
            <a:r>
              <a:rPr lang="en-US" sz="2600" dirty="0">
                <a:cs typeface="Arial" charset="0"/>
              </a:rPr>
              <a:t>Here, LCOM</a:t>
            </a:r>
            <a:r>
              <a:rPr lang="el-GR" sz="26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= </a:t>
            </a:r>
            <a:r>
              <a:rPr lang="en-US" sz="2600" dirty="0">
                <a:solidFill>
                  <a:srgbClr val="C00000"/>
                </a:solidFill>
                <a:cs typeface="Arial" charset="0"/>
              </a:rPr>
              <a:t>4</a:t>
            </a:r>
            <a:r>
              <a:rPr lang="en-US" sz="2600" dirty="0">
                <a:cs typeface="Arial" charset="0"/>
              </a:rPr>
              <a:t>-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= </a:t>
            </a:r>
            <a:r>
              <a:rPr lang="el-GR" sz="2600" dirty="0">
                <a:cs typeface="Arial" charset="0"/>
              </a:rPr>
              <a:t>2</a:t>
            </a:r>
            <a:endParaRPr lang="el-GR" sz="2600" dirty="0"/>
          </a:p>
        </p:txBody>
      </p:sp>
      <p:grpSp>
        <p:nvGrpSpPr>
          <p:cNvPr id="3" name="Group 28"/>
          <p:cNvGrpSpPr/>
          <p:nvPr/>
        </p:nvGrpSpPr>
        <p:grpSpPr>
          <a:xfrm>
            <a:off x="503113" y="1628800"/>
            <a:ext cx="1938413" cy="2023658"/>
            <a:chOff x="503113" y="1628800"/>
            <a:chExt cx="1938413" cy="2023658"/>
          </a:xfrm>
        </p:grpSpPr>
        <p:cxnSp>
          <p:nvCxnSpPr>
            <p:cNvPr id="30" name="AutoShape 107"/>
            <p:cNvCxnSpPr>
              <a:cxnSpLocks noChangeAspect="1" noChangeShapeType="1"/>
              <a:stCxn id="31" idx="0"/>
              <a:endCxn id="32" idx="4"/>
            </p:cNvCxnSpPr>
            <p:nvPr/>
          </p:nvCxnSpPr>
          <p:spPr bwMode="auto">
            <a:xfrm flipV="1">
              <a:off x="1095041" y="1784022"/>
              <a:ext cx="795417" cy="30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1" name="Rectangle 109"/>
            <p:cNvSpPr>
              <a:spLocks noChangeArrowheads="1"/>
            </p:cNvSpPr>
            <p:nvPr/>
          </p:nvSpPr>
          <p:spPr bwMode="auto">
            <a:xfrm rot="5400000">
              <a:off x="915041" y="169703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 rot="5400000">
              <a:off x="1890458" y="1685022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 rot="5400000">
              <a:off x="915041" y="2285563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113"/>
            <p:cNvSpPr>
              <a:spLocks noChangeArrowheads="1"/>
            </p:cNvSpPr>
            <p:nvPr/>
          </p:nvSpPr>
          <p:spPr bwMode="auto">
            <a:xfrm rot="5400000">
              <a:off x="1894372" y="2271642"/>
              <a:ext cx="190173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35" name="AutoShape 114"/>
            <p:cNvCxnSpPr>
              <a:cxnSpLocks noChangeAspect="1" noChangeShapeType="1"/>
              <a:stCxn id="36" idx="0"/>
              <a:endCxn id="37" idx="4"/>
            </p:cNvCxnSpPr>
            <p:nvPr/>
          </p:nvCxnSpPr>
          <p:spPr bwMode="auto">
            <a:xfrm flipV="1">
              <a:off x="1095041" y="2965091"/>
              <a:ext cx="795418" cy="30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6" name="Rectangle 116"/>
            <p:cNvSpPr>
              <a:spLocks noChangeArrowheads="1"/>
            </p:cNvSpPr>
            <p:nvPr/>
          </p:nvSpPr>
          <p:spPr bwMode="auto">
            <a:xfrm rot="5400000">
              <a:off x="915041" y="287810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117"/>
            <p:cNvSpPr>
              <a:spLocks noChangeArrowheads="1"/>
            </p:cNvSpPr>
            <p:nvPr/>
          </p:nvSpPr>
          <p:spPr bwMode="auto">
            <a:xfrm rot="5400000">
              <a:off x="1890459" y="2866091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Rectangle 119"/>
            <p:cNvSpPr>
              <a:spLocks noChangeArrowheads="1"/>
            </p:cNvSpPr>
            <p:nvPr/>
          </p:nvSpPr>
          <p:spPr bwMode="auto">
            <a:xfrm rot="5400000">
              <a:off x="915041" y="3396628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auto">
            <a:xfrm rot="5400000">
              <a:off x="1890458" y="3386620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40" name="AutoShape 121"/>
            <p:cNvCxnSpPr>
              <a:cxnSpLocks noChangeAspect="1" noChangeShapeType="1"/>
              <a:stCxn id="38" idx="0"/>
              <a:endCxn id="39" idx="4"/>
            </p:cNvCxnSpPr>
            <p:nvPr/>
          </p:nvCxnSpPr>
          <p:spPr bwMode="auto">
            <a:xfrm flipV="1">
              <a:off x="1095041" y="3485620"/>
              <a:ext cx="795417" cy="10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1" name="AutoShape 122"/>
            <p:cNvCxnSpPr>
              <a:cxnSpLocks noChangeAspect="1" noChangeShapeType="1"/>
              <a:stCxn id="31" idx="0"/>
              <a:endCxn id="34" idx="3"/>
            </p:cNvCxnSpPr>
            <p:nvPr/>
          </p:nvCxnSpPr>
          <p:spPr bwMode="auto">
            <a:xfrm>
              <a:off x="1095041" y="1787032"/>
              <a:ext cx="824414" cy="51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2" name="AutoShape 123"/>
            <p:cNvCxnSpPr>
              <a:cxnSpLocks noChangeAspect="1" noChangeShapeType="1"/>
              <a:stCxn id="33" idx="0"/>
              <a:endCxn id="32" idx="5"/>
            </p:cNvCxnSpPr>
            <p:nvPr/>
          </p:nvCxnSpPr>
          <p:spPr bwMode="auto">
            <a:xfrm flipV="1">
              <a:off x="1095041" y="1854026"/>
              <a:ext cx="824413" cy="521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2195736" y="162880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4" name="Rectangle 125"/>
            <p:cNvSpPr>
              <a:spLocks noChangeArrowheads="1"/>
            </p:cNvSpPr>
            <p:nvPr/>
          </p:nvSpPr>
          <p:spPr bwMode="auto">
            <a:xfrm>
              <a:off x="539552" y="1628800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5" name="Rectangle 126"/>
            <p:cNvSpPr>
              <a:spLocks noChangeArrowheads="1"/>
            </p:cNvSpPr>
            <p:nvPr/>
          </p:nvSpPr>
          <p:spPr bwMode="auto">
            <a:xfrm>
              <a:off x="539552" y="3356992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sp>
          <p:nvSpPr>
            <p:cNvPr id="46" name="Rectangle 127"/>
            <p:cNvSpPr>
              <a:spLocks noChangeArrowheads="1"/>
            </p:cNvSpPr>
            <p:nvPr/>
          </p:nvSpPr>
          <p:spPr bwMode="auto">
            <a:xfrm>
              <a:off x="2195736" y="3356992"/>
              <a:ext cx="207621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cxnSp>
          <p:nvCxnSpPr>
            <p:cNvPr id="47" name="AutoShape 129"/>
            <p:cNvCxnSpPr>
              <a:cxnSpLocks noChangeAspect="1" noChangeShapeType="1"/>
              <a:stCxn id="33" idx="0"/>
              <a:endCxn id="37" idx="3"/>
            </p:cNvCxnSpPr>
            <p:nvPr/>
          </p:nvCxnSpPr>
          <p:spPr bwMode="auto">
            <a:xfrm>
              <a:off x="1095041" y="2375563"/>
              <a:ext cx="824414" cy="5195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8" name="Rectangle 124"/>
            <p:cNvSpPr>
              <a:spLocks noChangeArrowheads="1"/>
            </p:cNvSpPr>
            <p:nvPr/>
          </p:nvSpPr>
          <p:spPr bwMode="auto">
            <a:xfrm>
              <a:off x="2195736" y="219743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2195736" y="2819864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  <p:sp>
          <p:nvSpPr>
            <p:cNvPr id="50" name="Rectangle 124"/>
            <p:cNvSpPr>
              <a:spLocks noChangeArrowheads="1"/>
            </p:cNvSpPr>
            <p:nvPr/>
          </p:nvSpPr>
          <p:spPr bwMode="auto">
            <a:xfrm>
              <a:off x="503113" y="220486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51" name="Rectangle 124"/>
            <p:cNvSpPr>
              <a:spLocks noChangeArrowheads="1"/>
            </p:cNvSpPr>
            <p:nvPr/>
          </p:nvSpPr>
          <p:spPr bwMode="auto">
            <a:xfrm>
              <a:off x="503113" y="277349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67544" y="3933056"/>
          <a:ext cx="24482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63"/>
          <p:cNvGrpSpPr/>
          <p:nvPr/>
        </p:nvGrpSpPr>
        <p:grpSpPr>
          <a:xfrm>
            <a:off x="3779912" y="3717032"/>
            <a:ext cx="3606577" cy="737632"/>
            <a:chOff x="5508104" y="5805264"/>
            <a:chExt cx="3606577" cy="737632"/>
          </a:xfrm>
        </p:grpSpPr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5508104" y="5957649"/>
              <a:ext cx="115057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charset="0"/>
                </a:rPr>
                <a:t>LCOM2 =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6924401" y="5805264"/>
              <a:ext cx="2190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cs typeface="Arial" charset="0"/>
                </a:rPr>
                <a:t>P</a:t>
              </a:r>
              <a:r>
                <a:rPr lang="en-US" sz="2400" dirty="0">
                  <a:cs typeface="Arial" charset="0"/>
                </a:rPr>
                <a:t> – </a:t>
              </a: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Q</a:t>
              </a:r>
              <a:r>
                <a:rPr lang="en-US" sz="2400" dirty="0">
                  <a:cs typeface="Arial" charset="0"/>
                </a:rPr>
                <a:t>, if </a:t>
              </a:r>
              <a:r>
                <a:rPr lang="en-US" sz="2400" dirty="0">
                  <a:solidFill>
                    <a:srgbClr val="C00000"/>
                  </a:solidFill>
                  <a:cs typeface="Arial" charset="0"/>
                </a:rPr>
                <a:t>P</a:t>
              </a:r>
              <a:r>
                <a:rPr lang="en-US" sz="2400" dirty="0">
                  <a:cs typeface="Arial" charset="0"/>
                </a:rPr>
                <a:t> – </a:t>
              </a: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Q</a:t>
              </a:r>
              <a:r>
                <a:rPr lang="en-US" sz="2400" dirty="0">
                  <a:cs typeface="Arial" charset="0"/>
                </a:rPr>
                <a:t> </a:t>
              </a:r>
              <a:r>
                <a:rPr lang="en-US" sz="2400" dirty="0">
                  <a:cs typeface="Arial" charset="0"/>
                  <a:sym typeface="Symbol" pitchFamily="18" charset="2"/>
                </a:rPr>
                <a:t> 0</a:t>
              </a: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6924401" y="6173564"/>
              <a:ext cx="157344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charset="0"/>
                </a:rPr>
                <a:t>0, otherwise</a:t>
              </a:r>
            </a:p>
          </p:txBody>
        </p:sp>
        <p:sp>
          <p:nvSpPr>
            <p:cNvPr id="62" name="AutoShape 13"/>
            <p:cNvSpPr>
              <a:spLocks/>
            </p:cNvSpPr>
            <p:nvPr/>
          </p:nvSpPr>
          <p:spPr bwMode="auto">
            <a:xfrm>
              <a:off x="6735489" y="5873632"/>
              <a:ext cx="140767" cy="651712"/>
            </a:xfrm>
            <a:prstGeom prst="leftBrace">
              <a:avLst>
                <a:gd name="adj1" fmla="val 43752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40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Σχεδίαση: </a:t>
            </a:r>
            <a:r>
              <a:rPr lang="en-US" dirty="0"/>
              <a:t>in fact, </a:t>
            </a:r>
            <a:r>
              <a:rPr lang="el-GR" u="sng" dirty="0"/>
              <a:t>ανάλυση</a:t>
            </a:r>
            <a:r>
              <a:rPr lang="el-GR" dirty="0"/>
              <a:t> και </a:t>
            </a:r>
            <a:r>
              <a:rPr lang="el-GR" u="sng" dirty="0"/>
              <a:t>σχεδίαση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Στη φάση της </a:t>
            </a:r>
            <a:r>
              <a:rPr lang="el-GR" u="sng" dirty="0">
                <a:solidFill>
                  <a:srgbClr val="0000FF"/>
                </a:solidFill>
              </a:rPr>
              <a:t>ανάλυσης</a:t>
            </a:r>
            <a:r>
              <a:rPr lang="el-GR" dirty="0"/>
              <a:t> ενδιαφερόμαστε για το </a:t>
            </a:r>
            <a:r>
              <a:rPr lang="el-GR" b="1" dirty="0">
                <a:solidFill>
                  <a:srgbClr val="0000FF"/>
                </a:solidFill>
              </a:rPr>
              <a:t>τι</a:t>
            </a:r>
            <a:r>
              <a:rPr lang="el-GR" dirty="0">
                <a:solidFill>
                  <a:srgbClr val="0000FF"/>
                </a:solidFill>
              </a:rPr>
              <a:t> πρέπει να κάνει το σύστημα </a:t>
            </a:r>
            <a:r>
              <a:rPr lang="el-GR" dirty="0"/>
              <a:t>(αντί για το πώς ή το γιατί</a:t>
            </a:r>
            <a:r>
              <a:rPr lang="en-US" dirty="0"/>
              <a:t>)</a:t>
            </a:r>
            <a:r>
              <a:rPr lang="el-GR" dirty="0"/>
              <a:t> και δουλεύουμε με κλάσεις που αφορούν στο πεδίο του </a:t>
            </a:r>
            <a:r>
              <a:rPr lang="el-GR" dirty="0">
                <a:solidFill>
                  <a:srgbClr val="0000FF"/>
                </a:solidFill>
              </a:rPr>
              <a:t>προβλήματος</a:t>
            </a:r>
            <a:r>
              <a:rPr lang="el-GR" dirty="0"/>
              <a:t> (και </a:t>
            </a:r>
            <a:r>
              <a:rPr lang="el-GR" dirty="0">
                <a:solidFill>
                  <a:srgbClr val="FF0000"/>
                </a:solidFill>
              </a:rPr>
              <a:t>όχι με τεχνικές λεπτομέρειες της λύσης</a:t>
            </a:r>
            <a:r>
              <a:rPr lang="el-GR" dirty="0"/>
              <a:t> όπως π.χ., διασυνδέσεις με άλλα υποσυστήματα)</a:t>
            </a:r>
          </a:p>
          <a:p>
            <a:r>
              <a:rPr lang="el-GR" dirty="0"/>
              <a:t>Η </a:t>
            </a:r>
            <a:r>
              <a:rPr lang="el-GR" u="sng" dirty="0">
                <a:solidFill>
                  <a:srgbClr val="FF0000"/>
                </a:solidFill>
              </a:rPr>
              <a:t>σχεδίαση</a:t>
            </a:r>
            <a:r>
              <a:rPr lang="el-GR" dirty="0"/>
              <a:t> σκοπό έχει να εισάγει την απαραίτητη λεπτομέρεια στο μοντέλο μας – γι</a:t>
            </a:r>
            <a:r>
              <a:rPr lang="en-US" dirty="0"/>
              <a:t>’ </a:t>
            </a:r>
            <a:r>
              <a:rPr lang="el-GR" dirty="0"/>
              <a:t>αυτό και η έμφαση είναι πιο πολύ στα </a:t>
            </a:r>
            <a:r>
              <a:rPr lang="en-US" dirty="0"/>
              <a:t>interfaces &amp; </a:t>
            </a:r>
            <a:r>
              <a:rPr lang="en-US" dirty="0" err="1"/>
              <a:t>susbsystems</a:t>
            </a:r>
            <a:endParaRPr lang="el-GR" dirty="0"/>
          </a:p>
          <a:p>
            <a:r>
              <a:rPr lang="el-GR" dirty="0"/>
              <a:t>Η </a:t>
            </a:r>
            <a:r>
              <a:rPr lang="el-GR" dirty="0">
                <a:solidFill>
                  <a:srgbClr val="0000FF"/>
                </a:solidFill>
              </a:rPr>
              <a:t>ανάλυση</a:t>
            </a:r>
            <a:r>
              <a:rPr lang="el-GR" dirty="0"/>
              <a:t> λέει </a:t>
            </a:r>
            <a:r>
              <a:rPr lang="el-GR" u="sng" dirty="0">
                <a:solidFill>
                  <a:srgbClr val="0000FF"/>
                </a:solidFill>
              </a:rPr>
              <a:t>τι</a:t>
            </a:r>
            <a:r>
              <a:rPr lang="el-GR" dirty="0"/>
              <a:t> κάνει το σύστημα και η </a:t>
            </a:r>
            <a:r>
              <a:rPr lang="el-GR" dirty="0">
                <a:solidFill>
                  <a:srgbClr val="FF0000"/>
                </a:solidFill>
              </a:rPr>
              <a:t>σχεδίαση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πώς</a:t>
            </a:r>
            <a:r>
              <a:rPr lang="el-GR" dirty="0"/>
              <a:t> το κάνει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4E9B-3A05-4A5F-BB95-6A3DBFA50A39}" type="slidenum">
              <a:rPr lang="el-GR" altLang="en-US" smtClean="0"/>
              <a:pPr>
                <a:defRPr/>
              </a:pPr>
              <a:t>5</a:t>
            </a:fld>
            <a:endParaRPr lang="el-GR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LCOM5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531832"/>
            <a:ext cx="5626968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cs typeface="Arial" charset="0"/>
              </a:rPr>
              <a:t>Lack of Cohesion of Metrics #5</a:t>
            </a:r>
          </a:p>
          <a:p>
            <a:pPr>
              <a:buNone/>
            </a:pPr>
            <a:r>
              <a:rPr lang="en-US" sz="2400" dirty="0">
                <a:cs typeface="Arial" charset="0"/>
              </a:rPr>
              <a:t>Henderson-Sellers, 1996 </a:t>
            </a:r>
          </a:p>
          <a:p>
            <a:r>
              <a:rPr lang="en-US" sz="2400" dirty="0">
                <a:ln>
                  <a:solidFill>
                    <a:srgbClr val="FFFF00"/>
                  </a:solidFill>
                </a:ln>
                <a:cs typeface="Arial" charset="0"/>
              </a:rPr>
              <a:t>Use the attributes, instead!!</a:t>
            </a:r>
          </a:p>
          <a:p>
            <a:r>
              <a:rPr lang="en-US" sz="2400" dirty="0">
                <a:cs typeface="Arial" charset="0"/>
              </a:rPr>
              <a:t>Assuming m methods, </a:t>
            </a:r>
            <a:r>
              <a:rPr lang="el-GR" sz="2400" dirty="0">
                <a:cs typeface="Arial" charset="0"/>
              </a:rPr>
              <a:t>α</a:t>
            </a:r>
            <a:r>
              <a:rPr lang="en-US" sz="2400" dirty="0">
                <a:cs typeface="Arial" charset="0"/>
              </a:rPr>
              <a:t> attributes, and </a:t>
            </a:r>
            <a:r>
              <a:rPr lang="el-GR" sz="2400" i="1" dirty="0">
                <a:cs typeface="Arial" charset="0"/>
              </a:rPr>
              <a:t>μ(</a:t>
            </a:r>
            <a:r>
              <a:rPr lang="en-US" sz="2400" i="1" dirty="0">
                <a:cs typeface="Arial" charset="0"/>
              </a:rPr>
              <a:t>A</a:t>
            </a:r>
            <a:r>
              <a:rPr lang="el-GR" sz="2400" i="1" dirty="0">
                <a:cs typeface="Arial" charset="0"/>
              </a:rPr>
              <a:t>)</a:t>
            </a:r>
            <a:r>
              <a:rPr lang="el-GR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the methods accessing A</a:t>
            </a:r>
          </a:p>
          <a:p>
            <a:pPr lvl="1"/>
            <a:endParaRPr lang="en-US" dirty="0">
              <a:cs typeface="Arial" charset="0"/>
            </a:endParaRPr>
          </a:p>
          <a:p>
            <a:endParaRPr lang="el-GR" sz="2400" dirty="0">
              <a:cs typeface="Arial" charset="0"/>
            </a:endParaRPr>
          </a:p>
          <a:p>
            <a:r>
              <a:rPr lang="en-US" sz="2400" dirty="0">
                <a:cs typeface="Arial" charset="0"/>
              </a:rPr>
              <a:t>LCOM5 = 0 whenever all methods access all attributes – super cohesive</a:t>
            </a:r>
          </a:p>
          <a:p>
            <a:r>
              <a:rPr lang="en-US" sz="2400" dirty="0">
                <a:cs typeface="Arial" charset="0"/>
              </a:rPr>
              <a:t>LCOM5 = 1, super non-</a:t>
            </a:r>
            <a:r>
              <a:rPr lang="en-US" sz="2400" dirty="0" err="1">
                <a:cs typeface="Arial" charset="0"/>
              </a:rPr>
              <a:t>coh</a:t>
            </a:r>
            <a:r>
              <a:rPr lang="en-US" sz="2400" dirty="0">
                <a:cs typeface="Arial" charset="0"/>
              </a:rPr>
              <a:t>., whenever every method accesses a single attribute</a:t>
            </a:r>
          </a:p>
          <a:p>
            <a:r>
              <a:rPr lang="en-US" sz="2400" dirty="0">
                <a:cs typeface="Arial" charset="0"/>
              </a:rPr>
              <a:t>{¼(2+1+2+1) – 4}/(-3)  = (-10/4)/-3 = 5/6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503113" y="1628800"/>
            <a:ext cx="1938413" cy="2023658"/>
            <a:chOff x="503113" y="1628800"/>
            <a:chExt cx="1938413" cy="2023658"/>
          </a:xfrm>
        </p:grpSpPr>
        <p:cxnSp>
          <p:nvCxnSpPr>
            <p:cNvPr id="30" name="AutoShape 107"/>
            <p:cNvCxnSpPr>
              <a:cxnSpLocks noChangeAspect="1" noChangeShapeType="1"/>
              <a:stCxn id="31" idx="0"/>
              <a:endCxn id="32" idx="4"/>
            </p:cNvCxnSpPr>
            <p:nvPr/>
          </p:nvCxnSpPr>
          <p:spPr bwMode="auto">
            <a:xfrm flipV="1">
              <a:off x="1095041" y="1784022"/>
              <a:ext cx="795417" cy="30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1" name="Rectangle 109"/>
            <p:cNvSpPr>
              <a:spLocks noChangeArrowheads="1"/>
            </p:cNvSpPr>
            <p:nvPr/>
          </p:nvSpPr>
          <p:spPr bwMode="auto">
            <a:xfrm rot="5400000">
              <a:off x="915041" y="169703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 rot="5400000">
              <a:off x="1890458" y="1685022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 rot="5400000">
              <a:off x="915041" y="2285563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113"/>
            <p:cNvSpPr>
              <a:spLocks noChangeArrowheads="1"/>
            </p:cNvSpPr>
            <p:nvPr/>
          </p:nvSpPr>
          <p:spPr bwMode="auto">
            <a:xfrm rot="5400000">
              <a:off x="1894372" y="2271642"/>
              <a:ext cx="190173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35" name="AutoShape 114"/>
            <p:cNvCxnSpPr>
              <a:cxnSpLocks noChangeAspect="1" noChangeShapeType="1"/>
              <a:stCxn id="36" idx="0"/>
              <a:endCxn id="37" idx="4"/>
            </p:cNvCxnSpPr>
            <p:nvPr/>
          </p:nvCxnSpPr>
          <p:spPr bwMode="auto">
            <a:xfrm flipV="1">
              <a:off x="1095041" y="2965091"/>
              <a:ext cx="795418" cy="30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36" name="Rectangle 116"/>
            <p:cNvSpPr>
              <a:spLocks noChangeArrowheads="1"/>
            </p:cNvSpPr>
            <p:nvPr/>
          </p:nvSpPr>
          <p:spPr bwMode="auto">
            <a:xfrm rot="5400000">
              <a:off x="915041" y="2878102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117"/>
            <p:cNvSpPr>
              <a:spLocks noChangeArrowheads="1"/>
            </p:cNvSpPr>
            <p:nvPr/>
          </p:nvSpPr>
          <p:spPr bwMode="auto">
            <a:xfrm rot="5400000">
              <a:off x="1890459" y="2866091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Rectangle 119"/>
            <p:cNvSpPr>
              <a:spLocks noChangeArrowheads="1"/>
            </p:cNvSpPr>
            <p:nvPr/>
          </p:nvSpPr>
          <p:spPr bwMode="auto">
            <a:xfrm rot="5400000">
              <a:off x="915041" y="3396628"/>
              <a:ext cx="180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auto">
            <a:xfrm rot="5400000">
              <a:off x="1890458" y="3386620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40" name="AutoShape 121"/>
            <p:cNvCxnSpPr>
              <a:cxnSpLocks noChangeAspect="1" noChangeShapeType="1"/>
              <a:stCxn id="38" idx="0"/>
              <a:endCxn id="39" idx="4"/>
            </p:cNvCxnSpPr>
            <p:nvPr/>
          </p:nvCxnSpPr>
          <p:spPr bwMode="auto">
            <a:xfrm flipV="1">
              <a:off x="1095041" y="3485620"/>
              <a:ext cx="795417" cy="10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1" name="AutoShape 122"/>
            <p:cNvCxnSpPr>
              <a:cxnSpLocks noChangeAspect="1" noChangeShapeType="1"/>
              <a:stCxn id="31" idx="0"/>
              <a:endCxn id="34" idx="3"/>
            </p:cNvCxnSpPr>
            <p:nvPr/>
          </p:nvCxnSpPr>
          <p:spPr bwMode="auto">
            <a:xfrm>
              <a:off x="1095041" y="1787032"/>
              <a:ext cx="824414" cy="51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2" name="AutoShape 123"/>
            <p:cNvCxnSpPr>
              <a:cxnSpLocks noChangeAspect="1" noChangeShapeType="1"/>
              <a:stCxn id="33" idx="0"/>
              <a:endCxn id="32" idx="5"/>
            </p:cNvCxnSpPr>
            <p:nvPr/>
          </p:nvCxnSpPr>
          <p:spPr bwMode="auto">
            <a:xfrm flipV="1">
              <a:off x="1095041" y="1854026"/>
              <a:ext cx="824413" cy="521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2195736" y="162880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4" name="Rectangle 125"/>
            <p:cNvSpPr>
              <a:spLocks noChangeArrowheads="1"/>
            </p:cNvSpPr>
            <p:nvPr/>
          </p:nvSpPr>
          <p:spPr bwMode="auto">
            <a:xfrm>
              <a:off x="539552" y="1628800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1</a:t>
              </a:r>
            </a:p>
          </p:txBody>
        </p:sp>
        <p:sp>
          <p:nvSpPr>
            <p:cNvPr id="45" name="Rectangle 126"/>
            <p:cNvSpPr>
              <a:spLocks noChangeArrowheads="1"/>
            </p:cNvSpPr>
            <p:nvPr/>
          </p:nvSpPr>
          <p:spPr bwMode="auto">
            <a:xfrm>
              <a:off x="539552" y="3356992"/>
              <a:ext cx="281359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sp>
          <p:nvSpPr>
            <p:cNvPr id="46" name="Rectangle 127"/>
            <p:cNvSpPr>
              <a:spLocks noChangeArrowheads="1"/>
            </p:cNvSpPr>
            <p:nvPr/>
          </p:nvSpPr>
          <p:spPr bwMode="auto">
            <a:xfrm>
              <a:off x="2195736" y="3356992"/>
              <a:ext cx="207621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4</a:t>
              </a:r>
            </a:p>
          </p:txBody>
        </p:sp>
        <p:cxnSp>
          <p:nvCxnSpPr>
            <p:cNvPr id="47" name="AutoShape 129"/>
            <p:cNvCxnSpPr>
              <a:cxnSpLocks noChangeAspect="1" noChangeShapeType="1"/>
              <a:stCxn id="33" idx="0"/>
              <a:endCxn id="37" idx="3"/>
            </p:cNvCxnSpPr>
            <p:nvPr/>
          </p:nvCxnSpPr>
          <p:spPr bwMode="auto">
            <a:xfrm>
              <a:off x="1095041" y="2375563"/>
              <a:ext cx="824414" cy="5195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8" name="Rectangle 124"/>
            <p:cNvSpPr>
              <a:spLocks noChangeArrowheads="1"/>
            </p:cNvSpPr>
            <p:nvPr/>
          </p:nvSpPr>
          <p:spPr bwMode="auto">
            <a:xfrm>
              <a:off x="2195736" y="2197430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2195736" y="2819864"/>
              <a:ext cx="245790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a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  <p:sp>
          <p:nvSpPr>
            <p:cNvPr id="50" name="Rectangle 124"/>
            <p:cNvSpPr>
              <a:spLocks noChangeArrowheads="1"/>
            </p:cNvSpPr>
            <p:nvPr/>
          </p:nvSpPr>
          <p:spPr bwMode="auto">
            <a:xfrm>
              <a:off x="503113" y="220486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2</a:t>
              </a:r>
            </a:p>
          </p:txBody>
        </p:sp>
        <p:sp>
          <p:nvSpPr>
            <p:cNvPr id="51" name="Rectangle 124"/>
            <p:cNvSpPr>
              <a:spLocks noChangeArrowheads="1"/>
            </p:cNvSpPr>
            <p:nvPr/>
          </p:nvSpPr>
          <p:spPr bwMode="auto">
            <a:xfrm>
              <a:off x="503113" y="2773494"/>
              <a:ext cx="317798" cy="295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4" tIns="0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cs typeface="Arial" charset="0"/>
                </a:rPr>
                <a:t>m</a:t>
              </a:r>
              <a:r>
                <a:rPr lang="en-US" baseline="-25000" dirty="0"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67544" y="3933056"/>
          <a:ext cx="24482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a4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X</a:t>
                      </a:r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52"/>
          <p:cNvGrpSpPr/>
          <p:nvPr/>
        </p:nvGrpSpPr>
        <p:grpSpPr>
          <a:xfrm>
            <a:off x="3995936" y="3568110"/>
            <a:ext cx="2896344" cy="1001712"/>
            <a:chOff x="827584" y="5856288"/>
            <a:chExt cx="2896344" cy="1001712"/>
          </a:xfrm>
        </p:grpSpPr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827584" y="6360344"/>
              <a:ext cx="115057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144" tIns="0" rIns="9144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charset="0"/>
                </a:rPr>
                <a:t>LCOM5 =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123728" y="5856288"/>
            <a:ext cx="1600200" cy="100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15559" imgH="634725" progId="Equation.3">
                    <p:embed/>
                  </p:oleObj>
                </mc:Choice>
                <mc:Fallback>
                  <p:oleObj name="Equation" r:id="rId2" imgW="1015559" imgH="634725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5856288"/>
                          <a:ext cx="1600200" cy="1001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179512" y="5949280"/>
            <a:ext cx="15121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No more pairs of methods here!</a:t>
            </a:r>
            <a:endParaRPr lang="el-GR" sz="1400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known as “Analysis Packages”</a:t>
            </a:r>
          </a:p>
          <a:p>
            <a:r>
              <a:rPr lang="en-US" dirty="0"/>
              <a:t>A nice way to structure system parts; </a:t>
            </a:r>
          </a:p>
          <a:p>
            <a:r>
              <a:rPr lang="en-US" dirty="0"/>
              <a:t>As close as possible to subsystem design @ analysis phase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Τα πακέτα κώδικα </a:t>
            </a:r>
            <a:r>
              <a:rPr lang="en-US" dirty="0"/>
              <a:t>(packages)</a:t>
            </a:r>
            <a:r>
              <a:rPr lang="el-GR" dirty="0"/>
              <a:t> παρέχουν ένα τρόπο να ομαδοποιούμε «κατασκευές» (κώδικα, διαγράμματα, …) που έχουν μεγάλη λογική συνάφεια </a:t>
            </a:r>
          </a:p>
          <a:p>
            <a:r>
              <a:rPr lang="el-GR" dirty="0"/>
              <a:t>Ένα πακέτο σε επίπεδο ανάλυσης συνήθως περιέχει: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Analysis classes &amp; class diagrams</a:t>
            </a:r>
          </a:p>
          <a:p>
            <a:pPr lvl="1"/>
            <a:r>
              <a:rPr lang="en-US" dirty="0"/>
              <a:t>Use case realizations (typically: sequence diagrams)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Τα πακέτα κώδικα </a:t>
            </a:r>
            <a:r>
              <a:rPr lang="en-US" dirty="0"/>
              <a:t>(packages)</a:t>
            </a:r>
            <a:r>
              <a:rPr lang="el-GR" dirty="0"/>
              <a:t> είναι ένας μηχανισμός που μας επιτρέπει να ομαδοποιούμε «κατασκευές» (κώδικα, διαγράμματα, …) που έχουν μεγάλη λογική συνάφεια </a:t>
            </a:r>
          </a:p>
          <a:p>
            <a:r>
              <a:rPr lang="el-GR" dirty="0"/>
              <a:t>Έτσι μπορούμε να δομούμε ένα μεγάλο μοντέλο σε επί μέρους τμήματα, ή επί μέρους μοντέλα, με το καθένα να έχει μια σχετική αυτοτέλεια και να θέτει </a:t>
            </a:r>
            <a:r>
              <a:rPr lang="el-GR" b="1" dirty="0"/>
              <a:t>ένα εσωτερικό «σύνορο» </a:t>
            </a:r>
            <a:r>
              <a:rPr lang="el-GR" dirty="0"/>
              <a:t>εντός του ευρύτερου υποσυστήματος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/>
              <a:t>Παράδειγμα: ποδήλατο</a:t>
            </a: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96461"/>
            <a:ext cx="8382000" cy="542875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" y="1354094"/>
            <a:ext cx="2514600" cy="3217906"/>
          </a:xfrm>
          <a:prstGeom prst="ellipse">
            <a:avLst/>
          </a:prstGeom>
          <a:solidFill>
            <a:srgbClr val="4F81BD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57400" y="4038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Βλ. επόμενη διαφάνεια για </a:t>
            </a:r>
            <a:r>
              <a:rPr lang="en-US" dirty="0"/>
              <a:t>zoom-in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522"/>
            <a:ext cx="4038600" cy="64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/>
              <a:t>Παράδειγμα: </a:t>
            </a:r>
            <a:br>
              <a:rPr lang="en-US" dirty="0"/>
            </a:br>
            <a:r>
              <a:rPr lang="el-GR" dirty="0"/>
              <a:t>ποδήλατο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68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Κλάσεις που αφορούν το ποδήλατο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038600" y="1305358"/>
            <a:ext cx="304800" cy="11330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440195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Κλάσεις που αφορούν το υποσύστημα πέδησης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018005" y="2514600"/>
            <a:ext cx="3048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4196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Κλάσεις που αφορούν το υποσύστημα επιτάχυνσης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022124" y="3810000"/>
            <a:ext cx="3048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4419600" y="3810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main()</a:t>
            </a:r>
            <a:endParaRPr lang="el-GR" dirty="0"/>
          </a:p>
        </p:txBody>
      </p:sp>
      <p:sp>
        <p:nvSpPr>
          <p:cNvPr id="5" name="Right Brace 4"/>
          <p:cNvSpPr/>
          <p:nvPr/>
        </p:nvSpPr>
        <p:spPr>
          <a:xfrm>
            <a:off x="4038600" y="759767"/>
            <a:ext cx="304800" cy="4594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Brace 13"/>
          <p:cNvSpPr/>
          <p:nvPr/>
        </p:nvSpPr>
        <p:spPr>
          <a:xfrm>
            <a:off x="4022124" y="4395572"/>
            <a:ext cx="304800" cy="9384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Brace 14"/>
          <p:cNvSpPr/>
          <p:nvPr/>
        </p:nvSpPr>
        <p:spPr>
          <a:xfrm>
            <a:off x="4018005" y="5486400"/>
            <a:ext cx="304800" cy="1120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419600" y="4572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Κλάσεις που αφορούν τον αγώνα ταχύτητας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5678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Κλάσεις που αφορούν τον έλεγχο του κώδικα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Μερικές ιδιότητες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l-GR" u="sng" dirty="0"/>
              <a:t>Κάθε κατασκευαστικό στοιχείο, όπως και κάθε μοντέλο, ανήκει σε ακριβώς ένα πακέτο</a:t>
            </a:r>
          </a:p>
          <a:p>
            <a:r>
              <a:rPr lang="el-GR" dirty="0"/>
              <a:t>Κάθε πακέτο ορίζει και ένα ενιαίο + διακριτό χώρο ονομάτων (</a:t>
            </a:r>
            <a:r>
              <a:rPr lang="en-US" b="1" dirty="0"/>
              <a:t>namespace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Έχουμε </a:t>
            </a:r>
            <a:r>
              <a:rPr lang="el-GR" b="1" dirty="0"/>
              <a:t>ορατότητα</a:t>
            </a:r>
            <a:r>
              <a:rPr lang="el-GR" dirty="0"/>
              <a:t> </a:t>
            </a:r>
            <a:r>
              <a:rPr lang="en-US" dirty="0"/>
              <a:t>(visibility)</a:t>
            </a:r>
            <a:r>
              <a:rPr lang="el-GR" dirty="0"/>
              <a:t> στα στοιχεία ενός πακέτου (π.χ., σκεφτείτε το με κλάσεις)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Public elements  (+)</a:t>
            </a:r>
            <a:r>
              <a:rPr lang="en-US" dirty="0"/>
              <a:t>: visible to other packages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Private elements (-)</a:t>
            </a:r>
            <a:r>
              <a:rPr lang="en-US" dirty="0"/>
              <a:t>: invisible to other packages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Design guideline: </a:t>
            </a:r>
            <a:r>
              <a:rPr lang="el-GR" dirty="0"/>
              <a:t>κάντε δημόσιο μόνο ότι χρειάζεται και τίποτε άλλο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5" y="1066800"/>
            <a:ext cx="4145692" cy="51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Diagram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Icon</a:t>
            </a:r>
            <a:r>
              <a:rPr lang="en-US" dirty="0"/>
              <a:t>: a folder icon</a:t>
            </a:r>
          </a:p>
          <a:p>
            <a:r>
              <a:rPr lang="en-US" b="1" dirty="0"/>
              <a:t>Name</a:t>
            </a:r>
            <a:r>
              <a:rPr lang="en-US" dirty="0"/>
              <a:t>: meaningful characterization of the subsystem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Dependency</a:t>
            </a:r>
            <a:r>
              <a:rPr lang="en-US" dirty="0"/>
              <a:t>: </a:t>
            </a:r>
            <a:r>
              <a:rPr lang="el-GR" dirty="0"/>
              <a:t>όταν ένα στοιχείο ενός </a:t>
            </a:r>
            <a:r>
              <a:rPr lang="en-US" dirty="0"/>
              <a:t>“client” package </a:t>
            </a:r>
            <a:r>
              <a:rPr lang="el-GR" dirty="0">
                <a:solidFill>
                  <a:srgbClr val="0000FF"/>
                </a:solidFill>
              </a:rPr>
              <a:t>χρησιμοποιεί</a:t>
            </a:r>
            <a:r>
              <a:rPr lang="el-GR" dirty="0"/>
              <a:t> ένα στοιχείο ενός </a:t>
            </a:r>
            <a:r>
              <a:rPr lang="en-US" dirty="0"/>
              <a:t>“supplier” package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/>
              <a:t>Package dependencies (</a:t>
            </a:r>
            <a:r>
              <a:rPr lang="el-GR" sz="3200" dirty="0"/>
              <a:t>από </a:t>
            </a:r>
            <a:r>
              <a:rPr lang="en-US" sz="3200" dirty="0" err="1"/>
              <a:t>Arlow</a:t>
            </a:r>
            <a:r>
              <a:rPr lang="en-US" sz="3200" dirty="0"/>
              <a:t> &amp; </a:t>
            </a:r>
            <a:r>
              <a:rPr lang="en-US" sz="3200" dirty="0" err="1"/>
              <a:t>Neustadt</a:t>
            </a:r>
            <a:r>
              <a:rPr lang="en-US" sz="3200" dirty="0"/>
              <a:t>)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936092" cy="12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b="16230"/>
          <a:stretch>
            <a:fillRect/>
          </a:stretch>
        </p:blipFill>
        <p:spPr bwMode="auto">
          <a:xfrm>
            <a:off x="152400" y="990600"/>
            <a:ext cx="4928681" cy="11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4876800" cy="12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81600" y="9144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«</a:t>
            </a:r>
            <a:r>
              <a:rPr lang="en-US" sz="1600" b="1" dirty="0"/>
              <a:t>use</a:t>
            </a:r>
            <a:r>
              <a:rPr lang="el-GR" sz="1600" b="1" dirty="0"/>
              <a:t>»</a:t>
            </a:r>
            <a:r>
              <a:rPr lang="en-US" sz="1600" dirty="0"/>
              <a:t>: An element in the client package </a:t>
            </a:r>
            <a:r>
              <a:rPr lang="en-US" sz="1600" b="1" u="sng" dirty="0"/>
              <a:t>uses</a:t>
            </a:r>
            <a:r>
              <a:rPr lang="en-US" sz="1600" b="1" dirty="0"/>
              <a:t> </a:t>
            </a:r>
            <a:r>
              <a:rPr lang="en-US" sz="1600" dirty="0"/>
              <a:t>a public element in the supplier package in some way – the client depends on the supplier</a:t>
            </a:r>
          </a:p>
          <a:p>
            <a:r>
              <a:rPr lang="en-US" sz="1600" b="1" dirty="0"/>
              <a:t>If a package dependency is shown without a stereotype, then «use» should be assumed	</a:t>
            </a:r>
            <a:endParaRPr lang="el-GR" sz="1600" dirty="0"/>
          </a:p>
        </p:txBody>
      </p:sp>
      <p:sp>
        <p:nvSpPr>
          <p:cNvPr id="16" name="Rectangle 15"/>
          <p:cNvSpPr/>
          <p:nvPr/>
        </p:nvSpPr>
        <p:spPr>
          <a:xfrm>
            <a:off x="5181600" y="2819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«</a:t>
            </a:r>
            <a:r>
              <a:rPr lang="en-US" sz="1600" b="1" dirty="0">
                <a:solidFill>
                  <a:srgbClr val="FF0000"/>
                </a:solidFill>
              </a:rPr>
              <a:t>import</a:t>
            </a:r>
            <a:r>
              <a:rPr lang="el-GR" sz="1600" dirty="0">
                <a:solidFill>
                  <a:srgbClr val="FF0000"/>
                </a:solidFill>
              </a:rPr>
              <a:t>»: </a:t>
            </a:r>
            <a:r>
              <a:rPr lang="en-US" sz="1600" dirty="0">
                <a:solidFill>
                  <a:srgbClr val="FF0000"/>
                </a:solidFill>
              </a:rPr>
              <a:t>Public elements of the supplier namespace are added as </a:t>
            </a:r>
            <a:r>
              <a:rPr lang="en-US" sz="1600" b="1" dirty="0">
                <a:solidFill>
                  <a:srgbClr val="FF0000"/>
                </a:solidFill>
              </a:rPr>
              <a:t>public </a:t>
            </a:r>
            <a:r>
              <a:rPr lang="en-US" sz="1600" dirty="0">
                <a:solidFill>
                  <a:srgbClr val="FF0000"/>
                </a:solidFill>
              </a:rPr>
              <a:t>elements to the client namespace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41148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FF0000"/>
                </a:solidFill>
              </a:rPr>
              <a:t>«</a:t>
            </a:r>
            <a:r>
              <a:rPr lang="en-US" sz="1600" b="1" dirty="0">
                <a:solidFill>
                  <a:srgbClr val="FF0000"/>
                </a:solidFill>
              </a:rPr>
              <a:t>access</a:t>
            </a:r>
            <a:r>
              <a:rPr lang="el-GR" sz="1600" dirty="0">
                <a:solidFill>
                  <a:srgbClr val="FF0000"/>
                </a:solidFill>
              </a:rPr>
              <a:t>»: </a:t>
            </a:r>
            <a:r>
              <a:rPr lang="en-US" sz="1600" dirty="0">
                <a:solidFill>
                  <a:srgbClr val="FF0000"/>
                </a:solidFill>
              </a:rPr>
              <a:t>Public elements of the supplier namespace are added as </a:t>
            </a:r>
            <a:r>
              <a:rPr lang="en-US" sz="1600" b="1" dirty="0">
                <a:solidFill>
                  <a:srgbClr val="FF0000"/>
                </a:solidFill>
              </a:rPr>
              <a:t>private </a:t>
            </a:r>
            <a:r>
              <a:rPr lang="en-US" sz="1600" dirty="0">
                <a:solidFill>
                  <a:srgbClr val="FF0000"/>
                </a:solidFill>
              </a:rPr>
              <a:t>elements to the client namespace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257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«use» dependency means that there are dependencies between </a:t>
            </a:r>
            <a:r>
              <a:rPr lang="en-US" sz="1600" u="sng" dirty="0"/>
              <a:t>elements</a:t>
            </a:r>
            <a:r>
              <a:rPr lang="en-US" sz="1600" dirty="0"/>
              <a:t> in the packages, rather than between the packages themselves.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Both «import» and «access» merge client and supplier namespaces =&gt; client elements to use unqualified names to access supplier elements</a:t>
            </a:r>
            <a:r>
              <a:rPr lang="en-US" sz="1600" dirty="0"/>
              <a:t>. Differences between the two</a:t>
            </a:r>
            <a:r>
              <a:rPr lang="el-GR" sz="1600" dirty="0"/>
              <a:t>:</a:t>
            </a:r>
            <a:r>
              <a:rPr lang="en-US" sz="1600" dirty="0"/>
              <a:t> </a:t>
            </a:r>
          </a:p>
          <a:p>
            <a:r>
              <a:rPr lang="en-US" sz="1600" dirty="0"/>
              <a:t>   - «import»: merged supplier elements become public in the client; import is transitive</a:t>
            </a:r>
          </a:p>
          <a:p>
            <a:r>
              <a:rPr lang="en-US" sz="1600" dirty="0"/>
              <a:t>   - «access»: merged supplier elements become private in the client; access is not transitive</a:t>
            </a:r>
            <a:endParaRPr lang="el-GR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and Inheritance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err="1"/>
              <a:t>Εμφώλευση</a:t>
            </a:r>
            <a:r>
              <a:rPr lang="el-GR" dirty="0"/>
              <a:t>: ένα πακέτο μπορεί να περιέχει ένα άλλο πακέτο </a:t>
            </a:r>
          </a:p>
          <a:p>
            <a:pPr lvl="1"/>
            <a:r>
              <a:rPr lang="el-GR" dirty="0"/>
              <a:t>Η αναδρομή μπορεί να συνεχίζεται θεωρητικά σε όσο βάθος θέλουμε – πρακτικά, όχι παραπάνω από 2 -3 επίπεδα</a:t>
            </a:r>
          </a:p>
          <a:p>
            <a:pPr lvl="1"/>
            <a:r>
              <a:rPr lang="el-GR" dirty="0"/>
              <a:t>Ένα εμφωλευμένο πακέτο «βλέπει» όλα τα δημόσια στοιχεία του περικλείοντος πακέτου, αλλά όχι το αντίστροφο, εκτός κι αν υπάρχει ρητά σχέση εξαγωγής</a:t>
            </a:r>
          </a:p>
          <a:p>
            <a:r>
              <a:rPr lang="el-GR" b="1" dirty="0">
                <a:solidFill>
                  <a:srgbClr val="FF0000"/>
                </a:solidFill>
              </a:rPr>
              <a:t>Κληρονομικότητα</a:t>
            </a:r>
            <a:r>
              <a:rPr lang="el-GR" dirty="0"/>
              <a:t>: ένα πακέτο μπορεί να επεκτείνει ένα άλλο</a:t>
            </a:r>
          </a:p>
          <a:p>
            <a:pPr lvl="1"/>
            <a:r>
              <a:rPr lang="el-GR" b="1" dirty="0">
                <a:solidFill>
                  <a:srgbClr val="FF0000"/>
                </a:solidFill>
              </a:rPr>
              <a:t>Αποφύγετέ την, χάριν απλότητας!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Process</a:t>
            </a:r>
            <a:endParaRPr lang="el-GR" dirty="0"/>
          </a:p>
        </p:txBody>
      </p:sp>
      <p:pic>
        <p:nvPicPr>
          <p:cNvPr id="1026" name="Picture 2" descr="D:\Users\pvassil\COURSES\OOP\_Common\UnifiedProcess_Phas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883" y="1600200"/>
            <a:ext cx="6306234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617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Από </a:t>
            </a:r>
            <a:r>
              <a:rPr lang="en-US" dirty="0" err="1"/>
              <a:t>Arlow</a:t>
            </a:r>
            <a:r>
              <a:rPr lang="en-US" dirty="0"/>
              <a:t> &amp; </a:t>
            </a:r>
            <a:r>
              <a:rPr lang="en-US" dirty="0" err="1"/>
              <a:t>Neustadt</a:t>
            </a:r>
            <a:r>
              <a:rPr lang="en-US" dirty="0"/>
              <a:t>, 2002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Αρχιτεκτονική Ανάλυση (!!)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στόχος της αρχιτεκτονικής ανάλυσης είναι </a:t>
            </a:r>
            <a:r>
              <a:rPr lang="el-GR" b="1" dirty="0">
                <a:solidFill>
                  <a:srgbClr val="0000FF"/>
                </a:solidFill>
              </a:rPr>
              <a:t>να οργανώσει τις κλάσεις ανάλυσης σε </a:t>
            </a:r>
            <a:r>
              <a:rPr lang="en-US" b="1" u="sng" dirty="0">
                <a:solidFill>
                  <a:srgbClr val="0000FF"/>
                </a:solidFill>
              </a:rPr>
              <a:t>cohesive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l-GR" b="1" dirty="0">
                <a:solidFill>
                  <a:srgbClr val="0000FF"/>
                </a:solidFill>
              </a:rPr>
              <a:t>πακέτα </a:t>
            </a:r>
            <a:r>
              <a:rPr lang="el-GR" dirty="0"/>
              <a:t>…</a:t>
            </a:r>
          </a:p>
          <a:p>
            <a:r>
              <a:rPr lang="el-GR" dirty="0"/>
              <a:t>… τα οποία με τη σειρά τους, τα οργανώνει σε </a:t>
            </a:r>
            <a:r>
              <a:rPr lang="el-GR" u="sng" dirty="0"/>
              <a:t>επίπεδα</a:t>
            </a:r>
            <a:endParaRPr lang="el-GR" dirty="0"/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Βασικός στόχος</a:t>
            </a:r>
            <a:r>
              <a:rPr lang="el-GR" dirty="0">
                <a:solidFill>
                  <a:srgbClr val="FF0000"/>
                </a:solidFill>
              </a:rPr>
              <a:t>: ελάχιστη δυνατή εξάρτηση μεταξύ πακέτων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minimize package coupling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Minimize package coupling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Μια από τις πιο βασικές αρχές στη σχεδίαση πακέτων</a:t>
            </a:r>
          </a:p>
          <a:p>
            <a:r>
              <a:rPr lang="el-GR" dirty="0"/>
              <a:t>Όσο λιγότερη αλληλεξάρτηση μεταξύ πακέτων, τόση λιγότερη συντήρηση!</a:t>
            </a:r>
          </a:p>
          <a:p>
            <a:r>
              <a:rPr lang="el-GR" dirty="0"/>
              <a:t>Πώς επιτυγχάνεται: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Minimize dependencies between analysis packages</a:t>
            </a:r>
            <a:r>
              <a:rPr lang="el-GR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Minimize public parts of packages </a:t>
            </a:r>
            <a:r>
              <a:rPr lang="en-US" dirty="0"/>
              <a:t>(in an attempt to minimize unnecessary usage)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βρίσκουμε πακέτα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Ένα πακέτο ανάλυσης πρέπει να περιλαμβάνει ένα σύνολο κατασκευών (ιδίως κλάσεων) που να έχουν στενές εννοιολογικές συσχετίσεις μεταξύ τους</a:t>
            </a:r>
          </a:p>
          <a:p>
            <a:r>
              <a:rPr lang="el-GR" dirty="0"/>
              <a:t>Οι κλάσεις σχετίζονται μεταξύ τους με την εξής </a:t>
            </a:r>
            <a:r>
              <a:rPr lang="el-GR" u="sng" dirty="0"/>
              <a:t>φθίνουσα</a:t>
            </a:r>
            <a:r>
              <a:rPr lang="el-GR" dirty="0"/>
              <a:t> σειρά στη ένταση αλληλεξάρτησης: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Inheritance hierarchies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Composition (strong form of aggregation)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Aggregation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Dependencies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162800" y="4343400"/>
            <a:ext cx="2286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543800" y="4419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Practically, a must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733800" y="5181600"/>
            <a:ext cx="228600" cy="7620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Any other cohesive cluster of classes is typically indicated by these two</a:t>
            </a:r>
            <a:endParaRPr lang="el-G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" y="2667000"/>
            <a:ext cx="9030062" cy="32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3288"/>
            <a:ext cx="8915400" cy="132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layering &amp; internal cohesion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8600" y="26670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800600"/>
            <a:ext cx="25908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See the </a:t>
            </a:r>
            <a:r>
              <a:rPr lang="el-GR" sz="1400" b="1" dirty="0">
                <a:solidFill>
                  <a:srgbClr val="0000FF"/>
                </a:solidFill>
              </a:rPr>
              <a:t>4</a:t>
            </a:r>
            <a:r>
              <a:rPr lang="en-US" sz="1400" b="1" dirty="0">
                <a:solidFill>
                  <a:srgbClr val="0000FF"/>
                </a:solidFill>
              </a:rPr>
              <a:t> layers of packages (see also slide “Package Diagram”)</a:t>
            </a:r>
          </a:p>
          <a:p>
            <a:r>
              <a:rPr lang="en-US" sz="1400" dirty="0"/>
              <a:t>/* To avoid adding confusion, we killed some dependencies &amp;&amp; (a) we depict packages on top and (b) aligned with them, their classes. </a:t>
            </a:r>
            <a:r>
              <a:rPr lang="en-US" sz="1400" dirty="0">
                <a:solidFill>
                  <a:srgbClr val="FF0000"/>
                </a:solidFill>
              </a:rPr>
              <a:t>Red dotted line visually separates classes from packages</a:t>
            </a:r>
            <a:r>
              <a:rPr lang="en-US" sz="1400" dirty="0"/>
              <a:t> */</a:t>
            </a:r>
            <a:endParaRPr lang="el-GR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43000" y="1600200"/>
            <a:ext cx="0" cy="19812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1676400"/>
            <a:ext cx="0" cy="19050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1676400"/>
            <a:ext cx="0" cy="19050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0400" y="1676400"/>
            <a:ext cx="0" cy="213360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274376"/>
            <a:ext cx="8915400" cy="132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" y="2667000"/>
            <a:ext cx="9030062" cy="32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 layering &amp; internal cohesion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81075" y="1143000"/>
            <a:ext cx="0" cy="4343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29000" y="1266825"/>
            <a:ext cx="0" cy="4343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1274376"/>
            <a:ext cx="0" cy="4343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22" y="5067873"/>
            <a:ext cx="2209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See how we structure </a:t>
            </a:r>
            <a:r>
              <a:rPr lang="en-US" b="1" dirty="0"/>
              <a:t>cohesive groups of classes </a:t>
            </a:r>
            <a:r>
              <a:rPr lang="en-US" dirty="0"/>
              <a:t>in packages: red dotted lines signify package borders</a:t>
            </a:r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86600" y="1426776"/>
            <a:ext cx="0" cy="4343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βρίσκουμε πακέτα ανάλυσης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Keep it simple</a:t>
            </a:r>
            <a:r>
              <a:rPr lang="en-US" dirty="0"/>
              <a:t>: avoid generalization (practically always) and nesting (at least at first)</a:t>
            </a:r>
          </a:p>
          <a:p>
            <a:r>
              <a:rPr lang="en-US" b="1" dirty="0">
                <a:solidFill>
                  <a:srgbClr val="0000FF"/>
                </a:solidFill>
              </a:rPr>
              <a:t>Keep coupling low and cohesion within packages high!!!</a:t>
            </a:r>
          </a:p>
          <a:p>
            <a:r>
              <a:rPr lang="en-US" dirty="0">
                <a:solidFill>
                  <a:srgbClr val="FF0000"/>
                </a:solidFill>
              </a:rPr>
              <a:t>Avoid use cases as a hint for packages</a:t>
            </a:r>
            <a:r>
              <a:rPr lang="en-US" dirty="0"/>
              <a:t>: typically, use cases span across many packages!</a:t>
            </a:r>
          </a:p>
          <a:p>
            <a:r>
              <a:rPr lang="en-US" dirty="0">
                <a:solidFill>
                  <a:srgbClr val="FF0000"/>
                </a:solidFill>
              </a:rPr>
              <a:t>Avoid cyclic dependencies (IMHO: at all costs)</a:t>
            </a:r>
          </a:p>
          <a:p>
            <a:endParaRPr lang="en-US" dirty="0"/>
          </a:p>
          <a:p>
            <a:r>
              <a:rPr lang="en-US" dirty="0"/>
              <a:t>When done: reconsider (possibly there is still room for merging/splitting packages, moving classes, …)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Πώς σπάμε κυκλικές εξαρτήσεις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5543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236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 δύο τρόπους: </a:t>
            </a:r>
          </a:p>
          <a:p>
            <a:pPr marL="179388" indent="-179388">
              <a:buFontTx/>
              <a:buChar char="-"/>
            </a:pPr>
            <a:r>
              <a:rPr lang="el-GR" dirty="0"/>
              <a:t> σύμπτυξη</a:t>
            </a:r>
            <a:r>
              <a:rPr lang="en-US" dirty="0"/>
              <a:t> </a:t>
            </a:r>
            <a:r>
              <a:rPr lang="el-GR" dirty="0"/>
              <a:t>σε ένα (1) πακέτο, ή</a:t>
            </a:r>
          </a:p>
          <a:p>
            <a:pPr marL="179388" indent="-179388">
              <a:buFontTx/>
              <a:buChar char="-"/>
            </a:pPr>
            <a:r>
              <a:rPr lang="el-GR" dirty="0"/>
              <a:t> ανεύρεση κοινών στοιχείων και μετακίνησή τους σε ένα νέο πακέτο (</a:t>
            </a:r>
            <a:r>
              <a:rPr lang="en-US" dirty="0"/>
              <a:t>factor out common elements to a new package)</a:t>
            </a:r>
            <a:endParaRPr lang="el-GR" dirty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638800" y="5943600"/>
            <a:ext cx="33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l-GR" dirty="0"/>
              <a:t>σχήματα από </a:t>
            </a:r>
            <a:r>
              <a:rPr lang="en-US" dirty="0" err="1"/>
              <a:t>Arlow</a:t>
            </a:r>
            <a:r>
              <a:rPr lang="en-US" dirty="0"/>
              <a:t> &amp; </a:t>
            </a:r>
            <a:r>
              <a:rPr lang="en-US" dirty="0" err="1"/>
              <a:t>Neustadt</a:t>
            </a:r>
            <a:r>
              <a:rPr lang="en-US" dirty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packages: </a:t>
            </a:r>
            <a:r>
              <a:rPr lang="en-US" dirty="0">
                <a:solidFill>
                  <a:srgbClr val="0000FF"/>
                </a:solidFill>
              </a:rPr>
              <a:t>design guidelines </a:t>
            </a:r>
            <a:r>
              <a:rPr lang="en-US" dirty="0"/>
              <a:t>and a </a:t>
            </a:r>
            <a:r>
              <a:rPr lang="en-US" dirty="0">
                <a:solidFill>
                  <a:srgbClr val="C00000"/>
                </a:solidFill>
              </a:rPr>
              <a:t>checklist</a:t>
            </a:r>
            <a:r>
              <a:rPr lang="en-US" dirty="0"/>
              <a:t> of good design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Minimize dependencies </a:t>
            </a:r>
            <a:r>
              <a:rPr lang="en-US" dirty="0"/>
              <a:t>between analysis packages</a:t>
            </a:r>
          </a:p>
          <a:p>
            <a:r>
              <a:rPr lang="en-US" dirty="0">
                <a:solidFill>
                  <a:srgbClr val="FF0000"/>
                </a:solidFill>
              </a:rPr>
              <a:t>Minimize publicity per package </a:t>
            </a:r>
            <a:r>
              <a:rPr lang="en-US" dirty="0"/>
              <a:t>(publish exactly the elements that are used by client packages)</a:t>
            </a:r>
          </a:p>
          <a:p>
            <a:r>
              <a:rPr lang="en-US" dirty="0">
                <a:solidFill>
                  <a:srgbClr val="0000FF"/>
                </a:solidFill>
              </a:rPr>
              <a:t>Maximize cohesion within packages</a:t>
            </a:r>
          </a:p>
          <a:p>
            <a:r>
              <a:rPr lang="en-US" dirty="0">
                <a:solidFill>
                  <a:srgbClr val="FF0000"/>
                </a:solidFill>
              </a:rPr>
              <a:t>Avoid cycles in the dependencies between packages!!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Υποσυστήματα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http://en.wikipedia.org/wiki/Diaeresis_</a:t>
            </a:r>
            <a:r>
              <a:rPr lang="el-GR" dirty="0"/>
              <a:t>(</a:t>
            </a:r>
            <a:r>
              <a:rPr lang="fr-FR" dirty="0" err="1"/>
              <a:t>philosophy</a:t>
            </a:r>
            <a:r>
              <a:rPr lang="el-G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Υποσυστήματα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Ένα υποσύστημα είναι μια «λογικού επιπέδου» σχεδιαστική κατασκευή (</a:t>
            </a:r>
            <a:r>
              <a:rPr lang="el-GR" sz="2400" dirty="0" err="1"/>
              <a:t>δλδ</a:t>
            </a:r>
            <a:r>
              <a:rPr lang="el-GR" sz="2400" dirty="0"/>
              <a:t>., σε επίπεδο σχεδίασης και όχι εκτελέσιμου κώδικα) που δρα ως ένα λογικά </a:t>
            </a:r>
            <a:r>
              <a:rPr lang="el-GR" sz="2400" b="1" dirty="0"/>
              <a:t>ενιαίο</a:t>
            </a:r>
            <a:r>
              <a:rPr lang="el-GR" sz="2400" dirty="0"/>
              <a:t> </a:t>
            </a:r>
            <a:r>
              <a:rPr lang="el-GR" sz="2400" b="1" dirty="0"/>
              <a:t>συστατικό ενός σύνθετου συστήματος </a:t>
            </a:r>
            <a:r>
              <a:rPr lang="el-GR" sz="2400" dirty="0"/>
              <a:t> </a:t>
            </a:r>
          </a:p>
          <a:p>
            <a:pPr lvl="1"/>
            <a:r>
              <a:rPr lang="el-GR" sz="2000" dirty="0"/>
              <a:t>Με άλλα λόγια, μπορούμε να σκεφτόμαστε ένα υποσύστημα, που στην πράξη περιέχει </a:t>
            </a:r>
            <a:r>
              <a:rPr lang="en-US" sz="2000" dirty="0"/>
              <a:t>interfaces</a:t>
            </a:r>
            <a:r>
              <a:rPr lang="el-GR" sz="2000" dirty="0"/>
              <a:t> και</a:t>
            </a:r>
            <a:r>
              <a:rPr lang="en-US" sz="2000" dirty="0"/>
              <a:t> </a:t>
            </a:r>
            <a:r>
              <a:rPr lang="el-GR" sz="2000" dirty="0"/>
              <a:t>κλάσεις που τα υλοποιούν από πλευράς κώδικα, ως ένα, </a:t>
            </a:r>
            <a:r>
              <a:rPr lang="el-GR" sz="2000" dirty="0">
                <a:solidFill>
                  <a:srgbClr val="FF0000"/>
                </a:solidFill>
              </a:rPr>
              <a:t>ατομικό, ενιαίο σχεδιαστικό μπλοκ που παρέχει μια διακριτή λειτουργικότητα, που μπορεί να θεωρηθεί «ανεξάρτητη» από τις άλλες λειτουργίες του συστήματος</a:t>
            </a:r>
          </a:p>
          <a:p>
            <a:pPr lvl="1"/>
            <a:r>
              <a:rPr lang="el-GR" sz="2000" dirty="0"/>
              <a:t>Τα υποσυστήματα αναπαριστώνται γραφικά ως </a:t>
            </a:r>
            <a:r>
              <a:rPr lang="en-US" sz="2000" dirty="0"/>
              <a:t>stereotyped «</a:t>
            </a:r>
            <a:r>
              <a:rPr lang="en-US" sz="2000" b="1" dirty="0"/>
              <a:t>subsystem</a:t>
            </a:r>
            <a:r>
              <a:rPr lang="en-US" sz="2000" dirty="0"/>
              <a:t>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3108-608F-45F2-B580-2E06D6B6309C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Process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57999" cy="430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8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Elaboration</a:t>
                      </a:r>
                    </a:p>
                    <a:p>
                      <a:r>
                        <a:rPr lang="en-US" sz="1600" b="0" dirty="0"/>
                        <a:t>(partial but working v. of the system)</a:t>
                      </a:r>
                      <a:endParaRPr lang="el-G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Construction </a:t>
                      </a:r>
                      <a:r>
                        <a:rPr lang="en-US" sz="1600" b="0" dirty="0"/>
                        <a:t>(complete R/A/D, first build &amp; test)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Req’s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(what the system should</a:t>
                      </a:r>
                      <a:r>
                        <a:rPr lang="en-US" baseline="0" dirty="0"/>
                        <a:t> do)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Refine </a:t>
                      </a:r>
                      <a:r>
                        <a:rPr lang="en-US" dirty="0" err="1"/>
                        <a:t>req’s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 it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Analysis 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req’s</a:t>
                      </a:r>
                      <a:r>
                        <a:rPr lang="en-US" dirty="0"/>
                        <a:t> structured in first cut classes</a:t>
                      </a:r>
                      <a:r>
                        <a:rPr lang="en-US" baseline="0" dirty="0"/>
                        <a:t> &amp; use case realizations)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What to build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it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Design </a:t>
                      </a:r>
                      <a:r>
                        <a:rPr lang="en-US" dirty="0"/>
                        <a:t>(System</a:t>
                      </a:r>
                      <a:r>
                        <a:rPr lang="en-US" baseline="0" dirty="0"/>
                        <a:t> Architecture)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Stable architecture</a:t>
                      </a:r>
                      <a:endParaRPr lang="el-GR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Complete it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Implementation</a:t>
                      </a:r>
                      <a:r>
                        <a:rPr lang="en-US" baseline="0" dirty="0"/>
                        <a:t> (build the SW)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the SW baseline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</a:t>
                      </a:r>
                      <a:r>
                        <a:rPr lang="en-US" sz="1800" b="0" dirty="0"/>
                        <a:t>Initial Operational Capability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Test </a:t>
                      </a:r>
                      <a:r>
                        <a:rPr lang="en-US" dirty="0"/>
                        <a:t>(test the SW)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the</a:t>
                      </a:r>
                      <a:r>
                        <a:rPr lang="en-US" baseline="0" dirty="0"/>
                        <a:t> SW baseline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Alpha</a:t>
                      </a:r>
                      <a:r>
                        <a:rPr lang="en-US" baseline="0" dirty="0"/>
                        <a:t> test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457200"/>
            <a:ext cx="16002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Inception </a:t>
            </a:r>
            <a:r>
              <a:rPr lang="en-US" dirty="0"/>
              <a:t>(Goals, objectives, risks)</a:t>
            </a:r>
            <a:endParaRPr lang="el-GR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2133600"/>
            <a:ext cx="16002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Transition </a:t>
            </a:r>
            <a:r>
              <a:rPr lang="en-US" dirty="0"/>
              <a:t>(deploy to users, debug, beta test)</a:t>
            </a:r>
            <a:endParaRPr lang="el-GR" dirty="0"/>
          </a:p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Υποσυστήματα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Από την πλευρά της όλης σχεδιαστικής διαδικασίας, τα υποσυστήματα έχουν κεντρικό ρόλο στη διαδικασία σχεδίασης μεγάλων συστημάτων, στο βαθμό που επιτρέπουν </a:t>
            </a:r>
            <a:r>
              <a:rPr lang="el-GR" sz="2400" dirty="0">
                <a:solidFill>
                  <a:srgbClr val="0000FF"/>
                </a:solidFill>
              </a:rPr>
              <a:t>να σπάσουμε ένα δύσκολο πρόβλημα ανάπτυξης σε μικρότερα </a:t>
            </a:r>
            <a:r>
              <a:rPr lang="el-GR" sz="2400" dirty="0" err="1">
                <a:solidFill>
                  <a:srgbClr val="0000FF"/>
                </a:solidFill>
              </a:rPr>
              <a:t>υποπροβλήματα</a:t>
            </a:r>
            <a:r>
              <a:rPr lang="el-GR" sz="2400" dirty="0">
                <a:solidFill>
                  <a:srgbClr val="0000FF"/>
                </a:solidFill>
              </a:rPr>
              <a:t> </a:t>
            </a:r>
            <a:r>
              <a:rPr lang="el-GR" sz="2400" dirty="0"/>
              <a:t>(που μπορούν να ανατεθούν εν παραλλήλω σε διαφορετικέ ομάδες ανάπτυξης).</a:t>
            </a:r>
            <a:endParaRPr lang="en-US" sz="2400" dirty="0"/>
          </a:p>
          <a:p>
            <a:r>
              <a:rPr lang="el-GR" sz="2400" dirty="0"/>
              <a:t>Οι λεπτομέρειες υλοποίησης των υποσυστημάτων κρύβονται πίσω από </a:t>
            </a:r>
            <a:r>
              <a:rPr lang="en-US" sz="2400" dirty="0"/>
              <a:t>interfaces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0000FF"/>
                </a:solidFill>
              </a:rPr>
              <a:t>– τα υποσυστήματα επικοινωνούν</a:t>
            </a:r>
            <a:r>
              <a:rPr lang="el-GR" sz="2400" dirty="0"/>
              <a:t> μεταξύ τους με </a:t>
            </a:r>
            <a:r>
              <a:rPr lang="en-US" sz="2400" b="1" dirty="0">
                <a:solidFill>
                  <a:srgbClr val="0000FF"/>
                </a:solidFill>
              </a:rPr>
              <a:t>interfaces</a:t>
            </a:r>
            <a:r>
              <a:rPr lang="en-US" sz="2400" dirty="0"/>
              <a:t> </a:t>
            </a:r>
            <a:r>
              <a:rPr lang="el-GR" sz="2400" dirty="0"/>
              <a:t>που λειτουργούν ως «</a:t>
            </a:r>
            <a:r>
              <a:rPr lang="el-GR" sz="2400" b="1" dirty="0">
                <a:solidFill>
                  <a:srgbClr val="0000FF"/>
                </a:solidFill>
              </a:rPr>
              <a:t>συμβόλαια</a:t>
            </a:r>
            <a:r>
              <a:rPr lang="el-GR" sz="2400" dirty="0"/>
              <a:t>»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3108-608F-45F2-B580-2E06D6B6309C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064896" cy="53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0192" y="60932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Από </a:t>
            </a:r>
            <a:r>
              <a:rPr lang="en-US" dirty="0" err="1"/>
              <a:t>Arlow</a:t>
            </a:r>
            <a:r>
              <a:rPr lang="en-US" dirty="0"/>
              <a:t> &amp; </a:t>
            </a:r>
            <a:r>
              <a:rPr lang="en-US" dirty="0" err="1"/>
              <a:t>Neustadt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3108-608F-45F2-B580-2E06D6B6309C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516216" y="188640"/>
            <a:ext cx="2304256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200" dirty="0"/>
              <a:t>Παρατηρείστε:</a:t>
            </a:r>
          </a:p>
          <a:p>
            <a:r>
              <a:rPr lang="el-GR" sz="1200" dirty="0"/>
              <a:t>(α) τα επίπεδα αλληλεξάρτησης: η σχεδίαση είναι </a:t>
            </a:r>
            <a:r>
              <a:rPr lang="el-GR" sz="1200" dirty="0">
                <a:solidFill>
                  <a:srgbClr val="C00000"/>
                </a:solidFill>
              </a:rPr>
              <a:t>«</a:t>
            </a:r>
            <a:r>
              <a:rPr lang="el-GR" sz="1200" b="1" dirty="0">
                <a:solidFill>
                  <a:srgbClr val="C00000"/>
                </a:solidFill>
              </a:rPr>
              <a:t>σε στρώματα</a:t>
            </a:r>
            <a:r>
              <a:rPr lang="el-GR" sz="1200" dirty="0">
                <a:solidFill>
                  <a:srgbClr val="C00000"/>
                </a:solidFill>
              </a:rPr>
              <a:t>»</a:t>
            </a:r>
            <a:r>
              <a:rPr lang="el-GR" sz="1200" dirty="0"/>
              <a:t>, καθώς τα επάνω υποσυστήματα εξαρτώνται από τα κάτω, αλλά ΠΟΤΕ το αντίθετο!</a:t>
            </a:r>
          </a:p>
          <a:p>
            <a:r>
              <a:rPr lang="el-GR" sz="1200" b="1" dirty="0">
                <a:solidFill>
                  <a:srgbClr val="C00000"/>
                </a:solidFill>
              </a:rPr>
              <a:t>Όλες οι εξαρτήσεις έχουν την ίδια φορά!</a:t>
            </a:r>
          </a:p>
          <a:p>
            <a:r>
              <a:rPr lang="el-GR" sz="1200" dirty="0"/>
              <a:t>(β) τη χρήστη των </a:t>
            </a:r>
            <a:r>
              <a:rPr lang="en-US" sz="1200" b="1" dirty="0">
                <a:solidFill>
                  <a:srgbClr val="C00000"/>
                </a:solidFill>
              </a:rPr>
              <a:t>interfaces </a:t>
            </a:r>
            <a:r>
              <a:rPr lang="el-GR" sz="1200" b="1" dirty="0">
                <a:solidFill>
                  <a:srgbClr val="C00000"/>
                </a:solidFill>
              </a:rPr>
              <a:t>ως κόλλα</a:t>
            </a:r>
            <a:r>
              <a:rPr lang="el-GR" sz="1200" dirty="0"/>
              <a:t> μεταξύ των υποσυστημάτων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Revisit slides of </a:t>
            </a:r>
            <a:r>
              <a:rPr lang="en-US" b="1" dirty="0"/>
              <a:t>Unit 4 on UML!</a:t>
            </a:r>
          </a:p>
          <a:p>
            <a:endParaRPr lang="en-US" dirty="0"/>
          </a:p>
          <a:p>
            <a:r>
              <a:rPr lang="en-US" dirty="0"/>
              <a:t>Interfaces are an extremely useful mechanism for maintainable code; the mastery of interfaces is a must for a competent developer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Interfaces: what-it-is &amp; an example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l-GR" dirty="0"/>
              <a:t>Πρακτικά, </a:t>
            </a:r>
            <a:r>
              <a:rPr lang="el-GR" dirty="0">
                <a:solidFill>
                  <a:srgbClr val="0000FF"/>
                </a:solidFill>
              </a:rPr>
              <a:t>ένα </a:t>
            </a:r>
            <a:r>
              <a:rPr lang="en-US" dirty="0">
                <a:solidFill>
                  <a:srgbClr val="0000FF"/>
                </a:solidFill>
              </a:rPr>
              <a:t>interface </a:t>
            </a:r>
            <a:r>
              <a:rPr lang="el-GR" dirty="0">
                <a:solidFill>
                  <a:srgbClr val="0000FF"/>
                </a:solidFill>
              </a:rPr>
              <a:t>ορίζει ένα σύνολο δημόσιων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αφηρημένων μεθόδων τις οποίες, οι κλάσεις που υλοποιούν το </a:t>
            </a:r>
            <a:r>
              <a:rPr lang="en-US" dirty="0">
                <a:solidFill>
                  <a:srgbClr val="0000FF"/>
                </a:solidFill>
              </a:rPr>
              <a:t>interface</a:t>
            </a:r>
            <a:r>
              <a:rPr lang="el-GR" dirty="0">
                <a:solidFill>
                  <a:srgbClr val="0000FF"/>
                </a:solidFill>
              </a:rPr>
              <a:t> υποχρεούνται να υλοποιήσουν και να παρέχουν</a:t>
            </a:r>
            <a:r>
              <a:rPr lang="el-GR" dirty="0"/>
              <a:t> 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μπορείτε να το σκέφτεστε ως συμβόλαιο, με τον </a:t>
            </a:r>
            <a:r>
              <a:rPr lang="en-US" dirty="0"/>
              <a:t>interpreter/compiler </a:t>
            </a:r>
            <a:r>
              <a:rPr lang="el-GR" dirty="0"/>
              <a:t>στο ρόλο του δικαστή/συμβολαιογράφου που εντοπίζει παραβιάσεις του συμβολαίου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l-GR" dirty="0"/>
              <a:t>Έτσι  βοηθά στο να διαχωρίζουμε υποσυστήματα, και  να τα συνδέουμε μέσω «συμβολαίων» λειτουργικότητας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Επίσης, αν οι </a:t>
            </a:r>
            <a:r>
              <a:rPr lang="en-US" dirty="0"/>
              <a:t>clients </a:t>
            </a:r>
            <a:r>
              <a:rPr lang="el-GR" dirty="0"/>
              <a:t>ενός υποσυστήματος ξέρουν μόνο το </a:t>
            </a:r>
            <a:r>
              <a:rPr lang="en-US" dirty="0"/>
              <a:t>interface </a:t>
            </a:r>
            <a:r>
              <a:rPr lang="el-GR" dirty="0"/>
              <a:t>και όχι την </a:t>
            </a:r>
            <a:r>
              <a:rPr lang="en-US" dirty="0"/>
              <a:t>concrete class, </a:t>
            </a:r>
            <a:r>
              <a:rPr lang="el-GR" dirty="0"/>
              <a:t>είναι πολύ εύκολο να συντηρηθεί το εσωτερικό του υποσυστήματος </a:t>
            </a:r>
            <a:r>
              <a:rPr lang="el-GR" dirty="0" err="1"/>
              <a:t>χωρίίς</a:t>
            </a:r>
            <a:r>
              <a:rPr lang="el-GR" dirty="0"/>
              <a:t> να το μάθουν οι </a:t>
            </a:r>
            <a:r>
              <a:rPr lang="en-US" dirty="0"/>
              <a:t>clients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542" y="412869"/>
            <a:ext cx="8032858" cy="606413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04800" y="3505200"/>
            <a:ext cx="8610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0"/>
            <a:ext cx="0" cy="3505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Domain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83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7457" y="2177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FF"/>
                </a:solidFill>
              </a:rPr>
              <a:t>Business</a:t>
            </a:r>
          </a:p>
          <a:p>
            <a:pPr algn="ctr"/>
            <a:r>
              <a:rPr lang="en-US" dirty="0">
                <a:solidFill>
                  <a:srgbClr val="3333FF"/>
                </a:solidFill>
              </a:rPr>
              <a:t>Logic</a:t>
            </a:r>
            <a:endParaRPr lang="el-GR" dirty="0">
              <a:solidFill>
                <a:srgbClr val="3333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5791200"/>
            <a:ext cx="32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Restaurant Personnel Evaluation:</a:t>
            </a:r>
          </a:p>
          <a:p>
            <a:r>
              <a:rPr lang="en-US" dirty="0"/>
              <a:t>Class Diagram of main classes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DFD1A6-2615-406A-8409-31CD161F4867}"/>
              </a:ext>
            </a:extLst>
          </p:cNvPr>
          <p:cNvSpPr/>
          <p:nvPr/>
        </p:nvSpPr>
        <p:spPr>
          <a:xfrm>
            <a:off x="4131129" y="2590800"/>
            <a:ext cx="1752599" cy="1066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C37BDA-F37F-4F9B-B4CC-5F2A479044F0}"/>
              </a:ext>
            </a:extLst>
          </p:cNvPr>
          <p:cNvSpPr/>
          <p:nvPr/>
        </p:nvSpPr>
        <p:spPr>
          <a:xfrm>
            <a:off x="6540137" y="1828800"/>
            <a:ext cx="2451462" cy="1066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B448A2-5AF6-49B6-8725-20779D1B5DD2}"/>
              </a:ext>
            </a:extLst>
          </p:cNvPr>
          <p:cNvSpPr/>
          <p:nvPr/>
        </p:nvSpPr>
        <p:spPr>
          <a:xfrm>
            <a:off x="2131424" y="344936"/>
            <a:ext cx="1830975" cy="1066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F20D6FD-5602-41BB-8A45-8ACDAB546ADC}"/>
              </a:ext>
            </a:extLst>
          </p:cNvPr>
          <p:cNvSpPr/>
          <p:nvPr/>
        </p:nvSpPr>
        <p:spPr>
          <a:xfrm>
            <a:off x="4096295" y="51937"/>
            <a:ext cx="2263430" cy="721863"/>
          </a:xfrm>
          <a:prstGeom prst="wedgeRoundRectCallout">
            <a:avLst>
              <a:gd name="adj1" fmla="val -50547"/>
              <a:gd name="adj2" fmla="val 79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interface with clients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0646EF5-3E2B-46F5-B0DA-D5E141CC0B8E}"/>
              </a:ext>
            </a:extLst>
          </p:cNvPr>
          <p:cNvSpPr/>
          <p:nvPr/>
        </p:nvSpPr>
        <p:spPr>
          <a:xfrm>
            <a:off x="3715148" y="4070469"/>
            <a:ext cx="2584559" cy="1515598"/>
          </a:xfrm>
          <a:prstGeom prst="wedgeRoundRectCallout">
            <a:avLst>
              <a:gd name="adj1" fmla="val -23614"/>
              <a:gd name="adj2" fmla="val -71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interface with the reporting subsystem</a:t>
            </a:r>
          </a:p>
          <a:p>
            <a:pPr algn="ctr"/>
            <a:r>
              <a:rPr lang="en-US" dirty="0"/>
              <a:t>(no need too show its internals any more)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ABADC44-58B1-42FC-91B8-D727CC8865C1}"/>
              </a:ext>
            </a:extLst>
          </p:cNvPr>
          <p:cNvSpPr/>
          <p:nvPr/>
        </p:nvSpPr>
        <p:spPr>
          <a:xfrm>
            <a:off x="6473588" y="3336318"/>
            <a:ext cx="2584559" cy="1515598"/>
          </a:xfrm>
          <a:prstGeom prst="wedgeRoundRectCallout">
            <a:avLst>
              <a:gd name="adj1" fmla="val -23614"/>
              <a:gd name="adj2" fmla="val -71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interface with the loading subsystem</a:t>
            </a:r>
          </a:p>
          <a:p>
            <a:pPr algn="ctr"/>
            <a:r>
              <a:rPr lang="en-US" dirty="0"/>
              <a:t>(no need too show its internals any more)</a:t>
            </a:r>
          </a:p>
        </p:txBody>
      </p:sp>
    </p:spTree>
    <p:extLst>
      <p:ext uri="{BB962C8B-B14F-4D97-AF65-F5344CB8AC3E}">
        <p14:creationId xmlns:p14="http://schemas.microsoft.com/office/powerpoint/2010/main" val="12083295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8544-9360-4430-A682-D9F53EA0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to add an interface to the design?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27E9-8EBD-4FC6-9A22-A01EF025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Whenever you have multiple classes that are eligible/required to play the same role. E.g.,</a:t>
            </a:r>
          </a:p>
          <a:p>
            <a:pPr lvl="1"/>
            <a:r>
              <a:rPr lang="en-US" dirty="0"/>
              <a:t>… multiple algorithms for the same task</a:t>
            </a:r>
          </a:p>
          <a:p>
            <a:pPr lvl="1"/>
            <a:r>
              <a:rPr lang="en-GB" dirty="0"/>
              <a:t>… you have an association where evolution can occur at one end (esp., if this is going to be handled in a polymorphic way)</a:t>
            </a:r>
          </a:p>
          <a:p>
            <a:r>
              <a:rPr lang="en-US" dirty="0"/>
              <a:t>For each set of operations which is repeatedly reused/reusable, esp., if implemented at different suppliers</a:t>
            </a:r>
          </a:p>
          <a:p>
            <a:r>
              <a:rPr lang="en-US" b="1" dirty="0">
                <a:solidFill>
                  <a:srgbClr val="FF0000"/>
                </a:solidFill>
              </a:rPr>
              <a:t>Whenever you want to  define boundaries between subsystems!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CB4F3-219B-46DE-B8E3-536680D8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0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1063-DDF2-473D-B6D9-265E4704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4000" dirty="0"/>
              <a:t>Προσέξτε πώς τα </a:t>
            </a:r>
            <a:r>
              <a:rPr lang="en-US" sz="4000" dirty="0"/>
              <a:t>interfaces </a:t>
            </a:r>
            <a:r>
              <a:rPr lang="el-GR" sz="4000" dirty="0"/>
              <a:t>είναι …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3A30-1A40-47F6-8ED2-4D543EAA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… </a:t>
            </a:r>
            <a:r>
              <a:rPr lang="el-GR" sz="2400" dirty="0">
                <a:solidFill>
                  <a:srgbClr val="C00000"/>
                </a:solidFill>
              </a:rPr>
              <a:t>οι «ραφές» </a:t>
            </a:r>
            <a:r>
              <a:rPr lang="en-US" sz="2400" dirty="0">
                <a:solidFill>
                  <a:srgbClr val="C00000"/>
                </a:solidFill>
              </a:rPr>
              <a:t>(seams) </a:t>
            </a:r>
            <a:r>
              <a:rPr lang="el-GR" sz="2400" dirty="0">
                <a:solidFill>
                  <a:srgbClr val="C00000"/>
                </a:solidFill>
              </a:rPr>
              <a:t>μεταξύ των υποσυστημάτων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= </a:t>
            </a:r>
            <a:r>
              <a:rPr lang="el-GR" sz="2400" dirty="0"/>
              <a:t>αντιπρόσωποι των υποσυστημάτων, σε σχέση με το τι «υπόσχεται» το υποσύστημα ότι μπορεί να κάνει</a:t>
            </a:r>
          </a:p>
          <a:p>
            <a:r>
              <a:rPr lang="el-GR" sz="2400" dirty="0"/>
              <a:t>… </a:t>
            </a:r>
            <a:r>
              <a:rPr lang="el-GR" sz="2400" dirty="0">
                <a:solidFill>
                  <a:srgbClr val="C00000"/>
                </a:solidFill>
              </a:rPr>
              <a:t>οι </a:t>
            </a:r>
            <a:r>
              <a:rPr lang="el-GR" sz="2400" dirty="0" err="1">
                <a:solidFill>
                  <a:srgbClr val="C00000"/>
                </a:solidFill>
              </a:rPr>
              <a:t>απομονωτές</a:t>
            </a:r>
            <a:r>
              <a:rPr lang="el-GR" sz="2400" dirty="0">
                <a:solidFill>
                  <a:srgbClr val="C00000"/>
                </a:solidFill>
              </a:rPr>
              <a:t> των αλλαγών που θα γίνουν εσωτερικά στο υποσύστημα/</a:t>
            </a:r>
            <a:r>
              <a:rPr lang="en-US" sz="2400" dirty="0">
                <a:solidFill>
                  <a:srgbClr val="C00000"/>
                </a:solidFill>
              </a:rPr>
              <a:t>package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και δε θα επηρεάσουν κανέναν άλλο (αφού κανείς εκτός </a:t>
            </a:r>
            <a:r>
              <a:rPr lang="en-US" sz="2400" dirty="0"/>
              <a:t>package </a:t>
            </a:r>
            <a:r>
              <a:rPr lang="el-GR" sz="2400" dirty="0"/>
              <a:t>δεν ξέρει τι έχει μέσα)</a:t>
            </a:r>
            <a:endParaRPr lang="en-US" sz="2400" dirty="0"/>
          </a:p>
          <a:p>
            <a:r>
              <a:rPr lang="el-GR" sz="2400" dirty="0">
                <a:solidFill>
                  <a:srgbClr val="0000FF"/>
                </a:solidFill>
              </a:rPr>
              <a:t>Εισάγουμε </a:t>
            </a:r>
            <a:r>
              <a:rPr lang="en-US" sz="2400" dirty="0">
                <a:solidFill>
                  <a:srgbClr val="0000FF"/>
                </a:solidFill>
              </a:rPr>
              <a:t>interfaces, </a:t>
            </a:r>
            <a:r>
              <a:rPr lang="el-GR" sz="2400" dirty="0">
                <a:solidFill>
                  <a:srgbClr val="0000FF"/>
                </a:solidFill>
              </a:rPr>
              <a:t>λοιπόν</a:t>
            </a:r>
          </a:p>
          <a:p>
            <a:pPr lvl="1"/>
            <a:r>
              <a:rPr lang="el-GR" sz="2000" dirty="0">
                <a:solidFill>
                  <a:srgbClr val="0000FF"/>
                </a:solidFill>
              </a:rPr>
              <a:t>Όταν έχουμε αποφασίσει τα υποσυστήματα, ώστε να λειτουργήσουν ως δημόσιοι αντιπρόσωποι των υποσυστημάτων</a:t>
            </a:r>
          </a:p>
          <a:p>
            <a:pPr lvl="1"/>
            <a:r>
              <a:rPr lang="el-GR" sz="2000" dirty="0">
                <a:solidFill>
                  <a:srgbClr val="0000FF"/>
                </a:solidFill>
              </a:rPr>
              <a:t>Σε όσα σημεία εκτιμούμε ότι θα έχουμε συντήρηση, ώστε να απομονώσουμε τους </a:t>
            </a:r>
            <a:r>
              <a:rPr lang="en-US" sz="2000" dirty="0">
                <a:solidFill>
                  <a:srgbClr val="0000FF"/>
                </a:solidFill>
              </a:rPr>
              <a:t>clients </a:t>
            </a:r>
            <a:r>
              <a:rPr lang="el-GR" sz="2000" dirty="0">
                <a:solidFill>
                  <a:srgbClr val="0000FF"/>
                </a:solidFill>
              </a:rPr>
              <a:t>από τις </a:t>
            </a:r>
            <a:r>
              <a:rPr lang="en-US" sz="2000" dirty="0">
                <a:solidFill>
                  <a:srgbClr val="0000FF"/>
                </a:solidFill>
              </a:rPr>
              <a:t>concrete classes </a:t>
            </a:r>
            <a:r>
              <a:rPr lang="el-GR" sz="2000" dirty="0">
                <a:solidFill>
                  <a:srgbClr val="0000FF"/>
                </a:solidFill>
              </a:rPr>
              <a:t>που θα συντηρηθούν και να μη διαδοθεί η επίδραση  των αλλαγών περεταίρω.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F7E3F-8CD9-407F-9DC0-AC3BB90B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6BB34FA-5D56-4E65-B413-621B4F75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9568"/>
            <a:ext cx="1292225" cy="13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55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4918F133-2191-424B-BE72-A938C6A0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82"/>
            <a:ext cx="9144000" cy="3896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652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Another Example</a:t>
            </a:r>
            <a:br>
              <a:rPr lang="en-US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5480374"/>
            <a:ext cx="114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Client of the client</a:t>
            </a:r>
            <a:endParaRPr lang="el-GR" dirty="0"/>
          </a:p>
        </p:txBody>
      </p:sp>
      <p:cxnSp>
        <p:nvCxnSpPr>
          <p:cNvPr id="8" name="Straight Arrow Connector 7"/>
          <p:cNvCxnSpPr>
            <a:cxnSpLocks/>
            <a:stCxn id="6" idx="0"/>
          </p:cNvCxnSpPr>
          <p:nvPr/>
        </p:nvCxnSpPr>
        <p:spPr>
          <a:xfrm flipV="1">
            <a:off x="2476500" y="4953000"/>
            <a:ext cx="0" cy="527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0412" y="4834043"/>
            <a:ext cx="114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Client class</a:t>
            </a:r>
            <a:endParaRPr lang="el-GR" dirty="0"/>
          </a:p>
        </p:txBody>
      </p:sp>
      <p:cxnSp>
        <p:nvCxnSpPr>
          <p:cNvPr id="10" name="Straight Arrow Connector 9"/>
          <p:cNvCxnSpPr>
            <a:cxnSpLocks/>
            <a:stCxn id="9" idx="0"/>
          </p:cNvCxnSpPr>
          <p:nvPr/>
        </p:nvCxnSpPr>
        <p:spPr>
          <a:xfrm flipV="1">
            <a:off x="4341912" y="3810001"/>
            <a:ext cx="0" cy="1024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3" idx="0"/>
          </p:cNvCxnSpPr>
          <p:nvPr/>
        </p:nvCxnSpPr>
        <p:spPr>
          <a:xfrm flipV="1">
            <a:off x="5983189" y="4092218"/>
            <a:ext cx="983005" cy="782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05750" y="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Interface as a contract </a:t>
            </a:r>
            <a:endParaRPr lang="el-GR" sz="1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cxnSpLocks/>
            <a:stCxn id="14" idx="1"/>
          </p:cNvCxnSpPr>
          <p:nvPr/>
        </p:nvCxnSpPr>
        <p:spPr>
          <a:xfrm flipH="1">
            <a:off x="7067550" y="415499"/>
            <a:ext cx="838200" cy="6742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23" idx="0"/>
          </p:cNvCxnSpPr>
          <p:nvPr/>
        </p:nvCxnSpPr>
        <p:spPr>
          <a:xfrm flipV="1">
            <a:off x="5983189" y="4092218"/>
            <a:ext cx="2655172" cy="782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73589" y="4874298"/>
            <a:ext cx="121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Service providers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5447436"/>
            <a:ext cx="1979712" cy="1384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Observe the </a:t>
            </a:r>
            <a:r>
              <a:rPr lang="en-US" sz="1400" b="1" dirty="0"/>
              <a:t>notation</a:t>
            </a:r>
            <a:r>
              <a:rPr lang="en-US" sz="1400" dirty="0"/>
              <a:t> between the </a:t>
            </a:r>
            <a:r>
              <a:rPr lang="en-US" sz="1400" dirty="0">
                <a:solidFill>
                  <a:srgbClr val="0000FF"/>
                </a:solidFill>
              </a:rPr>
              <a:t>interface</a:t>
            </a:r>
            <a:r>
              <a:rPr lang="en-US" sz="1400" dirty="0"/>
              <a:t> and its concrete materializations: </a:t>
            </a:r>
            <a:r>
              <a:rPr lang="en-US" sz="1400" u="dash" dirty="0"/>
              <a:t>dotted line</a:t>
            </a:r>
            <a:r>
              <a:rPr lang="en-US" sz="1400" dirty="0"/>
              <a:t> stemming from an empty triangle </a:t>
            </a:r>
            <a:r>
              <a:rPr lang="en-US" sz="1400" dirty="0">
                <a:sym typeface="Wingdings 3"/>
              </a:rPr>
              <a:t></a:t>
            </a:r>
            <a:endParaRPr lang="el-GR" sz="14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FCCC08-B413-4ACD-9151-3E192D03D5A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505200" y="415499"/>
            <a:ext cx="4400550" cy="36893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64AA-BB89-84CD-2BD6-FB8BFDDF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Αρχιτεκτονική αντικειμενοστρεφούς λογισμικού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E5447-1661-8D02-B64C-A1BB491C0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Μια γρήγορη ματιά από ένα εξαιρετικά μεγάλο θέμα,</a:t>
            </a:r>
          </a:p>
          <a:p>
            <a:r>
              <a:rPr lang="el-GR" dirty="0"/>
              <a:t>η οποία αφορά το πώς αντιμετωπίζουμε εμείς το διαχωρισμό υποσυστημάτων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2FB2-D2C7-67FF-D3A5-9FA421C9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4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D18F-C2E2-78E5-ADBF-422952F8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ερωτήσεις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3029-9032-F589-9BDA-76028578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να πρέπει να οργανώσουμε τον κώδικα?</a:t>
            </a:r>
          </a:p>
          <a:p>
            <a:endParaRPr lang="el-GR" dirty="0"/>
          </a:p>
          <a:p>
            <a:r>
              <a:rPr lang="el-GR" dirty="0"/>
              <a:t>Υπάρχουν βασικές ιδέες γύρω από την οργάνωση του κώδικα?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25232-460F-BB1B-1065-1F06E99D5E21}"/>
              </a:ext>
            </a:extLst>
          </p:cNvPr>
          <p:cNvSpPr txBox="1"/>
          <p:nvPr/>
        </p:nvSpPr>
        <p:spPr>
          <a:xfrm>
            <a:off x="2350008" y="6016752"/>
            <a:ext cx="663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Shamelessly “borrowed” figures from their original sites – links show where the figures comes from (many thanks to the authors)</a:t>
            </a:r>
          </a:p>
        </p:txBody>
      </p:sp>
    </p:spTree>
    <p:extLst>
      <p:ext uri="{BB962C8B-B14F-4D97-AF65-F5344CB8AC3E}">
        <p14:creationId xmlns:p14="http://schemas.microsoft.com/office/powerpoint/2010/main" val="146073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 </a:t>
            </a:r>
            <a:r>
              <a:rPr lang="el-GR" dirty="0" err="1"/>
              <a:t>μέτρον</a:t>
            </a:r>
            <a:r>
              <a:rPr lang="el-GR" dirty="0"/>
              <a:t> άριστον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ανάλυση και η σχεδίαση είναι εργαλεία για να υλοποιήσουμε τα συστήματα και </a:t>
            </a:r>
            <a:r>
              <a:rPr lang="el-GR" b="1" dirty="0"/>
              <a:t>όχι αυτοσκοπός </a:t>
            </a:r>
          </a:p>
          <a:p>
            <a:r>
              <a:rPr lang="el-GR" dirty="0">
                <a:solidFill>
                  <a:srgbClr val="0000FF"/>
                </a:solidFill>
              </a:rPr>
              <a:t>Αυτό που τελικώς μετρά είναι να παραδώσουμε ένα πρόγραμμα που τρέχει όπως πρέπει και μπορεί να συντηρηθεί στο μέλλον με ευκολία   </a:t>
            </a:r>
            <a:r>
              <a:rPr lang="el-GR" dirty="0"/>
              <a:t>=&gt;</a:t>
            </a:r>
          </a:p>
          <a:p>
            <a:r>
              <a:rPr lang="el-GR" dirty="0">
                <a:solidFill>
                  <a:srgbClr val="FF0000"/>
                </a:solidFill>
              </a:rPr>
              <a:t>Η προσπάθεια που καταβάλουμε στην ανάλυση και στη σχεδίαση ΔΕΝ ΜΠΟΡΕΙ ΝΑ ΕΙΝΑΙ ΥΠΕΡΒΟΛΙΚΗ</a:t>
            </a:r>
          </a:p>
          <a:p>
            <a:pPr lvl="2"/>
            <a:r>
              <a:rPr lang="el-GR" i="1" dirty="0"/>
              <a:t>Συν το </a:t>
            </a:r>
            <a:r>
              <a:rPr lang="el-GR" i="1" dirty="0" err="1"/>
              <a:t>χρόνω</a:t>
            </a:r>
            <a:r>
              <a:rPr lang="el-GR" i="1" dirty="0"/>
              <a:t>, θα μπορείτε να κρίνετε καλύτερα πότε μια σχεδίαση είναι αρκετά ώριμη ώστε να αποτελεί μια σταθερή αρχιτεκτονική βάση του συστήματος και πλέον μπορούμε να προχωρήσουμε στην υλοποίηση…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2469CD-D9C6-AB2E-258F-F31DFAE8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Architecture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0E1777-7E19-4A09-5C72-B760B76668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Robert C. Martin’s idea of structuring code</a:t>
            </a:r>
          </a:p>
          <a:p>
            <a:r>
              <a:rPr lang="en-US" dirty="0"/>
              <a:t>The concentric circles signify different types of classes and interfaces</a:t>
            </a:r>
          </a:p>
          <a:p>
            <a:r>
              <a:rPr lang="en-US" dirty="0"/>
              <a:t>ALL </a:t>
            </a:r>
            <a:r>
              <a:rPr lang="en-US"/>
              <a:t>DEPENDIENCIES POINT </a:t>
            </a:r>
            <a:r>
              <a:rPr lang="en-US" dirty="0"/>
              <a:t>INWARDS!!!</a:t>
            </a:r>
          </a:p>
          <a:p>
            <a:r>
              <a:rPr lang="en-US" i="1" dirty="0"/>
              <a:t>“Nothing in an inner circle can know anything at all about something in an outer circle. 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04D66E-7A06-27E6-C6BE-BAE61D7AF1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3" y="1690688"/>
            <a:ext cx="4396157" cy="32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F83DEB-CF54-564D-1EEF-300FDB3542E9}"/>
              </a:ext>
            </a:extLst>
          </p:cNvPr>
          <p:cNvSpPr txBox="1"/>
          <p:nvPr/>
        </p:nvSpPr>
        <p:spPr>
          <a:xfrm>
            <a:off x="173736" y="55306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https://blog.cleancoder.com/uncle-bob/2012/08/13/the-clean-architecture.html</a:t>
            </a:r>
          </a:p>
        </p:txBody>
      </p:sp>
    </p:spTree>
    <p:extLst>
      <p:ext uri="{BB962C8B-B14F-4D97-AF65-F5344CB8AC3E}">
        <p14:creationId xmlns:p14="http://schemas.microsoft.com/office/powerpoint/2010/main" val="35651699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BAA6-0D3F-108D-DE75-9482B158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3C283-9C3E-5244-9569-5A321061B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3560" y="1225296"/>
            <a:ext cx="3182112" cy="49516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Jeffrey Palermo’s suggestion, partly inspiring Uncle Bob’s clean architecture</a:t>
            </a:r>
          </a:p>
          <a:p>
            <a:r>
              <a:rPr lang="en-US" i="1" dirty="0"/>
              <a:t>“The object model is in the center with supporting business logic around it.  The direction of coupling is toward the center.  … any outer layer can directly call any inner layer. </a:t>
            </a:r>
            <a:r>
              <a:rPr lang="en-US" dirty="0"/>
              <a:t>”</a:t>
            </a:r>
          </a:p>
        </p:txBody>
      </p:sp>
      <p:pic>
        <p:nvPicPr>
          <p:cNvPr id="3074" name="Picture 2" descr="The Onion Architecture : part 1">
            <a:extLst>
              <a:ext uri="{FF2B5EF4-FFF2-40B4-BE49-F238E27FC236}">
                <a16:creationId xmlns:a16="http://schemas.microsoft.com/office/drawing/2014/main" id="{7D4AE1AC-173C-E554-FF3B-D221766E72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6" y="2295144"/>
            <a:ext cx="5284949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9EFBA-95F2-A2CC-F166-BFFB3755F230}"/>
              </a:ext>
            </a:extLst>
          </p:cNvPr>
          <p:cNvSpPr txBox="1"/>
          <p:nvPr/>
        </p:nvSpPr>
        <p:spPr>
          <a:xfrm>
            <a:off x="156366" y="6294245"/>
            <a:ext cx="7619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https://jeffreypalermo.com/2008/07/the-onion-architecture-part-1/</a:t>
            </a:r>
          </a:p>
        </p:txBody>
      </p:sp>
    </p:spTree>
    <p:extLst>
      <p:ext uri="{BB962C8B-B14F-4D97-AF65-F5344CB8AC3E}">
        <p14:creationId xmlns:p14="http://schemas.microsoft.com/office/powerpoint/2010/main" val="37478125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0F2C-B27D-A47C-0AF0-1182017D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Hexagonal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67BDB-5928-3FA9-3D99-522A1E242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291" y="5134000"/>
            <a:ext cx="4811284" cy="120377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Alistair Cockburn’s original idea that is probably the foundation of all this</a:t>
            </a:r>
          </a:p>
          <a:p>
            <a:r>
              <a:rPr lang="en-US" sz="2000" dirty="0"/>
              <a:t>Highly recommended book by Tom </a:t>
            </a:r>
            <a:r>
              <a:rPr lang="en-US" sz="2000" dirty="0" err="1"/>
              <a:t>Hombergs</a:t>
            </a:r>
            <a:r>
              <a:rPr lang="en-US" sz="2000" dirty="0"/>
              <a:t> at </a:t>
            </a:r>
            <a:r>
              <a:rPr lang="en-US" sz="2000" dirty="0">
                <a:hlinkClick r:id="rId2"/>
              </a:rPr>
              <a:t>https://reflectoring.io/book/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A0246-C577-034A-BE34-7985088C5634}"/>
              </a:ext>
            </a:extLst>
          </p:cNvPr>
          <p:cNvSpPr txBox="1"/>
          <p:nvPr/>
        </p:nvSpPr>
        <p:spPr>
          <a:xfrm>
            <a:off x="3925138" y="4524394"/>
            <a:ext cx="507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https://alistair.cockburn.us/hexagonal-architecture/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DDA56-4DEB-ECC2-E0C7-D9837F721ADC}"/>
              </a:ext>
            </a:extLst>
          </p:cNvPr>
          <p:cNvSpPr txBox="1"/>
          <p:nvPr/>
        </p:nvSpPr>
        <p:spPr>
          <a:xfrm>
            <a:off x="6056360" y="4090204"/>
            <a:ext cx="2944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https://reflectoring.io/book/</a:t>
            </a:r>
            <a:r>
              <a:rPr lang="en-US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9ACC4A6-D282-38ED-53BC-B83C7C507F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38" y="1390940"/>
            <a:ext cx="5038268" cy="24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081BCA-45EF-007B-BAF2-41EFF8D3DB8C}"/>
              </a:ext>
            </a:extLst>
          </p:cNvPr>
          <p:cNvSpPr txBox="1">
            <a:spLocks/>
          </p:cNvSpPr>
          <p:nvPr/>
        </p:nvSpPr>
        <p:spPr>
          <a:xfrm>
            <a:off x="290833" y="1390940"/>
            <a:ext cx="3385428" cy="5345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</a:t>
            </a:r>
            <a:r>
              <a:rPr lang="en-US" sz="2000" dirty="0">
                <a:solidFill>
                  <a:srgbClr val="FF0000"/>
                </a:solidFill>
              </a:rPr>
              <a:t>ports</a:t>
            </a:r>
            <a:r>
              <a:rPr lang="en-US" sz="2000" dirty="0"/>
              <a:t> are </a:t>
            </a:r>
            <a:r>
              <a:rPr lang="en-US" sz="2000" dirty="0">
                <a:solidFill>
                  <a:srgbClr val="FF0000"/>
                </a:solidFill>
              </a:rPr>
              <a:t>Interfaces</a:t>
            </a:r>
            <a:r>
              <a:rPr lang="en-US" sz="2000" dirty="0"/>
              <a:t> = contracts of behaviors (the arrow with the triangle should be dotted = implementation not ISA)</a:t>
            </a:r>
          </a:p>
          <a:p>
            <a:r>
              <a:rPr lang="en-US" sz="2000" dirty="0"/>
              <a:t>All </a:t>
            </a:r>
            <a:r>
              <a:rPr lang="en-US" sz="2000" dirty="0">
                <a:solidFill>
                  <a:srgbClr val="0000FF"/>
                </a:solidFill>
              </a:rPr>
              <a:t>Adapters</a:t>
            </a:r>
            <a:r>
              <a:rPr lang="en-US" sz="2000" dirty="0"/>
              <a:t> refer to the adapter design pattern: left hand side adapters customize our system to its clients (e.g., a Web of a GUI front-end) via input ports; right hand side, they hide service providers that we use to get our job done (e.g., a database, http page retriever, …) behind an interface = output port</a:t>
            </a:r>
          </a:p>
          <a:p>
            <a:r>
              <a:rPr lang="en-US" sz="2000" dirty="0"/>
              <a:t>Internally, </a:t>
            </a:r>
            <a:r>
              <a:rPr lang="en-US" sz="2000" dirty="0">
                <a:solidFill>
                  <a:srgbClr val="FF0000"/>
                </a:solidFill>
              </a:rPr>
              <a:t>Use Cases </a:t>
            </a:r>
            <a:r>
              <a:rPr lang="en-US" sz="2000" dirty="0"/>
              <a:t>correspond to our </a:t>
            </a:r>
            <a:r>
              <a:rPr lang="en-US" sz="2000" dirty="0">
                <a:solidFill>
                  <a:srgbClr val="FF0000"/>
                </a:solidFill>
              </a:rPr>
              <a:t>Business Logic classes </a:t>
            </a:r>
            <a:r>
              <a:rPr lang="en-US" sz="2000" dirty="0"/>
              <a:t>(in Homberg’s idea, it’s more like micro-service structure, one class per use case) and </a:t>
            </a:r>
            <a:r>
              <a:rPr lang="en-US" sz="2000" dirty="0">
                <a:solidFill>
                  <a:srgbClr val="0000FF"/>
                </a:solidFill>
              </a:rPr>
              <a:t>Entities</a:t>
            </a:r>
            <a:r>
              <a:rPr lang="en-US" sz="2000" dirty="0"/>
              <a:t> to our </a:t>
            </a:r>
            <a:r>
              <a:rPr lang="en-US" sz="2000" dirty="0">
                <a:solidFill>
                  <a:srgbClr val="0000FF"/>
                </a:solidFill>
              </a:rPr>
              <a:t>domain classes</a:t>
            </a:r>
          </a:p>
        </p:txBody>
      </p:sp>
    </p:spTree>
    <p:extLst>
      <p:ext uri="{BB962C8B-B14F-4D97-AF65-F5344CB8AC3E}">
        <p14:creationId xmlns:p14="http://schemas.microsoft.com/office/powerpoint/2010/main" val="7897838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1AB243-4C13-37D5-1D8E-F1E91C93F2E0}"/>
              </a:ext>
            </a:extLst>
          </p:cNvPr>
          <p:cNvSpPr/>
          <p:nvPr/>
        </p:nvSpPr>
        <p:spPr>
          <a:xfrm>
            <a:off x="4032504" y="4233672"/>
            <a:ext cx="5093208" cy="237744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9B914-84D5-35C9-0682-ED69325CCB5A}"/>
              </a:ext>
            </a:extLst>
          </p:cNvPr>
          <p:cNvSpPr txBox="1"/>
          <p:nvPr/>
        </p:nvSpPr>
        <p:spPr>
          <a:xfrm>
            <a:off x="7360920" y="6241780"/>
            <a:ext cx="17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Domain / 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9586C-8E6B-6D6B-686E-3A1A93DD5375}"/>
              </a:ext>
            </a:extLst>
          </p:cNvPr>
          <p:cNvSpPr/>
          <p:nvPr/>
        </p:nvSpPr>
        <p:spPr>
          <a:xfrm>
            <a:off x="0" y="2331720"/>
            <a:ext cx="914400" cy="19019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99FC-5A48-307B-5248-1DF2C0C28F92}"/>
              </a:ext>
            </a:extLst>
          </p:cNvPr>
          <p:cNvSpPr txBox="1"/>
          <p:nvPr/>
        </p:nvSpPr>
        <p:spPr>
          <a:xfrm>
            <a:off x="0" y="1372701"/>
            <a:ext cx="117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 </a:t>
            </a:r>
          </a:p>
          <a:p>
            <a:r>
              <a:rPr lang="en-US" dirty="0">
                <a:solidFill>
                  <a:srgbClr val="FF0000"/>
                </a:solidFill>
              </a:rPr>
              <a:t>/ Input </a:t>
            </a:r>
          </a:p>
          <a:p>
            <a:r>
              <a:rPr lang="en-US" dirty="0">
                <a:solidFill>
                  <a:srgbClr val="FF0000"/>
                </a:solidFill>
              </a:rPr>
              <a:t>Adapters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6A3DD-B977-3464-BB7E-1AAD343A7E3F}"/>
              </a:ext>
            </a:extLst>
          </p:cNvPr>
          <p:cNvSpPr/>
          <p:nvPr/>
        </p:nvSpPr>
        <p:spPr>
          <a:xfrm>
            <a:off x="993648" y="2331721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C3D3C-A051-9DAC-8845-59C972C94F72}"/>
              </a:ext>
            </a:extLst>
          </p:cNvPr>
          <p:cNvSpPr txBox="1"/>
          <p:nvPr/>
        </p:nvSpPr>
        <p:spPr>
          <a:xfrm>
            <a:off x="993648" y="1685389"/>
            <a:ext cx="214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Service Contract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 Input Port / Façade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6BFCB-572F-3C4D-0B87-4A59FEA41E61}"/>
              </a:ext>
            </a:extLst>
          </p:cNvPr>
          <p:cNvSpPr/>
          <p:nvPr/>
        </p:nvSpPr>
        <p:spPr>
          <a:xfrm>
            <a:off x="1674876" y="3511518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C4705-4006-A032-97F9-7BB76A702381}"/>
              </a:ext>
            </a:extLst>
          </p:cNvPr>
          <p:cNvSpPr txBox="1"/>
          <p:nvPr/>
        </p:nvSpPr>
        <p:spPr>
          <a:xfrm>
            <a:off x="714756" y="4691315"/>
            <a:ext cx="270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(Front) Controller / Business Logic Coordinator /Main Engine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E2E68-B48E-A2C1-62FA-3A72FD61E54E}"/>
              </a:ext>
            </a:extLst>
          </p:cNvPr>
          <p:cNvSpPr/>
          <p:nvPr/>
        </p:nvSpPr>
        <p:spPr>
          <a:xfrm>
            <a:off x="3273552" y="2331720"/>
            <a:ext cx="3968496" cy="1298448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5888F-0225-0809-7A01-943BC7EAC323}"/>
              </a:ext>
            </a:extLst>
          </p:cNvPr>
          <p:cNvSpPr txBox="1"/>
          <p:nvPr/>
        </p:nvSpPr>
        <p:spPr>
          <a:xfrm>
            <a:off x="3270504" y="1244914"/>
            <a:ext cx="576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Business Logic Subsystems / Services / Dedicated Engines / hexagonal “Use Cases” (with their internal “port” = interface as a contract + implementations not shown here)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936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9B914-84D5-35C9-0682-ED69325CCB5A}"/>
              </a:ext>
            </a:extLst>
          </p:cNvPr>
          <p:cNvSpPr txBox="1"/>
          <p:nvPr/>
        </p:nvSpPr>
        <p:spPr>
          <a:xfrm>
            <a:off x="7360920" y="6241780"/>
            <a:ext cx="17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Domain / Entity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6A3DD-B977-3464-BB7E-1AAD343A7E3F}"/>
              </a:ext>
            </a:extLst>
          </p:cNvPr>
          <p:cNvSpPr/>
          <p:nvPr/>
        </p:nvSpPr>
        <p:spPr>
          <a:xfrm>
            <a:off x="993648" y="2331721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C3D3C-A051-9DAC-8845-59C972C94F72}"/>
              </a:ext>
            </a:extLst>
          </p:cNvPr>
          <p:cNvSpPr txBox="1"/>
          <p:nvPr/>
        </p:nvSpPr>
        <p:spPr>
          <a:xfrm>
            <a:off x="993648" y="1685389"/>
            <a:ext cx="214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Service Contract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 Input Port / Façade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6BFCB-572F-3C4D-0B87-4A59FEA41E61}"/>
              </a:ext>
            </a:extLst>
          </p:cNvPr>
          <p:cNvSpPr/>
          <p:nvPr/>
        </p:nvSpPr>
        <p:spPr>
          <a:xfrm>
            <a:off x="1674876" y="3511518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C4705-4006-A032-97F9-7BB76A702381}"/>
              </a:ext>
            </a:extLst>
          </p:cNvPr>
          <p:cNvSpPr txBox="1"/>
          <p:nvPr/>
        </p:nvSpPr>
        <p:spPr>
          <a:xfrm>
            <a:off x="714756" y="4691315"/>
            <a:ext cx="270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(Front) Controller / Business Logic Coordinator /Main Engine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39CE1-FACE-8B29-2F8E-064D27C90B0C}"/>
              </a:ext>
            </a:extLst>
          </p:cNvPr>
          <p:cNvSpPr txBox="1"/>
          <p:nvPr/>
        </p:nvSpPr>
        <p:spPr>
          <a:xfrm>
            <a:off x="172430" y="648565"/>
            <a:ext cx="179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example, we use </a:t>
            </a:r>
            <a:r>
              <a:rPr lang="en-US" b="1" dirty="0"/>
              <a:t>a single entrance 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00094-4394-B550-9D85-549D67B92C62}"/>
              </a:ext>
            </a:extLst>
          </p:cNvPr>
          <p:cNvSpPr txBox="1"/>
          <p:nvPr/>
        </p:nvSpPr>
        <p:spPr>
          <a:xfrm>
            <a:off x="1840992" y="648565"/>
            <a:ext cx="179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this is a “door” for front-ends + in general clients of our system…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D7F79-E1D1-50A2-AFB9-0655901D2150}"/>
              </a:ext>
            </a:extLst>
          </p:cNvPr>
          <p:cNvSpPr txBox="1"/>
          <p:nvPr/>
        </p:nvSpPr>
        <p:spPr>
          <a:xfrm>
            <a:off x="3484222" y="648565"/>
            <a:ext cx="179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acts as a façade: shows all the functionality of the system, in a single contract.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A6585-097D-88DF-14A1-E943E8DAB1A4}"/>
              </a:ext>
            </a:extLst>
          </p:cNvPr>
          <p:cNvSpPr txBox="1"/>
          <p:nvPr/>
        </p:nvSpPr>
        <p:spPr>
          <a:xfrm>
            <a:off x="5136561" y="648565"/>
            <a:ext cx="205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single “central” Main Engine </a:t>
            </a:r>
            <a:r>
              <a:rPr lang="en-US" dirty="0"/>
              <a:t>implementing the contract, receives incoming requests…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5E475-42C9-3924-651B-C2BA26265E3D}"/>
              </a:ext>
            </a:extLst>
          </p:cNvPr>
          <p:cNvSpPr txBox="1"/>
          <p:nvPr/>
        </p:nvSpPr>
        <p:spPr>
          <a:xfrm>
            <a:off x="7012840" y="648565"/>
            <a:ext cx="2054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delegates parts of their servicing to internal services = subsystems, hidden behind interfaces…</a:t>
            </a:r>
          </a:p>
        </p:txBody>
      </p:sp>
    </p:spTree>
    <p:extLst>
      <p:ext uri="{BB962C8B-B14F-4D97-AF65-F5344CB8AC3E}">
        <p14:creationId xmlns:p14="http://schemas.microsoft.com/office/powerpoint/2010/main" val="21987341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46A3DD-B977-3464-BB7E-1AAD343A7E3F}"/>
              </a:ext>
            </a:extLst>
          </p:cNvPr>
          <p:cNvSpPr/>
          <p:nvPr/>
        </p:nvSpPr>
        <p:spPr>
          <a:xfrm>
            <a:off x="993648" y="2331721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C3D3C-A051-9DAC-8845-59C972C94F72}"/>
              </a:ext>
            </a:extLst>
          </p:cNvPr>
          <p:cNvSpPr txBox="1"/>
          <p:nvPr/>
        </p:nvSpPr>
        <p:spPr>
          <a:xfrm>
            <a:off x="993648" y="1685389"/>
            <a:ext cx="214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Service Contract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 Input Port / Façade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6BFCB-572F-3C4D-0B87-4A59FEA41E61}"/>
              </a:ext>
            </a:extLst>
          </p:cNvPr>
          <p:cNvSpPr/>
          <p:nvPr/>
        </p:nvSpPr>
        <p:spPr>
          <a:xfrm>
            <a:off x="1674876" y="3511518"/>
            <a:ext cx="1694688" cy="1161288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C4705-4006-A032-97F9-7BB76A702381}"/>
              </a:ext>
            </a:extLst>
          </p:cNvPr>
          <p:cNvSpPr txBox="1"/>
          <p:nvPr/>
        </p:nvSpPr>
        <p:spPr>
          <a:xfrm>
            <a:off x="714756" y="4691315"/>
            <a:ext cx="270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(Front) Controller / Business Logic Coordinator /Main Engine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39CE1-FACE-8B29-2F8E-064D27C90B0C}"/>
              </a:ext>
            </a:extLst>
          </p:cNvPr>
          <p:cNvSpPr txBox="1"/>
          <p:nvPr/>
        </p:nvSpPr>
        <p:spPr>
          <a:xfrm>
            <a:off x="172430" y="648565"/>
            <a:ext cx="179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it be more “distributed” as an architecture? Yes!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00094-4394-B550-9D85-549D67B92C62}"/>
              </a:ext>
            </a:extLst>
          </p:cNvPr>
          <p:cNvSpPr txBox="1"/>
          <p:nvPr/>
        </p:nvSpPr>
        <p:spPr>
          <a:xfrm>
            <a:off x="1840992" y="648565"/>
            <a:ext cx="179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could have many ports and services behind them!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D7F79-E1D1-50A2-AFB9-0655901D2150}"/>
              </a:ext>
            </a:extLst>
          </p:cNvPr>
          <p:cNvSpPr txBox="1"/>
          <p:nvPr/>
        </p:nvSpPr>
        <p:spPr>
          <a:xfrm>
            <a:off x="5244654" y="648565"/>
            <a:ext cx="205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</a:t>
            </a:r>
            <a:r>
              <a:rPr lang="en-US" b="1" dirty="0"/>
              <a:t>absent from the diagram?</a:t>
            </a:r>
          </a:p>
          <a:p>
            <a:r>
              <a:rPr lang="en-US" b="1" dirty="0"/>
              <a:t>Object creation</a:t>
            </a:r>
            <a:r>
              <a:rPr lang="en-US" dirty="0"/>
              <a:t>, i.e., the object creation factories!!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A6585-097D-88DF-14A1-E943E8DAB1A4}"/>
              </a:ext>
            </a:extLst>
          </p:cNvPr>
          <p:cNvSpPr txBox="1"/>
          <p:nvPr/>
        </p:nvSpPr>
        <p:spPr>
          <a:xfrm>
            <a:off x="7156580" y="648565"/>
            <a:ext cx="1927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frameworks like e.g. Spring Boot, you can have automatic object creation via the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F8265-571E-086A-F307-C6D66C7061C5}"/>
              </a:ext>
            </a:extLst>
          </p:cNvPr>
          <p:cNvSpPr txBox="1"/>
          <p:nvPr/>
        </p:nvSpPr>
        <p:spPr>
          <a:xfrm>
            <a:off x="3453177" y="647554"/>
            <a:ext cx="1791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you need to keep the main idea: </a:t>
            </a:r>
            <a:r>
              <a:rPr lang="en-US" b="1" dirty="0"/>
              <a:t>hide the (sub)system behind the contract!!</a:t>
            </a:r>
          </a:p>
        </p:txBody>
      </p:sp>
    </p:spTree>
    <p:extLst>
      <p:ext uri="{BB962C8B-B14F-4D97-AF65-F5344CB8AC3E}">
        <p14:creationId xmlns:p14="http://schemas.microsoft.com/office/powerpoint/2010/main" val="7429563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1AB243-4C13-37D5-1D8E-F1E91C93F2E0}"/>
              </a:ext>
            </a:extLst>
          </p:cNvPr>
          <p:cNvSpPr/>
          <p:nvPr/>
        </p:nvSpPr>
        <p:spPr>
          <a:xfrm>
            <a:off x="4032504" y="4233672"/>
            <a:ext cx="5093208" cy="2377440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9B914-84D5-35C9-0682-ED69325CCB5A}"/>
              </a:ext>
            </a:extLst>
          </p:cNvPr>
          <p:cNvSpPr txBox="1"/>
          <p:nvPr/>
        </p:nvSpPr>
        <p:spPr>
          <a:xfrm>
            <a:off x="7360920" y="6241780"/>
            <a:ext cx="17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Domain / Entity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24CABA-B9D7-CBA3-A787-78AB68A6984D}"/>
              </a:ext>
            </a:extLst>
          </p:cNvPr>
          <p:cNvSpPr txBox="1"/>
          <p:nvPr/>
        </p:nvSpPr>
        <p:spPr>
          <a:xfrm>
            <a:off x="363894" y="679549"/>
            <a:ext cx="2547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Domain Classes </a:t>
            </a:r>
            <a:r>
              <a:rPr lang="en-US" dirty="0">
                <a:solidFill>
                  <a:srgbClr val="7030A0"/>
                </a:solidFill>
              </a:rPr>
              <a:t>= Entities are the classes creating objects that represent the actual entities of the domain (typically: </a:t>
            </a:r>
            <a:r>
              <a:rPr lang="en-US" b="1" dirty="0">
                <a:solidFill>
                  <a:srgbClr val="7030A0"/>
                </a:solidFill>
              </a:rPr>
              <a:t>the real world</a:t>
            </a:r>
            <a:r>
              <a:rPr lang="en-US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69819-EB92-F791-E7C9-DA7FE9A99105}"/>
              </a:ext>
            </a:extLst>
          </p:cNvPr>
          <p:cNvSpPr txBox="1"/>
          <p:nvPr/>
        </p:nvSpPr>
        <p:spPr>
          <a:xfrm>
            <a:off x="2854840" y="679549"/>
            <a:ext cx="2774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Innermost circle of the onion </a:t>
            </a:r>
            <a:r>
              <a:rPr lang="en-US" dirty="0">
                <a:solidFill>
                  <a:srgbClr val="7030A0"/>
                </a:solidFill>
              </a:rPr>
              <a:t>=&gt; Everyone else knows them and uses them as input parameters / return types / internal variables of the methods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C08DB-C56C-29BF-4CAE-F5C611B9B197}"/>
              </a:ext>
            </a:extLst>
          </p:cNvPr>
          <p:cNvSpPr txBox="1"/>
          <p:nvPr/>
        </p:nvSpPr>
        <p:spPr>
          <a:xfrm>
            <a:off x="5540050" y="679549"/>
            <a:ext cx="2774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All dependencies point towards domain classes; no outgoing dependencies from them to others</a:t>
            </a:r>
          </a:p>
        </p:txBody>
      </p:sp>
    </p:spTree>
    <p:extLst>
      <p:ext uri="{BB962C8B-B14F-4D97-AF65-F5344CB8AC3E}">
        <p14:creationId xmlns:p14="http://schemas.microsoft.com/office/powerpoint/2010/main" val="28914402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59586C-8E6B-6D6B-686E-3A1A93DD5375}"/>
              </a:ext>
            </a:extLst>
          </p:cNvPr>
          <p:cNvSpPr/>
          <p:nvPr/>
        </p:nvSpPr>
        <p:spPr>
          <a:xfrm>
            <a:off x="0" y="2331720"/>
            <a:ext cx="914400" cy="19019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99FC-5A48-307B-5248-1DF2C0C28F92}"/>
              </a:ext>
            </a:extLst>
          </p:cNvPr>
          <p:cNvSpPr txBox="1"/>
          <p:nvPr/>
        </p:nvSpPr>
        <p:spPr>
          <a:xfrm>
            <a:off x="0" y="1372701"/>
            <a:ext cx="117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 </a:t>
            </a:r>
          </a:p>
          <a:p>
            <a:r>
              <a:rPr lang="en-US" dirty="0">
                <a:solidFill>
                  <a:srgbClr val="FF0000"/>
                </a:solidFill>
              </a:rPr>
              <a:t>/ Input </a:t>
            </a:r>
          </a:p>
          <a:p>
            <a:r>
              <a:rPr lang="en-US" dirty="0">
                <a:solidFill>
                  <a:srgbClr val="FF0000"/>
                </a:solidFill>
              </a:rPr>
              <a:t>Adapters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98376-67BF-C5DF-79BE-A229A0AEA01B}"/>
              </a:ext>
            </a:extLst>
          </p:cNvPr>
          <p:cNvSpPr txBox="1"/>
          <p:nvPr/>
        </p:nvSpPr>
        <p:spPr>
          <a:xfrm>
            <a:off x="1068168" y="583251"/>
            <a:ext cx="1791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Anyone using our system is a client.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Here: a text and a GUI client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3C73D-2AF1-C6EF-A9FB-32B5FBB7E2B1}"/>
              </a:ext>
            </a:extLst>
          </p:cNvPr>
          <p:cNvSpPr txBox="1"/>
          <p:nvPr/>
        </p:nvSpPr>
        <p:spPr>
          <a:xfrm>
            <a:off x="2685957" y="583251"/>
            <a:ext cx="334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They know ONLY: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Input port contract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Its factory (not shown here)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Entities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D4CB48-533B-88B3-44FB-4D67216A4074}"/>
              </a:ext>
            </a:extLst>
          </p:cNvPr>
          <p:cNvSpPr txBox="1"/>
          <p:nvPr/>
        </p:nvSpPr>
        <p:spPr>
          <a:xfrm>
            <a:off x="5820669" y="580415"/>
            <a:ext cx="3341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They DO NOT: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Include business logic, only “view” operations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Act as target of a dependency (nobody depends upon them)</a:t>
            </a:r>
          </a:p>
        </p:txBody>
      </p:sp>
    </p:spTree>
    <p:extLst>
      <p:ext uri="{BB962C8B-B14F-4D97-AF65-F5344CB8AC3E}">
        <p14:creationId xmlns:p14="http://schemas.microsoft.com/office/powerpoint/2010/main" val="24506921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59586C-8E6B-6D6B-686E-3A1A93DD5375}"/>
              </a:ext>
            </a:extLst>
          </p:cNvPr>
          <p:cNvSpPr/>
          <p:nvPr/>
        </p:nvSpPr>
        <p:spPr>
          <a:xfrm>
            <a:off x="0" y="2331720"/>
            <a:ext cx="914400" cy="19019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E2E68-B48E-A2C1-62FA-3A72FD61E54E}"/>
              </a:ext>
            </a:extLst>
          </p:cNvPr>
          <p:cNvSpPr/>
          <p:nvPr/>
        </p:nvSpPr>
        <p:spPr>
          <a:xfrm>
            <a:off x="3273552" y="2331720"/>
            <a:ext cx="3968496" cy="1298448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5888F-0225-0809-7A01-943BC7EAC323}"/>
              </a:ext>
            </a:extLst>
          </p:cNvPr>
          <p:cNvSpPr txBox="1"/>
          <p:nvPr/>
        </p:nvSpPr>
        <p:spPr>
          <a:xfrm>
            <a:off x="3270504" y="1244914"/>
            <a:ext cx="576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Business Logic Subsystems / Services / Dedicated Engines / hexagonal “Use Cases” (with their internal “port” = interface as a contract + implementations not shown here)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E5B84-4E0F-D6DE-7E14-BABD12E3F365}"/>
              </a:ext>
            </a:extLst>
          </p:cNvPr>
          <p:cNvSpPr txBox="1"/>
          <p:nvPr/>
        </p:nvSpPr>
        <p:spPr>
          <a:xfrm>
            <a:off x="158621" y="679549"/>
            <a:ext cx="3111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Internal subsystems handling all the business logic!</a:t>
            </a:r>
          </a:p>
          <a:p>
            <a:r>
              <a:rPr lang="en-US" dirty="0"/>
              <a:t>If a controller exists, typically it delegates work to them.</a:t>
            </a:r>
          </a:p>
          <a:p>
            <a:r>
              <a:rPr lang="en-US" dirty="0"/>
              <a:t>Typically, a package per service.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32FD4-E1C8-F209-BC22-4B0AC0B8B2F2}"/>
              </a:ext>
            </a:extLst>
          </p:cNvPr>
          <p:cNvSpPr txBox="1"/>
          <p:nvPr/>
        </p:nvSpPr>
        <p:spPr>
          <a:xfrm>
            <a:off x="3410837" y="679549"/>
            <a:ext cx="564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 “Services”. Could come with their own input port, too</a:t>
            </a:r>
          </a:p>
        </p:txBody>
      </p:sp>
    </p:spTree>
    <p:extLst>
      <p:ext uri="{BB962C8B-B14F-4D97-AF65-F5344CB8AC3E}">
        <p14:creationId xmlns:p14="http://schemas.microsoft.com/office/powerpoint/2010/main" val="2640046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103B0-1FBC-9FEC-DE95-6BCE4AF0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221993"/>
            <a:ext cx="9144000" cy="46799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D7BC3-647A-A6F1-0BC3-00EE8C6EBA9D}"/>
              </a:ext>
            </a:extLst>
          </p:cNvPr>
          <p:cNvGrpSpPr/>
          <p:nvPr/>
        </p:nvGrpSpPr>
        <p:grpSpPr>
          <a:xfrm>
            <a:off x="2945720" y="679549"/>
            <a:ext cx="5871709" cy="1419839"/>
            <a:chOff x="2945720" y="679549"/>
            <a:chExt cx="5871709" cy="14198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59586C-8E6B-6D6B-686E-3A1A93DD5375}"/>
                </a:ext>
              </a:extLst>
            </p:cNvPr>
            <p:cNvSpPr/>
            <p:nvPr/>
          </p:nvSpPr>
          <p:spPr>
            <a:xfrm>
              <a:off x="2945720" y="679549"/>
              <a:ext cx="5871709" cy="14198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F399FC-5A48-307B-5248-1DF2C0C28F92}"/>
                </a:ext>
              </a:extLst>
            </p:cNvPr>
            <p:cNvSpPr txBox="1"/>
            <p:nvPr/>
          </p:nvSpPr>
          <p:spPr>
            <a:xfrm>
              <a:off x="2979754" y="740248"/>
              <a:ext cx="5803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Missing here: output ports and adapters! The Business Logic Service implementations would use them  (i.e., depend upon them) to receive services from external systems -- e.g., sensor data, database support, http transfer services, ….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E2E68-B48E-A2C1-62FA-3A72FD61E54E}"/>
              </a:ext>
            </a:extLst>
          </p:cNvPr>
          <p:cNvSpPr/>
          <p:nvPr/>
        </p:nvSpPr>
        <p:spPr>
          <a:xfrm>
            <a:off x="3273552" y="2331720"/>
            <a:ext cx="3968496" cy="1298448"/>
          </a:xfrm>
          <a:prstGeom prst="rect">
            <a:avLst/>
          </a:prstGeom>
          <a:solidFill>
            <a:srgbClr val="0000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72266F9-B9FC-8FB7-0F59-99702B25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Restaurant Evaluation v02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B0F1159-F931-1257-D358-0C808E6A7CA5}"/>
              </a:ext>
            </a:extLst>
          </p:cNvPr>
          <p:cNvCxnSpPr>
            <a:stCxn id="13" idx="1"/>
            <a:endCxn id="6" idx="1"/>
          </p:cNvCxnSpPr>
          <p:nvPr/>
        </p:nvCxnSpPr>
        <p:spPr>
          <a:xfrm rot="10800000">
            <a:off x="2945720" y="1389470"/>
            <a:ext cx="327832" cy="1591475"/>
          </a:xfrm>
          <a:prstGeom prst="bentConnector3">
            <a:avLst>
              <a:gd name="adj1" fmla="val 169731"/>
            </a:avLst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</a:t>
            </a:r>
            <a:endParaRPr lang="el-GR" dirty="0"/>
          </a:p>
          <a:p>
            <a:r>
              <a:rPr lang="en-US" dirty="0"/>
              <a:t>Design</a:t>
            </a:r>
            <a:endParaRPr lang="el-GR" dirty="0"/>
          </a:p>
          <a:p>
            <a:r>
              <a:rPr lang="en-US" dirty="0"/>
              <a:t>Packages</a:t>
            </a:r>
            <a:endParaRPr lang="el-GR" dirty="0"/>
          </a:p>
          <a:p>
            <a:r>
              <a:rPr lang="en-US" dirty="0"/>
              <a:t>Subsystem design</a:t>
            </a:r>
          </a:p>
          <a:p>
            <a:r>
              <a:rPr lang="en-US" dirty="0"/>
              <a:t>Interfaces</a:t>
            </a:r>
          </a:p>
          <a:p>
            <a:r>
              <a:rPr lang="el-GR" sz="2600" dirty="0"/>
              <a:t>Πρώτα, όμως, θα δώσουμε μια συνοπτική, πρακτική μέθοδο για την μετάβαση από απαιτήσεις σε μια σχεδίαση του συστήματος…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A595-796D-F75A-F02F-AF276993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63" y="1825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Summary: types of classes</a:t>
            </a:r>
            <a:br>
              <a:rPr lang="en-US" sz="4000" dirty="0"/>
            </a:br>
            <a:r>
              <a:rPr lang="en-US" sz="4000" dirty="0"/>
              <a:t>and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ED07-E731-93C8-5988-6D11D5E2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278294"/>
            <a:ext cx="8272754" cy="531453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Service Contracts</a:t>
            </a:r>
            <a:r>
              <a:rPr lang="en-US" sz="2400" dirty="0">
                <a:solidFill>
                  <a:srgbClr val="0000FF"/>
                </a:solidFill>
              </a:rPr>
              <a:t> = </a:t>
            </a:r>
            <a:r>
              <a:rPr lang="en-US" sz="2400" b="1" dirty="0">
                <a:solidFill>
                  <a:srgbClr val="0000FF"/>
                </a:solidFill>
              </a:rPr>
              <a:t>Input interfaces </a:t>
            </a:r>
            <a:r>
              <a:rPr lang="el-GR" sz="2400" dirty="0">
                <a:solidFill>
                  <a:srgbClr val="0000FF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input ports</a:t>
            </a:r>
            <a:r>
              <a:rPr lang="en-US" sz="2400" dirty="0">
                <a:solidFill>
                  <a:srgbClr val="0000FF"/>
                </a:solidFill>
              </a:rPr>
              <a:t>: contracts of what kind of services our system offers</a:t>
            </a:r>
            <a:r>
              <a:rPr lang="en-US" sz="2400" dirty="0"/>
              <a:t>. Hide the entire subsystem behind them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Services</a:t>
            </a:r>
            <a:r>
              <a:rPr lang="el-GR" sz="2400" dirty="0">
                <a:solidFill>
                  <a:srgbClr val="0000FF"/>
                </a:solidFill>
              </a:rPr>
              <a:t> = </a:t>
            </a:r>
            <a:r>
              <a:rPr lang="en-US" sz="2400" b="1" dirty="0">
                <a:solidFill>
                  <a:srgbClr val="0000FF"/>
                </a:solidFill>
              </a:rPr>
              <a:t>business logic classes</a:t>
            </a:r>
            <a:r>
              <a:rPr lang="en-US" sz="2400" dirty="0">
                <a:solidFill>
                  <a:srgbClr val="0000FF"/>
                </a:solidFill>
              </a:rPr>
              <a:t> (frequently, behind a single </a:t>
            </a:r>
            <a:r>
              <a:rPr lang="en-US" sz="2400" b="1" dirty="0">
                <a:solidFill>
                  <a:srgbClr val="0000FF"/>
                </a:solidFill>
              </a:rPr>
              <a:t>controller</a:t>
            </a:r>
            <a:r>
              <a:rPr lang="en-US" sz="2400" dirty="0">
                <a:solidFill>
                  <a:srgbClr val="0000FF"/>
                </a:solidFill>
              </a:rPr>
              <a:t>). Implement the business logic of the (sub)system. </a:t>
            </a:r>
            <a:r>
              <a:rPr lang="en-US" sz="2400" b="1" u="sng" dirty="0">
                <a:solidFill>
                  <a:srgbClr val="0000FF"/>
                </a:solidFill>
              </a:rPr>
              <a:t>All the use cases land there as methods!!! </a:t>
            </a:r>
            <a:r>
              <a:rPr lang="en-US" sz="2400" dirty="0"/>
              <a:t>You need a </a:t>
            </a:r>
            <a:r>
              <a:rPr lang="en-US" sz="2400" b="1" dirty="0"/>
              <a:t>factory</a:t>
            </a:r>
            <a:r>
              <a:rPr lang="en-US" sz="2400" dirty="0"/>
              <a:t> to new() them.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Domain Classes</a:t>
            </a:r>
            <a:r>
              <a:rPr lang="en-US" sz="2400" dirty="0">
                <a:solidFill>
                  <a:srgbClr val="7030A0"/>
                </a:solidFill>
              </a:rPr>
              <a:t> = Entities = classes with the objects of the domain to be used for carrying out the services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Output Ports and Adapters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Boundary Interfaces and their implementation classes </a:t>
            </a:r>
            <a:r>
              <a:rPr lang="en-US" sz="2400" dirty="0"/>
              <a:t>to hide external systems that provide services for us. You also need a </a:t>
            </a:r>
            <a:r>
              <a:rPr lang="en-US" sz="2400" b="1" dirty="0"/>
              <a:t>factory</a:t>
            </a:r>
            <a:r>
              <a:rPr lang="en-US" sz="2400" dirty="0"/>
              <a:t> to new() them.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System Clients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Input Adapters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Boundary classes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use our (sub)system’s services – e.g., to allow humans to interact with it, via a front-end interface</a:t>
            </a:r>
          </a:p>
          <a:p>
            <a:endParaRPr lang="en-US" sz="24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77C7BCC-E6ED-8C40-128D-21005C90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71" y="14717"/>
            <a:ext cx="1109478" cy="1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AB821E2-C45D-6F6A-2A82-CA8EAFCD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4717"/>
            <a:ext cx="1109478" cy="1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D4A2F89-D09F-E8FB-4DEE-B034A129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20" y="14717"/>
            <a:ext cx="1109478" cy="1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8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assil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6491</Words>
  <Application>Microsoft Office PowerPoint</Application>
  <PresentationFormat>On-screen Show (4:3)</PresentationFormat>
  <Paragraphs>743</Paragraphs>
  <Slides>90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Calibri</vt:lpstr>
      <vt:lpstr>Cambria</vt:lpstr>
      <vt:lpstr>Comic Sans MS</vt:lpstr>
      <vt:lpstr>Consolas</vt:lpstr>
      <vt:lpstr>Office Theme</vt:lpstr>
      <vt:lpstr>Equation</vt:lpstr>
      <vt:lpstr>Αντικειμενοστρεφής Ανάλυση και Σχεδίαση</vt:lpstr>
      <vt:lpstr>Σχεδίαση</vt:lpstr>
      <vt:lpstr>PowerPoint Presentation</vt:lpstr>
      <vt:lpstr>Τι / Γιατί / Πώς</vt:lpstr>
      <vt:lpstr>Σχεδίαση: in fact, ανάλυση και σχεδίαση</vt:lpstr>
      <vt:lpstr>Unified Process</vt:lpstr>
      <vt:lpstr>Unified Process</vt:lpstr>
      <vt:lpstr>Παν μέτρον άριστον</vt:lpstr>
      <vt:lpstr>Roadmap</vt:lpstr>
      <vt:lpstr>Ανάλυση προβλήματος</vt:lpstr>
      <vt:lpstr>Φάση Ανάλυσης</vt:lpstr>
      <vt:lpstr>Φάση Ανάλυσης</vt:lpstr>
      <vt:lpstr>Τελικό παραδοτέο</vt:lpstr>
      <vt:lpstr>Ανατομία μιας κλάσης ανάλυσης</vt:lpstr>
      <vt:lpstr>Παράδειγμα</vt:lpstr>
      <vt:lpstr>3 types of classes</vt:lpstr>
      <vt:lpstr>PowerPoint Presentation</vt:lpstr>
      <vt:lpstr>How To: Classes, Relationships and Methods</vt:lpstr>
      <vt:lpstr>Εύρεση κλάσεων από τη γραμματική</vt:lpstr>
      <vt:lpstr>Sequence Diagrams for Use Cases</vt:lpstr>
      <vt:lpstr>Use cases for methods</vt:lpstr>
      <vt:lpstr>Where to assign methods?</vt:lpstr>
      <vt:lpstr>Layered architecture of packages</vt:lpstr>
      <vt:lpstr>Κριτήρια για καλές κλάσεις ανάλυσης</vt:lpstr>
      <vt:lpstr>Θεμελιώδεις ιδιότητες κλάσεων</vt:lpstr>
      <vt:lpstr>Οδηγίες</vt:lpstr>
      <vt:lpstr>Other hints and tips</vt:lpstr>
      <vt:lpstr>Τελικές οδηγίες επί της διαδικασίας</vt:lpstr>
      <vt:lpstr>Εναλλακτική μέθοδος εντοπισμού κλάσεων: η μέθοδος CRC</vt:lpstr>
      <vt:lpstr>Φάση 1: brainstorming</vt:lpstr>
      <vt:lpstr>Φάση 2: Ανάλυση</vt:lpstr>
      <vt:lpstr>Σχεδίαση συστήματος</vt:lpstr>
      <vt:lpstr>Σχεδίαση</vt:lpstr>
      <vt:lpstr>From problem analysis to system design</vt:lpstr>
      <vt:lpstr>Σχεδίαση</vt:lpstr>
      <vt:lpstr>Η σχεδίαση…</vt:lpstr>
      <vt:lpstr>Κλάσεις της σχεδίασης</vt:lpstr>
      <vt:lpstr>Διαφορά κλάσης στην ανάλυση και τη σχεδίαση (από Arlow &amp; Neustadt)</vt:lpstr>
      <vt:lpstr>Ιδιότητες μιας καλής κλάσης σχεδίασης: a checklist</vt:lpstr>
      <vt:lpstr>Ιδιότητες μιας καλής κλάσης σχεδίασης</vt:lpstr>
      <vt:lpstr>Ιδιότητες μιας καλής κλάσης σχεδίασης</vt:lpstr>
      <vt:lpstr>Ιδιότητες μιας καλής κλάσης σχεδίασης</vt:lpstr>
      <vt:lpstr>Παν μέτρον άριστον</vt:lpstr>
      <vt:lpstr>Use case realizations at design level</vt:lpstr>
      <vt:lpstr>Cohesion metrics</vt:lpstr>
      <vt:lpstr>Cohesion</vt:lpstr>
      <vt:lpstr>Assume the following class</vt:lpstr>
      <vt:lpstr>LCOM1</vt:lpstr>
      <vt:lpstr>LCOM2</vt:lpstr>
      <vt:lpstr>LCOM5</vt:lpstr>
      <vt:lpstr>Packages</vt:lpstr>
      <vt:lpstr>Packages</vt:lpstr>
      <vt:lpstr>Packages</vt:lpstr>
      <vt:lpstr>Παράδειγμα: ποδήλατο  </vt:lpstr>
      <vt:lpstr>Παράδειγμα:  ποδήλατο</vt:lpstr>
      <vt:lpstr>Μερικές ιδιότητες</vt:lpstr>
      <vt:lpstr>Package Diagram</vt:lpstr>
      <vt:lpstr>Package dependencies (από Arlow &amp; Neustadt)</vt:lpstr>
      <vt:lpstr>Nesting and Inheritance</vt:lpstr>
      <vt:lpstr>Αρχιτεκτονική Ανάλυση (!!)</vt:lpstr>
      <vt:lpstr>Minimize package coupling</vt:lpstr>
      <vt:lpstr>Πώς βρίσκουμε πακέτα ανάλυσης</vt:lpstr>
      <vt:lpstr>Package layering &amp; internal cohesion</vt:lpstr>
      <vt:lpstr>Package layering &amp; internal cohesion</vt:lpstr>
      <vt:lpstr>Πώς βρίσκουμε πακέτα ανάλυσης</vt:lpstr>
      <vt:lpstr>Πώς σπάμε κυκλικές εξαρτήσεις</vt:lpstr>
      <vt:lpstr>Analysis packages: design guidelines and a checklist of good design</vt:lpstr>
      <vt:lpstr>Υποσυστήματα</vt:lpstr>
      <vt:lpstr>Υποσυστήματα</vt:lpstr>
      <vt:lpstr>Υποσυστήματα</vt:lpstr>
      <vt:lpstr>PowerPoint Presentation</vt:lpstr>
      <vt:lpstr>interfaces</vt:lpstr>
      <vt:lpstr>Interfaces: what-it-is &amp; an example</vt:lpstr>
      <vt:lpstr>PowerPoint Presentation</vt:lpstr>
      <vt:lpstr>When to add an interface to the design?</vt:lpstr>
      <vt:lpstr>Προσέξτε πώς τα interfaces είναι …</vt:lpstr>
      <vt:lpstr>Another Example </vt:lpstr>
      <vt:lpstr>Αρχιτεκτονική αντικειμενοστρεφούς λογισμικού</vt:lpstr>
      <vt:lpstr>Βασικές ερωτήσεις</vt:lpstr>
      <vt:lpstr>Clean Architecture</vt:lpstr>
      <vt:lpstr>Onion Architecture</vt:lpstr>
      <vt:lpstr>Hexagonal Architecture </vt:lpstr>
      <vt:lpstr>Restaurant Evaluation v02 </vt:lpstr>
      <vt:lpstr>Restaurant Evaluation v02 </vt:lpstr>
      <vt:lpstr>Restaurant Evaluation v02 </vt:lpstr>
      <vt:lpstr>Restaurant Evaluation v02 </vt:lpstr>
      <vt:lpstr>Restaurant Evaluation v02 </vt:lpstr>
      <vt:lpstr>Restaurant Evaluation v02 </vt:lpstr>
      <vt:lpstr>Restaurant Evaluation v02 </vt:lpstr>
      <vt:lpstr>Summary: types of classes and interfaces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Αντικειμενοστρεφής Ανάλυση και Σχεδίαση</dc:title>
  <dc:creator>pvassil</dc:creator>
  <cp:lastModifiedBy>Panos Vassiliadis</cp:lastModifiedBy>
  <cp:revision>125</cp:revision>
  <cp:lastPrinted>2019-08-22T13:01:01Z</cp:lastPrinted>
  <dcterms:created xsi:type="dcterms:W3CDTF">2006-08-16T00:00:00Z</dcterms:created>
  <dcterms:modified xsi:type="dcterms:W3CDTF">2022-09-26T18:27:23Z</dcterms:modified>
</cp:coreProperties>
</file>