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4" r:id="rId1"/>
  </p:sldMasterIdLst>
  <p:notesMasterIdLst>
    <p:notesMasterId r:id="rId89"/>
  </p:notesMasterIdLst>
  <p:handoutMasterIdLst>
    <p:handoutMasterId r:id="rId90"/>
  </p:handoutMasterIdLst>
  <p:sldIdLst>
    <p:sldId id="408" r:id="rId2"/>
    <p:sldId id="455" r:id="rId3"/>
    <p:sldId id="452" r:id="rId4"/>
    <p:sldId id="453" r:id="rId5"/>
    <p:sldId id="409" r:id="rId6"/>
    <p:sldId id="399" r:id="rId7"/>
    <p:sldId id="400" r:id="rId8"/>
    <p:sldId id="401" r:id="rId9"/>
    <p:sldId id="402" r:id="rId10"/>
    <p:sldId id="403" r:id="rId11"/>
    <p:sldId id="404" r:id="rId12"/>
    <p:sldId id="405" r:id="rId13"/>
    <p:sldId id="407" r:id="rId14"/>
    <p:sldId id="433" r:id="rId15"/>
    <p:sldId id="262" r:id="rId16"/>
    <p:sldId id="323" r:id="rId17"/>
    <p:sldId id="406" r:id="rId18"/>
    <p:sldId id="438" r:id="rId19"/>
    <p:sldId id="379" r:id="rId20"/>
    <p:sldId id="338" r:id="rId21"/>
    <p:sldId id="376" r:id="rId22"/>
    <p:sldId id="434" r:id="rId23"/>
    <p:sldId id="471" r:id="rId24"/>
    <p:sldId id="473" r:id="rId25"/>
    <p:sldId id="388" r:id="rId26"/>
    <p:sldId id="466" r:id="rId27"/>
    <p:sldId id="328" r:id="rId28"/>
    <p:sldId id="411" r:id="rId29"/>
    <p:sldId id="412" r:id="rId30"/>
    <p:sldId id="410" r:id="rId31"/>
    <p:sldId id="336" r:id="rId32"/>
    <p:sldId id="424" r:id="rId33"/>
    <p:sldId id="426" r:id="rId34"/>
    <p:sldId id="427" r:id="rId35"/>
    <p:sldId id="428" r:id="rId36"/>
    <p:sldId id="429" r:id="rId37"/>
    <p:sldId id="430" r:id="rId38"/>
    <p:sldId id="472" r:id="rId39"/>
    <p:sldId id="432" r:id="rId40"/>
    <p:sldId id="339" r:id="rId41"/>
    <p:sldId id="385" r:id="rId42"/>
    <p:sldId id="435" r:id="rId43"/>
    <p:sldId id="437" r:id="rId44"/>
    <p:sldId id="340" r:id="rId45"/>
    <p:sldId id="293" r:id="rId46"/>
    <p:sldId id="439" r:id="rId47"/>
    <p:sldId id="470" r:id="rId48"/>
    <p:sldId id="414" r:id="rId49"/>
    <p:sldId id="446" r:id="rId50"/>
    <p:sldId id="447" r:id="rId51"/>
    <p:sldId id="474" r:id="rId52"/>
    <p:sldId id="456" r:id="rId53"/>
    <p:sldId id="457" r:id="rId54"/>
    <p:sldId id="458" r:id="rId55"/>
    <p:sldId id="464" r:id="rId56"/>
    <p:sldId id="459" r:id="rId57"/>
    <p:sldId id="468" r:id="rId58"/>
    <p:sldId id="469" r:id="rId59"/>
    <p:sldId id="462" r:id="rId60"/>
    <p:sldId id="423" r:id="rId61"/>
    <p:sldId id="451" r:id="rId62"/>
    <p:sldId id="445" r:id="rId63"/>
    <p:sldId id="441" r:id="rId64"/>
    <p:sldId id="442" r:id="rId65"/>
    <p:sldId id="443" r:id="rId66"/>
    <p:sldId id="454" r:id="rId67"/>
    <p:sldId id="301" r:id="rId68"/>
    <p:sldId id="358" r:id="rId69"/>
    <p:sldId id="359" r:id="rId70"/>
    <p:sldId id="360" r:id="rId71"/>
    <p:sldId id="361" r:id="rId72"/>
    <p:sldId id="362" r:id="rId73"/>
    <p:sldId id="363" r:id="rId74"/>
    <p:sldId id="364" r:id="rId75"/>
    <p:sldId id="365" r:id="rId76"/>
    <p:sldId id="366" r:id="rId77"/>
    <p:sldId id="367" r:id="rId78"/>
    <p:sldId id="381" r:id="rId79"/>
    <p:sldId id="369" r:id="rId80"/>
    <p:sldId id="370" r:id="rId81"/>
    <p:sldId id="371" r:id="rId82"/>
    <p:sldId id="382" r:id="rId83"/>
    <p:sldId id="372" r:id="rId84"/>
    <p:sldId id="373" r:id="rId85"/>
    <p:sldId id="374" r:id="rId86"/>
    <p:sldId id="375" r:id="rId87"/>
    <p:sldId id="467" r:id="rId88"/>
  </p:sldIdLst>
  <p:sldSz cx="9144000" cy="6858000" type="screen4x3"/>
  <p:notesSz cx="7104063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8000"/>
    <a:srgbClr val="0000FF"/>
    <a:srgbClr val="0099CC"/>
    <a:srgbClr val="4D4D4D"/>
    <a:srgbClr val="000000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6481" autoAdjust="0"/>
  </p:normalViewPr>
  <p:slideViewPr>
    <p:cSldViewPr>
      <p:cViewPr varScale="1">
        <p:scale>
          <a:sx n="116" d="100"/>
          <a:sy n="116" d="100"/>
        </p:scale>
        <p:origin x="14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00" y="-84"/>
      </p:cViewPr>
      <p:guideLst>
        <p:guide orient="horz" pos="3223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handoutMaster" Target="handoutMasters/handout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80072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5" rIns="91389" bIns="4569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347" y="0"/>
            <a:ext cx="3080072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5" rIns="91389" bIns="4569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2310"/>
            <a:ext cx="3080072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5" rIns="91389" bIns="4569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347" y="9722310"/>
            <a:ext cx="3080072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5" rIns="91389" bIns="4569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sz="900" dirty="0">
                <a:latin typeface="+mn-lt"/>
              </a:rPr>
              <a:t>UML.</a:t>
            </a:r>
            <a:fld id="{64BF67EE-4B31-45CC-99F1-C879B2E591E0}" type="slidenum">
              <a:rPr lang="el-GR" sz="900" smtClean="0">
                <a:latin typeface="+mn-lt"/>
              </a:rPr>
              <a:pPr>
                <a:defRPr/>
              </a:pPr>
              <a:t>‹#›</a:t>
            </a:fld>
            <a:endParaRPr lang="el-GR" sz="9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43934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80072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5" rIns="91389" bIns="4569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347" y="0"/>
            <a:ext cx="3080072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5" rIns="91389" bIns="4569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9687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07" y="4859519"/>
            <a:ext cx="5683250" cy="460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5" rIns="91389" bIns="4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2310"/>
            <a:ext cx="3080072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5" rIns="91389" bIns="4569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347" y="9722310"/>
            <a:ext cx="3080072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5" rIns="91389" bIns="4569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DEED565-6DA0-496C-8036-40FF6E7FCA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11818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EED565-6DA0-496C-8036-40FF6E7FCA2B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0719E-15DB-4D1D-B26D-8DEB6F3C7202}" type="slidenum">
              <a:rPr lang="el-GR" smtClean="0"/>
              <a:pPr/>
              <a:t>67</a:t>
            </a:fld>
            <a:endParaRPr lang="el-GR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implement this scenario</a:t>
            </a:r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782DF-B385-4775-A973-93B9EDA33CF8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0D9BA7-A8B1-4B6C-A827-86898A16C21B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EA6B7C-7D64-4F01-B241-C6D48AE705C2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6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4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3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A4A87-85BF-4833-8410-F745A423C699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6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3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2B0B-FDD4-4C22-9254-EC933C8DD38F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67BF52-348B-4AE4-B0DE-ECCE6ACA812E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37932-E024-4C08-93CC-F387FCEAB47E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9C07-2617-4D65-8A28-5B7BAAE95714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18F979-C724-4677-BB03-28B822EF0AF4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E0C1B-0BA4-4CE2-B5A6-AF9A7671EB57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913CA-D243-4C13-985C-BE8EACA9420E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BFE93-C483-4E74-B570-59FD70E6D557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3D94D4-2E6E-4B0B-B346-1E425AA28AC0}" type="slidenum">
              <a:rPr lang="el-GR" altLang="en-US" smtClean="0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7" r:id="rId12"/>
    <p:sldLayoutId id="2147484018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acm.acm.org/magazines/2015/4/184705-who-builds-a-house-without-drawing-blueprint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1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Βασικά διαγράμματα σχεδίασης με </a:t>
            </a:r>
            <a:r>
              <a:rPr lang="en-US" dirty="0"/>
              <a:t>UML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Ανάπτυξη Λογισμικού (</a:t>
            </a:r>
            <a:r>
              <a:rPr lang="en-US" dirty="0"/>
              <a:t>Software Development</a:t>
            </a:r>
            <a:r>
              <a:rPr lang="el-GR" dirty="0"/>
              <a:t>)</a:t>
            </a:r>
          </a:p>
          <a:p>
            <a:endParaRPr lang="fr-FR" dirty="0"/>
          </a:p>
          <a:p>
            <a:r>
              <a:rPr lang="fr-FR" dirty="0"/>
              <a:t>www.cs.uoi.gr/~pvassil/courses/sw_dev/</a:t>
            </a:r>
          </a:p>
          <a:p>
            <a:endParaRPr lang="el-GR" dirty="0"/>
          </a:p>
          <a:p>
            <a:r>
              <a:rPr lang="el-GR" dirty="0"/>
              <a:t>ΜΥΥ</a:t>
            </a:r>
            <a:r>
              <a:rPr lang="en-US" dirty="0"/>
              <a:t>301/ </a:t>
            </a:r>
            <a:r>
              <a:rPr lang="el-GR" dirty="0"/>
              <a:t>ΠΛΥ 308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Μην ξεχνάτε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Τα διαγράμματα τα ζωγραφίζουμε με άπλα στο χώρο, χωρίς οπτικό θόρυβο, και με ακρίβεια (που συνεπάγεται ενημέρωση όταν γίνονται αλλαγές)</a:t>
            </a:r>
          </a:p>
          <a:p>
            <a:endParaRPr lang="el-GR" dirty="0"/>
          </a:p>
          <a:p>
            <a:r>
              <a:rPr lang="el-GR" b="1" dirty="0">
                <a:solidFill>
                  <a:srgbClr val="C00000"/>
                </a:solidFill>
              </a:rPr>
              <a:t>ΜΗΝ ΞΕΧΝΑΤΕ: ο σκοπός των διαγραμμάτων είναι να υποβοηθήσουν την κατανόηση του κώδικα και τη συνεργασία των </a:t>
            </a:r>
            <a:r>
              <a:rPr lang="en-US" b="1" dirty="0">
                <a:solidFill>
                  <a:srgbClr val="C00000"/>
                </a:solidFill>
              </a:rPr>
              <a:t>developers</a:t>
            </a:r>
            <a:r>
              <a:rPr lang="el-GR" b="1" dirty="0">
                <a:solidFill>
                  <a:srgbClr val="C00000"/>
                </a:solidFill>
              </a:rPr>
              <a:t> (αλλιώς είναι απλώς επιπλέον φόρτος)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10</a:t>
            </a:fld>
            <a:endParaRPr lang="el-GR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Διαγραμματα κλασεων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(</a:t>
            </a:r>
            <a:r>
              <a:rPr lang="en-US" dirty="0"/>
              <a:t>Class diagrams)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67BF52-348B-4AE4-B0DE-ECCE6ACA812E}" type="slidenum">
              <a:rPr lang="el-GR" altLang="en-US" smtClean="0"/>
              <a:pPr>
                <a:defRPr/>
              </a:pPr>
              <a:t>11</a:t>
            </a:fld>
            <a:endParaRPr lang="el-GR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Στατική Άποψη - Κλάσεις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Class (package, if abstract, …)</a:t>
            </a:r>
          </a:p>
          <a:p>
            <a:r>
              <a:rPr lang="en-US" dirty="0"/>
              <a:t>State properties (attributes)</a:t>
            </a:r>
          </a:p>
          <a:p>
            <a:r>
              <a:rPr lang="en-US" dirty="0"/>
              <a:t>Dynamic behavior (methods)</a:t>
            </a:r>
          </a:p>
          <a:p>
            <a:r>
              <a:rPr lang="en-US" dirty="0"/>
              <a:t>Annotate:</a:t>
            </a:r>
          </a:p>
          <a:p>
            <a:pPr lvl="1"/>
            <a:r>
              <a:rPr lang="en-US" dirty="0"/>
              <a:t>Class if abstract</a:t>
            </a:r>
          </a:p>
          <a:p>
            <a:pPr lvl="1"/>
            <a:r>
              <a:rPr lang="en-US" dirty="0"/>
              <a:t>For methods &amp;&amp; attributes:   + for public, - for private, # for protected</a:t>
            </a:r>
          </a:p>
          <a:p>
            <a:pPr lvl="1"/>
            <a:r>
              <a:rPr lang="en-US" dirty="0"/>
              <a:t>Method if constructor, abstract, … </a:t>
            </a:r>
          </a:p>
          <a:p>
            <a:pPr lvl="1"/>
            <a:r>
              <a:rPr lang="en-US" dirty="0"/>
              <a:t>Method signature</a:t>
            </a:r>
          </a:p>
          <a:p>
            <a:pPr lvl="1"/>
            <a:r>
              <a:rPr lang="en-US" dirty="0"/>
              <a:t>Attribute type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37932-E024-4C08-93CC-F387FCEAB47E}" type="slidenum">
              <a:rPr lang="el-GR" altLang="en-US" smtClean="0"/>
              <a:pPr>
                <a:defRPr/>
              </a:pPr>
              <a:t>13</a:t>
            </a:fld>
            <a:endParaRPr lang="el-G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2905236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347864" y="1412776"/>
            <a:ext cx="5616624" cy="518457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>
                <a:latin typeface="Consolas" pitchFamily="49" charset="0"/>
              </a:rPr>
              <a:t>package </a:t>
            </a:r>
            <a:r>
              <a:rPr lang="en-US" dirty="0" err="1">
                <a:latin typeface="Consolas" pitchFamily="49" charset="0"/>
              </a:rPr>
              <a:t>bookstorecounterexample</a:t>
            </a:r>
            <a:r>
              <a:rPr lang="en-US" dirty="0">
                <a:latin typeface="Consolas" pitchFamily="49" charset="0"/>
              </a:rPr>
              <a:t>;</a:t>
            </a:r>
          </a:p>
          <a:p>
            <a:pPr>
              <a:buNone/>
            </a:pPr>
            <a:endParaRPr lang="en-US" dirty="0">
              <a:latin typeface="Consolas" pitchFamily="49" charset="0"/>
            </a:endParaRP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public class Item { 	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 	protected String title;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	protected double price;</a:t>
            </a:r>
          </a:p>
          <a:p>
            <a:pPr>
              <a:buNone/>
            </a:pPr>
            <a:endParaRPr lang="en-US" dirty="0">
              <a:latin typeface="Consolas" pitchFamily="49" charset="0"/>
            </a:endParaRP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	public Item(){title="";price=-1.0;}</a:t>
            </a:r>
          </a:p>
          <a:p>
            <a:pPr>
              <a:buNone/>
            </a:pPr>
            <a:endParaRPr lang="en-US" dirty="0">
              <a:latin typeface="Consolas" pitchFamily="49" charset="0"/>
            </a:endParaRP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 	public Item(String </a:t>
            </a:r>
            <a:r>
              <a:rPr lang="en-US" dirty="0" err="1">
                <a:latin typeface="Consolas" pitchFamily="49" charset="0"/>
              </a:rPr>
              <a:t>aTitle</a:t>
            </a:r>
            <a:r>
              <a:rPr lang="en-US" dirty="0">
                <a:latin typeface="Consolas" pitchFamily="49" charset="0"/>
              </a:rPr>
              <a:t>, double </a:t>
            </a:r>
            <a:r>
              <a:rPr lang="en-US" dirty="0" err="1">
                <a:latin typeface="Consolas" pitchFamily="49" charset="0"/>
              </a:rPr>
              <a:t>aPrice</a:t>
            </a:r>
            <a:r>
              <a:rPr lang="en-US" dirty="0">
                <a:latin typeface="Consolas" pitchFamily="49" charset="0"/>
              </a:rPr>
              <a:t>){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		title = </a:t>
            </a:r>
            <a:r>
              <a:rPr lang="en-US" dirty="0" err="1">
                <a:latin typeface="Consolas" pitchFamily="49" charset="0"/>
              </a:rPr>
              <a:t>aTitle</a:t>
            </a:r>
            <a:r>
              <a:rPr lang="en-US" dirty="0">
                <a:latin typeface="Consolas" pitchFamily="49" charset="0"/>
              </a:rPr>
              <a:t>; price=</a:t>
            </a:r>
            <a:r>
              <a:rPr lang="en-US" dirty="0" err="1">
                <a:latin typeface="Consolas" pitchFamily="49" charset="0"/>
              </a:rPr>
              <a:t>aPrice</a:t>
            </a:r>
            <a:r>
              <a:rPr lang="en-US" dirty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	}</a:t>
            </a:r>
          </a:p>
          <a:p>
            <a:pPr>
              <a:buNone/>
            </a:pPr>
            <a:endParaRPr lang="en-US" dirty="0">
              <a:latin typeface="Consolas" pitchFamily="49" charset="0"/>
            </a:endParaRP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 	public void </a:t>
            </a:r>
            <a:r>
              <a:rPr lang="en-US" dirty="0" err="1">
                <a:latin typeface="Consolas" pitchFamily="49" charset="0"/>
              </a:rPr>
              <a:t>showDetails</a:t>
            </a:r>
            <a:r>
              <a:rPr lang="en-US" dirty="0">
                <a:latin typeface="Consolas" pitchFamily="49" charset="0"/>
              </a:rPr>
              <a:t>() { 	</a:t>
            </a:r>
            <a:r>
              <a:rPr lang="en-US" dirty="0" err="1">
                <a:latin typeface="Consolas" pitchFamily="49" charset="0"/>
              </a:rPr>
              <a:t>System.out.println</a:t>
            </a:r>
            <a:r>
              <a:rPr lang="en-US" dirty="0">
                <a:latin typeface="Consolas" pitchFamily="49" charset="0"/>
              </a:rPr>
              <a:t>(title + "\t\t 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			Price:" + price);}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 	public double </a:t>
            </a:r>
            <a:r>
              <a:rPr lang="en-US" dirty="0" err="1">
                <a:latin typeface="Consolas" pitchFamily="49" charset="0"/>
              </a:rPr>
              <a:t>getOriginalPrice</a:t>
            </a:r>
            <a:r>
              <a:rPr lang="en-US" dirty="0">
                <a:latin typeface="Consolas" pitchFamily="49" charset="0"/>
              </a:rPr>
              <a:t>() {return price;}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	public double </a:t>
            </a:r>
            <a:r>
              <a:rPr lang="en-US" dirty="0" err="1">
                <a:latin typeface="Consolas" pitchFamily="49" charset="0"/>
              </a:rPr>
              <a:t>getFinalPrice</a:t>
            </a:r>
            <a:r>
              <a:rPr lang="en-US" dirty="0">
                <a:latin typeface="Consolas" pitchFamily="49" charset="0"/>
              </a:rPr>
              <a:t>() {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		return price;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	}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37932-E024-4C08-93CC-F387FCEAB47E}" type="slidenum">
              <a:rPr lang="el-GR" altLang="en-US" smtClean="0"/>
              <a:pPr>
                <a:defRPr/>
              </a:pPr>
              <a:t>14</a:t>
            </a:fld>
            <a:endParaRPr lang="el-GR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5"/>
            <a:ext cx="2730476" cy="3586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Comment</a:t>
            </a:r>
            <a:endParaRPr lang="el-GR" dirty="0"/>
          </a:p>
        </p:txBody>
      </p:sp>
      <p:grpSp>
        <p:nvGrpSpPr>
          <p:cNvPr id="9" name="Group 8"/>
          <p:cNvGrpSpPr/>
          <p:nvPr/>
        </p:nvGrpSpPr>
        <p:grpSpPr>
          <a:xfrm>
            <a:off x="4860032" y="2132856"/>
            <a:ext cx="3312368" cy="2088232"/>
            <a:chOff x="899592" y="1844824"/>
            <a:chExt cx="3312368" cy="2088232"/>
          </a:xfrm>
        </p:grpSpPr>
        <p:sp>
          <p:nvSpPr>
            <p:cNvPr id="7" name="Folded Corner 6"/>
            <p:cNvSpPr/>
            <p:nvPr/>
          </p:nvSpPr>
          <p:spPr>
            <a:xfrm flipV="1">
              <a:off x="899592" y="1844824"/>
              <a:ext cx="3312368" cy="2088232"/>
            </a:xfrm>
            <a:prstGeom prst="foldedCorne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Folded Corner 7"/>
            <p:cNvSpPr/>
            <p:nvPr/>
          </p:nvSpPr>
          <p:spPr>
            <a:xfrm>
              <a:off x="1115616" y="2204864"/>
              <a:ext cx="2952328" cy="1224136"/>
            </a:xfrm>
            <a:prstGeom prst="foldedCorner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2060"/>
                </a:solidFill>
              </a:endParaRPr>
            </a:p>
            <a:p>
              <a:pPr algn="ctr"/>
              <a:r>
                <a:rPr lang="en-US" dirty="0">
                  <a:solidFill>
                    <a:srgbClr val="002060"/>
                  </a:solidFill>
                </a:rPr>
                <a:t>Notes are used (with restraint) to comment on key points of the SW structure</a:t>
              </a:r>
            </a:p>
            <a:p>
              <a:pPr algn="ctr"/>
              <a:endParaRPr lang="en-US" dirty="0">
                <a:solidFill>
                  <a:srgbClr val="002060"/>
                </a:solidFill>
              </a:endParaRPr>
            </a:p>
            <a:p>
              <a:pPr algn="ctr"/>
              <a:r>
                <a:rPr lang="en-US" dirty="0">
                  <a:solidFill>
                    <a:srgbClr val="002060"/>
                  </a:solidFill>
                </a:rPr>
                <a:t>With dashed lines, if they pertain to a specific construct, e.g., a class</a:t>
              </a:r>
            </a:p>
          </p:txBody>
        </p:sp>
      </p:grpSp>
      <p:cxnSp>
        <p:nvCxnSpPr>
          <p:cNvPr id="12" name="Straight Connector 11"/>
          <p:cNvCxnSpPr>
            <a:endCxn id="7" idx="1"/>
          </p:cNvCxnSpPr>
          <p:nvPr/>
        </p:nvCxnSpPr>
        <p:spPr>
          <a:xfrm>
            <a:off x="3229213" y="2846582"/>
            <a:ext cx="1630819" cy="330390"/>
          </a:xfrm>
          <a:prstGeom prst="bentConnector3">
            <a:avLst>
              <a:gd name="adj1" fmla="val 5000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18F979-C724-4677-BB03-28B822EF0AF4}" type="slidenum">
              <a:rPr lang="el-GR" altLang="en-US" smtClean="0"/>
              <a:pPr>
                <a:defRPr/>
              </a:pPr>
              <a:t>15</a:t>
            </a:fld>
            <a:endParaRPr lang="el-G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38" y="1786916"/>
            <a:ext cx="261937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/>
              <a:t>Στατική Άποψη - Εξάρτηση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Σχέση εξάρτησης </a:t>
            </a:r>
            <a:r>
              <a:rPr lang="en-US" dirty="0"/>
              <a:t>(dependency)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5125611" cy="110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Dependent</a:t>
            </a:r>
            <a:r>
              <a:rPr lang="en-US" dirty="0"/>
              <a:t> typically depends  upon </a:t>
            </a:r>
            <a:r>
              <a:rPr lang="en-US" dirty="0" err="1">
                <a:solidFill>
                  <a:srgbClr val="008000"/>
                </a:solidFill>
              </a:rPr>
              <a:t>DependedUpon</a:t>
            </a:r>
            <a:r>
              <a:rPr lang="en-US" dirty="0"/>
              <a:t> for class def., method invocation and stability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r">
              <a:buNone/>
            </a:pPr>
            <a:r>
              <a:rPr lang="el-GR" dirty="0"/>
              <a:t>Η σχέση εξάρτησης καταγράφει ότι ο 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εξαρτημένος</a:t>
            </a:r>
            <a:r>
              <a:rPr lang="el-GR" dirty="0"/>
              <a:t> χρησιμοποιεί κώδικα του </a:t>
            </a:r>
            <a:r>
              <a:rPr lang="el-GR" dirty="0">
                <a:solidFill>
                  <a:srgbClr val="008000"/>
                </a:solidFill>
              </a:rPr>
              <a:t>εξαρτώμενου</a:t>
            </a:r>
          </a:p>
          <a:p>
            <a:pPr>
              <a:buNone/>
            </a:pPr>
            <a:r>
              <a:rPr lang="el-GR" u="sng" dirty="0"/>
              <a:t>Αν αλλάξει ο </a:t>
            </a:r>
            <a:r>
              <a:rPr lang="el-GR" u="sng" dirty="0">
                <a:solidFill>
                  <a:srgbClr val="008000"/>
                </a:solidFill>
              </a:rPr>
              <a:t>εξαρτώμενος</a:t>
            </a:r>
            <a:r>
              <a:rPr lang="el-GR" u="sng" dirty="0"/>
              <a:t>, ίσως πρέπει να αλλάξει και ο </a:t>
            </a:r>
            <a:r>
              <a:rPr lang="el-GR" u="sng" dirty="0">
                <a:solidFill>
                  <a:schemeClr val="accent6">
                    <a:lumMod val="50000"/>
                  </a:schemeClr>
                </a:solidFill>
              </a:rPr>
              <a:t>εξαρτημένος</a:t>
            </a:r>
            <a:endParaRPr lang="en-US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A4A87-85BF-4833-8410-F745A423C699}" type="slidenum">
              <a:rPr lang="el-GR" altLang="en-US" smtClean="0"/>
              <a:pPr>
                <a:defRPr/>
              </a:pPr>
              <a:t>17</a:t>
            </a:fld>
            <a:endParaRPr lang="el-G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Σχέση εξάρτησης </a:t>
            </a:r>
            <a:r>
              <a:rPr lang="en-US" dirty="0"/>
              <a:t>(dependency)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Class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DC</a:t>
            </a:r>
            <a:r>
              <a:rPr lang="en-US" dirty="0"/>
              <a:t> (</a:t>
            </a:r>
            <a:r>
              <a:rPr lang="en-US" dirty="0" err="1"/>
              <a:t>DependentClass</a:t>
            </a:r>
            <a:r>
              <a:rPr lang="en-US" dirty="0"/>
              <a:t>) depends upon class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DUC</a:t>
            </a:r>
            <a:r>
              <a:rPr lang="en-US" dirty="0"/>
              <a:t> (</a:t>
            </a:r>
            <a:r>
              <a:rPr lang="en-US" dirty="0" err="1"/>
              <a:t>DependedUponClass</a:t>
            </a:r>
            <a:r>
              <a:rPr lang="en-US" dirty="0"/>
              <a:t>) if even one of the following holds:</a:t>
            </a:r>
          </a:p>
          <a:p>
            <a:pPr lvl="1"/>
            <a:r>
              <a:rPr lang="en-US" dirty="0"/>
              <a:t>There exists a method </a:t>
            </a:r>
            <a:r>
              <a:rPr lang="en-US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DC.f</a:t>
            </a:r>
            <a:r>
              <a:rPr lang="en-US" dirty="0"/>
              <a:t> that takes as parameter an object of DCU</a:t>
            </a:r>
          </a:p>
          <a:p>
            <a:pPr lvl="1">
              <a:buNone/>
            </a:pPr>
            <a:r>
              <a:rPr lang="en-US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DC.f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(DUC x): …</a:t>
            </a:r>
          </a:p>
          <a:p>
            <a:pPr lvl="1">
              <a:buNone/>
            </a:pPr>
            <a:endParaRPr lang="en-US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/>
              <a:t>There exists a method </a:t>
            </a:r>
            <a:r>
              <a:rPr lang="en-US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DC.f</a:t>
            </a:r>
            <a:r>
              <a:rPr lang="en-US" dirty="0"/>
              <a:t> that returns an object of DUC</a:t>
            </a:r>
          </a:p>
          <a:p>
            <a:pPr lvl="1">
              <a:buNone/>
            </a:pPr>
            <a:r>
              <a:rPr lang="en-US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DC.f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(…): DUC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There exists a method </a:t>
            </a:r>
            <a:r>
              <a:rPr lang="en-US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DC.f</a:t>
            </a:r>
            <a:r>
              <a:rPr lang="en-US" dirty="0"/>
              <a:t> that uses an object of DUC as an internally declared variable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18</a:t>
            </a:fld>
            <a:endParaRPr lang="el-GR" altLang="en-US"/>
          </a:p>
        </p:txBody>
      </p:sp>
      <p:sp>
        <p:nvSpPr>
          <p:cNvPr id="5" name="Right Arrow 4"/>
          <p:cNvSpPr/>
          <p:nvPr/>
        </p:nvSpPr>
        <p:spPr>
          <a:xfrm>
            <a:off x="8100392" y="5733256"/>
            <a:ext cx="432048" cy="43204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53A174D1-DA5E-474C-9710-6571075A3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8271"/>
            <a:ext cx="5125611" cy="110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22312"/>
          </a:xfrm>
        </p:spPr>
        <p:txBody>
          <a:bodyPr/>
          <a:lstStyle/>
          <a:p>
            <a:pPr>
              <a:defRPr/>
            </a:pPr>
            <a:r>
              <a:rPr lang="el-GR" sz="3600" dirty="0">
                <a:latin typeface="+mn-lt"/>
              </a:rPr>
              <a:t>Παράδειγμα</a:t>
            </a:r>
          </a:p>
        </p:txBody>
      </p:sp>
      <p:sp>
        <p:nvSpPr>
          <p:cNvPr id="18436" name="Content Placeholder 3"/>
          <p:cNvSpPr>
            <a:spLocks noGrp="1"/>
          </p:cNvSpPr>
          <p:nvPr>
            <p:ph sz="half" idx="2"/>
          </p:nvPr>
        </p:nvSpPr>
        <p:spPr>
          <a:xfrm>
            <a:off x="2987824" y="980728"/>
            <a:ext cx="5904656" cy="5688632"/>
          </a:xfrm>
        </p:spPr>
        <p:txBody>
          <a:bodyPr>
            <a:normAutofit/>
          </a:bodyPr>
          <a:lstStyle/>
          <a:p>
            <a:pPr marL="7938" indent="-7938">
              <a:buNone/>
            </a:pPr>
            <a:r>
              <a:rPr lang="en-US" sz="1400" dirty="0">
                <a:latin typeface="Consolas" pitchFamily="49" charset="0"/>
              </a:rPr>
              <a:t>public class </a:t>
            </a:r>
            <a:r>
              <a:rPr lang="en-US" sz="1400" dirty="0" err="1">
                <a:latin typeface="Consolas" pitchFamily="49" charset="0"/>
              </a:rPr>
              <a:t>SimpleBookstoreApplication</a:t>
            </a:r>
            <a:r>
              <a:rPr lang="en-US" sz="1400" dirty="0">
                <a:latin typeface="Consolas" pitchFamily="49" charset="0"/>
              </a:rPr>
              <a:t> {</a:t>
            </a:r>
          </a:p>
          <a:p>
            <a:pPr marL="7938" indent="-7938">
              <a:buNone/>
            </a:pPr>
            <a:endParaRPr lang="en-US" sz="1400" dirty="0">
              <a:latin typeface="Consolas" pitchFamily="49" charset="0"/>
            </a:endParaRPr>
          </a:p>
          <a:p>
            <a:pPr marL="7938" indent="-7938">
              <a:buNone/>
            </a:pPr>
            <a:r>
              <a:rPr lang="en-US" sz="1400" dirty="0">
                <a:latin typeface="Consolas" pitchFamily="49" charset="0"/>
              </a:rPr>
              <a:t>   public static void main(String </a:t>
            </a:r>
            <a:r>
              <a:rPr lang="en-US" sz="1400" dirty="0" err="1">
                <a:latin typeface="Consolas" pitchFamily="49" charset="0"/>
              </a:rPr>
              <a:t>args</a:t>
            </a:r>
            <a:r>
              <a:rPr lang="en-US" sz="1400" dirty="0">
                <a:latin typeface="Consolas" pitchFamily="49" charset="0"/>
              </a:rPr>
              <a:t>[]){</a:t>
            </a:r>
          </a:p>
          <a:p>
            <a:pPr marL="7938" indent="-7938">
              <a:buNone/>
            </a:pPr>
            <a:r>
              <a:rPr lang="en-US" sz="1400" dirty="0">
                <a:latin typeface="Consolas" pitchFamily="49" charset="0"/>
              </a:rPr>
              <a:t>		</a:t>
            </a:r>
            <a:r>
              <a:rPr lang="en-US" sz="1400" dirty="0" err="1">
                <a:latin typeface="Consolas" pitchFamily="49" charset="0"/>
              </a:rPr>
              <a:t>ItemManager</a:t>
            </a:r>
            <a:r>
              <a:rPr lang="en-US" sz="1400" dirty="0">
                <a:latin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</a:rPr>
              <a:t>bookstoreMgr</a:t>
            </a:r>
            <a:r>
              <a:rPr lang="en-US" sz="1400" dirty="0">
                <a:latin typeface="Consolas" pitchFamily="49" charset="0"/>
              </a:rPr>
              <a:t> = new </a:t>
            </a:r>
            <a:r>
              <a:rPr lang="en-US" sz="1400" dirty="0" err="1">
                <a:latin typeface="Consolas" pitchFamily="49" charset="0"/>
              </a:rPr>
              <a:t>ItemManager</a:t>
            </a:r>
            <a:r>
              <a:rPr lang="en-US" sz="1400" dirty="0">
                <a:latin typeface="Consolas" pitchFamily="49" charset="0"/>
              </a:rPr>
              <a:t>();</a:t>
            </a:r>
          </a:p>
          <a:p>
            <a:pPr marL="7938" indent="-7938">
              <a:buNone/>
            </a:pPr>
            <a:r>
              <a:rPr lang="en-US" sz="1400" dirty="0">
                <a:latin typeface="Consolas" pitchFamily="49" charset="0"/>
              </a:rPr>
              <a:t>		Book </a:t>
            </a:r>
            <a:r>
              <a:rPr lang="en-US" sz="1400" dirty="0" err="1">
                <a:latin typeface="Consolas" pitchFamily="49" charset="0"/>
              </a:rPr>
              <a:t>bookRef</a:t>
            </a:r>
            <a:r>
              <a:rPr lang="en-US" sz="1400" dirty="0">
                <a:latin typeface="Consolas" pitchFamily="49" charset="0"/>
              </a:rPr>
              <a:t>;</a:t>
            </a:r>
          </a:p>
          <a:p>
            <a:pPr marL="7938" indent="-7938">
              <a:buNone/>
            </a:pPr>
            <a:r>
              <a:rPr lang="en-US" sz="1400" dirty="0">
                <a:latin typeface="Consolas" pitchFamily="49" charset="0"/>
              </a:rPr>
              <a:t>		</a:t>
            </a:r>
            <a:r>
              <a:rPr lang="en-US" sz="1400" dirty="0" err="1">
                <a:latin typeface="Consolas" pitchFamily="49" charset="0"/>
              </a:rPr>
              <a:t>bookRef</a:t>
            </a:r>
            <a:r>
              <a:rPr lang="en-US" sz="1400" dirty="0">
                <a:latin typeface="Consolas" pitchFamily="49" charset="0"/>
              </a:rPr>
              <a:t> = new Book("</a:t>
            </a:r>
            <a:r>
              <a:rPr lang="en-US" sz="1400" dirty="0" err="1">
                <a:latin typeface="Consolas" pitchFamily="49" charset="0"/>
              </a:rPr>
              <a:t>Discours</a:t>
            </a:r>
            <a:r>
              <a:rPr lang="en-US" sz="1400" dirty="0">
                <a:latin typeface="Consolas" pitchFamily="49" charset="0"/>
              </a:rPr>
              <a:t> de la </a:t>
            </a:r>
            <a:r>
              <a:rPr lang="en-US" sz="1400" dirty="0" err="1">
                <a:latin typeface="Consolas" pitchFamily="49" charset="0"/>
              </a:rPr>
              <a:t>methode</a:t>
            </a:r>
            <a:r>
              <a:rPr lang="en-US" sz="1400" dirty="0">
                <a:latin typeface="Consolas" pitchFamily="49" charset="0"/>
              </a:rPr>
              <a:t>", </a:t>
            </a:r>
          </a:p>
          <a:p>
            <a:pPr marL="7938" indent="-7938">
              <a:buNone/>
            </a:pPr>
            <a:r>
              <a:rPr lang="en-US" sz="1400" dirty="0">
                <a:latin typeface="Consolas" pitchFamily="49" charset="0"/>
              </a:rPr>
              <a:t>                        "Rene Descartes", 1637, 50.00, 0); </a:t>
            </a:r>
          </a:p>
          <a:p>
            <a:pPr marL="7938" indent="-7938">
              <a:buNone/>
            </a:pPr>
            <a:r>
              <a:rPr lang="en-US" sz="1400" dirty="0">
                <a:latin typeface="Consolas" pitchFamily="49" charset="0"/>
              </a:rPr>
              <a:t>					</a:t>
            </a:r>
          </a:p>
          <a:p>
            <a:pPr marL="7938" indent="-7938">
              <a:buNone/>
            </a:pPr>
            <a:r>
              <a:rPr lang="en-US" sz="1400" dirty="0">
                <a:latin typeface="Consolas" pitchFamily="49" charset="0"/>
              </a:rPr>
              <a:t>		…</a:t>
            </a:r>
          </a:p>
          <a:p>
            <a:pPr marL="7938" indent="-7938">
              <a:buNone/>
            </a:pPr>
            <a:r>
              <a:rPr lang="en-US" sz="1400" dirty="0">
                <a:latin typeface="Consolas" pitchFamily="49" charset="0"/>
              </a:rPr>
              <a:t>			</a:t>
            </a:r>
          </a:p>
          <a:p>
            <a:pPr marL="7938" indent="-7938">
              <a:buNone/>
            </a:pPr>
            <a:r>
              <a:rPr lang="en-US" sz="1400" dirty="0">
                <a:latin typeface="Consolas" pitchFamily="49" charset="0"/>
              </a:rPr>
              <a:t>		 </a:t>
            </a:r>
            <a:r>
              <a:rPr lang="en-US" sz="1400" dirty="0" err="1">
                <a:latin typeface="Consolas" pitchFamily="49" charset="0"/>
              </a:rPr>
              <a:t>bookstoreMgr.reportAllItems</a:t>
            </a:r>
            <a:r>
              <a:rPr lang="en-US" sz="1400" dirty="0">
                <a:latin typeface="Consolas" pitchFamily="49" charset="0"/>
              </a:rPr>
              <a:t>();</a:t>
            </a:r>
          </a:p>
          <a:p>
            <a:pPr marL="7938" indent="-7938">
              <a:buNone/>
            </a:pPr>
            <a:r>
              <a:rPr lang="en-US" sz="1400" dirty="0">
                <a:latin typeface="Consolas" pitchFamily="49" charset="0"/>
              </a:rPr>
              <a:t>	   }</a:t>
            </a:r>
          </a:p>
          <a:p>
            <a:pPr marL="7938" indent="-7938">
              <a:buNone/>
            </a:pPr>
            <a:r>
              <a:rPr lang="en-US" sz="1400" dirty="0">
                <a:latin typeface="Consolas" pitchFamily="49" charset="0"/>
              </a:rPr>
              <a:t>}</a:t>
            </a:r>
            <a:endParaRPr lang="el-GR" sz="1400" dirty="0">
              <a:latin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37932-E024-4C08-93CC-F387FCEAB47E}" type="slidenum">
              <a:rPr lang="el-GR" altLang="en-US" smtClean="0"/>
              <a:pPr>
                <a:defRPr/>
              </a:pPr>
              <a:t>19</a:t>
            </a:fld>
            <a:endParaRPr lang="el-GR" alt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93960" y="1730921"/>
            <a:ext cx="894471" cy="227414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488431" y="1730921"/>
            <a:ext cx="962618" cy="90599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60" y="699939"/>
            <a:ext cx="1857089" cy="1030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08919"/>
            <a:ext cx="1386944" cy="1726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80179"/>
            <a:ext cx="1692463" cy="144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Σχεδίαση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σχεδίαση λαμβάνει ως είσοδο τις συγκροτημένες απαιτήσεις των χρηστών ενός (</a:t>
            </a:r>
            <a:r>
              <a:rPr lang="el-GR" dirty="0" err="1"/>
              <a:t>υπο</a:t>
            </a:r>
            <a:r>
              <a:rPr lang="el-GR" dirty="0"/>
              <a:t>)συστήματος και </a:t>
            </a:r>
            <a:r>
              <a:rPr lang="el-GR" b="1" dirty="0">
                <a:solidFill>
                  <a:srgbClr val="0000CC"/>
                </a:solidFill>
              </a:rPr>
              <a:t>παράγει μια αφαιρετική αναπαράσταση του πώς δομείται το λογισμικό εσωτερικά</a:t>
            </a:r>
            <a:r>
              <a:rPr lang="el-GR" dirty="0"/>
              <a:t>, με στόχο να ανταποκριθεί στις απαιτήσεις αυτές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664E9B-3A05-4A5F-BB95-6A3DBFA50A39}" type="slidenum">
              <a:rPr lang="el-GR" altLang="en-US" smtClean="0"/>
              <a:pPr>
                <a:defRPr/>
              </a:pPr>
              <a:t>2</a:t>
            </a:fld>
            <a:endParaRPr lang="el-GR" altLang="en-US"/>
          </a:p>
        </p:txBody>
      </p:sp>
      <p:sp>
        <p:nvSpPr>
          <p:cNvPr id="5" name="Rectangle 4"/>
          <p:cNvSpPr/>
          <p:nvPr/>
        </p:nvSpPr>
        <p:spPr>
          <a:xfrm>
            <a:off x="7359580" y="5025362"/>
            <a:ext cx="1728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i="1" dirty="0">
                <a:latin typeface="Cambria" pitchFamily="18" charset="0"/>
              </a:rPr>
              <a:t>Leslie </a:t>
            </a:r>
            <a:r>
              <a:rPr lang="fr-FR" sz="1200" i="1" dirty="0" err="1">
                <a:latin typeface="Cambria" pitchFamily="18" charset="0"/>
              </a:rPr>
              <a:t>Lamport</a:t>
            </a:r>
            <a:r>
              <a:rPr lang="fr-FR" sz="1200" i="1" dirty="0">
                <a:latin typeface="Cambria" pitchFamily="18" charset="0"/>
              </a:rPr>
              <a:t>, </a:t>
            </a:r>
          </a:p>
          <a:p>
            <a:endParaRPr lang="fr-FR" sz="1200" i="1" dirty="0">
              <a:latin typeface="Cambria" pitchFamily="18" charset="0"/>
            </a:endParaRPr>
          </a:p>
          <a:p>
            <a:r>
              <a:rPr lang="fr-FR" sz="1200" i="1" dirty="0">
                <a:latin typeface="Cambria" pitchFamily="18" charset="0"/>
              </a:rPr>
              <a:t>Turing </a:t>
            </a:r>
            <a:r>
              <a:rPr lang="en-US" sz="1200" i="1" dirty="0">
                <a:latin typeface="Cambria" pitchFamily="18" charset="0"/>
              </a:rPr>
              <a:t>Award Recipient, </a:t>
            </a:r>
            <a:r>
              <a:rPr lang="fr-FR" sz="1200" i="1" dirty="0">
                <a:latin typeface="Cambria" pitchFamily="18" charset="0"/>
              </a:rPr>
              <a:t>2013</a:t>
            </a:r>
            <a:endParaRPr lang="en-US" sz="1200" i="1" dirty="0">
              <a:latin typeface="Cambria" pitchFamily="18" charset="0"/>
            </a:endParaRPr>
          </a:p>
        </p:txBody>
      </p:sp>
      <p:pic>
        <p:nvPicPr>
          <p:cNvPr id="6" name="Picture 6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085184"/>
            <a:ext cx="8096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5496" y="5499809"/>
            <a:ext cx="878497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+mn-lt"/>
              </a:rPr>
              <a:t>Leslie </a:t>
            </a:r>
            <a:r>
              <a:rPr lang="fr-FR" dirty="0" err="1">
                <a:latin typeface="+mn-lt"/>
              </a:rPr>
              <a:t>Lamport</a:t>
            </a:r>
            <a:r>
              <a:rPr lang="el-GR" dirty="0">
                <a:latin typeface="+mn-lt"/>
              </a:rPr>
              <a:t>.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Who Builds a House without Drawing Blueprints?</a:t>
            </a:r>
            <a:r>
              <a:rPr lang="el-GR" dirty="0">
                <a:solidFill>
                  <a:srgbClr val="FF0000"/>
                </a:solidFill>
                <a:latin typeface="+mn-lt"/>
              </a:rPr>
              <a:t> </a:t>
            </a:r>
            <a:endParaRPr lang="en-US" dirty="0">
              <a:solidFill>
                <a:srgbClr val="FF0000"/>
              </a:solidFill>
              <a:latin typeface="+mn-lt"/>
            </a:endParaRPr>
          </a:p>
          <a:p>
            <a:r>
              <a:rPr lang="en-US" dirty="0">
                <a:latin typeface="+mn-lt"/>
              </a:rPr>
              <a:t>Comm. ACM, 58(4), pp. 38-41, Apr. 2015</a:t>
            </a:r>
          </a:p>
          <a:p>
            <a:pPr algn="r"/>
            <a:endParaRPr lang="fr-FR" i="1" dirty="0">
              <a:latin typeface="Cambria" pitchFamily="18" charset="0"/>
            </a:endParaRPr>
          </a:p>
          <a:p>
            <a:r>
              <a:rPr lang="fr-FR" sz="1600" dirty="0">
                <a:latin typeface="+mn-lt"/>
                <a:cs typeface="Consolas" pitchFamily="49" charset="0"/>
                <a:hlinkClick r:id="rId3"/>
              </a:rPr>
              <a:t>http://cacm.acm.org/magazines/2015/4/184705-who-builds-a-house-without-drawing-blueprints/</a:t>
            </a:r>
            <a:endParaRPr lang="el-GR" sz="1600" dirty="0">
              <a:latin typeface="+mn-lt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/>
              <a:t>Στατική Άποψη – Συσχέτιση</a:t>
            </a:r>
          </a:p>
        </p:txBody>
      </p:sp>
      <p:sp>
        <p:nvSpPr>
          <p:cNvPr id="4710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793750"/>
          </a:xfrm>
        </p:spPr>
        <p:txBody>
          <a:bodyPr/>
          <a:lstStyle/>
          <a:p>
            <a:pPr eaLnBrk="1" hangingPunct="1"/>
            <a:r>
              <a:rPr lang="en-US" sz="4000"/>
              <a:t>UML Class Diagrams</a:t>
            </a:r>
            <a:r>
              <a:rPr lang="el-GR" sz="4000"/>
              <a:t> – Συσχέτιση</a:t>
            </a:r>
            <a:endParaRPr lang="el-GR" sz="40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37932-E024-4C08-93CC-F387FCEAB47E}" type="slidenum">
              <a:rPr lang="el-GR" altLang="en-US" smtClean="0"/>
              <a:pPr>
                <a:defRPr/>
              </a:pPr>
              <a:t>21</a:t>
            </a:fld>
            <a:endParaRPr lang="el-GR" altLang="en-US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14483" y="2636911"/>
            <a:ext cx="8783638" cy="4084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buFontTx/>
              <a:buChar char="•"/>
            </a:pPr>
            <a:r>
              <a:rPr lang="el-GR" sz="2000" dirty="0">
                <a:latin typeface="+mn-lt"/>
              </a:rPr>
              <a:t>Μια απλή </a:t>
            </a:r>
            <a:r>
              <a:rPr lang="el-GR" sz="2000" dirty="0">
                <a:solidFill>
                  <a:srgbClr val="000099"/>
                </a:solidFill>
                <a:latin typeface="+mn-lt"/>
              </a:rPr>
              <a:t>σχέση συσχέτισης</a:t>
            </a:r>
            <a:r>
              <a:rPr lang="el-GR" sz="2000" dirty="0">
                <a:latin typeface="+mn-lt"/>
              </a:rPr>
              <a:t> (</a:t>
            </a:r>
            <a:r>
              <a:rPr lang="en-US" sz="2000" dirty="0">
                <a:latin typeface="+mn-lt"/>
              </a:rPr>
              <a:t>Association</a:t>
            </a:r>
            <a:r>
              <a:rPr lang="el-GR" sz="2000" dirty="0">
                <a:latin typeface="+mn-lt"/>
              </a:rPr>
              <a:t>) σημαίνει ότι κατά τη διάρκεια εκτέλεσης κάποια </a:t>
            </a:r>
            <a:r>
              <a:rPr lang="el-GR" sz="2000" dirty="0">
                <a:solidFill>
                  <a:srgbClr val="000099"/>
                </a:solidFill>
                <a:latin typeface="+mn-lt"/>
              </a:rPr>
              <a:t>αντικείμενα</a:t>
            </a:r>
            <a:r>
              <a:rPr lang="el-GR" sz="2000" dirty="0">
                <a:latin typeface="+mn-lt"/>
              </a:rPr>
              <a:t> των δύο κλάσεων </a:t>
            </a:r>
            <a:r>
              <a:rPr lang="el-GR" sz="2000" dirty="0">
                <a:solidFill>
                  <a:srgbClr val="000099"/>
                </a:solidFill>
                <a:latin typeface="+mn-lt"/>
              </a:rPr>
              <a:t>συνεργάζονται</a:t>
            </a:r>
            <a:endParaRPr lang="el-GR" sz="2000" dirty="0">
              <a:latin typeface="+mn-lt"/>
            </a:endParaRPr>
          </a:p>
          <a:p>
            <a:pPr marL="457200" indent="-457200">
              <a:buFontTx/>
              <a:buChar char="•"/>
            </a:pPr>
            <a:r>
              <a:rPr lang="en-US" sz="2000" dirty="0">
                <a:latin typeface="+mn-lt"/>
              </a:rPr>
              <a:t>T</a:t>
            </a:r>
            <a:r>
              <a:rPr lang="el-GR" sz="2000" dirty="0">
                <a:latin typeface="+mn-lt"/>
              </a:rPr>
              <a:t>ο </a:t>
            </a:r>
            <a:r>
              <a:rPr lang="en-US" sz="2000" dirty="0">
                <a:solidFill>
                  <a:srgbClr val="000099"/>
                </a:solidFill>
                <a:latin typeface="+mn-lt"/>
              </a:rPr>
              <a:t>multiplicity</a:t>
            </a:r>
            <a:r>
              <a:rPr lang="en-US" sz="2000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(αν υπάρχει) δηλώνει ένα εύρος επιτρεπόμενων τιμών σχετικών με το πόσα αντικείμενα συνεργάζονται</a:t>
            </a:r>
            <a:endParaRPr lang="en-US" sz="2000" dirty="0">
              <a:latin typeface="+mn-lt"/>
            </a:endParaRPr>
          </a:p>
          <a:p>
            <a:pPr marL="914400" lvl="1" indent="-457200">
              <a:buFontTx/>
              <a:buChar char="•"/>
            </a:pPr>
            <a:r>
              <a:rPr lang="en-US" sz="2000" dirty="0">
                <a:latin typeface="+mn-lt"/>
              </a:rPr>
              <a:t>5, 10, 0..1, 1..10, 1..*, 0..*, </a:t>
            </a:r>
            <a:r>
              <a:rPr lang="el-GR" sz="2000" dirty="0">
                <a:latin typeface="+mn-lt"/>
              </a:rPr>
              <a:t>κλπ.</a:t>
            </a:r>
          </a:p>
          <a:p>
            <a:pPr marL="457200" indent="-457200">
              <a:buFontTx/>
              <a:buChar char="•"/>
            </a:pPr>
            <a:r>
              <a:rPr lang="el-GR" sz="2000" dirty="0">
                <a:latin typeface="+mn-lt"/>
              </a:rPr>
              <a:t>Υπάρχει επίσης δυνατότητα να ονοματίσουμε το </a:t>
            </a:r>
            <a:r>
              <a:rPr lang="el-GR" sz="2000" dirty="0">
                <a:solidFill>
                  <a:srgbClr val="000099"/>
                </a:solidFill>
                <a:latin typeface="+mn-lt"/>
              </a:rPr>
              <a:t>ρόλο</a:t>
            </a:r>
            <a:r>
              <a:rPr lang="el-GR" sz="2000" dirty="0">
                <a:latin typeface="+mn-lt"/>
              </a:rPr>
              <a:t> που παίζουν τα αντικείμενα κάθε κλάσης στη συνεργασία </a:t>
            </a:r>
          </a:p>
          <a:p>
            <a:pPr marL="914400" lvl="1" indent="-457200">
              <a:buFontTx/>
              <a:buChar char="•"/>
            </a:pPr>
            <a:r>
              <a:rPr lang="el-GR" dirty="0">
                <a:latin typeface="+mj-lt"/>
              </a:rPr>
              <a:t>Εδώ:</a:t>
            </a:r>
            <a:r>
              <a:rPr lang="en-US" dirty="0">
                <a:latin typeface="+mj-lt"/>
              </a:rPr>
              <a:t> a Person </a:t>
            </a:r>
            <a:r>
              <a:rPr lang="en-US" u="sng" dirty="0">
                <a:latin typeface="+mj-lt"/>
              </a:rPr>
              <a:t>subscribes</a:t>
            </a:r>
            <a:r>
              <a:rPr lang="en-US" dirty="0">
                <a:latin typeface="+mj-lt"/>
              </a:rPr>
              <a:t> to 0..1 Magazine to which he refers as “</a:t>
            </a:r>
            <a:r>
              <a:rPr lang="en-US" u="sng" dirty="0">
                <a:latin typeface="+mj-lt"/>
              </a:rPr>
              <a:t>preferred Magazine</a:t>
            </a:r>
            <a:r>
              <a:rPr lang="en-US" dirty="0">
                <a:latin typeface="+mj-lt"/>
              </a:rPr>
              <a:t>”; at the same time, a Magazine can have 0 to many Persons to which it refers to as “</a:t>
            </a:r>
            <a:r>
              <a:rPr lang="en-US" u="sng" dirty="0">
                <a:latin typeface="+mj-lt"/>
              </a:rPr>
              <a:t>subscribers”</a:t>
            </a:r>
            <a:r>
              <a:rPr lang="en-US" dirty="0">
                <a:latin typeface="+mj-lt"/>
              </a:rPr>
              <a:t>.</a:t>
            </a:r>
            <a:endParaRPr lang="el-GR" dirty="0">
              <a:latin typeface="+mj-lt"/>
            </a:endParaRPr>
          </a:p>
          <a:p>
            <a:pPr marL="457200" indent="-457200">
              <a:buFontTx/>
              <a:buChar char="•"/>
            </a:pPr>
            <a:r>
              <a:rPr lang="en-US" sz="2000" dirty="0">
                <a:latin typeface="+mj-lt"/>
              </a:rPr>
              <a:t>H</a:t>
            </a:r>
            <a:r>
              <a:rPr lang="el-GR" sz="2000" dirty="0">
                <a:latin typeface="+mj-lt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+mj-lt"/>
              </a:rPr>
              <a:t>κατεύθυνση</a:t>
            </a:r>
            <a:r>
              <a:rPr lang="el-GR" sz="2000" dirty="0">
                <a:latin typeface="+mj-lt"/>
              </a:rPr>
              <a:t> (αν υπάρχει, φαίνεται με βέλος) υποδηλώνει ότι αντικείμενα της κλάσης απ’ όπου ξεκινά το βέλος</a:t>
            </a:r>
            <a:r>
              <a:rPr lang="en-US" sz="2000" dirty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γνωρίζουν την ύπαρξη και έχουν τη δυνατότητα πρόσβασης</a:t>
            </a:r>
            <a:r>
              <a:rPr lang="en-US" sz="2000" dirty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στα αντικείμενα της κλάσης όπου καταλήγει το βέλος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07891C-7E58-4AAA-9AE5-607D2A3D08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086492"/>
            <a:ext cx="6152262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5776" y="1258094"/>
            <a:ext cx="6131024" cy="525780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dirty="0">
                <a:latin typeface="Consolas" pitchFamily="49" charset="0"/>
              </a:rPr>
              <a:t>public class </a:t>
            </a:r>
            <a:r>
              <a:rPr lang="en-US" sz="2400" b="1" dirty="0" err="1">
                <a:latin typeface="Consolas" pitchFamily="49" charset="0"/>
              </a:rPr>
              <a:t>ItemManager</a:t>
            </a:r>
            <a:r>
              <a:rPr lang="en-US" sz="2400" dirty="0">
                <a:latin typeface="Consolas" pitchFamily="49" charset="0"/>
              </a:rPr>
              <a:t> {</a:t>
            </a:r>
          </a:p>
          <a:p>
            <a:pPr>
              <a:buNone/>
            </a:pPr>
            <a:r>
              <a:rPr lang="en-US" sz="2400" dirty="0">
                <a:latin typeface="Consolas" pitchFamily="49" charset="0"/>
              </a:rPr>
              <a:t>	private </a:t>
            </a:r>
            <a:r>
              <a:rPr lang="en-US" sz="2400" dirty="0" err="1">
                <a:latin typeface="Consolas" pitchFamily="49" charset="0"/>
              </a:rPr>
              <a:t>ArrayList</a:t>
            </a:r>
            <a:r>
              <a:rPr lang="en-US" sz="2400" dirty="0">
                <a:latin typeface="Consolas" pitchFamily="49" charset="0"/>
              </a:rPr>
              <a:t>&lt;Item&gt; </a:t>
            </a:r>
            <a:r>
              <a:rPr lang="en-US" sz="2400" dirty="0" err="1">
                <a:latin typeface="Consolas" pitchFamily="49" charset="0"/>
              </a:rPr>
              <a:t>allItems</a:t>
            </a:r>
            <a:r>
              <a:rPr lang="en-US" sz="2400" dirty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US" sz="2400" dirty="0">
                <a:latin typeface="Consolas" pitchFamily="49" charset="0"/>
              </a:rPr>
              <a:t>	…</a:t>
            </a:r>
          </a:p>
          <a:p>
            <a:pPr>
              <a:buNone/>
            </a:pPr>
            <a:r>
              <a:rPr lang="en-US" sz="2400" dirty="0">
                <a:latin typeface="Consolas" pitchFamily="49" charset="0"/>
              </a:rPr>
              <a:t>}</a:t>
            </a:r>
          </a:p>
          <a:p>
            <a:endParaRPr lang="en-US" sz="2400" dirty="0"/>
          </a:p>
          <a:p>
            <a:r>
              <a:rPr lang="en-US" sz="2400" dirty="0"/>
              <a:t>To </a:t>
            </a:r>
            <a:r>
              <a:rPr lang="el-GR" sz="2400" dirty="0"/>
              <a:t>βέλος υποδηλώνει ότι αντικείμενα της κλάσης </a:t>
            </a:r>
            <a:r>
              <a:rPr lang="en-US" sz="2400" dirty="0"/>
              <a:t>Item Manager </a:t>
            </a:r>
            <a:r>
              <a:rPr lang="el-GR" sz="2400" dirty="0"/>
              <a:t>συνεργάζονται/ «γνωρίζουν» αντικείμενα της κλάσης </a:t>
            </a:r>
            <a:r>
              <a:rPr lang="en-US" sz="2400" dirty="0"/>
              <a:t>Item </a:t>
            </a:r>
            <a:endParaRPr lang="el-GR" sz="2400" dirty="0"/>
          </a:p>
          <a:p>
            <a:endParaRPr lang="el-GR" sz="2400" dirty="0"/>
          </a:p>
          <a:p>
            <a:r>
              <a:rPr lang="el-GR" sz="2400" dirty="0"/>
              <a:t>Η επισημείωση </a:t>
            </a:r>
            <a:r>
              <a:rPr lang="el-GR" sz="2400" dirty="0">
                <a:solidFill>
                  <a:srgbClr val="008000"/>
                </a:solidFill>
              </a:rPr>
              <a:t>0..*</a:t>
            </a:r>
            <a:r>
              <a:rPr lang="el-GR" sz="2400" dirty="0"/>
              <a:t> δηλώνει ότι ένα αντικείμενο</a:t>
            </a:r>
            <a:r>
              <a:rPr lang="en-US" sz="2400" dirty="0"/>
              <a:t> </a:t>
            </a:r>
            <a:r>
              <a:rPr lang="el-GR" sz="2400" dirty="0"/>
              <a:t>της κλάσης </a:t>
            </a:r>
            <a:r>
              <a:rPr lang="en-US" sz="2400" dirty="0"/>
              <a:t>Item Manager </a:t>
            </a:r>
            <a:r>
              <a:rPr lang="el-GR" sz="2400" dirty="0"/>
              <a:t>γνωρίζει </a:t>
            </a:r>
            <a:r>
              <a:rPr lang="el-GR" sz="2400" dirty="0">
                <a:solidFill>
                  <a:srgbClr val="008000"/>
                </a:solidFill>
              </a:rPr>
              <a:t>0 ... πολλά </a:t>
            </a:r>
            <a:r>
              <a:rPr lang="el-GR" sz="2400" dirty="0"/>
              <a:t>αντικείμενα της κλάσης </a:t>
            </a:r>
            <a:r>
              <a:rPr lang="en-US" sz="2400" dirty="0"/>
              <a:t>Item</a:t>
            </a:r>
            <a:r>
              <a:rPr lang="el-GR" sz="2400" dirty="0"/>
              <a:t>, στα οποία αναφέρονται ως </a:t>
            </a:r>
            <a:r>
              <a:rPr lang="en-US" sz="2400" dirty="0" err="1">
                <a:solidFill>
                  <a:srgbClr val="0033CC"/>
                </a:solidFill>
              </a:rPr>
              <a:t>allItems</a:t>
            </a:r>
            <a:r>
              <a:rPr lang="el-GR" sz="2400" dirty="0"/>
              <a:t>.</a:t>
            </a:r>
            <a:r>
              <a:rPr lang="en-US" sz="2400" dirty="0"/>
              <a:t> </a:t>
            </a:r>
            <a:r>
              <a:rPr lang="el-GR" sz="2400" dirty="0"/>
              <a:t>Πρακτικά αυτό μας λέει ότι κάθε αντικείμενο της κλάσης </a:t>
            </a:r>
            <a:r>
              <a:rPr lang="en-US" sz="2400" dirty="0" err="1"/>
              <a:t>ItemManager</a:t>
            </a:r>
            <a:r>
              <a:rPr lang="en-US" sz="2400" dirty="0"/>
              <a:t> </a:t>
            </a:r>
            <a:r>
              <a:rPr lang="el-GR" sz="2400" dirty="0"/>
              <a:t>συσχετίζεται με μια συλλογή από αντικείμενα της </a:t>
            </a:r>
            <a:r>
              <a:rPr lang="en-US" sz="2400" dirty="0"/>
              <a:t>Item </a:t>
            </a:r>
            <a:r>
              <a:rPr lang="el-GR" sz="2400" dirty="0"/>
              <a:t>τα οποία για το </a:t>
            </a:r>
            <a:r>
              <a:rPr lang="en-US" sz="2400" dirty="0" err="1"/>
              <a:t>ItemManager</a:t>
            </a:r>
            <a:r>
              <a:rPr lang="en-US" sz="2400" dirty="0"/>
              <a:t> </a:t>
            </a:r>
            <a:r>
              <a:rPr lang="el-GR" sz="2400" dirty="0"/>
              <a:t>αντικείμενο </a:t>
            </a:r>
            <a:r>
              <a:rPr lang="el-GR" sz="2400" dirty="0">
                <a:solidFill>
                  <a:srgbClr val="0033CC"/>
                </a:solidFill>
              </a:rPr>
              <a:t>παίζουν το ρόλο</a:t>
            </a:r>
            <a:r>
              <a:rPr lang="el-GR" sz="2400" dirty="0"/>
              <a:t> </a:t>
            </a:r>
            <a:r>
              <a:rPr lang="el-GR" sz="2400" dirty="0">
                <a:solidFill>
                  <a:srgbClr val="0033CC"/>
                </a:solidFill>
              </a:rPr>
              <a:t>«είμαστε όλα τα </a:t>
            </a:r>
            <a:r>
              <a:rPr lang="en-US" sz="2400" dirty="0">
                <a:solidFill>
                  <a:srgbClr val="0033CC"/>
                </a:solidFill>
              </a:rPr>
              <a:t>items </a:t>
            </a:r>
            <a:r>
              <a:rPr lang="el-GR" sz="2400" dirty="0">
                <a:solidFill>
                  <a:srgbClr val="0033CC"/>
                </a:solidFill>
              </a:rPr>
              <a:t>σου»</a:t>
            </a:r>
            <a:r>
              <a:rPr lang="en-US" sz="2400" dirty="0"/>
              <a:t>, </a:t>
            </a:r>
            <a:r>
              <a:rPr lang="el-GR" sz="2400" dirty="0"/>
              <a:t>τουτέστιν </a:t>
            </a:r>
            <a:r>
              <a:rPr lang="en-US" sz="2400" dirty="0" err="1">
                <a:solidFill>
                  <a:srgbClr val="0033CC"/>
                </a:solidFill>
              </a:rPr>
              <a:t>allItems</a:t>
            </a:r>
            <a:endParaRPr lang="el-GR" sz="2400" dirty="0">
              <a:solidFill>
                <a:srgbClr val="0033CC"/>
              </a:solidFill>
            </a:endParaRPr>
          </a:p>
          <a:p>
            <a:endParaRPr lang="el-GR" sz="2400" dirty="0"/>
          </a:p>
          <a:p>
            <a:r>
              <a:rPr lang="el-GR" sz="2400" dirty="0"/>
              <a:t>Τα αντικείμενα </a:t>
            </a:r>
            <a:r>
              <a:rPr lang="en-US" sz="2400" dirty="0"/>
              <a:t>Item </a:t>
            </a:r>
            <a:r>
              <a:rPr lang="el-GR" sz="2400" dirty="0"/>
              <a:t>δεν ξέρουν τίποτα για αντικείμενα τύπου </a:t>
            </a:r>
            <a:r>
              <a:rPr lang="en-US" sz="2400" dirty="0" err="1"/>
              <a:t>ItemManager</a:t>
            </a:r>
            <a:endParaRPr lang="en-US" sz="2400" dirty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37932-E024-4C08-93CC-F387FCEAB47E}" type="slidenum">
              <a:rPr lang="el-GR" altLang="en-US" smtClean="0"/>
              <a:pPr>
                <a:defRPr/>
              </a:pPr>
              <a:t>22</a:t>
            </a:fld>
            <a:endParaRPr lang="el-GR" altLang="en-US"/>
          </a:p>
        </p:txBody>
      </p:sp>
      <p:pic>
        <p:nvPicPr>
          <p:cNvPr id="129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7162" y="787242"/>
            <a:ext cx="1984598" cy="5681932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57D633-7628-4FAA-A54B-87D30CB2DD13}"/>
              </a:ext>
            </a:extLst>
          </p:cNvPr>
          <p:cNvSpPr txBox="1"/>
          <p:nvPr/>
        </p:nvSpPr>
        <p:spPr>
          <a:xfrm>
            <a:off x="397054" y="3259723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{</a:t>
            </a:r>
            <a:r>
              <a:rPr lang="en-US" sz="1600" dirty="0" err="1">
                <a:latin typeface="+mj-lt"/>
              </a:rPr>
              <a:t>ArrayList</a:t>
            </a:r>
            <a:r>
              <a:rPr lang="en-US" sz="1600" dirty="0">
                <a:latin typeface="+mj-lt"/>
              </a:rPr>
              <a:t>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F1137DA7-813C-4CAD-9E47-8C63578BD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Εναλλακτικοί συμβολισμοί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D62D12-1C92-4518-8E4D-9FD9D7650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37932-E024-4C08-93CC-F387FCEAB47E}" type="slidenum">
              <a:rPr lang="el-GR" altLang="en-US" smtClean="0"/>
              <a:pPr>
                <a:defRPr/>
              </a:pPr>
              <a:t>23</a:t>
            </a:fld>
            <a:endParaRPr lang="el-GR" altLang="en-US"/>
          </a:p>
        </p:txBody>
      </p:sp>
      <p:pic>
        <p:nvPicPr>
          <p:cNvPr id="7" name="Picture 2" descr="https://upload.wikimedia.org/wikipedia/commons/4/4d/UML_role_example.gif">
            <a:extLst>
              <a:ext uri="{FF2B5EF4-FFF2-40B4-BE49-F238E27FC236}">
                <a16:creationId xmlns:a16="http://schemas.microsoft.com/office/drawing/2014/main" id="{EC11E094-514A-4B0E-A632-97CBA9B5A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34" y="1596364"/>
            <a:ext cx="8838966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744BBB2-89B4-4BBC-BCC3-8DA9463B16D0}"/>
              </a:ext>
            </a:extLst>
          </p:cNvPr>
          <p:cNvSpPr txBox="1"/>
          <p:nvPr/>
        </p:nvSpPr>
        <p:spPr>
          <a:xfrm>
            <a:off x="5415801" y="2676484"/>
            <a:ext cx="3240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>
                <a:latin typeface="Consolas" pitchFamily="49" charset="0"/>
              </a:rPr>
              <a:t>https://en.wikipedia.org/wiki/Class_diagram</a:t>
            </a:r>
            <a:endParaRPr lang="el-GR" sz="1000" dirty="0">
              <a:latin typeface="Consolas" pitchFamily="49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86258AC-EA64-4EA8-99BF-2A570F15D3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935331"/>
            <a:ext cx="8337430" cy="2068324"/>
          </a:xfrm>
          <a:prstGeom prst="rect">
            <a:avLst/>
          </a:prstGeom>
        </p:spPr>
      </p:pic>
      <p:sp>
        <p:nvSpPr>
          <p:cNvPr id="2" name="Arrow: Right 1">
            <a:extLst>
              <a:ext uri="{FF2B5EF4-FFF2-40B4-BE49-F238E27FC236}">
                <a16:creationId xmlns:a16="http://schemas.microsoft.com/office/drawing/2014/main" id="{69C5263D-D74B-3EA9-F496-BD4952C3FC97}"/>
              </a:ext>
            </a:extLst>
          </p:cNvPr>
          <p:cNvSpPr/>
          <p:nvPr/>
        </p:nvSpPr>
        <p:spPr>
          <a:xfrm rot="15534818">
            <a:off x="1678894" y="2473475"/>
            <a:ext cx="288032" cy="35776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D7B31DBD-B3C7-C7B9-D24F-88E50B50C24D}"/>
              </a:ext>
            </a:extLst>
          </p:cNvPr>
          <p:cNvSpPr/>
          <p:nvPr/>
        </p:nvSpPr>
        <p:spPr>
          <a:xfrm rot="16952176">
            <a:off x="4623472" y="2521729"/>
            <a:ext cx="288032" cy="35776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DF495C-2FFD-00E7-9DB7-306F4C19535E}"/>
              </a:ext>
            </a:extLst>
          </p:cNvPr>
          <p:cNvSpPr txBox="1"/>
          <p:nvPr/>
        </p:nvSpPr>
        <p:spPr>
          <a:xfrm>
            <a:off x="1563373" y="2920042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400" i="1" dirty="0">
                <a:latin typeface="+mj-lt"/>
              </a:rPr>
              <a:t>… για ακατανόητους λόγους, ο σχεδιαστής στη </a:t>
            </a:r>
            <a:r>
              <a:rPr lang="en-US" sz="1400" i="1" dirty="0">
                <a:latin typeface="+mj-lt"/>
              </a:rPr>
              <a:t>Wikipedia </a:t>
            </a:r>
            <a:r>
              <a:rPr lang="el-GR" sz="1400" i="1" dirty="0">
                <a:latin typeface="+mj-lt"/>
              </a:rPr>
              <a:t>εξέθεσε δημόσια το </a:t>
            </a:r>
            <a:r>
              <a:rPr lang="en-US" sz="1400" i="1" dirty="0">
                <a:latin typeface="+mj-lt"/>
              </a:rPr>
              <a:t>state, </a:t>
            </a:r>
            <a:r>
              <a:rPr lang="el-GR" sz="1400" i="1" dirty="0">
                <a:latin typeface="+mj-lt"/>
              </a:rPr>
              <a:t>δηλώνοντας τα σχετικά πεδία ως </a:t>
            </a:r>
            <a:r>
              <a:rPr lang="en-US" sz="1400" i="1" dirty="0">
                <a:latin typeface="+mj-lt"/>
              </a:rPr>
              <a:t>public (</a:t>
            </a:r>
            <a:r>
              <a:rPr lang="el-GR" sz="1400" i="1" dirty="0">
                <a:latin typeface="+mj-lt"/>
              </a:rPr>
              <a:t>με το +</a:t>
            </a:r>
            <a:r>
              <a:rPr lang="en-US" sz="1400" i="1" dirty="0">
                <a:latin typeface="+mj-lt"/>
              </a:rPr>
              <a:t>)</a:t>
            </a:r>
            <a:r>
              <a:rPr lang="el-GR" sz="1400" i="1" dirty="0">
                <a:latin typeface="+mj-lt"/>
              </a:rPr>
              <a:t> …</a:t>
            </a:r>
            <a:endParaRPr lang="en-US" sz="1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75010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0DCC92-DE9B-49F5-A8A8-1A79DCF1A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E0C1B-0BA4-4CE2-B5A6-AF9A7671EB57}" type="slidenum">
              <a:rPr lang="el-GR" altLang="en-US" smtClean="0">
                <a:latin typeface="Consolas" panose="020B0609020204030204" pitchFamily="49" charset="0"/>
              </a:rPr>
              <a:pPr>
                <a:defRPr/>
              </a:pPr>
              <a:t>24</a:t>
            </a:fld>
            <a:endParaRPr lang="el-GR" altLang="en-US">
              <a:latin typeface="Consolas" panose="020B06090202040302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1A6C95-4489-4246-B835-3FC35DD26D68}"/>
              </a:ext>
            </a:extLst>
          </p:cNvPr>
          <p:cNvSpPr txBox="1"/>
          <p:nvPr/>
        </p:nvSpPr>
        <p:spPr>
          <a:xfrm>
            <a:off x="247800" y="625237"/>
            <a:ext cx="258185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Bank</a:t>
            </a:r>
          </a:p>
          <a:p>
            <a:pPr algn="ctr"/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+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listAllCustomers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2470EA-EFAF-4D3C-9D4E-3E2D6CD82F58}"/>
              </a:ext>
            </a:extLst>
          </p:cNvPr>
          <p:cNvSpPr txBox="1"/>
          <p:nvPr/>
        </p:nvSpPr>
        <p:spPr>
          <a:xfrm>
            <a:off x="5903168" y="582013"/>
            <a:ext cx="258185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Person</a:t>
            </a:r>
          </a:p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nsolas" panose="020B0609020204030204" pitchFamily="49" charset="0"/>
            </a:endParaRPr>
          </a:p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+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describePerson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()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D220710-55D5-44BF-B0F3-F4A97EEE15B7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>
          <a:xfrm flipV="1">
            <a:off x="2829653" y="1043678"/>
            <a:ext cx="3073515" cy="43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0978A60-8499-49D5-B8A4-413F8FDA4ACB}"/>
              </a:ext>
            </a:extLst>
          </p:cNvPr>
          <p:cNvSpPr txBox="1"/>
          <p:nvPr/>
        </p:nvSpPr>
        <p:spPr>
          <a:xfrm>
            <a:off x="4457195" y="10312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-customers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584100-811B-491F-A48B-6D266488BEAE}"/>
              </a:ext>
            </a:extLst>
          </p:cNvPr>
          <p:cNvSpPr txBox="1"/>
          <p:nvPr/>
        </p:nvSpPr>
        <p:spPr>
          <a:xfrm>
            <a:off x="4567078" y="72106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onsolas" panose="020B0609020204030204" pitchFamily="49" charset="0"/>
              </a:rPr>
              <a:t>0..*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A69AB55A-8434-433B-AB49-2E192AD52232}"/>
              </a:ext>
            </a:extLst>
          </p:cNvPr>
          <p:cNvCxnSpPr>
            <a:cxnSpLocks/>
            <a:stCxn id="3" idx="2"/>
            <a:endCxn id="4" idx="2"/>
          </p:cNvCxnSpPr>
          <p:nvPr/>
        </p:nvCxnSpPr>
        <p:spPr>
          <a:xfrm rot="5400000" flipH="1" flipV="1">
            <a:off x="4344799" y="-1300729"/>
            <a:ext cx="43224" cy="5655368"/>
          </a:xfrm>
          <a:prstGeom prst="bentConnector3">
            <a:avLst>
              <a:gd name="adj1" fmla="val -52887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A06EFCE-897C-4FC3-BE87-A4AEABB4BCA5}"/>
              </a:ext>
            </a:extLst>
          </p:cNvPr>
          <p:cNvSpPr txBox="1"/>
          <p:nvPr/>
        </p:nvSpPr>
        <p:spPr>
          <a:xfrm>
            <a:off x="5834374" y="1721241"/>
            <a:ext cx="1753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-manager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7AC1F6-7F85-4469-89FB-6DDA5D9A49B0}"/>
              </a:ext>
            </a:extLst>
          </p:cNvPr>
          <p:cNvSpPr txBox="1"/>
          <p:nvPr/>
        </p:nvSpPr>
        <p:spPr>
          <a:xfrm>
            <a:off x="7292039" y="1548567"/>
            <a:ext cx="1085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1..1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99F8F1-B3A2-4CC3-8CDE-64D4474C2C81}"/>
              </a:ext>
            </a:extLst>
          </p:cNvPr>
          <p:cNvSpPr txBox="1"/>
          <p:nvPr/>
        </p:nvSpPr>
        <p:spPr>
          <a:xfrm>
            <a:off x="1328561" y="3625002"/>
            <a:ext cx="129614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Person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70315BE-73F6-4133-A669-FE59665EAC97}"/>
              </a:ext>
            </a:extLst>
          </p:cNvPr>
          <p:cNvSpPr/>
          <p:nvPr/>
        </p:nvSpPr>
        <p:spPr>
          <a:xfrm>
            <a:off x="2171147" y="3102776"/>
            <a:ext cx="778530" cy="698090"/>
          </a:xfrm>
          <a:custGeom>
            <a:avLst/>
            <a:gdLst>
              <a:gd name="connsiteX0" fmla="*/ 385240 w 778530"/>
              <a:gd name="connsiteY0" fmla="*/ 698090 h 698090"/>
              <a:gd name="connsiteX1" fmla="*/ 601550 w 778530"/>
              <a:gd name="connsiteY1" fmla="*/ 688258 h 698090"/>
              <a:gd name="connsiteX2" fmla="*/ 640879 w 778530"/>
              <a:gd name="connsiteY2" fmla="*/ 678426 h 698090"/>
              <a:gd name="connsiteX3" fmla="*/ 699872 w 778530"/>
              <a:gd name="connsiteY3" fmla="*/ 639097 h 698090"/>
              <a:gd name="connsiteX4" fmla="*/ 729369 w 778530"/>
              <a:gd name="connsiteY4" fmla="*/ 619432 h 698090"/>
              <a:gd name="connsiteX5" fmla="*/ 749034 w 778530"/>
              <a:gd name="connsiteY5" fmla="*/ 580103 h 698090"/>
              <a:gd name="connsiteX6" fmla="*/ 758866 w 778530"/>
              <a:gd name="connsiteY6" fmla="*/ 550606 h 698090"/>
              <a:gd name="connsiteX7" fmla="*/ 778530 w 778530"/>
              <a:gd name="connsiteY7" fmla="*/ 521109 h 698090"/>
              <a:gd name="connsiteX8" fmla="*/ 768698 w 778530"/>
              <a:gd name="connsiteY8" fmla="*/ 373626 h 698090"/>
              <a:gd name="connsiteX9" fmla="*/ 729369 w 778530"/>
              <a:gd name="connsiteY9" fmla="*/ 285135 h 698090"/>
              <a:gd name="connsiteX10" fmla="*/ 699872 w 778530"/>
              <a:gd name="connsiteY10" fmla="*/ 245806 h 698090"/>
              <a:gd name="connsiteX11" fmla="*/ 650711 w 778530"/>
              <a:gd name="connsiteY11" fmla="*/ 186813 h 698090"/>
              <a:gd name="connsiteX12" fmla="*/ 601550 w 778530"/>
              <a:gd name="connsiteY12" fmla="*/ 147484 h 698090"/>
              <a:gd name="connsiteX13" fmla="*/ 522892 w 778530"/>
              <a:gd name="connsiteY13" fmla="*/ 98322 h 698090"/>
              <a:gd name="connsiteX14" fmla="*/ 493395 w 778530"/>
              <a:gd name="connsiteY14" fmla="*/ 78658 h 698090"/>
              <a:gd name="connsiteX15" fmla="*/ 463898 w 778530"/>
              <a:gd name="connsiteY15" fmla="*/ 68826 h 698090"/>
              <a:gd name="connsiteX16" fmla="*/ 395072 w 778530"/>
              <a:gd name="connsiteY16" fmla="*/ 19664 h 698090"/>
              <a:gd name="connsiteX17" fmla="*/ 336079 w 778530"/>
              <a:gd name="connsiteY17" fmla="*/ 0 h 698090"/>
              <a:gd name="connsiteX18" fmla="*/ 90272 w 778530"/>
              <a:gd name="connsiteY18" fmla="*/ 9832 h 698090"/>
              <a:gd name="connsiteX19" fmla="*/ 60776 w 778530"/>
              <a:gd name="connsiteY19" fmla="*/ 19664 h 698090"/>
              <a:gd name="connsiteX20" fmla="*/ 21447 w 778530"/>
              <a:gd name="connsiteY20" fmla="*/ 78658 h 698090"/>
              <a:gd name="connsiteX21" fmla="*/ 11614 w 778530"/>
              <a:gd name="connsiteY21" fmla="*/ 511277 h 698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8530" h="698090">
                <a:moveTo>
                  <a:pt x="385240" y="698090"/>
                </a:moveTo>
                <a:cubicBezTo>
                  <a:pt x="457343" y="694813"/>
                  <a:pt x="529585" y="693794"/>
                  <a:pt x="601550" y="688258"/>
                </a:cubicBezTo>
                <a:cubicBezTo>
                  <a:pt x="615023" y="687222"/>
                  <a:pt x="628793" y="684469"/>
                  <a:pt x="640879" y="678426"/>
                </a:cubicBezTo>
                <a:cubicBezTo>
                  <a:pt x="662018" y="667857"/>
                  <a:pt x="680208" y="652207"/>
                  <a:pt x="699872" y="639097"/>
                </a:cubicBezTo>
                <a:lnTo>
                  <a:pt x="729369" y="619432"/>
                </a:lnTo>
                <a:cubicBezTo>
                  <a:pt x="735924" y="606322"/>
                  <a:pt x="743260" y="593575"/>
                  <a:pt x="749034" y="580103"/>
                </a:cubicBezTo>
                <a:cubicBezTo>
                  <a:pt x="753117" y="570577"/>
                  <a:pt x="754231" y="559876"/>
                  <a:pt x="758866" y="550606"/>
                </a:cubicBezTo>
                <a:cubicBezTo>
                  <a:pt x="764151" y="540037"/>
                  <a:pt x="771975" y="530941"/>
                  <a:pt x="778530" y="521109"/>
                </a:cubicBezTo>
                <a:cubicBezTo>
                  <a:pt x="775253" y="471948"/>
                  <a:pt x="775666" y="422401"/>
                  <a:pt x="768698" y="373626"/>
                </a:cubicBezTo>
                <a:cubicBezTo>
                  <a:pt x="762988" y="333654"/>
                  <a:pt x="750447" y="314644"/>
                  <a:pt x="729369" y="285135"/>
                </a:cubicBezTo>
                <a:cubicBezTo>
                  <a:pt x="719844" y="271800"/>
                  <a:pt x="709397" y="259141"/>
                  <a:pt x="699872" y="245806"/>
                </a:cubicBezTo>
                <a:cubicBezTo>
                  <a:pt x="674936" y="210896"/>
                  <a:pt x="685692" y="217421"/>
                  <a:pt x="650711" y="186813"/>
                </a:cubicBezTo>
                <a:cubicBezTo>
                  <a:pt x="634918" y="172994"/>
                  <a:pt x="617235" y="161426"/>
                  <a:pt x="601550" y="147484"/>
                </a:cubicBezTo>
                <a:cubicBezTo>
                  <a:pt x="544164" y="96474"/>
                  <a:pt x="586404" y="114201"/>
                  <a:pt x="522892" y="98322"/>
                </a:cubicBezTo>
                <a:cubicBezTo>
                  <a:pt x="513060" y="91767"/>
                  <a:pt x="503964" y="83943"/>
                  <a:pt x="493395" y="78658"/>
                </a:cubicBezTo>
                <a:cubicBezTo>
                  <a:pt x="484125" y="74023"/>
                  <a:pt x="472897" y="73968"/>
                  <a:pt x="463898" y="68826"/>
                </a:cubicBezTo>
                <a:cubicBezTo>
                  <a:pt x="451189" y="61564"/>
                  <a:pt x="412190" y="27272"/>
                  <a:pt x="395072" y="19664"/>
                </a:cubicBezTo>
                <a:cubicBezTo>
                  <a:pt x="376131" y="11246"/>
                  <a:pt x="336079" y="0"/>
                  <a:pt x="336079" y="0"/>
                </a:cubicBezTo>
                <a:cubicBezTo>
                  <a:pt x="254143" y="3277"/>
                  <a:pt x="172065" y="3990"/>
                  <a:pt x="90272" y="9832"/>
                </a:cubicBezTo>
                <a:cubicBezTo>
                  <a:pt x="79934" y="10570"/>
                  <a:pt x="68104" y="12336"/>
                  <a:pt x="60776" y="19664"/>
                </a:cubicBezTo>
                <a:cubicBezTo>
                  <a:pt x="44064" y="36376"/>
                  <a:pt x="21447" y="78658"/>
                  <a:pt x="21447" y="78658"/>
                </a:cubicBezTo>
                <a:cubicBezTo>
                  <a:pt x="-20184" y="245169"/>
                  <a:pt x="11614" y="104474"/>
                  <a:pt x="11614" y="511277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5C4A940-0329-4816-B554-00A67F1992A0}"/>
              </a:ext>
            </a:extLst>
          </p:cNvPr>
          <p:cNvSpPr/>
          <p:nvPr/>
        </p:nvSpPr>
        <p:spPr>
          <a:xfrm flipH="1">
            <a:off x="860660" y="3068960"/>
            <a:ext cx="778530" cy="698090"/>
          </a:xfrm>
          <a:custGeom>
            <a:avLst/>
            <a:gdLst>
              <a:gd name="connsiteX0" fmla="*/ 385240 w 778530"/>
              <a:gd name="connsiteY0" fmla="*/ 698090 h 698090"/>
              <a:gd name="connsiteX1" fmla="*/ 601550 w 778530"/>
              <a:gd name="connsiteY1" fmla="*/ 688258 h 698090"/>
              <a:gd name="connsiteX2" fmla="*/ 640879 w 778530"/>
              <a:gd name="connsiteY2" fmla="*/ 678426 h 698090"/>
              <a:gd name="connsiteX3" fmla="*/ 699872 w 778530"/>
              <a:gd name="connsiteY3" fmla="*/ 639097 h 698090"/>
              <a:gd name="connsiteX4" fmla="*/ 729369 w 778530"/>
              <a:gd name="connsiteY4" fmla="*/ 619432 h 698090"/>
              <a:gd name="connsiteX5" fmla="*/ 749034 w 778530"/>
              <a:gd name="connsiteY5" fmla="*/ 580103 h 698090"/>
              <a:gd name="connsiteX6" fmla="*/ 758866 w 778530"/>
              <a:gd name="connsiteY6" fmla="*/ 550606 h 698090"/>
              <a:gd name="connsiteX7" fmla="*/ 778530 w 778530"/>
              <a:gd name="connsiteY7" fmla="*/ 521109 h 698090"/>
              <a:gd name="connsiteX8" fmla="*/ 768698 w 778530"/>
              <a:gd name="connsiteY8" fmla="*/ 373626 h 698090"/>
              <a:gd name="connsiteX9" fmla="*/ 729369 w 778530"/>
              <a:gd name="connsiteY9" fmla="*/ 285135 h 698090"/>
              <a:gd name="connsiteX10" fmla="*/ 699872 w 778530"/>
              <a:gd name="connsiteY10" fmla="*/ 245806 h 698090"/>
              <a:gd name="connsiteX11" fmla="*/ 650711 w 778530"/>
              <a:gd name="connsiteY11" fmla="*/ 186813 h 698090"/>
              <a:gd name="connsiteX12" fmla="*/ 601550 w 778530"/>
              <a:gd name="connsiteY12" fmla="*/ 147484 h 698090"/>
              <a:gd name="connsiteX13" fmla="*/ 522892 w 778530"/>
              <a:gd name="connsiteY13" fmla="*/ 98322 h 698090"/>
              <a:gd name="connsiteX14" fmla="*/ 493395 w 778530"/>
              <a:gd name="connsiteY14" fmla="*/ 78658 h 698090"/>
              <a:gd name="connsiteX15" fmla="*/ 463898 w 778530"/>
              <a:gd name="connsiteY15" fmla="*/ 68826 h 698090"/>
              <a:gd name="connsiteX16" fmla="*/ 395072 w 778530"/>
              <a:gd name="connsiteY16" fmla="*/ 19664 h 698090"/>
              <a:gd name="connsiteX17" fmla="*/ 336079 w 778530"/>
              <a:gd name="connsiteY17" fmla="*/ 0 h 698090"/>
              <a:gd name="connsiteX18" fmla="*/ 90272 w 778530"/>
              <a:gd name="connsiteY18" fmla="*/ 9832 h 698090"/>
              <a:gd name="connsiteX19" fmla="*/ 60776 w 778530"/>
              <a:gd name="connsiteY19" fmla="*/ 19664 h 698090"/>
              <a:gd name="connsiteX20" fmla="*/ 21447 w 778530"/>
              <a:gd name="connsiteY20" fmla="*/ 78658 h 698090"/>
              <a:gd name="connsiteX21" fmla="*/ 11614 w 778530"/>
              <a:gd name="connsiteY21" fmla="*/ 511277 h 698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8530" h="698090">
                <a:moveTo>
                  <a:pt x="385240" y="698090"/>
                </a:moveTo>
                <a:cubicBezTo>
                  <a:pt x="457343" y="694813"/>
                  <a:pt x="529585" y="693794"/>
                  <a:pt x="601550" y="688258"/>
                </a:cubicBezTo>
                <a:cubicBezTo>
                  <a:pt x="615023" y="687222"/>
                  <a:pt x="628793" y="684469"/>
                  <a:pt x="640879" y="678426"/>
                </a:cubicBezTo>
                <a:cubicBezTo>
                  <a:pt x="662018" y="667857"/>
                  <a:pt x="680208" y="652207"/>
                  <a:pt x="699872" y="639097"/>
                </a:cubicBezTo>
                <a:lnTo>
                  <a:pt x="729369" y="619432"/>
                </a:lnTo>
                <a:cubicBezTo>
                  <a:pt x="735924" y="606322"/>
                  <a:pt x="743260" y="593575"/>
                  <a:pt x="749034" y="580103"/>
                </a:cubicBezTo>
                <a:cubicBezTo>
                  <a:pt x="753117" y="570577"/>
                  <a:pt x="754231" y="559876"/>
                  <a:pt x="758866" y="550606"/>
                </a:cubicBezTo>
                <a:cubicBezTo>
                  <a:pt x="764151" y="540037"/>
                  <a:pt x="771975" y="530941"/>
                  <a:pt x="778530" y="521109"/>
                </a:cubicBezTo>
                <a:cubicBezTo>
                  <a:pt x="775253" y="471948"/>
                  <a:pt x="775666" y="422401"/>
                  <a:pt x="768698" y="373626"/>
                </a:cubicBezTo>
                <a:cubicBezTo>
                  <a:pt x="762988" y="333654"/>
                  <a:pt x="750447" y="314644"/>
                  <a:pt x="729369" y="285135"/>
                </a:cubicBezTo>
                <a:cubicBezTo>
                  <a:pt x="719844" y="271800"/>
                  <a:pt x="709397" y="259141"/>
                  <a:pt x="699872" y="245806"/>
                </a:cubicBezTo>
                <a:cubicBezTo>
                  <a:pt x="674936" y="210896"/>
                  <a:pt x="685692" y="217421"/>
                  <a:pt x="650711" y="186813"/>
                </a:cubicBezTo>
                <a:cubicBezTo>
                  <a:pt x="634918" y="172994"/>
                  <a:pt x="617235" y="161426"/>
                  <a:pt x="601550" y="147484"/>
                </a:cubicBezTo>
                <a:cubicBezTo>
                  <a:pt x="544164" y="96474"/>
                  <a:pt x="586404" y="114201"/>
                  <a:pt x="522892" y="98322"/>
                </a:cubicBezTo>
                <a:cubicBezTo>
                  <a:pt x="513060" y="91767"/>
                  <a:pt x="503964" y="83943"/>
                  <a:pt x="493395" y="78658"/>
                </a:cubicBezTo>
                <a:cubicBezTo>
                  <a:pt x="484125" y="74023"/>
                  <a:pt x="472897" y="73968"/>
                  <a:pt x="463898" y="68826"/>
                </a:cubicBezTo>
                <a:cubicBezTo>
                  <a:pt x="451189" y="61564"/>
                  <a:pt x="412190" y="27272"/>
                  <a:pt x="395072" y="19664"/>
                </a:cubicBezTo>
                <a:cubicBezTo>
                  <a:pt x="376131" y="11246"/>
                  <a:pt x="336079" y="0"/>
                  <a:pt x="336079" y="0"/>
                </a:cubicBezTo>
                <a:cubicBezTo>
                  <a:pt x="254143" y="3277"/>
                  <a:pt x="172065" y="3990"/>
                  <a:pt x="90272" y="9832"/>
                </a:cubicBezTo>
                <a:cubicBezTo>
                  <a:pt x="79934" y="10570"/>
                  <a:pt x="68104" y="12336"/>
                  <a:pt x="60776" y="19664"/>
                </a:cubicBezTo>
                <a:cubicBezTo>
                  <a:pt x="44064" y="36376"/>
                  <a:pt x="21447" y="78658"/>
                  <a:pt x="21447" y="78658"/>
                </a:cubicBezTo>
                <a:cubicBezTo>
                  <a:pt x="-20184" y="245169"/>
                  <a:pt x="11614" y="104474"/>
                  <a:pt x="11614" y="511277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5F7314F-C909-411C-BFEC-F258ADF93BB1}"/>
              </a:ext>
            </a:extLst>
          </p:cNvPr>
          <p:cNvSpPr txBox="1"/>
          <p:nvPr/>
        </p:nvSpPr>
        <p:spPr>
          <a:xfrm>
            <a:off x="2949677" y="3386977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-mother</a:t>
            </a:r>
          </a:p>
          <a:p>
            <a:r>
              <a:rPr lang="en-US" dirty="0">
                <a:latin typeface="Consolas" panose="020B0609020204030204" pitchFamily="49" charset="0"/>
              </a:rPr>
              <a:t>1..1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AA613C9-9DCF-40AD-9DF3-D10A245838D8}"/>
              </a:ext>
            </a:extLst>
          </p:cNvPr>
          <p:cNvSpPr txBox="1"/>
          <p:nvPr/>
        </p:nvSpPr>
        <p:spPr>
          <a:xfrm>
            <a:off x="242582" y="2782669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-father</a:t>
            </a:r>
          </a:p>
          <a:p>
            <a:r>
              <a:rPr lang="en-US" dirty="0">
                <a:latin typeface="Consolas" panose="020B0609020204030204" pitchFamily="49" charset="0"/>
              </a:rPr>
              <a:t>1..1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4743F1-335B-4CEA-8C01-7458AE1E5A36}"/>
              </a:ext>
            </a:extLst>
          </p:cNvPr>
          <p:cNvSpPr txBox="1"/>
          <p:nvPr/>
        </p:nvSpPr>
        <p:spPr>
          <a:xfrm>
            <a:off x="4394380" y="2606916"/>
            <a:ext cx="474962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public class Bank{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private List&lt;Person&gt; </a:t>
            </a:r>
            <a:r>
              <a:rPr lang="en-US" sz="1600" dirty="0" err="1">
                <a:latin typeface="Consolas" panose="020B0609020204030204" pitchFamily="49" charset="0"/>
              </a:rPr>
              <a:t>allCustomers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  public void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listAllCustomers</a:t>
            </a:r>
            <a:r>
              <a:rPr lang="en-US" sz="1600" dirty="0">
                <a:latin typeface="Consolas" panose="020B0609020204030204" pitchFamily="49" charset="0"/>
              </a:rPr>
              <a:t>(){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for (Person p: </a:t>
            </a:r>
            <a:r>
              <a:rPr lang="en-US" sz="1600" dirty="0" err="1">
                <a:latin typeface="Consolas" panose="020B0609020204030204" pitchFamily="49" charset="0"/>
              </a:rPr>
              <a:t>this.allCustomers</a:t>
            </a:r>
            <a:r>
              <a:rPr lang="en-US" sz="1600" dirty="0">
                <a:latin typeface="Consolas" panose="020B0609020204030204" pitchFamily="49" charset="0"/>
              </a:rPr>
              <a:t>){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    …. Do </a:t>
            </a:r>
            <a:r>
              <a:rPr lang="en-US" sz="1600" dirty="0" err="1">
                <a:latin typeface="Consolas" panose="020B0609020204030204" pitchFamily="49" charset="0"/>
              </a:rPr>
              <a:t>sth</a:t>
            </a:r>
            <a:r>
              <a:rPr lang="en-US" sz="1600" dirty="0">
                <a:latin typeface="Consolas" panose="020B0609020204030204" pitchFamily="49" charset="0"/>
              </a:rPr>
              <a:t> with each customer…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   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p.describePerson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}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}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2ED2F64-3766-4321-A1B4-4E30D6CFD2E1}"/>
              </a:ext>
            </a:extLst>
          </p:cNvPr>
          <p:cNvCxnSpPr>
            <a:cxnSpLocks/>
            <a:stCxn id="3" idx="1"/>
            <a:endCxn id="3" idx="3"/>
          </p:cNvCxnSpPr>
          <p:nvPr/>
        </p:nvCxnSpPr>
        <p:spPr>
          <a:xfrm>
            <a:off x="247800" y="1086902"/>
            <a:ext cx="2581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4AE95A9-D8E7-4651-AF4F-E284361F923C}"/>
              </a:ext>
            </a:extLst>
          </p:cNvPr>
          <p:cNvCxnSpPr>
            <a:cxnSpLocks/>
            <a:stCxn id="4" idx="3"/>
            <a:endCxn id="4" idx="1"/>
          </p:cNvCxnSpPr>
          <p:nvPr/>
        </p:nvCxnSpPr>
        <p:spPr>
          <a:xfrm flipH="1">
            <a:off x="5903168" y="1043678"/>
            <a:ext cx="2581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0153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Συσχέτιση </a:t>
            </a:r>
            <a:r>
              <a:rPr lang="en-US" sz="3600" dirty="0" err="1"/>
              <a:t>vs</a:t>
            </a:r>
            <a:r>
              <a:rPr lang="en-US" sz="3600" dirty="0"/>
              <a:t> </a:t>
            </a:r>
            <a:r>
              <a:rPr lang="el-GR" sz="3600" dirty="0"/>
              <a:t>Εξάρτηση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 </a:t>
            </a:r>
            <a:r>
              <a:rPr lang="el-GR" sz="2400" dirty="0"/>
              <a:t>συσχέτιση είναι κατά βάση δομική σχέση: μία κλάση Α έχει ένα πεδίο που είναι τύπου μιας κλάσης Β</a:t>
            </a:r>
          </a:p>
          <a:p>
            <a:endParaRPr lang="en-US" sz="2400" dirty="0"/>
          </a:p>
          <a:p>
            <a:r>
              <a:rPr lang="el-GR" sz="2400" dirty="0"/>
              <a:t>Η εξάρτηση υποδηλώνει ότι μια κλάση Α εξαρτάται από μια άλλη κλάση Β, και αυτό κυρίως λέει ότι αν χαθεί / αλλάξει η Β, πρέπει να συντηρήσουμε την Α.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25</a:t>
            </a:fld>
            <a:endParaRPr lang="el-GR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E0C1B-0BA4-4CE2-B5A6-AF9A7671EB57}" type="slidenum">
              <a:rPr lang="el-GR" altLang="en-US" smtClean="0"/>
              <a:pPr>
                <a:defRPr/>
              </a:pPr>
              <a:t>26</a:t>
            </a:fld>
            <a:endParaRPr lang="el-GR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71437"/>
            <a:ext cx="4552950" cy="671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4427984" y="188640"/>
            <a:ext cx="4716016" cy="20621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nsolas" pitchFamily="49" charset="0"/>
              </a:rPr>
              <a:t>public class </a:t>
            </a:r>
            <a:r>
              <a:rPr lang="en-US" sz="1600" b="1" dirty="0" err="1">
                <a:latin typeface="Consolas" pitchFamily="49" charset="0"/>
              </a:rPr>
              <a:t>ShoppingCart</a:t>
            </a:r>
            <a:r>
              <a:rPr lang="en-US" sz="1600" dirty="0">
                <a:latin typeface="Consolas" pitchFamily="49" charset="0"/>
              </a:rPr>
              <a:t> {</a:t>
            </a:r>
            <a:endParaRPr lang="el-GR" sz="1600" dirty="0">
              <a:latin typeface="Consolas" pitchFamily="49" charset="0"/>
            </a:endParaRPr>
          </a:p>
          <a:p>
            <a:r>
              <a:rPr lang="en-US" sz="1600" dirty="0">
                <a:latin typeface="Consolas" pitchFamily="49" charset="0"/>
              </a:rPr>
              <a:t>   private </a:t>
            </a:r>
            <a:r>
              <a:rPr lang="en-US" sz="1600" dirty="0" err="1">
                <a:solidFill>
                  <a:srgbClr val="7030A0"/>
                </a:solidFill>
                <a:latin typeface="Consolas" pitchFamily="49" charset="0"/>
              </a:rPr>
              <a:t>ArrayList</a:t>
            </a:r>
            <a:r>
              <a:rPr lang="en-US" sz="1600" dirty="0">
                <a:solidFill>
                  <a:srgbClr val="7030A0"/>
                </a:solidFill>
                <a:latin typeface="Consolas" pitchFamily="49" charset="0"/>
              </a:rPr>
              <a:t>&lt;Item&gt;</a:t>
            </a:r>
            <a:r>
              <a:rPr lang="en-US" sz="1600" dirty="0">
                <a:latin typeface="Consolas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nsolas" pitchFamily="49" charset="0"/>
              </a:rPr>
              <a:t>items</a:t>
            </a:r>
            <a:r>
              <a:rPr lang="en-US" sz="1600" dirty="0">
                <a:latin typeface="Consolas" pitchFamily="49" charset="0"/>
              </a:rPr>
              <a:t>;</a:t>
            </a:r>
          </a:p>
          <a:p>
            <a:r>
              <a:rPr lang="en-US" sz="1600" dirty="0">
                <a:latin typeface="Consolas" pitchFamily="49" charset="0"/>
              </a:rPr>
              <a:t>}</a:t>
            </a:r>
          </a:p>
          <a:p>
            <a:r>
              <a:rPr lang="en-US" sz="1600" dirty="0">
                <a:latin typeface="Consolas" pitchFamily="49" charset="0"/>
              </a:rPr>
              <a:t>/*</a:t>
            </a:r>
            <a:r>
              <a:rPr lang="el-GR" sz="1600" dirty="0">
                <a:latin typeface="Consolas" pitchFamily="49" charset="0"/>
              </a:rPr>
              <a:t> </a:t>
            </a:r>
            <a:r>
              <a:rPr lang="en-US" sz="1600" b="1" dirty="0">
                <a:latin typeface="Consolas" pitchFamily="49" charset="0"/>
              </a:rPr>
              <a:t>Attribute =&gt; association</a:t>
            </a:r>
          </a:p>
          <a:p>
            <a:r>
              <a:rPr lang="en-US" sz="1600" dirty="0">
                <a:latin typeface="Consolas" pitchFamily="49" charset="0"/>
              </a:rPr>
              <a:t> * Observe the </a:t>
            </a:r>
            <a:r>
              <a:rPr lang="en-US" sz="1600" b="1" dirty="0">
                <a:latin typeface="Consolas" pitchFamily="49" charset="0"/>
              </a:rPr>
              <a:t>concrete association</a:t>
            </a:r>
          </a:p>
          <a:p>
            <a:r>
              <a:rPr lang="en-US" sz="1600" dirty="0">
                <a:latin typeface="Consolas" pitchFamily="49" charset="0"/>
              </a:rPr>
              <a:t> * (not dependency), the </a:t>
            </a:r>
            <a:r>
              <a:rPr lang="en-US" sz="1600" dirty="0">
                <a:solidFill>
                  <a:srgbClr val="00B050"/>
                </a:solidFill>
                <a:latin typeface="Consolas" pitchFamily="49" charset="0"/>
              </a:rPr>
              <a:t>role name</a:t>
            </a:r>
          </a:p>
          <a:p>
            <a:r>
              <a:rPr lang="en-US" sz="1600" dirty="0">
                <a:latin typeface="Consolas" pitchFamily="49" charset="0"/>
              </a:rPr>
              <a:t> * and the </a:t>
            </a:r>
            <a:r>
              <a:rPr lang="en-US" sz="1600" dirty="0">
                <a:solidFill>
                  <a:srgbClr val="7030A0"/>
                </a:solidFill>
                <a:latin typeface="Consolas" pitchFamily="49" charset="0"/>
              </a:rPr>
              <a:t>multiplicity =&gt; </a:t>
            </a:r>
            <a:r>
              <a:rPr lang="en-US" sz="1600" dirty="0" err="1">
                <a:solidFill>
                  <a:srgbClr val="7030A0"/>
                </a:solidFill>
                <a:latin typeface="Consolas" pitchFamily="49" charset="0"/>
              </a:rPr>
              <a:t>ArrayList</a:t>
            </a:r>
            <a:endParaRPr lang="en-US" sz="1600" dirty="0">
              <a:solidFill>
                <a:srgbClr val="7030A0"/>
              </a:solidFill>
              <a:latin typeface="Consolas" pitchFamily="49" charset="0"/>
            </a:endParaRPr>
          </a:p>
          <a:p>
            <a:r>
              <a:rPr lang="en-US" sz="1600" dirty="0">
                <a:latin typeface="Consolas" pitchFamily="49" charset="0"/>
              </a:rPr>
              <a:t> */</a:t>
            </a:r>
            <a:endParaRPr lang="el-GR" sz="1600" dirty="0">
              <a:latin typeface="Consolas" pitchFamily="49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547664" y="4149080"/>
            <a:ext cx="360040" cy="2880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ρθογώνιο 8"/>
          <p:cNvSpPr/>
          <p:nvPr/>
        </p:nvSpPr>
        <p:spPr>
          <a:xfrm>
            <a:off x="1547664" y="4480839"/>
            <a:ext cx="360040" cy="2880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427984" y="2348880"/>
            <a:ext cx="4716016" cy="4462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onsolas" pitchFamily="49" charset="0"/>
              </a:rPr>
              <a:t>public class </a:t>
            </a:r>
            <a:r>
              <a:rPr lang="en-US" sz="1400" b="1" dirty="0" err="1">
                <a:latin typeface="Consolas" pitchFamily="49" charset="0"/>
              </a:rPr>
              <a:t>SimpleBookstoreApplication</a:t>
            </a:r>
            <a:r>
              <a:rPr lang="en-US" sz="1400" dirty="0">
                <a:latin typeface="Consolas" pitchFamily="49" charset="0"/>
              </a:rPr>
              <a:t> {</a:t>
            </a:r>
            <a:endParaRPr lang="el-GR" sz="1400" dirty="0">
              <a:latin typeface="Consolas" pitchFamily="49" charset="0"/>
            </a:endParaRPr>
          </a:p>
          <a:p>
            <a:r>
              <a:rPr lang="el-GR" sz="1400" dirty="0">
                <a:latin typeface="Consolas" pitchFamily="49" charset="0"/>
              </a:rPr>
              <a:t>   …</a:t>
            </a:r>
          </a:p>
          <a:p>
            <a:r>
              <a:rPr lang="en-US" sz="1400" dirty="0">
                <a:latin typeface="Consolas" pitchFamily="49" charset="0"/>
              </a:rPr>
              <a:t>public static void main(String </a:t>
            </a:r>
            <a:r>
              <a:rPr lang="en-US" sz="1400" dirty="0" err="1">
                <a:latin typeface="Consolas" pitchFamily="49" charset="0"/>
              </a:rPr>
              <a:t>args</a:t>
            </a:r>
            <a:r>
              <a:rPr lang="en-US" sz="1400" dirty="0">
                <a:latin typeface="Consolas" pitchFamily="49" charset="0"/>
              </a:rPr>
              <a:t>[]){</a:t>
            </a:r>
            <a:endParaRPr lang="el-GR" sz="1400" dirty="0">
              <a:latin typeface="Consolas" pitchFamily="49" charset="0"/>
            </a:endParaRPr>
          </a:p>
          <a:p>
            <a:r>
              <a:rPr lang="el-GR" sz="1400" dirty="0">
                <a:solidFill>
                  <a:srgbClr val="FF0000"/>
                </a:solidFill>
                <a:latin typeface="Consolas" pitchFamily="49" charset="0"/>
              </a:rPr>
              <a:t>  </a:t>
            </a:r>
            <a:r>
              <a:rPr lang="en-US" sz="1400" dirty="0" err="1">
                <a:solidFill>
                  <a:srgbClr val="FF0000"/>
                </a:solidFill>
                <a:latin typeface="Consolas" pitchFamily="49" charset="0"/>
              </a:rPr>
              <a:t>ItemManager</a:t>
            </a:r>
            <a:r>
              <a:rPr lang="en-US" sz="1400" dirty="0">
                <a:solidFill>
                  <a:srgbClr val="FF0000"/>
                </a:solidFill>
                <a:latin typeface="Consolas" pitchFamily="49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Consolas" pitchFamily="49" charset="0"/>
              </a:rPr>
              <a:t>itemManager</a:t>
            </a:r>
            <a:r>
              <a:rPr lang="en-US" sz="1400" dirty="0">
                <a:solidFill>
                  <a:srgbClr val="FF0000"/>
                </a:solidFill>
                <a:latin typeface="Consolas" pitchFamily="49" charset="0"/>
              </a:rPr>
              <a:t> = </a:t>
            </a:r>
            <a:r>
              <a:rPr lang="en-US" sz="1400" b="1" dirty="0">
                <a:solidFill>
                  <a:srgbClr val="FF0000"/>
                </a:solidFill>
                <a:latin typeface="Consolas" pitchFamily="49" charset="0"/>
              </a:rPr>
              <a:t>new </a:t>
            </a:r>
            <a:r>
              <a:rPr lang="en-US" sz="1400" b="1" dirty="0" err="1">
                <a:solidFill>
                  <a:srgbClr val="FF0000"/>
                </a:solidFill>
                <a:latin typeface="Consolas" pitchFamily="49" charset="0"/>
              </a:rPr>
              <a:t>ItemManager</a:t>
            </a:r>
            <a:r>
              <a:rPr lang="en-US" sz="1400" b="1" dirty="0">
                <a:solidFill>
                  <a:srgbClr val="FF0000"/>
                </a:solidFill>
                <a:latin typeface="Consolas" pitchFamily="49" charset="0"/>
              </a:rPr>
              <a:t>()</a:t>
            </a:r>
            <a:r>
              <a:rPr lang="en-US" sz="1400" dirty="0">
                <a:solidFill>
                  <a:srgbClr val="FF0000"/>
                </a:solidFill>
                <a:latin typeface="Consolas" pitchFamily="49" charset="0"/>
              </a:rPr>
              <a:t>;</a:t>
            </a:r>
            <a:endParaRPr lang="el-GR" sz="1400" dirty="0">
              <a:solidFill>
                <a:srgbClr val="FF0000"/>
              </a:solidFill>
              <a:latin typeface="Consolas" pitchFamily="49" charset="0"/>
            </a:endParaRPr>
          </a:p>
          <a:p>
            <a:r>
              <a:rPr lang="el-GR" sz="1400" dirty="0">
                <a:latin typeface="Consolas" pitchFamily="49" charset="0"/>
              </a:rPr>
              <a:t>  …</a:t>
            </a:r>
          </a:p>
          <a:p>
            <a:r>
              <a:rPr lang="el-GR" sz="1400" dirty="0">
                <a:solidFill>
                  <a:srgbClr val="0000FF"/>
                </a:solidFill>
                <a:latin typeface="Consolas" pitchFamily="49" charset="0"/>
              </a:rPr>
              <a:t>  </a:t>
            </a:r>
            <a:r>
              <a:rPr lang="en-US" sz="1400" dirty="0" err="1">
                <a:solidFill>
                  <a:srgbClr val="0000FF"/>
                </a:solidFill>
                <a:latin typeface="Consolas" pitchFamily="49" charset="0"/>
              </a:rPr>
              <a:t>ShoppingCart</a:t>
            </a:r>
            <a:r>
              <a:rPr lang="en-US" sz="1400" dirty="0">
                <a:solidFill>
                  <a:srgbClr val="0000FF"/>
                </a:solidFill>
                <a:latin typeface="Consolas" pitchFamily="49" charset="0"/>
              </a:rPr>
              <a:t> cart = new </a:t>
            </a:r>
            <a:r>
              <a:rPr lang="en-US" sz="1400" dirty="0" err="1">
                <a:solidFill>
                  <a:srgbClr val="0000FF"/>
                </a:solidFill>
                <a:latin typeface="Consolas" pitchFamily="49" charset="0"/>
              </a:rPr>
              <a:t>ShoppingCart</a:t>
            </a:r>
            <a:r>
              <a:rPr lang="en-US" sz="1400" dirty="0">
                <a:solidFill>
                  <a:srgbClr val="0000FF"/>
                </a:solidFill>
                <a:latin typeface="Consolas" pitchFamily="49" charset="0"/>
              </a:rPr>
              <a:t>(); </a:t>
            </a:r>
            <a:endParaRPr lang="el-GR" sz="1400" dirty="0">
              <a:solidFill>
                <a:srgbClr val="0000FF"/>
              </a:solidFill>
              <a:latin typeface="Consolas" pitchFamily="49" charset="0"/>
            </a:endParaRPr>
          </a:p>
          <a:p>
            <a:r>
              <a:rPr lang="el-GR" sz="1400" dirty="0">
                <a:solidFill>
                  <a:srgbClr val="0000FF"/>
                </a:solidFill>
                <a:latin typeface="Consolas" pitchFamily="49" charset="0"/>
              </a:rPr>
              <a:t>  …</a:t>
            </a:r>
          </a:p>
          <a:p>
            <a:r>
              <a:rPr lang="el-GR" sz="1400" dirty="0">
                <a:solidFill>
                  <a:srgbClr val="0000FF"/>
                </a:solidFill>
                <a:latin typeface="Consolas" pitchFamily="49" charset="0"/>
              </a:rPr>
              <a:t>  </a:t>
            </a:r>
            <a:r>
              <a:rPr lang="en-US" sz="1400" dirty="0" err="1">
                <a:solidFill>
                  <a:srgbClr val="0000FF"/>
                </a:solidFill>
                <a:latin typeface="Consolas" pitchFamily="49" charset="0"/>
              </a:rPr>
              <a:t>cart.showDetails</a:t>
            </a:r>
            <a:r>
              <a:rPr lang="en-US" sz="1400" dirty="0">
                <a:solidFill>
                  <a:srgbClr val="0000FF"/>
                </a:solidFill>
                <a:latin typeface="Consolas" pitchFamily="49" charset="0"/>
              </a:rPr>
              <a:t>(); </a:t>
            </a:r>
            <a:r>
              <a:rPr lang="en-US" sz="1400" dirty="0">
                <a:latin typeface="Consolas" pitchFamily="49" charset="0"/>
              </a:rPr>
              <a:t>		</a:t>
            </a:r>
            <a:endParaRPr lang="el-GR" sz="1400" dirty="0">
              <a:latin typeface="Consolas" pitchFamily="49" charset="0"/>
            </a:endParaRPr>
          </a:p>
          <a:p>
            <a:r>
              <a:rPr lang="el-GR" sz="1400" dirty="0">
                <a:latin typeface="Consolas" pitchFamily="49" charset="0"/>
              </a:rPr>
              <a:t>}</a:t>
            </a:r>
          </a:p>
          <a:p>
            <a:endParaRPr lang="el-GR" sz="1400" dirty="0">
              <a:latin typeface="Consolas" pitchFamily="49" charset="0"/>
            </a:endParaRPr>
          </a:p>
          <a:p>
            <a:r>
              <a:rPr lang="el-GR" sz="1600" dirty="0">
                <a:latin typeface="Consolas" pitchFamily="49" charset="0"/>
              </a:rPr>
              <a:t>Παρατηρείστε το </a:t>
            </a:r>
            <a:r>
              <a:rPr lang="el-GR" sz="1600" b="1" dirty="0">
                <a:latin typeface="Consolas" pitchFamily="49" charset="0"/>
              </a:rPr>
              <a:t>διακεκομμένο</a:t>
            </a:r>
            <a:r>
              <a:rPr lang="el-GR" sz="1600" dirty="0">
                <a:latin typeface="Consolas" pitchFamily="49" charset="0"/>
              </a:rPr>
              <a:t> βελάκι </a:t>
            </a:r>
            <a:r>
              <a:rPr lang="el-GR" sz="1600" u="sng" dirty="0">
                <a:solidFill>
                  <a:srgbClr val="FF0000"/>
                </a:solidFill>
                <a:latin typeface="Consolas" pitchFamily="49" charset="0"/>
              </a:rPr>
              <a:t>από </a:t>
            </a:r>
            <a:r>
              <a:rPr lang="el-GR" sz="1600" dirty="0">
                <a:solidFill>
                  <a:srgbClr val="FF0000"/>
                </a:solidFill>
                <a:latin typeface="Consolas" pitchFamily="49" charset="0"/>
              </a:rPr>
              <a:t>τον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</a:rPr>
              <a:t>SimpleBookstoreApplication</a:t>
            </a:r>
            <a:r>
              <a:rPr lang="en-US" sz="1600" b="1" dirty="0">
                <a:solidFill>
                  <a:srgbClr val="FF0000"/>
                </a:solidFill>
                <a:latin typeface="Consolas" pitchFamily="49" charset="0"/>
              </a:rPr>
              <a:t> </a:t>
            </a:r>
            <a:r>
              <a:rPr lang="el-GR" sz="1600" u="sng" dirty="0">
                <a:solidFill>
                  <a:srgbClr val="FF0000"/>
                </a:solidFill>
                <a:latin typeface="Consolas" pitchFamily="49" charset="0"/>
              </a:rPr>
              <a:t>προς τον </a:t>
            </a:r>
            <a:r>
              <a:rPr lang="en-US" sz="1600" dirty="0" err="1">
                <a:solidFill>
                  <a:srgbClr val="FF0000"/>
                </a:solidFill>
                <a:latin typeface="Consolas" pitchFamily="49" charset="0"/>
              </a:rPr>
              <a:t>ItemManager</a:t>
            </a:r>
            <a:r>
              <a:rPr lang="el-GR" sz="1600" dirty="0">
                <a:latin typeface="Consolas" pitchFamily="49" charset="0"/>
              </a:rPr>
              <a:t>, που υποδηλώνει την εξάρτηση, η οποία προκύπτει από αυτό το </a:t>
            </a:r>
            <a:r>
              <a:rPr lang="en-US" sz="1600" dirty="0">
                <a:solidFill>
                  <a:srgbClr val="FF0000"/>
                </a:solidFill>
                <a:latin typeface="Consolas" pitchFamily="49" charset="0"/>
              </a:rPr>
              <a:t>new</a:t>
            </a:r>
            <a:r>
              <a:rPr lang="en-US" sz="1600" dirty="0">
                <a:latin typeface="Consolas" pitchFamily="49" charset="0"/>
              </a:rPr>
              <a:t>.</a:t>
            </a:r>
            <a:endParaRPr lang="el-GR" sz="1600" dirty="0">
              <a:latin typeface="Consolas" pitchFamily="49" charset="0"/>
            </a:endParaRPr>
          </a:p>
          <a:p>
            <a:r>
              <a:rPr lang="el-GR" sz="1600" dirty="0">
                <a:solidFill>
                  <a:srgbClr val="0000FF"/>
                </a:solidFill>
                <a:latin typeface="Consolas" pitchFamily="49" charset="0"/>
              </a:rPr>
              <a:t>Οποιαδήποτε από τις μπλε εντολές αρκεί για να δημιουργήσει την εξάρτηση </a:t>
            </a:r>
            <a:r>
              <a:rPr lang="el-GR" sz="1600" u="sng" dirty="0">
                <a:solidFill>
                  <a:srgbClr val="0000FF"/>
                </a:solidFill>
                <a:latin typeface="Consolas" pitchFamily="49" charset="0"/>
              </a:rPr>
              <a:t>από </a:t>
            </a:r>
            <a:r>
              <a:rPr lang="el-GR" sz="1600" dirty="0">
                <a:solidFill>
                  <a:srgbClr val="0000FF"/>
                </a:solidFill>
                <a:latin typeface="Consolas" pitchFamily="49" charset="0"/>
              </a:rPr>
              <a:t>τον </a:t>
            </a:r>
            <a:r>
              <a:rPr lang="en-US" sz="1600" dirty="0" err="1">
                <a:solidFill>
                  <a:srgbClr val="0000FF"/>
                </a:solidFill>
                <a:latin typeface="Consolas" pitchFamily="49" charset="0"/>
              </a:rPr>
              <a:t>SimpleBookstoreApplication</a:t>
            </a:r>
            <a:r>
              <a:rPr lang="en-US" sz="1600" b="1" dirty="0">
                <a:solidFill>
                  <a:srgbClr val="0000FF"/>
                </a:solidFill>
                <a:latin typeface="Consolas" pitchFamily="49" charset="0"/>
              </a:rPr>
              <a:t> </a:t>
            </a:r>
            <a:r>
              <a:rPr lang="el-GR" sz="1600" u="sng" dirty="0">
                <a:solidFill>
                  <a:srgbClr val="0000FF"/>
                </a:solidFill>
                <a:latin typeface="Consolas" pitchFamily="49" charset="0"/>
              </a:rPr>
              <a:t>προς τον </a:t>
            </a:r>
            <a:r>
              <a:rPr lang="en-US" sz="1600" dirty="0">
                <a:solidFill>
                  <a:srgbClr val="0000FF"/>
                </a:solidFill>
                <a:latin typeface="Consolas" pitchFamily="49" charset="0"/>
              </a:rPr>
              <a:t>Shopping Cart</a:t>
            </a:r>
            <a:r>
              <a:rPr lang="el-GR" sz="1600" dirty="0">
                <a:solidFill>
                  <a:srgbClr val="0000FF"/>
                </a:solidFill>
                <a:latin typeface="Consolas" pitchFamily="49" charset="0"/>
              </a:rPr>
              <a:t>  </a:t>
            </a:r>
          </a:p>
        </p:txBody>
      </p:sp>
      <p:sp>
        <p:nvSpPr>
          <p:cNvPr id="8" name="Δεξιό βέλος 7"/>
          <p:cNvSpPr/>
          <p:nvPr/>
        </p:nvSpPr>
        <p:spPr>
          <a:xfrm rot="2403561">
            <a:off x="1421423" y="1363382"/>
            <a:ext cx="504056" cy="576064"/>
          </a:xfrm>
          <a:prstGeom prst="rightArrow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Δεξιό βέλος 11"/>
          <p:cNvSpPr/>
          <p:nvPr/>
        </p:nvSpPr>
        <p:spPr>
          <a:xfrm rot="10800000">
            <a:off x="3059833" y="1484784"/>
            <a:ext cx="504056" cy="576064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70069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/>
              <a:t>Στατική Άποψη - Κληρονομικότητα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Κληρονομικότητα</a:t>
            </a:r>
            <a:endParaRPr lang="en-GB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/>
              <a:t>Για καλύτερη οργάνωση και συντήρηση του κώδικα (για να μην επαναλαμβάνεται ο ίδιος κώδικας πολλές φορές) </a:t>
            </a:r>
          </a:p>
          <a:p>
            <a:pPr marL="742950" lvl="1" indent="-285750"/>
            <a:r>
              <a:rPr lang="el-GR" sz="2400" dirty="0"/>
              <a:t>φτιάχνουμε μια </a:t>
            </a:r>
            <a:r>
              <a:rPr lang="el-GR" sz="2400" b="1" dirty="0">
                <a:solidFill>
                  <a:schemeClr val="tx2"/>
                </a:solidFill>
              </a:rPr>
              <a:t>γενική/βασική κλάση </a:t>
            </a:r>
            <a:r>
              <a:rPr lang="el-GR" sz="2400" dirty="0"/>
              <a:t>που να περιλαμβάνει τα </a:t>
            </a:r>
            <a:r>
              <a:rPr lang="el-GR" sz="2400" dirty="0">
                <a:solidFill>
                  <a:srgbClr val="0000CC"/>
                </a:solidFill>
              </a:rPr>
              <a:t>κοινά χαρακτηριστικά/πεδία </a:t>
            </a:r>
            <a:r>
              <a:rPr lang="el-GR" sz="2400" dirty="0"/>
              <a:t>και </a:t>
            </a:r>
            <a:r>
              <a:rPr lang="el-GR" sz="2400" dirty="0">
                <a:solidFill>
                  <a:srgbClr val="0000CC"/>
                </a:solidFill>
              </a:rPr>
              <a:t>μεθόδους δύο ή περισσοτέρων κλάσεων </a:t>
            </a:r>
            <a:r>
              <a:rPr lang="el-GR" sz="2400" dirty="0"/>
              <a:t>και </a:t>
            </a:r>
          </a:p>
          <a:p>
            <a:pPr marL="742950" lvl="1" indent="-285750"/>
            <a:r>
              <a:rPr lang="el-GR" sz="2400" dirty="0"/>
              <a:t>εν συνεχεία </a:t>
            </a:r>
            <a:r>
              <a:rPr lang="el-GR" sz="2400" b="1" dirty="0">
                <a:solidFill>
                  <a:schemeClr val="tx2"/>
                </a:solidFill>
              </a:rPr>
              <a:t>επεκτείνουμε</a:t>
            </a:r>
            <a:r>
              <a:rPr lang="el-GR" dirty="0"/>
              <a:t> </a:t>
            </a:r>
            <a:r>
              <a:rPr lang="el-GR" sz="2400" dirty="0"/>
              <a:t>τη βασική φτιάχνοντας κλάσεις που </a:t>
            </a:r>
            <a:r>
              <a:rPr lang="el-GR" sz="2400" b="1" dirty="0">
                <a:solidFill>
                  <a:schemeClr val="tx2"/>
                </a:solidFill>
              </a:rPr>
              <a:t>κληρονομούν</a:t>
            </a:r>
            <a:r>
              <a:rPr lang="el-GR" dirty="0"/>
              <a:t> </a:t>
            </a:r>
            <a:r>
              <a:rPr lang="el-GR" sz="2400" dirty="0"/>
              <a:t>από αυτή.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l-GR" sz="2400" dirty="0"/>
              <a:t>Στις </a:t>
            </a:r>
            <a:r>
              <a:rPr lang="el-GR" sz="2400" b="1" dirty="0">
                <a:solidFill>
                  <a:schemeClr val="tx2"/>
                </a:solidFill>
              </a:rPr>
              <a:t>παραγόμενες κλάσεις </a:t>
            </a:r>
            <a:r>
              <a:rPr lang="el-GR" sz="2400" dirty="0"/>
              <a:t>δηλώνουμε </a:t>
            </a:r>
            <a:r>
              <a:rPr lang="el-GR" sz="2400" dirty="0">
                <a:solidFill>
                  <a:srgbClr val="0000CC"/>
                </a:solidFill>
              </a:rPr>
              <a:t>επιπλέον χαρακτηριστικά και λειτουργίες</a:t>
            </a:r>
            <a:r>
              <a:rPr lang="el-GR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l-GR" sz="2400" dirty="0"/>
              <a:t>Τα αντικείμενα έχουν όλα τα χαρακτηριστικά και λειτουργίες που δηλώνονται στην βασική κλάση, </a:t>
            </a:r>
          </a:p>
          <a:p>
            <a:pPr lvl="1">
              <a:lnSpc>
                <a:spcPct val="90000"/>
              </a:lnSpc>
            </a:pPr>
            <a:r>
              <a:rPr lang="el-GR" sz="2400" dirty="0"/>
              <a:t>καθώς και τα επιπλέον χαρακτηριστικά και λειτουργίες που δηλώνονται στην παραγόμενη κλάση</a:t>
            </a:r>
          </a:p>
          <a:p>
            <a:pPr marL="742950" lvl="1" indent="-285750"/>
            <a:endParaRPr lang="el-GR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340768"/>
            <a:ext cx="4038600" cy="4243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Κληρονομικότητα</a:t>
            </a:r>
            <a:r>
              <a:rPr lang="en-US" dirty="0"/>
              <a:t> &amp; UML</a:t>
            </a:r>
            <a:endParaRPr lang="en-GB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40768"/>
            <a:ext cx="6203032" cy="5328592"/>
          </a:xfrm>
        </p:spPr>
        <p:txBody>
          <a:bodyPr>
            <a:normAutofit fontScale="92500"/>
          </a:bodyPr>
          <a:lstStyle/>
          <a:p>
            <a:r>
              <a:rPr lang="el-GR" sz="2400" dirty="0"/>
              <a:t>Τα αντικείμενα των παραγόμενων κλάσεων είναι και αντικείμενα της </a:t>
            </a:r>
            <a:r>
              <a:rPr lang="el-GR" sz="2400" dirty="0">
                <a:solidFill>
                  <a:srgbClr val="0000CC"/>
                </a:solidFill>
              </a:rPr>
              <a:t>βασικής</a:t>
            </a:r>
            <a:r>
              <a:rPr lang="el-GR" sz="2400" dirty="0"/>
              <a:t> κλάσης , οπότε η επέκταση ονομάζεται και σχέση </a:t>
            </a:r>
            <a:r>
              <a:rPr lang="en-US" sz="2400" b="1" dirty="0">
                <a:solidFill>
                  <a:srgbClr val="0000CC"/>
                </a:solidFill>
              </a:rPr>
              <a:t>IS_A</a:t>
            </a:r>
            <a:r>
              <a:rPr lang="en-US" sz="2400" dirty="0"/>
              <a:t>  (</a:t>
            </a:r>
            <a:r>
              <a:rPr lang="el-GR" sz="2400" dirty="0"/>
              <a:t>«είναι»).</a:t>
            </a:r>
            <a:endParaRPr lang="en-US" sz="2400" dirty="0"/>
          </a:p>
          <a:p>
            <a:r>
              <a:rPr lang="el-GR" sz="2400" dirty="0"/>
              <a:t>Η κληρονομικότητα συμβολίζεται με </a:t>
            </a:r>
            <a:r>
              <a:rPr lang="el-GR" sz="2400" b="1" dirty="0">
                <a:solidFill>
                  <a:srgbClr val="C00000"/>
                </a:solidFill>
              </a:rPr>
              <a:t>τρίγωνο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l-GR" sz="2400" dirty="0"/>
              <a:t>που τοποθετείται με την κορυφή να δείχνει προς την αρχική κλάση και τη βάση προς τις παραγόμενες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l-GR" sz="2400" dirty="0"/>
          </a:p>
          <a:p>
            <a:endParaRPr lang="el-GR" sz="2400" dirty="0"/>
          </a:p>
          <a:p>
            <a:endParaRPr lang="el-GR" sz="2400" dirty="0"/>
          </a:p>
          <a:p>
            <a:r>
              <a:rPr lang="el-GR" sz="2400" dirty="0"/>
              <a:t>Εκτός εξαιρετικού απροόπτου (για εσάς: </a:t>
            </a:r>
            <a:r>
              <a:rPr lang="el-GR" sz="2400" b="1" dirty="0"/>
              <a:t>ΥΠΟΧΡΕΩΤΙΚΑ</a:t>
            </a:r>
            <a:r>
              <a:rPr lang="el-GR" sz="2400" dirty="0"/>
              <a:t>)</a:t>
            </a:r>
            <a:r>
              <a:rPr lang="el-GR" sz="2400" b="1" dirty="0"/>
              <a:t>, η μητρική κλάση ζωγραφίζεται ψηλά και οι παραγόμενες από κάτω</a:t>
            </a:r>
            <a:endParaRPr lang="en-GB" sz="2400" b="1" dirty="0"/>
          </a:p>
          <a:p>
            <a:pPr marL="742950" lvl="1" indent="-285750">
              <a:lnSpc>
                <a:spcPct val="90000"/>
              </a:lnSpc>
            </a:pPr>
            <a:endParaRPr lang="el-G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6228184" y="2708920"/>
            <a:ext cx="2703240" cy="19259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E9A806F4-BC2D-42EB-929C-628D2D0B77A5}" type="slidenum">
              <a:rPr lang="el-GR" altLang="en-US" smtClean="0"/>
              <a:pPr>
                <a:defRPr/>
              </a:pPr>
              <a:t>3</a:t>
            </a:fld>
            <a:endParaRPr lang="el-G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335713" y="1270501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Real world problem</a:t>
            </a:r>
            <a:endParaRPr lang="el-GR" dirty="0">
              <a:latin typeface="+mn-lt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195736" y="1270501"/>
            <a:ext cx="1584176" cy="6933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36000" bIns="36000" rtlCol="0" anchor="ctr" anchorCtr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Requirements Engineering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1475655" y="1394441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3" name="Rounded Rectangle 42"/>
          <p:cNvSpPr/>
          <p:nvPr/>
        </p:nvSpPr>
        <p:spPr>
          <a:xfrm>
            <a:off x="6948264" y="1423734"/>
            <a:ext cx="1584176" cy="386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36000" bIns="36000" rtlCol="0" anchor="ctr" anchorCtr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Design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48" name="Right Arrow 47"/>
          <p:cNvSpPr/>
          <p:nvPr/>
        </p:nvSpPr>
        <p:spPr>
          <a:xfrm>
            <a:off x="6228183" y="1394441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49" name="Picture 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034401"/>
            <a:ext cx="1036340" cy="11599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58" name="Right Arrow 57"/>
          <p:cNvSpPr/>
          <p:nvPr/>
        </p:nvSpPr>
        <p:spPr>
          <a:xfrm>
            <a:off x="3995936" y="1388879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9" name="Rectangle 58"/>
          <p:cNvSpPr/>
          <p:nvPr/>
        </p:nvSpPr>
        <p:spPr>
          <a:xfrm>
            <a:off x="4644008" y="2350621"/>
            <a:ext cx="15544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n-lt"/>
              </a:rPr>
              <a:t>Requirements  Specification</a:t>
            </a:r>
            <a:endParaRPr lang="el-GR" dirty="0">
              <a:latin typeface="+mn-lt"/>
            </a:endParaRPr>
          </a:p>
        </p:txBody>
      </p:sp>
      <p:sp>
        <p:nvSpPr>
          <p:cNvPr id="60" name="Right Arrow 59"/>
          <p:cNvSpPr/>
          <p:nvPr/>
        </p:nvSpPr>
        <p:spPr>
          <a:xfrm rot="5400000">
            <a:off x="7361009" y="2134597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1" name="Picture 60" descr="D:\Users\pvassil\COURSES\OOP\SW_DEV\SCRIPTS\03_timelineToText\AnalyzeTheTimeLineSimpl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9618" y="2875409"/>
            <a:ext cx="2198846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62" name="Picture 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742542"/>
            <a:ext cx="894165" cy="118360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63" name="Rectangle 62"/>
          <p:cNvSpPr/>
          <p:nvPr/>
        </p:nvSpPr>
        <p:spPr>
          <a:xfrm>
            <a:off x="4788024" y="6095037"/>
            <a:ext cx="15544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n-lt"/>
              </a:rPr>
              <a:t>Working </a:t>
            </a:r>
          </a:p>
          <a:p>
            <a:pPr algn="ctr"/>
            <a:r>
              <a:rPr lang="en-US" dirty="0">
                <a:latin typeface="+mn-lt"/>
              </a:rPr>
              <a:t>code</a:t>
            </a:r>
            <a:endParaRPr lang="el-GR" dirty="0">
              <a:latin typeface="+mn-lt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932040" y="3645024"/>
            <a:ext cx="15544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latin typeface="+mn-lt"/>
              </a:rPr>
              <a:t>Design Specification</a:t>
            </a:r>
            <a:endParaRPr lang="el-GR" dirty="0">
              <a:latin typeface="+mn-lt"/>
            </a:endParaRPr>
          </a:p>
        </p:txBody>
      </p:sp>
      <p:sp>
        <p:nvSpPr>
          <p:cNvPr id="69" name="Right Arrow 68"/>
          <p:cNvSpPr/>
          <p:nvPr/>
        </p:nvSpPr>
        <p:spPr>
          <a:xfrm rot="5400000">
            <a:off x="7361009" y="4438853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0" name="Rounded Rectangle 69"/>
          <p:cNvSpPr/>
          <p:nvPr/>
        </p:nvSpPr>
        <p:spPr>
          <a:xfrm>
            <a:off x="6732240" y="5140892"/>
            <a:ext cx="1800200" cy="386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36000" bIns="36000" rtlCol="0" anchor="ctr" anchorCtr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Implementation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71" name="Right Arrow 70"/>
          <p:cNvSpPr/>
          <p:nvPr/>
        </p:nvSpPr>
        <p:spPr>
          <a:xfrm rot="10800000">
            <a:off x="5940152" y="5046312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2" name="Rounded Rectangle 71"/>
          <p:cNvSpPr/>
          <p:nvPr/>
        </p:nvSpPr>
        <p:spPr>
          <a:xfrm>
            <a:off x="2195737" y="5140892"/>
            <a:ext cx="1584176" cy="386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36000" bIns="36000" rtlCol="0" anchor="ctr" anchorCtr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Testing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73" name="Right Arrow 72"/>
          <p:cNvSpPr/>
          <p:nvPr/>
        </p:nvSpPr>
        <p:spPr>
          <a:xfrm flipH="1">
            <a:off x="1450018" y="5046312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4" name="Right Arrow 73"/>
          <p:cNvSpPr/>
          <p:nvPr/>
        </p:nvSpPr>
        <p:spPr>
          <a:xfrm flipH="1">
            <a:off x="3995937" y="5046312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5" name="Picture 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742542"/>
            <a:ext cx="894165" cy="118360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77" name="Picture 45" descr="C:\Users\pvassil\AppData\Local\Microsoft\Windows\Temporary Internet Files\Content.IE5\8CJ2M2NE\256px-Approve.svg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366845"/>
            <a:ext cx="643136" cy="643136"/>
          </a:xfrm>
          <a:prstGeom prst="rect">
            <a:avLst/>
          </a:prstGeom>
          <a:noFill/>
        </p:spPr>
      </p:pic>
      <p:sp>
        <p:nvSpPr>
          <p:cNvPr id="78" name="Right Arrow 77"/>
          <p:cNvSpPr/>
          <p:nvPr/>
        </p:nvSpPr>
        <p:spPr>
          <a:xfrm rot="5400000">
            <a:off x="1720404" y="3250721"/>
            <a:ext cx="2520280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9" name="Right Arrow 78"/>
          <p:cNvSpPr/>
          <p:nvPr/>
        </p:nvSpPr>
        <p:spPr>
          <a:xfrm rot="16200000">
            <a:off x="611560" y="3789040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0" name="Rectangle 79"/>
          <p:cNvSpPr/>
          <p:nvPr/>
        </p:nvSpPr>
        <p:spPr>
          <a:xfrm>
            <a:off x="14764" y="6093296"/>
            <a:ext cx="1944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n-lt"/>
              </a:rPr>
              <a:t>Working code with quality assurances</a:t>
            </a:r>
            <a:endParaRPr lang="el-GR" dirty="0">
              <a:latin typeface="+mn-lt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611560" y="2132856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2" name="Rounded Rectangle 81"/>
          <p:cNvSpPr/>
          <p:nvPr/>
        </p:nvSpPr>
        <p:spPr>
          <a:xfrm>
            <a:off x="107504" y="3068960"/>
            <a:ext cx="1584176" cy="386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36000" bIns="36000" rtlCol="0" anchor="ctr" anchorCtr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Maintenance</a:t>
            </a:r>
            <a:endParaRPr lang="el-G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E0C1B-0BA4-4CE2-B5A6-AF9A7671EB57}" type="slidenum">
              <a:rPr lang="el-GR" altLang="en-US" smtClean="0"/>
              <a:pPr>
                <a:defRPr/>
              </a:pPr>
              <a:t>30</a:t>
            </a:fld>
            <a:endParaRPr lang="el-GR" alt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427984" y="497433"/>
            <a:ext cx="446449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1600" dirty="0">
                <a:latin typeface="Consolas" pitchFamily="49" charset="0"/>
              </a:rPr>
              <a:t>package simpleBookstoreDemo;</a:t>
            </a:r>
            <a:endParaRPr lang="en-US" sz="1600" dirty="0">
              <a:latin typeface="Consolas" pitchFamily="49" charset="0"/>
            </a:endParaRPr>
          </a:p>
          <a:p>
            <a:r>
              <a:rPr lang="el-GR" sz="1600" dirty="0">
                <a:latin typeface="Consolas" pitchFamily="49" charset="0"/>
              </a:rPr>
              <a:t> </a:t>
            </a:r>
            <a:endParaRPr lang="en-US" sz="1600" dirty="0">
              <a:latin typeface="Consolas" pitchFamily="49" charset="0"/>
            </a:endParaRPr>
          </a:p>
          <a:p>
            <a:r>
              <a:rPr lang="en-US" sz="1600" dirty="0">
                <a:latin typeface="Consolas" pitchFamily="49" charset="0"/>
              </a:rPr>
              <a:t>public class </a:t>
            </a:r>
            <a:r>
              <a:rPr lang="en-US" sz="1600" b="1" dirty="0">
                <a:latin typeface="Consolas" pitchFamily="49" charset="0"/>
              </a:rPr>
              <a:t>Item</a:t>
            </a:r>
            <a:r>
              <a:rPr lang="en-US" sz="1600" dirty="0">
                <a:latin typeface="Consolas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600" dirty="0">
                <a:latin typeface="Consolas" pitchFamily="49" charset="0"/>
              </a:rPr>
              <a:t>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600" dirty="0">
                <a:latin typeface="Consolas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600" dirty="0">
              <a:latin typeface="Consolas" pitchFamily="49" charset="0"/>
            </a:endParaRPr>
          </a:p>
          <a:p>
            <a:pPr eaLnBrk="0" hangingPunct="0"/>
            <a:r>
              <a:rPr lang="en-US" sz="1600" dirty="0">
                <a:latin typeface="Consolas" pitchFamily="49" charset="0"/>
              </a:rPr>
              <a:t>public class </a:t>
            </a:r>
            <a:r>
              <a:rPr lang="en-US" sz="1600" b="1" dirty="0">
                <a:latin typeface="Consolas" pitchFamily="49" charset="0"/>
              </a:rPr>
              <a:t>Book extends Item</a:t>
            </a:r>
            <a:r>
              <a:rPr lang="en-US" sz="1600" dirty="0">
                <a:latin typeface="Consolas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</a:rPr>
              <a:t>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600" dirty="0">
                <a:latin typeface="Consolas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  <a:p>
            <a:pPr eaLnBrk="0" hangingPunct="0"/>
            <a:r>
              <a:rPr lang="en-US" sz="1600" dirty="0">
                <a:latin typeface="Consolas" pitchFamily="49" charset="0"/>
              </a:rPr>
              <a:t>public class </a:t>
            </a:r>
            <a:r>
              <a:rPr lang="en-US" sz="1600" b="1" dirty="0">
                <a:latin typeface="Consolas" pitchFamily="49" charset="0"/>
              </a:rPr>
              <a:t>CD extends Item</a:t>
            </a:r>
            <a:r>
              <a:rPr lang="en-US" sz="1600" dirty="0">
                <a:latin typeface="Consolas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</a:rPr>
              <a:t>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600" dirty="0">
                <a:latin typeface="Consolas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600" dirty="0">
              <a:latin typeface="Consolas" pitchFamily="49" charset="0"/>
            </a:endParaRPr>
          </a:p>
          <a:p>
            <a:pPr lvl="0"/>
            <a:r>
              <a:rPr lang="en-US" sz="1600" dirty="0">
                <a:latin typeface="Consolas" pitchFamily="49" charset="0"/>
                <a:ea typeface="Calibri" pitchFamily="34" charset="0"/>
              </a:rPr>
              <a:t>public class </a:t>
            </a:r>
            <a:r>
              <a:rPr lang="en-US" sz="1600" b="1" dirty="0" err="1">
                <a:latin typeface="Consolas" pitchFamily="49" charset="0"/>
                <a:ea typeface="Calibri" pitchFamily="34" charset="0"/>
              </a:rPr>
              <a:t>ItemManager</a:t>
            </a:r>
            <a:r>
              <a:rPr lang="en-US" sz="1600" dirty="0">
                <a:latin typeface="Consolas" pitchFamily="49" charset="0"/>
                <a:ea typeface="Calibri" pitchFamily="34" charset="0"/>
              </a:rPr>
              <a:t> {</a:t>
            </a:r>
            <a:endParaRPr lang="en-US" sz="1600" dirty="0">
              <a:latin typeface="Consolas" pitchFamily="49" charset="0"/>
            </a:endParaRPr>
          </a:p>
          <a:p>
            <a:pPr lvl="0" eaLnBrk="0" hangingPunct="0"/>
            <a:r>
              <a:rPr lang="el-GR" sz="1600" dirty="0">
                <a:latin typeface="Consolas" pitchFamily="49" charset="0"/>
                <a:ea typeface="Calibri" pitchFamily="34" charset="0"/>
              </a:rPr>
              <a:t>     </a:t>
            </a:r>
            <a:r>
              <a:rPr lang="en-US" sz="1600" dirty="0">
                <a:latin typeface="Consolas" pitchFamily="49" charset="0"/>
                <a:ea typeface="Calibri" pitchFamily="34" charset="0"/>
              </a:rPr>
              <a:t>private </a:t>
            </a:r>
            <a:r>
              <a:rPr lang="en-US" sz="1600" dirty="0" err="1">
                <a:latin typeface="Consolas" pitchFamily="49" charset="0"/>
                <a:ea typeface="Calibri" pitchFamily="34" charset="0"/>
              </a:rPr>
              <a:t>ArrayList</a:t>
            </a:r>
            <a:r>
              <a:rPr lang="en-US" sz="1600" dirty="0">
                <a:latin typeface="Consolas" pitchFamily="49" charset="0"/>
                <a:ea typeface="Calibri" pitchFamily="34" charset="0"/>
              </a:rPr>
              <a:t>&lt;Item&gt; </a:t>
            </a:r>
            <a:r>
              <a:rPr lang="en-US" sz="1600" dirty="0" err="1">
                <a:latin typeface="Consolas" pitchFamily="49" charset="0"/>
                <a:ea typeface="Calibri" pitchFamily="34" charset="0"/>
              </a:rPr>
              <a:t>allItems</a:t>
            </a:r>
            <a:r>
              <a:rPr lang="en-US" sz="1600" dirty="0">
                <a:latin typeface="Consolas" pitchFamily="49" charset="0"/>
                <a:ea typeface="Calibri" pitchFamily="34" charset="0"/>
              </a:rPr>
              <a:t>;</a:t>
            </a:r>
            <a:endParaRPr lang="el-GR" sz="1600" dirty="0">
              <a:latin typeface="Consolas" pitchFamily="49" charset="0"/>
              <a:ea typeface="Calibri" pitchFamily="34" charset="0"/>
            </a:endParaRPr>
          </a:p>
          <a:p>
            <a:pPr lvl="0" eaLnBrk="0" hangingPunct="0"/>
            <a:r>
              <a:rPr lang="el-GR" sz="1600" dirty="0">
                <a:latin typeface="Consolas" pitchFamily="49" charset="0"/>
              </a:rPr>
              <a:t>...</a:t>
            </a:r>
          </a:p>
          <a:p>
            <a:pPr lvl="0" eaLnBrk="0" hangingPunct="0"/>
            <a:r>
              <a:rPr lang="el-GR" sz="1600" dirty="0">
                <a:latin typeface="Consolas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600" dirty="0">
              <a:latin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474320"/>
            <a:ext cx="4176464" cy="546400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716016" y="5301208"/>
            <a:ext cx="41764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latin typeface="+mn-lt"/>
              </a:rPr>
              <a:t>Προσοχή</a:t>
            </a:r>
            <a:r>
              <a:rPr lang="el-GR" sz="1600" dirty="0">
                <a:latin typeface="+mn-lt"/>
              </a:rPr>
              <a:t>! Εδώ οι </a:t>
            </a:r>
            <a:r>
              <a:rPr lang="en-US" sz="1600" dirty="0">
                <a:latin typeface="+mn-lt"/>
              </a:rPr>
              <a:t>CD &amp; Book </a:t>
            </a:r>
            <a:r>
              <a:rPr lang="el-GR" sz="1600" dirty="0">
                <a:latin typeface="+mn-lt"/>
              </a:rPr>
              <a:t>κληρονομούν από</a:t>
            </a:r>
            <a:r>
              <a:rPr lang="en-US" sz="1600" dirty="0">
                <a:latin typeface="+mn-lt"/>
              </a:rPr>
              <a:t> </a:t>
            </a:r>
            <a:r>
              <a:rPr lang="el-GR" sz="1600" dirty="0">
                <a:latin typeface="+mn-lt"/>
              </a:rPr>
              <a:t>την κλάση </a:t>
            </a:r>
            <a:r>
              <a:rPr lang="en-US" sz="1600" dirty="0">
                <a:latin typeface="+mn-lt"/>
              </a:rPr>
              <a:t>Item</a:t>
            </a:r>
            <a:r>
              <a:rPr lang="el-GR" sz="1600" dirty="0">
                <a:latin typeface="+mn-lt"/>
              </a:rPr>
              <a:t>.</a:t>
            </a:r>
          </a:p>
          <a:p>
            <a:r>
              <a:rPr lang="el-GR" sz="1600" dirty="0">
                <a:latin typeface="+mn-lt"/>
              </a:rPr>
              <a:t>Θα δούμε αργότερα ότι </a:t>
            </a:r>
            <a:r>
              <a:rPr lang="el-GR" sz="1600" b="1" dirty="0">
                <a:latin typeface="+mn-lt"/>
              </a:rPr>
              <a:t>η σωστή σχεδίαση επιτάσσει η μαμά-κλάση να είναι αφηρημένη!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4600"/>
              <a:t>Στατική Άποψη – </a:t>
            </a:r>
            <a:br>
              <a:rPr lang="el-GR" sz="4600"/>
            </a:br>
            <a:r>
              <a:rPr lang="el-GR" sz="4600"/>
              <a:t>Αφηρημένες κλάσεις / Πολυμορφισμός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Γιατί πολυμορφισμός?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sz="2200" dirty="0"/>
              <a:t>Γενικά είναι επιθυμητό είναι να έχουμε τη δυνατότητα </a:t>
            </a:r>
            <a:r>
              <a:rPr lang="el-GR" sz="2200" dirty="0">
                <a:solidFill>
                  <a:srgbClr val="0000FF"/>
                </a:solidFill>
              </a:rPr>
              <a:t>να προσθέτουμε νέες δυνατότητες </a:t>
            </a:r>
            <a:r>
              <a:rPr lang="el-GR" sz="2200" dirty="0"/>
              <a:t>σε ένα πρόγραμμα</a:t>
            </a:r>
            <a:r>
              <a:rPr lang="el-GR" sz="2200" dirty="0">
                <a:solidFill>
                  <a:srgbClr val="0000FF"/>
                </a:solidFill>
              </a:rPr>
              <a:t> χωρίς να χρειαστεί να αλλάξουμε δραστικά</a:t>
            </a:r>
            <a:r>
              <a:rPr lang="el-GR" sz="2200" dirty="0"/>
              <a:t> </a:t>
            </a:r>
            <a:r>
              <a:rPr lang="el-GR" sz="2200" dirty="0">
                <a:solidFill>
                  <a:srgbClr val="0000FF"/>
                </a:solidFill>
              </a:rPr>
              <a:t>τον</a:t>
            </a:r>
            <a:r>
              <a:rPr lang="el-GR" sz="2200" dirty="0"/>
              <a:t> </a:t>
            </a:r>
            <a:r>
              <a:rPr lang="el-GR" sz="2200" dirty="0">
                <a:solidFill>
                  <a:srgbClr val="0000FF"/>
                </a:solidFill>
              </a:rPr>
              <a:t>υπάρχοντα κώδικα </a:t>
            </a:r>
            <a:r>
              <a:rPr lang="el-GR" sz="2200" dirty="0"/>
              <a:t>…</a:t>
            </a:r>
          </a:p>
          <a:p>
            <a:pPr>
              <a:lnSpc>
                <a:spcPct val="90000"/>
              </a:lnSpc>
            </a:pPr>
            <a:r>
              <a:rPr lang="el-GR" sz="2200" dirty="0"/>
              <a:t>Πώς γίνεται αυτό ??</a:t>
            </a:r>
          </a:p>
          <a:p>
            <a:pPr lvl="1">
              <a:lnSpc>
                <a:spcPct val="90000"/>
              </a:lnSpc>
            </a:pPr>
            <a:r>
              <a:rPr lang="el-GR" sz="2200" dirty="0"/>
              <a:t>συνδυάζουμε </a:t>
            </a:r>
            <a:r>
              <a:rPr lang="el-GR" sz="2200" b="1" dirty="0"/>
              <a:t>κληρονομικότητα</a:t>
            </a:r>
            <a:r>
              <a:rPr lang="el-GR" sz="2200" dirty="0"/>
              <a:t> &amp; </a:t>
            </a:r>
            <a:r>
              <a:rPr lang="el-GR" sz="2200" b="1" dirty="0"/>
              <a:t>πολυμορφισμό (και για την ακρίβεια: επαναορισμό μεθόδων)</a:t>
            </a:r>
          </a:p>
          <a:p>
            <a:r>
              <a:rPr lang="en-US" sz="2200" b="1" dirty="0">
                <a:solidFill>
                  <a:srgbClr val="0000FF"/>
                </a:solidFill>
              </a:rPr>
              <a:t>method overriding </a:t>
            </a:r>
            <a:r>
              <a:rPr lang="el-GR" sz="2200" b="1" dirty="0">
                <a:solidFill>
                  <a:srgbClr val="0000FF"/>
                </a:solidFill>
              </a:rPr>
              <a:t>(επαναορισμός μεθόδων)</a:t>
            </a:r>
          </a:p>
          <a:p>
            <a:pPr lvl="1"/>
            <a:r>
              <a:rPr lang="el-GR" sz="2200" b="1" dirty="0">
                <a:solidFill>
                  <a:schemeClr val="tx2"/>
                </a:solidFill>
              </a:rPr>
              <a:t>η μέθοδος μιας βασική κλάσης ορίζεται ξανά στην παραγόμενη κλάση </a:t>
            </a:r>
            <a:r>
              <a:rPr lang="el-GR" sz="2200" b="1" u="sng" dirty="0">
                <a:solidFill>
                  <a:schemeClr val="tx2"/>
                </a:solidFill>
              </a:rPr>
              <a:t>με νέα υλοποίηση και το ίδιο πρωτότυπο</a:t>
            </a:r>
          </a:p>
          <a:p>
            <a:pPr lvl="1"/>
            <a:r>
              <a:rPr lang="el-GR" sz="2200" b="1" u="sng" dirty="0">
                <a:solidFill>
                  <a:srgbClr val="C00000"/>
                </a:solidFill>
              </a:rPr>
              <a:t>με αυτή τη τεχνική μπορούμε να πετύχουμε τον επεκτασιμότητα του κώδικα!!</a:t>
            </a:r>
            <a:endParaRPr lang="en-US" sz="2200" b="1" u="sng" dirty="0">
              <a:solidFill>
                <a:srgbClr val="C00000"/>
              </a:solidFill>
            </a:endParaRPr>
          </a:p>
          <a:p>
            <a:endParaRPr lang="el-GR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664E9B-3A05-4A5F-BB95-6A3DBFA50A39}" type="slidenum">
              <a:rPr lang="el-GR" altLang="en-US" smtClean="0"/>
              <a:pPr>
                <a:defRPr/>
              </a:pPr>
              <a:t>32</a:t>
            </a:fld>
            <a:endParaRPr lang="el-G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800">
                <a:latin typeface="Arial" charset="0"/>
              </a:rPr>
              <a:t>Κληρονομικότητα &amp; Πολυμορφισμός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99930"/>
          </a:xfrm>
        </p:spPr>
        <p:txBody>
          <a:bodyPr>
            <a:normAutofit lnSpcReduction="10000"/>
          </a:bodyPr>
          <a:lstStyle/>
          <a:p>
            <a:pPr marL="400050" indent="-400050">
              <a:lnSpc>
                <a:spcPct val="80000"/>
              </a:lnSpc>
              <a:buNone/>
            </a:pPr>
            <a:r>
              <a:rPr lang="el-GR" sz="2000" b="1" dirty="0"/>
              <a:t>Πώς μπορούμε να ελαχιστοποιήσουμε τη συντήρηση του κώδικα μέσω του πολυμορφισμού?</a:t>
            </a:r>
          </a:p>
          <a:p>
            <a:pPr marL="400050" indent="-400050">
              <a:lnSpc>
                <a:spcPct val="80000"/>
              </a:lnSpc>
              <a:buNone/>
            </a:pPr>
            <a:r>
              <a:rPr lang="el-GR" sz="2000" b="1" dirty="0">
                <a:solidFill>
                  <a:srgbClr val="FF0000"/>
                </a:solidFill>
              </a:rPr>
              <a:t>Σημεία πόνου: </a:t>
            </a:r>
            <a:r>
              <a:rPr lang="el-GR" sz="2000" dirty="0">
                <a:solidFill>
                  <a:srgbClr val="FF0000"/>
                </a:solidFill>
              </a:rPr>
              <a:t>κάθε αρμοδιότητα του προγράμματος για την οποία υπάρχει δυνατότητα διαφορετικών εναλλακτικών υλοποιήσεων </a:t>
            </a:r>
            <a:r>
              <a:rPr lang="el-GR" sz="2000" dirty="0"/>
              <a:t>και κατά συνέπεια η δυνατότητα μελλοντικών επεκτάσεων στο πρόγραμμά μας (π.χ., διαφορετικές μορφές αποθήκευσης των δεδομένων σε ένα αρχείο) </a:t>
            </a:r>
            <a:br>
              <a:rPr lang="el-GR" sz="2000" dirty="0"/>
            </a:br>
            <a:endParaRPr lang="el-GR" sz="2000" dirty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l-GR" sz="2000" dirty="0"/>
              <a:t>για </a:t>
            </a:r>
            <a:r>
              <a:rPr lang="el-GR" sz="2000" dirty="0">
                <a:solidFill>
                  <a:srgbClr val="0000FF"/>
                </a:solidFill>
              </a:rPr>
              <a:t>κάθε σημείο πόνου ορίζουμε μια βασική </a:t>
            </a:r>
            <a:r>
              <a:rPr lang="el-GR" sz="2000" u="sng" dirty="0">
                <a:solidFill>
                  <a:srgbClr val="0000FF"/>
                </a:solidFill>
              </a:rPr>
              <a:t>αφηρημένη</a:t>
            </a:r>
            <a:r>
              <a:rPr lang="el-GR" sz="2000" dirty="0">
                <a:solidFill>
                  <a:srgbClr val="0000FF"/>
                </a:solidFill>
              </a:rPr>
              <a:t> κλάση</a:t>
            </a:r>
            <a:endParaRPr lang="el-GR" sz="2000" dirty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l-GR" sz="2000" dirty="0"/>
              <a:t>Εν συνεχεία </a:t>
            </a:r>
            <a:r>
              <a:rPr lang="el-GR" sz="2000" dirty="0">
                <a:solidFill>
                  <a:srgbClr val="0000FF"/>
                </a:solidFill>
              </a:rPr>
              <a:t>για κάθε διαφορετική εναλλακτική υλοποίηση κατασκευάζουμε μια παραγόμενη κλάση</a:t>
            </a:r>
            <a:r>
              <a:rPr lang="el-GR" sz="2000" dirty="0"/>
              <a:t> η οποία </a:t>
            </a:r>
            <a:r>
              <a:rPr lang="el-GR" sz="2000" dirty="0" err="1"/>
              <a:t>ξανα</a:t>
            </a:r>
            <a:r>
              <a:rPr lang="el-GR" sz="2000" dirty="0"/>
              <a:t>-ορίζει (</a:t>
            </a:r>
            <a:r>
              <a:rPr lang="en-US" sz="2000" dirty="0"/>
              <a:t>overrides</a:t>
            </a:r>
            <a:r>
              <a:rPr lang="el-GR" sz="2000" dirty="0"/>
              <a:t>) τις </a:t>
            </a:r>
            <a:r>
              <a:rPr lang="en-US" sz="2000" dirty="0"/>
              <a:t>public</a:t>
            </a:r>
            <a:r>
              <a:rPr lang="el-GR" sz="2000" dirty="0"/>
              <a:t> μεθόδους της βασικής αφηρημένης κλάσης</a:t>
            </a:r>
            <a:endParaRPr lang="en-US" sz="2000" dirty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l-GR" sz="2000" dirty="0">
                <a:solidFill>
                  <a:srgbClr val="0000FF"/>
                </a:solidFill>
              </a:rPr>
              <a:t>υλοποιούμε / </a:t>
            </a:r>
            <a:r>
              <a:rPr lang="el-GR" sz="2000" dirty="0" err="1">
                <a:solidFill>
                  <a:srgbClr val="0000FF"/>
                </a:solidFill>
              </a:rPr>
              <a:t>παραμετροποιούμε</a:t>
            </a:r>
            <a:r>
              <a:rPr lang="el-GR" sz="2000" dirty="0">
                <a:solidFill>
                  <a:srgbClr val="0000FF"/>
                </a:solidFill>
              </a:rPr>
              <a:t> τον υπόλοιπο κώδικα χρησιμοποιώντας αναφορές στη βασική αφηρημένη κλάση</a:t>
            </a:r>
          </a:p>
          <a:p>
            <a:pPr lvl="1">
              <a:lnSpc>
                <a:spcPct val="80000"/>
              </a:lnSpc>
            </a:pPr>
            <a:r>
              <a:rPr lang="el-GR" sz="2000" dirty="0"/>
              <a:t>οι αναφορές αυτές μπορούν να δείχνουν σε αντικείμενα οποιασδήποτε κλάσης προκύπτει από τη βασική </a:t>
            </a:r>
          </a:p>
          <a:p>
            <a:pPr lvl="1">
              <a:lnSpc>
                <a:spcPct val="80000"/>
              </a:lnSpc>
            </a:pPr>
            <a:r>
              <a:rPr lang="el-GR" sz="2000" dirty="0"/>
              <a:t>επομένως τα μόνα σημεία τα οποία πρέπει να αλλαχθούν σε μια μελλοντική επέκταση είναι τα σημεία στο οποία αρχικοποιούνται οι αναφορές αυτές  </a:t>
            </a:r>
          </a:p>
          <a:p>
            <a:pPr lvl="1">
              <a:lnSpc>
                <a:spcPct val="80000"/>
              </a:lnSpc>
            </a:pPr>
            <a:r>
              <a:rPr lang="el-GR" sz="2000" dirty="0"/>
              <a:t>ο υπόλοιπος κώδικας στον οποίο καλούνται μέθοδοι σε αντικείμενα στα οποία δείχνουν οι αναφορές αυτές δεν χρειάζεται αλλαγές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36664E9B-3A05-4A5F-BB95-6A3DBFA50A39}" type="slidenum">
              <a:rPr lang="el-GR" altLang="en-US" smtClean="0"/>
              <a:pPr>
                <a:defRPr/>
              </a:pPr>
              <a:t>33</a:t>
            </a:fld>
            <a:endParaRPr lang="el-G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Αφηρημένες κλάσεις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600" dirty="0"/>
              <a:t>Δηλώνοντας μια κλάση ως αφηρημένη (</a:t>
            </a:r>
            <a:r>
              <a:rPr lang="en-US" sz="2600" dirty="0">
                <a:solidFill>
                  <a:srgbClr val="C00000"/>
                </a:solidFill>
              </a:rPr>
              <a:t>abstract</a:t>
            </a:r>
            <a:r>
              <a:rPr lang="en-US" sz="2600" dirty="0"/>
              <a:t>)</a:t>
            </a:r>
          </a:p>
          <a:p>
            <a:pPr lvl="1">
              <a:lnSpc>
                <a:spcPct val="90000"/>
              </a:lnSpc>
            </a:pPr>
            <a:r>
              <a:rPr lang="el-GR" sz="2200" dirty="0"/>
              <a:t>μια κλάση ονομάζεται αφηρημένη αν περιέχει τουλάχιστον μια αφηρημένη μέθοδο που δεν περιλαμβάνει υλοποίηση</a:t>
            </a:r>
          </a:p>
          <a:p>
            <a:pPr lvl="2">
              <a:lnSpc>
                <a:spcPct val="90000"/>
              </a:lnSpc>
            </a:pPr>
            <a:r>
              <a:rPr lang="el-GR" sz="2000" dirty="0"/>
              <a:t>Η κλάση δηλώνεται </a:t>
            </a:r>
            <a:r>
              <a:rPr lang="en-US" sz="2000" dirty="0"/>
              <a:t>public </a:t>
            </a:r>
            <a:r>
              <a:rPr lang="en-US" sz="2000" dirty="0">
                <a:solidFill>
                  <a:srgbClr val="C00000"/>
                </a:solidFill>
              </a:rPr>
              <a:t>abstract</a:t>
            </a:r>
            <a:r>
              <a:rPr lang="en-US" sz="2000" dirty="0"/>
              <a:t> class </a:t>
            </a:r>
            <a:r>
              <a:rPr lang="en-US" sz="2000" dirty="0" err="1"/>
              <a:t>MyAbstractClass</a:t>
            </a:r>
            <a:endParaRPr lang="el-GR" sz="1800" dirty="0"/>
          </a:p>
          <a:p>
            <a:pPr lvl="2">
              <a:lnSpc>
                <a:spcPct val="90000"/>
              </a:lnSpc>
            </a:pPr>
            <a:r>
              <a:rPr lang="el-GR" sz="2000" dirty="0"/>
              <a:t>με τη μέθοδο </a:t>
            </a:r>
            <a:r>
              <a:rPr lang="en-US" sz="2000" dirty="0"/>
              <a:t>public </a:t>
            </a:r>
            <a:r>
              <a:rPr lang="en-US" sz="2000" dirty="0">
                <a:solidFill>
                  <a:srgbClr val="C00000"/>
                </a:solidFill>
              </a:rPr>
              <a:t>abstract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/>
              <a:t>returnType</a:t>
            </a:r>
            <a:r>
              <a:rPr lang="en-US" sz="2000" dirty="0">
                <a:solidFill>
                  <a:srgbClr val="777777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methodName</a:t>
            </a:r>
            <a:r>
              <a:rPr lang="en-US" sz="2000" dirty="0">
                <a:solidFill>
                  <a:srgbClr val="0000FF"/>
                </a:solidFill>
              </a:rPr>
              <a:t>();</a:t>
            </a:r>
            <a:endParaRPr lang="el-GR" sz="2000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sz="2200" dirty="0"/>
              <a:t>η αφηρημένη κλάση λειτουργεί σαν καλούπι για την κατασκευή παραγόμενων που προσφέρουν εναλλακτικές υλοποιήσεις στις αφηρημένες μεθόδους….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l-GR" sz="2200" dirty="0">
                <a:solidFill>
                  <a:srgbClr val="0000FF"/>
                </a:solidFill>
              </a:rPr>
              <a:t>η δημιουργία αντικειμένων αφηρημένης κλάσης δεν επιτρέπεται από τον </a:t>
            </a:r>
            <a:r>
              <a:rPr lang="en-US" sz="2200" dirty="0">
                <a:solidFill>
                  <a:srgbClr val="0000FF"/>
                </a:solidFill>
              </a:rPr>
              <a:t>compiler</a:t>
            </a:r>
          </a:p>
          <a:p>
            <a:pPr lvl="1">
              <a:lnSpc>
                <a:spcPct val="90000"/>
              </a:lnSpc>
            </a:pPr>
            <a:r>
              <a:rPr lang="el-GR" sz="2200" dirty="0">
                <a:solidFill>
                  <a:srgbClr val="0000FF"/>
                </a:solidFill>
              </a:rPr>
              <a:t>η μη υλοποίηση αφηρημένων μεθόδων δεν επιτρέπεται από τον </a:t>
            </a:r>
            <a:r>
              <a:rPr lang="en-US" sz="2200" dirty="0">
                <a:solidFill>
                  <a:srgbClr val="0000FF"/>
                </a:solidFill>
              </a:rPr>
              <a:t>compiler</a:t>
            </a:r>
            <a:r>
              <a:rPr lang="el-GR" sz="2200" dirty="0"/>
              <a:t> 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664E9B-3A05-4A5F-BB95-6A3DBFA50A39}" type="slidenum">
              <a:rPr lang="el-GR" altLang="en-US" smtClean="0"/>
              <a:pPr>
                <a:defRPr/>
              </a:pPr>
              <a:t>34</a:t>
            </a:fld>
            <a:endParaRPr lang="el-G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254796"/>
            <a:ext cx="5472608" cy="6466893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E0C1B-0BA4-4CE2-B5A6-AF9A7671EB57}" type="slidenum">
              <a:rPr lang="el-GR" altLang="en-US" smtClean="0"/>
              <a:pPr>
                <a:defRPr/>
              </a:pPr>
              <a:t>35</a:t>
            </a:fld>
            <a:endParaRPr lang="el-G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5868144" y="2287913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Πώς δείχνουμε τι είναι </a:t>
            </a:r>
            <a:r>
              <a:rPr lang="en-US" dirty="0">
                <a:latin typeface="+mn-lt"/>
              </a:rPr>
              <a:t>abstract </a:t>
            </a:r>
            <a:r>
              <a:rPr lang="el-GR" dirty="0">
                <a:latin typeface="+mn-lt"/>
              </a:rPr>
              <a:t>!</a:t>
            </a:r>
            <a:endParaRPr lang="en-US" dirty="0">
              <a:latin typeface="+mn-lt"/>
            </a:endParaRP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 flipV="1">
            <a:off x="4644008" y="2647953"/>
            <a:ext cx="1224136" cy="240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1"/>
          </p:cNvCxnSpPr>
          <p:nvPr/>
        </p:nvCxnSpPr>
        <p:spPr>
          <a:xfrm flipH="1">
            <a:off x="4932040" y="2888078"/>
            <a:ext cx="936104" cy="1261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3DA700D-D33B-4EFA-85F0-549DE1AA2311}"/>
              </a:ext>
            </a:extLst>
          </p:cNvPr>
          <p:cNvSpPr txBox="1"/>
          <p:nvPr/>
        </p:nvSpPr>
        <p:spPr>
          <a:xfrm>
            <a:off x="7092280" y="119675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&lt;&lt;abstract&gt;&gt;</a:t>
            </a:r>
          </a:p>
          <a:p>
            <a:pPr algn="ctr"/>
            <a:r>
              <a:rPr lang="en-US" dirty="0"/>
              <a:t>Item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9C53F2-4A2C-4717-B549-129C7333EEE2}"/>
              </a:ext>
            </a:extLst>
          </p:cNvPr>
          <p:cNvSpPr txBox="1"/>
          <p:nvPr/>
        </p:nvSpPr>
        <p:spPr>
          <a:xfrm>
            <a:off x="6804248" y="4149080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new()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 err="1"/>
              <a:t>doSth</a:t>
            </a:r>
            <a:r>
              <a:rPr lang="en-US" dirty="0"/>
              <a:t>()</a:t>
            </a:r>
          </a:p>
        </p:txBody>
      </p:sp>
      <p:sp>
        <p:nvSpPr>
          <p:cNvPr id="7" name="Not Equal 6">
            <a:extLst>
              <a:ext uri="{FF2B5EF4-FFF2-40B4-BE49-F238E27FC236}">
                <a16:creationId xmlns:a16="http://schemas.microsoft.com/office/drawing/2014/main" id="{A91569B1-D1F8-4032-8435-BAAF7F98F5A8}"/>
              </a:ext>
            </a:extLst>
          </p:cNvPr>
          <p:cNvSpPr/>
          <p:nvPr/>
        </p:nvSpPr>
        <p:spPr>
          <a:xfrm>
            <a:off x="7308304" y="4461212"/>
            <a:ext cx="504056" cy="576064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Abstract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8127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>
                <a:latin typeface="Consolas" pitchFamily="49" charset="0"/>
              </a:rPr>
              <a:t>package </a:t>
            </a:r>
            <a:r>
              <a:rPr lang="en-US" sz="1600" dirty="0" err="1">
                <a:latin typeface="Consolas" pitchFamily="49" charset="0"/>
              </a:rPr>
              <a:t>bookstoreAcceptable</a:t>
            </a:r>
            <a:r>
              <a:rPr lang="en-US" sz="1600" dirty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 </a:t>
            </a: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public </a:t>
            </a:r>
            <a:r>
              <a:rPr lang="en-US" sz="1600" u="sng" dirty="0">
                <a:latin typeface="Consolas" pitchFamily="49" charset="0"/>
              </a:rPr>
              <a:t>abstract</a:t>
            </a:r>
            <a:r>
              <a:rPr lang="en-US" sz="1600" b="1" dirty="0">
                <a:latin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</a:rPr>
              <a:t>class </a:t>
            </a:r>
            <a:r>
              <a:rPr lang="en-US" sz="1600" b="1" dirty="0">
                <a:latin typeface="Consolas" pitchFamily="49" charset="0"/>
              </a:rPr>
              <a:t>Item</a:t>
            </a:r>
            <a:r>
              <a:rPr lang="en-US" sz="1600" dirty="0">
                <a:latin typeface="Consolas" pitchFamily="49" charset="0"/>
              </a:rPr>
              <a:t> {</a:t>
            </a: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 	protected String title;</a:t>
            </a: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	protected double price;</a:t>
            </a: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	protected int id;</a:t>
            </a:r>
          </a:p>
          <a:p>
            <a:pPr>
              <a:buNone/>
            </a:pPr>
            <a:endParaRPr lang="en-US" sz="1600" dirty="0">
              <a:latin typeface="Consolas" pitchFamily="49" charset="0"/>
            </a:endParaRP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	public Item(){title="";price=-1.0;id=-1;}</a:t>
            </a: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 	public Item(String </a:t>
            </a:r>
            <a:r>
              <a:rPr lang="en-US" sz="1600" dirty="0" err="1">
                <a:latin typeface="Consolas" pitchFamily="49" charset="0"/>
              </a:rPr>
              <a:t>aTitle</a:t>
            </a:r>
            <a:r>
              <a:rPr lang="en-US" sz="1600" dirty="0">
                <a:latin typeface="Consolas" pitchFamily="49" charset="0"/>
              </a:rPr>
              <a:t>, double </a:t>
            </a:r>
            <a:r>
              <a:rPr lang="en-US" sz="1600" dirty="0" err="1">
                <a:latin typeface="Consolas" pitchFamily="49" charset="0"/>
              </a:rPr>
              <a:t>aPrice,int</a:t>
            </a:r>
            <a:r>
              <a:rPr lang="en-US" sz="1600" dirty="0">
                <a:latin typeface="Consolas" pitchFamily="49" charset="0"/>
              </a:rPr>
              <a:t> id){</a:t>
            </a: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		title = </a:t>
            </a:r>
            <a:r>
              <a:rPr lang="en-US" sz="1600" dirty="0" err="1">
                <a:latin typeface="Consolas" pitchFamily="49" charset="0"/>
              </a:rPr>
              <a:t>aTitle</a:t>
            </a:r>
            <a:r>
              <a:rPr lang="en-US" sz="1600" dirty="0">
                <a:latin typeface="Consolas" pitchFamily="49" charset="0"/>
              </a:rPr>
              <a:t>; price=</a:t>
            </a:r>
            <a:r>
              <a:rPr lang="en-US" sz="1600" dirty="0" err="1">
                <a:latin typeface="Consolas" pitchFamily="49" charset="0"/>
              </a:rPr>
              <a:t>aPrice</a:t>
            </a:r>
            <a:r>
              <a:rPr lang="en-US" sz="1600" dirty="0">
                <a:latin typeface="Consolas" pitchFamily="49" charset="0"/>
              </a:rPr>
              <a:t>; this.id =id;</a:t>
            </a: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	}</a:t>
            </a:r>
          </a:p>
          <a:p>
            <a:pPr>
              <a:buNone/>
            </a:pPr>
            <a:endParaRPr lang="en-US" sz="1600" dirty="0">
              <a:latin typeface="Consolas" pitchFamily="49" charset="0"/>
            </a:endParaRP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  	public abstract String </a:t>
            </a:r>
            <a:r>
              <a:rPr lang="en-US" sz="1600" dirty="0" err="1">
                <a:latin typeface="Consolas" pitchFamily="49" charset="0"/>
              </a:rPr>
              <a:t>showDetails</a:t>
            </a:r>
            <a:r>
              <a:rPr lang="en-US" sz="1600" dirty="0"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 	public abstract String </a:t>
            </a:r>
            <a:r>
              <a:rPr lang="en-US" sz="1600" dirty="0" err="1">
                <a:latin typeface="Consolas" pitchFamily="49" charset="0"/>
              </a:rPr>
              <a:t>getDetails</a:t>
            </a:r>
            <a:r>
              <a:rPr lang="en-US" sz="1600" dirty="0"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 pitchFamily="49" charset="0"/>
              </a:rPr>
              <a:t>	public abstract double </a:t>
            </a:r>
            <a:r>
              <a:rPr lang="en-US" sz="1600" b="1" dirty="0" err="1">
                <a:solidFill>
                  <a:srgbClr val="FF0000"/>
                </a:solidFill>
                <a:latin typeface="Consolas" pitchFamily="49" charset="0"/>
              </a:rPr>
              <a:t>getFinalPrice</a:t>
            </a:r>
            <a:r>
              <a:rPr lang="en-US" sz="1600" b="1" dirty="0">
                <a:solidFill>
                  <a:srgbClr val="FF0000"/>
                </a:solidFill>
                <a:latin typeface="Consolas" pitchFamily="49" charset="0"/>
              </a:rPr>
              <a:t>();</a:t>
            </a:r>
          </a:p>
          <a:p>
            <a:pPr>
              <a:buNone/>
            </a:pPr>
            <a:endParaRPr lang="en-US" sz="1600" dirty="0">
              <a:latin typeface="Consolas" pitchFamily="49" charset="0"/>
            </a:endParaRP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 	public double </a:t>
            </a:r>
            <a:r>
              <a:rPr lang="en-US" sz="1600" dirty="0" err="1">
                <a:latin typeface="Consolas" pitchFamily="49" charset="0"/>
              </a:rPr>
              <a:t>getOriginalPrice</a:t>
            </a:r>
            <a:r>
              <a:rPr lang="en-US" sz="1600" dirty="0">
                <a:latin typeface="Consolas" pitchFamily="49" charset="0"/>
              </a:rPr>
              <a:t>(){return price;}</a:t>
            </a: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 	public String </a:t>
            </a:r>
            <a:r>
              <a:rPr lang="en-US" sz="1600" dirty="0" err="1">
                <a:latin typeface="Consolas" pitchFamily="49" charset="0"/>
              </a:rPr>
              <a:t>getTitle</a:t>
            </a:r>
            <a:r>
              <a:rPr lang="en-US" sz="1600" dirty="0">
                <a:latin typeface="Consolas" pitchFamily="49" charset="0"/>
              </a:rPr>
              <a:t>(){return title;}</a:t>
            </a:r>
          </a:p>
          <a:p>
            <a:pPr>
              <a:buNone/>
            </a:pPr>
            <a:r>
              <a:rPr lang="en-US" sz="1600" dirty="0">
                <a:latin typeface="Consolas" pitchFamily="49" charset="0"/>
              </a:rPr>
              <a:t>  	public int </a:t>
            </a:r>
            <a:r>
              <a:rPr lang="en-US" sz="1600" dirty="0" err="1">
                <a:latin typeface="Consolas" pitchFamily="49" charset="0"/>
              </a:rPr>
              <a:t>getId</a:t>
            </a:r>
            <a:r>
              <a:rPr lang="en-US" sz="1600" dirty="0">
                <a:latin typeface="Consolas" pitchFamily="49" charset="0"/>
              </a:rPr>
              <a:t>(){return id;}</a:t>
            </a:r>
          </a:p>
          <a:p>
            <a:pPr>
              <a:buNone/>
            </a:pPr>
            <a:r>
              <a:rPr lang="el-GR" sz="1600" dirty="0">
                <a:latin typeface="Consolas" pitchFamily="49" charset="0"/>
              </a:rPr>
              <a:t>}</a:t>
            </a:r>
            <a:endParaRPr lang="en-US" sz="1600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36</a:t>
            </a:fld>
            <a:endParaRPr lang="el-GR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pitchFamily="49" charset="0"/>
              </a:rPr>
              <a:t>package </a:t>
            </a:r>
            <a:r>
              <a:rPr lang="en-US" dirty="0" err="1">
                <a:latin typeface="Consolas" pitchFamily="49" charset="0"/>
              </a:rPr>
              <a:t>bookstoreAcceptable</a:t>
            </a:r>
            <a:r>
              <a:rPr lang="en-US" dirty="0">
                <a:latin typeface="Consolas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</a:rPr>
              <a:t> 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</a:rPr>
              <a:t>public class </a:t>
            </a:r>
            <a:r>
              <a:rPr lang="en-US" b="1" dirty="0">
                <a:latin typeface="Consolas" pitchFamily="49" charset="0"/>
              </a:rPr>
              <a:t>Book extends Item</a:t>
            </a:r>
            <a:r>
              <a:rPr lang="en-US" dirty="0">
                <a:latin typeface="Consolas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</a:rPr>
              <a:t>	private String author;</a:t>
            </a:r>
          </a:p>
          <a:p>
            <a:pPr marL="0" indent="0">
              <a:buNone/>
            </a:pPr>
            <a:r>
              <a:rPr lang="en-US" sz="5200" dirty="0">
                <a:latin typeface="Consolas" pitchFamily="49" charset="0"/>
              </a:rPr>
              <a:t>…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</a:rPr>
              <a:t>	@Override</a:t>
            </a:r>
            <a:endParaRPr lang="en-US" dirty="0">
              <a:latin typeface="Consolas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</a:rPr>
              <a:t>	public double </a:t>
            </a:r>
            <a:r>
              <a:rPr lang="en-US" b="1" dirty="0" err="1">
                <a:latin typeface="Consolas" pitchFamily="49" charset="0"/>
              </a:rPr>
              <a:t>getFinalPrice</a:t>
            </a:r>
            <a:r>
              <a:rPr lang="en-US" b="1" dirty="0">
                <a:latin typeface="Consolas" pitchFamily="49" charset="0"/>
              </a:rPr>
              <a:t>() {</a:t>
            </a:r>
            <a:endParaRPr lang="en-US" dirty="0">
              <a:latin typeface="Consolas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</a:rPr>
              <a:t>		return price;</a:t>
            </a:r>
            <a:endParaRPr lang="en-US" dirty="0">
              <a:latin typeface="Consolas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</a:rPr>
              <a:t>	}</a:t>
            </a:r>
            <a:endParaRPr lang="en-US" dirty="0">
              <a:latin typeface="Consolas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itchFamily="49" charset="0"/>
              </a:rPr>
              <a:t> 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37</a:t>
            </a:fld>
            <a:endParaRPr lang="el-GR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nsolas" pitchFamily="49" charset="0"/>
              </a:rPr>
              <a:t>public class </a:t>
            </a:r>
            <a:r>
              <a:rPr lang="en-US" sz="1600" b="1" dirty="0">
                <a:latin typeface="Consolas" pitchFamily="49" charset="0"/>
              </a:rPr>
              <a:t>CD extends Item</a:t>
            </a:r>
            <a:r>
              <a:rPr lang="en-US" sz="1600" dirty="0">
                <a:latin typeface="Consolas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nsolas" pitchFamily="49" charset="0"/>
              </a:rPr>
              <a:t>	private String artist;</a:t>
            </a:r>
          </a:p>
          <a:p>
            <a:pPr marL="0" indent="0">
              <a:buNone/>
            </a:pPr>
            <a:r>
              <a:rPr lang="en-US" sz="1600" dirty="0">
                <a:latin typeface="Consolas" pitchFamily="49" charset="0"/>
              </a:rPr>
              <a:t>	…</a:t>
            </a:r>
          </a:p>
          <a:p>
            <a:pPr marL="0" indent="0">
              <a:buNone/>
            </a:pPr>
            <a:r>
              <a:rPr lang="en-US" sz="1600" b="1" dirty="0">
                <a:latin typeface="Consolas" pitchFamily="49" charset="0"/>
              </a:rPr>
              <a:t>	@Override </a:t>
            </a:r>
            <a:endParaRPr lang="en-US" sz="1600" b="1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getFinalPrice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 algn="l">
              <a:buNone/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	return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b="1" dirty="0">
                <a:solidFill>
                  <a:srgbClr val="0000C0"/>
                </a:solidFill>
                <a:latin typeface="Consolas" panose="020B0609020204030204" pitchFamily="49" charset="0"/>
              </a:rPr>
              <a:t>price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600" b="1" dirty="0">
                <a:solidFill>
                  <a:srgbClr val="0000C0"/>
                </a:solidFill>
                <a:latin typeface="Consolas" panose="020B0609020204030204" pitchFamily="49" charset="0"/>
              </a:rPr>
              <a:t>discount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 algn="l"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 marL="0" indent="0" algn="l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 algn="l">
              <a:buNone/>
            </a:pPr>
            <a:r>
              <a:rPr lang="en-US" sz="1600" dirty="0">
                <a:solidFill>
                  <a:srgbClr val="646464"/>
                </a:solidFill>
                <a:latin typeface="Consolas" panose="020B0609020204030204" pitchFamily="49" charset="0"/>
              </a:rPr>
              <a:t>	@Override</a:t>
            </a:r>
          </a:p>
          <a:p>
            <a:pPr marL="0" indent="0" algn="l">
              <a:buNone/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showDetails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 algn="l"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	String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"***Item id: 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</a:rPr>
              <a:t>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"*** \n"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</a:t>
            </a:r>
          </a:p>
          <a:p>
            <a:pPr marL="0" indent="0" algn="l">
              <a:buNone/>
            </a:pP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</a:rPr>
              <a:t>			title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"\t\t Price:"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</a:rPr>
              <a:t>price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"\n"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</a:t>
            </a:r>
          </a:p>
          <a:p>
            <a:pPr marL="0" indent="0" algn="l">
              <a:buNone/>
            </a:pP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			"by 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</a:rPr>
              <a:t>artist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"\n"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</a:t>
            </a:r>
          </a:p>
          <a:p>
            <a:pPr marL="0" indent="0" algn="l">
              <a:buNone/>
            </a:pP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			"final price: 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getFinalPrice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()+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"\n\n"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	return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 marL="0" indent="0" algn="l">
              <a:buNone/>
            </a:pPr>
            <a:r>
              <a:rPr lang="en-US" sz="1600" dirty="0">
                <a:latin typeface="Consolas" pitchFamily="49" charset="0"/>
              </a:rPr>
              <a:t>}</a:t>
            </a:r>
          </a:p>
          <a:p>
            <a:pPr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38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841672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coupling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>
                <a:latin typeface="Consolas" pitchFamily="49" charset="0"/>
              </a:rPr>
              <a:t>public class </a:t>
            </a:r>
            <a:r>
              <a:rPr lang="en-US" b="1" dirty="0" err="1">
                <a:latin typeface="Consolas" pitchFamily="49" charset="0"/>
              </a:rPr>
              <a:t>ItemManager</a:t>
            </a:r>
            <a:r>
              <a:rPr lang="en-US" dirty="0">
                <a:latin typeface="Consolas" pitchFamily="49" charset="0"/>
              </a:rPr>
              <a:t> {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	private List&lt;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</a:rPr>
              <a:t>Item</a:t>
            </a:r>
            <a:r>
              <a:rPr lang="en-US" dirty="0">
                <a:latin typeface="Consolas" pitchFamily="49" charset="0"/>
              </a:rPr>
              <a:t>&gt; </a:t>
            </a:r>
            <a:r>
              <a:rPr lang="en-US" dirty="0" err="1">
                <a:latin typeface="Consolas" pitchFamily="49" charset="0"/>
              </a:rPr>
              <a:t>allItems</a:t>
            </a:r>
            <a:r>
              <a:rPr lang="en-US" dirty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…</a:t>
            </a:r>
          </a:p>
          <a:p>
            <a:pPr>
              <a:buNone/>
            </a:pPr>
            <a:r>
              <a:rPr lang="en-US" dirty="0">
                <a:latin typeface="Consolas" pitchFamily="49" charset="0"/>
              </a:rPr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The “client” class </a:t>
            </a:r>
            <a:r>
              <a:rPr lang="en-US" dirty="0" err="1"/>
              <a:t>ItemManager</a:t>
            </a:r>
            <a:r>
              <a:rPr lang="en-US" dirty="0"/>
              <a:t> uses </a:t>
            </a:r>
            <a:r>
              <a:rPr lang="en-US" dirty="0">
                <a:solidFill>
                  <a:srgbClr val="FF0000"/>
                </a:solidFill>
              </a:rPr>
              <a:t>ONLY the abstract class </a:t>
            </a:r>
            <a:r>
              <a:rPr lang="en-US" dirty="0"/>
              <a:t>and is completely agnostic to any subclasses the abstract class has.</a:t>
            </a:r>
          </a:p>
          <a:p>
            <a:pPr>
              <a:buNone/>
            </a:pPr>
            <a:r>
              <a:rPr lang="en-US" dirty="0"/>
              <a:t>=&gt; Zero maintenance cost when new subclasses appear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39</a:t>
            </a:fld>
            <a:endParaRPr lang="el-G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/ Γιατί / Πώς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57936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Στην παρούσα ενότητα θα υποστηρίξουμε τη διαδικασία σχεδίασης με τα βασικά (όχι όλα) </a:t>
            </a:r>
            <a:r>
              <a:rPr lang="el-GR" b="1" dirty="0"/>
              <a:t>σχεδιαστικά εργαλεία</a:t>
            </a:r>
            <a:r>
              <a:rPr lang="el-GR" dirty="0"/>
              <a:t> που έχουμε για το </a:t>
            </a:r>
            <a:r>
              <a:rPr lang="el-GR" dirty="0" err="1"/>
              <a:t>αντικειμενοστρεφές</a:t>
            </a:r>
            <a:r>
              <a:rPr lang="el-GR" dirty="0"/>
              <a:t> λογισμικό</a:t>
            </a:r>
          </a:p>
          <a:p>
            <a:pPr>
              <a:buNone/>
            </a:pPr>
            <a:r>
              <a:rPr lang="el-GR" sz="2600" i="1" dirty="0"/>
              <a:t>	/* μαθαίνουμε τι είναι το πριόνι, πριν μάθουμε να πριονίζουμε */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Αυτά είναι τα </a:t>
            </a:r>
            <a:r>
              <a:rPr lang="el-GR" b="1" dirty="0">
                <a:solidFill>
                  <a:srgbClr val="0000FF"/>
                </a:solidFill>
              </a:rPr>
              <a:t>σχεδιαστικά διαγράμματα </a:t>
            </a:r>
            <a:r>
              <a:rPr lang="en-US" b="1" dirty="0">
                <a:solidFill>
                  <a:srgbClr val="0000FF"/>
                </a:solidFill>
              </a:rPr>
              <a:t>UML</a:t>
            </a:r>
            <a:r>
              <a:rPr lang="el-GR" dirty="0"/>
              <a:t>, από τα οποία θα καλύψουμε τα πιο βασικά</a:t>
            </a:r>
          </a:p>
          <a:p>
            <a:pPr algn="ctr">
              <a:buNone/>
            </a:pPr>
            <a:endParaRPr lang="el-GR" dirty="0"/>
          </a:p>
          <a:p>
            <a:r>
              <a:rPr lang="el-GR" dirty="0"/>
              <a:t>Τελειώνοντας αυτή την ενότητα, θα πρέπει να είστε εις θέση αφενός να </a:t>
            </a:r>
            <a:r>
              <a:rPr lang="el-GR" u="sng" dirty="0"/>
              <a:t>κατανοείτε</a:t>
            </a:r>
            <a:r>
              <a:rPr lang="el-GR" dirty="0"/>
              <a:t> και αφετέρου να μπορείτε να </a:t>
            </a:r>
            <a:r>
              <a:rPr lang="el-GR" u="sng" dirty="0"/>
              <a:t>κατασκευάσετε</a:t>
            </a:r>
            <a:r>
              <a:rPr lang="el-GR" dirty="0"/>
              <a:t> ένα </a:t>
            </a:r>
            <a:r>
              <a:rPr lang="el-GR" u="sng" dirty="0"/>
              <a:t>διάγραμμα </a:t>
            </a:r>
            <a:r>
              <a:rPr lang="en-US" u="sng" dirty="0"/>
              <a:t>UML</a:t>
            </a:r>
            <a:r>
              <a:rPr lang="el-GR" u="sng" dirty="0"/>
              <a:t> </a:t>
            </a:r>
            <a:r>
              <a:rPr lang="el-GR" dirty="0"/>
              <a:t>που αναπαριστά αφαιρετικά ένα (</a:t>
            </a:r>
            <a:r>
              <a:rPr lang="el-GR" dirty="0" err="1"/>
              <a:t>υπο</a:t>
            </a:r>
            <a:r>
              <a:rPr lang="el-GR" dirty="0"/>
              <a:t>)σύστημα αντικειμενοστρεφούς λογισμικού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04BCA-C374-4635-8D9B-698FAD81EB4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/>
              <a:t>Στατική Άποψη - Συνάθροιση</a:t>
            </a:r>
          </a:p>
        </p:txBody>
      </p:sp>
      <p:sp>
        <p:nvSpPr>
          <p:cNvPr id="5734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EN: aggregation</a:t>
            </a:r>
            <a:endParaRPr lang="el-GR" dirty="0"/>
          </a:p>
          <a:p>
            <a:pPr eaLnBrk="1" hangingPunct="1"/>
            <a:r>
              <a:rPr lang="el-GR" dirty="0"/>
              <a:t>Γνωστή και ως «συσσωμάτωση»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Times New Roman" pitchFamily="18" charset="0"/>
              </a:rPr>
              <a:t>UML Class Diagrams</a:t>
            </a:r>
            <a:r>
              <a:rPr lang="el-GR" sz="3200" dirty="0">
                <a:latin typeface="Times New Roman" pitchFamily="18" charset="0"/>
              </a:rPr>
              <a:t> - Συνάθροιση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600075" y="2852738"/>
            <a:ext cx="7859713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l-GR" sz="2000" dirty="0">
                <a:latin typeface="+mn-lt"/>
              </a:rPr>
              <a:t>Έ</a:t>
            </a:r>
            <a:r>
              <a:rPr lang="el-GR" dirty="0">
                <a:latin typeface="+mn-lt"/>
              </a:rPr>
              <a:t>να αντικείμενο της κλάσης </a:t>
            </a:r>
            <a:r>
              <a:rPr lang="en-US" b="1" dirty="0">
                <a:solidFill>
                  <a:srgbClr val="000099"/>
                </a:solidFill>
                <a:latin typeface="+mn-lt"/>
              </a:rPr>
              <a:t>Composite</a:t>
            </a:r>
            <a:r>
              <a:rPr lang="el-GR" dirty="0">
                <a:latin typeface="+mn-lt"/>
              </a:rPr>
              <a:t> (πχ μια ομάδα εργασίας) είναι συνάθροιση αντικειμένων της </a:t>
            </a:r>
            <a:r>
              <a:rPr lang="en-US" b="1" dirty="0">
                <a:solidFill>
                  <a:srgbClr val="000099"/>
                </a:solidFill>
                <a:latin typeface="+mn-lt"/>
              </a:rPr>
              <a:t>Component </a:t>
            </a:r>
            <a:r>
              <a:rPr lang="el-GR" b="1" dirty="0">
                <a:solidFill>
                  <a:srgbClr val="000099"/>
                </a:solidFill>
                <a:latin typeface="+mn-lt"/>
              </a:rPr>
              <a:t>αν χαρακτηρίζεται</a:t>
            </a:r>
            <a:r>
              <a:rPr lang="en-US" b="1" dirty="0">
                <a:solidFill>
                  <a:srgbClr val="000099"/>
                </a:solidFill>
                <a:latin typeface="+mn-lt"/>
              </a:rPr>
              <a:t>/</a:t>
            </a:r>
            <a:r>
              <a:rPr lang="el-GR" b="1" dirty="0">
                <a:solidFill>
                  <a:srgbClr val="000099"/>
                </a:solidFill>
                <a:latin typeface="+mn-lt"/>
              </a:rPr>
              <a:t>αποτελείται από αντικείμενα της κλάσης </a:t>
            </a:r>
            <a:r>
              <a:rPr lang="en-US" b="1" dirty="0">
                <a:solidFill>
                  <a:srgbClr val="000099"/>
                </a:solidFill>
                <a:latin typeface="+mn-lt"/>
              </a:rPr>
              <a:t>Component</a:t>
            </a:r>
            <a:r>
              <a:rPr lang="el-GR" dirty="0">
                <a:latin typeface="+mn-lt"/>
              </a:rPr>
              <a:t> (πχ τα μέλη μιας ομάδας)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l-GR" b="1" dirty="0">
                <a:solidFill>
                  <a:srgbClr val="000099"/>
                </a:solidFill>
                <a:latin typeface="+mn-lt"/>
              </a:rPr>
              <a:t>Σε μια σχέση συνάθροισης</a:t>
            </a:r>
            <a:r>
              <a:rPr lang="el-GR" dirty="0">
                <a:latin typeface="+mn-lt"/>
              </a:rPr>
              <a:t> ένα αντικείμενο της κλάσης </a:t>
            </a:r>
            <a:r>
              <a:rPr lang="en-US" dirty="0">
                <a:latin typeface="+mn-lt"/>
              </a:rPr>
              <a:t>Component</a:t>
            </a:r>
            <a:r>
              <a:rPr lang="el-GR" dirty="0">
                <a:latin typeface="+mn-lt"/>
              </a:rPr>
              <a:t> (π.χ., το μέλος της ομάδας) </a:t>
            </a:r>
            <a:r>
              <a:rPr lang="el-GR" dirty="0">
                <a:solidFill>
                  <a:srgbClr val="0000CC"/>
                </a:solidFill>
                <a:latin typeface="+mn-lt"/>
              </a:rPr>
              <a:t>μπορεί να χαρακτηρίζει πολλαπλά αντικείμενα</a:t>
            </a:r>
            <a:r>
              <a:rPr lang="el-GR" dirty="0">
                <a:latin typeface="+mn-lt"/>
              </a:rPr>
              <a:t> </a:t>
            </a:r>
            <a:r>
              <a:rPr lang="el-GR" dirty="0">
                <a:solidFill>
                  <a:srgbClr val="000099"/>
                </a:solidFill>
                <a:latin typeface="+mn-lt"/>
              </a:rPr>
              <a:t>της κλάσης </a:t>
            </a:r>
            <a:r>
              <a:rPr lang="en-US" dirty="0">
                <a:solidFill>
                  <a:srgbClr val="000099"/>
                </a:solidFill>
                <a:latin typeface="+mn-lt"/>
              </a:rPr>
              <a:t>Composite</a:t>
            </a:r>
            <a:r>
              <a:rPr lang="el-GR" dirty="0">
                <a:latin typeface="+mn-lt"/>
              </a:rPr>
              <a:t> (π.χ., ένας υπάλληλος συμμετέχει σε πολλές ομάδες εργασίας)</a:t>
            </a:r>
            <a:r>
              <a:rPr lang="en-US" dirty="0">
                <a:latin typeface="+mn-lt"/>
              </a:rPr>
              <a:t> </a:t>
            </a:r>
            <a:r>
              <a:rPr lang="el-GR" dirty="0">
                <a:latin typeface="+mn-lt"/>
              </a:rPr>
              <a:t> - ή και αντικείμενα μιας άλλης κλάσης (π.χ., της διαχείρισης μισθοδοσίας) </a:t>
            </a:r>
            <a:r>
              <a:rPr lang="en-US" dirty="0" err="1">
                <a:latin typeface="+mn-lt"/>
              </a:rPr>
              <a:t>AnotherCompositeClass</a:t>
            </a:r>
            <a:r>
              <a:rPr lang="el-GR" dirty="0">
                <a:latin typeface="+mn-lt"/>
              </a:rPr>
              <a:t>…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l-GR" dirty="0">
                <a:latin typeface="+mn-lt"/>
              </a:rPr>
              <a:t>Σύμφωνα με τα παραπάνω </a:t>
            </a:r>
            <a:r>
              <a:rPr lang="el-GR" dirty="0">
                <a:solidFill>
                  <a:srgbClr val="000099"/>
                </a:solidFill>
                <a:latin typeface="+mn-lt"/>
              </a:rPr>
              <a:t>η ύπαρξη των αντικειμένων της </a:t>
            </a:r>
            <a:r>
              <a:rPr lang="en-US" dirty="0">
                <a:solidFill>
                  <a:srgbClr val="000099"/>
                </a:solidFill>
                <a:latin typeface="+mn-lt"/>
              </a:rPr>
              <a:t>Component</a:t>
            </a:r>
            <a:r>
              <a:rPr lang="el-GR" dirty="0">
                <a:latin typeface="+mn-lt"/>
              </a:rPr>
              <a:t> </a:t>
            </a:r>
            <a:r>
              <a:rPr lang="el-GR" dirty="0">
                <a:solidFill>
                  <a:srgbClr val="000099"/>
                </a:solidFill>
                <a:latin typeface="+mn-lt"/>
              </a:rPr>
              <a:t>δεν εξαρτάται άμεσα από την ύπαρξη των αντικειμένων της </a:t>
            </a:r>
            <a:r>
              <a:rPr lang="en-US" dirty="0">
                <a:solidFill>
                  <a:srgbClr val="000099"/>
                </a:solidFill>
                <a:latin typeface="+mn-lt"/>
              </a:rPr>
              <a:t>Composite</a:t>
            </a:r>
            <a:r>
              <a:rPr lang="el-GR" dirty="0">
                <a:latin typeface="+mn-lt"/>
              </a:rPr>
              <a:t> </a:t>
            </a:r>
          </a:p>
          <a:p>
            <a:pPr marL="1127125" lvl="2" indent="-325438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l-GR" dirty="0">
                <a:latin typeface="+mn-lt"/>
              </a:rPr>
              <a:t>(π.χ., το πρόγραμμα μισθοδοσίας διαχειρίζεται μια λίστα από υπαλλήλους ακόμα και αν δεν συμμετέχουν σε ομάδες εργασίας)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37932-E024-4C08-93CC-F387FCEAB47E}" type="slidenum">
              <a:rPr lang="el-GR" altLang="en-US" smtClean="0"/>
              <a:pPr>
                <a:defRPr/>
              </a:pPr>
              <a:t>41</a:t>
            </a:fld>
            <a:endParaRPr lang="el-GR" altLang="en-US"/>
          </a:p>
        </p:txBody>
      </p:sp>
      <p:grpSp>
        <p:nvGrpSpPr>
          <p:cNvPr id="2052" name="Group 4"/>
          <p:cNvGrpSpPr>
            <a:grpSpLocks noChangeAspect="1"/>
          </p:cNvGrpSpPr>
          <p:nvPr/>
        </p:nvGrpSpPr>
        <p:grpSpPr bwMode="auto">
          <a:xfrm>
            <a:off x="684213" y="1311276"/>
            <a:ext cx="7488237" cy="1130301"/>
            <a:chOff x="431" y="826"/>
            <a:chExt cx="4717" cy="712"/>
          </a:xfrm>
        </p:grpSpPr>
        <p:sp>
          <p:nvSpPr>
            <p:cNvPr id="2051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1" y="826"/>
              <a:ext cx="4717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649" y="867"/>
              <a:ext cx="859" cy="548"/>
            </a:xfrm>
            <a:prstGeom prst="rect">
              <a:avLst/>
            </a:prstGeom>
            <a:solidFill>
              <a:srgbClr val="FFFFCC"/>
            </a:solidFill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669" y="922"/>
              <a:ext cx="77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Composite</a:t>
              </a:r>
              <a:endParaRPr kumimoji="0" 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649" y="1155"/>
              <a:ext cx="859" cy="260"/>
            </a:xfrm>
            <a:prstGeom prst="rect">
              <a:avLst/>
            </a:prstGeom>
            <a:noFill/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649" y="1265"/>
              <a:ext cx="859" cy="150"/>
            </a:xfrm>
            <a:prstGeom prst="rect">
              <a:avLst/>
            </a:prstGeom>
            <a:noFill/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4057" y="867"/>
              <a:ext cx="859" cy="548"/>
            </a:xfrm>
            <a:prstGeom prst="rect">
              <a:avLst/>
            </a:prstGeom>
            <a:solidFill>
              <a:srgbClr val="FFFFCC"/>
            </a:solidFill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4059" y="922"/>
              <a:ext cx="83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Component</a:t>
              </a:r>
              <a:endParaRPr kumimoji="0" 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4057" y="1155"/>
              <a:ext cx="859" cy="260"/>
            </a:xfrm>
            <a:prstGeom prst="rect">
              <a:avLst/>
            </a:prstGeom>
            <a:noFill/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4057" y="1265"/>
              <a:ext cx="859" cy="150"/>
            </a:xfrm>
            <a:prstGeom prst="rect">
              <a:avLst/>
            </a:prstGeom>
            <a:noFill/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 flipH="1">
              <a:off x="1508" y="1141"/>
              <a:ext cx="1268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1644" y="1278"/>
              <a:ext cx="354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508" y="1073"/>
              <a:ext cx="232" cy="137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123" y="137"/>
                </a:cxn>
                <a:cxn ang="0">
                  <a:pos x="232" y="68"/>
                </a:cxn>
                <a:cxn ang="0">
                  <a:pos x="123" y="0"/>
                </a:cxn>
                <a:cxn ang="0">
                  <a:pos x="0" y="68"/>
                </a:cxn>
              </a:cxnLst>
              <a:rect l="0" t="0" r="r" b="b"/>
              <a:pathLst>
                <a:path w="232" h="137">
                  <a:moveTo>
                    <a:pt x="0" y="68"/>
                  </a:moveTo>
                  <a:lnTo>
                    <a:pt x="123" y="137"/>
                  </a:lnTo>
                  <a:lnTo>
                    <a:pt x="232" y="68"/>
                  </a:lnTo>
                  <a:lnTo>
                    <a:pt x="123" y="0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9900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>
              <a:off x="2776" y="1141"/>
              <a:ext cx="1281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3635" y="1278"/>
              <a:ext cx="354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1781" y="853"/>
              <a:ext cx="93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r>
                <a:rPr lang="en-US" sz="20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isMemberOf</a:t>
              </a:r>
              <a:endParaRPr kumimoji="0" 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1644" y="1278"/>
              <a:ext cx="354" cy="2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3081" y="853"/>
              <a:ext cx="93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-components</a:t>
              </a:r>
              <a:endParaRPr kumimoji="0" 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3635" y="1278"/>
              <a:ext cx="354" cy="2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634704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>
                <a:latin typeface="Consolas" pitchFamily="49" charset="0"/>
              </a:rPr>
              <a:t>public class </a:t>
            </a:r>
            <a:r>
              <a:rPr lang="en-US" sz="2400" b="1" dirty="0" err="1">
                <a:latin typeface="Consolas" pitchFamily="49" charset="0"/>
              </a:rPr>
              <a:t>ItemManager</a:t>
            </a:r>
            <a:r>
              <a:rPr lang="en-US" sz="2400" dirty="0">
                <a:latin typeface="Consolas" pitchFamily="49" charset="0"/>
              </a:rPr>
              <a:t> {</a:t>
            </a:r>
          </a:p>
          <a:p>
            <a:pPr>
              <a:buNone/>
            </a:pPr>
            <a:r>
              <a:rPr lang="en-US" sz="2400" dirty="0">
                <a:latin typeface="Consolas" pitchFamily="49" charset="0"/>
              </a:rPr>
              <a:t>	private List&lt;</a:t>
            </a:r>
            <a:r>
              <a:rPr lang="en-US" sz="2400" dirty="0">
                <a:solidFill>
                  <a:srgbClr val="FF0000"/>
                </a:solidFill>
                <a:latin typeface="Consolas" pitchFamily="49" charset="0"/>
              </a:rPr>
              <a:t>Item</a:t>
            </a:r>
            <a:r>
              <a:rPr lang="en-US" sz="2400" dirty="0">
                <a:latin typeface="Consolas" pitchFamily="49" charset="0"/>
              </a:rPr>
              <a:t>&gt; </a:t>
            </a:r>
            <a:r>
              <a:rPr lang="en-US" sz="2400" dirty="0" err="1">
                <a:latin typeface="Consolas" pitchFamily="49" charset="0"/>
              </a:rPr>
              <a:t>allItems</a:t>
            </a:r>
            <a:r>
              <a:rPr lang="en-US" sz="2400" dirty="0">
                <a:latin typeface="Consolas" pitchFamily="49" charset="0"/>
              </a:rPr>
              <a:t>;</a:t>
            </a:r>
          </a:p>
          <a:p>
            <a:pPr>
              <a:buNone/>
            </a:pPr>
            <a:endParaRPr lang="en-US" sz="2400" dirty="0">
              <a:latin typeface="Consolas" pitchFamily="49" charset="0"/>
            </a:endParaRPr>
          </a:p>
          <a:p>
            <a:pPr>
              <a:buNone/>
            </a:pPr>
            <a:r>
              <a:rPr lang="en-US" sz="2400" dirty="0">
                <a:latin typeface="Consolas" pitchFamily="49" charset="0"/>
              </a:rPr>
              <a:t>	public </a:t>
            </a:r>
            <a:r>
              <a:rPr lang="en-US" sz="2400" dirty="0" err="1">
                <a:latin typeface="Consolas" pitchFamily="49" charset="0"/>
              </a:rPr>
              <a:t>ItemManager</a:t>
            </a:r>
            <a:r>
              <a:rPr lang="en-US" sz="2400" dirty="0">
                <a:latin typeface="Consolas" pitchFamily="49" charset="0"/>
              </a:rPr>
              <a:t>(){</a:t>
            </a:r>
          </a:p>
          <a:p>
            <a:pPr>
              <a:buNone/>
            </a:pPr>
            <a:r>
              <a:rPr lang="en-US" sz="2400" dirty="0">
                <a:latin typeface="Consolas" pitchFamily="49" charset="0"/>
              </a:rPr>
              <a:t>	 </a:t>
            </a:r>
            <a:r>
              <a:rPr lang="en-US" sz="2400" dirty="0" err="1">
                <a:latin typeface="Consolas" pitchFamily="49" charset="0"/>
              </a:rPr>
              <a:t>allItems</a:t>
            </a:r>
            <a:r>
              <a:rPr lang="en-US" sz="2400" dirty="0">
                <a:latin typeface="Consolas" pitchFamily="49" charset="0"/>
              </a:rPr>
              <a:t> = new </a:t>
            </a:r>
            <a:r>
              <a:rPr lang="en-US" sz="2400" dirty="0" err="1">
                <a:latin typeface="Consolas" pitchFamily="49" charset="0"/>
              </a:rPr>
              <a:t>ArrayList</a:t>
            </a:r>
            <a:r>
              <a:rPr lang="en-US" sz="2400" dirty="0">
                <a:latin typeface="Consolas" pitchFamily="49" charset="0"/>
              </a:rPr>
              <a:t>&lt;Item&gt;();</a:t>
            </a:r>
          </a:p>
          <a:p>
            <a:pPr>
              <a:buNone/>
            </a:pPr>
            <a:r>
              <a:rPr lang="en-US" sz="2400" dirty="0">
                <a:latin typeface="Consolas" pitchFamily="49" charset="0"/>
              </a:rPr>
              <a:t>	}</a:t>
            </a:r>
          </a:p>
          <a:p>
            <a:pPr>
              <a:buNone/>
            </a:pPr>
            <a:r>
              <a:rPr lang="en-US" sz="2400" dirty="0">
                <a:latin typeface="Consolas" pitchFamily="49" charset="0"/>
              </a:rPr>
              <a:t>…</a:t>
            </a:r>
          </a:p>
          <a:p>
            <a:pPr>
              <a:buNone/>
            </a:pPr>
            <a:r>
              <a:rPr lang="en-US" sz="2400" dirty="0">
                <a:latin typeface="Consolas" pitchFamily="49" charset="0"/>
              </a:rPr>
              <a:t>}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/>
              <a:t>Προσοχή στον άσπρο ρόμβο:</a:t>
            </a:r>
          </a:p>
          <a:p>
            <a:pPr lvl="1"/>
            <a:r>
              <a:rPr lang="el-GR" sz="2000" dirty="0"/>
              <a:t>Στη μεριά του σύνθετου αντικειμένου</a:t>
            </a:r>
          </a:p>
          <a:p>
            <a:pPr lvl="1"/>
            <a:r>
              <a:rPr lang="el-GR" sz="2000" dirty="0"/>
              <a:t>Προσοχή στο χρώμα: άσπρος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42</a:t>
            </a:fld>
            <a:endParaRPr lang="el-GR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95619" y="103980"/>
            <a:ext cx="2340987" cy="663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συνάθροιση είναι μια ειδική περίπτωση συσχέτισης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18F979-C724-4677-BB03-28B822EF0AF4}" type="slidenum">
              <a:rPr lang="el-GR" altLang="en-US" smtClean="0"/>
              <a:pPr>
                <a:defRPr/>
              </a:pPr>
              <a:t>43</a:t>
            </a:fld>
            <a:endParaRPr lang="el-GR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7624" y="1632276"/>
            <a:ext cx="1740465" cy="493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6136" y="1632277"/>
            <a:ext cx="1701599" cy="48245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/>
              <a:t>Στατική Άποψη - Σύνθεση</a:t>
            </a:r>
          </a:p>
        </p:txBody>
      </p:sp>
      <p:sp>
        <p:nvSpPr>
          <p:cNvPr id="6349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EN:</a:t>
            </a:r>
            <a:r>
              <a:rPr lang="el-GR" dirty="0"/>
              <a:t> </a:t>
            </a:r>
            <a:r>
              <a:rPr lang="en-US" dirty="0"/>
              <a:t>composition</a:t>
            </a:r>
            <a:endParaRPr lang="el-G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UML Class Diagrams</a:t>
            </a:r>
            <a:r>
              <a:rPr lang="el-GR"/>
              <a:t> - Σύνθεση</a:t>
            </a: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374650" y="3142382"/>
            <a:ext cx="8229600" cy="338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l-GR" sz="2400" dirty="0">
                <a:latin typeface="+mn-lt"/>
              </a:rPr>
              <a:t>Ένα αντικείμενο της κλάσης </a:t>
            </a:r>
            <a:r>
              <a:rPr lang="en-US" sz="2400" dirty="0">
                <a:latin typeface="+mn-lt"/>
              </a:rPr>
              <a:t>Composite</a:t>
            </a:r>
            <a:r>
              <a:rPr lang="el-GR" sz="2400" dirty="0">
                <a:latin typeface="+mn-lt"/>
              </a:rPr>
              <a:t> (πχ μια εταιρεία) </a:t>
            </a:r>
            <a:r>
              <a:rPr lang="el-GR" sz="2400" b="1" dirty="0">
                <a:solidFill>
                  <a:srgbClr val="000099"/>
                </a:solidFill>
                <a:latin typeface="+mn-lt"/>
              </a:rPr>
              <a:t>αποτελεί σύνθεση αντικειμένων </a:t>
            </a:r>
            <a:r>
              <a:rPr lang="el-GR" sz="2400" dirty="0">
                <a:latin typeface="+mn-lt"/>
              </a:rPr>
              <a:t>της </a:t>
            </a:r>
            <a:r>
              <a:rPr lang="en-US" sz="2400" dirty="0">
                <a:latin typeface="+mn-lt"/>
              </a:rPr>
              <a:t>Component </a:t>
            </a:r>
            <a:r>
              <a:rPr lang="el-GR" sz="2400" dirty="0">
                <a:solidFill>
                  <a:srgbClr val="000099"/>
                </a:solidFill>
                <a:latin typeface="+mn-lt"/>
              </a:rPr>
              <a:t>αν χαρακτηρίζεται/αποτελείται από αντικείμενα της κλάσης </a:t>
            </a:r>
            <a:r>
              <a:rPr lang="en-US" sz="2400" dirty="0">
                <a:solidFill>
                  <a:srgbClr val="000099"/>
                </a:solidFill>
                <a:latin typeface="+mn-lt"/>
              </a:rPr>
              <a:t>Component</a:t>
            </a:r>
            <a:r>
              <a:rPr lang="el-GR" sz="2400" dirty="0">
                <a:latin typeface="+mn-lt"/>
              </a:rPr>
              <a:t> (πχ τα τμήματα της εταιρείας)</a:t>
            </a:r>
          </a:p>
          <a:p>
            <a:pPr marL="669925" lvl="1" indent="-32543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l-GR" sz="2400" b="1" dirty="0">
                <a:solidFill>
                  <a:srgbClr val="000099"/>
                </a:solidFill>
                <a:latin typeface="+mn-lt"/>
              </a:rPr>
              <a:t>Σε μια σχέση σύνθεσης </a:t>
            </a:r>
            <a:r>
              <a:rPr lang="el-GR" sz="2400" dirty="0">
                <a:latin typeface="+mn-lt"/>
              </a:rPr>
              <a:t>ένα αντικείμενο </a:t>
            </a:r>
            <a:r>
              <a:rPr lang="en-US" sz="2400" dirty="0">
                <a:latin typeface="+mn-lt"/>
              </a:rPr>
              <a:t>Component</a:t>
            </a:r>
            <a:r>
              <a:rPr lang="el-GR" sz="2400" dirty="0">
                <a:latin typeface="+mn-lt"/>
              </a:rPr>
              <a:t> ανήκει το </a:t>
            </a:r>
            <a:r>
              <a:rPr lang="el-GR" sz="2400" b="1" dirty="0">
                <a:solidFill>
                  <a:srgbClr val="000099"/>
                </a:solidFill>
                <a:latin typeface="+mn-lt"/>
              </a:rPr>
              <a:t>πολύ σε ένα </a:t>
            </a:r>
            <a:r>
              <a:rPr lang="el-GR" sz="2400" dirty="0">
                <a:latin typeface="+mn-lt"/>
              </a:rPr>
              <a:t>αντικείμενο της </a:t>
            </a:r>
            <a:r>
              <a:rPr lang="en-US" sz="2400" dirty="0">
                <a:latin typeface="+mn-lt"/>
              </a:rPr>
              <a:t>Composite</a:t>
            </a:r>
          </a:p>
          <a:p>
            <a:pPr marL="669925" lvl="1" indent="-32543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l-GR" sz="2400" b="1" dirty="0">
                <a:solidFill>
                  <a:srgbClr val="000099"/>
                </a:solidFill>
                <a:latin typeface="+mn-lt"/>
              </a:rPr>
              <a:t>Σύμφωνα με τα παραπάνω ένα αντικείμενο της κλάσης </a:t>
            </a:r>
            <a:r>
              <a:rPr lang="en-US" sz="2400" b="1" dirty="0">
                <a:solidFill>
                  <a:srgbClr val="000099"/>
                </a:solidFill>
                <a:latin typeface="+mn-lt"/>
              </a:rPr>
              <a:t>Component</a:t>
            </a:r>
            <a:r>
              <a:rPr lang="el-GR" sz="2400" b="1" dirty="0">
                <a:solidFill>
                  <a:srgbClr val="000099"/>
                </a:solidFill>
                <a:latin typeface="+mn-lt"/>
              </a:rPr>
              <a:t> δεν έχει λόγο ύπαρξης αν δεν υπάρχει το αντικείμενο της </a:t>
            </a:r>
            <a:r>
              <a:rPr lang="en-US" sz="2400" b="1" dirty="0">
                <a:solidFill>
                  <a:srgbClr val="000099"/>
                </a:solidFill>
                <a:latin typeface="+mn-lt"/>
              </a:rPr>
              <a:t>Composite</a:t>
            </a:r>
            <a:r>
              <a:rPr lang="el-GR" sz="2400" b="1" dirty="0">
                <a:solidFill>
                  <a:srgbClr val="000099"/>
                </a:solidFill>
                <a:latin typeface="+mn-lt"/>
              </a:rPr>
              <a:t> το οποίο χαρακτηρίζει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37932-E024-4C08-93CC-F387FCEAB47E}" type="slidenum">
              <a:rPr lang="el-GR" altLang="en-US" smtClean="0"/>
              <a:pPr>
                <a:defRPr/>
              </a:pPr>
              <a:t>45</a:t>
            </a:fld>
            <a:endParaRPr lang="el-GR" altLang="en-US"/>
          </a:p>
        </p:txBody>
      </p:sp>
      <p:grpSp>
        <p:nvGrpSpPr>
          <p:cNvPr id="24" name="Group 4"/>
          <p:cNvGrpSpPr>
            <a:grpSpLocks noChangeAspect="1"/>
          </p:cNvGrpSpPr>
          <p:nvPr/>
        </p:nvGrpSpPr>
        <p:grpSpPr bwMode="auto">
          <a:xfrm>
            <a:off x="684213" y="1311276"/>
            <a:ext cx="7488237" cy="1130301"/>
            <a:chOff x="431" y="826"/>
            <a:chExt cx="4717" cy="712"/>
          </a:xfrm>
        </p:grpSpPr>
        <p:sp>
          <p:nvSpPr>
            <p:cNvPr id="25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1" y="826"/>
              <a:ext cx="4717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" name="Rectangle 5"/>
            <p:cNvSpPr>
              <a:spLocks noChangeArrowheads="1"/>
            </p:cNvSpPr>
            <p:nvPr/>
          </p:nvSpPr>
          <p:spPr bwMode="auto">
            <a:xfrm>
              <a:off x="649" y="867"/>
              <a:ext cx="859" cy="548"/>
            </a:xfrm>
            <a:prstGeom prst="rect">
              <a:avLst/>
            </a:prstGeom>
            <a:solidFill>
              <a:srgbClr val="FFFFCC"/>
            </a:solidFill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" name="Rectangle 6"/>
            <p:cNvSpPr>
              <a:spLocks noChangeArrowheads="1"/>
            </p:cNvSpPr>
            <p:nvPr/>
          </p:nvSpPr>
          <p:spPr bwMode="auto">
            <a:xfrm>
              <a:off x="669" y="922"/>
              <a:ext cx="77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Composite</a:t>
              </a:r>
              <a:endParaRPr kumimoji="0" 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7"/>
            <p:cNvSpPr>
              <a:spLocks noChangeArrowheads="1"/>
            </p:cNvSpPr>
            <p:nvPr/>
          </p:nvSpPr>
          <p:spPr bwMode="auto">
            <a:xfrm>
              <a:off x="649" y="1155"/>
              <a:ext cx="859" cy="260"/>
            </a:xfrm>
            <a:prstGeom prst="rect">
              <a:avLst/>
            </a:prstGeom>
            <a:noFill/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" name="Rectangle 8"/>
            <p:cNvSpPr>
              <a:spLocks noChangeArrowheads="1"/>
            </p:cNvSpPr>
            <p:nvPr/>
          </p:nvSpPr>
          <p:spPr bwMode="auto">
            <a:xfrm>
              <a:off x="649" y="1265"/>
              <a:ext cx="859" cy="150"/>
            </a:xfrm>
            <a:prstGeom prst="rect">
              <a:avLst/>
            </a:prstGeom>
            <a:noFill/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4057" y="867"/>
              <a:ext cx="859" cy="548"/>
            </a:xfrm>
            <a:prstGeom prst="rect">
              <a:avLst/>
            </a:prstGeom>
            <a:solidFill>
              <a:srgbClr val="FFFFCC"/>
            </a:solidFill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4059" y="922"/>
              <a:ext cx="83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Component</a:t>
              </a:r>
              <a:endParaRPr kumimoji="0" 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>
              <a:off x="4057" y="1155"/>
              <a:ext cx="859" cy="260"/>
            </a:xfrm>
            <a:prstGeom prst="rect">
              <a:avLst/>
            </a:prstGeom>
            <a:noFill/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" name="Rectangle 12"/>
            <p:cNvSpPr>
              <a:spLocks noChangeArrowheads="1"/>
            </p:cNvSpPr>
            <p:nvPr/>
          </p:nvSpPr>
          <p:spPr bwMode="auto">
            <a:xfrm>
              <a:off x="4057" y="1265"/>
              <a:ext cx="859" cy="150"/>
            </a:xfrm>
            <a:prstGeom prst="rect">
              <a:avLst/>
            </a:prstGeom>
            <a:noFill/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" name="Line 13"/>
            <p:cNvSpPr>
              <a:spLocks noChangeShapeType="1"/>
            </p:cNvSpPr>
            <p:nvPr/>
          </p:nvSpPr>
          <p:spPr bwMode="auto">
            <a:xfrm flipH="1">
              <a:off x="1508" y="1141"/>
              <a:ext cx="1268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" name="Rectangle 14"/>
            <p:cNvSpPr>
              <a:spLocks noChangeArrowheads="1"/>
            </p:cNvSpPr>
            <p:nvPr/>
          </p:nvSpPr>
          <p:spPr bwMode="auto">
            <a:xfrm>
              <a:off x="1644" y="1278"/>
              <a:ext cx="354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Freeform 15"/>
            <p:cNvSpPr>
              <a:spLocks/>
            </p:cNvSpPr>
            <p:nvPr/>
          </p:nvSpPr>
          <p:spPr bwMode="auto">
            <a:xfrm>
              <a:off x="1508" y="1073"/>
              <a:ext cx="232" cy="137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123" y="137"/>
                </a:cxn>
                <a:cxn ang="0">
                  <a:pos x="232" y="68"/>
                </a:cxn>
                <a:cxn ang="0">
                  <a:pos x="123" y="0"/>
                </a:cxn>
                <a:cxn ang="0">
                  <a:pos x="0" y="68"/>
                </a:cxn>
              </a:cxnLst>
              <a:rect l="0" t="0" r="r" b="b"/>
              <a:pathLst>
                <a:path w="232" h="137">
                  <a:moveTo>
                    <a:pt x="0" y="68"/>
                  </a:moveTo>
                  <a:lnTo>
                    <a:pt x="123" y="137"/>
                  </a:lnTo>
                  <a:lnTo>
                    <a:pt x="232" y="68"/>
                  </a:lnTo>
                  <a:lnTo>
                    <a:pt x="123" y="0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9900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" name="Line 16"/>
            <p:cNvSpPr>
              <a:spLocks noChangeShapeType="1"/>
            </p:cNvSpPr>
            <p:nvPr/>
          </p:nvSpPr>
          <p:spPr bwMode="auto">
            <a:xfrm>
              <a:off x="2776" y="1141"/>
              <a:ext cx="1281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8" name="Rectangle 17"/>
            <p:cNvSpPr>
              <a:spLocks noChangeArrowheads="1"/>
            </p:cNvSpPr>
            <p:nvPr/>
          </p:nvSpPr>
          <p:spPr bwMode="auto">
            <a:xfrm>
              <a:off x="3635" y="1278"/>
              <a:ext cx="354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18"/>
            <p:cNvSpPr>
              <a:spLocks noChangeArrowheads="1"/>
            </p:cNvSpPr>
            <p:nvPr/>
          </p:nvSpPr>
          <p:spPr bwMode="auto">
            <a:xfrm>
              <a:off x="1781" y="853"/>
              <a:ext cx="93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r>
                <a:rPr lang="en-US" sz="20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isMemberOf</a:t>
              </a:r>
              <a:endParaRPr kumimoji="0" 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19"/>
            <p:cNvSpPr>
              <a:spLocks noChangeArrowheads="1"/>
            </p:cNvSpPr>
            <p:nvPr/>
          </p:nvSpPr>
          <p:spPr bwMode="auto">
            <a:xfrm>
              <a:off x="1644" y="1278"/>
              <a:ext cx="297" cy="21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r>
                <a:rPr kumimoji="0" lang="el-GR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..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20"/>
            <p:cNvSpPr>
              <a:spLocks noChangeArrowheads="1"/>
            </p:cNvSpPr>
            <p:nvPr/>
          </p:nvSpPr>
          <p:spPr bwMode="auto">
            <a:xfrm>
              <a:off x="3081" y="853"/>
              <a:ext cx="93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-components</a:t>
              </a:r>
              <a:endParaRPr kumimoji="0" 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21"/>
            <p:cNvSpPr>
              <a:spLocks noChangeArrowheads="1"/>
            </p:cNvSpPr>
            <p:nvPr/>
          </p:nvSpPr>
          <p:spPr bwMode="auto">
            <a:xfrm>
              <a:off x="3635" y="1278"/>
              <a:ext cx="354" cy="2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Freeform 15"/>
          <p:cNvSpPr>
            <a:spLocks/>
          </p:cNvSpPr>
          <p:nvPr/>
        </p:nvSpPr>
        <p:spPr bwMode="auto">
          <a:xfrm>
            <a:off x="2381275" y="1700808"/>
            <a:ext cx="390525" cy="230187"/>
          </a:xfrm>
          <a:custGeom>
            <a:avLst/>
            <a:gdLst/>
            <a:ahLst/>
            <a:cxnLst>
              <a:cxn ang="0">
                <a:pos x="0" y="72"/>
              </a:cxn>
              <a:cxn ang="0">
                <a:pos x="130" y="145"/>
              </a:cxn>
              <a:cxn ang="0">
                <a:pos x="246" y="72"/>
              </a:cxn>
              <a:cxn ang="0">
                <a:pos x="130" y="0"/>
              </a:cxn>
              <a:cxn ang="0">
                <a:pos x="0" y="72"/>
              </a:cxn>
            </a:cxnLst>
            <a:rect l="0" t="0" r="r" b="b"/>
            <a:pathLst>
              <a:path w="246" h="145">
                <a:moveTo>
                  <a:pt x="0" y="72"/>
                </a:moveTo>
                <a:lnTo>
                  <a:pt x="130" y="145"/>
                </a:lnTo>
                <a:lnTo>
                  <a:pt x="246" y="72"/>
                </a:lnTo>
                <a:lnTo>
                  <a:pt x="130" y="0"/>
                </a:lnTo>
                <a:lnTo>
                  <a:pt x="0" y="7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990033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UML Class Diagrams</a:t>
            </a:r>
            <a:r>
              <a:rPr lang="el-GR"/>
              <a:t> - Σύνθεση</a:t>
            </a: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374650" y="3142382"/>
            <a:ext cx="8229600" cy="338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l-GR" sz="240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l-GR" sz="240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l-GR" sz="240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l-GR" sz="2400" dirty="0">
                <a:latin typeface="+mn-lt"/>
              </a:rPr>
              <a:t>Σε ότι αφορά τη σημειογραφία προσέξτε ότι εδώ το διαμαντάκι είναι μαυρισμένο (σε αντιδιαστολή με το διαμαντάκι της συνάθροισης που είναι άσπρο)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37932-E024-4C08-93CC-F387FCEAB47E}" type="slidenum">
              <a:rPr lang="el-GR" altLang="en-US" smtClean="0"/>
              <a:pPr>
                <a:defRPr/>
              </a:pPr>
              <a:t>46</a:t>
            </a:fld>
            <a:endParaRPr lang="el-GR" altLang="en-US"/>
          </a:p>
        </p:txBody>
      </p:sp>
      <p:sp>
        <p:nvSpPr>
          <p:cNvPr id="6" name="Down Arrow 5"/>
          <p:cNvSpPr/>
          <p:nvPr/>
        </p:nvSpPr>
        <p:spPr>
          <a:xfrm rot="10800000">
            <a:off x="2195736" y="3068960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6" name="Group 4"/>
          <p:cNvGrpSpPr>
            <a:grpSpLocks noChangeAspect="1"/>
          </p:cNvGrpSpPr>
          <p:nvPr/>
        </p:nvGrpSpPr>
        <p:grpSpPr bwMode="auto">
          <a:xfrm>
            <a:off x="395288" y="1846263"/>
            <a:ext cx="7921625" cy="1195387"/>
            <a:chOff x="249" y="1163"/>
            <a:chExt cx="4990" cy="753"/>
          </a:xfrm>
        </p:grpSpPr>
        <p:sp>
          <p:nvSpPr>
            <p:cNvPr id="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163"/>
              <a:ext cx="4990" cy="7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" name="Rectangle 5"/>
            <p:cNvSpPr>
              <a:spLocks noChangeArrowheads="1"/>
            </p:cNvSpPr>
            <p:nvPr/>
          </p:nvSpPr>
          <p:spPr bwMode="auto">
            <a:xfrm>
              <a:off x="480" y="1206"/>
              <a:ext cx="908" cy="580"/>
            </a:xfrm>
            <a:prstGeom prst="rect">
              <a:avLst/>
            </a:prstGeom>
            <a:solidFill>
              <a:srgbClr val="FFFFCC"/>
            </a:solidFill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" name="Rectangle 6"/>
            <p:cNvSpPr>
              <a:spLocks noChangeArrowheads="1"/>
            </p:cNvSpPr>
            <p:nvPr/>
          </p:nvSpPr>
          <p:spPr bwMode="auto">
            <a:xfrm>
              <a:off x="581" y="1264"/>
              <a:ext cx="37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Order</a:t>
              </a:r>
              <a:endParaRPr kumimoji="0" lang="el-G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480" y="1511"/>
              <a:ext cx="908" cy="275"/>
            </a:xfrm>
            <a:prstGeom prst="rect">
              <a:avLst/>
            </a:prstGeom>
            <a:noFill/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480" y="1627"/>
              <a:ext cx="908" cy="159"/>
            </a:xfrm>
            <a:prstGeom prst="rect">
              <a:avLst/>
            </a:prstGeom>
            <a:noFill/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4085" y="1206"/>
              <a:ext cx="909" cy="580"/>
            </a:xfrm>
            <a:prstGeom prst="rect">
              <a:avLst/>
            </a:prstGeom>
            <a:solidFill>
              <a:srgbClr val="FFFFCC"/>
            </a:solidFill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" name="Rectangle 10"/>
            <p:cNvSpPr>
              <a:spLocks noChangeArrowheads="1"/>
            </p:cNvSpPr>
            <p:nvPr/>
          </p:nvSpPr>
          <p:spPr bwMode="auto">
            <a:xfrm>
              <a:off x="4186" y="1264"/>
              <a:ext cx="6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OrderItem</a:t>
              </a:r>
              <a:endParaRPr kumimoji="0" lang="el-G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auto">
            <a:xfrm>
              <a:off x="4085" y="1511"/>
              <a:ext cx="909" cy="275"/>
            </a:xfrm>
            <a:prstGeom prst="rect">
              <a:avLst/>
            </a:prstGeom>
            <a:noFill/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" name="Rectangle 12"/>
            <p:cNvSpPr>
              <a:spLocks noChangeArrowheads="1"/>
            </p:cNvSpPr>
            <p:nvPr/>
          </p:nvSpPr>
          <p:spPr bwMode="auto">
            <a:xfrm>
              <a:off x="4085" y="1627"/>
              <a:ext cx="909" cy="159"/>
            </a:xfrm>
            <a:prstGeom prst="rect">
              <a:avLst/>
            </a:prstGeom>
            <a:noFill/>
            <a:ln w="0">
              <a:solidFill>
                <a:srgbClr val="9900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" name="Line 13"/>
            <p:cNvSpPr>
              <a:spLocks noChangeShapeType="1"/>
            </p:cNvSpPr>
            <p:nvPr/>
          </p:nvSpPr>
          <p:spPr bwMode="auto">
            <a:xfrm flipH="1">
              <a:off x="1388" y="1496"/>
              <a:ext cx="1342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" name="Rectangle 14"/>
            <p:cNvSpPr>
              <a:spLocks noChangeArrowheads="1"/>
            </p:cNvSpPr>
            <p:nvPr/>
          </p:nvSpPr>
          <p:spPr bwMode="auto">
            <a:xfrm>
              <a:off x="1432" y="1641"/>
              <a:ext cx="269" cy="19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r>
                <a:rPr kumimoji="0" lang="el-GR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..1</a:t>
              </a:r>
              <a:endParaRPr kumimoji="0" 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Freeform 15"/>
            <p:cNvSpPr>
              <a:spLocks/>
            </p:cNvSpPr>
            <p:nvPr/>
          </p:nvSpPr>
          <p:spPr bwMode="auto">
            <a:xfrm>
              <a:off x="1388" y="1424"/>
              <a:ext cx="246" cy="145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30" y="145"/>
                </a:cxn>
                <a:cxn ang="0">
                  <a:pos x="246" y="72"/>
                </a:cxn>
                <a:cxn ang="0">
                  <a:pos x="130" y="0"/>
                </a:cxn>
                <a:cxn ang="0">
                  <a:pos x="0" y="72"/>
                </a:cxn>
              </a:cxnLst>
              <a:rect l="0" t="0" r="r" b="b"/>
              <a:pathLst>
                <a:path w="246" h="145">
                  <a:moveTo>
                    <a:pt x="0" y="72"/>
                  </a:moveTo>
                  <a:lnTo>
                    <a:pt x="130" y="145"/>
                  </a:lnTo>
                  <a:lnTo>
                    <a:pt x="246" y="72"/>
                  </a:lnTo>
                  <a:lnTo>
                    <a:pt x="130" y="0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9900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>
              <a:off x="2730" y="1496"/>
              <a:ext cx="1355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0" name="Rectangle 17"/>
            <p:cNvSpPr>
              <a:spLocks noChangeArrowheads="1"/>
            </p:cNvSpPr>
            <p:nvPr/>
          </p:nvSpPr>
          <p:spPr bwMode="auto">
            <a:xfrm>
              <a:off x="3638" y="1641"/>
              <a:ext cx="375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18"/>
            <p:cNvSpPr>
              <a:spLocks noChangeArrowheads="1"/>
            </p:cNvSpPr>
            <p:nvPr/>
          </p:nvSpPr>
          <p:spPr bwMode="auto">
            <a:xfrm>
              <a:off x="1655" y="1253"/>
              <a:ext cx="98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 </a:t>
              </a:r>
              <a:r>
                <a:rPr kumimoji="0" lang="en-US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isPartOfOrder</a:t>
              </a:r>
              <a:endParaRPr kumimoji="0" lang="el-G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20"/>
            <p:cNvSpPr>
              <a:spLocks noChangeArrowheads="1"/>
            </p:cNvSpPr>
            <p:nvPr/>
          </p:nvSpPr>
          <p:spPr bwMode="auto">
            <a:xfrm>
              <a:off x="3560" y="1253"/>
              <a:ext cx="43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 items</a:t>
              </a:r>
              <a:endParaRPr kumimoji="0" lang="el-G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21"/>
            <p:cNvSpPr>
              <a:spLocks noChangeArrowheads="1"/>
            </p:cNvSpPr>
            <p:nvPr/>
          </p:nvSpPr>
          <p:spPr bwMode="auto">
            <a:xfrm>
              <a:off x="3606" y="1641"/>
              <a:ext cx="318" cy="19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E223330-2E3C-4AF8-9C7D-91B1CC762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vs Composition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F7EF4E-89B6-44B2-A7DC-06F0A747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E0C1B-0BA4-4CE2-B5A6-AF9A7671EB57}" type="slidenum">
              <a:rPr lang="el-GR" altLang="en-US" smtClean="0"/>
              <a:pPr>
                <a:defRPr/>
              </a:pPr>
              <a:t>47</a:t>
            </a:fld>
            <a:endParaRPr lang="el-G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0102E0-BF4E-492D-A966-99072C030D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81" y="1450264"/>
            <a:ext cx="8657837" cy="25922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E96358-7EA3-4DB5-9501-B75EEB210FBF}"/>
              </a:ext>
            </a:extLst>
          </p:cNvPr>
          <p:cNvSpPr txBox="1"/>
          <p:nvPr/>
        </p:nvSpPr>
        <p:spPr>
          <a:xfrm>
            <a:off x="263271" y="4075178"/>
            <a:ext cx="8136904" cy="2148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400">
                <a:latin typeface="+mn-lt"/>
              </a:defRPr>
            </a:lvl1pPr>
          </a:lstStyle>
          <a:p>
            <a:r>
              <a:rPr lang="el-GR" dirty="0"/>
              <a:t>Σε μια συνάθροιση, τα μέλη παίζουν κάποιο ρόλο. </a:t>
            </a:r>
          </a:p>
          <a:p>
            <a:pPr marL="893763"/>
            <a:r>
              <a:rPr lang="el-GR" sz="2000" dirty="0"/>
              <a:t>Έτσι μπορεί να συμμετέχουν σε πολλών ειδών συναθροίσεις και η ύπαρξή τους είναι ανεξάρτητη της συνάθροισης</a:t>
            </a:r>
          </a:p>
          <a:p>
            <a:r>
              <a:rPr lang="el-GR" dirty="0"/>
              <a:t>Τα συστατικά μιας σύνθεσης δεν έχουν νόημα ύπαρξης χωρίς το σύνθετο αντικείμενο που τα «στεγάζει».</a:t>
            </a:r>
          </a:p>
          <a:p>
            <a:pPr marL="893763"/>
            <a:r>
              <a:rPr lang="el-GR" sz="2000" dirty="0"/>
              <a:t>Η διαγραφή του σύνθετου κόμβου στη σύνθεση, συνεπάγεται την διαγραφή του συστατικού του.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513208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/>
              <a:t>Στατική Άποψη</a:t>
            </a:r>
            <a:r>
              <a:rPr lang="en-US"/>
              <a:t> </a:t>
            </a:r>
            <a:r>
              <a:rPr lang="el-GR"/>
              <a:t>– </a:t>
            </a:r>
            <a:br>
              <a:rPr lang="el-GR"/>
            </a:br>
            <a:r>
              <a:rPr lang="en-US"/>
              <a:t>Interfaces</a:t>
            </a:r>
            <a:r>
              <a:rPr lang="el-GR"/>
              <a:t> / Πολυμορφισμός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Interfaces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An interface specifies a named set of public features</a:t>
            </a:r>
            <a:r>
              <a:rPr lang="en-US" dirty="0"/>
              <a:t> (practically speaking: </a:t>
            </a:r>
            <a:r>
              <a:rPr lang="en-US" b="1" dirty="0"/>
              <a:t>operations</a:t>
            </a:r>
            <a:r>
              <a:rPr lang="en-US" dirty="0"/>
              <a:t>)</a:t>
            </a:r>
          </a:p>
          <a:p>
            <a:r>
              <a:rPr lang="en-US" dirty="0"/>
              <a:t>The key idea behind interfaces is to separate the specification of </a:t>
            </a:r>
            <a:r>
              <a:rPr lang="en-US" dirty="0">
                <a:solidFill>
                  <a:srgbClr val="0000FF"/>
                </a:solidFill>
              </a:rPr>
              <a:t>functionality</a:t>
            </a:r>
            <a:r>
              <a:rPr lang="en-US" dirty="0"/>
              <a:t> (the </a:t>
            </a:r>
            <a:r>
              <a:rPr lang="en-US" dirty="0">
                <a:solidFill>
                  <a:srgbClr val="0000FF"/>
                </a:solidFill>
              </a:rPr>
              <a:t>interface</a:t>
            </a:r>
            <a:r>
              <a:rPr lang="en-US" dirty="0"/>
              <a:t>) from its </a:t>
            </a:r>
            <a:r>
              <a:rPr lang="en-US" dirty="0">
                <a:solidFill>
                  <a:srgbClr val="FF0000"/>
                </a:solidFill>
              </a:rPr>
              <a:t>implementation</a:t>
            </a:r>
            <a:r>
              <a:rPr lang="en-US" dirty="0"/>
              <a:t> by a classifier such as a </a:t>
            </a:r>
            <a:r>
              <a:rPr lang="en-US" dirty="0">
                <a:solidFill>
                  <a:srgbClr val="FF0000"/>
                </a:solidFill>
              </a:rPr>
              <a:t>class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subsystem</a:t>
            </a:r>
            <a:r>
              <a:rPr lang="en-US" dirty="0"/>
              <a:t>. </a:t>
            </a:r>
            <a:endParaRPr lang="el-GR" dirty="0"/>
          </a:p>
          <a:p>
            <a:r>
              <a:rPr lang="en-US" dirty="0"/>
              <a:t>An interface can’t be instantiated - it simply declares a </a:t>
            </a:r>
            <a:r>
              <a:rPr lang="en-US" b="1" u="sng" dirty="0">
                <a:solidFill>
                  <a:srgbClr val="0000FF"/>
                </a:solidFill>
              </a:rPr>
              <a:t>contract</a:t>
            </a:r>
            <a:r>
              <a:rPr lang="en-US" dirty="0"/>
              <a:t> that may be realized by zero or more classifiers. </a:t>
            </a:r>
            <a:endParaRPr lang="el-GR" dirty="0"/>
          </a:p>
          <a:p>
            <a:r>
              <a:rPr lang="en-US" b="1" dirty="0">
                <a:solidFill>
                  <a:srgbClr val="FF0000"/>
                </a:solidFill>
              </a:rPr>
              <a:t>Anything that realizes an interface accepts and agrees to abide by the contract that the interface defines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43108-608F-45F2-B580-2E06D6B6309C}" type="slidenum">
              <a:rPr lang="el-GR" smtClean="0"/>
              <a:pPr/>
              <a:t>49</a:t>
            </a:fld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7524328" y="260648"/>
            <a:ext cx="122413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definition by </a:t>
            </a:r>
            <a:r>
              <a:rPr lang="en-US" sz="1200" dirty="0" err="1"/>
              <a:t>Arlow</a:t>
            </a:r>
            <a:r>
              <a:rPr lang="en-US" sz="1200" dirty="0"/>
              <a:t> &amp; </a:t>
            </a:r>
            <a:r>
              <a:rPr lang="en-US" sz="1200" dirty="0" err="1"/>
              <a:t>Neustadt</a:t>
            </a:r>
            <a:endParaRPr lang="el-GR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Περί διαγραμμάτων και σχεδίασης λογισμικού</a:t>
            </a:r>
          </a:p>
          <a:p>
            <a:r>
              <a:rPr lang="el-GR" dirty="0"/>
              <a:t>Στατικά Διαγράμματα Κλάσεων</a:t>
            </a:r>
          </a:p>
          <a:p>
            <a:r>
              <a:rPr lang="el-GR" dirty="0"/>
              <a:t>Δυναμικά Διαγράμματα Ακολουθιών</a:t>
            </a:r>
          </a:p>
          <a:p>
            <a:endParaRPr lang="el-GR" dirty="0"/>
          </a:p>
          <a:p>
            <a:r>
              <a:rPr lang="el-GR" dirty="0"/>
              <a:t>Στα πλαίσια της σχεδίασης διαγραμμάτων κλάσεων θα εντρυφήσουμε και στα </a:t>
            </a:r>
            <a:r>
              <a:rPr lang="en-US" dirty="0"/>
              <a:t>interfaces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pPr>
              <a:buNone/>
            </a:pPr>
            <a:r>
              <a:rPr lang="el-GR" sz="2800" i="1" dirty="0"/>
              <a:t>Πολλές ευχαριστίες στον Α. Ζάρρα για μια πρώτη μορφή των διαφανειών αυτών</a:t>
            </a:r>
            <a:endParaRPr lang="en-US" sz="2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5</a:t>
            </a:fld>
            <a:endParaRPr lang="el-GR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Interfaces: what-it-is &amp; an example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l-GR" dirty="0"/>
              <a:t>Πρακτικά, </a:t>
            </a:r>
            <a:r>
              <a:rPr lang="el-GR" dirty="0">
                <a:solidFill>
                  <a:srgbClr val="0000FF"/>
                </a:solidFill>
              </a:rPr>
              <a:t>ένα </a:t>
            </a:r>
            <a:r>
              <a:rPr lang="en-US" dirty="0">
                <a:solidFill>
                  <a:srgbClr val="0000FF"/>
                </a:solidFill>
              </a:rPr>
              <a:t>interface </a:t>
            </a:r>
            <a:r>
              <a:rPr lang="el-GR" dirty="0">
                <a:solidFill>
                  <a:srgbClr val="0000FF"/>
                </a:solidFill>
              </a:rPr>
              <a:t>ορίζει ένα σύνολο δημόσιων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l-GR" dirty="0">
                <a:solidFill>
                  <a:srgbClr val="0000FF"/>
                </a:solidFill>
              </a:rPr>
              <a:t>αφηρημένων μεθόδων τις οποίες, οι κλάσεις που υλοποιούν το </a:t>
            </a:r>
            <a:r>
              <a:rPr lang="en-US" dirty="0">
                <a:solidFill>
                  <a:srgbClr val="0000FF"/>
                </a:solidFill>
              </a:rPr>
              <a:t>interface</a:t>
            </a:r>
            <a:r>
              <a:rPr lang="el-GR" dirty="0">
                <a:solidFill>
                  <a:srgbClr val="0000FF"/>
                </a:solidFill>
              </a:rPr>
              <a:t> υποχρεούνται να υλοποιήσουν και να παρέχουν</a:t>
            </a:r>
            <a:r>
              <a:rPr lang="el-GR" dirty="0"/>
              <a:t> 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μπορείτε να το σκέφτεστε ως συμβόλαιο, με τον </a:t>
            </a:r>
            <a:r>
              <a:rPr lang="en-US" dirty="0"/>
              <a:t>interpreter/compiler </a:t>
            </a:r>
            <a:r>
              <a:rPr lang="el-GR" dirty="0"/>
              <a:t>στο ρόλο του δικαστή/συμβολαιογράφου που εντοπίζει παραβιάσεις του συμβολαίου</a:t>
            </a:r>
          </a:p>
          <a:p>
            <a:pPr>
              <a:lnSpc>
                <a:spcPct val="90000"/>
              </a:lnSpc>
            </a:pPr>
            <a:r>
              <a:rPr lang="el-GR" dirty="0"/>
              <a:t>Όπως θα δούμε στη συνέχεια, η χρήση </a:t>
            </a:r>
            <a:r>
              <a:rPr lang="en-US" dirty="0"/>
              <a:t>interfaces</a:t>
            </a:r>
            <a:r>
              <a:rPr lang="el-GR" dirty="0"/>
              <a:t> στην υλοποίηση ενός συστήματος βοηθά ιδιαίτερα στη συντήρηση του συστήματος </a:t>
            </a:r>
            <a:r>
              <a:rPr lang="en-US" dirty="0"/>
              <a:t> </a:t>
            </a:r>
            <a:r>
              <a:rPr lang="el-GR" dirty="0"/>
              <a:t>μέσω της </a:t>
            </a:r>
            <a:r>
              <a:rPr lang="el-GR" dirty="0">
                <a:solidFill>
                  <a:srgbClr val="0000FF"/>
                </a:solidFill>
              </a:rPr>
              <a:t>αρχής του διαχωρισμού των </a:t>
            </a:r>
            <a:r>
              <a:rPr lang="en-US" dirty="0">
                <a:solidFill>
                  <a:srgbClr val="0000FF"/>
                </a:solidFill>
              </a:rPr>
              <a:t>interfaces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A800D6D-97B8-F6BF-E064-81D35460FB09}"/>
              </a:ext>
            </a:extLst>
          </p:cNvPr>
          <p:cNvSpPr/>
          <p:nvPr/>
        </p:nvSpPr>
        <p:spPr>
          <a:xfrm>
            <a:off x="0" y="4005064"/>
            <a:ext cx="8964488" cy="28174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A5EAB3-D1BC-90B9-6253-6BFC0B137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3200" dirty="0"/>
              <a:t>Συμβολισμός</a:t>
            </a:r>
            <a:endParaRPr lang="en-US" sz="3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870D9C-C85E-3B33-A345-193C2C29D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18F979-C724-4677-BB03-28B822EF0AF4}" type="slidenum">
              <a:rPr lang="el-GR" altLang="en-US" smtClean="0"/>
              <a:pPr>
                <a:defRPr/>
              </a:pPr>
              <a:t>51</a:t>
            </a:fld>
            <a:endParaRPr lang="el-GR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3CADF8-279A-F89B-E11F-519D2A49FB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88"/>
          <a:stretch/>
        </p:blipFill>
        <p:spPr>
          <a:xfrm>
            <a:off x="52580" y="685775"/>
            <a:ext cx="6156176" cy="26918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4C0F51-BD14-6D26-55AC-32DF5997FA0B}"/>
              </a:ext>
            </a:extLst>
          </p:cNvPr>
          <p:cNvSpPr txBox="1"/>
          <p:nvPr/>
        </p:nvSpPr>
        <p:spPr>
          <a:xfrm>
            <a:off x="6475670" y="1205739"/>
            <a:ext cx="19442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>
                <a:latin typeface="+mj-lt"/>
              </a:rPr>
              <a:t>Διακεκομμένη</a:t>
            </a:r>
            <a:r>
              <a:rPr lang="el-GR" dirty="0">
                <a:latin typeface="+mj-lt"/>
              </a:rPr>
              <a:t> γραμμή που</a:t>
            </a:r>
            <a:r>
              <a:rPr lang="en-US" dirty="0">
                <a:latin typeface="+mj-lt"/>
              </a:rPr>
              <a:t>:</a:t>
            </a:r>
            <a:r>
              <a:rPr lang="el-GR" dirty="0">
                <a:latin typeface="+mj-lt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l-GR" dirty="0">
                <a:latin typeface="+mj-lt"/>
              </a:rPr>
              <a:t>εκρέει από την </a:t>
            </a:r>
            <a:r>
              <a:rPr lang="en-US" dirty="0">
                <a:latin typeface="+mj-lt"/>
              </a:rPr>
              <a:t>concrete class</a:t>
            </a:r>
          </a:p>
          <a:p>
            <a:pPr marL="285750" indent="-285750">
              <a:buFontTx/>
              <a:buChar char="-"/>
            </a:pPr>
            <a:r>
              <a:rPr lang="el-GR" dirty="0">
                <a:latin typeface="+mj-lt"/>
              </a:rPr>
              <a:t>καταλήγει στο </a:t>
            </a:r>
            <a:r>
              <a:rPr lang="en-US" dirty="0">
                <a:latin typeface="+mj-lt"/>
              </a:rPr>
              <a:t>interface</a:t>
            </a:r>
            <a:r>
              <a:rPr lang="el-GR" dirty="0">
                <a:latin typeface="+mj-lt"/>
              </a:rPr>
              <a:t> …</a:t>
            </a:r>
            <a:endParaRPr lang="en-US" dirty="0">
              <a:latin typeface="+mj-lt"/>
            </a:endParaRPr>
          </a:p>
          <a:p>
            <a:pPr marL="285750" indent="-285750">
              <a:buFontTx/>
              <a:buChar char="-"/>
            </a:pPr>
            <a:r>
              <a:rPr lang="el-GR" dirty="0">
                <a:latin typeface="+mj-lt"/>
              </a:rPr>
              <a:t>… και έχει για ακμή </a:t>
            </a:r>
            <a:r>
              <a:rPr lang="el-GR" u="sng" dirty="0">
                <a:latin typeface="+mj-lt"/>
              </a:rPr>
              <a:t>άσπρο τρίγωνο</a:t>
            </a:r>
            <a:endParaRPr lang="en-US" u="sng" dirty="0">
              <a:latin typeface="+mj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01EC42-4544-11B4-BAA1-C18A83CC0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0" y="4826250"/>
            <a:ext cx="6051016" cy="196885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7EF50074-FADF-523A-0C72-6C30281131D9}"/>
              </a:ext>
            </a:extLst>
          </p:cNvPr>
          <p:cNvSpPr/>
          <p:nvPr/>
        </p:nvSpPr>
        <p:spPr>
          <a:xfrm rot="5400000">
            <a:off x="1263124" y="4743799"/>
            <a:ext cx="432048" cy="4070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644CDB-7A88-66D0-DBEE-D145E39E75A9}"/>
              </a:ext>
            </a:extLst>
          </p:cNvPr>
          <p:cNvSpPr txBox="1"/>
          <p:nvPr/>
        </p:nvSpPr>
        <p:spPr>
          <a:xfrm>
            <a:off x="-15984" y="4069485"/>
            <a:ext cx="5448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Client from another package knows only the interface – a dependency exists e.g., due to a variable declaration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53992476-3559-A0CC-D388-1B2767FE7CCB}"/>
              </a:ext>
            </a:extLst>
          </p:cNvPr>
          <p:cNvSpPr/>
          <p:nvPr/>
        </p:nvSpPr>
        <p:spPr>
          <a:xfrm rot="17890739">
            <a:off x="3635896" y="5949280"/>
            <a:ext cx="432048" cy="50405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3AD67D-3761-1D30-5C81-39E9C095D2F6}"/>
              </a:ext>
            </a:extLst>
          </p:cNvPr>
          <p:cNvSpPr txBox="1"/>
          <p:nvPr/>
        </p:nvSpPr>
        <p:spPr>
          <a:xfrm>
            <a:off x="323528" y="6085421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FF0000"/>
                </a:solidFill>
                <a:latin typeface="+mj-lt"/>
              </a:rPr>
              <a:t>Concrete class inside the package implements the interface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F39443-C768-E180-56BC-8915BC079B21}"/>
              </a:ext>
            </a:extLst>
          </p:cNvPr>
          <p:cNvSpPr txBox="1"/>
          <p:nvPr/>
        </p:nvSpPr>
        <p:spPr>
          <a:xfrm>
            <a:off x="6426528" y="4069485"/>
            <a:ext cx="2393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b="1" dirty="0">
                <a:latin typeface="+mj-lt"/>
              </a:rPr>
              <a:t>Παράδειγμα χρήσης</a:t>
            </a:r>
            <a:r>
              <a:rPr lang="el-GR" dirty="0">
                <a:latin typeface="+mj-lt"/>
              </a:rPr>
              <a:t>: πώς ένα </a:t>
            </a:r>
            <a:r>
              <a:rPr lang="en-US" dirty="0">
                <a:latin typeface="+mj-lt"/>
              </a:rPr>
              <a:t>interface </a:t>
            </a:r>
            <a:r>
              <a:rPr lang="el-GR" dirty="0">
                <a:latin typeface="+mj-lt"/>
              </a:rPr>
              <a:t>κρύβει μια </a:t>
            </a:r>
            <a:r>
              <a:rPr lang="en-US" dirty="0">
                <a:latin typeface="+mj-lt"/>
              </a:rPr>
              <a:t>concrete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9759491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/>
              <a:t>Παράδειγμα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/>
              <a:t>interface</a:t>
            </a:r>
            <a:r>
              <a:rPr lang="en-US" sz="1600" dirty="0"/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IBreaks</a:t>
            </a:r>
            <a:r>
              <a:rPr lang="en-US" sz="1600" dirty="0"/>
              <a:t> {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0000FF"/>
                </a:solidFill>
              </a:rPr>
              <a:t>abstract</a:t>
            </a:r>
            <a:r>
              <a:rPr lang="en-US" sz="1600" dirty="0"/>
              <a:t> </a:t>
            </a:r>
            <a:r>
              <a:rPr lang="en-US" sz="1600" b="1" dirty="0"/>
              <a:t>double</a:t>
            </a:r>
            <a:r>
              <a:rPr lang="en-US" sz="1600" dirty="0"/>
              <a:t> </a:t>
            </a:r>
            <a:r>
              <a:rPr lang="en-US" sz="1600" b="1" dirty="0" err="1">
                <a:solidFill>
                  <a:srgbClr val="7030A0"/>
                </a:solidFill>
              </a:rPr>
              <a:t>getSpeedReduction</a:t>
            </a:r>
            <a:r>
              <a:rPr lang="en-US" sz="1600" dirty="0"/>
              <a:t>(Double </a:t>
            </a:r>
            <a:r>
              <a:rPr lang="en-US" sz="1600" dirty="0" err="1"/>
              <a:t>excertedForce</a:t>
            </a:r>
            <a:r>
              <a:rPr lang="en-US" sz="1600" dirty="0"/>
              <a:t>);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0000FF"/>
                </a:solidFill>
              </a:rPr>
              <a:t>abstract</a:t>
            </a:r>
            <a:r>
              <a:rPr lang="en-US" sz="1600" dirty="0"/>
              <a:t> </a:t>
            </a:r>
            <a:r>
              <a:rPr lang="en-US" sz="1600" b="1" dirty="0" err="1"/>
              <a:t>boolean</a:t>
            </a:r>
            <a:r>
              <a:rPr lang="en-US" sz="1600" dirty="0"/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reportIfBroken</a:t>
            </a:r>
            <a:r>
              <a:rPr lang="en-US" sz="1600" dirty="0"/>
              <a:t>(</a:t>
            </a:r>
            <a:r>
              <a:rPr lang="en-US" sz="1600" b="1" dirty="0"/>
              <a:t>double</a:t>
            </a:r>
            <a:r>
              <a:rPr lang="en-US" sz="1600" dirty="0"/>
              <a:t> threshold);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}</a:t>
            </a:r>
          </a:p>
          <a:p>
            <a:pPr>
              <a:buNone/>
            </a:pPr>
            <a:r>
              <a:rPr lang="en-US" sz="1600" dirty="0"/>
              <a:t> </a:t>
            </a:r>
            <a:endParaRPr lang="el-GR" sz="1600" dirty="0"/>
          </a:p>
          <a:p>
            <a:pPr>
              <a:buNone/>
            </a:pPr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/>
              <a:t>class</a:t>
            </a:r>
            <a:r>
              <a:rPr lang="en-US" sz="1600" dirty="0"/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BreakFactory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/>
              <a:t>{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dirty="0" err="1">
                <a:solidFill>
                  <a:srgbClr val="0000FF"/>
                </a:solidFill>
              </a:rPr>
              <a:t>IBreaks</a:t>
            </a:r>
            <a:r>
              <a:rPr lang="en-US" sz="1600" dirty="0"/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constructBreak</a:t>
            </a:r>
            <a:r>
              <a:rPr lang="en-US" sz="1600" dirty="0"/>
              <a:t>(String </a:t>
            </a:r>
            <a:r>
              <a:rPr lang="en-US" sz="1600" dirty="0" err="1"/>
              <a:t>concreteClassName</a:t>
            </a:r>
            <a:r>
              <a:rPr lang="en-US" sz="1600" dirty="0"/>
              <a:t>){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</a:t>
            </a:r>
            <a:r>
              <a:rPr lang="en-US" sz="1600" b="1" dirty="0"/>
              <a:t>if</a:t>
            </a:r>
            <a:r>
              <a:rPr lang="en-US" sz="1600" dirty="0"/>
              <a:t> (</a:t>
            </a:r>
            <a:r>
              <a:rPr lang="en-US" sz="1600" dirty="0" err="1"/>
              <a:t>concreteClassName.equals</a:t>
            </a:r>
            <a:r>
              <a:rPr lang="en-US" sz="1600" dirty="0"/>
              <a:t>("</a:t>
            </a:r>
            <a:r>
              <a:rPr lang="en-US" sz="1600" dirty="0" err="1"/>
              <a:t>NiceBreaks</a:t>
            </a:r>
            <a:r>
              <a:rPr lang="en-US" sz="1600" dirty="0"/>
              <a:t>"))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	</a:t>
            </a:r>
            <a:r>
              <a:rPr lang="en-US" sz="1600" b="1" dirty="0"/>
              <a:t>return</a:t>
            </a:r>
            <a:r>
              <a:rPr lang="en-US" sz="1600" dirty="0"/>
              <a:t> </a:t>
            </a:r>
            <a:r>
              <a:rPr lang="en-US" sz="1600" b="1" dirty="0"/>
              <a:t>new</a:t>
            </a:r>
            <a:r>
              <a:rPr lang="en-US" sz="1600" dirty="0"/>
              <a:t> </a:t>
            </a:r>
            <a:r>
              <a:rPr lang="en-US" sz="1600" dirty="0" err="1"/>
              <a:t>NiceBreaks</a:t>
            </a:r>
            <a:r>
              <a:rPr lang="en-US" sz="1600" dirty="0"/>
              <a:t>();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</a:t>
            </a:r>
            <a:r>
              <a:rPr lang="en-US" sz="1600" b="1" dirty="0"/>
              <a:t>else</a:t>
            </a:r>
            <a:r>
              <a:rPr lang="en-US" sz="1600" dirty="0"/>
              <a:t> </a:t>
            </a:r>
            <a:r>
              <a:rPr lang="en-US" sz="1600" b="1" dirty="0"/>
              <a:t>if</a:t>
            </a:r>
            <a:r>
              <a:rPr lang="en-US" sz="1600" dirty="0"/>
              <a:t> (</a:t>
            </a:r>
            <a:r>
              <a:rPr lang="en-US" sz="1600" dirty="0" err="1"/>
              <a:t>concreteClassName.equals</a:t>
            </a:r>
            <a:r>
              <a:rPr lang="en-US" sz="1600" dirty="0"/>
              <a:t>("</a:t>
            </a:r>
            <a:r>
              <a:rPr lang="en-US" sz="1600" dirty="0" err="1"/>
              <a:t>DuperBreaks</a:t>
            </a:r>
            <a:r>
              <a:rPr lang="en-US" sz="1600" dirty="0"/>
              <a:t>"))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	</a:t>
            </a:r>
            <a:r>
              <a:rPr lang="en-US" sz="1600" b="1" dirty="0"/>
              <a:t>return</a:t>
            </a:r>
            <a:r>
              <a:rPr lang="en-US" sz="1600" dirty="0"/>
              <a:t> </a:t>
            </a:r>
            <a:r>
              <a:rPr lang="en-US" sz="1600" b="1" dirty="0"/>
              <a:t>new</a:t>
            </a:r>
            <a:r>
              <a:rPr lang="en-US" sz="1600" dirty="0"/>
              <a:t> </a:t>
            </a:r>
            <a:r>
              <a:rPr lang="en-US" sz="1600" dirty="0" err="1"/>
              <a:t>DuperBreaks</a:t>
            </a:r>
            <a:r>
              <a:rPr lang="en-US" sz="1600" dirty="0"/>
              <a:t>();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</a:t>
            </a:r>
            <a:r>
              <a:rPr lang="en-US" sz="1600" dirty="0" err="1"/>
              <a:t>System.</a:t>
            </a:r>
            <a:r>
              <a:rPr lang="en-US" sz="1600" b="1" i="1" dirty="0" err="1"/>
              <a:t>out</a:t>
            </a:r>
            <a:r>
              <a:rPr lang="en-US" sz="1600" dirty="0" err="1"/>
              <a:t>.println</a:t>
            </a:r>
            <a:r>
              <a:rPr lang="en-US" sz="1600" dirty="0"/>
              <a:t>("</a:t>
            </a:r>
            <a:r>
              <a:rPr lang="en-US" sz="1400" dirty="0"/>
              <a:t>If you got up to here, you passed a wrong argument to </a:t>
            </a:r>
            <a:r>
              <a:rPr lang="en-US" sz="1400" dirty="0" err="1"/>
              <a:t>BreakFactory</a:t>
            </a:r>
            <a:r>
              <a:rPr lang="en-US" sz="1600" dirty="0"/>
              <a:t>");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</a:t>
            </a:r>
            <a:r>
              <a:rPr lang="en-US" sz="1600" b="1" dirty="0"/>
              <a:t>return</a:t>
            </a:r>
            <a:r>
              <a:rPr lang="en-US" sz="1600" dirty="0"/>
              <a:t> </a:t>
            </a:r>
            <a:r>
              <a:rPr lang="en-US" sz="1600" b="1" dirty="0"/>
              <a:t>null</a:t>
            </a:r>
            <a:r>
              <a:rPr lang="en-US" sz="1600" dirty="0"/>
              <a:t>;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}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}</a:t>
            </a:r>
            <a:endParaRPr lang="el-GR" sz="1600" dirty="0"/>
          </a:p>
          <a:p>
            <a:pPr>
              <a:buNone/>
            </a:pPr>
            <a:endParaRPr lang="el-GR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52</a:t>
            </a:fld>
            <a:endParaRPr lang="el-G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76256" y="476672"/>
            <a:ext cx="2088232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An </a:t>
            </a:r>
            <a:r>
              <a:rPr lang="en-US" sz="1600" dirty="0">
                <a:solidFill>
                  <a:srgbClr val="0000FF"/>
                </a:solidFill>
              </a:rPr>
              <a:t>interface</a:t>
            </a:r>
            <a:r>
              <a:rPr lang="en-US" sz="1600" dirty="0"/>
              <a:t> is an abstraction of a </a:t>
            </a:r>
            <a:r>
              <a:rPr lang="en-US" sz="1600" dirty="0">
                <a:solidFill>
                  <a:srgbClr val="0000FF"/>
                </a:solidFill>
              </a:rPr>
              <a:t>contract</a:t>
            </a:r>
            <a:r>
              <a:rPr lang="en-US" sz="1600" dirty="0"/>
              <a:t>, which specifies </a:t>
            </a:r>
            <a:r>
              <a:rPr lang="en-US" sz="1600" dirty="0">
                <a:solidFill>
                  <a:srgbClr val="7030A0"/>
                </a:solidFill>
              </a:rPr>
              <a:t>guaranteed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methods</a:t>
            </a:r>
            <a:r>
              <a:rPr lang="en-US" sz="1600" dirty="0"/>
              <a:t> to be offered by materializations of the interface</a:t>
            </a:r>
            <a:endParaRPr lang="el-GR" sz="1600" dirty="0">
              <a:solidFill>
                <a:srgbClr val="0000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7BA921-9A7F-715C-EE41-BE0F2DB05B05}"/>
              </a:ext>
            </a:extLst>
          </p:cNvPr>
          <p:cNvSpPr txBox="1"/>
          <p:nvPr/>
        </p:nvSpPr>
        <p:spPr>
          <a:xfrm>
            <a:off x="6372200" y="3401122"/>
            <a:ext cx="2585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i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Typically, better use </a:t>
            </a:r>
          </a:p>
          <a:p>
            <a:pPr marL="285750" indent="-285750" algn="l">
              <a:buFontTx/>
              <a:buChar char="-"/>
            </a:pPr>
            <a:r>
              <a:rPr lang="en-US" i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an </a:t>
            </a:r>
            <a:r>
              <a:rPr lang="en-US" i="1" dirty="0" err="1">
                <a:solidFill>
                  <a:schemeClr val="bg1">
                    <a:lumMod val="65000"/>
                  </a:schemeClr>
                </a:solidFill>
                <a:latin typeface="+mj-lt"/>
              </a:rPr>
              <a:t>enum</a:t>
            </a:r>
            <a:r>
              <a:rPr lang="en-US" i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 as parameter for the factory method</a:t>
            </a:r>
          </a:p>
          <a:p>
            <a:pPr marL="285750" indent="-285750" algn="l">
              <a:buFontTx/>
              <a:buChar char="-"/>
            </a:pPr>
            <a:r>
              <a:rPr lang="en-US" i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two separate methods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568952" cy="51411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/>
              <a:t>class</a:t>
            </a:r>
            <a:r>
              <a:rPr lang="en-US" sz="1600" dirty="0"/>
              <a:t> </a:t>
            </a:r>
            <a:r>
              <a:rPr lang="en-US" sz="1600" dirty="0" err="1"/>
              <a:t>NiceBreaks</a:t>
            </a:r>
            <a:r>
              <a:rPr lang="en-US" sz="1600" dirty="0"/>
              <a:t> </a:t>
            </a:r>
            <a:r>
              <a:rPr lang="en-US" sz="1600" b="1" dirty="0"/>
              <a:t>implements</a:t>
            </a:r>
            <a:r>
              <a:rPr lang="en-US" sz="1600" dirty="0"/>
              <a:t> </a:t>
            </a:r>
            <a:r>
              <a:rPr lang="en-US" sz="1600" dirty="0" err="1">
                <a:solidFill>
                  <a:srgbClr val="0000FF"/>
                </a:solidFill>
              </a:rPr>
              <a:t>IBreaks</a:t>
            </a:r>
            <a:r>
              <a:rPr lang="en-US" sz="1600" dirty="0"/>
              <a:t> {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 </a:t>
            </a:r>
            <a:r>
              <a:rPr lang="en-US" sz="1600" dirty="0">
                <a:solidFill>
                  <a:srgbClr val="4D4D4D"/>
                </a:solidFill>
              </a:rPr>
              <a:t>	@Override</a:t>
            </a:r>
            <a:endParaRPr lang="el-GR" sz="1600" dirty="0">
              <a:solidFill>
                <a:srgbClr val="4D4D4D"/>
              </a:solidFill>
            </a:endParaRPr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/>
              <a:t>double</a:t>
            </a:r>
            <a:r>
              <a:rPr lang="en-US" sz="1600" dirty="0"/>
              <a:t> </a:t>
            </a:r>
            <a:r>
              <a:rPr lang="en-US" sz="1600" b="1" dirty="0" err="1">
                <a:solidFill>
                  <a:srgbClr val="7030A0"/>
                </a:solidFill>
              </a:rPr>
              <a:t>getSpeedReduction</a:t>
            </a:r>
            <a:r>
              <a:rPr lang="en-US" sz="1600" dirty="0"/>
              <a:t>(Double </a:t>
            </a:r>
            <a:r>
              <a:rPr lang="en-US" sz="1600" dirty="0" err="1"/>
              <a:t>excertedForce</a:t>
            </a:r>
            <a:r>
              <a:rPr lang="en-US" sz="1600" dirty="0"/>
              <a:t>){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</a:t>
            </a:r>
            <a:r>
              <a:rPr lang="en-US" sz="1600" b="1" dirty="0"/>
              <a:t>return</a:t>
            </a:r>
            <a:r>
              <a:rPr lang="en-US" sz="1600" dirty="0"/>
              <a:t> 45*</a:t>
            </a:r>
            <a:r>
              <a:rPr lang="en-US" sz="1600" dirty="0" err="1"/>
              <a:t>excertedForce</a:t>
            </a:r>
            <a:r>
              <a:rPr lang="en-US" sz="1600" dirty="0"/>
              <a:t>;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}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 </a:t>
            </a:r>
            <a:r>
              <a:rPr lang="en-US" sz="1600" dirty="0">
                <a:solidFill>
                  <a:srgbClr val="4D4D4D"/>
                </a:solidFill>
              </a:rPr>
              <a:t>	@Override</a:t>
            </a:r>
            <a:endParaRPr lang="el-GR" sz="1600" dirty="0">
              <a:solidFill>
                <a:srgbClr val="4D4D4D"/>
              </a:solidFill>
            </a:endParaRPr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 err="1"/>
              <a:t>boolean</a:t>
            </a:r>
            <a:r>
              <a:rPr lang="en-US" sz="1600" dirty="0"/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reportIfBroken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(</a:t>
            </a:r>
            <a:r>
              <a:rPr lang="en-US" sz="1600" b="1" dirty="0"/>
              <a:t>double</a:t>
            </a:r>
            <a:r>
              <a:rPr lang="en-US" sz="1600" dirty="0"/>
              <a:t> threshold) {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</a:t>
            </a:r>
            <a:r>
              <a:rPr lang="en-US" sz="1600" b="1" dirty="0"/>
              <a:t>if</a:t>
            </a:r>
            <a:r>
              <a:rPr lang="en-US" sz="1600" dirty="0"/>
              <a:t> ((threshold &gt; 1.0) || (threshold &gt; 1.0)){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	</a:t>
            </a:r>
            <a:r>
              <a:rPr lang="en-US" sz="1600" dirty="0" err="1"/>
              <a:t>System.</a:t>
            </a:r>
            <a:r>
              <a:rPr lang="en-US" sz="1600" b="1" i="1" dirty="0" err="1"/>
              <a:t>out</a:t>
            </a:r>
            <a:r>
              <a:rPr lang="en-US" sz="1600" dirty="0" err="1"/>
              <a:t>.println</a:t>
            </a:r>
            <a:r>
              <a:rPr lang="en-US" sz="1600" dirty="0"/>
              <a:t>(“Threshold for breaks' health should be between 0 &amp; 1");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	</a:t>
            </a:r>
            <a:r>
              <a:rPr lang="en-US" sz="1600" dirty="0" err="1"/>
              <a:t>System.</a:t>
            </a:r>
            <a:r>
              <a:rPr lang="en-US" sz="1600" i="1" dirty="0" err="1"/>
              <a:t>exit</a:t>
            </a:r>
            <a:r>
              <a:rPr lang="en-US" sz="1600" dirty="0"/>
              <a:t>(-1);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}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Random </a:t>
            </a:r>
            <a:r>
              <a:rPr lang="en-US" sz="1600" dirty="0" err="1"/>
              <a:t>randomDice</a:t>
            </a:r>
            <a:r>
              <a:rPr lang="en-US" sz="1600" dirty="0"/>
              <a:t> = </a:t>
            </a:r>
            <a:r>
              <a:rPr lang="en-US" sz="1600" b="1" dirty="0"/>
              <a:t>new</a:t>
            </a:r>
            <a:r>
              <a:rPr lang="en-US" sz="1600" dirty="0"/>
              <a:t> Random();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</a:t>
            </a:r>
            <a:r>
              <a:rPr lang="en-US" sz="1600" b="1" dirty="0"/>
              <a:t>if</a:t>
            </a:r>
            <a:r>
              <a:rPr lang="en-US" sz="1600" dirty="0"/>
              <a:t> (</a:t>
            </a:r>
            <a:r>
              <a:rPr lang="en-US" sz="1600" dirty="0" err="1"/>
              <a:t>randomDice.nextDouble</a:t>
            </a:r>
            <a:r>
              <a:rPr lang="en-US" sz="1600" dirty="0"/>
              <a:t>() &gt; threshold)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	</a:t>
            </a:r>
            <a:r>
              <a:rPr lang="en-US" sz="1600" b="1" dirty="0"/>
              <a:t>return</a:t>
            </a:r>
            <a:r>
              <a:rPr lang="en-US" sz="1600" dirty="0"/>
              <a:t> </a:t>
            </a:r>
            <a:r>
              <a:rPr lang="en-US" sz="1600" b="1" dirty="0"/>
              <a:t>false</a:t>
            </a:r>
            <a:r>
              <a:rPr lang="en-US" sz="1600" dirty="0"/>
              <a:t>;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</a:t>
            </a:r>
            <a:r>
              <a:rPr lang="el-GR" sz="1600" b="1" dirty="0" err="1"/>
              <a:t>else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			</a:t>
            </a:r>
            <a:r>
              <a:rPr lang="el-GR" sz="1600" b="1" dirty="0" err="1"/>
              <a:t>return</a:t>
            </a:r>
            <a:r>
              <a:rPr lang="el-GR" sz="1600" dirty="0"/>
              <a:t> </a:t>
            </a:r>
            <a:r>
              <a:rPr lang="el-GR" sz="1600" b="1" dirty="0" err="1"/>
              <a:t>true</a:t>
            </a:r>
            <a:r>
              <a:rPr lang="el-GR" sz="1600" dirty="0"/>
              <a:t>;</a:t>
            </a:r>
          </a:p>
          <a:p>
            <a:pPr>
              <a:buNone/>
            </a:pPr>
            <a:r>
              <a:rPr lang="el-GR" sz="1600" dirty="0"/>
              <a:t>	}</a:t>
            </a:r>
          </a:p>
          <a:p>
            <a:pPr>
              <a:buNone/>
            </a:pPr>
            <a:r>
              <a:rPr lang="el-GR" sz="16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53</a:t>
            </a:fld>
            <a:endParaRPr lang="el-GR" alt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/>
              <a:t>class</a:t>
            </a:r>
            <a:r>
              <a:rPr lang="en-US" sz="1600" dirty="0"/>
              <a:t> </a:t>
            </a:r>
            <a:r>
              <a:rPr lang="en-US" sz="1600" dirty="0" err="1"/>
              <a:t>DuperBreaks</a:t>
            </a:r>
            <a:r>
              <a:rPr lang="en-US" sz="1600" dirty="0"/>
              <a:t> </a:t>
            </a:r>
            <a:r>
              <a:rPr lang="en-US" sz="1600" b="1" dirty="0"/>
              <a:t>implements</a:t>
            </a:r>
            <a:r>
              <a:rPr lang="en-US" sz="1600" dirty="0"/>
              <a:t> </a:t>
            </a:r>
            <a:r>
              <a:rPr lang="en-US" sz="1600" dirty="0" err="1">
                <a:solidFill>
                  <a:srgbClr val="0000FF"/>
                </a:solidFill>
              </a:rPr>
              <a:t>IBreaks</a:t>
            </a:r>
            <a:r>
              <a:rPr lang="en-US" sz="1600" dirty="0"/>
              <a:t> {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 </a:t>
            </a:r>
            <a:r>
              <a:rPr lang="en-US" sz="1600" dirty="0">
                <a:solidFill>
                  <a:srgbClr val="4D4D4D"/>
                </a:solidFill>
              </a:rPr>
              <a:t>	@Override</a:t>
            </a:r>
            <a:endParaRPr lang="el-GR" sz="1600" dirty="0">
              <a:solidFill>
                <a:srgbClr val="4D4D4D"/>
              </a:solidFill>
            </a:endParaRPr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/>
              <a:t>double</a:t>
            </a:r>
            <a:r>
              <a:rPr lang="en-US" sz="1600" dirty="0"/>
              <a:t> </a:t>
            </a:r>
            <a:r>
              <a:rPr lang="en-US" sz="1600" b="1" dirty="0" err="1">
                <a:solidFill>
                  <a:srgbClr val="7030A0"/>
                </a:solidFill>
              </a:rPr>
              <a:t>getSpeedReduction</a:t>
            </a:r>
            <a:r>
              <a:rPr lang="en-US" sz="1600" dirty="0"/>
              <a:t>(Double </a:t>
            </a:r>
            <a:r>
              <a:rPr lang="en-US" sz="1600" dirty="0" err="1"/>
              <a:t>excertedForce</a:t>
            </a:r>
            <a:r>
              <a:rPr lang="en-US" sz="1600" dirty="0"/>
              <a:t>){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</a:t>
            </a:r>
            <a:r>
              <a:rPr lang="en-US" sz="1600" b="1" dirty="0"/>
              <a:t>return</a:t>
            </a:r>
            <a:r>
              <a:rPr lang="en-US" sz="1600" dirty="0"/>
              <a:t> 45*</a:t>
            </a:r>
            <a:r>
              <a:rPr lang="en-US" sz="1600" dirty="0" err="1"/>
              <a:t>excertedForce</a:t>
            </a:r>
            <a:r>
              <a:rPr lang="en-US" sz="1600" dirty="0"/>
              <a:t>;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}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 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 </a:t>
            </a:r>
            <a:r>
              <a:rPr lang="en-US" sz="1600" dirty="0">
                <a:solidFill>
                  <a:srgbClr val="4D4D4D"/>
                </a:solidFill>
              </a:rPr>
              <a:t>	@Override</a:t>
            </a:r>
            <a:endParaRPr lang="el-GR" sz="1600" dirty="0">
              <a:solidFill>
                <a:srgbClr val="4D4D4D"/>
              </a:solidFill>
            </a:endParaRPr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b="1" dirty="0"/>
              <a:t>public</a:t>
            </a:r>
            <a:r>
              <a:rPr lang="en-US" sz="1600" dirty="0"/>
              <a:t> </a:t>
            </a:r>
            <a:r>
              <a:rPr lang="en-US" sz="1600" b="1" dirty="0" err="1"/>
              <a:t>boolean</a:t>
            </a:r>
            <a:r>
              <a:rPr lang="en-US" sz="1600" dirty="0"/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reportIfBroken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(</a:t>
            </a:r>
            <a:r>
              <a:rPr lang="en-US" sz="1600" b="1" dirty="0"/>
              <a:t>double</a:t>
            </a:r>
            <a:r>
              <a:rPr lang="en-US" sz="1600" dirty="0"/>
              <a:t> threshold) {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rgbClr val="008000"/>
                </a:solidFill>
              </a:rPr>
              <a:t>//Intentional issue, food for thought: parameter unused!</a:t>
            </a:r>
            <a:endParaRPr lang="el-GR" sz="1600" dirty="0">
              <a:solidFill>
                <a:srgbClr val="008000"/>
              </a:solidFill>
            </a:endParaRPr>
          </a:p>
          <a:p>
            <a:pPr>
              <a:buNone/>
            </a:pPr>
            <a:r>
              <a:rPr lang="en-US" sz="1600" dirty="0"/>
              <a:t>		</a:t>
            </a:r>
            <a:r>
              <a:rPr lang="el-GR" sz="1600" b="1" dirty="0" err="1"/>
              <a:t>return</a:t>
            </a:r>
            <a:r>
              <a:rPr lang="el-GR" sz="1600" dirty="0"/>
              <a:t> </a:t>
            </a:r>
            <a:r>
              <a:rPr lang="el-GR" sz="1600" b="1" dirty="0" err="1"/>
              <a:t>false</a:t>
            </a:r>
            <a:r>
              <a:rPr lang="el-GR" sz="1600" dirty="0"/>
              <a:t>;</a:t>
            </a:r>
          </a:p>
          <a:p>
            <a:pPr>
              <a:buNone/>
            </a:pPr>
            <a:r>
              <a:rPr lang="el-GR" sz="1600" dirty="0"/>
              <a:t>	}</a:t>
            </a:r>
          </a:p>
          <a:p>
            <a:pPr>
              <a:buNone/>
            </a:pPr>
            <a:r>
              <a:rPr lang="el-GR" sz="1600" dirty="0"/>
              <a:t> }</a:t>
            </a:r>
          </a:p>
          <a:p>
            <a:endParaRPr lang="el-GR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54</a:t>
            </a:fld>
            <a:endParaRPr lang="el-GR" alt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/>
              <a:t>Παράδειγμα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b="1" dirty="0">
                <a:solidFill>
                  <a:srgbClr val="0000FF"/>
                </a:solidFill>
              </a:rPr>
              <a:t>import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bicycleBreaks.IBreaks</a:t>
            </a:r>
            <a:r>
              <a:rPr lang="en-US" sz="1200" dirty="0">
                <a:solidFill>
                  <a:srgbClr val="0000FF"/>
                </a:solidFill>
              </a:rPr>
              <a:t>;</a:t>
            </a:r>
            <a:endParaRPr lang="el-GR" sz="1200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</a:rPr>
              <a:t>import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6">
                    <a:lumMod val="50000"/>
                  </a:schemeClr>
                </a:solidFill>
              </a:rPr>
              <a:t>bicycleBreaks.BreakFactory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 lang="el-GR" sz="1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200" dirty="0"/>
              <a:t>… </a:t>
            </a:r>
            <a:endParaRPr lang="el-GR" sz="1200" dirty="0"/>
          </a:p>
          <a:p>
            <a:pPr>
              <a:buNone/>
            </a:pPr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/>
              <a:t>class</a:t>
            </a:r>
            <a:r>
              <a:rPr lang="en-US" sz="1200" dirty="0"/>
              <a:t> </a:t>
            </a:r>
            <a:r>
              <a:rPr lang="en-US" sz="1200" dirty="0" err="1"/>
              <a:t>BicycleManager</a:t>
            </a:r>
            <a:r>
              <a:rPr lang="en-US" sz="1200" dirty="0"/>
              <a:t> {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	</a:t>
            </a:r>
            <a:r>
              <a:rPr lang="en-US" sz="1200" b="1" dirty="0"/>
              <a:t>private</a:t>
            </a:r>
            <a:r>
              <a:rPr lang="en-US" sz="1200" dirty="0"/>
              <a:t> </a:t>
            </a:r>
            <a:r>
              <a:rPr lang="en-US" sz="1200" b="1" dirty="0"/>
              <a:t>double</a:t>
            </a:r>
            <a:r>
              <a:rPr lang="en-US" sz="1200" dirty="0"/>
              <a:t> velocity;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	</a:t>
            </a:r>
            <a:r>
              <a:rPr lang="en-US" sz="1200" b="1" dirty="0"/>
              <a:t>private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0000FF"/>
                </a:solidFill>
              </a:rPr>
              <a:t>IBreaks</a:t>
            </a:r>
            <a:r>
              <a:rPr lang="en-US" sz="1200" dirty="0">
                <a:solidFill>
                  <a:srgbClr val="0000FF"/>
                </a:solidFill>
              </a:rPr>
              <a:t> breaks</a:t>
            </a:r>
            <a:r>
              <a:rPr lang="en-US" sz="1200" dirty="0"/>
              <a:t>;</a:t>
            </a:r>
            <a:endParaRPr lang="el-GR" sz="1200" dirty="0"/>
          </a:p>
          <a:p>
            <a:pPr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</a:rPr>
              <a:t>private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6">
                    <a:lumMod val="50000"/>
                  </a:schemeClr>
                </a:solidFill>
              </a:rPr>
              <a:t>BreakFactory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6">
                    <a:lumMod val="50000"/>
                  </a:schemeClr>
                </a:solidFill>
              </a:rPr>
              <a:t>breakFactory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 lang="el-GR" sz="1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200" dirty="0"/>
              <a:t>	…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	</a:t>
            </a:r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/>
              <a:t>double</a:t>
            </a:r>
            <a:r>
              <a:rPr lang="en-US" sz="1200" dirty="0"/>
              <a:t> </a:t>
            </a:r>
            <a:r>
              <a:rPr lang="en-US" sz="1200" dirty="0" err="1"/>
              <a:t>setBreaking</a:t>
            </a:r>
            <a:r>
              <a:rPr lang="en-US" sz="1200" dirty="0"/>
              <a:t>(</a:t>
            </a:r>
            <a:r>
              <a:rPr lang="en-US" sz="1200" b="1" dirty="0"/>
              <a:t>double</a:t>
            </a:r>
            <a:r>
              <a:rPr lang="en-US" sz="1200" dirty="0"/>
              <a:t> force){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		velocity -= </a:t>
            </a:r>
            <a:r>
              <a:rPr lang="en-US" sz="1200" dirty="0" err="1">
                <a:solidFill>
                  <a:srgbClr val="0000FF"/>
                </a:solidFill>
              </a:rPr>
              <a:t>breaks</a:t>
            </a:r>
            <a:r>
              <a:rPr lang="en-US" sz="1200" dirty="0" err="1"/>
              <a:t>.</a:t>
            </a:r>
            <a:r>
              <a:rPr lang="en-US" sz="1200" dirty="0" err="1">
                <a:solidFill>
                  <a:srgbClr val="7030A0"/>
                </a:solidFill>
              </a:rPr>
              <a:t>getSpeedReduction</a:t>
            </a:r>
            <a:r>
              <a:rPr lang="en-US" sz="1200" dirty="0"/>
              <a:t>(force);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		</a:t>
            </a:r>
            <a:r>
              <a:rPr lang="en-US" sz="1200" b="1" dirty="0"/>
              <a:t>return</a:t>
            </a:r>
            <a:r>
              <a:rPr lang="en-US" sz="1200" dirty="0"/>
              <a:t> velocity;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	}	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 	</a:t>
            </a:r>
            <a:r>
              <a:rPr lang="en-US" sz="1200" b="1" dirty="0"/>
              <a:t>public</a:t>
            </a:r>
            <a:r>
              <a:rPr lang="en-US" sz="1200" dirty="0"/>
              <a:t> </a:t>
            </a:r>
            <a:r>
              <a:rPr lang="en-US" sz="1200" b="1" dirty="0" err="1"/>
              <a:t>boolean</a:t>
            </a:r>
            <a:r>
              <a:rPr lang="en-US" sz="1200" dirty="0"/>
              <a:t> </a:t>
            </a:r>
            <a:r>
              <a:rPr lang="en-US" sz="1200" dirty="0" err="1"/>
              <a:t>reportIfDamageExists</a:t>
            </a:r>
            <a:r>
              <a:rPr lang="en-US" sz="1200" dirty="0"/>
              <a:t>(){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		</a:t>
            </a:r>
            <a:r>
              <a:rPr lang="en-US" sz="1200" b="1" dirty="0" err="1"/>
              <a:t>boolean</a:t>
            </a:r>
            <a:r>
              <a:rPr lang="en-US" sz="1200" dirty="0"/>
              <a:t> </a:t>
            </a:r>
            <a:r>
              <a:rPr lang="en-US" sz="1200" dirty="0" err="1"/>
              <a:t>brokenStatus</a:t>
            </a:r>
            <a:r>
              <a:rPr lang="en-US" sz="1200" dirty="0"/>
              <a:t> = </a:t>
            </a:r>
            <a:r>
              <a:rPr lang="en-US" sz="1200" b="1" dirty="0"/>
              <a:t>false</a:t>
            </a:r>
            <a:r>
              <a:rPr lang="en-US" sz="1200" dirty="0"/>
              <a:t>;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		</a:t>
            </a:r>
            <a:r>
              <a:rPr lang="en-US" sz="1200" b="1" dirty="0"/>
              <a:t>if</a:t>
            </a:r>
            <a:r>
              <a:rPr lang="en-US" sz="1200" dirty="0"/>
              <a:t> (</a:t>
            </a:r>
            <a:r>
              <a:rPr lang="en-US" sz="1200" dirty="0" err="1">
                <a:solidFill>
                  <a:srgbClr val="0000FF"/>
                </a:solidFill>
              </a:rPr>
              <a:t>breaks</a:t>
            </a:r>
            <a:r>
              <a:rPr lang="en-US" sz="1200" dirty="0" err="1"/>
              <a:t>.</a:t>
            </a:r>
            <a:r>
              <a:rPr lang="en-US" sz="1200" dirty="0" err="1">
                <a:solidFill>
                  <a:srgbClr val="FF0000"/>
                </a:solidFill>
              </a:rPr>
              <a:t>reportIfBroken</a:t>
            </a:r>
            <a:r>
              <a:rPr lang="en-US" sz="1200" dirty="0"/>
              <a:t>(0.7) == </a:t>
            </a:r>
            <a:r>
              <a:rPr lang="en-US" sz="1200" b="1" dirty="0"/>
              <a:t>true</a:t>
            </a:r>
            <a:r>
              <a:rPr lang="en-US" sz="1200" dirty="0"/>
              <a:t>){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			</a:t>
            </a:r>
            <a:r>
              <a:rPr lang="en-US" sz="1200" dirty="0" err="1"/>
              <a:t>brokenStatus</a:t>
            </a:r>
            <a:r>
              <a:rPr lang="en-US" sz="1200" dirty="0"/>
              <a:t> = </a:t>
            </a:r>
            <a:r>
              <a:rPr lang="en-US" sz="1200" b="1" dirty="0"/>
              <a:t>true</a:t>
            </a:r>
            <a:r>
              <a:rPr lang="en-US" sz="1200" dirty="0"/>
              <a:t>;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			</a:t>
            </a:r>
            <a:r>
              <a:rPr lang="en-US" sz="1200" dirty="0" err="1"/>
              <a:t>System.</a:t>
            </a:r>
            <a:r>
              <a:rPr lang="en-US" sz="1200" b="1" i="1" dirty="0" err="1"/>
              <a:t>out</a:t>
            </a:r>
            <a:r>
              <a:rPr lang="en-US" sz="1200" dirty="0" err="1"/>
              <a:t>.println</a:t>
            </a:r>
            <a:r>
              <a:rPr lang="en-US" sz="1200" dirty="0"/>
              <a:t>("breaks are broken");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		}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		…</a:t>
            </a:r>
          </a:p>
          <a:p>
            <a:pPr>
              <a:buNone/>
            </a:pPr>
            <a:r>
              <a:rPr lang="en-US" sz="1200" dirty="0"/>
              <a:t>		</a:t>
            </a:r>
            <a:r>
              <a:rPr lang="en-US" sz="1200" b="1" dirty="0"/>
              <a:t>return</a:t>
            </a:r>
            <a:r>
              <a:rPr lang="en-US" sz="1200" dirty="0"/>
              <a:t> </a:t>
            </a:r>
            <a:r>
              <a:rPr lang="en-US" sz="1200" dirty="0" err="1"/>
              <a:t>brokenStatus</a:t>
            </a:r>
            <a:r>
              <a:rPr lang="en-US" sz="1200" dirty="0"/>
              <a:t>;</a:t>
            </a:r>
            <a:endParaRPr lang="el-GR" sz="1200" dirty="0"/>
          </a:p>
          <a:p>
            <a:pPr>
              <a:buNone/>
            </a:pPr>
            <a:r>
              <a:rPr lang="en-US" sz="1200" dirty="0"/>
              <a:t>	}</a:t>
            </a:r>
            <a:endParaRPr lang="el-GR" sz="1200" dirty="0"/>
          </a:p>
          <a:p>
            <a:pPr>
              <a:buNone/>
            </a:pPr>
            <a:r>
              <a:rPr lang="el-GR" sz="1200" dirty="0"/>
              <a:t>}</a:t>
            </a:r>
          </a:p>
          <a:p>
            <a:endParaRPr lang="el-GR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55</a:t>
            </a:fld>
            <a:endParaRPr lang="el-G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148064" y="188640"/>
            <a:ext cx="3744416" cy="45243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A</a:t>
            </a:r>
            <a:r>
              <a:rPr lang="el-GR" sz="1600" dirty="0"/>
              <a:t> </a:t>
            </a:r>
            <a:r>
              <a:rPr lang="en-US" sz="1600" dirty="0"/>
              <a:t>client class:</a:t>
            </a:r>
          </a:p>
          <a:p>
            <a:pPr marL="180975" indent="-180975">
              <a:buFontTx/>
              <a:buChar char="-"/>
            </a:pPr>
            <a:r>
              <a:rPr lang="en-US" sz="1600" dirty="0"/>
              <a:t>has an attribute typed by the </a:t>
            </a:r>
            <a:r>
              <a:rPr lang="en-US" sz="1600" dirty="0">
                <a:solidFill>
                  <a:srgbClr val="0000FF"/>
                </a:solidFill>
              </a:rPr>
              <a:t>interface</a:t>
            </a:r>
            <a:r>
              <a:rPr lang="en-US" sz="1600" dirty="0"/>
              <a:t> (here: </a:t>
            </a:r>
            <a:r>
              <a:rPr lang="en-US" sz="1600" dirty="0" err="1">
                <a:solidFill>
                  <a:srgbClr val="0000FF"/>
                </a:solidFill>
              </a:rPr>
              <a:t>IBreaks</a:t>
            </a:r>
            <a:r>
              <a:rPr lang="en-US" sz="1600" dirty="0"/>
              <a:t>)</a:t>
            </a:r>
          </a:p>
          <a:p>
            <a:pPr marL="180975" indent="-180975">
              <a:buFontTx/>
              <a:buChar char="-"/>
            </a:pPr>
            <a:endParaRPr lang="en-US" sz="1600" dirty="0"/>
          </a:p>
          <a:p>
            <a:pPr marL="180975" indent="-180975">
              <a:buFontTx/>
              <a:buChar char="-"/>
            </a:pPr>
            <a:r>
              <a:rPr lang="en-US" sz="1600" dirty="0"/>
              <a:t> uses a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factory</a:t>
            </a:r>
            <a:r>
              <a:rPr lang="en-US" sz="1600" dirty="0"/>
              <a:t> to generate concrete objects of the concrete classes</a:t>
            </a:r>
          </a:p>
          <a:p>
            <a:pPr marL="180975" indent="-180975">
              <a:buFontTx/>
              <a:buChar char="-"/>
            </a:pPr>
            <a:endParaRPr lang="en-US" sz="1600" dirty="0"/>
          </a:p>
          <a:p>
            <a:pPr marL="180975" indent="-180975">
              <a:buFontTx/>
              <a:buChar char="-"/>
            </a:pPr>
            <a:r>
              <a:rPr lang="en-US" sz="1600" dirty="0"/>
              <a:t> uses the </a:t>
            </a:r>
            <a:r>
              <a:rPr lang="en-US" sz="1600" dirty="0">
                <a:solidFill>
                  <a:srgbClr val="7030A0"/>
                </a:solidFill>
              </a:rPr>
              <a:t>abstract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methods</a:t>
            </a:r>
            <a:r>
              <a:rPr lang="en-US" sz="1600" dirty="0"/>
              <a:t> of the contract to complete its task (here: </a:t>
            </a:r>
            <a:r>
              <a:rPr lang="en-US" sz="1600" dirty="0" err="1">
                <a:solidFill>
                  <a:srgbClr val="7030A0"/>
                </a:solidFill>
              </a:rPr>
              <a:t>getSpeedReduction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/>
              <a:t>and </a:t>
            </a:r>
            <a:r>
              <a:rPr lang="en-US" sz="1600" dirty="0" err="1">
                <a:solidFill>
                  <a:srgbClr val="FF0000"/>
                </a:solidFill>
              </a:rPr>
              <a:t>reportIfBroken</a:t>
            </a:r>
            <a:r>
              <a:rPr lang="en-US" sz="1600" dirty="0"/>
              <a:t>) </a:t>
            </a:r>
          </a:p>
          <a:p>
            <a:pPr marL="180975" indent="-180975"/>
            <a:r>
              <a:rPr lang="en-US" sz="1600" dirty="0"/>
              <a:t>=&gt;</a:t>
            </a:r>
          </a:p>
          <a:p>
            <a:pPr marL="180975" indent="-180975"/>
            <a:r>
              <a:rPr lang="en-US" sz="1600" b="1" dirty="0"/>
              <a:t>The </a:t>
            </a:r>
            <a:r>
              <a:rPr lang="en-US" sz="1600" b="1" u="sng" dirty="0"/>
              <a:t>client</a:t>
            </a:r>
            <a:r>
              <a:rPr lang="en-US" sz="1600" b="1" dirty="0"/>
              <a:t> code is </a:t>
            </a:r>
            <a:r>
              <a:rPr lang="en-US" sz="1600" b="1" u="sng" dirty="0"/>
              <a:t>completely independent of the concrete classes</a:t>
            </a:r>
            <a:r>
              <a:rPr lang="en-US" sz="1600" b="1" dirty="0"/>
              <a:t> (just knows exactly two elements, the interface and the factory) …</a:t>
            </a:r>
          </a:p>
          <a:p>
            <a:pPr marL="180975" indent="-180975"/>
            <a:r>
              <a:rPr lang="en-US" sz="1600" b="1" dirty="0"/>
              <a:t>    … thus allowing the </a:t>
            </a:r>
            <a:r>
              <a:rPr lang="en-US" sz="1600" b="1" u="sng" dirty="0"/>
              <a:t>addition of new classes </a:t>
            </a:r>
            <a:r>
              <a:rPr lang="en-US" sz="1600" b="1" dirty="0"/>
              <a:t>or </a:t>
            </a:r>
            <a:r>
              <a:rPr lang="en-US" sz="1600" b="1" u="sng" dirty="0"/>
              <a:t>maintaining</a:t>
            </a:r>
            <a:r>
              <a:rPr lang="en-US" sz="1600" b="1" dirty="0"/>
              <a:t> the existing ones, </a:t>
            </a:r>
            <a:r>
              <a:rPr lang="en-US" sz="1600" b="1" u="sng" dirty="0"/>
              <a:t>without any impact to the client!</a:t>
            </a:r>
            <a:endParaRPr lang="el-GR" sz="16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364088" y="4844777"/>
            <a:ext cx="3456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//see how the constructor uses the factory</a:t>
            </a:r>
          </a:p>
          <a:p>
            <a:r>
              <a:rPr lang="en-US" sz="1050" b="1" dirty="0">
                <a:latin typeface="+mn-lt"/>
              </a:rPr>
              <a:t>public</a:t>
            </a:r>
            <a:r>
              <a:rPr lang="en-US" sz="1050" dirty="0">
                <a:latin typeface="+mn-lt"/>
              </a:rPr>
              <a:t> </a:t>
            </a:r>
            <a:r>
              <a:rPr lang="en-US" sz="1050" dirty="0" err="1">
                <a:latin typeface="+mn-lt"/>
              </a:rPr>
              <a:t>BicycleManager</a:t>
            </a:r>
            <a:r>
              <a:rPr lang="en-US" sz="1050" dirty="0">
                <a:latin typeface="+mn-lt"/>
              </a:rPr>
              <a:t>( …, String </a:t>
            </a:r>
            <a:r>
              <a:rPr lang="en-US" sz="1050" dirty="0" err="1">
                <a:latin typeface="+mn-lt"/>
              </a:rPr>
              <a:t>breaksName</a:t>
            </a:r>
            <a:r>
              <a:rPr lang="en-US" sz="1050" dirty="0">
                <a:latin typeface="+mn-lt"/>
              </a:rPr>
              <a:t>){</a:t>
            </a:r>
            <a:endParaRPr lang="el-GR" sz="1050" dirty="0">
              <a:latin typeface="+mn-lt"/>
            </a:endParaRPr>
          </a:p>
          <a:p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  </a:t>
            </a:r>
            <a:r>
              <a:rPr lang="en-US" sz="105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breakFactory</a:t>
            </a: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= </a:t>
            </a:r>
            <a:r>
              <a:rPr lang="en-US" sz="105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new</a:t>
            </a: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105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BreakFactory</a:t>
            </a: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();</a:t>
            </a:r>
            <a:endParaRPr lang="el-GR" sz="105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r>
              <a:rPr lang="en-US" sz="1050" dirty="0">
                <a:latin typeface="+mn-lt"/>
              </a:rPr>
              <a:t>   …</a:t>
            </a:r>
            <a:endParaRPr lang="el-GR" sz="1050" dirty="0">
              <a:latin typeface="+mn-lt"/>
            </a:endParaRPr>
          </a:p>
          <a:p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  </a:t>
            </a:r>
            <a:r>
              <a:rPr lang="en-US" sz="1050" dirty="0">
                <a:solidFill>
                  <a:srgbClr val="0000FF"/>
                </a:solidFill>
                <a:latin typeface="+mn-lt"/>
              </a:rPr>
              <a:t>breaks</a:t>
            </a: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= breakFactory.constructBreak(</a:t>
            </a:r>
            <a:r>
              <a:rPr lang="en-US" sz="105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breaksName</a:t>
            </a: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);</a:t>
            </a:r>
            <a:endParaRPr lang="el-GR" sz="105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r>
              <a:rPr lang="en-US" sz="1050" dirty="0">
                <a:latin typeface="+mn-lt"/>
              </a:rPr>
              <a:t>   …</a:t>
            </a:r>
            <a:endParaRPr lang="el-GR" sz="1050" dirty="0">
              <a:latin typeface="+mn-lt"/>
            </a:endParaRPr>
          </a:p>
          <a:p>
            <a:r>
              <a:rPr lang="en-US" sz="1050" dirty="0">
                <a:latin typeface="+mn-lt"/>
              </a:rPr>
              <a:t>   velocity = 0.0;</a:t>
            </a:r>
            <a:endParaRPr lang="el-GR" sz="1050" dirty="0">
              <a:latin typeface="+mn-lt"/>
            </a:endParaRPr>
          </a:p>
          <a:p>
            <a:r>
              <a:rPr lang="en-US" sz="1050" dirty="0">
                <a:latin typeface="+mn-lt"/>
              </a:rPr>
              <a:t>}</a:t>
            </a:r>
            <a:endParaRPr lang="el-GR" sz="1050" dirty="0">
              <a:latin typeface="+mn-lt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Interfaces: why &amp; how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ym typeface="Symbol"/>
              </a:rPr>
              <a:t>Client code specifies the service it wants to use</a:t>
            </a:r>
          </a:p>
          <a:p>
            <a:r>
              <a:rPr lang="en-US" dirty="0">
                <a:sym typeface="Symbol"/>
              </a:rPr>
              <a:t>Service-provision code implements the specified functionality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The interface is a </a:t>
            </a:r>
            <a:r>
              <a:rPr lang="en-US" b="1" dirty="0">
                <a:sym typeface="Symbol"/>
              </a:rPr>
              <a:t>contract</a:t>
            </a:r>
            <a:r>
              <a:rPr lang="en-US" dirty="0">
                <a:sym typeface="Symbol"/>
              </a:rPr>
              <a:t> between the service provider and the service consumer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As service provision evolves (new versions, new alternatives, bug fixes, …) </a:t>
            </a:r>
            <a:r>
              <a:rPr lang="en-US" b="1" dirty="0">
                <a:sym typeface="Symbol"/>
              </a:rPr>
              <a:t>the client is immune to change if and only if the contract is respected</a:t>
            </a:r>
            <a:endParaRPr lang="el-G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29000" y="2667000"/>
            <a:ext cx="57150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Comic Sans MS" pitchFamily="66" charset="0"/>
              </a:rPr>
              <a:t>Specification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  </a:t>
            </a:r>
            <a:r>
              <a:rPr lang="en-US" sz="2800" dirty="0">
                <a:solidFill>
                  <a:srgbClr val="C00000"/>
                </a:solidFill>
                <a:latin typeface="Consolas" pitchFamily="49" charset="0"/>
                <a:cs typeface="Consolas" pitchFamily="49" charset="0"/>
                <a:sym typeface="Symbol"/>
              </a:rPr>
              <a:t>Implementation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1F9261-B306-49B4-B869-63BEF0C373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9144000" cy="38963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Example</a:t>
            </a:r>
            <a:br>
              <a:rPr lang="en-US" dirty="0"/>
            </a:b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05000" y="5480374"/>
            <a:ext cx="114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Client of the client</a:t>
            </a:r>
            <a:endParaRPr lang="el-GR" dirty="0"/>
          </a:p>
        </p:txBody>
      </p:sp>
      <p:cxnSp>
        <p:nvCxnSpPr>
          <p:cNvPr id="8" name="Straight Arrow Connector 7"/>
          <p:cNvCxnSpPr>
            <a:cxnSpLocks/>
            <a:stCxn id="6" idx="0"/>
          </p:cNvCxnSpPr>
          <p:nvPr/>
        </p:nvCxnSpPr>
        <p:spPr>
          <a:xfrm flipV="1">
            <a:off x="2476500" y="4953000"/>
            <a:ext cx="0" cy="527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70412" y="4834043"/>
            <a:ext cx="114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Client class</a:t>
            </a:r>
            <a:endParaRPr lang="el-GR" dirty="0"/>
          </a:p>
        </p:txBody>
      </p:sp>
      <p:cxnSp>
        <p:nvCxnSpPr>
          <p:cNvPr id="10" name="Straight Arrow Connector 9"/>
          <p:cNvCxnSpPr>
            <a:cxnSpLocks/>
            <a:stCxn id="9" idx="0"/>
          </p:cNvCxnSpPr>
          <p:nvPr/>
        </p:nvCxnSpPr>
        <p:spPr>
          <a:xfrm flipV="1">
            <a:off x="4341912" y="3810001"/>
            <a:ext cx="0" cy="10240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  <a:stCxn id="23" idx="0"/>
          </p:cNvCxnSpPr>
          <p:nvPr/>
        </p:nvCxnSpPr>
        <p:spPr>
          <a:xfrm flipV="1">
            <a:off x="5983189" y="4092218"/>
            <a:ext cx="983005" cy="782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905750" y="38500"/>
            <a:ext cx="1143000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Interface as a contract </a:t>
            </a:r>
            <a:endParaRPr lang="el-GR" sz="1600" dirty="0">
              <a:latin typeface="Comic Sans MS" pitchFamily="66" charset="0"/>
            </a:endParaRPr>
          </a:p>
        </p:txBody>
      </p:sp>
      <p:cxnSp>
        <p:nvCxnSpPr>
          <p:cNvPr id="15" name="Straight Arrow Connector 14"/>
          <p:cNvCxnSpPr>
            <a:cxnSpLocks/>
            <a:stCxn id="14" idx="1"/>
          </p:cNvCxnSpPr>
          <p:nvPr/>
        </p:nvCxnSpPr>
        <p:spPr>
          <a:xfrm flipH="1">
            <a:off x="7067550" y="453999"/>
            <a:ext cx="838200" cy="67426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stCxn id="23" idx="0"/>
          </p:cNvCxnSpPr>
          <p:nvPr/>
        </p:nvCxnSpPr>
        <p:spPr>
          <a:xfrm flipV="1">
            <a:off x="5983189" y="4092218"/>
            <a:ext cx="2655172" cy="782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73589" y="4874298"/>
            <a:ext cx="12192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Service providers</a:t>
            </a:r>
            <a:endParaRPr lang="el-GR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64288" y="5447436"/>
            <a:ext cx="1979712" cy="13849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Observe the </a:t>
            </a:r>
            <a:r>
              <a:rPr lang="en-US" sz="1400" b="1" dirty="0"/>
              <a:t>notation</a:t>
            </a:r>
            <a:r>
              <a:rPr lang="en-US" sz="1400" dirty="0"/>
              <a:t> between the </a:t>
            </a:r>
            <a:r>
              <a:rPr lang="en-US" sz="1400" dirty="0">
                <a:solidFill>
                  <a:srgbClr val="0000FF"/>
                </a:solidFill>
              </a:rPr>
              <a:t>interface</a:t>
            </a:r>
            <a:r>
              <a:rPr lang="en-US" sz="1400" dirty="0"/>
              <a:t> and its concrete materializations: </a:t>
            </a:r>
            <a:r>
              <a:rPr lang="en-US" sz="1400" u="dash" dirty="0"/>
              <a:t>dotted line</a:t>
            </a:r>
            <a:r>
              <a:rPr lang="en-US" sz="1400" dirty="0"/>
              <a:t> stemming from an empty triangle </a:t>
            </a:r>
            <a:r>
              <a:rPr lang="en-US" sz="1400" dirty="0">
                <a:sym typeface="Wingdings 3"/>
              </a:rPr>
              <a:t></a:t>
            </a:r>
            <a:endParaRPr lang="el-GR" sz="1400" dirty="0">
              <a:solidFill>
                <a:srgbClr val="0000FF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AFCCC08-B413-4ACD-9151-3E192D03D5A8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3505200" y="453999"/>
            <a:ext cx="4400550" cy="36893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BE536D4F-CFDD-40A8-A548-4334EF16B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9144000" cy="38963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Example</a:t>
            </a:r>
            <a:br>
              <a:rPr lang="en-US" dirty="0"/>
            </a:b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05000" y="5480374"/>
            <a:ext cx="114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Client of the client</a:t>
            </a:r>
            <a:endParaRPr lang="el-GR" dirty="0"/>
          </a:p>
        </p:txBody>
      </p:sp>
      <p:cxnSp>
        <p:nvCxnSpPr>
          <p:cNvPr id="8" name="Straight Arrow Connector 7"/>
          <p:cNvCxnSpPr>
            <a:cxnSpLocks/>
            <a:stCxn id="6" idx="0"/>
          </p:cNvCxnSpPr>
          <p:nvPr/>
        </p:nvCxnSpPr>
        <p:spPr>
          <a:xfrm flipV="1">
            <a:off x="2476500" y="4953000"/>
            <a:ext cx="0" cy="527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70412" y="4834043"/>
            <a:ext cx="114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Client class</a:t>
            </a:r>
            <a:endParaRPr lang="el-GR" dirty="0"/>
          </a:p>
        </p:txBody>
      </p:sp>
      <p:cxnSp>
        <p:nvCxnSpPr>
          <p:cNvPr id="10" name="Straight Arrow Connector 9"/>
          <p:cNvCxnSpPr>
            <a:cxnSpLocks/>
            <a:stCxn id="9" idx="0"/>
          </p:cNvCxnSpPr>
          <p:nvPr/>
        </p:nvCxnSpPr>
        <p:spPr>
          <a:xfrm flipV="1">
            <a:off x="4341912" y="3810001"/>
            <a:ext cx="0" cy="10240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  <a:stCxn id="23" idx="0"/>
          </p:cNvCxnSpPr>
          <p:nvPr/>
        </p:nvCxnSpPr>
        <p:spPr>
          <a:xfrm flipV="1">
            <a:off x="5983189" y="4092218"/>
            <a:ext cx="983005" cy="782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905750" y="28875"/>
            <a:ext cx="1143000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Interface as a contract </a:t>
            </a:r>
            <a:endParaRPr lang="el-GR" sz="1600" dirty="0">
              <a:latin typeface="Comic Sans MS" pitchFamily="66" charset="0"/>
            </a:endParaRPr>
          </a:p>
        </p:txBody>
      </p:sp>
      <p:cxnSp>
        <p:nvCxnSpPr>
          <p:cNvPr id="15" name="Straight Arrow Connector 14"/>
          <p:cNvCxnSpPr>
            <a:cxnSpLocks/>
            <a:stCxn id="14" idx="1"/>
          </p:cNvCxnSpPr>
          <p:nvPr/>
        </p:nvCxnSpPr>
        <p:spPr>
          <a:xfrm flipH="1">
            <a:off x="7067550" y="444374"/>
            <a:ext cx="838200" cy="67426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stCxn id="23" idx="0"/>
          </p:cNvCxnSpPr>
          <p:nvPr/>
        </p:nvCxnSpPr>
        <p:spPr>
          <a:xfrm flipV="1">
            <a:off x="5983189" y="4092218"/>
            <a:ext cx="2655172" cy="782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73589" y="4874298"/>
            <a:ext cx="12192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Service providers</a:t>
            </a:r>
            <a:endParaRPr lang="el-GR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64288" y="5447436"/>
            <a:ext cx="1979712" cy="13849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Observe the </a:t>
            </a:r>
            <a:r>
              <a:rPr lang="en-US" sz="1400" b="1" dirty="0"/>
              <a:t>notation</a:t>
            </a:r>
            <a:r>
              <a:rPr lang="en-US" sz="1400" dirty="0"/>
              <a:t> between the </a:t>
            </a:r>
            <a:r>
              <a:rPr lang="en-US" sz="1400" dirty="0">
                <a:solidFill>
                  <a:srgbClr val="0000FF"/>
                </a:solidFill>
              </a:rPr>
              <a:t>interface</a:t>
            </a:r>
            <a:r>
              <a:rPr lang="en-US" sz="1400" dirty="0"/>
              <a:t> and its concrete materializations: </a:t>
            </a:r>
            <a:r>
              <a:rPr lang="en-US" sz="1400" u="dash" dirty="0"/>
              <a:t>dotted line</a:t>
            </a:r>
            <a:r>
              <a:rPr lang="en-US" sz="1400" dirty="0"/>
              <a:t> stemming from an empty triangle </a:t>
            </a:r>
            <a:r>
              <a:rPr lang="en-US" sz="1400" dirty="0">
                <a:sym typeface="Wingdings 3"/>
              </a:rPr>
              <a:t></a:t>
            </a:r>
            <a:endParaRPr lang="el-GR" sz="1400" dirty="0">
              <a:solidFill>
                <a:srgbClr val="0000FF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AFCCC08-B413-4ACD-9151-3E192D03D5A8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3505200" y="444374"/>
            <a:ext cx="4400550" cy="36893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4AA6D3B-9F65-4829-AFE5-84257ED9E3E3}"/>
              </a:ext>
            </a:extLst>
          </p:cNvPr>
          <p:cNvSpPr txBox="1"/>
          <p:nvPr/>
        </p:nvSpPr>
        <p:spPr>
          <a:xfrm>
            <a:off x="6031629" y="1844824"/>
            <a:ext cx="3048000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7030A0"/>
                </a:solidFill>
                <a:latin typeface="Comic Sans MS" pitchFamily="66" charset="0"/>
              </a:rPr>
              <a:t>Specification</a:t>
            </a:r>
            <a:r>
              <a:rPr lang="en-US" sz="2000" dirty="0"/>
              <a:t>  </a:t>
            </a:r>
          </a:p>
          <a:p>
            <a:pPr algn="ctr"/>
            <a:r>
              <a:rPr lang="en-US" sz="2000" dirty="0">
                <a:sym typeface="Symbol"/>
              </a:rPr>
              <a:t>  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  <a:latin typeface="Consolas" pitchFamily="49" charset="0"/>
                <a:cs typeface="Consolas" pitchFamily="49" charset="0"/>
                <a:sym typeface="Symbol"/>
              </a:rPr>
              <a:t>Implementation</a:t>
            </a:r>
          </a:p>
        </p:txBody>
      </p:sp>
      <p:grpSp>
        <p:nvGrpSpPr>
          <p:cNvPr id="17" name="Group 19">
            <a:extLst>
              <a:ext uri="{FF2B5EF4-FFF2-40B4-BE49-F238E27FC236}">
                <a16:creationId xmlns:a16="http://schemas.microsoft.com/office/drawing/2014/main" id="{35CAC5A5-3F62-4437-B4DF-0E54478AA628}"/>
              </a:ext>
            </a:extLst>
          </p:cNvPr>
          <p:cNvGrpSpPr/>
          <p:nvPr/>
        </p:nvGrpSpPr>
        <p:grpSpPr>
          <a:xfrm flipV="1">
            <a:off x="5940152" y="2313983"/>
            <a:ext cx="3096436" cy="45719"/>
            <a:chOff x="76200" y="4191000"/>
            <a:chExt cx="9067800" cy="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F845C2D-87C8-4978-A3D3-0AB3DB141A15}"/>
                </a:ext>
              </a:extLst>
            </p:cNvPr>
            <p:cNvCxnSpPr/>
            <p:nvPr/>
          </p:nvCxnSpPr>
          <p:spPr>
            <a:xfrm>
              <a:off x="76200" y="4191000"/>
              <a:ext cx="4038600" cy="0"/>
            </a:xfrm>
            <a:prstGeom prst="line">
              <a:avLst/>
            </a:prstGeom>
            <a:ln w="571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F0401E-AF63-4DD3-A94C-F6EE29D0AA94}"/>
                </a:ext>
              </a:extLst>
            </p:cNvPr>
            <p:cNvCxnSpPr/>
            <p:nvPr/>
          </p:nvCxnSpPr>
          <p:spPr>
            <a:xfrm>
              <a:off x="6019800" y="4191000"/>
              <a:ext cx="3124200" cy="0"/>
            </a:xfrm>
            <a:prstGeom prst="line">
              <a:avLst/>
            </a:prstGeom>
            <a:ln w="571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19">
            <a:extLst>
              <a:ext uri="{FF2B5EF4-FFF2-40B4-BE49-F238E27FC236}">
                <a16:creationId xmlns:a16="http://schemas.microsoft.com/office/drawing/2014/main" id="{7DFEE6D9-636F-49EC-A47F-2F29D0B288ED}"/>
              </a:ext>
            </a:extLst>
          </p:cNvPr>
          <p:cNvGrpSpPr/>
          <p:nvPr/>
        </p:nvGrpSpPr>
        <p:grpSpPr>
          <a:xfrm flipV="1">
            <a:off x="1475656" y="2312784"/>
            <a:ext cx="2029544" cy="46871"/>
            <a:chOff x="76200" y="4191000"/>
            <a:chExt cx="9067800" cy="0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0FBC2A2-51E0-43A9-8DA9-9F891FE358F5}"/>
                </a:ext>
              </a:extLst>
            </p:cNvPr>
            <p:cNvCxnSpPr/>
            <p:nvPr/>
          </p:nvCxnSpPr>
          <p:spPr>
            <a:xfrm>
              <a:off x="76200" y="4191000"/>
              <a:ext cx="4038600" cy="0"/>
            </a:xfrm>
            <a:prstGeom prst="line">
              <a:avLst/>
            </a:prstGeom>
            <a:ln w="571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162C1D8-95B3-4FB1-AD89-7E9C70E1D743}"/>
                </a:ext>
              </a:extLst>
            </p:cNvPr>
            <p:cNvCxnSpPr/>
            <p:nvPr/>
          </p:nvCxnSpPr>
          <p:spPr>
            <a:xfrm>
              <a:off x="6019800" y="4191000"/>
              <a:ext cx="3124200" cy="0"/>
            </a:xfrm>
            <a:prstGeom prst="line">
              <a:avLst/>
            </a:prstGeom>
            <a:ln w="571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0710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 descr="D:\Users\pvassil\COURSES\OOP\SW_DEV\ANNUAL\2017_2018\__SLIDES_2017-SUMMER\05_Iface_LolipopEdit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070176"/>
            <a:ext cx="6858000" cy="2743200"/>
          </a:xfrm>
          <a:prstGeom prst="rect">
            <a:avLst/>
          </a:prstGeom>
          <a:noFill/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307088" y="94674"/>
            <a:ext cx="2746648" cy="1143000"/>
          </a:xfrm>
        </p:spPr>
        <p:txBody>
          <a:bodyPr>
            <a:normAutofit/>
          </a:bodyPr>
          <a:lstStyle/>
          <a:p>
            <a:pPr algn="r"/>
            <a:r>
              <a:rPr lang="el-GR" sz="3600" dirty="0"/>
              <a:t>Συμβολισμός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43108-608F-45F2-B580-2E06D6B6309C}" type="slidenum">
              <a:rPr lang="el-GR" smtClean="0"/>
              <a:pPr/>
              <a:t>59</a:t>
            </a:fld>
            <a:endParaRPr lang="el-GR" dirty="0"/>
          </a:p>
        </p:txBody>
      </p:sp>
      <p:sp>
        <p:nvSpPr>
          <p:cNvPr id="9" name="Right Arrow 8"/>
          <p:cNvSpPr/>
          <p:nvPr/>
        </p:nvSpPr>
        <p:spPr>
          <a:xfrm rot="2552681">
            <a:off x="5211076" y="3972938"/>
            <a:ext cx="576064" cy="504056"/>
          </a:xfrm>
          <a:prstGeom prst="right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07288" y="387142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00FF"/>
                </a:solidFill>
              </a:rPr>
              <a:t>Provider interface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rot="6934946">
            <a:off x="6188264" y="3961122"/>
            <a:ext cx="576064" cy="50405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28265" y="339958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Required  (by the client) interface</a:t>
            </a:r>
            <a:endParaRPr lang="el-GR" dirty="0">
              <a:solidFill>
                <a:srgbClr val="C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FDE277-5BE0-422B-8BF3-454E5752D0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3" y="94674"/>
            <a:ext cx="6061588" cy="334771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1022D34-0B9A-42A8-B2E2-2BF3573FDB59}"/>
              </a:ext>
            </a:extLst>
          </p:cNvPr>
          <p:cNvSpPr/>
          <p:nvPr/>
        </p:nvSpPr>
        <p:spPr>
          <a:xfrm>
            <a:off x="7296302" y="5420665"/>
            <a:ext cx="17252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>
                <a:latin typeface="+mj-lt"/>
              </a:rPr>
              <a:t>Εναλλακτικά: με </a:t>
            </a:r>
            <a:r>
              <a:rPr lang="en-US" sz="1600" dirty="0">
                <a:latin typeface="+mj-lt"/>
              </a:rPr>
              <a:t>provider interface as lollipop &amp; required interface as hook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253240-BEC5-4F74-B14C-DCBCC3697EA0}"/>
              </a:ext>
            </a:extLst>
          </p:cNvPr>
          <p:cNvSpPr/>
          <p:nvPr/>
        </p:nvSpPr>
        <p:spPr>
          <a:xfrm>
            <a:off x="6360027" y="963285"/>
            <a:ext cx="24604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>
                <a:latin typeface="+mj-lt"/>
              </a:rPr>
              <a:t>Τυπικός συμβολισμός:</a:t>
            </a:r>
          </a:p>
          <a:p>
            <a:r>
              <a:rPr lang="el-GR" sz="1600" dirty="0">
                <a:latin typeface="+mj-lt"/>
              </a:rPr>
              <a:t>Εδώ ο </a:t>
            </a:r>
            <a:r>
              <a:rPr lang="en-US" sz="1600" dirty="0">
                <a:latin typeface="+mj-lt"/>
              </a:rPr>
              <a:t>Bicycle (client ) </a:t>
            </a:r>
            <a:r>
              <a:rPr lang="el-GR" sz="1600" dirty="0">
                <a:latin typeface="+mj-lt"/>
              </a:rPr>
              <a:t>έχει ως πεδίο το </a:t>
            </a:r>
            <a:r>
              <a:rPr lang="en-US" sz="1600" dirty="0" err="1">
                <a:latin typeface="+mj-lt"/>
              </a:rPr>
              <a:t>IBreaks</a:t>
            </a:r>
            <a:r>
              <a:rPr lang="en-US" sz="1600" dirty="0">
                <a:latin typeface="+mj-lt"/>
              </a:rPr>
              <a:t>. </a:t>
            </a:r>
          </a:p>
          <a:p>
            <a:r>
              <a:rPr lang="el-GR" sz="1600" dirty="0">
                <a:latin typeface="+mj-lt"/>
              </a:rPr>
              <a:t>Δείτε πώς συμβολίζεται η υλοποίηση του </a:t>
            </a:r>
            <a:r>
              <a:rPr lang="en-US" sz="1600" dirty="0">
                <a:latin typeface="+mj-lt"/>
              </a:rPr>
              <a:t>interface </a:t>
            </a:r>
            <a:r>
              <a:rPr lang="el-GR" sz="1600" dirty="0">
                <a:latin typeface="+mj-lt"/>
              </a:rPr>
              <a:t>από </a:t>
            </a:r>
            <a:r>
              <a:rPr lang="en-US" sz="1600" dirty="0" err="1">
                <a:latin typeface="+mj-lt"/>
              </a:rPr>
              <a:t>NiceBreaks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DuperBreaks</a:t>
            </a:r>
            <a:endParaRPr lang="en-US" sz="1600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Διαγράμματα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79301"/>
            <a:ext cx="8229600" cy="4525963"/>
          </a:xfrm>
        </p:spPr>
        <p:txBody>
          <a:bodyPr>
            <a:normAutofit/>
          </a:bodyPr>
          <a:lstStyle/>
          <a:p>
            <a:r>
              <a:rPr lang="el-GR" sz="2200" dirty="0"/>
              <a:t>Όπως σε όλες τις επιστήμες των μηχανικών, έτσι και στη μηχανική της σχεδίασης του λογισμικού, κατασκευάζουμε ένα </a:t>
            </a:r>
            <a:r>
              <a:rPr lang="el-GR" sz="2200" dirty="0">
                <a:solidFill>
                  <a:srgbClr val="FF0000"/>
                </a:solidFill>
              </a:rPr>
              <a:t>σχέδιο</a:t>
            </a:r>
            <a:r>
              <a:rPr lang="el-GR" sz="2200" dirty="0"/>
              <a:t> του προς εκτέλεση συστήματος</a:t>
            </a:r>
          </a:p>
          <a:p>
            <a:r>
              <a:rPr lang="el-GR" sz="2200" dirty="0"/>
              <a:t>Όπως σε όλες τις επιστήμες των μηχανικών, έτσι και στη μηχανική της σχεδίασης του λογισμικού, το εν λόγω σχέδιο γίνεται σε μεγάλο βαθμό </a:t>
            </a:r>
            <a:r>
              <a:rPr lang="el-GR" sz="2200" dirty="0">
                <a:solidFill>
                  <a:srgbClr val="FF0000"/>
                </a:solidFill>
              </a:rPr>
              <a:t>διαγραμματικά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6</a:t>
            </a:fld>
            <a:endParaRPr lang="el-GR" altLang="en-US"/>
          </a:p>
        </p:txBody>
      </p:sp>
      <p:pic>
        <p:nvPicPr>
          <p:cNvPr id="6" name="Picture 5" descr="D:\Users\pvassil\COURSES\OOP\SW_DEV\SCRIPTS\03_timelineToText\AnalyzeTheTimeLineSimple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0570" y="3212976"/>
            <a:ext cx="5843430" cy="36450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Java Interfaces</a:t>
            </a:r>
            <a:endParaRPr lang="el-GR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/>
              <a:t>Στη </a:t>
            </a:r>
            <a:r>
              <a:rPr lang="en-US"/>
              <a:t>Java, </a:t>
            </a:r>
            <a:endParaRPr lang="el-GR"/>
          </a:p>
          <a:p>
            <a:pPr lvl="1" eaLnBrk="1" hangingPunct="1"/>
            <a:r>
              <a:rPr lang="el-GR"/>
              <a:t>εν αντιθέσει με την κληρονομικότητα όπου μια κλάση μπορεί να κληρονομεί από μια μόνο βασική κλάση</a:t>
            </a:r>
          </a:p>
          <a:p>
            <a:pPr lvl="2" eaLnBrk="1" hangingPunct="1"/>
            <a:r>
              <a:rPr lang="el-GR">
                <a:solidFill>
                  <a:srgbClr val="000099"/>
                </a:solidFill>
              </a:rPr>
              <a:t>μια κλάση μπορεί να υλοποιεί περισσότερα από ένα </a:t>
            </a:r>
            <a:r>
              <a:rPr lang="en-US">
                <a:solidFill>
                  <a:srgbClr val="000099"/>
                </a:solidFill>
              </a:rPr>
              <a:t>interfaces</a:t>
            </a:r>
          </a:p>
          <a:p>
            <a:pPr lvl="1" eaLnBrk="1" hangingPunct="1"/>
            <a:r>
              <a:rPr lang="el-GR"/>
              <a:t>επίσης </a:t>
            </a:r>
            <a:r>
              <a:rPr lang="el-GR">
                <a:solidFill>
                  <a:srgbClr val="000099"/>
                </a:solidFill>
              </a:rPr>
              <a:t>ένα </a:t>
            </a:r>
            <a:r>
              <a:rPr lang="en-US">
                <a:solidFill>
                  <a:srgbClr val="000099"/>
                </a:solidFill>
              </a:rPr>
              <a:t>interface </a:t>
            </a:r>
            <a:r>
              <a:rPr lang="el-GR">
                <a:solidFill>
                  <a:srgbClr val="000099"/>
                </a:solidFill>
              </a:rPr>
              <a:t>μπορεί να κληρονομεί από άλλα </a:t>
            </a:r>
            <a:r>
              <a:rPr lang="en-US">
                <a:solidFill>
                  <a:srgbClr val="000099"/>
                </a:solidFill>
              </a:rPr>
              <a:t>interfaces</a:t>
            </a:r>
            <a:r>
              <a:rPr lang="en-US"/>
              <a:t>. </a:t>
            </a:r>
            <a:r>
              <a:rPr lang="el-GR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60</a:t>
            </a:fld>
            <a:endParaRPr lang="el-GR" alt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classes vs. interfaces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Abstract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classes</a:t>
            </a:r>
            <a:r>
              <a:rPr lang="en-US" dirty="0"/>
              <a:t> have a predefined behavior for some of their functionality; interfaces don’t</a:t>
            </a:r>
          </a:p>
          <a:p>
            <a:r>
              <a:rPr lang="en-US" dirty="0">
                <a:solidFill>
                  <a:srgbClr val="0000FF"/>
                </a:solidFill>
              </a:rPr>
              <a:t>Interfaces</a:t>
            </a:r>
            <a:r>
              <a:rPr lang="en-US" dirty="0"/>
              <a:t> are used for:</a:t>
            </a:r>
          </a:p>
          <a:p>
            <a:pPr lvl="1"/>
            <a:r>
              <a:rPr lang="en-US" dirty="0"/>
              <a:t>Stable contract-as-API between subsystems</a:t>
            </a:r>
          </a:p>
          <a:p>
            <a:pPr lvl="1"/>
            <a:r>
              <a:rPr lang="en-US" dirty="0"/>
              <a:t>Dissimilar objects that have common functionalities</a:t>
            </a:r>
          </a:p>
          <a:p>
            <a:pPr lvl="1"/>
            <a:r>
              <a:rPr lang="en-US" dirty="0"/>
              <a:t>Small bits of functionality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61</a:t>
            </a:fld>
            <a:endParaRPr lang="el-GR" alt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Στατική Άποψη</a:t>
            </a:r>
            <a:r>
              <a:rPr lang="en-US" dirty="0"/>
              <a:t> </a:t>
            </a:r>
            <a:r>
              <a:rPr lang="el-GR" dirty="0"/>
              <a:t>– </a:t>
            </a:r>
            <a:br>
              <a:rPr lang="el-GR" dirty="0"/>
            </a:br>
            <a:r>
              <a:rPr lang="el-GR" dirty="0"/>
              <a:t>Ιεραρχία ή Συνάθροιση?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(ένα από τα κλασικά προβλήματα σχεδίασης)</a:t>
            </a:r>
          </a:p>
          <a:p>
            <a:pPr eaLnBrk="1" hangingPunct="1"/>
            <a:endParaRPr lang="el-GR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Οι ιεραρχίες κληρονομικότητας </a:t>
            </a:r>
            <a:br>
              <a:rPr lang="el-GR" sz="3600" dirty="0">
                <a:solidFill>
                  <a:srgbClr val="FF0000"/>
                </a:solidFill>
              </a:rPr>
            </a:br>
            <a:r>
              <a:rPr lang="el-GR" sz="3600" dirty="0">
                <a:solidFill>
                  <a:srgbClr val="FF0000"/>
                </a:solidFill>
              </a:rPr>
              <a:t>ΔΕΝ είναι φίλοι μας,</a:t>
            </a:r>
            <a:br>
              <a:rPr lang="el-GR" sz="3600" dirty="0"/>
            </a:br>
            <a:r>
              <a:rPr lang="el-GR" sz="3600" dirty="0">
                <a:solidFill>
                  <a:srgbClr val="0000FF"/>
                </a:solidFill>
              </a:rPr>
              <a:t>ΜΟΝΟ ο πολυμορφισμός είναι!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Στο μάθημα έχουμε ήδη μιλήσει πολλές φορές για το πόσο ισχυρό εργαλείο είναι το </a:t>
            </a:r>
            <a:r>
              <a:rPr lang="en-US" b="1" dirty="0">
                <a:solidFill>
                  <a:srgbClr val="0000FF"/>
                </a:solidFill>
              </a:rPr>
              <a:t>abstract coupling </a:t>
            </a:r>
            <a:r>
              <a:rPr lang="el-GR" b="1" dirty="0">
                <a:solidFill>
                  <a:srgbClr val="0000FF"/>
                </a:solidFill>
              </a:rPr>
              <a:t>και η εκμετάλλευση του πολυμορφισμού </a:t>
            </a:r>
            <a:r>
              <a:rPr lang="el-GR" dirty="0"/>
              <a:t>για να κατασκευάζουμε </a:t>
            </a:r>
            <a:r>
              <a:rPr lang="en-US" dirty="0">
                <a:solidFill>
                  <a:srgbClr val="0000FF"/>
                </a:solidFill>
              </a:rPr>
              <a:t>client </a:t>
            </a:r>
            <a:r>
              <a:rPr lang="el-GR" dirty="0">
                <a:solidFill>
                  <a:srgbClr val="0000FF"/>
                </a:solidFill>
              </a:rPr>
              <a:t>κώδικα που είναι </a:t>
            </a:r>
            <a:r>
              <a:rPr lang="en-US" dirty="0">
                <a:solidFill>
                  <a:srgbClr val="0000FF"/>
                </a:solidFill>
              </a:rPr>
              <a:t>subclass agnostic</a:t>
            </a:r>
            <a:r>
              <a:rPr lang="en-US" dirty="0"/>
              <a:t> (</a:t>
            </a:r>
            <a:r>
              <a:rPr lang="el-GR" dirty="0"/>
              <a:t>και κατά συνέπεια απαιτεί μηδενική συντήρηση όταν αλλάζει η ιεραρχία</a:t>
            </a:r>
            <a:r>
              <a:rPr lang="en-US" dirty="0"/>
              <a:t>).</a:t>
            </a:r>
            <a:endParaRPr lang="el-GR" dirty="0"/>
          </a:p>
          <a:p>
            <a:r>
              <a:rPr lang="el-GR" dirty="0"/>
              <a:t>Έχουμε πει επίσης τα πλεονεκτήματα του </a:t>
            </a:r>
            <a:r>
              <a:rPr lang="en-US" dirty="0"/>
              <a:t>write </a:t>
            </a:r>
            <a:r>
              <a:rPr lang="el-GR" dirty="0"/>
              <a:t>&amp;</a:t>
            </a:r>
            <a:r>
              <a:rPr lang="en-US" dirty="0"/>
              <a:t> test</a:t>
            </a:r>
            <a:r>
              <a:rPr lang="el-GR" dirty="0"/>
              <a:t> </a:t>
            </a:r>
            <a:r>
              <a:rPr lang="en-US" dirty="0"/>
              <a:t>once</a:t>
            </a:r>
            <a:r>
              <a:rPr lang="el-GR" dirty="0"/>
              <a:t>, </a:t>
            </a:r>
            <a:r>
              <a:rPr lang="en-US" dirty="0"/>
              <a:t>use by many </a:t>
            </a:r>
            <a:r>
              <a:rPr lang="el-GR" dirty="0"/>
              <a:t>για την περίπτωση του κώδικα που κληροδοτείται από τις μητρικές κλάσεις στις κλάσεις – παιδιά.</a:t>
            </a:r>
          </a:p>
          <a:p>
            <a:r>
              <a:rPr lang="el-GR" dirty="0"/>
              <a:t>Όμως …</a:t>
            </a:r>
            <a:endParaRPr lang="en-US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8244408" y="6179270"/>
            <a:ext cx="685800" cy="6096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Οι ιεραρχίες κληρονομικότητας ΔΕΝ είναι φίλοι μας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el-GR" sz="2800" dirty="0"/>
              <a:t>Η κληρονομικότητα είναι η </a:t>
            </a:r>
            <a:r>
              <a:rPr lang="el-GR" sz="2800" dirty="0">
                <a:solidFill>
                  <a:srgbClr val="FF0000"/>
                </a:solidFill>
              </a:rPr>
              <a:t>ισχυρότερη μορφή εξάρτησης</a:t>
            </a:r>
            <a:r>
              <a:rPr lang="el-GR" sz="2800" dirty="0"/>
              <a:t> μεταξύ δύο κλάσεων </a:t>
            </a:r>
          </a:p>
          <a:p>
            <a:r>
              <a:rPr lang="el-GR" sz="2800" dirty="0"/>
              <a:t>Οι αλλαγές στη μητρική κλάση «κατεβαίνουν» προς τις κληρονομούσες κλάσεις =&gt; </a:t>
            </a:r>
            <a:r>
              <a:rPr lang="el-GR" sz="2800" b="1" dirty="0">
                <a:solidFill>
                  <a:srgbClr val="FF0000"/>
                </a:solidFill>
              </a:rPr>
              <a:t>αν η μητρική κλάση αλλάξει, όλες οι κλάσεις που την κληρονομούν καθώς και οι </a:t>
            </a:r>
            <a:r>
              <a:rPr lang="en-US" sz="2800" b="1" dirty="0">
                <a:solidFill>
                  <a:srgbClr val="FF0000"/>
                </a:solidFill>
              </a:rPr>
              <a:t>clients </a:t>
            </a:r>
            <a:r>
              <a:rPr lang="el-GR" sz="2800" b="1" dirty="0">
                <a:solidFill>
                  <a:srgbClr val="FF0000"/>
                </a:solidFill>
              </a:rPr>
              <a:t>τους θέλουν συντήρηση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b="1" dirty="0"/>
          </a:p>
          <a:p>
            <a:r>
              <a:rPr lang="el-GR" sz="2800" dirty="0"/>
              <a:t>Στη γενική περίπτωση: </a:t>
            </a:r>
            <a:r>
              <a:rPr lang="el-GR" sz="2800" b="1" dirty="0">
                <a:solidFill>
                  <a:srgbClr val="008000"/>
                </a:solidFill>
              </a:rPr>
              <a:t>δηλώνοντας μια κλάση </a:t>
            </a:r>
            <a:r>
              <a:rPr lang="en-US" sz="2800" b="1" dirty="0">
                <a:solidFill>
                  <a:srgbClr val="008000"/>
                </a:solidFill>
              </a:rPr>
              <a:t>final</a:t>
            </a:r>
            <a:r>
              <a:rPr lang="en-US" sz="2800" dirty="0"/>
              <a:t>, </a:t>
            </a:r>
            <a:r>
              <a:rPr lang="el-GR" sz="2800" b="1" dirty="0">
                <a:solidFill>
                  <a:srgbClr val="008000"/>
                </a:solidFill>
              </a:rPr>
              <a:t>εξασφαλίζετε ότι δεν θα την επεκτείνει με μια ανεπιθύμητη </a:t>
            </a:r>
            <a:r>
              <a:rPr lang="el-GR" sz="2800" b="1" dirty="0" err="1">
                <a:solidFill>
                  <a:srgbClr val="008000"/>
                </a:solidFill>
              </a:rPr>
              <a:t>υπο</a:t>
            </a:r>
            <a:r>
              <a:rPr lang="el-GR" sz="2800" b="1" dirty="0">
                <a:solidFill>
                  <a:srgbClr val="008000"/>
                </a:solidFill>
              </a:rPr>
              <a:t>-κλάση κάποιος άλλος</a:t>
            </a:r>
            <a:r>
              <a:rPr lang="el-GR" sz="2800" dirty="0"/>
              <a:t> </a:t>
            </a:r>
            <a:r>
              <a:rPr lang="en-US" sz="2800" dirty="0"/>
              <a:t>developer </a:t>
            </a:r>
            <a:r>
              <a:rPr lang="el-GR" sz="2800" dirty="0"/>
              <a:t>(ή εσείς </a:t>
            </a:r>
            <a:r>
              <a:rPr lang="el-GR" sz="2800" dirty="0">
                <a:sym typeface="Wingdings" panose="05000000000000000000" pitchFamily="2" charset="2"/>
              </a:rPr>
              <a:t></a:t>
            </a:r>
            <a:r>
              <a:rPr lang="el-GR" sz="2800" dirty="0"/>
              <a:t>)</a:t>
            </a:r>
          </a:p>
          <a:p>
            <a:r>
              <a:rPr lang="en-US" sz="2800" b="1" dirty="0"/>
              <a:t>Otherwise, only abstract classes are made for being extended</a:t>
            </a:r>
            <a:r>
              <a:rPr lang="el-GR" sz="2800" b="1" dirty="0"/>
              <a:t> </a:t>
            </a:r>
          </a:p>
          <a:p>
            <a:pPr lvl="1"/>
            <a:r>
              <a:rPr lang="el-GR" sz="2400" dirty="0"/>
              <a:t>εκεί μόνο σκέφτεστε υποχρεωτικά ότι πρέπει να εξειδικεύσετε, </a:t>
            </a:r>
          </a:p>
          <a:p>
            <a:pPr lvl="1"/>
            <a:r>
              <a:rPr lang="el-GR" sz="2400" dirty="0"/>
              <a:t>αλλιώς ή πρέπει να ξέρετε πολύ καλά τι κάνετε, </a:t>
            </a:r>
          </a:p>
          <a:p>
            <a:pPr lvl="1"/>
            <a:r>
              <a:rPr lang="el-GR" sz="2400" dirty="0"/>
              <a:t>… </a:t>
            </a:r>
            <a:r>
              <a:rPr lang="el-GR" sz="2400" dirty="0">
                <a:solidFill>
                  <a:srgbClr val="0000FF"/>
                </a:solidFill>
              </a:rPr>
              <a:t>ή να πάτε στην επόμενη διαφάνεια </a:t>
            </a:r>
            <a:r>
              <a:rPr lang="el-GR" sz="2400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FF0000"/>
                </a:solidFill>
              </a:rPr>
              <a:t>Οι ιεραρχίες κληρονομικότητας ΔΕΝ είναι φίλοι μας,</a:t>
            </a:r>
            <a:br>
              <a:rPr lang="el-GR" sz="2800" dirty="0"/>
            </a:br>
            <a:r>
              <a:rPr lang="el-GR" sz="2800" dirty="0">
                <a:solidFill>
                  <a:srgbClr val="0000FF"/>
                </a:solidFill>
              </a:rPr>
              <a:t>η συνάθροιση ΕΊΝΑΙ!</a:t>
            </a:r>
            <a:br>
              <a:rPr lang="el-GR" sz="2800" dirty="0">
                <a:solidFill>
                  <a:srgbClr val="0000FF"/>
                </a:solidFill>
              </a:rPr>
            </a:br>
            <a:br>
              <a:rPr lang="el-GR" sz="2800" dirty="0">
                <a:solidFill>
                  <a:srgbClr val="0000FF"/>
                </a:solidFill>
              </a:rPr>
            </a:br>
            <a:r>
              <a:rPr lang="el-GR" sz="2800" b="1" dirty="0"/>
              <a:t>Πριν ορίσετε ιεραρχία κληρονομικότητας, </a:t>
            </a:r>
            <a:br>
              <a:rPr lang="el-GR" sz="2800" b="1" dirty="0"/>
            </a:br>
            <a:r>
              <a:rPr lang="el-GR" sz="2800" b="1" dirty="0"/>
              <a:t>σκεφτείτε τη συνάθροιση!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>
            <a:noAutofit/>
          </a:bodyPr>
          <a:lstStyle/>
          <a:p>
            <a:r>
              <a:rPr lang="el-GR" sz="2000" dirty="0"/>
              <a:t>Η συνάθροιση (συσχέτιση μεταξύ δύο κλάσεων που είναι ανεξάρτητες κατά τα λοιπά) πολύ συχνά μπορεί να κάνει πολύ καλύτερα τη δουλειά  από μια ιεραρχία.</a:t>
            </a:r>
          </a:p>
          <a:p>
            <a:r>
              <a:rPr lang="el-GR" sz="2000" dirty="0"/>
              <a:t>Αν τα αντικείμενα των κλάσεων σχετίζονται με προσωρινή σχέση (π.χ., ένας υπάλληλος τράπεζας</a:t>
            </a:r>
            <a:r>
              <a:rPr lang="en-US" sz="2000" dirty="0"/>
              <a:t> </a:t>
            </a:r>
            <a:r>
              <a:rPr lang="el-GR" sz="2000" dirty="0"/>
              <a:t>εργάζεται ως ταμίας μόνο για ένα διάστημα), τότε η λύση είναι η συσχέτιση των κλάσεων με συνάθροιση και όχι με ιεραρχίες!</a:t>
            </a:r>
          </a:p>
          <a:p>
            <a:r>
              <a:rPr lang="el-GR" sz="2000" dirty="0"/>
              <a:t>Θυμηθείτε το κριτήριο </a:t>
            </a:r>
            <a:r>
              <a:rPr lang="en-US" sz="2000" dirty="0"/>
              <a:t>ISA – </a:t>
            </a:r>
            <a:r>
              <a:rPr lang="el-GR" sz="2000" dirty="0"/>
              <a:t>εν αντιθέσει, η συσχέτιση μπορεί να ονομαστεί </a:t>
            </a:r>
            <a:r>
              <a:rPr lang="en-US" sz="2000" dirty="0"/>
              <a:t>HAS-A (object has a role)</a:t>
            </a:r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Άποψη Αλληλεπίδρασης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67BF52-348B-4AE4-B0DE-ECCE6ACA812E}" type="slidenum">
              <a:rPr lang="el-GR" altLang="en-US" smtClean="0"/>
              <a:pPr>
                <a:defRPr/>
              </a:pPr>
              <a:t>66</a:t>
            </a:fld>
            <a:endParaRPr lang="el-GR" alt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Άποψη Αλληλεπίδρασης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530725"/>
          </a:xfrm>
        </p:spPr>
        <p:txBody>
          <a:bodyPr/>
          <a:lstStyle/>
          <a:p>
            <a:pPr eaLnBrk="1" hangingPunct="1"/>
            <a:r>
              <a:rPr lang="el-GR" sz="2400"/>
              <a:t>Στη </a:t>
            </a:r>
            <a:r>
              <a:rPr lang="el-GR" sz="2400">
                <a:solidFill>
                  <a:srgbClr val="000099"/>
                </a:solidFill>
              </a:rPr>
              <a:t>στατική άποψη</a:t>
            </a:r>
            <a:r>
              <a:rPr lang="el-GR" sz="2400"/>
              <a:t> απεικονίζεται η </a:t>
            </a:r>
            <a:r>
              <a:rPr lang="el-GR" sz="2400">
                <a:solidFill>
                  <a:srgbClr val="000099"/>
                </a:solidFill>
              </a:rPr>
              <a:t>δομή</a:t>
            </a:r>
            <a:r>
              <a:rPr lang="el-GR" sz="2400"/>
              <a:t> ενός λογισμικού (</a:t>
            </a:r>
            <a:r>
              <a:rPr lang="el-GR" sz="2400">
                <a:solidFill>
                  <a:srgbClr val="000099"/>
                </a:solidFill>
              </a:rPr>
              <a:t>κλάσεις, σχέσεις</a:t>
            </a:r>
            <a:r>
              <a:rPr lang="el-GR" sz="2400"/>
              <a:t>).</a:t>
            </a:r>
          </a:p>
          <a:p>
            <a:pPr eaLnBrk="1" hangingPunct="1"/>
            <a:r>
              <a:rPr lang="el-GR" sz="2400"/>
              <a:t>Δεν υπάρχει επαρκής πληροφορία για τον </a:t>
            </a:r>
            <a:r>
              <a:rPr lang="el-GR" sz="2400">
                <a:solidFill>
                  <a:srgbClr val="000099"/>
                </a:solidFill>
              </a:rPr>
              <a:t>τρόπο με τον οποίο υλοποιούνται οι διάφορες λειτουργίες</a:t>
            </a:r>
            <a:r>
              <a:rPr lang="el-GR" sz="2400"/>
              <a:t> που προσφέρονται στο χρήστη </a:t>
            </a:r>
            <a:r>
              <a:rPr lang="el-GR" sz="2400">
                <a:solidFill>
                  <a:srgbClr val="000099"/>
                </a:solidFill>
              </a:rPr>
              <a:t>μέσω της αλληλεπίδρασης των αντικειμένων</a:t>
            </a:r>
            <a:r>
              <a:rPr lang="el-GR" sz="2400"/>
              <a:t> των κλάσεων του λογισμικού</a:t>
            </a:r>
          </a:p>
          <a:p>
            <a:pPr lvl="3" eaLnBrk="1" hangingPunct="1"/>
            <a:r>
              <a:rPr lang="el-GR"/>
              <a:t>Με τον όρο αλληλεπίδραση εννοούμε την </a:t>
            </a:r>
            <a:r>
              <a:rPr lang="el-GR">
                <a:solidFill>
                  <a:srgbClr val="000099"/>
                </a:solidFill>
              </a:rPr>
              <a:t>κλήση μεθόδων</a:t>
            </a:r>
            <a:r>
              <a:rPr lang="el-GR"/>
              <a:t> των αντικειμένων / ή με άλλα λόγια </a:t>
            </a:r>
            <a:r>
              <a:rPr lang="el-GR">
                <a:solidFill>
                  <a:srgbClr val="000099"/>
                </a:solidFill>
              </a:rPr>
              <a:t>την ανταλλαγή μηνυμάτων</a:t>
            </a:r>
            <a:r>
              <a:rPr lang="el-GR"/>
              <a:t> μεταξύ των αντικειμένων των κλάσεων του λογισμικού.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67</a:t>
            </a:fld>
            <a:endParaRPr lang="el-GR" alt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/>
              <a:t>Άποψη Αλληλεπίδρασης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/>
              <a:t>Διαγράμματα ακολουθίας (</a:t>
            </a:r>
            <a:r>
              <a:rPr lang="en-US"/>
              <a:t>sequence diagrams</a:t>
            </a:r>
            <a:r>
              <a:rPr lang="el-GR"/>
              <a:t>)</a:t>
            </a:r>
          </a:p>
          <a:p>
            <a:pPr eaLnBrk="1" hangingPunct="1"/>
            <a:r>
              <a:rPr lang="el-GR"/>
              <a:t>Διαγράμματα επικοινωνίας (</a:t>
            </a:r>
            <a:r>
              <a:rPr lang="en-US"/>
              <a:t>collaboration diagrams (UML 1.x) / communication diagrams (UML 2)</a:t>
            </a:r>
            <a:r>
              <a:rPr lang="el-GR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68</a:t>
            </a:fld>
            <a:endParaRPr lang="el-GR" alt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/>
              <a:t>Απεικόνιση της αλληλεπίδρασης των αντικειμένων του λογισμικού σε 2 άξονες </a:t>
            </a:r>
          </a:p>
          <a:p>
            <a:pPr lvl="1" eaLnBrk="1" hangingPunct="1"/>
            <a:r>
              <a:rPr lang="el-GR"/>
              <a:t>Ο </a:t>
            </a:r>
            <a:r>
              <a:rPr lang="el-GR">
                <a:solidFill>
                  <a:srgbClr val="000099"/>
                </a:solidFill>
              </a:rPr>
              <a:t>οριζόντιος άξονας</a:t>
            </a:r>
            <a:r>
              <a:rPr lang="el-GR"/>
              <a:t> απεικονίζει ένα </a:t>
            </a:r>
            <a:r>
              <a:rPr lang="el-GR">
                <a:solidFill>
                  <a:srgbClr val="000099"/>
                </a:solidFill>
              </a:rPr>
              <a:t>σύνολο αντικειμένων</a:t>
            </a:r>
            <a:r>
              <a:rPr lang="el-GR"/>
              <a:t> κατά τη διάρκεια εκτέλεσης του λογισμικού. </a:t>
            </a:r>
          </a:p>
          <a:p>
            <a:pPr lvl="1" eaLnBrk="1" hangingPunct="1"/>
            <a:r>
              <a:rPr lang="el-GR"/>
              <a:t>Ο </a:t>
            </a:r>
            <a:r>
              <a:rPr lang="el-GR">
                <a:solidFill>
                  <a:srgbClr val="000099"/>
                </a:solidFill>
              </a:rPr>
              <a:t>κατακόρυφος άξονας</a:t>
            </a:r>
            <a:r>
              <a:rPr lang="el-GR"/>
              <a:t> απεικονίζει τη </a:t>
            </a:r>
            <a:r>
              <a:rPr lang="el-GR">
                <a:solidFill>
                  <a:srgbClr val="000099"/>
                </a:solidFill>
              </a:rPr>
              <a:t>διάρκεια ζωής των αντικειμένων</a:t>
            </a:r>
            <a:r>
              <a:rPr lang="el-GR"/>
              <a:t>.</a:t>
            </a:r>
          </a:p>
          <a:p>
            <a:pPr lvl="2" eaLnBrk="1" hangingPunct="1"/>
            <a:r>
              <a:rPr lang="el-GR">
                <a:solidFill>
                  <a:srgbClr val="000099"/>
                </a:solidFill>
              </a:rPr>
              <a:t>Δηλαδή ?</a:t>
            </a:r>
          </a:p>
          <a:p>
            <a:pPr lvl="1" eaLnBrk="1" hangingPunct="1"/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69</a:t>
            </a:fld>
            <a:endParaRPr lang="el-G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Διαγράμματα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Η </a:t>
            </a:r>
            <a:r>
              <a:rPr lang="en-US" sz="2800" dirty="0"/>
              <a:t>Unified Modeling Language (UML)  </a:t>
            </a:r>
            <a:r>
              <a:rPr lang="el-GR" sz="2800" dirty="0"/>
              <a:t>είναι η γλώσσα που μας προσφέρει τα </a:t>
            </a:r>
            <a:r>
              <a:rPr lang="en-US" sz="2800" dirty="0"/>
              <a:t>building blocks </a:t>
            </a:r>
            <a:r>
              <a:rPr lang="el-GR" sz="2800" dirty="0"/>
              <a:t>με τα οποία κατασκευάζουμε τα διαγράμματα αυτά</a:t>
            </a:r>
          </a:p>
          <a:p>
            <a:r>
              <a:rPr lang="el-GR" sz="2800" dirty="0"/>
              <a:t>Η </a:t>
            </a:r>
            <a:r>
              <a:rPr lang="en-US" sz="2800" dirty="0"/>
              <a:t>UML </a:t>
            </a:r>
            <a:r>
              <a:rPr lang="el-GR" sz="2800" dirty="0"/>
              <a:t>είναι ευρύτατα διαδεδομένη και είναι η γλώσσα προτυποποίησης της σχεδίασης που χρησιμοποιείται παντού</a:t>
            </a:r>
          </a:p>
          <a:p>
            <a:pPr lvl="1"/>
            <a:r>
              <a:rPr lang="el-GR" dirty="0"/>
              <a:t>Όταν δεν ακολουθούνται εναλλακτικές μορφές διεκπεραίωσης της ανάπτυξης (τις οποίες θα συναντήσετε στο μάθημα της Τεχν. Λογισμικού)</a:t>
            </a:r>
            <a:endParaRPr lang="en-US" dirty="0"/>
          </a:p>
          <a:p>
            <a:endParaRPr lang="el-G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7</a:t>
            </a:fld>
            <a:endParaRPr lang="el-GR" alt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AClass</a:t>
            </a:r>
            <a:r>
              <a:rPr lang="el-GR" sz="170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public int aa1;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public float aa2;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170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public AClass(int a1, float a2){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aa1 = a1;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aa2 = a2;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public void ma1(BClass bo, int flag){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bo.mb1(flag);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public void ma2(){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System.out.println(aa1+aa2);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70</a:t>
            </a:fld>
            <a:endParaRPr lang="el-GR" alt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BClass</a:t>
            </a:r>
            <a:r>
              <a:rPr lang="el-GR" sz="170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public String ab1;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public String ab2;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170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public BClass(String a1, String a2){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ab1 = a1;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ab2 = a2;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public void mb1(int flag){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System.out.println(ab1 + flag);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public void mb2(AClass ao){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System.out.println(ab2);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ao.ma2();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71</a:t>
            </a:fld>
            <a:endParaRPr lang="el-GR" alt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112838"/>
            <a:ext cx="8786813" cy="51736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public class Main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public static void main(String[] args)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	InputStreamReader in = new InputStreamReader(System.in);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BufferedReader br = new BufferedReader(in);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String inData1, inData2;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try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inData1 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inData2=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AClass ao = new AClass(Integer.parseInt(inData1),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					Integer.parseInt(inData2));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inData1 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inData2=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    BClass bo = new BClass(inData1, inData2);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inData1 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    ao.ma1(bo, Integer.parseInt(inData1));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	    bo.mb2(ao);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} catch (IOException ex)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System.out.println(ex.getMessage());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}</a:t>
            </a:r>
            <a:endParaRPr lang="el-GR" sz="16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72</a:t>
            </a:fld>
            <a:endParaRPr lang="el-GR" alt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pic>
        <p:nvPicPr>
          <p:cNvPr id="82948" name="Picture 12" descr="se-6-seq-example-interaction-obj-representation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3501008"/>
            <a:ext cx="3672408" cy="1947887"/>
          </a:xfrm>
        </p:spPr>
      </p:pic>
      <p:pic>
        <p:nvPicPr>
          <p:cNvPr id="82949" name="Picture 14" descr="se-6-seq-example-classes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3813" y="1196975"/>
            <a:ext cx="6048375" cy="1885950"/>
          </a:xfrm>
        </p:spPr>
      </p:pic>
      <p:sp>
        <p:nvSpPr>
          <p:cNvPr id="82947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5929313" y="1143000"/>
            <a:ext cx="3187700" cy="453072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l-GR" sz="2200" dirty="0">
                <a:solidFill>
                  <a:srgbClr val="000099"/>
                </a:solidFill>
              </a:rPr>
              <a:t>Απεικόνιση αντικειμένων</a:t>
            </a:r>
          </a:p>
          <a:p>
            <a:pPr marL="742950" lvl="1" indent="-285750" eaLnBrk="1" hangingPunct="1"/>
            <a:r>
              <a:rPr lang="el-GR" sz="1800" dirty="0"/>
              <a:t>διάρκεια ζωής αντικειμένων</a:t>
            </a:r>
          </a:p>
          <a:p>
            <a:pPr marL="742950" lvl="1" indent="-285750" eaLnBrk="1" hangingPunct="1"/>
            <a:r>
              <a:rPr lang="el-GR" sz="1800" dirty="0"/>
              <a:t>… η διάρκεια κατά την οποία είναι δεσμευμένη μνήμη για αυτά…</a:t>
            </a:r>
            <a:endParaRPr lang="en-US" sz="1800" dirty="0"/>
          </a:p>
          <a:p>
            <a:pPr eaLnBrk="1" hangingPunct="1"/>
            <a:r>
              <a:rPr lang="el-GR" sz="2200" dirty="0"/>
              <a:t>Γενικά μπορούμε να απεικονίσουμε και ένα </a:t>
            </a:r>
            <a:r>
              <a:rPr lang="en-US" sz="2200" dirty="0"/>
              <a:t>actor</a:t>
            </a:r>
            <a:r>
              <a:rPr lang="el-GR" sz="2200" dirty="0"/>
              <a:t> </a:t>
            </a:r>
          </a:p>
          <a:p>
            <a:pPr marL="742950" lvl="1" indent="-285750" eaLnBrk="1" hangingPunct="1"/>
            <a:r>
              <a:rPr lang="el-GR" sz="1800" dirty="0"/>
              <a:t>αν θέλουμε να δείξουμε ότι λόγω της αλληλεπίδρασης με αυτόν ξεκινά μια διαδικασία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A4A87-85BF-4833-8410-F745A423C699}" type="slidenum">
              <a:rPr lang="el-GR" altLang="en-US" smtClean="0"/>
              <a:pPr>
                <a:defRPr/>
              </a:pPr>
              <a:t>73</a:t>
            </a:fld>
            <a:endParaRPr lang="el-GR" alt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20725"/>
          </a:xfrm>
        </p:spPr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pic>
        <p:nvPicPr>
          <p:cNvPr id="83973" name="Picture 8" descr="se-6-seq-example-interaction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196752"/>
            <a:ext cx="3614509" cy="5154603"/>
          </a:xfrm>
        </p:spPr>
      </p:pic>
      <p:sp>
        <p:nvSpPr>
          <p:cNvPr id="8397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788024" y="1124744"/>
            <a:ext cx="4038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dirty="0">
                <a:solidFill>
                  <a:srgbClr val="000099"/>
                </a:solidFill>
              </a:rPr>
              <a:t>Αλληλεπίδραση αντικειμένων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/>
              <a:t>αναπαράσταση χρήστη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/>
              <a:t>δημιουργία αντικειμένων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/>
              <a:t>καταστροφή αντικειμένων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/>
              <a:t>κλήση μεθόδου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l-GR" sz="1800" dirty="0"/>
              <a:t>επιστροφή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/>
              <a:t>διάρκεια εκτέλεσης μεθόδου (πλαίσιο ενεργοποίησης)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/>
              <a:t>κλήση μιας μεθόδου στο πλαίσιο της εκτέλεσης μιας άλλης μεθόδου</a:t>
            </a:r>
          </a:p>
        </p:txBody>
      </p:sp>
      <p:sp>
        <p:nvSpPr>
          <p:cNvPr id="83972" name="Text Box 5"/>
          <p:cNvSpPr txBox="1">
            <a:spLocks noChangeArrowheads="1"/>
          </p:cNvSpPr>
          <p:nvPr/>
        </p:nvSpPr>
        <p:spPr bwMode="auto">
          <a:xfrm>
            <a:off x="5292725" y="5084763"/>
            <a:ext cx="3886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>
                <a:solidFill>
                  <a:srgbClr val="FF0000"/>
                </a:solidFill>
                <a:sym typeface="Wingdings" pitchFamily="2" charset="2"/>
              </a:rPr>
              <a:t> Είναι σωστό βάσει του κώδικα ??</a:t>
            </a:r>
            <a:endParaRPr lang="el-GR" b="1">
              <a:solidFill>
                <a:srgbClr val="FF0000"/>
              </a:solidFill>
            </a:endParaRPr>
          </a:p>
          <a:p>
            <a:r>
              <a:rPr lang="el-GR" b="1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l-GR" b="1">
                <a:solidFill>
                  <a:srgbClr val="FF0000"/>
                </a:solidFill>
              </a:rPr>
              <a:t>Τι σημαίνει αυτό το διάγραμμα σε </a:t>
            </a:r>
          </a:p>
          <a:p>
            <a:r>
              <a:rPr lang="el-GR" b="1">
                <a:solidFill>
                  <a:srgbClr val="FF0000"/>
                </a:solidFill>
              </a:rPr>
              <a:t>σχέση με τη στατική άποψη του </a:t>
            </a:r>
          </a:p>
          <a:p>
            <a:r>
              <a:rPr lang="el-GR" b="1">
                <a:solidFill>
                  <a:srgbClr val="FF0000"/>
                </a:solidFill>
              </a:rPr>
              <a:t>συστήματος ???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A4A87-85BF-4833-8410-F745A423C699}" type="slidenum">
              <a:rPr lang="el-GR" altLang="en-US" smtClean="0"/>
              <a:pPr>
                <a:defRPr/>
              </a:pPr>
              <a:t>74</a:t>
            </a:fld>
            <a:endParaRPr lang="el-GR" alt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pic>
        <p:nvPicPr>
          <p:cNvPr id="84997" name="Picture 10" descr="se-6-seq-example-interaction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2852936"/>
            <a:ext cx="3744913" cy="3997325"/>
          </a:xfrm>
        </p:spPr>
      </p:pic>
      <p:sp>
        <p:nvSpPr>
          <p:cNvPr id="84995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5497513" y="1058863"/>
            <a:ext cx="3322637" cy="453072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l-GR" sz="2400" dirty="0">
                <a:solidFill>
                  <a:srgbClr val="000099"/>
                </a:solidFill>
              </a:rPr>
              <a:t>Αλληλεπίδραση αντικειμένων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/>
              <a:t>για να είναι σωστό ένα διάγραμμα αλληλεπίδρασης το οποίο απεικονίζει αντικείμενα που καλούν μεθόδους σε άλλα αντικείμενα πρέπει </a:t>
            </a:r>
          </a:p>
          <a:p>
            <a:pPr lvl="2" eaLnBrk="1" hangingPunct="1">
              <a:lnSpc>
                <a:spcPct val="90000"/>
              </a:lnSpc>
            </a:pPr>
            <a:r>
              <a:rPr lang="el-GR" sz="1800" dirty="0"/>
              <a:t>να υπάρχει αντίστοιχο διάγραμμα κλάσεων στο οποίο να υπάρχουν κατάλληλες συσχετίσεις/συναθροίσεις/συνθέσεις μεταξύ των κλάσεων των αντικειμένων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A4A87-85BF-4833-8410-F745A423C699}" type="slidenum">
              <a:rPr lang="el-GR" altLang="en-US" smtClean="0"/>
              <a:pPr>
                <a:defRPr/>
              </a:pPr>
              <a:t>75</a:t>
            </a:fld>
            <a:endParaRPr lang="el-GR" altLang="en-US"/>
          </a:p>
        </p:txBody>
      </p:sp>
      <p:pic>
        <p:nvPicPr>
          <p:cNvPr id="1026" name="Picture 2" descr="C:\Users\pvassil\Downloads\Untitled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24744"/>
            <a:ext cx="5246180" cy="1656184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>
            <a:off x="2555776" y="1628800"/>
            <a:ext cx="792088" cy="0"/>
          </a:xfrm>
          <a:prstGeom prst="straightConnector1">
            <a:avLst/>
          </a:prstGeom>
          <a:ln w="12700">
            <a:solidFill>
              <a:srgbClr val="0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502818" y="2204864"/>
            <a:ext cx="792088" cy="0"/>
          </a:xfrm>
          <a:prstGeom prst="straightConnector1">
            <a:avLst/>
          </a:prstGeom>
          <a:ln w="12700">
            <a:solidFill>
              <a:srgbClr val="0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l-GR" sz="15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AClass</a:t>
            </a:r>
            <a:r>
              <a:rPr lang="el-GR" sz="150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public int aa1;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public float aa2;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150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public AClass(int a1, float a2){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    aa1 = a1;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    aa2 = a2;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public void ma1(BClass bo, int flag){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l-GR" sz="15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if(flag &gt;= 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    bo.mb1(flag);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    bo.mb2(this);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public void ma2(){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    System.out.println(aa1+aa2);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H="1">
            <a:off x="3708400" y="407670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5148064" y="3861048"/>
            <a:ext cx="3114122" cy="36933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>
                <a:solidFill>
                  <a:srgbClr val="000099"/>
                </a:solidFill>
                <a:latin typeface="+mj-lt"/>
              </a:rPr>
              <a:t>εναλλακτικές αλληλεπιδράσεις</a:t>
            </a:r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 flipH="1">
            <a:off x="3708400" y="407670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76</a:t>
            </a:fld>
            <a:endParaRPr lang="el-GR" altLang="en-US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public class BClass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public String ab1;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public String ab2;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170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public BClass(String a1, String a2){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ab1 = a1;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ab2 = a2;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public void mb1(int flag){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System.out.println(ab1 + flag);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public void mb2(AClass ao){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System.out.println(ab2);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ao.ma2();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77</a:t>
            </a:fld>
            <a:endParaRPr lang="el-GR" alt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112838"/>
            <a:ext cx="8786813" cy="51736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public class Main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public static void main(String[] args)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	InputStreamReader in = new InputStreamReader(System.in);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BufferedReader br = new BufferedReader(in);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String inData1, inData2;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try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inData1 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inData2=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AClass ao = new AClass(Integer.parseInt(inData1),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					Integer.parseInt(inData2));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inData1 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inData2=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    BClass bo = new BClass(inData1, inData2);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inData1 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    ao.ma1(bo, Integer.parseInt(inData1));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} catch (IOException ex)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System.out.println(ex.getMessage());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}</a:t>
            </a:r>
            <a:endParaRPr lang="el-GR" sz="16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78</a:t>
            </a:fld>
            <a:endParaRPr lang="el-GR" altLang="en-US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2" name="Picture 7" descr="se-6-seq-example-interaction-IF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836613"/>
            <a:ext cx="4333875" cy="5294312"/>
          </a:xfrm>
        </p:spPr>
      </p:pic>
      <p:sp>
        <p:nvSpPr>
          <p:cNvPr id="890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628775"/>
            <a:ext cx="4038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dirty="0">
                <a:solidFill>
                  <a:srgbClr val="000099"/>
                </a:solidFill>
              </a:rPr>
              <a:t>Αλληλεπίδραση αντικειμένων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/>
              <a:t>πλαίσια λογικής ελέγχου </a:t>
            </a:r>
            <a:r>
              <a:rPr lang="en-US" sz="2000" dirty="0"/>
              <a:t>(if)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l-GR" sz="1800" dirty="0">
                <a:solidFill>
                  <a:srgbClr val="000099"/>
                </a:solidFill>
              </a:rPr>
              <a:t>εναλλακτικές αλληλεπιδράσεις</a:t>
            </a:r>
            <a:endParaRPr lang="en-US" sz="1800" dirty="0">
              <a:solidFill>
                <a:srgbClr val="000099"/>
              </a:solidFill>
            </a:endParaRP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l-GR" sz="1800" dirty="0">
                <a:solidFill>
                  <a:srgbClr val="000099"/>
                </a:solidFill>
              </a:rPr>
              <a:t>εκτελείται μόνο αυτή για την οποία ισχύει η συνθήκη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B92B0B-FDD4-4C22-9254-EC933C8DD38F}" type="slidenum">
              <a:rPr lang="el-GR" altLang="en-US" smtClean="0"/>
              <a:pPr>
                <a:defRPr/>
              </a:pPr>
              <a:t>79</a:t>
            </a:fld>
            <a:endParaRPr lang="el-G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E316D2-8F0E-4F49-BBA4-7466E32E8803}"/>
              </a:ext>
            </a:extLst>
          </p:cNvPr>
          <p:cNvSpPr txBox="1"/>
          <p:nvPr/>
        </p:nvSpPr>
        <p:spPr>
          <a:xfrm>
            <a:off x="8363719" y="117742"/>
            <a:ext cx="66838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IF</a:t>
            </a: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pPr eaLnBrk="1" hangingPunct="1"/>
            <a:r>
              <a:rPr lang="en-US" sz="4000" dirty="0"/>
              <a:t>Sequence Diagrams</a:t>
            </a:r>
            <a:endParaRPr lang="el-GR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Γιατί διαγράμματα?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>
                <a:solidFill>
                  <a:srgbClr val="C00000"/>
                </a:solidFill>
              </a:rPr>
              <a:t>Για μας</a:t>
            </a:r>
            <a:r>
              <a:rPr lang="en-US" b="1" dirty="0">
                <a:solidFill>
                  <a:srgbClr val="C00000"/>
                </a:solidFill>
              </a:rPr>
              <a:t>!</a:t>
            </a:r>
            <a:endParaRPr lang="el-GR" b="1" dirty="0">
              <a:solidFill>
                <a:srgbClr val="C00000"/>
              </a:solidFill>
            </a:endParaRPr>
          </a:p>
          <a:p>
            <a:pPr lvl="1"/>
            <a:r>
              <a:rPr lang="el-GR" dirty="0"/>
              <a:t>Για να αποτυπώσουμε γρήγορα και κατανοητά το σχέδιο του τι θα υλοποιήσουμε</a:t>
            </a:r>
          </a:p>
          <a:p>
            <a:pPr lvl="1"/>
            <a:r>
              <a:rPr lang="el-GR" dirty="0"/>
              <a:t>Για να μπορούμε να κατανοήσουμε τη δομή ενός λογισμικού που πρέπει να συντηρήσουμε</a:t>
            </a:r>
          </a:p>
          <a:p>
            <a:pPr lvl="1"/>
            <a:r>
              <a:rPr lang="el-GR" dirty="0">
                <a:solidFill>
                  <a:srgbClr val="C00000"/>
                </a:solidFill>
              </a:rPr>
              <a:t>Για να κρύψουμε γενικά την πολυπλοκότητα του κώδικα σε μια φιλική, διαγραμματική και γρήγορα αντιληπτή αποτύπωση που λειτουργεί ως </a:t>
            </a:r>
            <a:r>
              <a:rPr lang="en-US" dirty="0">
                <a:solidFill>
                  <a:srgbClr val="C00000"/>
                </a:solidFill>
              </a:rPr>
              <a:t>blueprint </a:t>
            </a:r>
            <a:r>
              <a:rPr lang="el-GR" dirty="0">
                <a:solidFill>
                  <a:srgbClr val="C00000"/>
                </a:solidFill>
              </a:rPr>
              <a:t>/ σκελετός / σχέδιο της υλοποίησης!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8</a:t>
            </a:fld>
            <a:endParaRPr lang="el-GR" alt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public class AClass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public int aa1;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public float aa2;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150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public AClass(int a1, float a2){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    aa1 = a1;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    aa2 = a2;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public void ma1(BClass bo, int flag){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l-GR" sz="15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while(flag &gt;= 0){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    bo.mb1(flag);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    flag--;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public void ma2(){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    System.out.println(aa1+aa2);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50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5219700" y="3860800"/>
            <a:ext cx="3847528" cy="36933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>
                <a:solidFill>
                  <a:srgbClr val="000099"/>
                </a:solidFill>
                <a:latin typeface="+mj-lt"/>
              </a:rPr>
              <a:t>επαναλαμβανόμενες αλληλεπιδράσεις</a:t>
            </a:r>
          </a:p>
        </p:txBody>
      </p:sp>
      <p:sp>
        <p:nvSpPr>
          <p:cNvPr id="90117" name="Line 5"/>
          <p:cNvSpPr>
            <a:spLocks noChangeShapeType="1"/>
          </p:cNvSpPr>
          <p:nvPr/>
        </p:nvSpPr>
        <p:spPr bwMode="auto">
          <a:xfrm flipH="1">
            <a:off x="3708400" y="407670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80</a:t>
            </a:fld>
            <a:endParaRPr lang="el-GR" alt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public class BClass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public String ab1;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public String ab2;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170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public BClass(String a1, String a2){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ab1 = a1;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ab2 = a2;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public void mb1(int flag){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System.out.println(ab1 + flag);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public void mb2(AClass ao){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System.out.println(ab2);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    ao.ma2();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70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81</a:t>
            </a:fld>
            <a:endParaRPr lang="el-GR" alt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112838"/>
            <a:ext cx="8786813" cy="51736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public class Main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public static void main(String[] args)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		InputStreamReader in = new InputStreamReader(System.in);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BufferedReader br = new BufferedReader(in);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String inData1, inData2;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try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inData1 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inData2=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AClass ao = new AClass(Integer.parseInt(inData1),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					Integer.parseInt(inData2));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inData1 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inData2=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    BClass bo = new BClass(inData1, inData2);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 inData1 = br.readLine();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    ao.ma1(bo, Integer.parseInt(inData1));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} catch (IOException ex)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   System.out.println(ex.getMessage());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}</a:t>
            </a:r>
            <a:endParaRPr lang="el-GR" sz="16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82</a:t>
            </a:fld>
            <a:endParaRPr lang="el-GR" alt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8" name="Picture 6" descr="se-6-seq-example-interaction-LOOP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795338"/>
            <a:ext cx="5211762" cy="5297487"/>
          </a:xfrm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580063" y="1341438"/>
            <a:ext cx="338455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400" dirty="0">
                <a:solidFill>
                  <a:srgbClr val="000099"/>
                </a:solidFill>
              </a:rPr>
              <a:t>Αλληλεπίδραση αντικειμένων</a:t>
            </a:r>
          </a:p>
          <a:p>
            <a:pPr lvl="1" eaLnBrk="1" hangingPunct="1">
              <a:lnSpc>
                <a:spcPct val="80000"/>
              </a:lnSpc>
            </a:pPr>
            <a:r>
              <a:rPr lang="el-GR" sz="2200" dirty="0"/>
              <a:t>πλαίσια λογικής ελέγχου 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l-GR" sz="1800" dirty="0">
                <a:solidFill>
                  <a:srgbClr val="000099"/>
                </a:solidFill>
              </a:rPr>
              <a:t>επαναλαμβανόμενες αλληλεπιδράσεις</a:t>
            </a:r>
          </a:p>
          <a:p>
            <a:pPr lvl="1" eaLnBrk="1" hangingPunct="1">
              <a:lnSpc>
                <a:spcPct val="80000"/>
              </a:lnSpc>
            </a:pPr>
            <a:r>
              <a:rPr lang="el-GR" sz="2200" dirty="0"/>
              <a:t>αλλά πλαίσια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dirty="0" err="1">
                <a:solidFill>
                  <a:srgbClr val="000099"/>
                </a:solidFill>
              </a:rPr>
              <a:t>neg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 </a:t>
            </a:r>
            <a:r>
              <a:rPr lang="el-GR" sz="1800" dirty="0">
                <a:sym typeface="Wingdings" pitchFamily="2" charset="2"/>
              </a:rPr>
              <a:t>Μη έγκυρη αλληλεπίδραση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dirty="0">
                <a:solidFill>
                  <a:srgbClr val="000099"/>
                </a:solidFill>
                <a:sym typeface="Wingdings" pitchFamily="2" charset="2"/>
              </a:rPr>
              <a:t>opt</a:t>
            </a:r>
            <a:r>
              <a:rPr lang="en-US" sz="1800" dirty="0">
                <a:sym typeface="Wingdings" pitchFamily="2" charset="2"/>
              </a:rPr>
              <a:t>  </a:t>
            </a:r>
            <a:r>
              <a:rPr lang="el-GR" sz="1800" dirty="0">
                <a:sym typeface="Wingdings" pitchFamily="2" charset="2"/>
              </a:rPr>
              <a:t>Αλληλεπίδραση που εκτελείται προαιρετικά αν ισχύει μια συνθήκη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dirty="0">
                <a:solidFill>
                  <a:srgbClr val="000099"/>
                </a:solidFill>
                <a:sym typeface="Wingdings" pitchFamily="2" charset="2"/>
              </a:rPr>
              <a:t>par</a:t>
            </a:r>
            <a:r>
              <a:rPr lang="en-US" sz="1800" dirty="0">
                <a:sym typeface="Wingdings" pitchFamily="2" charset="2"/>
              </a:rPr>
              <a:t>  </a:t>
            </a:r>
            <a:r>
              <a:rPr lang="el-GR" sz="1800" dirty="0">
                <a:sym typeface="Wingdings" pitchFamily="2" charset="2"/>
              </a:rPr>
              <a:t>παράλληλη εκτέλεση αλληλεπιδράσεων</a:t>
            </a:r>
            <a:endParaRPr lang="el-GR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B92B0B-FDD4-4C22-9254-EC933C8DD38F}" type="slidenum">
              <a:rPr lang="el-GR" altLang="en-US" smtClean="0"/>
              <a:pPr>
                <a:defRPr/>
              </a:pPr>
              <a:t>83</a:t>
            </a:fld>
            <a:endParaRPr lang="el-G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664277-FC54-4CEF-AE91-3900D8559A9C}"/>
              </a:ext>
            </a:extLst>
          </p:cNvPr>
          <p:cNvSpPr txBox="1"/>
          <p:nvPr/>
        </p:nvSpPr>
        <p:spPr>
          <a:xfrm>
            <a:off x="8244408" y="117742"/>
            <a:ext cx="78769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While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Sequence Diagrams</a:t>
            </a:r>
            <a:endParaRPr lang="el-GR" sz="4000"/>
          </a:p>
        </p:txBody>
      </p:sp>
      <p:pic>
        <p:nvPicPr>
          <p:cNvPr id="94212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3713" y="1268413"/>
            <a:ext cx="1141412" cy="4530725"/>
          </a:xfrm>
          <a:noFill/>
        </p:spPr>
      </p:pic>
      <p:sp>
        <p:nvSpPr>
          <p:cNvPr id="942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dirty="0">
                <a:solidFill>
                  <a:srgbClr val="000099"/>
                </a:solidFill>
              </a:rPr>
              <a:t>Αλληλεπίδραση αντικειμένων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/>
              <a:t>ανώνυμα αντικείμενα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 err="1"/>
              <a:t>αυτοκλήση</a:t>
            </a:r>
            <a:endParaRPr lang="el-GR" sz="2000" dirty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B92B0B-FDD4-4C22-9254-EC933C8DD38F}" type="slidenum">
              <a:rPr lang="el-GR" altLang="en-US" smtClean="0"/>
              <a:pPr>
                <a:defRPr/>
              </a:pPr>
              <a:t>84</a:t>
            </a:fld>
            <a:endParaRPr lang="el-GR" altLang="en-US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Communication Diagrams</a:t>
            </a:r>
            <a:endParaRPr lang="el-GR" sz="4000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2400"/>
              <a:t>Ο στόχος είναι ο ίδιος με τα </a:t>
            </a:r>
            <a:r>
              <a:rPr lang="en-US" sz="2400"/>
              <a:t>sequence diagrams – </a:t>
            </a:r>
            <a:r>
              <a:rPr lang="el-GR" sz="2400">
                <a:solidFill>
                  <a:srgbClr val="000099"/>
                </a:solidFill>
              </a:rPr>
              <a:t>απεικόνιση της αλληλεπίδρασης μεταξύ αντικειμένων</a:t>
            </a:r>
            <a:r>
              <a:rPr lang="el-GR" sz="2400"/>
              <a:t> για την υλοποίηση των περιπτώσεων χρήσης του λογισμικού</a:t>
            </a:r>
          </a:p>
          <a:p>
            <a:pPr eaLnBrk="1" hangingPunct="1"/>
            <a:r>
              <a:rPr lang="el-GR" sz="2400"/>
              <a:t>Ο τρόπος απεικόνισης είναι διαφορετικός.</a:t>
            </a:r>
          </a:p>
          <a:p>
            <a:pPr lvl="1" eaLnBrk="1" hangingPunct="1"/>
            <a:r>
              <a:rPr lang="el-GR" sz="2000"/>
              <a:t>Αντικείμενα.</a:t>
            </a:r>
          </a:p>
          <a:p>
            <a:pPr lvl="1" eaLnBrk="1" hangingPunct="1"/>
            <a:r>
              <a:rPr lang="el-GR" sz="2000"/>
              <a:t>Στιγμιότυπα συσχετίσεων μεταξύ των αντικειμένων.</a:t>
            </a:r>
          </a:p>
          <a:p>
            <a:pPr lvl="1" eaLnBrk="1" hangingPunct="1"/>
            <a:r>
              <a:rPr lang="el-GR" sz="2000"/>
              <a:t>Κλήσεις μεθόδων - μηνύματα.</a:t>
            </a:r>
          </a:p>
          <a:p>
            <a:pPr lvl="2" eaLnBrk="1" hangingPunct="1"/>
            <a:r>
              <a:rPr lang="el-GR" sz="2000"/>
              <a:t>Η χρονική σειρά των κλήσεων καθορίζεται με ένα </a:t>
            </a:r>
            <a:r>
              <a:rPr lang="el-GR" sz="2000">
                <a:solidFill>
                  <a:srgbClr val="000099"/>
                </a:solidFill>
              </a:rPr>
              <a:t>αύξοντα αριθμό</a:t>
            </a:r>
            <a:r>
              <a:rPr lang="el-GR" sz="2000"/>
              <a:t> που χαρακτηρίζει την κάθε κλήση – μήνυμα.</a:t>
            </a:r>
          </a:p>
          <a:p>
            <a:pPr marL="1600200" lvl="3" indent="-228600" eaLnBrk="1" hangingPunct="1"/>
            <a:r>
              <a:rPr lang="el-GR" sz="1800">
                <a:solidFill>
                  <a:srgbClr val="000099"/>
                </a:solidFill>
              </a:rPr>
              <a:t>Ένθετη αρίθμηση</a:t>
            </a:r>
            <a:r>
              <a:rPr lang="en-US" sz="1800">
                <a:solidFill>
                  <a:srgbClr val="000099"/>
                </a:solidFill>
              </a:rPr>
              <a:t> </a:t>
            </a:r>
            <a:r>
              <a:rPr lang="el-GR" sz="1800">
                <a:solidFill>
                  <a:srgbClr val="000099"/>
                </a:solidFill>
              </a:rPr>
              <a:t>για να δείξουμε ότι μια κλήση γίνεται κατά την εκτέλεση μιας άλλης κλήσης</a:t>
            </a:r>
          </a:p>
          <a:p>
            <a:pPr marL="2057400" lvl="4" indent="-228600" eaLnBrk="1" hangingPunct="1"/>
            <a:r>
              <a:rPr lang="el-GR" sz="1800">
                <a:solidFill>
                  <a:srgbClr val="000099"/>
                </a:solidFill>
              </a:rPr>
              <a:t>1, 1.1, 1.2, 2, 2.1, 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85</a:t>
            </a:fld>
            <a:endParaRPr lang="el-GR" altLang="en-US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pPr eaLnBrk="1" hangingPunct="1"/>
            <a:r>
              <a:rPr lang="en-US" sz="4000"/>
              <a:t>Collaboration Diagrams</a:t>
            </a:r>
            <a:endParaRPr lang="el-GR" sz="400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628775"/>
            <a:ext cx="4038600" cy="4530725"/>
          </a:xfrm>
        </p:spPr>
        <p:txBody>
          <a:bodyPr/>
          <a:lstStyle/>
          <a:p>
            <a:pPr eaLnBrk="1" hangingPunct="1"/>
            <a:r>
              <a:rPr lang="el-GR" sz="2400" dirty="0">
                <a:solidFill>
                  <a:srgbClr val="000099"/>
                </a:solidFill>
              </a:rPr>
              <a:t>Αλληλεπίδραση αντικειμένων</a:t>
            </a:r>
            <a:endParaRPr lang="el-GR" sz="2600" dirty="0"/>
          </a:p>
        </p:txBody>
      </p:sp>
      <p:pic>
        <p:nvPicPr>
          <p:cNvPr id="96260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852738"/>
            <a:ext cx="6156325" cy="198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61" name="Text Box 16"/>
          <p:cNvSpPr txBox="1">
            <a:spLocks noChangeArrowheads="1"/>
          </p:cNvSpPr>
          <p:nvPr/>
        </p:nvSpPr>
        <p:spPr bwMode="auto">
          <a:xfrm>
            <a:off x="4067175" y="2924175"/>
            <a:ext cx="458788" cy="3079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1.1:</a:t>
            </a:r>
            <a:endParaRPr lang="el-GR" sz="1400"/>
          </a:p>
        </p:txBody>
      </p:sp>
      <p:sp>
        <p:nvSpPr>
          <p:cNvPr id="96262" name="Text Box 17"/>
          <p:cNvSpPr txBox="1">
            <a:spLocks noChangeArrowheads="1"/>
          </p:cNvSpPr>
          <p:nvPr/>
        </p:nvSpPr>
        <p:spPr bwMode="auto">
          <a:xfrm>
            <a:off x="2655888" y="4122738"/>
            <a:ext cx="323850" cy="3079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2:</a:t>
            </a:r>
            <a:endParaRPr lang="el-GR" sz="1400"/>
          </a:p>
        </p:txBody>
      </p:sp>
      <p:sp>
        <p:nvSpPr>
          <p:cNvPr id="96263" name="Text Box 18"/>
          <p:cNvSpPr txBox="1">
            <a:spLocks noChangeArrowheads="1"/>
          </p:cNvSpPr>
          <p:nvPr/>
        </p:nvSpPr>
        <p:spPr bwMode="auto">
          <a:xfrm>
            <a:off x="4106863" y="3573463"/>
            <a:ext cx="458787" cy="3079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2.1:</a:t>
            </a:r>
            <a:endParaRPr lang="el-GR" sz="14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E0C1B-0BA4-4CE2-B5A6-AF9A7671EB57}" type="slidenum">
              <a:rPr lang="el-GR" altLang="en-US" smtClean="0"/>
              <a:pPr>
                <a:defRPr/>
              </a:pPr>
              <a:t>86</a:t>
            </a:fld>
            <a:endParaRPr lang="el-GR" altLang="en-US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6228184" y="2708920"/>
            <a:ext cx="2703240" cy="19259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E9A806F4-BC2D-42EB-929C-628D2D0B77A5}" type="slidenum">
              <a:rPr lang="el-GR" altLang="en-US" smtClean="0"/>
              <a:pPr>
                <a:defRPr/>
              </a:pPr>
              <a:t>87</a:t>
            </a:fld>
            <a:endParaRPr lang="el-G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335713" y="1270501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Real world problem</a:t>
            </a:r>
            <a:endParaRPr lang="el-GR" dirty="0">
              <a:latin typeface="+mn-lt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195736" y="1270501"/>
            <a:ext cx="1584176" cy="6933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36000" bIns="36000" rtlCol="0" anchor="ctr" anchorCtr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Requirements Engineering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1475655" y="1394441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3" name="Rounded Rectangle 42"/>
          <p:cNvSpPr/>
          <p:nvPr/>
        </p:nvSpPr>
        <p:spPr>
          <a:xfrm>
            <a:off x="6948264" y="1423734"/>
            <a:ext cx="1584176" cy="386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36000" bIns="36000" rtlCol="0" anchor="ctr" anchorCtr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Design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48" name="Right Arrow 47"/>
          <p:cNvSpPr/>
          <p:nvPr/>
        </p:nvSpPr>
        <p:spPr>
          <a:xfrm>
            <a:off x="6228183" y="1394441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49" name="Picture 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034401"/>
            <a:ext cx="1036340" cy="11599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58" name="Right Arrow 57"/>
          <p:cNvSpPr/>
          <p:nvPr/>
        </p:nvSpPr>
        <p:spPr>
          <a:xfrm>
            <a:off x="3995936" y="1388879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9" name="Rectangle 58"/>
          <p:cNvSpPr/>
          <p:nvPr/>
        </p:nvSpPr>
        <p:spPr>
          <a:xfrm>
            <a:off x="4644008" y="2350621"/>
            <a:ext cx="15544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n-lt"/>
              </a:rPr>
              <a:t>Requirements  Specification</a:t>
            </a:r>
            <a:endParaRPr lang="el-GR" dirty="0">
              <a:latin typeface="+mn-lt"/>
            </a:endParaRPr>
          </a:p>
        </p:txBody>
      </p:sp>
      <p:sp>
        <p:nvSpPr>
          <p:cNvPr id="60" name="Right Arrow 59"/>
          <p:cNvSpPr/>
          <p:nvPr/>
        </p:nvSpPr>
        <p:spPr>
          <a:xfrm rot="5400000">
            <a:off x="7361009" y="2134597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1" name="Picture 60" descr="D:\Users\pvassil\COURSES\OOP\SW_DEV\SCRIPTS\03_timelineToText\AnalyzeTheTimeLineSimpl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9618" y="2875409"/>
            <a:ext cx="2198846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62" name="Picture 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742542"/>
            <a:ext cx="894165" cy="118360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63" name="Rectangle 62"/>
          <p:cNvSpPr/>
          <p:nvPr/>
        </p:nvSpPr>
        <p:spPr>
          <a:xfrm>
            <a:off x="4788024" y="6095037"/>
            <a:ext cx="15544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n-lt"/>
              </a:rPr>
              <a:t>Working </a:t>
            </a:r>
          </a:p>
          <a:p>
            <a:pPr algn="ctr"/>
            <a:r>
              <a:rPr lang="en-US" dirty="0">
                <a:latin typeface="+mn-lt"/>
              </a:rPr>
              <a:t>code</a:t>
            </a:r>
            <a:endParaRPr lang="el-GR" dirty="0">
              <a:latin typeface="+mn-lt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932040" y="3645024"/>
            <a:ext cx="15544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latin typeface="+mn-lt"/>
              </a:rPr>
              <a:t>Design Specification</a:t>
            </a:r>
            <a:endParaRPr lang="el-GR" dirty="0">
              <a:latin typeface="+mn-lt"/>
            </a:endParaRPr>
          </a:p>
        </p:txBody>
      </p:sp>
      <p:sp>
        <p:nvSpPr>
          <p:cNvPr id="69" name="Right Arrow 68"/>
          <p:cNvSpPr/>
          <p:nvPr/>
        </p:nvSpPr>
        <p:spPr>
          <a:xfrm rot="5400000">
            <a:off x="7361009" y="4438853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0" name="Rounded Rectangle 69"/>
          <p:cNvSpPr/>
          <p:nvPr/>
        </p:nvSpPr>
        <p:spPr>
          <a:xfrm>
            <a:off x="6732240" y="5140892"/>
            <a:ext cx="1800200" cy="386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36000" bIns="36000" rtlCol="0" anchor="ctr" anchorCtr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Implementation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71" name="Right Arrow 70"/>
          <p:cNvSpPr/>
          <p:nvPr/>
        </p:nvSpPr>
        <p:spPr>
          <a:xfrm rot="10800000">
            <a:off x="5940152" y="5046312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2" name="Rounded Rectangle 71"/>
          <p:cNvSpPr/>
          <p:nvPr/>
        </p:nvSpPr>
        <p:spPr>
          <a:xfrm>
            <a:off x="2195737" y="5140892"/>
            <a:ext cx="1584176" cy="386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36000" bIns="36000" rtlCol="0" anchor="ctr" anchorCtr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Testing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73" name="Right Arrow 72"/>
          <p:cNvSpPr/>
          <p:nvPr/>
        </p:nvSpPr>
        <p:spPr>
          <a:xfrm flipH="1">
            <a:off x="1450018" y="5046312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4" name="Right Arrow 73"/>
          <p:cNvSpPr/>
          <p:nvPr/>
        </p:nvSpPr>
        <p:spPr>
          <a:xfrm flipH="1">
            <a:off x="3995937" y="5046312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5" name="Picture 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742542"/>
            <a:ext cx="894165" cy="118360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77" name="Picture 45" descr="C:\Users\pvassil\AppData\Local\Microsoft\Windows\Temporary Internet Files\Content.IE5\8CJ2M2NE\256px-Approve.svg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366845"/>
            <a:ext cx="643136" cy="643136"/>
          </a:xfrm>
          <a:prstGeom prst="rect">
            <a:avLst/>
          </a:prstGeom>
          <a:noFill/>
        </p:spPr>
      </p:pic>
      <p:sp>
        <p:nvSpPr>
          <p:cNvPr id="78" name="Right Arrow 77"/>
          <p:cNvSpPr/>
          <p:nvPr/>
        </p:nvSpPr>
        <p:spPr>
          <a:xfrm rot="5400000">
            <a:off x="1720404" y="3250721"/>
            <a:ext cx="2520280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9" name="Right Arrow 78"/>
          <p:cNvSpPr/>
          <p:nvPr/>
        </p:nvSpPr>
        <p:spPr>
          <a:xfrm rot="16200000">
            <a:off x="611560" y="3789040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0" name="Rectangle 79"/>
          <p:cNvSpPr/>
          <p:nvPr/>
        </p:nvSpPr>
        <p:spPr>
          <a:xfrm>
            <a:off x="14764" y="6093296"/>
            <a:ext cx="1944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n-lt"/>
              </a:rPr>
              <a:t>Working code with quality assurances</a:t>
            </a:r>
            <a:endParaRPr lang="el-GR" dirty="0">
              <a:latin typeface="+mn-lt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611560" y="2132856"/>
            <a:ext cx="576064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2" name="Rounded Rectangle 81"/>
          <p:cNvSpPr/>
          <p:nvPr/>
        </p:nvSpPr>
        <p:spPr>
          <a:xfrm>
            <a:off x="107504" y="3068960"/>
            <a:ext cx="1584176" cy="386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36000" bIns="36000" rtlCol="0" anchor="ctr" anchorCtr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Maintenance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436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Γιατί διαγράμματα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>
                <a:solidFill>
                  <a:srgbClr val="000099"/>
                </a:solidFill>
              </a:rPr>
              <a:t>Για τους άλλους!</a:t>
            </a:r>
          </a:p>
          <a:p>
            <a:pPr lvl="1"/>
            <a:r>
              <a:rPr lang="el-GR" dirty="0">
                <a:solidFill>
                  <a:srgbClr val="000099"/>
                </a:solidFill>
              </a:rPr>
              <a:t>Για να μπορούμε, σε ένα συνεργατικό περιβάλλον, να συνεργαστούμε με άλλους, να κατανοούμε όλοι γρήγορα, εύκολα και με ακρίβεια τι έχει / πρόκειτα να υλοποιηθεί από τους άλλους</a:t>
            </a:r>
          </a:p>
          <a:p>
            <a:pPr lvl="1"/>
            <a:endParaRPr lang="el-GR" dirty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CECDE-AAA3-495E-AEAB-EE37250B8B1C}" type="slidenum">
              <a:rPr lang="el-GR" altLang="en-US" smtClean="0"/>
              <a:pPr>
                <a:defRPr/>
              </a:pPr>
              <a:t>9</a:t>
            </a:fld>
            <a:endParaRPr lang="el-G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VASSIL">
      <a:dk1>
        <a:srgbClr val="00206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9554</TotalTime>
  <Words>5697</Words>
  <Application>Microsoft Office PowerPoint</Application>
  <PresentationFormat>On-screen Show (4:3)</PresentationFormat>
  <Paragraphs>893</Paragraphs>
  <Slides>87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98" baseType="lpstr">
      <vt:lpstr>Arial</vt:lpstr>
      <vt:lpstr>Calibri</vt:lpstr>
      <vt:lpstr>Cambria</vt:lpstr>
      <vt:lpstr>Comic Sans MS</vt:lpstr>
      <vt:lpstr>Consolas</vt:lpstr>
      <vt:lpstr>Courier New</vt:lpstr>
      <vt:lpstr>Symbol</vt:lpstr>
      <vt:lpstr>Times New Roman</vt:lpstr>
      <vt:lpstr>Wingdings</vt:lpstr>
      <vt:lpstr>Wingdings 3</vt:lpstr>
      <vt:lpstr>Office Theme</vt:lpstr>
      <vt:lpstr>Βασικά διαγράμματα σχεδίασης με UML</vt:lpstr>
      <vt:lpstr>Σχεδίαση</vt:lpstr>
      <vt:lpstr>PowerPoint Presentation</vt:lpstr>
      <vt:lpstr>Τι / Γιατί / Πώς</vt:lpstr>
      <vt:lpstr>Δομή</vt:lpstr>
      <vt:lpstr>Διαγράμματα</vt:lpstr>
      <vt:lpstr>Διαγράμματα</vt:lpstr>
      <vt:lpstr>Γιατί διαγράμματα?</vt:lpstr>
      <vt:lpstr>Γιατί διαγράμματα?</vt:lpstr>
      <vt:lpstr>Μην ξεχνάτε</vt:lpstr>
      <vt:lpstr>Διαγραμματα κλασεων</vt:lpstr>
      <vt:lpstr>Στατική Άποψη - Κλάσεις</vt:lpstr>
      <vt:lpstr>Classes</vt:lpstr>
      <vt:lpstr>Classes</vt:lpstr>
      <vt:lpstr>Comment</vt:lpstr>
      <vt:lpstr>Στατική Άποψη - Εξάρτηση</vt:lpstr>
      <vt:lpstr>Σχέση εξάρτησης (dependency)</vt:lpstr>
      <vt:lpstr>Σχέση εξάρτησης (dependency)</vt:lpstr>
      <vt:lpstr>Παράδειγμα</vt:lpstr>
      <vt:lpstr>Στατική Άποψη – Συσχέτιση</vt:lpstr>
      <vt:lpstr>UML Class Diagrams – Συσχέτιση</vt:lpstr>
      <vt:lpstr>Παράδειγμα</vt:lpstr>
      <vt:lpstr>Εναλλακτικοί συμβολισμοί</vt:lpstr>
      <vt:lpstr>PowerPoint Presentation</vt:lpstr>
      <vt:lpstr>Συσχέτιση vs Εξάρτηση</vt:lpstr>
      <vt:lpstr>PowerPoint Presentation</vt:lpstr>
      <vt:lpstr>Στατική Άποψη - Κληρονομικότητα</vt:lpstr>
      <vt:lpstr>Κληρονομικότητα</vt:lpstr>
      <vt:lpstr>Κληρονομικότητα &amp; UML</vt:lpstr>
      <vt:lpstr>PowerPoint Presentation</vt:lpstr>
      <vt:lpstr>Στατική Άποψη –  Αφηρημένες κλάσεις / Πολυμορφισμός</vt:lpstr>
      <vt:lpstr>Γιατί πολυμορφισμός?</vt:lpstr>
      <vt:lpstr>Κληρονομικότητα &amp; Πολυμορφισμός</vt:lpstr>
      <vt:lpstr>Αφηρημένες κλάσεις</vt:lpstr>
      <vt:lpstr>PowerPoint Presentation</vt:lpstr>
      <vt:lpstr>Abstract class</vt:lpstr>
      <vt:lpstr>One implementation</vt:lpstr>
      <vt:lpstr>Another implementation</vt:lpstr>
      <vt:lpstr>Abstract coupling</vt:lpstr>
      <vt:lpstr>Στατική Άποψη - Συνάθροιση</vt:lpstr>
      <vt:lpstr>UML Class Diagrams - Συνάθροιση</vt:lpstr>
      <vt:lpstr>Παράδειγμα</vt:lpstr>
      <vt:lpstr>Η συνάθροιση είναι μια ειδική περίπτωση συσχέτισης</vt:lpstr>
      <vt:lpstr>Στατική Άποψη - Σύνθεση</vt:lpstr>
      <vt:lpstr>UML Class Diagrams - Σύνθεση</vt:lpstr>
      <vt:lpstr>UML Class Diagrams - Σύνθεση</vt:lpstr>
      <vt:lpstr>Aggregation vs Composition</vt:lpstr>
      <vt:lpstr>Στατική Άποψη –  Interfaces / Πολυμορφισμός</vt:lpstr>
      <vt:lpstr>Interfaces</vt:lpstr>
      <vt:lpstr>Interfaces: what-it-is &amp; an example</vt:lpstr>
      <vt:lpstr>Συμβολισμός</vt:lpstr>
      <vt:lpstr>Παράδειγμα</vt:lpstr>
      <vt:lpstr>Παράδειγμα</vt:lpstr>
      <vt:lpstr>Παράδειγμα</vt:lpstr>
      <vt:lpstr>Παράδειγμα</vt:lpstr>
      <vt:lpstr>Interfaces: why &amp; how</vt:lpstr>
      <vt:lpstr>Example </vt:lpstr>
      <vt:lpstr>Example </vt:lpstr>
      <vt:lpstr>Συμβολισμός</vt:lpstr>
      <vt:lpstr>Java Interfaces</vt:lpstr>
      <vt:lpstr>Abstract classes vs. interfaces</vt:lpstr>
      <vt:lpstr>Στατική Άποψη –  Ιεραρχία ή Συνάθροιση?</vt:lpstr>
      <vt:lpstr>Οι ιεραρχίες κληρονομικότητας  ΔΕΝ είναι φίλοι μας, ΜΟΝΟ ο πολυμορφισμός είναι!</vt:lpstr>
      <vt:lpstr>Οι ιεραρχίες κληρονομικότητας ΔΕΝ είναι φίλοι μας</vt:lpstr>
      <vt:lpstr>Οι ιεραρχίες κληρονομικότητας ΔΕΝ είναι φίλοι μας, η συνάθροιση ΕΊΝΑΙ!  Πριν ορίσετε ιεραρχία κληρονομικότητας,  σκεφτείτε τη συνάθροιση!</vt:lpstr>
      <vt:lpstr>Άποψη Αλληλεπίδρασης</vt:lpstr>
      <vt:lpstr>Άποψη Αλληλεπίδρασης</vt:lpstr>
      <vt:lpstr>Άποψη Αλληλεπίδρασης</vt:lpstr>
      <vt:lpstr>Sequence Diagrams</vt:lpstr>
      <vt:lpstr>Sequence Diagrams</vt:lpstr>
      <vt:lpstr>Sequence Diagrams</vt:lpstr>
      <vt:lpstr>Sequence Diagrams</vt:lpstr>
      <vt:lpstr>Sequence Diagrams</vt:lpstr>
      <vt:lpstr>Sequence Diagrams</vt:lpstr>
      <vt:lpstr>Sequence Diagrams</vt:lpstr>
      <vt:lpstr>Sequence Diagrams</vt:lpstr>
      <vt:lpstr>Sequence Diagrams</vt:lpstr>
      <vt:lpstr>Sequence Diagrams</vt:lpstr>
      <vt:lpstr>Sequence Diagrams</vt:lpstr>
      <vt:lpstr>Sequence Diagrams</vt:lpstr>
      <vt:lpstr>Sequence Diagrams</vt:lpstr>
      <vt:lpstr>Sequence Diagrams</vt:lpstr>
      <vt:lpstr>Sequence Diagrams</vt:lpstr>
      <vt:lpstr>Sequence Diagrams</vt:lpstr>
      <vt:lpstr>Communication Diagrams</vt:lpstr>
      <vt:lpstr>Collaboration Diagrams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zarras</dc:creator>
  <cp:lastModifiedBy>Panos Vassiliadis</cp:lastModifiedBy>
  <cp:revision>333</cp:revision>
  <cp:lastPrinted>2019-08-22T12:13:37Z</cp:lastPrinted>
  <dcterms:created xsi:type="dcterms:W3CDTF">1601-01-01T00:00:00Z</dcterms:created>
  <dcterms:modified xsi:type="dcterms:W3CDTF">2024-10-30T08:16:54Z</dcterms:modified>
</cp:coreProperties>
</file>