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8" r:id="rId1"/>
  </p:sldMasterIdLst>
  <p:notesMasterIdLst>
    <p:notesMasterId r:id="rId38"/>
  </p:notesMasterIdLst>
  <p:handoutMasterIdLst>
    <p:handoutMasterId r:id="rId39"/>
  </p:handoutMasterIdLst>
  <p:sldIdLst>
    <p:sldId id="295" r:id="rId2"/>
    <p:sldId id="319" r:id="rId3"/>
    <p:sldId id="318" r:id="rId4"/>
    <p:sldId id="320" r:id="rId5"/>
    <p:sldId id="321" r:id="rId6"/>
    <p:sldId id="299" r:id="rId7"/>
    <p:sldId id="296" r:id="rId8"/>
    <p:sldId id="298" r:id="rId9"/>
    <p:sldId id="297"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294" r:id="rId25"/>
    <p:sldId id="314" r:id="rId26"/>
    <p:sldId id="315" r:id="rId27"/>
    <p:sldId id="290" r:id="rId28"/>
    <p:sldId id="268" r:id="rId29"/>
    <p:sldId id="316" r:id="rId30"/>
    <p:sldId id="317" r:id="rId31"/>
    <p:sldId id="322" r:id="rId32"/>
    <p:sldId id="326" r:id="rId33"/>
    <p:sldId id="327" r:id="rId34"/>
    <p:sldId id="323" r:id="rId35"/>
    <p:sldId id="324" r:id="rId36"/>
    <p:sldId id="325" r:id="rId37"/>
  </p:sldIdLst>
  <p:sldSz cx="9144000" cy="6858000" type="screen4x3"/>
  <p:notesSz cx="7099300" cy="10234613"/>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FFFF"/>
    <a:srgbClr val="99CC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53" autoAdjust="0"/>
  </p:normalViewPr>
  <p:slideViewPr>
    <p:cSldViewPr>
      <p:cViewPr varScale="1">
        <p:scale>
          <a:sx n="105" d="100"/>
          <a:sy n="105" d="100"/>
        </p:scale>
        <p:origin x="171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3396" y="1206"/>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800" i="1">
                <a:latin typeface="Arial" charset="0"/>
              </a:defRPr>
            </a:lvl1pPr>
          </a:lstStyle>
          <a:p>
            <a:pPr>
              <a:defRPr/>
            </a:pPr>
            <a:endParaRPr lang="en-US" dirty="0"/>
          </a:p>
        </p:txBody>
      </p:sp>
      <p:sp>
        <p:nvSpPr>
          <p:cNvPr id="96259" name="Rectangle 3"/>
          <p:cNvSpPr>
            <a:spLocks noGrp="1" noChangeArrowheads="1"/>
          </p:cNvSpPr>
          <p:nvPr>
            <p:ph type="dt" sz="quarter" idx="1"/>
          </p:nvPr>
        </p:nvSpPr>
        <p:spPr bwMode="auto">
          <a:xfrm>
            <a:off x="4021294" y="0"/>
            <a:ext cx="3076363" cy="511731"/>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800" i="1">
                <a:latin typeface="Arial" charset="0"/>
              </a:defRPr>
            </a:lvl1pPr>
          </a:lstStyle>
          <a:p>
            <a:pPr>
              <a:defRPr/>
            </a:pPr>
            <a:endParaRPr lang="en-US" dirty="0"/>
          </a:p>
        </p:txBody>
      </p:sp>
      <p:sp>
        <p:nvSpPr>
          <p:cNvPr id="96260" name="Rectangle 4"/>
          <p:cNvSpPr>
            <a:spLocks noGrp="1" noChangeArrowheads="1"/>
          </p:cNvSpPr>
          <p:nvPr>
            <p:ph type="ftr" sz="quarter" idx="2"/>
          </p:nvPr>
        </p:nvSpPr>
        <p:spPr bwMode="auto">
          <a:xfrm>
            <a:off x="0" y="9637594"/>
            <a:ext cx="3076363" cy="511731"/>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800" i="1">
                <a:latin typeface="Arial" charset="0"/>
              </a:defRPr>
            </a:lvl1pPr>
          </a:lstStyle>
          <a:p>
            <a:pPr>
              <a:defRPr/>
            </a:pPr>
            <a:endParaRPr lang="en-US" dirty="0"/>
          </a:p>
        </p:txBody>
      </p:sp>
      <p:sp>
        <p:nvSpPr>
          <p:cNvPr id="96261" name="Rectangle 5"/>
          <p:cNvSpPr>
            <a:spLocks noGrp="1" noChangeArrowheads="1"/>
          </p:cNvSpPr>
          <p:nvPr>
            <p:ph type="sldNum" sz="quarter" idx="3"/>
          </p:nvPr>
        </p:nvSpPr>
        <p:spPr bwMode="auto">
          <a:xfrm>
            <a:off x="4021295" y="9637594"/>
            <a:ext cx="3078006" cy="511731"/>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100" i="1">
                <a:latin typeface="Arial" charset="0"/>
              </a:defRPr>
            </a:lvl1pPr>
          </a:lstStyle>
          <a:p>
            <a:pPr>
              <a:defRPr/>
            </a:pPr>
            <a:r>
              <a:rPr lang="en-US" i="0" dirty="0" err="1"/>
              <a:t>UseCases</a:t>
            </a:r>
            <a:r>
              <a:rPr lang="en-US" i="0" dirty="0"/>
              <a:t>.</a:t>
            </a:r>
            <a:fld id="{B5639CC2-F3B3-4FFF-A49A-773DE0293F56}" type="slidenum">
              <a:rPr lang="en-US" i="0" smtClean="0"/>
              <a:pPr>
                <a:defRPr/>
              </a:pPr>
              <a:t>‹#›</a:t>
            </a:fld>
            <a:endParaRPr lang="en-US" i="0" dirty="0"/>
          </a:p>
        </p:txBody>
      </p:sp>
    </p:spTree>
    <p:extLst>
      <p:ext uri="{BB962C8B-B14F-4D97-AF65-F5344CB8AC3E}">
        <p14:creationId xmlns:p14="http://schemas.microsoft.com/office/powerpoint/2010/main" val="377792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a:latin typeface="Arial" charset="0"/>
              </a:defRPr>
            </a:lvl1pPr>
          </a:lstStyle>
          <a:p>
            <a:pPr>
              <a:defRPr/>
            </a:pPr>
            <a:endParaRPr lang="en-US"/>
          </a:p>
        </p:txBody>
      </p:sp>
      <p:sp>
        <p:nvSpPr>
          <p:cNvPr id="4099" name="Rectangle 3"/>
          <p:cNvSpPr>
            <a:spLocks noGrp="1" noChangeArrowheads="1"/>
          </p:cNvSpPr>
          <p:nvPr>
            <p:ph type="dt" idx="1"/>
          </p:nvPr>
        </p:nvSpPr>
        <p:spPr bwMode="auto">
          <a:xfrm>
            <a:off x="4021294" y="0"/>
            <a:ext cx="3076363" cy="511731"/>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atin typeface="Arial" charset="0"/>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9930" y="4861441"/>
            <a:ext cx="5679440" cy="4605576"/>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9721106"/>
            <a:ext cx="3076363" cy="511731"/>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4021294" y="9721106"/>
            <a:ext cx="3076363" cy="511731"/>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a:latin typeface="Arial" charset="0"/>
              </a:defRPr>
            </a:lvl1pPr>
          </a:lstStyle>
          <a:p>
            <a:pPr>
              <a:defRPr/>
            </a:pPr>
            <a:fld id="{7DE65CD0-6D0F-433B-B6C6-77BC44E8310D}" type="slidenum">
              <a:rPr lang="en-US"/>
              <a:pPr>
                <a:defRPr/>
              </a:pPr>
              <a:t>‹#›</a:t>
            </a:fld>
            <a:endParaRPr lang="en-US"/>
          </a:p>
        </p:txBody>
      </p:sp>
    </p:spTree>
    <p:extLst>
      <p:ext uri="{BB962C8B-B14F-4D97-AF65-F5344CB8AC3E}">
        <p14:creationId xmlns:p14="http://schemas.microsoft.com/office/powerpoint/2010/main" val="19776960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7DE65CD0-6D0F-433B-B6C6-77BC44E8310D}"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pPr>
              <a:defRPr/>
            </a:pPr>
            <a:fld id="{7DE65CD0-6D0F-433B-B6C6-77BC44E8310D}" type="slidenum">
              <a:rPr lang="en-US" smtClean="0"/>
              <a:pPr>
                <a:defRPr/>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20D3ABDC-5F07-44E8-9FA4-8231BC075381}" type="slidenum">
              <a:rPr lang="en-US" smtClean="0"/>
              <a:pPr/>
              <a:t>24</a:t>
            </a:fld>
            <a:endParaRPr lang="en-US"/>
          </a:p>
        </p:txBody>
      </p:sp>
      <p:sp>
        <p:nvSpPr>
          <p:cNvPr id="26627" name="Rectangle 2"/>
          <p:cNvSpPr>
            <a:spLocks noGrp="1" noRot="1" noChangeAspect="1" noChangeArrowheads="1" noTextEdit="1"/>
          </p:cNvSpPr>
          <p:nvPr>
            <p:ph type="sldImg"/>
          </p:nvPr>
        </p:nvSpPr>
        <p:spPr>
          <a:xfrm>
            <a:off x="1025525" y="803275"/>
            <a:ext cx="5049838" cy="3787775"/>
          </a:xfrm>
          <a:ln w="12700" cap="flat">
            <a:solidFill>
              <a:schemeClr val="tx1"/>
            </a:solidFill>
          </a:ln>
        </p:spPr>
      </p:sp>
      <p:sp>
        <p:nvSpPr>
          <p:cNvPr id="26628" name="Rectangle 3"/>
          <p:cNvSpPr>
            <a:spLocks noGrp="1" noChangeArrowheads="1"/>
          </p:cNvSpPr>
          <p:nvPr>
            <p:ph type="body" idx="1"/>
          </p:nvPr>
        </p:nvSpPr>
        <p:spPr>
          <a:xfrm>
            <a:off x="946574" y="4857888"/>
            <a:ext cx="5206153" cy="4578923"/>
          </a:xfrm>
          <a:noFill/>
          <a:ln/>
        </p:spPr>
        <p:txBody>
          <a:bodyPr lIns="97322" tIns="48663" rIns="97322" bIns="48663"/>
          <a:lstStyle/>
          <a:p>
            <a:pPr eaLnBrk="1" hangingPunct="1"/>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9615E63-41E2-466E-BA7B-419970906A4A}" type="slidenum">
              <a:rPr lang="en-US" smtClean="0"/>
              <a:pPr/>
              <a:t>27</a:t>
            </a:fld>
            <a:endParaRPr lang="en-US"/>
          </a:p>
        </p:txBody>
      </p:sp>
      <p:sp>
        <p:nvSpPr>
          <p:cNvPr id="37891" name="Rectangle 2"/>
          <p:cNvSpPr>
            <a:spLocks noGrp="1" noRot="1" noChangeAspect="1" noChangeArrowheads="1" noTextEdit="1"/>
          </p:cNvSpPr>
          <p:nvPr>
            <p:ph type="sldImg"/>
          </p:nvPr>
        </p:nvSpPr>
        <p:spPr>
          <a:xfrm>
            <a:off x="1025525" y="803275"/>
            <a:ext cx="5049838" cy="3787775"/>
          </a:xfrm>
          <a:ln w="12700" cap="flat">
            <a:solidFill>
              <a:schemeClr val="tx1"/>
            </a:solidFill>
          </a:ln>
        </p:spPr>
      </p:sp>
      <p:sp>
        <p:nvSpPr>
          <p:cNvPr id="37892" name="Rectangle 3"/>
          <p:cNvSpPr>
            <a:spLocks noGrp="1" noChangeArrowheads="1"/>
          </p:cNvSpPr>
          <p:nvPr>
            <p:ph type="body" idx="1"/>
          </p:nvPr>
        </p:nvSpPr>
        <p:spPr>
          <a:xfrm>
            <a:off x="946574" y="4857888"/>
            <a:ext cx="5206153" cy="4578923"/>
          </a:xfrm>
          <a:noFill/>
          <a:ln/>
        </p:spPr>
        <p:txBody>
          <a:bodyPr lIns="97322" tIns="48663" rIns="97322" bIns="48663"/>
          <a:lstStyle/>
          <a:p>
            <a:pPr eaLnBrk="1" hangingPunct="1"/>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D96134D-E84E-4850-86FD-1EC6EE980842}" type="slidenum">
              <a:rPr lang="en-US" smtClean="0"/>
              <a:pPr/>
              <a:t>28</a:t>
            </a:fld>
            <a:endParaRPr lang="en-US"/>
          </a:p>
        </p:txBody>
      </p:sp>
      <p:sp>
        <p:nvSpPr>
          <p:cNvPr id="38915" name="Rectangle 2"/>
          <p:cNvSpPr>
            <a:spLocks noGrp="1" noRot="1" noChangeAspect="1" noChangeArrowheads="1" noTextEdit="1"/>
          </p:cNvSpPr>
          <p:nvPr>
            <p:ph type="sldImg"/>
          </p:nvPr>
        </p:nvSpPr>
        <p:spPr>
          <a:xfrm>
            <a:off x="1025525" y="803275"/>
            <a:ext cx="5049838" cy="3787775"/>
          </a:xfrm>
          <a:ln w="12700" cap="flat">
            <a:solidFill>
              <a:schemeClr val="tx1"/>
            </a:solidFill>
          </a:ln>
        </p:spPr>
      </p:sp>
      <p:sp>
        <p:nvSpPr>
          <p:cNvPr id="38916" name="Rectangle 3"/>
          <p:cNvSpPr>
            <a:spLocks noGrp="1" noChangeArrowheads="1"/>
          </p:cNvSpPr>
          <p:nvPr>
            <p:ph type="body" idx="1"/>
          </p:nvPr>
        </p:nvSpPr>
        <p:spPr>
          <a:xfrm>
            <a:off x="946574" y="4857888"/>
            <a:ext cx="5206153" cy="4578923"/>
          </a:xfrm>
          <a:noFill/>
          <a:ln/>
        </p:spPr>
        <p:txBody>
          <a:bodyPr lIns="97322" tIns="48663" rIns="97322" bIns="48663"/>
          <a:lstStyle/>
          <a:p>
            <a:pPr eaLnBrk="1" hangingPunct="1"/>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20D3ABDC-5F07-44E8-9FA4-8231BC075381}" type="slidenum">
              <a:rPr lang="en-US" smtClean="0"/>
              <a:pPr/>
              <a:t>35</a:t>
            </a:fld>
            <a:endParaRPr lang="en-US"/>
          </a:p>
        </p:txBody>
      </p:sp>
      <p:sp>
        <p:nvSpPr>
          <p:cNvPr id="26627" name="Rectangle 2"/>
          <p:cNvSpPr>
            <a:spLocks noGrp="1" noRot="1" noChangeAspect="1" noChangeArrowheads="1" noTextEdit="1"/>
          </p:cNvSpPr>
          <p:nvPr>
            <p:ph type="sldImg"/>
          </p:nvPr>
        </p:nvSpPr>
        <p:spPr>
          <a:xfrm>
            <a:off x="1025525" y="803275"/>
            <a:ext cx="5049838" cy="3787775"/>
          </a:xfrm>
          <a:ln w="12700" cap="flat">
            <a:solidFill>
              <a:schemeClr val="tx1"/>
            </a:solidFill>
          </a:ln>
        </p:spPr>
      </p:sp>
      <p:sp>
        <p:nvSpPr>
          <p:cNvPr id="26628" name="Rectangle 3"/>
          <p:cNvSpPr>
            <a:spLocks noGrp="1" noChangeArrowheads="1"/>
          </p:cNvSpPr>
          <p:nvPr>
            <p:ph type="body" idx="1"/>
          </p:nvPr>
        </p:nvSpPr>
        <p:spPr>
          <a:xfrm>
            <a:off x="946574" y="4857888"/>
            <a:ext cx="5206153" cy="4578923"/>
          </a:xfrm>
          <a:noFill/>
          <a:ln/>
        </p:spPr>
        <p:txBody>
          <a:bodyPr lIns="97322" tIns="48663" rIns="97322" bIns="48663"/>
          <a:lstStyle/>
          <a:p>
            <a:pPr eaLnBrk="1" hangingPunct="1"/>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20D3ABDC-5F07-44E8-9FA4-8231BC075381}" type="slidenum">
              <a:rPr lang="en-US" smtClean="0"/>
              <a:pPr/>
              <a:t>36</a:t>
            </a:fld>
            <a:endParaRPr lang="en-US"/>
          </a:p>
        </p:txBody>
      </p:sp>
      <p:sp>
        <p:nvSpPr>
          <p:cNvPr id="26627" name="Rectangle 2"/>
          <p:cNvSpPr>
            <a:spLocks noGrp="1" noRot="1" noChangeAspect="1" noChangeArrowheads="1" noTextEdit="1"/>
          </p:cNvSpPr>
          <p:nvPr>
            <p:ph type="sldImg"/>
          </p:nvPr>
        </p:nvSpPr>
        <p:spPr>
          <a:xfrm>
            <a:off x="1025525" y="803275"/>
            <a:ext cx="5049838" cy="3787775"/>
          </a:xfrm>
          <a:ln w="12700" cap="flat">
            <a:solidFill>
              <a:schemeClr val="tx1"/>
            </a:solidFill>
          </a:ln>
        </p:spPr>
      </p:sp>
      <p:sp>
        <p:nvSpPr>
          <p:cNvPr id="26628" name="Rectangle 3"/>
          <p:cNvSpPr>
            <a:spLocks noGrp="1" noChangeArrowheads="1"/>
          </p:cNvSpPr>
          <p:nvPr>
            <p:ph type="body" idx="1"/>
          </p:nvPr>
        </p:nvSpPr>
        <p:spPr>
          <a:xfrm>
            <a:off x="946574" y="4857888"/>
            <a:ext cx="5206153" cy="4578923"/>
          </a:xfrm>
          <a:noFill/>
          <a:ln/>
        </p:spPr>
        <p:txBody>
          <a:bodyPr lIns="97322" tIns="48663" rIns="97322" bIns="48663"/>
          <a:lstStyle/>
          <a:p>
            <a:pPr eaLnBrk="1" hangingPunct="1"/>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7848926-F267-489C-85C7-3B9C6619D581}" type="slidenum">
              <a:rPr lang="en-US" smtClean="0"/>
              <a:pPr>
                <a:defRPr/>
              </a:pPr>
              <a:t>‹#›</a:t>
            </a:fld>
            <a:endParaRPr lang="en-US"/>
          </a:p>
        </p:txBody>
      </p:sp>
    </p:spTree>
    <p:extLst>
      <p:ext uri="{BB962C8B-B14F-4D97-AF65-F5344CB8AC3E}">
        <p14:creationId xmlns:p14="http://schemas.microsoft.com/office/powerpoint/2010/main" val="303784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C39C143-934E-4BA4-BD02-1A267874CC25}" type="slidenum">
              <a:rPr lang="en-US" smtClean="0"/>
              <a:pPr>
                <a:defRPr/>
              </a:pPr>
              <a:t>‹#›</a:t>
            </a:fld>
            <a:endParaRPr lang="en-US"/>
          </a:p>
        </p:txBody>
      </p:sp>
    </p:spTree>
    <p:extLst>
      <p:ext uri="{BB962C8B-B14F-4D97-AF65-F5344CB8AC3E}">
        <p14:creationId xmlns:p14="http://schemas.microsoft.com/office/powerpoint/2010/main" val="3192567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209B220-9DEB-47C6-8D7F-38F4526BCD2F}" type="slidenum">
              <a:rPr lang="en-US" smtClean="0"/>
              <a:pPr>
                <a:defRPr/>
              </a:pPr>
              <a:t>‹#›</a:t>
            </a:fld>
            <a:endParaRPr lang="en-US"/>
          </a:p>
        </p:txBody>
      </p:sp>
    </p:spTree>
    <p:extLst>
      <p:ext uri="{BB962C8B-B14F-4D97-AF65-F5344CB8AC3E}">
        <p14:creationId xmlns:p14="http://schemas.microsoft.com/office/powerpoint/2010/main" val="2065111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C6566402-D7AA-4E46-B058-E762A12E3460}"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39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AF04BCA-C374-4635-8D9B-698FAD81EB4E}" type="slidenum">
              <a:rPr lang="en-US" smtClean="0"/>
              <a:pPr>
                <a:defRPr/>
              </a:pPr>
              <a:t>‹#›</a:t>
            </a:fld>
            <a:endParaRPr lang="en-US"/>
          </a:p>
        </p:txBody>
      </p:sp>
    </p:spTree>
    <p:extLst>
      <p:ext uri="{BB962C8B-B14F-4D97-AF65-F5344CB8AC3E}">
        <p14:creationId xmlns:p14="http://schemas.microsoft.com/office/powerpoint/2010/main" val="1342077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9FD506E-7E9D-4710-AAF2-617F0FBCAE73}" type="slidenum">
              <a:rPr lang="en-US" smtClean="0"/>
              <a:pPr>
                <a:defRPr/>
              </a:pPr>
              <a:t>‹#›</a:t>
            </a:fld>
            <a:endParaRPr lang="en-US"/>
          </a:p>
        </p:txBody>
      </p:sp>
    </p:spTree>
    <p:extLst>
      <p:ext uri="{BB962C8B-B14F-4D97-AF65-F5344CB8AC3E}">
        <p14:creationId xmlns:p14="http://schemas.microsoft.com/office/powerpoint/2010/main" val="2806580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2567C9C-36C2-4077-BC13-7D1D6C76A6B4}" type="slidenum">
              <a:rPr lang="en-US" smtClean="0"/>
              <a:pPr>
                <a:defRPr/>
              </a:pPr>
              <a:t>‹#›</a:t>
            </a:fld>
            <a:endParaRPr lang="en-US"/>
          </a:p>
        </p:txBody>
      </p:sp>
    </p:spTree>
    <p:extLst>
      <p:ext uri="{BB962C8B-B14F-4D97-AF65-F5344CB8AC3E}">
        <p14:creationId xmlns:p14="http://schemas.microsoft.com/office/powerpoint/2010/main" val="2365110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C72ECBE-C320-4A5D-B8CC-709CD86FADF6}" type="slidenum">
              <a:rPr lang="en-US" smtClean="0"/>
              <a:pPr>
                <a:defRPr/>
              </a:pPr>
              <a:t>‹#›</a:t>
            </a:fld>
            <a:endParaRPr lang="en-US"/>
          </a:p>
        </p:txBody>
      </p:sp>
    </p:spTree>
    <p:extLst>
      <p:ext uri="{BB962C8B-B14F-4D97-AF65-F5344CB8AC3E}">
        <p14:creationId xmlns:p14="http://schemas.microsoft.com/office/powerpoint/2010/main" val="3490299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399"/>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9ABAE36-F0FF-4BD5-83B2-BD577A9DEE9C}" type="slidenum">
              <a:rPr lang="en-US" smtClean="0"/>
              <a:pPr>
                <a:defRPr/>
              </a:pPr>
              <a:t>‹#›</a:t>
            </a:fld>
            <a:endParaRPr lang="en-US"/>
          </a:p>
        </p:txBody>
      </p:sp>
    </p:spTree>
    <p:extLst>
      <p:ext uri="{BB962C8B-B14F-4D97-AF65-F5344CB8AC3E}">
        <p14:creationId xmlns:p14="http://schemas.microsoft.com/office/powerpoint/2010/main" val="3195056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7F04DA7-EF53-4BD8-A087-54E697EB4BB1}" type="slidenum">
              <a:rPr lang="en-US" smtClean="0"/>
              <a:pPr>
                <a:defRPr/>
              </a:pPr>
              <a:t>‹#›</a:t>
            </a:fld>
            <a:endParaRPr lang="en-US"/>
          </a:p>
        </p:txBody>
      </p:sp>
    </p:spTree>
    <p:extLst>
      <p:ext uri="{BB962C8B-B14F-4D97-AF65-F5344CB8AC3E}">
        <p14:creationId xmlns:p14="http://schemas.microsoft.com/office/powerpoint/2010/main" val="1863305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F3FBA6D-EC80-4793-A43F-6B9D4795EC4A}" type="slidenum">
              <a:rPr lang="en-US" smtClean="0"/>
              <a:pPr>
                <a:defRPr/>
              </a:pPr>
              <a:t>‹#›</a:t>
            </a:fld>
            <a:endParaRPr lang="en-US"/>
          </a:p>
        </p:txBody>
      </p:sp>
    </p:spTree>
    <p:extLst>
      <p:ext uri="{BB962C8B-B14F-4D97-AF65-F5344CB8AC3E}">
        <p14:creationId xmlns:p14="http://schemas.microsoft.com/office/powerpoint/2010/main" val="1291419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50448BD-B5E4-4950-A718-B4DCDB8AC8E1}" type="slidenum">
              <a:rPr lang="en-US" smtClean="0"/>
              <a:pPr>
                <a:defRPr/>
              </a:pPr>
              <a:t>‹#›</a:t>
            </a:fld>
            <a:endParaRPr lang="en-US"/>
          </a:p>
        </p:txBody>
      </p:sp>
    </p:spTree>
    <p:extLst>
      <p:ext uri="{BB962C8B-B14F-4D97-AF65-F5344CB8AC3E}">
        <p14:creationId xmlns:p14="http://schemas.microsoft.com/office/powerpoint/2010/main" val="1743551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FF2526A-AF16-445F-B1F3-716C009F27BD}" type="slidenum">
              <a:rPr lang="en-US" smtClean="0"/>
              <a:pPr>
                <a:defRPr/>
              </a:pPr>
              <a:t>‹#›</a:t>
            </a:fld>
            <a:endParaRPr lang="en-US"/>
          </a:p>
        </p:txBody>
      </p:sp>
    </p:spTree>
    <p:extLst>
      <p:ext uri="{BB962C8B-B14F-4D97-AF65-F5344CB8AC3E}">
        <p14:creationId xmlns:p14="http://schemas.microsoft.com/office/powerpoint/2010/main" val="123514742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Use Cases: </a:t>
            </a:r>
            <a:r>
              <a:rPr lang="el-GR" dirty="0"/>
              <a:t>μια σύντομη εισαγωγή</a:t>
            </a:r>
          </a:p>
        </p:txBody>
      </p:sp>
      <p:sp>
        <p:nvSpPr>
          <p:cNvPr id="3" name="Subtitle 2"/>
          <p:cNvSpPr>
            <a:spLocks noGrp="1"/>
          </p:cNvSpPr>
          <p:nvPr>
            <p:ph type="subTitle" idx="1"/>
          </p:nvPr>
        </p:nvSpPr>
        <p:spPr/>
        <p:txBody>
          <a:bodyPr/>
          <a:lstStyle/>
          <a:p>
            <a:r>
              <a:rPr lang="en-US" dirty="0"/>
              <a:t>Heavily based on “UML &amp; the UP” by </a:t>
            </a:r>
            <a:r>
              <a:rPr lang="en-US" dirty="0" err="1"/>
              <a:t>Arlow</a:t>
            </a:r>
            <a:r>
              <a:rPr lang="en-US" dirty="0"/>
              <a:t> and </a:t>
            </a:r>
            <a:r>
              <a:rPr lang="en-US" dirty="0" err="1"/>
              <a:t>Neustadt</a:t>
            </a:r>
            <a:r>
              <a:rPr lang="en-US" dirty="0"/>
              <a:t>, Addison Wesley, 20</a:t>
            </a:r>
            <a:r>
              <a:rPr lang="el-GR" dirty="0"/>
              <a:t>0</a:t>
            </a:r>
            <a:r>
              <a:rPr lang="en-US" dirty="0"/>
              <a:t>2</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Κοινά λάθη</a:t>
            </a:r>
          </a:p>
        </p:txBody>
      </p:sp>
      <p:sp>
        <p:nvSpPr>
          <p:cNvPr id="3" name="Content Placeholder 2"/>
          <p:cNvSpPr>
            <a:spLocks noGrp="1"/>
          </p:cNvSpPr>
          <p:nvPr>
            <p:ph idx="1"/>
          </p:nvPr>
        </p:nvSpPr>
        <p:spPr/>
        <p:txBody>
          <a:bodyPr>
            <a:normAutofit fontScale="70000" lnSpcReduction="20000"/>
          </a:bodyPr>
          <a:lstStyle/>
          <a:p>
            <a:r>
              <a:rPr lang="el-GR" dirty="0"/>
              <a:t>Η συλλογή απαιτήσεων είναι μια εργασία που απαιτεί πολλές δεξιότητες (σε τεχνικό, διοικητικό και κοινωνικό επίπεδο), μία όμως από αυτές είναι αξιομνημόνευτη εδώ: η αυστηρότητα</a:t>
            </a:r>
          </a:p>
          <a:p>
            <a:r>
              <a:rPr lang="el-GR" dirty="0"/>
              <a:t>Κοινά λάθη λόγω έλλειψης αυστηρότητας στην καταγραφή των απαιτήσεων</a:t>
            </a:r>
          </a:p>
          <a:p>
            <a:pPr lvl="1"/>
            <a:r>
              <a:rPr lang="el-GR" dirty="0"/>
              <a:t>Διαγραφή: λείπει κάτι από το </a:t>
            </a:r>
            <a:r>
              <a:rPr lang="el-GR" u="sng" dirty="0"/>
              <a:t>ποιος</a:t>
            </a:r>
            <a:r>
              <a:rPr lang="el-GR" dirty="0"/>
              <a:t> κάνει </a:t>
            </a:r>
            <a:r>
              <a:rPr lang="el-GR" u="sng" dirty="0"/>
              <a:t>τι</a:t>
            </a:r>
            <a:r>
              <a:rPr lang="el-GR" dirty="0"/>
              <a:t> και </a:t>
            </a:r>
            <a:r>
              <a:rPr lang="el-GR" u="sng" dirty="0"/>
              <a:t>πότε</a:t>
            </a:r>
            <a:r>
              <a:rPr lang="el-GR" dirty="0"/>
              <a:t>  (π.χ., ο κωδικός εισάγεται στο σύστημα – από ΠΟΙΟΝ?)</a:t>
            </a:r>
          </a:p>
          <a:p>
            <a:pPr lvl="1"/>
            <a:r>
              <a:rPr lang="el-GR" dirty="0"/>
              <a:t>Παραμόρφωση: κάποιος περιορισμός έχει εναλλακτικές εκτελέσεις (π.χ., αν ο κωδικός εισαχθεί λάθος, ξαναζητείται από το σύστημα – αντί για «…λάθος μέχρι και 3 φορές …»)</a:t>
            </a:r>
          </a:p>
          <a:p>
            <a:pPr lvl="1"/>
            <a:r>
              <a:rPr lang="el-GR" dirty="0"/>
              <a:t>Γενίκευση: κάποιος κανόνας γενικεύεται σε ένα σύνολο χρηστών, ως μη όφειλε (π.χ., ΟΛΟΙ οι χρήστες έχουν ένα κωδικό – ξεχνώντας ότι οι διαχειριστές μπορεί να μοιράζονται ένα κοινό κωδικό</a:t>
            </a:r>
          </a:p>
        </p:txBody>
      </p:sp>
      <p:sp>
        <p:nvSpPr>
          <p:cNvPr id="5" name="Slide Number Placeholder 4"/>
          <p:cNvSpPr>
            <a:spLocks noGrp="1"/>
          </p:cNvSpPr>
          <p:nvPr>
            <p:ph type="sldNum" sz="quarter" idx="12"/>
          </p:nvPr>
        </p:nvSpPr>
        <p:spPr/>
        <p:txBody>
          <a:bodyPr/>
          <a:lstStyle/>
          <a:p>
            <a:pPr>
              <a:defRPr/>
            </a:pPr>
            <a:fld id="{DAF04BCA-C374-4635-8D9B-698FAD81EB4E}"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cases</a:t>
            </a:r>
            <a:endParaRPr lang="el-GR" dirty="0"/>
          </a:p>
        </p:txBody>
      </p:sp>
      <p:sp>
        <p:nvSpPr>
          <p:cNvPr id="3" name="Text Placeholder 2"/>
          <p:cNvSpPr>
            <a:spLocks noGrp="1"/>
          </p:cNvSpPr>
          <p:nvPr>
            <p:ph type="body" idx="1"/>
          </p:nvPr>
        </p:nvSpPr>
        <p:spPr/>
        <p:txBody>
          <a:bodyPr/>
          <a:lstStyle/>
          <a:p>
            <a:r>
              <a:rPr lang="en-US" dirty="0"/>
              <a:t>(</a:t>
            </a:r>
            <a:r>
              <a:rPr lang="el-GR" dirty="0"/>
              <a:t>ορισμός, στοιχεία, δομή και παραδείγματα</a:t>
            </a:r>
            <a:r>
              <a:rPr lang="en-US" dirty="0"/>
              <a:t>)</a:t>
            </a:r>
            <a:endParaRPr lang="el-GR" dirty="0"/>
          </a:p>
        </p:txBody>
      </p:sp>
      <p:sp>
        <p:nvSpPr>
          <p:cNvPr id="5" name="Slide Number Placeholder 4"/>
          <p:cNvSpPr>
            <a:spLocks noGrp="1"/>
          </p:cNvSpPr>
          <p:nvPr>
            <p:ph type="sldNum" sz="quarter" idx="12"/>
          </p:nvPr>
        </p:nvSpPr>
        <p:spPr/>
        <p:txBody>
          <a:bodyPr/>
          <a:lstStyle/>
          <a:p>
            <a:pPr>
              <a:defRPr/>
            </a:pPr>
            <a:fld id="{E9FD506E-7E9D-4710-AAF2-617F0FBCAE73}"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Case Model</a:t>
            </a:r>
            <a:endParaRPr lang="el-GR" dirty="0"/>
          </a:p>
        </p:txBody>
      </p:sp>
      <p:sp>
        <p:nvSpPr>
          <p:cNvPr id="3" name="Content Placeholder 2"/>
          <p:cNvSpPr>
            <a:spLocks noGrp="1"/>
          </p:cNvSpPr>
          <p:nvPr>
            <p:ph idx="1"/>
          </p:nvPr>
        </p:nvSpPr>
        <p:spPr/>
        <p:txBody>
          <a:bodyPr/>
          <a:lstStyle/>
          <a:p>
            <a:pPr>
              <a:defRPr/>
            </a:pPr>
            <a:r>
              <a:rPr lang="en-CA" sz="2800" dirty="0">
                <a:latin typeface="Arial" charset="0"/>
              </a:rPr>
              <a:t>To Use Case Model </a:t>
            </a:r>
            <a:r>
              <a:rPr lang="el-GR" sz="2800" dirty="0">
                <a:latin typeface="Arial" charset="0"/>
              </a:rPr>
              <a:t>περιλαμβάνει:</a:t>
            </a:r>
            <a:endParaRPr lang="en-CA" sz="2800" dirty="0">
              <a:latin typeface="Arial" charset="0"/>
            </a:endParaRPr>
          </a:p>
          <a:p>
            <a:pPr lvl="1">
              <a:defRPr/>
            </a:pPr>
            <a:r>
              <a:rPr lang="en-CA" sz="2400" dirty="0">
                <a:latin typeface="Arial" charset="0"/>
              </a:rPr>
              <a:t>Actors</a:t>
            </a:r>
            <a:r>
              <a:rPr lang="el-GR" sz="2400" dirty="0">
                <a:latin typeface="Arial" charset="0"/>
              </a:rPr>
              <a:t>: ρόλοι που εκτελούνται είτε από τους χρήστες του συστήματος ή από άλλα συστήματα εξωτερικά στο υπό μελέτη σύστημα</a:t>
            </a:r>
            <a:endParaRPr lang="en-CA" sz="2400" dirty="0">
              <a:latin typeface="Arial" charset="0"/>
            </a:endParaRPr>
          </a:p>
          <a:p>
            <a:pPr lvl="1">
              <a:defRPr/>
            </a:pPr>
            <a:r>
              <a:rPr lang="en-CA" sz="2400" dirty="0">
                <a:latin typeface="Arial" charset="0"/>
              </a:rPr>
              <a:t>Use cases</a:t>
            </a:r>
            <a:r>
              <a:rPr lang="el-GR" sz="2400" dirty="0">
                <a:latin typeface="Arial" charset="0"/>
              </a:rPr>
              <a:t>: σενάρια χρήσης του συστήματος από τους </a:t>
            </a:r>
            <a:r>
              <a:rPr lang="en-US" sz="2400" dirty="0">
                <a:latin typeface="Arial" charset="0"/>
              </a:rPr>
              <a:t>actors</a:t>
            </a:r>
            <a:endParaRPr lang="en-CA" sz="2400" dirty="0">
              <a:latin typeface="Arial" charset="0"/>
            </a:endParaRPr>
          </a:p>
          <a:p>
            <a:pPr lvl="1">
              <a:defRPr/>
            </a:pPr>
            <a:r>
              <a:rPr lang="en-CA" sz="2400" dirty="0">
                <a:latin typeface="Arial" charset="0"/>
              </a:rPr>
              <a:t>Relationships: </a:t>
            </a:r>
            <a:r>
              <a:rPr lang="el-GR" sz="2400" dirty="0">
                <a:latin typeface="Arial" charset="0"/>
              </a:rPr>
              <a:t>με ποιους τρόπους οι </a:t>
            </a:r>
            <a:r>
              <a:rPr lang="en-CA" sz="2400" dirty="0">
                <a:latin typeface="Arial" charset="0"/>
              </a:rPr>
              <a:t>use cases </a:t>
            </a:r>
            <a:r>
              <a:rPr lang="el-GR" sz="2400" dirty="0">
                <a:latin typeface="Arial" charset="0"/>
              </a:rPr>
              <a:t>σχετίζονται με τους </a:t>
            </a:r>
            <a:r>
              <a:rPr lang="en-CA" sz="2400" dirty="0">
                <a:latin typeface="Arial" charset="0"/>
              </a:rPr>
              <a:t>actors</a:t>
            </a:r>
          </a:p>
          <a:p>
            <a:pPr lvl="1">
              <a:defRPr/>
            </a:pPr>
            <a:r>
              <a:rPr lang="en-CA" sz="2400" dirty="0">
                <a:latin typeface="Arial" charset="0"/>
              </a:rPr>
              <a:t>System boundary</a:t>
            </a:r>
            <a:r>
              <a:rPr lang="el-GR" sz="2400" dirty="0">
                <a:latin typeface="Arial" charset="0"/>
              </a:rPr>
              <a:t>: η απόφαση για το τι είναι εντός τους συστήματος και τι εκτός (το οποίο δεν είναι τόσο προφανές όσο ακούγεται</a:t>
            </a:r>
            <a:endParaRPr lang="el-GR" dirty="0"/>
          </a:p>
        </p:txBody>
      </p:sp>
      <p:sp>
        <p:nvSpPr>
          <p:cNvPr id="5" name="Slide Number Placeholder 4"/>
          <p:cNvSpPr>
            <a:spLocks noGrp="1"/>
          </p:cNvSpPr>
          <p:nvPr>
            <p:ph type="sldNum" sz="quarter" idx="12"/>
          </p:nvPr>
        </p:nvSpPr>
        <p:spPr/>
        <p:txBody>
          <a:bodyPr/>
          <a:lstStyle/>
          <a:p>
            <a:pPr>
              <a:defRPr/>
            </a:pPr>
            <a:fld id="{DAF04BCA-C374-4635-8D9B-698FAD81EB4E}"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Διαδικασία εκπόνησης</a:t>
            </a:r>
          </a:p>
        </p:txBody>
      </p:sp>
      <p:sp>
        <p:nvSpPr>
          <p:cNvPr id="3" name="Content Placeholder 2"/>
          <p:cNvSpPr>
            <a:spLocks noGrp="1"/>
          </p:cNvSpPr>
          <p:nvPr>
            <p:ph idx="1"/>
          </p:nvPr>
        </p:nvSpPr>
        <p:spPr/>
        <p:txBody>
          <a:bodyPr/>
          <a:lstStyle/>
          <a:p>
            <a:r>
              <a:rPr lang="el-GR" dirty="0"/>
              <a:t>Βρες τα όρια του συστήματος</a:t>
            </a:r>
          </a:p>
          <a:p>
            <a:r>
              <a:rPr lang="el-GR" dirty="0"/>
              <a:t>Βρες τους </a:t>
            </a:r>
            <a:r>
              <a:rPr lang="en-US" dirty="0"/>
              <a:t>actors</a:t>
            </a:r>
          </a:p>
          <a:p>
            <a:r>
              <a:rPr lang="el-GR" dirty="0"/>
              <a:t>Βρες τα </a:t>
            </a:r>
            <a:r>
              <a:rPr lang="en-US" dirty="0"/>
              <a:t>use cases</a:t>
            </a:r>
            <a:endParaRPr lang="el-GR" dirty="0"/>
          </a:p>
          <a:p>
            <a:pPr lvl="1"/>
            <a:r>
              <a:rPr lang="el-GR" dirty="0"/>
              <a:t>Ορισμός</a:t>
            </a:r>
            <a:r>
              <a:rPr lang="en-US" dirty="0"/>
              <a:t> </a:t>
            </a:r>
            <a:r>
              <a:rPr lang="el-GR" dirty="0"/>
              <a:t>του </a:t>
            </a:r>
            <a:r>
              <a:rPr lang="en-US" dirty="0"/>
              <a:t>use case</a:t>
            </a:r>
            <a:endParaRPr lang="el-GR" dirty="0"/>
          </a:p>
          <a:p>
            <a:pPr lvl="1"/>
            <a:r>
              <a:rPr lang="el-GR" dirty="0"/>
              <a:t>Κατασκευή σεναρίων μέσα σε ένα </a:t>
            </a:r>
            <a:r>
              <a:rPr lang="en-US" dirty="0"/>
              <a:t>use case</a:t>
            </a:r>
            <a:endParaRPr lang="el-GR" dirty="0"/>
          </a:p>
        </p:txBody>
      </p:sp>
      <p:sp>
        <p:nvSpPr>
          <p:cNvPr id="5" name="Slide Number Placeholder 4"/>
          <p:cNvSpPr>
            <a:spLocks noGrp="1"/>
          </p:cNvSpPr>
          <p:nvPr>
            <p:ph type="sldNum" sz="quarter" idx="12"/>
          </p:nvPr>
        </p:nvSpPr>
        <p:spPr/>
        <p:txBody>
          <a:bodyPr/>
          <a:lstStyle/>
          <a:p>
            <a:pPr>
              <a:defRPr/>
            </a:pPr>
            <a:fld id="{DAF04BCA-C374-4635-8D9B-698FAD81EB4E}"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boundary</a:t>
            </a:r>
            <a:endParaRPr lang="el-GR" dirty="0"/>
          </a:p>
        </p:txBody>
      </p:sp>
      <p:sp>
        <p:nvSpPr>
          <p:cNvPr id="3" name="Content Placeholder 2"/>
          <p:cNvSpPr>
            <a:spLocks noGrp="1"/>
          </p:cNvSpPr>
          <p:nvPr>
            <p:ph idx="1"/>
          </p:nvPr>
        </p:nvSpPr>
        <p:spPr/>
        <p:txBody>
          <a:bodyPr>
            <a:normAutofit lnSpcReduction="10000"/>
          </a:bodyPr>
          <a:lstStyle/>
          <a:p>
            <a:r>
              <a:rPr lang="en-US" dirty="0"/>
              <a:t>System boundary defines what is part of the system and what is external to the system </a:t>
            </a:r>
          </a:p>
          <a:p>
            <a:r>
              <a:rPr lang="en-US" dirty="0"/>
              <a:t>External to the system: actors (persons or systems</a:t>
            </a:r>
          </a:p>
          <a:p>
            <a:r>
              <a:rPr lang="en-US" dirty="0"/>
              <a:t>Internal to the system: use cases = what the system offers to the actors</a:t>
            </a:r>
          </a:p>
          <a:p>
            <a:r>
              <a:rPr lang="en-US" dirty="0"/>
              <a:t>Notation in diagrams: box with the name of the system, with actors outside the box and use cases inside </a:t>
            </a:r>
            <a:endParaRPr lang="el-GR" dirty="0"/>
          </a:p>
        </p:txBody>
      </p:sp>
      <p:sp>
        <p:nvSpPr>
          <p:cNvPr id="5" name="Slide Number Placeholder 4"/>
          <p:cNvSpPr>
            <a:spLocks noGrp="1"/>
          </p:cNvSpPr>
          <p:nvPr>
            <p:ph type="sldNum" sz="quarter" idx="12"/>
          </p:nvPr>
        </p:nvSpPr>
        <p:spPr/>
        <p:txBody>
          <a:bodyPr/>
          <a:lstStyle/>
          <a:p>
            <a:pPr>
              <a:defRPr/>
            </a:pPr>
            <a:fld id="{DAF04BCA-C374-4635-8D9B-698FAD81EB4E}"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Actors</a:t>
            </a:r>
            <a:endParaRPr lang="el-GR" dirty="0"/>
          </a:p>
        </p:txBody>
      </p:sp>
      <p:sp>
        <p:nvSpPr>
          <p:cNvPr id="3" name="Content Placeholder 2"/>
          <p:cNvSpPr>
            <a:spLocks noGrp="1"/>
          </p:cNvSpPr>
          <p:nvPr>
            <p:ph idx="1"/>
          </p:nvPr>
        </p:nvSpPr>
        <p:spPr/>
        <p:txBody>
          <a:bodyPr>
            <a:normAutofit fontScale="92500" lnSpcReduction="10000"/>
          </a:bodyPr>
          <a:lstStyle/>
          <a:p>
            <a:r>
              <a:rPr lang="en-US" dirty="0"/>
              <a:t>Actor: </a:t>
            </a:r>
            <a:r>
              <a:rPr lang="el-GR" dirty="0"/>
              <a:t>ρόλος που υιοθετείται από μια εξωτερική του συστήματος οντότητα για να αλληλεπιδράσει με το σύστημα</a:t>
            </a:r>
          </a:p>
          <a:p>
            <a:r>
              <a:rPr lang="el-GR" dirty="0"/>
              <a:t>Ένας </a:t>
            </a:r>
            <a:r>
              <a:rPr lang="en-CA" dirty="0"/>
              <a:t>actor</a:t>
            </a:r>
            <a:r>
              <a:rPr lang="el-GR" dirty="0"/>
              <a:t> </a:t>
            </a:r>
          </a:p>
          <a:p>
            <a:pPr lvl="1"/>
            <a:r>
              <a:rPr lang="el-GR" sz="2600" dirty="0"/>
              <a:t>είναι ΠΑΝΤΑ εξωτερικός του συστήματος</a:t>
            </a:r>
          </a:p>
          <a:p>
            <a:pPr lvl="1"/>
            <a:r>
              <a:rPr lang="el-GR" sz="2600" dirty="0"/>
              <a:t>Αλληλεπιδρά άμεσα με το σύστημα</a:t>
            </a:r>
          </a:p>
          <a:p>
            <a:pPr lvl="1"/>
            <a:r>
              <a:rPr lang="el-GR" sz="2600" dirty="0"/>
              <a:t>Αναπαριστά ρόλους και όχι συγκεκριμένους ανθρώπους ή συστήματα</a:t>
            </a:r>
          </a:p>
          <a:p>
            <a:pPr lvl="1"/>
            <a:r>
              <a:rPr lang="el-GR" sz="2600" dirty="0"/>
              <a:t>Χρειάζεται ένα σύντομο όνομα</a:t>
            </a:r>
          </a:p>
          <a:p>
            <a:pPr lvl="1"/>
            <a:r>
              <a:rPr lang="el-GR" sz="2600" dirty="0"/>
              <a:t>Ζωγραφίζεται με τα γνωστά </a:t>
            </a:r>
            <a:r>
              <a:rPr lang="el-GR" sz="2600" dirty="0" err="1"/>
              <a:t>μπαρμπαδάκια</a:t>
            </a:r>
            <a:endParaRPr lang="el-GR" sz="2600" dirty="0"/>
          </a:p>
          <a:p>
            <a:endParaRPr lang="en-CA" sz="2400" dirty="0">
              <a:effectLst/>
              <a:latin typeface="Arial" charset="0"/>
            </a:endParaRPr>
          </a:p>
        </p:txBody>
      </p:sp>
      <p:sp>
        <p:nvSpPr>
          <p:cNvPr id="4" name="Slide Number Placeholder 3"/>
          <p:cNvSpPr>
            <a:spLocks noGrp="1"/>
          </p:cNvSpPr>
          <p:nvPr>
            <p:ph type="sldNum" sz="quarter" idx="12"/>
          </p:nvPr>
        </p:nvSpPr>
        <p:spPr/>
        <p:txBody>
          <a:bodyPr/>
          <a:lstStyle/>
          <a:p>
            <a:pPr>
              <a:defRPr/>
            </a:pPr>
            <a:fld id="{DAF04BCA-C374-4635-8D9B-698FAD81EB4E}" type="slidenum">
              <a:rPr lang="en-US" smtClean="0"/>
              <a:pPr>
                <a:defRPr/>
              </a:pPr>
              <a:t>15</a:t>
            </a:fld>
            <a:endParaRPr lang="en-US" dirty="0"/>
          </a:p>
        </p:txBody>
      </p:sp>
      <p:pic>
        <p:nvPicPr>
          <p:cNvPr id="9" name="Picture 4" descr="scan_4_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a:xfrm>
            <a:off x="5638800" y="2057400"/>
            <a:ext cx="3435350" cy="189865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Και πού να τους βρεις?</a:t>
            </a:r>
          </a:p>
        </p:txBody>
      </p:sp>
      <p:sp>
        <p:nvSpPr>
          <p:cNvPr id="3" name="Content Placeholder 2"/>
          <p:cNvSpPr>
            <a:spLocks noGrp="1"/>
          </p:cNvSpPr>
          <p:nvPr>
            <p:ph idx="1"/>
          </p:nvPr>
        </p:nvSpPr>
        <p:spPr/>
        <p:txBody>
          <a:bodyPr/>
          <a:lstStyle/>
          <a:p>
            <a:r>
              <a:rPr lang="el-GR" dirty="0"/>
              <a:t>Ποιος χρησιμοποιεί το σύστημα?</a:t>
            </a:r>
            <a:endParaRPr lang="en-US" dirty="0"/>
          </a:p>
          <a:p>
            <a:r>
              <a:rPr lang="el-GR" dirty="0"/>
              <a:t>Ποιος διαχειρίζεται το σύστημα?</a:t>
            </a:r>
          </a:p>
          <a:p>
            <a:r>
              <a:rPr lang="el-GR" dirty="0"/>
              <a:t>Ποια άλλα συστήματα αλληλεπιδρούν με το σύστημα</a:t>
            </a:r>
            <a:r>
              <a:rPr lang="en-US" dirty="0"/>
              <a:t>?</a:t>
            </a:r>
            <a:endParaRPr lang="el-GR" dirty="0"/>
          </a:p>
          <a:p>
            <a:r>
              <a:rPr lang="el-GR" dirty="0"/>
              <a:t>Συμβαίνει κάποιο γεγονός σε τακτά χρονικά διαστήματα</a:t>
            </a:r>
            <a:r>
              <a:rPr lang="en-US" dirty="0"/>
              <a:t>? </a:t>
            </a:r>
            <a:r>
              <a:rPr lang="el-GR" dirty="0"/>
              <a:t>(τότε ο χρόνος είναι ένας </a:t>
            </a:r>
            <a:r>
              <a:rPr lang="en-US" dirty="0"/>
              <a:t>actor)</a:t>
            </a:r>
            <a:endParaRPr lang="el-GR" dirty="0"/>
          </a:p>
        </p:txBody>
      </p:sp>
      <p:sp>
        <p:nvSpPr>
          <p:cNvPr id="4" name="Slide Number Placeholder 3"/>
          <p:cNvSpPr>
            <a:spLocks noGrp="1"/>
          </p:cNvSpPr>
          <p:nvPr>
            <p:ph type="sldNum" sz="quarter" idx="12"/>
          </p:nvPr>
        </p:nvSpPr>
        <p:spPr/>
        <p:txBody>
          <a:bodyPr/>
          <a:lstStyle/>
          <a:p>
            <a:pPr>
              <a:defRPr/>
            </a:pPr>
            <a:fld id="{DAF04BCA-C374-4635-8D9B-698FAD81EB4E}"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Cases</a:t>
            </a:r>
            <a:endParaRPr lang="el-GR" dirty="0"/>
          </a:p>
        </p:txBody>
      </p:sp>
      <p:sp>
        <p:nvSpPr>
          <p:cNvPr id="3" name="Content Placeholder 2"/>
          <p:cNvSpPr>
            <a:spLocks noGrp="1"/>
          </p:cNvSpPr>
          <p:nvPr>
            <p:ph idx="1"/>
          </p:nvPr>
        </p:nvSpPr>
        <p:spPr/>
        <p:txBody>
          <a:bodyPr>
            <a:noAutofit/>
          </a:bodyPr>
          <a:lstStyle/>
          <a:p>
            <a:r>
              <a:rPr lang="en-CA" dirty="0"/>
              <a:t>A use case  is “a specification of sequences of actions, including variant sequences and error sequences, that a system, subsystem, or class can perform by interacting with outside actors”</a:t>
            </a:r>
          </a:p>
          <a:p>
            <a:r>
              <a:rPr lang="en-CA" dirty="0"/>
              <a:t> Use cases:</a:t>
            </a:r>
          </a:p>
          <a:p>
            <a:pPr marL="742950" lvl="2" indent="-342900"/>
            <a:r>
              <a:rPr lang="en-CA" dirty="0"/>
              <a:t>Come with a short name (starting with a verb ) and an ID</a:t>
            </a:r>
          </a:p>
          <a:p>
            <a:pPr marL="742950" lvl="2" indent="-342900"/>
            <a:r>
              <a:rPr lang="en-CA" dirty="0"/>
              <a:t>Are </a:t>
            </a:r>
            <a:r>
              <a:rPr lang="en-CA" b="1" dirty="0"/>
              <a:t>always started by an actor</a:t>
            </a:r>
          </a:p>
          <a:p>
            <a:pPr marL="742950" lvl="2" indent="-342900"/>
            <a:r>
              <a:rPr lang="en-CA" dirty="0"/>
              <a:t>Are </a:t>
            </a:r>
            <a:r>
              <a:rPr lang="en-CA" b="1" dirty="0"/>
              <a:t>always written from an actor’s point of view</a:t>
            </a:r>
          </a:p>
        </p:txBody>
      </p:sp>
      <p:sp>
        <p:nvSpPr>
          <p:cNvPr id="4" name="Slide Number Placeholder 3"/>
          <p:cNvSpPr>
            <a:spLocks noGrp="1"/>
          </p:cNvSpPr>
          <p:nvPr>
            <p:ph type="sldNum" sz="quarter" idx="12"/>
          </p:nvPr>
        </p:nvSpPr>
        <p:spPr/>
        <p:txBody>
          <a:bodyPr/>
          <a:lstStyle/>
          <a:p>
            <a:pPr>
              <a:defRPr/>
            </a:pPr>
            <a:fld id="{DAF04BCA-C374-4635-8D9B-698FAD81EB4E}"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Και πού τα βρίσκεις? Ρωτώντας:</a:t>
            </a:r>
          </a:p>
        </p:txBody>
      </p:sp>
      <p:sp>
        <p:nvSpPr>
          <p:cNvPr id="3" name="Content Placeholder 2"/>
          <p:cNvSpPr>
            <a:spLocks noGrp="1"/>
          </p:cNvSpPr>
          <p:nvPr>
            <p:ph idx="1"/>
          </p:nvPr>
        </p:nvSpPr>
        <p:spPr/>
        <p:txBody>
          <a:bodyPr/>
          <a:lstStyle/>
          <a:p>
            <a:r>
              <a:rPr lang="el-GR" dirty="0"/>
              <a:t>Τι λειτουργικότητα θέλει ένας χρήστης από το σύστημα?</a:t>
            </a:r>
          </a:p>
          <a:p>
            <a:r>
              <a:rPr lang="el-GR" dirty="0"/>
              <a:t>Ειδοποιείται ένας χρήστης αν αλλάξει η</a:t>
            </a:r>
            <a:r>
              <a:rPr lang="en-US" dirty="0"/>
              <a:t> </a:t>
            </a:r>
            <a:r>
              <a:rPr lang="el-GR" dirty="0"/>
              <a:t>κατάσταση του συστήματος?</a:t>
            </a:r>
          </a:p>
          <a:p>
            <a:r>
              <a:rPr lang="el-GR" dirty="0"/>
              <a:t>Επηρεάζεται  το σύστημα από εξωτερικά γεγονότα?</a:t>
            </a:r>
          </a:p>
          <a:p>
            <a:r>
              <a:rPr lang="el-GR" dirty="0"/>
              <a:t>Αποθηκεύει / ανακτά πληροφορία το σύστημα, και αν ναι, με ποιο ερέθισμα?</a:t>
            </a:r>
          </a:p>
        </p:txBody>
      </p:sp>
      <p:sp>
        <p:nvSpPr>
          <p:cNvPr id="4" name="Slide Number Placeholder 3"/>
          <p:cNvSpPr>
            <a:spLocks noGrp="1"/>
          </p:cNvSpPr>
          <p:nvPr>
            <p:ph type="sldNum" sz="quarter" idx="12"/>
          </p:nvPr>
        </p:nvSpPr>
        <p:spPr/>
        <p:txBody>
          <a:bodyPr/>
          <a:lstStyle/>
          <a:p>
            <a:pPr>
              <a:defRPr/>
            </a:pPr>
            <a:fld id="{DAF04BCA-C374-4635-8D9B-698FAD81EB4E}"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Ζωγραφική για μια </a:t>
            </a:r>
            <a:r>
              <a:rPr lang="en-US" dirty="0"/>
              <a:t>use case</a:t>
            </a:r>
            <a:endParaRPr lang="el-GR" dirty="0"/>
          </a:p>
        </p:txBody>
      </p:sp>
      <p:sp>
        <p:nvSpPr>
          <p:cNvPr id="3" name="Content Placeholder 2"/>
          <p:cNvSpPr>
            <a:spLocks noGrp="1"/>
          </p:cNvSpPr>
          <p:nvPr>
            <p:ph idx="1"/>
          </p:nvPr>
        </p:nvSpPr>
        <p:spPr/>
        <p:txBody>
          <a:bodyPr/>
          <a:lstStyle/>
          <a:p>
            <a:r>
              <a:rPr lang="el-GR" dirty="0"/>
              <a:t>Φούσκα με το όνομά της </a:t>
            </a:r>
            <a:endParaRPr lang="en-US" dirty="0"/>
          </a:p>
          <a:p>
            <a:r>
              <a:rPr lang="el-GR" dirty="0"/>
              <a:t>Γραμμή που τη συσχετίζει με κάθε </a:t>
            </a:r>
            <a:r>
              <a:rPr lang="en-US" dirty="0"/>
              <a:t>actor </a:t>
            </a:r>
            <a:r>
              <a:rPr lang="el-GR" dirty="0"/>
              <a:t>που σχετίζεται μαζί της</a:t>
            </a:r>
          </a:p>
          <a:p>
            <a:endParaRPr lang="el-GR" dirty="0"/>
          </a:p>
          <a:p>
            <a:r>
              <a:rPr lang="el-GR" dirty="0"/>
              <a:t>Το διάγραμμα των </a:t>
            </a:r>
            <a:r>
              <a:rPr lang="en-US" dirty="0"/>
              <a:t>use cases </a:t>
            </a:r>
            <a:r>
              <a:rPr lang="el-GR" dirty="0"/>
              <a:t>του συστήματος βάζει μαζί </a:t>
            </a:r>
            <a:r>
              <a:rPr lang="en-US" dirty="0"/>
              <a:t>system boundary, actors and use cases, all in one</a:t>
            </a:r>
            <a:endParaRPr lang="el-GR" dirty="0"/>
          </a:p>
        </p:txBody>
      </p:sp>
      <p:sp>
        <p:nvSpPr>
          <p:cNvPr id="4" name="Slide Number Placeholder 3"/>
          <p:cNvSpPr>
            <a:spLocks noGrp="1"/>
          </p:cNvSpPr>
          <p:nvPr>
            <p:ph type="sldNum" sz="quarter" idx="12"/>
          </p:nvPr>
        </p:nvSpPr>
        <p:spPr/>
        <p:txBody>
          <a:bodyPr/>
          <a:lstStyle/>
          <a:p>
            <a:pPr>
              <a:defRPr/>
            </a:pPr>
            <a:fld id="{DAF04BCA-C374-4635-8D9B-698FAD81EB4E}"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Requirements Engineering</a:t>
            </a:r>
            <a:endParaRPr lang="el-GR" dirty="0"/>
          </a:p>
        </p:txBody>
      </p:sp>
      <p:sp>
        <p:nvSpPr>
          <p:cNvPr id="3" name="Content Placeholder 2"/>
          <p:cNvSpPr>
            <a:spLocks noGrp="1"/>
          </p:cNvSpPr>
          <p:nvPr>
            <p:ph sz="half" idx="1"/>
          </p:nvPr>
        </p:nvSpPr>
        <p:spPr/>
        <p:txBody>
          <a:bodyPr>
            <a:normAutofit/>
          </a:bodyPr>
          <a:lstStyle/>
          <a:p>
            <a:r>
              <a:rPr lang="en-US" dirty="0"/>
              <a:t>H </a:t>
            </a:r>
            <a:r>
              <a:rPr lang="el-GR" dirty="0"/>
              <a:t>διαδικασία συλλογής και ανάλυσης απαιτήσεων, μεταφράζει το πώς οι χρήστες εκλαμβάνουν ένα </a:t>
            </a:r>
            <a:r>
              <a:rPr lang="el-GR" dirty="0">
                <a:solidFill>
                  <a:srgbClr val="C00000"/>
                </a:solidFill>
              </a:rPr>
              <a:t>πρόβλημα του πραγματικού κόσμου</a:t>
            </a:r>
            <a:r>
              <a:rPr lang="el-GR" dirty="0"/>
              <a:t>, σε μια </a:t>
            </a:r>
            <a:r>
              <a:rPr lang="el-GR" b="1" u="sng" dirty="0">
                <a:solidFill>
                  <a:srgbClr val="0000CC"/>
                </a:solidFill>
              </a:rPr>
              <a:t>δομημένη</a:t>
            </a:r>
            <a:r>
              <a:rPr lang="el-GR" dirty="0">
                <a:solidFill>
                  <a:srgbClr val="0000CC"/>
                </a:solidFill>
              </a:rPr>
              <a:t> περιγραφή</a:t>
            </a:r>
            <a:r>
              <a:rPr lang="el-GR" dirty="0"/>
              <a:t> τους</a:t>
            </a:r>
          </a:p>
        </p:txBody>
      </p:sp>
      <p:pic>
        <p:nvPicPr>
          <p:cNvPr id="9" name="Picture 4" descr="scan_4_8"/>
          <p:cNvPicPr>
            <a:picLocks noGrp="1" noChangeAspect="1" noChangeArrowheads="1"/>
          </p:cNvPicPr>
          <p:nvPr>
            <p:ph sz="half" idx="2"/>
          </p:nvPr>
        </p:nvPicPr>
        <p:blipFill>
          <a:blip r:embed="rId2" cstate="print"/>
          <a:stretch>
            <a:fillRect/>
          </a:stretch>
        </p:blipFill>
        <p:spPr>
          <a:xfrm>
            <a:off x="4648200" y="2298980"/>
            <a:ext cx="4038600" cy="3128403"/>
          </a:xfrm>
          <a:prstGeom prst="rect">
            <a:avLst/>
          </a:prstGeom>
          <a:noFill/>
        </p:spPr>
      </p:pic>
      <p:sp>
        <p:nvSpPr>
          <p:cNvPr id="4" name="Slide Number Placeholder 3"/>
          <p:cNvSpPr>
            <a:spLocks noGrp="1"/>
          </p:cNvSpPr>
          <p:nvPr>
            <p:ph type="sldNum" sz="quarter" idx="12"/>
          </p:nvPr>
        </p:nvSpPr>
        <p:spPr/>
        <p:txBody>
          <a:bodyPr/>
          <a:lstStyle/>
          <a:p>
            <a:pPr>
              <a:defRPr/>
            </a:pPr>
            <a:fld id="{36664E9B-3A05-4A5F-BB95-6A3DBFA50A39}" type="slidenum">
              <a:rPr lang="el-GR" altLang="en-US" smtClean="0"/>
              <a:pPr>
                <a:defRPr/>
              </a:pPr>
              <a:t>2</a:t>
            </a:fld>
            <a:endParaRPr lang="el-GR" altLang="en-US"/>
          </a:p>
        </p:txBody>
      </p:sp>
      <p:pic>
        <p:nvPicPr>
          <p:cNvPr id="5" name="Picture 35" descr="https://s-media-cache-ak0.pinimg.com/236x/3f/7f/61/3f7f6166e45327c308d3ebbd82985e59.jpg"/>
          <p:cNvPicPr>
            <a:picLocks noChangeAspect="1" noChangeArrowheads="1"/>
          </p:cNvPicPr>
          <p:nvPr/>
        </p:nvPicPr>
        <p:blipFill>
          <a:blip r:embed="rId3" cstate="print"/>
          <a:srcRect/>
          <a:stretch>
            <a:fillRect/>
          </a:stretch>
        </p:blipFill>
        <p:spPr bwMode="auto">
          <a:xfrm>
            <a:off x="7740352" y="-27384"/>
            <a:ext cx="1403648" cy="1507144"/>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case diagram</a:t>
            </a:r>
            <a:endParaRPr lang="el-GR" dirty="0"/>
          </a:p>
        </p:txBody>
      </p:sp>
      <p:sp>
        <p:nvSpPr>
          <p:cNvPr id="3" name="Slide Number Placeholder 2"/>
          <p:cNvSpPr>
            <a:spLocks noGrp="1"/>
          </p:cNvSpPr>
          <p:nvPr>
            <p:ph type="sldNum" sz="quarter" idx="12"/>
          </p:nvPr>
        </p:nvSpPr>
        <p:spPr/>
        <p:txBody>
          <a:bodyPr/>
          <a:lstStyle/>
          <a:p>
            <a:pPr>
              <a:defRPr/>
            </a:pPr>
            <a:fld id="{F9ABAE36-F0FF-4BD5-83B2-BD577A9DEE9C}" type="slidenum">
              <a:rPr lang="en-US" smtClean="0"/>
              <a:pPr>
                <a:defRPr/>
              </a:pPr>
              <a:t>20</a:t>
            </a:fld>
            <a:endParaRPr lang="en-US"/>
          </a:p>
        </p:txBody>
      </p:sp>
      <p:pic>
        <p:nvPicPr>
          <p:cNvPr id="4" name="Picture 4" descr="scan_4_6"/>
          <p:cNvPicPr>
            <a:picLocks noChangeAspect="1" noChangeArrowheads="1"/>
          </p:cNvPicPr>
          <p:nvPr/>
        </p:nvPicPr>
        <p:blipFill>
          <a:blip r:embed="rId2" cstate="print"/>
          <a:srcRect/>
          <a:stretch>
            <a:fillRect/>
          </a:stretch>
        </p:blipFill>
        <p:spPr>
          <a:xfrm>
            <a:off x="2057400" y="1676400"/>
            <a:ext cx="5181600" cy="37338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Καθορισμός μιας </a:t>
            </a:r>
            <a:r>
              <a:rPr lang="en-US" dirty="0"/>
              <a:t>use case</a:t>
            </a:r>
            <a:endParaRPr lang="el-GR" dirty="0"/>
          </a:p>
        </p:txBody>
      </p:sp>
      <p:sp>
        <p:nvSpPr>
          <p:cNvPr id="3" name="Slide Number Placeholder 2"/>
          <p:cNvSpPr>
            <a:spLocks noGrp="1"/>
          </p:cNvSpPr>
          <p:nvPr>
            <p:ph type="sldNum" sz="quarter" idx="12"/>
          </p:nvPr>
        </p:nvSpPr>
        <p:spPr/>
        <p:txBody>
          <a:bodyPr/>
          <a:lstStyle/>
          <a:p>
            <a:pPr>
              <a:defRPr/>
            </a:pPr>
            <a:fld id="{F9ABAE36-F0FF-4BD5-83B2-BD577A9DEE9C}" type="slidenum">
              <a:rPr lang="en-US" smtClean="0"/>
              <a:pPr>
                <a:defRPr/>
              </a:pPr>
              <a:t>21</a:t>
            </a:fld>
            <a:endParaRPr lang="en-US"/>
          </a:p>
        </p:txBody>
      </p:sp>
      <p:pic>
        <p:nvPicPr>
          <p:cNvPr id="4" name="Picture 4" descr="scan_4_8"/>
          <p:cNvPicPr>
            <a:picLocks noChangeAspect="1" noChangeArrowheads="1"/>
          </p:cNvPicPr>
          <p:nvPr/>
        </p:nvPicPr>
        <p:blipFill>
          <a:blip r:embed="rId2" cstate="print"/>
          <a:srcRect/>
          <a:stretch>
            <a:fillRect/>
          </a:stretch>
        </p:blipFill>
        <p:spPr>
          <a:xfrm>
            <a:off x="3657600" y="1600200"/>
            <a:ext cx="5334000" cy="4648200"/>
          </a:xfrm>
          <a:prstGeom prst="rect">
            <a:avLst/>
          </a:prstGeom>
          <a:noFill/>
        </p:spPr>
      </p:pic>
      <p:sp>
        <p:nvSpPr>
          <p:cNvPr id="5" name="Content Placeholder 2"/>
          <p:cNvSpPr txBox="1">
            <a:spLocks/>
          </p:cNvSpPr>
          <p:nvPr/>
        </p:nvSpPr>
        <p:spPr>
          <a:xfrm>
            <a:off x="457200" y="1600200"/>
            <a:ext cx="3733800" cy="4525963"/>
          </a:xfrm>
          <a:prstGeom prst="rect">
            <a:avLst/>
          </a:prstGeom>
          <a:solidFill>
            <a:schemeClr val="bg1"/>
          </a:solidFill>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3200" b="0" i="0" u="none" strike="noStrike" kern="1200" cap="none" spc="0" normalizeH="0" baseline="0" noProof="0" dirty="0">
                <a:ln>
                  <a:noFill/>
                </a:ln>
                <a:solidFill>
                  <a:schemeClr val="tx1"/>
                </a:solidFill>
                <a:effectLst/>
                <a:uLnTx/>
                <a:uFillTx/>
                <a:latin typeface="+mn-lt"/>
                <a:ea typeface="+mn-ea"/>
                <a:cs typeface="+mn-cs"/>
              </a:rPr>
              <a:t>Το διάγραμμα με τις φούσκες δίνει μόνο μια γενική εποπτεία</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l-GR" sz="3200" b="1" dirty="0">
                <a:solidFill>
                  <a:srgbClr val="C00000"/>
                </a:solidFill>
                <a:latin typeface="+mn-lt"/>
              </a:rPr>
              <a:t>Ο καθορισμός των </a:t>
            </a:r>
            <a:r>
              <a:rPr lang="en-US" sz="3200" b="1" dirty="0">
                <a:solidFill>
                  <a:srgbClr val="C00000"/>
                </a:solidFill>
                <a:latin typeface="+mn-lt"/>
              </a:rPr>
              <a:t>use cases </a:t>
            </a:r>
            <a:r>
              <a:rPr lang="el-GR" sz="3200" b="1" dirty="0">
                <a:solidFill>
                  <a:srgbClr val="C00000"/>
                </a:solidFill>
                <a:latin typeface="+mn-lt"/>
              </a:rPr>
              <a:t>γίνεται με κείμενα σαν το διπλανό!!!</a:t>
            </a:r>
            <a:endParaRPr kumimoji="0" lang="el-GR" sz="3200" b="1" i="0" u="none" strike="noStrike" kern="1200" cap="none" spc="0" normalizeH="0" baseline="0" noProof="0" dirty="0">
              <a:ln>
                <a:noFill/>
              </a:ln>
              <a:solidFill>
                <a:srgbClr val="C00000"/>
              </a:solidFill>
              <a:effectLst/>
              <a:uLnTx/>
              <a:uFillTx/>
              <a:latin typeface="+mn-lt"/>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Καθορισμός μιας </a:t>
            </a:r>
            <a:r>
              <a:rPr lang="en-US" dirty="0"/>
              <a:t>use case</a:t>
            </a:r>
            <a:endParaRPr lang="el-GR" dirty="0"/>
          </a:p>
        </p:txBody>
      </p:sp>
      <p:sp>
        <p:nvSpPr>
          <p:cNvPr id="3" name="Slide Number Placeholder 2"/>
          <p:cNvSpPr>
            <a:spLocks noGrp="1"/>
          </p:cNvSpPr>
          <p:nvPr>
            <p:ph type="sldNum" sz="quarter" idx="12"/>
          </p:nvPr>
        </p:nvSpPr>
        <p:spPr/>
        <p:txBody>
          <a:bodyPr/>
          <a:lstStyle/>
          <a:p>
            <a:pPr>
              <a:defRPr/>
            </a:pPr>
            <a:fld id="{F9ABAE36-F0FF-4BD5-83B2-BD577A9DEE9C}" type="slidenum">
              <a:rPr lang="en-US" smtClean="0"/>
              <a:pPr>
                <a:defRPr/>
              </a:pPr>
              <a:t>22</a:t>
            </a:fld>
            <a:endParaRPr lang="en-US"/>
          </a:p>
        </p:txBody>
      </p:sp>
      <p:pic>
        <p:nvPicPr>
          <p:cNvPr id="4" name="Picture 4" descr="scan_4_8"/>
          <p:cNvPicPr>
            <a:picLocks noChangeAspect="1" noChangeArrowheads="1"/>
          </p:cNvPicPr>
          <p:nvPr/>
        </p:nvPicPr>
        <p:blipFill>
          <a:blip r:embed="rId2" cstate="print"/>
          <a:srcRect/>
          <a:stretch>
            <a:fillRect/>
          </a:stretch>
        </p:blipFill>
        <p:spPr>
          <a:xfrm>
            <a:off x="3657600" y="1600200"/>
            <a:ext cx="5334000" cy="4648200"/>
          </a:xfrm>
          <a:prstGeom prst="rect">
            <a:avLst/>
          </a:prstGeom>
          <a:noFill/>
        </p:spPr>
      </p:pic>
      <p:sp>
        <p:nvSpPr>
          <p:cNvPr id="5" name="Content Placeholder 2"/>
          <p:cNvSpPr txBox="1">
            <a:spLocks/>
          </p:cNvSpPr>
          <p:nvPr/>
        </p:nvSpPr>
        <p:spPr>
          <a:xfrm>
            <a:off x="457200" y="1600200"/>
            <a:ext cx="3733800" cy="4525963"/>
          </a:xfrm>
          <a:prstGeom prst="rect">
            <a:avLst/>
          </a:prstGeom>
          <a:solidFill>
            <a:schemeClr val="bg1"/>
          </a:solidFill>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2000" b="1" i="0" u="none" strike="noStrike" kern="1200" cap="none" spc="0" normalizeH="0" baseline="0" noProof="0" dirty="0">
                <a:ln>
                  <a:noFill/>
                </a:ln>
                <a:solidFill>
                  <a:schemeClr val="tx1"/>
                </a:solidFill>
                <a:effectLst/>
                <a:uLnTx/>
                <a:uFillTx/>
                <a:latin typeface="+mn-lt"/>
                <a:ea typeface="+mn-ea"/>
                <a:cs typeface="+mn-cs"/>
              </a:rPr>
              <a:t>Όνομα και </a:t>
            </a:r>
            <a:r>
              <a:rPr kumimoji="0" lang="en-US" sz="2000" b="1" i="0" u="none" strike="noStrike" kern="1200" cap="none" spc="0" normalizeH="0" baseline="0" noProof="0" dirty="0">
                <a:ln>
                  <a:noFill/>
                </a:ln>
                <a:solidFill>
                  <a:schemeClr val="tx1"/>
                </a:solidFill>
                <a:effectLst/>
                <a:uLnTx/>
                <a:uFillTx/>
                <a:latin typeface="+mn-lt"/>
                <a:ea typeface="+mn-ea"/>
                <a:cs typeface="+mn-cs"/>
              </a:rPr>
              <a:t>ID</a:t>
            </a:r>
            <a:endParaRPr kumimoji="0" lang="el-GR" sz="2000" b="1"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b="1" noProof="0" dirty="0">
                <a:latin typeface="+mn-lt"/>
              </a:rPr>
              <a:t>Actors</a:t>
            </a:r>
            <a:r>
              <a:rPr lang="en-US" sz="2000" noProof="0" dirty="0">
                <a:latin typeface="+mn-lt"/>
              </a:rPr>
              <a:t> (ordered by frequency of usage + highlight the </a:t>
            </a:r>
            <a:r>
              <a:rPr lang="en-US" sz="2000" u="sng" noProof="0" dirty="0">
                <a:latin typeface="+mn-lt"/>
              </a:rPr>
              <a:t>primary actor</a:t>
            </a:r>
            <a:r>
              <a:rPr lang="en-US" sz="2000" noProof="0" dirty="0">
                <a:latin typeface="+mn-lt"/>
              </a:rPr>
              <a:t>)</a:t>
            </a:r>
            <a:endParaRPr lang="el-GR" sz="2000" noProof="0" dirty="0">
              <a:latin typeface="+mn-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000" noProof="0" dirty="0">
              <a:latin typeface="+mn-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dirty="0">
                <a:ln>
                  <a:noFill/>
                </a:ln>
                <a:solidFill>
                  <a:schemeClr val="tx1"/>
                </a:solidFill>
                <a:effectLst/>
                <a:uLnTx/>
                <a:uFillTx/>
                <a:latin typeface="+mn-lt"/>
                <a:ea typeface="+mn-ea"/>
                <a:cs typeface="+mn-cs"/>
              </a:rPr>
              <a:t>Preconditions </a:t>
            </a:r>
            <a:r>
              <a:rPr kumimoji="0" lang="en-US" sz="2000" b="0" i="0" u="none" strike="noStrike" kern="1200" cap="none" spc="0" normalizeH="0" dirty="0">
                <a:ln>
                  <a:noFill/>
                </a:ln>
                <a:solidFill>
                  <a:schemeClr val="tx1"/>
                </a:solidFill>
                <a:effectLst/>
                <a:uLnTx/>
                <a:uFillTx/>
                <a:latin typeface="+mn-lt"/>
                <a:ea typeface="+mn-ea"/>
                <a:cs typeface="+mn-cs"/>
              </a:rPr>
              <a:t>= </a:t>
            </a:r>
            <a:r>
              <a:rPr kumimoji="0" lang="el-GR" sz="2000" b="0" i="0" u="none" strike="noStrike" kern="1200" cap="none" spc="0" normalizeH="0" dirty="0">
                <a:ln>
                  <a:noFill/>
                </a:ln>
                <a:solidFill>
                  <a:schemeClr val="tx1"/>
                </a:solidFill>
                <a:effectLst/>
                <a:uLnTx/>
                <a:uFillTx/>
                <a:latin typeface="+mn-lt"/>
                <a:ea typeface="+mn-ea"/>
                <a:cs typeface="+mn-cs"/>
              </a:rPr>
              <a:t>σύνολο συνθηκών που πρέπει να αποτιμάται σε </a:t>
            </a:r>
            <a:r>
              <a:rPr kumimoji="0" lang="en-US" sz="2000" b="0" i="0" u="none" strike="noStrike" kern="1200" cap="none" spc="0" normalizeH="0" dirty="0">
                <a:ln>
                  <a:noFill/>
                </a:ln>
                <a:solidFill>
                  <a:schemeClr val="tx1"/>
                </a:solidFill>
                <a:effectLst/>
                <a:uLnTx/>
                <a:uFillTx/>
                <a:latin typeface="+mn-lt"/>
                <a:ea typeface="+mn-ea"/>
                <a:cs typeface="+mn-cs"/>
              </a:rPr>
              <a:t>true </a:t>
            </a:r>
            <a:r>
              <a:rPr kumimoji="0" lang="el-GR" sz="2000" b="0" i="0" u="sng" strike="noStrike" kern="1200" cap="none" spc="0" normalizeH="0" dirty="0">
                <a:ln>
                  <a:noFill/>
                </a:ln>
                <a:solidFill>
                  <a:schemeClr val="tx1"/>
                </a:solidFill>
                <a:effectLst/>
                <a:uLnTx/>
                <a:uFillTx/>
                <a:latin typeface="+mn-lt"/>
                <a:ea typeface="+mn-ea"/>
                <a:cs typeface="+mn-cs"/>
              </a:rPr>
              <a:t>πριν</a:t>
            </a:r>
            <a:r>
              <a:rPr kumimoji="0" lang="el-GR" sz="2000" b="0" i="0" u="none" strike="noStrike" kern="1200" cap="none" spc="0" normalizeH="0" dirty="0">
                <a:ln>
                  <a:noFill/>
                </a:ln>
                <a:solidFill>
                  <a:schemeClr val="tx1"/>
                </a:solidFill>
                <a:effectLst/>
                <a:uLnTx/>
                <a:uFillTx/>
                <a:latin typeface="+mn-lt"/>
                <a:ea typeface="+mn-ea"/>
                <a:cs typeface="+mn-cs"/>
              </a:rPr>
              <a:t> να ξεκινήσει η εκτέλεση της </a:t>
            </a:r>
            <a:r>
              <a:rPr kumimoji="0" lang="en-US" sz="2000" b="0" i="0" u="none" strike="noStrike" kern="1200" cap="none" spc="0" normalizeH="0" dirty="0">
                <a:ln>
                  <a:noFill/>
                </a:ln>
                <a:solidFill>
                  <a:schemeClr val="tx1"/>
                </a:solidFill>
                <a:effectLst/>
                <a:uLnTx/>
                <a:uFillTx/>
                <a:latin typeface="+mn-lt"/>
                <a:ea typeface="+mn-ea"/>
                <a:cs typeface="+mn-cs"/>
              </a:rPr>
              <a:t>use case</a:t>
            </a:r>
            <a:r>
              <a:rPr kumimoji="0" lang="el-GR" sz="2000" b="0" i="0" u="none" strike="noStrike" kern="1200" cap="none" spc="0" normalizeH="0" dirty="0">
                <a:ln>
                  <a:noFill/>
                </a:ln>
                <a:solidFill>
                  <a:schemeClr val="tx1"/>
                </a:solidFill>
                <a:effectLst/>
                <a:uLnTx/>
                <a:uFillTx/>
                <a:latin typeface="+mn-lt"/>
                <a:ea typeface="+mn-ea"/>
                <a:cs typeface="+mn-cs"/>
              </a:rPr>
              <a:t> – αλλιώς δεν ξεκινά (προσοχή: όχι υποχρεωτικά – μόνο όπου χρειάζεται)</a:t>
            </a:r>
            <a:endParaRPr kumimoji="0" lang="el-GR" sz="2000" b="0" i="0" u="none" strike="noStrike" kern="1200" cap="none" spc="0" normalizeH="0" noProof="0" dirty="0">
              <a:ln>
                <a:noFill/>
              </a:ln>
              <a:solidFill>
                <a:schemeClr val="tx1"/>
              </a:solidFill>
              <a:effectLst/>
              <a:uLnTx/>
              <a:uFillTx/>
              <a:latin typeface="+mn-lt"/>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Καθορισμός μιας </a:t>
            </a:r>
            <a:r>
              <a:rPr lang="en-US" dirty="0"/>
              <a:t>use case</a:t>
            </a:r>
            <a:endParaRPr lang="el-GR" dirty="0"/>
          </a:p>
        </p:txBody>
      </p:sp>
      <p:sp>
        <p:nvSpPr>
          <p:cNvPr id="3" name="Slide Number Placeholder 2"/>
          <p:cNvSpPr>
            <a:spLocks noGrp="1"/>
          </p:cNvSpPr>
          <p:nvPr>
            <p:ph type="sldNum" sz="quarter" idx="12"/>
          </p:nvPr>
        </p:nvSpPr>
        <p:spPr/>
        <p:txBody>
          <a:bodyPr/>
          <a:lstStyle/>
          <a:p>
            <a:pPr>
              <a:defRPr/>
            </a:pPr>
            <a:fld id="{F9ABAE36-F0FF-4BD5-83B2-BD577A9DEE9C}" type="slidenum">
              <a:rPr lang="en-US" smtClean="0"/>
              <a:pPr>
                <a:defRPr/>
              </a:pPr>
              <a:t>23</a:t>
            </a:fld>
            <a:endParaRPr lang="en-US"/>
          </a:p>
        </p:txBody>
      </p:sp>
      <p:pic>
        <p:nvPicPr>
          <p:cNvPr id="4" name="Picture 4" descr="scan_4_8"/>
          <p:cNvPicPr>
            <a:picLocks noChangeAspect="1" noChangeArrowheads="1"/>
          </p:cNvPicPr>
          <p:nvPr/>
        </p:nvPicPr>
        <p:blipFill>
          <a:blip r:embed="rId3" cstate="print"/>
          <a:srcRect/>
          <a:stretch>
            <a:fillRect/>
          </a:stretch>
        </p:blipFill>
        <p:spPr>
          <a:xfrm>
            <a:off x="3657600" y="1600200"/>
            <a:ext cx="5334000" cy="4648200"/>
          </a:xfrm>
          <a:prstGeom prst="rect">
            <a:avLst/>
          </a:prstGeom>
          <a:noFill/>
        </p:spPr>
      </p:pic>
      <p:sp>
        <p:nvSpPr>
          <p:cNvPr id="5" name="Content Placeholder 2"/>
          <p:cNvSpPr txBox="1">
            <a:spLocks/>
          </p:cNvSpPr>
          <p:nvPr/>
        </p:nvSpPr>
        <p:spPr>
          <a:xfrm>
            <a:off x="457200" y="1600200"/>
            <a:ext cx="3733800" cy="5029200"/>
          </a:xfrm>
          <a:prstGeom prst="rect">
            <a:avLst/>
          </a:prstGeom>
          <a:solidFill>
            <a:schemeClr val="bg1"/>
          </a:solidFill>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dirty="0">
                <a:ln>
                  <a:noFill/>
                </a:ln>
                <a:solidFill>
                  <a:schemeClr val="tx1"/>
                </a:solidFill>
                <a:effectLst/>
                <a:uLnTx/>
                <a:uFillTx/>
                <a:latin typeface="+mn-lt"/>
                <a:ea typeface="+mn-ea"/>
                <a:cs typeface="+mn-cs"/>
              </a:rPr>
              <a:t>Primary flow of events </a:t>
            </a:r>
            <a:r>
              <a:rPr kumimoji="0" lang="en-US" sz="2000" b="0" i="0" u="none" strike="noStrike" kern="1200" cap="none" spc="0" normalizeH="0" dirty="0">
                <a:ln>
                  <a:noFill/>
                </a:ln>
                <a:solidFill>
                  <a:schemeClr val="tx1"/>
                </a:solidFill>
                <a:effectLst/>
                <a:uLnTx/>
                <a:uFillTx/>
                <a:latin typeface="+mn-lt"/>
                <a:ea typeface="+mn-ea"/>
                <a:cs typeface="+mn-cs"/>
              </a:rPr>
              <a:t>= sequence of steps to implement the use case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b="1" noProof="0" dirty="0">
                <a:latin typeface="+mn-lt"/>
              </a:rPr>
              <a:t>Alternative Flows</a:t>
            </a:r>
            <a:r>
              <a:rPr lang="en-US" sz="2000" noProof="0" dirty="0">
                <a:latin typeface="+mn-lt"/>
              </a:rPr>
              <a:t>: </a:t>
            </a:r>
            <a:r>
              <a:rPr lang="el-GR" sz="2000" noProof="0" dirty="0">
                <a:latin typeface="+mn-lt"/>
              </a:rPr>
              <a:t>για τις περιπτώσεις που υπάρχουν </a:t>
            </a:r>
            <a:r>
              <a:rPr lang="en-US" sz="2000" noProof="0" dirty="0">
                <a:latin typeface="+mn-lt"/>
              </a:rPr>
              <a:t>exceptions </a:t>
            </a:r>
            <a:r>
              <a:rPr lang="el-GR" sz="2000" noProof="0" dirty="0">
                <a:latin typeface="+mn-lt"/>
              </a:rPr>
              <a:t>ή πολλά λογικά μονοπάτια εκτέλεσης</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dirty="0" err="1">
                <a:ln>
                  <a:noFill/>
                </a:ln>
                <a:solidFill>
                  <a:schemeClr val="tx1"/>
                </a:solidFill>
                <a:effectLst/>
                <a:uLnTx/>
                <a:uFillTx/>
                <a:latin typeface="+mn-lt"/>
                <a:ea typeface="+mn-ea"/>
                <a:cs typeface="+mn-cs"/>
              </a:rPr>
              <a:t>Postconditions</a:t>
            </a:r>
            <a:r>
              <a:rPr kumimoji="0" lang="en-US" sz="2000" b="0" i="0" u="none" strike="noStrike" kern="1200" cap="none" spc="0" normalizeH="0" dirty="0">
                <a:ln>
                  <a:noFill/>
                </a:ln>
                <a:solidFill>
                  <a:schemeClr val="tx1"/>
                </a:solidFill>
                <a:effectLst/>
                <a:uLnTx/>
                <a:uFillTx/>
                <a:latin typeface="+mn-lt"/>
                <a:ea typeface="+mn-ea"/>
                <a:cs typeface="+mn-cs"/>
              </a:rPr>
              <a:t>: </a:t>
            </a:r>
            <a:r>
              <a:rPr kumimoji="0" lang="el-GR" sz="2000" b="0" i="0" u="none" strike="noStrike" kern="1200" cap="none" spc="0" normalizeH="0" dirty="0">
                <a:ln>
                  <a:noFill/>
                </a:ln>
                <a:solidFill>
                  <a:schemeClr val="tx1"/>
                </a:solidFill>
                <a:effectLst/>
                <a:uLnTx/>
                <a:uFillTx/>
                <a:latin typeface="+mn-lt"/>
                <a:ea typeface="+mn-ea"/>
                <a:cs typeface="+mn-cs"/>
              </a:rPr>
              <a:t>τι εγγυήσεις δίνει η εκτέλεση κάθε </a:t>
            </a:r>
            <a:r>
              <a:rPr kumimoji="0" lang="en-US" sz="2000" b="0" i="0" u="none" strike="noStrike" kern="1200" cap="none" spc="0" normalizeH="0" dirty="0">
                <a:ln>
                  <a:noFill/>
                </a:ln>
                <a:solidFill>
                  <a:schemeClr val="tx1"/>
                </a:solidFill>
                <a:effectLst/>
                <a:uLnTx/>
                <a:uFillTx/>
                <a:latin typeface="+mn-lt"/>
                <a:ea typeface="+mn-ea"/>
                <a:cs typeface="+mn-cs"/>
              </a:rPr>
              <a:t>flow </a:t>
            </a:r>
            <a:r>
              <a:rPr kumimoji="0" lang="el-GR" sz="2000" b="0" i="0" u="sng" strike="noStrike" kern="1200" cap="none" spc="0" normalizeH="0" dirty="0">
                <a:ln>
                  <a:noFill/>
                </a:ln>
                <a:solidFill>
                  <a:schemeClr val="tx1"/>
                </a:solidFill>
                <a:effectLst/>
                <a:uLnTx/>
                <a:uFillTx/>
                <a:latin typeface="+mn-lt"/>
                <a:ea typeface="+mn-ea"/>
                <a:cs typeface="+mn-cs"/>
              </a:rPr>
              <a:t>μετά</a:t>
            </a:r>
            <a:r>
              <a:rPr kumimoji="0" lang="el-GR" sz="2000" b="0" i="0" u="none" strike="noStrike" kern="1200" cap="none" spc="0" normalizeH="0" dirty="0">
                <a:ln>
                  <a:noFill/>
                </a:ln>
                <a:solidFill>
                  <a:schemeClr val="tx1"/>
                </a:solidFill>
                <a:effectLst/>
                <a:uLnTx/>
                <a:uFillTx/>
                <a:latin typeface="+mn-lt"/>
                <a:ea typeface="+mn-ea"/>
                <a:cs typeface="+mn-cs"/>
              </a:rPr>
              <a:t> την ολοκλήρωσή της (όπως τα </a:t>
            </a:r>
            <a:r>
              <a:rPr kumimoji="0" lang="en-US" sz="2000" b="0" i="0" u="none" strike="noStrike" kern="1200" cap="none" spc="0" normalizeH="0" dirty="0">
                <a:ln>
                  <a:noFill/>
                </a:ln>
                <a:solidFill>
                  <a:schemeClr val="tx1"/>
                </a:solidFill>
                <a:effectLst/>
                <a:uLnTx/>
                <a:uFillTx/>
                <a:latin typeface="+mn-lt"/>
                <a:ea typeface="+mn-ea"/>
                <a:cs typeface="+mn-cs"/>
              </a:rPr>
              <a:t>preconditions, </a:t>
            </a:r>
            <a:r>
              <a:rPr kumimoji="0" lang="el-GR" sz="2000" b="0" i="0" u="none" strike="noStrike" kern="1200" cap="none" spc="0" normalizeH="0" dirty="0">
                <a:ln>
                  <a:noFill/>
                </a:ln>
                <a:solidFill>
                  <a:schemeClr val="tx1"/>
                </a:solidFill>
                <a:effectLst/>
                <a:uLnTx/>
                <a:uFillTx/>
                <a:latin typeface="+mn-lt"/>
                <a:ea typeface="+mn-ea"/>
                <a:cs typeface="+mn-cs"/>
              </a:rPr>
              <a:t>πάλι σαν ένα σύνολο από κατηγορήματα που αποτιμώνται σε </a:t>
            </a:r>
            <a:r>
              <a:rPr kumimoji="0" lang="en-US" sz="2000" b="0" i="0" u="none" strike="noStrike" kern="1200" cap="none" spc="0" normalizeH="0" dirty="0">
                <a:ln>
                  <a:noFill/>
                </a:ln>
                <a:solidFill>
                  <a:schemeClr val="tx1"/>
                </a:solidFill>
                <a:effectLst/>
                <a:uLnTx/>
                <a:uFillTx/>
                <a:latin typeface="+mn-lt"/>
                <a:ea typeface="+mn-ea"/>
                <a:cs typeface="+mn-cs"/>
              </a:rPr>
              <a:t>true </a:t>
            </a:r>
            <a:r>
              <a:rPr kumimoji="0" lang="el-GR" sz="2000" b="0" i="0" u="none" strike="noStrike" kern="1200" cap="none" spc="0" normalizeH="0" dirty="0">
                <a:ln>
                  <a:noFill/>
                </a:ln>
                <a:solidFill>
                  <a:schemeClr val="tx1"/>
                </a:solidFill>
                <a:effectLst/>
                <a:uLnTx/>
                <a:uFillTx/>
                <a:latin typeface="+mn-lt"/>
                <a:ea typeface="+mn-ea"/>
                <a:cs typeface="+mn-cs"/>
              </a:rPr>
              <a:t>και πάλι προαιρετικά, μόνο όπου χρειάζεται</a:t>
            </a:r>
            <a:r>
              <a:rPr kumimoji="0" lang="en-US" sz="2000" b="0" i="0" u="none" strike="noStrike" kern="1200" cap="none" spc="0" normalizeH="0" dirty="0">
                <a:ln>
                  <a:noFill/>
                </a:ln>
                <a:solidFill>
                  <a:schemeClr val="tx1"/>
                </a:solidFill>
                <a:effectLst/>
                <a:uLnTx/>
                <a:uFillTx/>
                <a:latin typeface="+mn-lt"/>
                <a:ea typeface="+mn-ea"/>
                <a:cs typeface="+mn-cs"/>
              </a:rPr>
              <a:t>)</a:t>
            </a:r>
          </a:p>
        </p:txBody>
      </p:sp>
      <p:sp>
        <p:nvSpPr>
          <p:cNvPr id="6" name="TextBox 5"/>
          <p:cNvSpPr txBox="1"/>
          <p:nvPr/>
        </p:nvSpPr>
        <p:spPr>
          <a:xfrm>
            <a:off x="4114800" y="5638800"/>
            <a:ext cx="4419600" cy="707886"/>
          </a:xfrm>
          <a:prstGeom prst="rect">
            <a:avLst/>
          </a:prstGeom>
          <a:solidFill>
            <a:schemeClr val="bg1"/>
          </a:solidFill>
        </p:spPr>
        <p:txBody>
          <a:bodyPr wrap="square" rtlCol="0">
            <a:spAutoFit/>
          </a:bodyPr>
          <a:lstStyle/>
          <a:p>
            <a:pPr marL="342900" indent="-342900" eaLnBrk="1" fontAlgn="auto" hangingPunct="1">
              <a:spcBef>
                <a:spcPct val="20000"/>
              </a:spcBef>
              <a:spcAft>
                <a:spcPts val="0"/>
              </a:spcAft>
              <a:buFont typeface="Arial" pitchFamily="34" charset="0"/>
              <a:buChar char="•"/>
              <a:defRPr/>
            </a:pPr>
            <a:r>
              <a:rPr lang="en-US" sz="2000" b="1" dirty="0">
                <a:latin typeface="+mn-lt"/>
              </a:rPr>
              <a:t>Comments</a:t>
            </a:r>
            <a:r>
              <a:rPr lang="en-US" sz="2000" dirty="0">
                <a:latin typeface="+mn-lt"/>
              </a:rPr>
              <a:t>: </a:t>
            </a:r>
            <a:r>
              <a:rPr lang="el-GR" sz="2000" dirty="0">
                <a:latin typeface="+mn-lt"/>
              </a:rPr>
              <a:t>σχόλια, ρίσκα, μη λειτουργικές απαιτήσεις, …</a:t>
            </a:r>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lIns="92075" tIns="46038" rIns="92075" bIns="46038" anchorCtr="0">
            <a:normAutofit fontScale="90000"/>
          </a:bodyPr>
          <a:lstStyle/>
          <a:p>
            <a:pPr>
              <a:defRPr/>
            </a:pPr>
            <a:r>
              <a:rPr lang="el-GR" sz="4000" dirty="0"/>
              <a:t>Δομημένη έκφραση για ροές και </a:t>
            </a:r>
            <a:r>
              <a:rPr lang="en-US" sz="4000" dirty="0"/>
              <a:t>use cases</a:t>
            </a:r>
            <a:endParaRPr lang="en-CA" sz="4000" dirty="0"/>
          </a:p>
        </p:txBody>
      </p:sp>
      <p:sp>
        <p:nvSpPr>
          <p:cNvPr id="222211" name="Rectangle 3"/>
          <p:cNvSpPr>
            <a:spLocks noGrp="1" noChangeArrowheads="1"/>
          </p:cNvSpPr>
          <p:nvPr>
            <p:ph type="body" sz="half" idx="1"/>
          </p:nvPr>
        </p:nvSpPr>
        <p:spPr>
          <a:xfrm>
            <a:off x="381000" y="1752600"/>
            <a:ext cx="8610600" cy="4114800"/>
          </a:xfrm>
        </p:spPr>
        <p:txBody>
          <a:bodyPr lIns="92075" tIns="46038" rIns="92075" bIns="46038">
            <a:normAutofit lnSpcReduction="10000"/>
          </a:bodyPr>
          <a:lstStyle/>
          <a:p>
            <a:pPr>
              <a:lnSpc>
                <a:spcPct val="80000"/>
              </a:lnSpc>
              <a:defRPr/>
            </a:pPr>
            <a:r>
              <a:rPr lang="el-GR" sz="2000" dirty="0"/>
              <a:t>Χαρακτηρισμός του ποιος ξεκινά</a:t>
            </a:r>
            <a:r>
              <a:rPr lang="en-US" sz="2000" dirty="0"/>
              <a:t> </a:t>
            </a:r>
            <a:r>
              <a:rPr lang="el-GR" sz="2000" dirty="0"/>
              <a:t>την </a:t>
            </a:r>
            <a:r>
              <a:rPr lang="en-US" sz="2000" dirty="0"/>
              <a:t>use case</a:t>
            </a:r>
          </a:p>
          <a:p>
            <a:pPr>
              <a:lnSpc>
                <a:spcPct val="80000"/>
              </a:lnSpc>
              <a:defRPr/>
            </a:pPr>
            <a:endParaRPr lang="en-US" sz="2000" b="1" dirty="0"/>
          </a:p>
          <a:p>
            <a:pPr>
              <a:lnSpc>
                <a:spcPct val="80000"/>
              </a:lnSpc>
              <a:buNone/>
              <a:defRPr/>
            </a:pPr>
            <a:r>
              <a:rPr lang="en-US" sz="2000" b="1" dirty="0">
                <a:solidFill>
                  <a:srgbClr val="C00000"/>
                </a:solidFill>
              </a:rPr>
              <a:t>	</a:t>
            </a:r>
            <a:r>
              <a:rPr lang="en-US" sz="2000" b="1" dirty="0">
                <a:solidFill>
                  <a:srgbClr val="C00000"/>
                </a:solidFill>
                <a:latin typeface="Consolas" pitchFamily="49" charset="0"/>
                <a:cs typeface="Consolas" pitchFamily="49" charset="0"/>
              </a:rPr>
              <a:t>1. The use case starts when an &lt;actor&gt; &lt;function&gt; </a:t>
            </a:r>
          </a:p>
          <a:p>
            <a:pPr eaLnBrk="1" hangingPunct="1">
              <a:lnSpc>
                <a:spcPct val="80000"/>
              </a:lnSpc>
              <a:defRPr/>
            </a:pPr>
            <a:endParaRPr lang="en-US" sz="2000" dirty="0">
              <a:effectLst/>
            </a:endParaRPr>
          </a:p>
          <a:p>
            <a:pPr eaLnBrk="1" hangingPunct="1">
              <a:lnSpc>
                <a:spcPct val="80000"/>
              </a:lnSpc>
              <a:defRPr/>
            </a:pPr>
            <a:r>
              <a:rPr lang="el-GR" sz="2000" dirty="0">
                <a:effectLst/>
              </a:rPr>
              <a:t>Αριθμημένες προτάσεις, με αυστηρή σύνταξη (υποκείμενο = </a:t>
            </a:r>
            <a:r>
              <a:rPr lang="en-US" sz="2000" dirty="0">
                <a:effectLst/>
              </a:rPr>
              <a:t>actor</a:t>
            </a:r>
            <a:r>
              <a:rPr lang="el-GR" sz="2000" dirty="0">
                <a:effectLst/>
              </a:rPr>
              <a:t> / </a:t>
            </a:r>
            <a:r>
              <a:rPr lang="en-US" sz="2000" dirty="0">
                <a:effectLst/>
              </a:rPr>
              <a:t>(sub)syste</a:t>
            </a:r>
            <a:r>
              <a:rPr lang="en-US" sz="2000" dirty="0"/>
              <a:t>m, </a:t>
            </a:r>
            <a:r>
              <a:rPr lang="el-GR" sz="2000" dirty="0">
                <a:effectLst/>
              </a:rPr>
              <a:t>ενεργητικό ρήμα (όχι παθητική φωνή)</a:t>
            </a:r>
            <a:r>
              <a:rPr lang="en-US" sz="2000" dirty="0">
                <a:effectLst/>
              </a:rPr>
              <a:t>…</a:t>
            </a:r>
          </a:p>
          <a:p>
            <a:pPr eaLnBrk="1" hangingPunct="1">
              <a:lnSpc>
                <a:spcPct val="80000"/>
              </a:lnSpc>
              <a:defRPr/>
            </a:pPr>
            <a:endParaRPr lang="en-US" sz="2000" b="1" dirty="0">
              <a:effectLst/>
            </a:endParaRPr>
          </a:p>
          <a:p>
            <a:pPr eaLnBrk="1" hangingPunct="1">
              <a:lnSpc>
                <a:spcPct val="80000"/>
              </a:lnSpc>
              <a:buFont typeface="Wingdings" pitchFamily="2" charset="2"/>
              <a:buNone/>
              <a:defRPr/>
            </a:pPr>
            <a:r>
              <a:rPr lang="en-US" sz="2000" b="1" dirty="0">
                <a:solidFill>
                  <a:srgbClr val="C00000"/>
                </a:solidFill>
                <a:latin typeface="Consolas" pitchFamily="49" charset="0"/>
                <a:cs typeface="Consolas" pitchFamily="49" charset="0"/>
              </a:rPr>
              <a:t>	&lt;id&gt; The &lt;actor / (sub)system&gt; &lt;performs function&gt; </a:t>
            </a:r>
          </a:p>
          <a:p>
            <a:pPr>
              <a:lnSpc>
                <a:spcPct val="80000"/>
              </a:lnSpc>
              <a:defRPr/>
            </a:pPr>
            <a:endParaRPr lang="en-US" sz="2000" dirty="0"/>
          </a:p>
          <a:p>
            <a:pPr>
              <a:lnSpc>
                <a:spcPct val="80000"/>
              </a:lnSpc>
              <a:defRPr/>
            </a:pPr>
            <a:r>
              <a:rPr lang="el-GR" sz="2000" dirty="0"/>
              <a:t>… και απαντήσεις στα ερωτήματα: </a:t>
            </a:r>
            <a:r>
              <a:rPr lang="el-GR" sz="2000" u="sng" dirty="0"/>
              <a:t>Ποιος</a:t>
            </a:r>
            <a:r>
              <a:rPr lang="el-GR" sz="2000" dirty="0"/>
              <a:t>? </a:t>
            </a:r>
            <a:r>
              <a:rPr lang="el-GR" sz="2000" u="sng" dirty="0"/>
              <a:t>Τι</a:t>
            </a:r>
            <a:r>
              <a:rPr lang="el-GR" sz="2000" dirty="0"/>
              <a:t>? </a:t>
            </a:r>
            <a:r>
              <a:rPr lang="el-GR" sz="2000" u="sng" dirty="0"/>
              <a:t>Πότε</a:t>
            </a:r>
            <a:r>
              <a:rPr lang="el-GR" sz="2000" dirty="0"/>
              <a:t>? </a:t>
            </a:r>
            <a:r>
              <a:rPr lang="el-GR" sz="2000" u="sng" dirty="0"/>
              <a:t>Πού</a:t>
            </a:r>
            <a:r>
              <a:rPr lang="el-GR" sz="2000" dirty="0"/>
              <a:t>? σε σχέση με το αντικείμενο της πρότασης</a:t>
            </a:r>
            <a:endParaRPr lang="en-US" sz="2000" dirty="0"/>
          </a:p>
          <a:p>
            <a:pPr>
              <a:lnSpc>
                <a:spcPct val="80000"/>
              </a:lnSpc>
              <a:defRPr/>
            </a:pPr>
            <a:endParaRPr lang="en-US" sz="2000" b="1" dirty="0"/>
          </a:p>
          <a:p>
            <a:pPr>
              <a:lnSpc>
                <a:spcPct val="90000"/>
              </a:lnSpc>
              <a:buNone/>
              <a:defRPr/>
            </a:pPr>
            <a:r>
              <a:rPr lang="en-US" sz="2000" b="1" dirty="0">
                <a:solidFill>
                  <a:srgbClr val="C00000"/>
                </a:solidFill>
                <a:latin typeface="Consolas" pitchFamily="49" charset="0"/>
                <a:cs typeface="Consolas" pitchFamily="49" charset="0"/>
              </a:rPr>
              <a:t>	4. The main engine shall load the records from the log file to the engine’s record placeholder</a:t>
            </a:r>
          </a:p>
          <a:p>
            <a:pPr eaLnBrk="1" hangingPunct="1">
              <a:lnSpc>
                <a:spcPct val="80000"/>
              </a:lnSpc>
              <a:buFont typeface="Wingdings" pitchFamily="2" charset="2"/>
              <a:buNone/>
              <a:defRPr/>
            </a:pPr>
            <a:endParaRPr lang="en-US" sz="2000" dirty="0">
              <a:solidFill>
                <a:srgbClr val="FFFF66"/>
              </a:solidFill>
              <a:latin typeface="Century Gothic" pitchFamily="34" charset="0"/>
            </a:endParaRPr>
          </a:p>
          <a:p>
            <a:pPr eaLnBrk="1" hangingPunct="1">
              <a:lnSpc>
                <a:spcPct val="80000"/>
              </a:lnSpc>
              <a:buFont typeface="Wingdings" pitchFamily="2" charset="2"/>
              <a:buNone/>
              <a:defRPr/>
            </a:pPr>
            <a:endParaRPr lang="en-CA" sz="2000" dirty="0">
              <a:solidFill>
                <a:srgbClr val="C00000"/>
              </a:solidFill>
              <a:effectLst/>
              <a:latin typeface="Century Gothic" pitchFamily="34" charset="0"/>
            </a:endParaRPr>
          </a:p>
          <a:p>
            <a:pPr eaLnBrk="1" hangingPunct="1">
              <a:lnSpc>
                <a:spcPct val="80000"/>
              </a:lnSpc>
              <a:defRPr/>
            </a:pPr>
            <a:endParaRPr lang="en-CA" sz="2000" b="1" dirty="0">
              <a:latin typeface="Arial Unicode MS" pitchFamily="34" charset="-128"/>
            </a:endParaRPr>
          </a:p>
        </p:txBody>
      </p:sp>
      <p:sp>
        <p:nvSpPr>
          <p:cNvPr id="4" name="Slide Number Placeholder 5"/>
          <p:cNvSpPr>
            <a:spLocks noGrp="1"/>
          </p:cNvSpPr>
          <p:nvPr>
            <p:ph type="sldNum" sz="quarter" idx="11"/>
          </p:nvPr>
        </p:nvSpPr>
        <p:spPr/>
        <p:txBody>
          <a:bodyPr/>
          <a:lstStyle/>
          <a:p>
            <a:pPr>
              <a:defRPr/>
            </a:pPr>
            <a:fld id="{0AA53481-3064-4F75-8EBD-AF695F68E19F}" type="slidenum">
              <a:rPr lang="en-US"/>
              <a:pPr>
                <a:defRPr/>
              </a:pPr>
              <a:t>24</a:t>
            </a:fld>
            <a:endParaRPr lang="en-US"/>
          </a:p>
        </p:txBody>
      </p:sp>
    </p:spTree>
  </p:cSld>
  <p:clrMapOvr>
    <a:masterClrMapping/>
  </p:clrMapOvr>
  <p:transition spd="med">
    <p:cover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Δομημένη έκφραση</a:t>
            </a:r>
          </a:p>
        </p:txBody>
      </p:sp>
      <p:sp>
        <p:nvSpPr>
          <p:cNvPr id="3" name="Content Placeholder 2"/>
          <p:cNvSpPr>
            <a:spLocks noGrp="1"/>
          </p:cNvSpPr>
          <p:nvPr>
            <p:ph idx="1"/>
          </p:nvPr>
        </p:nvSpPr>
        <p:spPr/>
        <p:txBody>
          <a:bodyPr/>
          <a:lstStyle/>
          <a:p>
            <a:r>
              <a:rPr lang="en-US" dirty="0"/>
              <a:t>Reserve </a:t>
            </a:r>
            <a:r>
              <a:rPr lang="en-US" b="1" dirty="0"/>
              <a:t>if, else, for, while </a:t>
            </a:r>
            <a:r>
              <a:rPr lang="en-US" dirty="0"/>
              <a:t>as keywords </a:t>
            </a:r>
            <a:r>
              <a:rPr lang="el-GR" dirty="0"/>
              <a:t>για να μπορείτε να προδιαγράψετε </a:t>
            </a:r>
            <a:r>
              <a:rPr lang="en-US" dirty="0"/>
              <a:t>branching &amp; (rarely) loops</a:t>
            </a:r>
          </a:p>
          <a:p>
            <a:r>
              <a:rPr lang="el-GR" dirty="0"/>
              <a:t>Δύο τρόποι (συμπληρωματικοί) για το </a:t>
            </a:r>
            <a:r>
              <a:rPr lang="en-US" dirty="0"/>
              <a:t>branching</a:t>
            </a:r>
            <a:r>
              <a:rPr lang="el-GR" dirty="0"/>
              <a:t>:</a:t>
            </a:r>
          </a:p>
          <a:p>
            <a:pPr lvl="1"/>
            <a:r>
              <a:rPr lang="el-GR" dirty="0"/>
              <a:t>Αν είναι μικρό το </a:t>
            </a:r>
            <a:r>
              <a:rPr lang="en-US" dirty="0"/>
              <a:t>branching, </a:t>
            </a:r>
            <a:r>
              <a:rPr lang="el-GR" dirty="0"/>
              <a:t>μέσα στο </a:t>
            </a:r>
            <a:r>
              <a:rPr lang="en-US" dirty="0"/>
              <a:t>primary flow (</a:t>
            </a:r>
            <a:r>
              <a:rPr lang="el-GR" dirty="0"/>
              <a:t>κάποιοι </a:t>
            </a:r>
            <a:r>
              <a:rPr lang="en-US" dirty="0"/>
              <a:t>modelers </a:t>
            </a:r>
            <a:r>
              <a:rPr lang="el-GR" dirty="0"/>
              <a:t>διαφωνούν – θέλουν καθαρό το </a:t>
            </a:r>
            <a:r>
              <a:rPr lang="en-US" dirty="0"/>
              <a:t>primary flow)</a:t>
            </a:r>
          </a:p>
          <a:p>
            <a:pPr lvl="1"/>
            <a:r>
              <a:rPr lang="el-GR" dirty="0"/>
              <a:t>Αλλιώς, χωριστό </a:t>
            </a:r>
            <a:r>
              <a:rPr lang="en-US" b="1" dirty="0"/>
              <a:t>alternative flow</a:t>
            </a:r>
            <a:endParaRPr lang="el-GR" b="1" dirty="0"/>
          </a:p>
        </p:txBody>
      </p:sp>
      <p:sp>
        <p:nvSpPr>
          <p:cNvPr id="4" name="Slide Number Placeholder 3"/>
          <p:cNvSpPr>
            <a:spLocks noGrp="1"/>
          </p:cNvSpPr>
          <p:nvPr>
            <p:ph type="sldNum" sz="quarter" idx="12"/>
          </p:nvPr>
        </p:nvSpPr>
        <p:spPr/>
        <p:txBody>
          <a:bodyPr/>
          <a:lstStyle/>
          <a:p>
            <a:pPr>
              <a:defRPr/>
            </a:pPr>
            <a:fld id="{DAF04BCA-C374-4635-8D9B-698FAD81EB4E}"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Branching in two ways</a:t>
            </a:r>
            <a:endParaRPr lang="el-GR" dirty="0"/>
          </a:p>
        </p:txBody>
      </p:sp>
      <p:sp>
        <p:nvSpPr>
          <p:cNvPr id="3" name="Slide Number Placeholder 2"/>
          <p:cNvSpPr>
            <a:spLocks noGrp="1"/>
          </p:cNvSpPr>
          <p:nvPr>
            <p:ph type="sldNum" sz="quarter" idx="12"/>
          </p:nvPr>
        </p:nvSpPr>
        <p:spPr/>
        <p:txBody>
          <a:bodyPr/>
          <a:lstStyle/>
          <a:p>
            <a:pPr>
              <a:defRPr/>
            </a:pPr>
            <a:fld id="{F9ABAE36-F0FF-4BD5-83B2-BD577A9DEE9C}" type="slidenum">
              <a:rPr lang="en-US" smtClean="0"/>
              <a:pPr>
                <a:defRPr/>
              </a:pPr>
              <a:t>26</a:t>
            </a:fld>
            <a:endParaRPr lang="en-US"/>
          </a:p>
        </p:txBody>
      </p:sp>
      <p:pic>
        <p:nvPicPr>
          <p:cNvPr id="4" name="Picture 5" descr="scan_4_9"/>
          <p:cNvPicPr>
            <a:picLocks noChangeAspect="1" noChangeArrowheads="1"/>
          </p:cNvPicPr>
          <p:nvPr/>
        </p:nvPicPr>
        <p:blipFill>
          <a:blip r:embed="rId2" cstate="print"/>
          <a:srcRect/>
          <a:stretch>
            <a:fillRect/>
          </a:stretch>
        </p:blipFill>
        <p:spPr>
          <a:xfrm>
            <a:off x="609600" y="1447800"/>
            <a:ext cx="3962400" cy="4495800"/>
          </a:xfrm>
          <a:prstGeom prst="rect">
            <a:avLst/>
          </a:prstGeom>
          <a:noFill/>
        </p:spPr>
      </p:pic>
      <p:pic>
        <p:nvPicPr>
          <p:cNvPr id="5" name="Picture 5" descr="scan_4_10"/>
          <p:cNvPicPr>
            <a:picLocks noChangeAspect="1" noChangeArrowheads="1"/>
          </p:cNvPicPr>
          <p:nvPr/>
        </p:nvPicPr>
        <p:blipFill>
          <a:blip r:embed="rId3" cstate="print"/>
          <a:srcRect/>
          <a:stretch>
            <a:fillRect/>
          </a:stretch>
        </p:blipFill>
        <p:spPr>
          <a:xfrm>
            <a:off x="4953000" y="1524000"/>
            <a:ext cx="3657600" cy="48768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lIns="92075" tIns="46038" rIns="92075" bIns="46038" anchorCtr="0">
            <a:normAutofit fontScale="90000"/>
          </a:bodyPr>
          <a:lstStyle/>
          <a:p>
            <a:pPr>
              <a:defRPr/>
            </a:pPr>
            <a:r>
              <a:rPr lang="en-US" sz="3800" dirty="0"/>
              <a:t>For and While within use cases (rarely, however)</a:t>
            </a:r>
            <a:endParaRPr lang="en-CA" sz="3800" dirty="0"/>
          </a:p>
        </p:txBody>
      </p:sp>
      <p:pic>
        <p:nvPicPr>
          <p:cNvPr id="18437" name="Picture 6" descr="scan_4_12"/>
          <p:cNvPicPr>
            <a:picLocks noGrp="1" noChangeAspect="1" noChangeArrowheads="1"/>
          </p:cNvPicPr>
          <p:nvPr>
            <p:ph sz="half" idx="2"/>
          </p:nvPr>
        </p:nvPicPr>
        <p:blipFill>
          <a:blip r:embed="rId3" cstate="print"/>
          <a:srcRect/>
          <a:stretch>
            <a:fillRect/>
          </a:stretch>
        </p:blipFill>
        <p:spPr>
          <a:xfrm>
            <a:off x="4965192" y="1615440"/>
            <a:ext cx="4178808" cy="3721608"/>
          </a:xfrm>
          <a:noFill/>
        </p:spPr>
      </p:pic>
      <p:sp>
        <p:nvSpPr>
          <p:cNvPr id="5" name="Slide Number Placeholder 5"/>
          <p:cNvSpPr>
            <a:spLocks noGrp="1"/>
          </p:cNvSpPr>
          <p:nvPr>
            <p:ph type="sldNum" sz="quarter" idx="11"/>
          </p:nvPr>
        </p:nvSpPr>
        <p:spPr/>
        <p:txBody>
          <a:bodyPr/>
          <a:lstStyle/>
          <a:p>
            <a:pPr>
              <a:defRPr/>
            </a:pPr>
            <a:fld id="{4239F08B-50E0-4B1B-8CCB-E431AEBA1A92}" type="slidenum">
              <a:rPr lang="en-US"/>
              <a:pPr>
                <a:defRPr/>
              </a:pPr>
              <a:t>27</a:t>
            </a:fld>
            <a:endParaRPr lang="en-US"/>
          </a:p>
        </p:txBody>
      </p:sp>
      <p:pic>
        <p:nvPicPr>
          <p:cNvPr id="7" name="Picture 7" descr="scan_4_11"/>
          <p:cNvPicPr>
            <a:picLocks noChangeAspect="1" noChangeArrowheads="1"/>
          </p:cNvPicPr>
          <p:nvPr/>
        </p:nvPicPr>
        <p:blipFill>
          <a:blip r:embed="rId4" cstate="print"/>
          <a:srcRect/>
          <a:stretch>
            <a:fillRect/>
          </a:stretch>
        </p:blipFill>
        <p:spPr>
          <a:xfrm>
            <a:off x="304800" y="1767840"/>
            <a:ext cx="4604004" cy="4480560"/>
          </a:xfrm>
          <a:prstGeom prst="rect">
            <a:avLst/>
          </a:prstGeom>
          <a:noFill/>
        </p:spPr>
      </p:pic>
      <p:sp>
        <p:nvSpPr>
          <p:cNvPr id="8" name="Rectangle 7"/>
          <p:cNvSpPr/>
          <p:nvPr/>
        </p:nvSpPr>
        <p:spPr>
          <a:xfrm>
            <a:off x="5585532" y="4089352"/>
            <a:ext cx="3177468" cy="7264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ectangle 8"/>
          <p:cNvSpPr/>
          <p:nvPr/>
        </p:nvSpPr>
        <p:spPr>
          <a:xfrm>
            <a:off x="784932" y="4030908"/>
            <a:ext cx="3863268" cy="650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extBox 1">
            <a:extLst>
              <a:ext uri="{FF2B5EF4-FFF2-40B4-BE49-F238E27FC236}">
                <a16:creationId xmlns:a16="http://schemas.microsoft.com/office/drawing/2014/main" id="{FACC5B87-0213-4C61-B5D5-649BDF361362}"/>
              </a:ext>
            </a:extLst>
          </p:cNvPr>
          <p:cNvSpPr txBox="1"/>
          <p:nvPr/>
        </p:nvSpPr>
        <p:spPr>
          <a:xfrm>
            <a:off x="5486400" y="5337048"/>
            <a:ext cx="2819400"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a:t>Missing: the use case begins when ….</a:t>
            </a:r>
          </a:p>
        </p:txBody>
      </p:sp>
      <p:sp>
        <p:nvSpPr>
          <p:cNvPr id="17" name="Freeform: Shape 16">
            <a:extLst>
              <a:ext uri="{FF2B5EF4-FFF2-40B4-BE49-F238E27FC236}">
                <a16:creationId xmlns:a16="http://schemas.microsoft.com/office/drawing/2014/main" id="{07BF7556-C44E-4A80-8C4D-9B3D446AA300}"/>
              </a:ext>
            </a:extLst>
          </p:cNvPr>
          <p:cNvSpPr/>
          <p:nvPr/>
        </p:nvSpPr>
        <p:spPr>
          <a:xfrm>
            <a:off x="3048000" y="3344091"/>
            <a:ext cx="2429691" cy="2368732"/>
          </a:xfrm>
          <a:custGeom>
            <a:avLst/>
            <a:gdLst>
              <a:gd name="connsiteX0" fmla="*/ 0 w 2429691"/>
              <a:gd name="connsiteY0" fmla="*/ 0 h 2368732"/>
              <a:gd name="connsiteX1" fmla="*/ 0 w 2429691"/>
              <a:gd name="connsiteY1" fmla="*/ 0 h 2368732"/>
              <a:gd name="connsiteX2" fmla="*/ 252549 w 2429691"/>
              <a:gd name="connsiteY2" fmla="*/ 17418 h 2368732"/>
              <a:gd name="connsiteX3" fmla="*/ 296091 w 2429691"/>
              <a:gd name="connsiteY3" fmla="*/ 26126 h 2368732"/>
              <a:gd name="connsiteX4" fmla="*/ 330926 w 2429691"/>
              <a:gd name="connsiteY4" fmla="*/ 34835 h 2368732"/>
              <a:gd name="connsiteX5" fmla="*/ 984069 w 2429691"/>
              <a:gd name="connsiteY5" fmla="*/ 52252 h 2368732"/>
              <a:gd name="connsiteX6" fmla="*/ 1210491 w 2429691"/>
              <a:gd name="connsiteY6" fmla="*/ 43543 h 2368732"/>
              <a:gd name="connsiteX7" fmla="*/ 1358537 w 2429691"/>
              <a:gd name="connsiteY7" fmla="*/ 34835 h 2368732"/>
              <a:gd name="connsiteX8" fmla="*/ 1584960 w 2429691"/>
              <a:gd name="connsiteY8" fmla="*/ 43543 h 2368732"/>
              <a:gd name="connsiteX9" fmla="*/ 1942011 w 2429691"/>
              <a:gd name="connsiteY9" fmla="*/ 52252 h 2368732"/>
              <a:gd name="connsiteX10" fmla="*/ 1959429 w 2429691"/>
              <a:gd name="connsiteY10" fmla="*/ 104503 h 2368732"/>
              <a:gd name="connsiteX11" fmla="*/ 1942011 w 2429691"/>
              <a:gd name="connsiteY11" fmla="*/ 235132 h 2368732"/>
              <a:gd name="connsiteX12" fmla="*/ 1933303 w 2429691"/>
              <a:gd name="connsiteY12" fmla="*/ 261258 h 2368732"/>
              <a:gd name="connsiteX13" fmla="*/ 1924594 w 2429691"/>
              <a:gd name="connsiteY13" fmla="*/ 330926 h 2368732"/>
              <a:gd name="connsiteX14" fmla="*/ 1942011 w 2429691"/>
              <a:gd name="connsiteY14" fmla="*/ 513806 h 2368732"/>
              <a:gd name="connsiteX15" fmla="*/ 1950720 w 2429691"/>
              <a:gd name="connsiteY15" fmla="*/ 539932 h 2368732"/>
              <a:gd name="connsiteX16" fmla="*/ 1976846 w 2429691"/>
              <a:gd name="connsiteY16" fmla="*/ 618309 h 2368732"/>
              <a:gd name="connsiteX17" fmla="*/ 1985554 w 2429691"/>
              <a:gd name="connsiteY17" fmla="*/ 679269 h 2368732"/>
              <a:gd name="connsiteX18" fmla="*/ 1994263 w 2429691"/>
              <a:gd name="connsiteY18" fmla="*/ 705395 h 2368732"/>
              <a:gd name="connsiteX19" fmla="*/ 2002971 w 2429691"/>
              <a:gd name="connsiteY19" fmla="*/ 783772 h 2368732"/>
              <a:gd name="connsiteX20" fmla="*/ 1994263 w 2429691"/>
              <a:gd name="connsiteY20" fmla="*/ 1018903 h 2368732"/>
              <a:gd name="connsiteX21" fmla="*/ 1985554 w 2429691"/>
              <a:gd name="connsiteY21" fmla="*/ 1088572 h 2368732"/>
              <a:gd name="connsiteX22" fmla="*/ 1976846 w 2429691"/>
              <a:gd name="connsiteY22" fmla="*/ 1201783 h 2368732"/>
              <a:gd name="connsiteX23" fmla="*/ 1985554 w 2429691"/>
              <a:gd name="connsiteY23" fmla="*/ 1506583 h 2368732"/>
              <a:gd name="connsiteX24" fmla="*/ 1994263 w 2429691"/>
              <a:gd name="connsiteY24" fmla="*/ 1541418 h 2368732"/>
              <a:gd name="connsiteX25" fmla="*/ 2020389 w 2429691"/>
              <a:gd name="connsiteY25" fmla="*/ 1602378 h 2368732"/>
              <a:gd name="connsiteX26" fmla="*/ 2046514 w 2429691"/>
              <a:gd name="connsiteY26" fmla="*/ 1645920 h 2368732"/>
              <a:gd name="connsiteX27" fmla="*/ 2063931 w 2429691"/>
              <a:gd name="connsiteY27" fmla="*/ 1698172 h 2368732"/>
              <a:gd name="connsiteX28" fmla="*/ 2081349 w 2429691"/>
              <a:gd name="connsiteY28" fmla="*/ 1733006 h 2368732"/>
              <a:gd name="connsiteX29" fmla="*/ 2090057 w 2429691"/>
              <a:gd name="connsiteY29" fmla="*/ 1759132 h 2368732"/>
              <a:gd name="connsiteX30" fmla="*/ 2124891 w 2429691"/>
              <a:gd name="connsiteY30" fmla="*/ 1828800 h 2368732"/>
              <a:gd name="connsiteX31" fmla="*/ 2142309 w 2429691"/>
              <a:gd name="connsiteY31" fmla="*/ 1898469 h 2368732"/>
              <a:gd name="connsiteX32" fmla="*/ 2151017 w 2429691"/>
              <a:gd name="connsiteY32" fmla="*/ 1924595 h 2368732"/>
              <a:gd name="connsiteX33" fmla="*/ 2168434 w 2429691"/>
              <a:gd name="connsiteY33" fmla="*/ 2002972 h 2368732"/>
              <a:gd name="connsiteX34" fmla="*/ 2151017 w 2429691"/>
              <a:gd name="connsiteY34" fmla="*/ 2168435 h 2368732"/>
              <a:gd name="connsiteX35" fmla="*/ 2133600 w 2429691"/>
              <a:gd name="connsiteY35" fmla="*/ 2203269 h 2368732"/>
              <a:gd name="connsiteX36" fmla="*/ 2124891 w 2429691"/>
              <a:gd name="connsiteY36" fmla="*/ 2238103 h 2368732"/>
              <a:gd name="connsiteX37" fmla="*/ 2107474 w 2429691"/>
              <a:gd name="connsiteY37" fmla="*/ 2290355 h 2368732"/>
              <a:gd name="connsiteX38" fmla="*/ 2098766 w 2429691"/>
              <a:gd name="connsiteY38" fmla="*/ 2316480 h 2368732"/>
              <a:gd name="connsiteX39" fmla="*/ 2203269 w 2429691"/>
              <a:gd name="connsiteY39" fmla="*/ 2333898 h 2368732"/>
              <a:gd name="connsiteX40" fmla="*/ 2290354 w 2429691"/>
              <a:gd name="connsiteY40" fmla="*/ 2351315 h 2368732"/>
              <a:gd name="connsiteX41" fmla="*/ 2429691 w 2429691"/>
              <a:gd name="connsiteY41" fmla="*/ 2333898 h 2368732"/>
              <a:gd name="connsiteX42" fmla="*/ 2429691 w 2429691"/>
              <a:gd name="connsiteY42" fmla="*/ 2360023 h 2368732"/>
              <a:gd name="connsiteX43" fmla="*/ 2420983 w 2429691"/>
              <a:gd name="connsiteY43" fmla="*/ 2368732 h 236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29691" h="2368732">
                <a:moveTo>
                  <a:pt x="0" y="0"/>
                </a:moveTo>
                <a:lnTo>
                  <a:pt x="0" y="0"/>
                </a:lnTo>
                <a:cubicBezTo>
                  <a:pt x="70266" y="3904"/>
                  <a:pt x="177242" y="8005"/>
                  <a:pt x="252549" y="17418"/>
                </a:cubicBezTo>
                <a:cubicBezTo>
                  <a:pt x="267236" y="19254"/>
                  <a:pt x="281642" y="22915"/>
                  <a:pt x="296091" y="26126"/>
                </a:cubicBezTo>
                <a:cubicBezTo>
                  <a:pt x="307775" y="28722"/>
                  <a:pt x="318973" y="34222"/>
                  <a:pt x="330926" y="34835"/>
                </a:cubicBezTo>
                <a:cubicBezTo>
                  <a:pt x="388076" y="37766"/>
                  <a:pt x="949795" y="51395"/>
                  <a:pt x="984069" y="52252"/>
                </a:cubicBezTo>
                <a:lnTo>
                  <a:pt x="1210491" y="43543"/>
                </a:lnTo>
                <a:cubicBezTo>
                  <a:pt x="1259872" y="41246"/>
                  <a:pt x="1309103" y="34835"/>
                  <a:pt x="1358537" y="34835"/>
                </a:cubicBezTo>
                <a:cubicBezTo>
                  <a:pt x="1434067" y="34835"/>
                  <a:pt x="1509463" y="41289"/>
                  <a:pt x="1584960" y="43543"/>
                </a:cubicBezTo>
                <a:lnTo>
                  <a:pt x="1942011" y="52252"/>
                </a:lnTo>
                <a:cubicBezTo>
                  <a:pt x="1947817" y="69669"/>
                  <a:pt x="1961457" y="86256"/>
                  <a:pt x="1959429" y="104503"/>
                </a:cubicBezTo>
                <a:cubicBezTo>
                  <a:pt x="1955235" y="142243"/>
                  <a:pt x="1950698" y="196038"/>
                  <a:pt x="1942011" y="235132"/>
                </a:cubicBezTo>
                <a:cubicBezTo>
                  <a:pt x="1940020" y="244093"/>
                  <a:pt x="1936206" y="252549"/>
                  <a:pt x="1933303" y="261258"/>
                </a:cubicBezTo>
                <a:cubicBezTo>
                  <a:pt x="1930400" y="284481"/>
                  <a:pt x="1924594" y="307523"/>
                  <a:pt x="1924594" y="330926"/>
                </a:cubicBezTo>
                <a:cubicBezTo>
                  <a:pt x="1924594" y="365008"/>
                  <a:pt x="1932666" y="467079"/>
                  <a:pt x="1942011" y="513806"/>
                </a:cubicBezTo>
                <a:cubicBezTo>
                  <a:pt x="1943811" y="522808"/>
                  <a:pt x="1948493" y="531026"/>
                  <a:pt x="1950720" y="539932"/>
                </a:cubicBezTo>
                <a:cubicBezTo>
                  <a:pt x="1967603" y="607460"/>
                  <a:pt x="1947874" y="560364"/>
                  <a:pt x="1976846" y="618309"/>
                </a:cubicBezTo>
                <a:cubicBezTo>
                  <a:pt x="1979749" y="638629"/>
                  <a:pt x="1981529" y="659141"/>
                  <a:pt x="1985554" y="679269"/>
                </a:cubicBezTo>
                <a:cubicBezTo>
                  <a:pt x="1987354" y="688271"/>
                  <a:pt x="1992754" y="696340"/>
                  <a:pt x="1994263" y="705395"/>
                </a:cubicBezTo>
                <a:cubicBezTo>
                  <a:pt x="1998584" y="731324"/>
                  <a:pt x="2000068" y="757646"/>
                  <a:pt x="2002971" y="783772"/>
                </a:cubicBezTo>
                <a:cubicBezTo>
                  <a:pt x="2000068" y="862149"/>
                  <a:pt x="1998737" y="940600"/>
                  <a:pt x="1994263" y="1018903"/>
                </a:cubicBezTo>
                <a:cubicBezTo>
                  <a:pt x="1992928" y="1042269"/>
                  <a:pt x="1987773" y="1065274"/>
                  <a:pt x="1985554" y="1088572"/>
                </a:cubicBezTo>
                <a:cubicBezTo>
                  <a:pt x="1981966" y="1126250"/>
                  <a:pt x="1979749" y="1164046"/>
                  <a:pt x="1976846" y="1201783"/>
                </a:cubicBezTo>
                <a:cubicBezTo>
                  <a:pt x="1979749" y="1303383"/>
                  <a:pt x="1980349" y="1405075"/>
                  <a:pt x="1985554" y="1506583"/>
                </a:cubicBezTo>
                <a:cubicBezTo>
                  <a:pt x="1986167" y="1518536"/>
                  <a:pt x="1990975" y="1529909"/>
                  <a:pt x="1994263" y="1541418"/>
                </a:cubicBezTo>
                <a:cubicBezTo>
                  <a:pt x="2001518" y="1566812"/>
                  <a:pt x="2006726" y="1577785"/>
                  <a:pt x="2020389" y="1602378"/>
                </a:cubicBezTo>
                <a:cubicBezTo>
                  <a:pt x="2028609" y="1617174"/>
                  <a:pt x="2039510" y="1630511"/>
                  <a:pt x="2046514" y="1645920"/>
                </a:cubicBezTo>
                <a:cubicBezTo>
                  <a:pt x="2054111" y="1662634"/>
                  <a:pt x="2055720" y="1681751"/>
                  <a:pt x="2063931" y="1698172"/>
                </a:cubicBezTo>
                <a:cubicBezTo>
                  <a:pt x="2069737" y="1709783"/>
                  <a:pt x="2076235" y="1721074"/>
                  <a:pt x="2081349" y="1733006"/>
                </a:cubicBezTo>
                <a:cubicBezTo>
                  <a:pt x="2084965" y="1741443"/>
                  <a:pt x="2086258" y="1750775"/>
                  <a:pt x="2090057" y="1759132"/>
                </a:cubicBezTo>
                <a:cubicBezTo>
                  <a:pt x="2100801" y="1782769"/>
                  <a:pt x="2118594" y="1803612"/>
                  <a:pt x="2124891" y="1828800"/>
                </a:cubicBezTo>
                <a:cubicBezTo>
                  <a:pt x="2130697" y="1852023"/>
                  <a:pt x="2134740" y="1875759"/>
                  <a:pt x="2142309" y="1898469"/>
                </a:cubicBezTo>
                <a:cubicBezTo>
                  <a:pt x="2145212" y="1907178"/>
                  <a:pt x="2149026" y="1915634"/>
                  <a:pt x="2151017" y="1924595"/>
                </a:cubicBezTo>
                <a:cubicBezTo>
                  <a:pt x="2171452" y="2016554"/>
                  <a:pt x="2148831" y="1944159"/>
                  <a:pt x="2168434" y="2002972"/>
                </a:cubicBezTo>
                <a:cubicBezTo>
                  <a:pt x="2166533" y="2031482"/>
                  <a:pt x="2168225" y="2122547"/>
                  <a:pt x="2151017" y="2168435"/>
                </a:cubicBezTo>
                <a:cubicBezTo>
                  <a:pt x="2146459" y="2180590"/>
                  <a:pt x="2138158" y="2191114"/>
                  <a:pt x="2133600" y="2203269"/>
                </a:cubicBezTo>
                <a:cubicBezTo>
                  <a:pt x="2129397" y="2214476"/>
                  <a:pt x="2128330" y="2226639"/>
                  <a:pt x="2124891" y="2238103"/>
                </a:cubicBezTo>
                <a:cubicBezTo>
                  <a:pt x="2119615" y="2255688"/>
                  <a:pt x="2113280" y="2272938"/>
                  <a:pt x="2107474" y="2290355"/>
                </a:cubicBezTo>
                <a:lnTo>
                  <a:pt x="2098766" y="2316480"/>
                </a:lnTo>
                <a:cubicBezTo>
                  <a:pt x="2133600" y="2322286"/>
                  <a:pt x="2169008" y="2325333"/>
                  <a:pt x="2203269" y="2333898"/>
                </a:cubicBezTo>
                <a:cubicBezTo>
                  <a:pt x="2255233" y="2346888"/>
                  <a:pt x="2226297" y="2340638"/>
                  <a:pt x="2290354" y="2351315"/>
                </a:cubicBezTo>
                <a:cubicBezTo>
                  <a:pt x="2425079" y="2342333"/>
                  <a:pt x="2390125" y="2373464"/>
                  <a:pt x="2429691" y="2333898"/>
                </a:cubicBezTo>
                <a:lnTo>
                  <a:pt x="2429691" y="2360023"/>
                </a:lnTo>
                <a:lnTo>
                  <a:pt x="2420983" y="2368732"/>
                </a:lnTo>
              </a:path>
            </a:pathLst>
          </a:custGeom>
          <a:noFill/>
          <a:ln>
            <a:solidFill>
              <a:srgbClr val="C0000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cover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lIns="92075" tIns="46038" rIns="92075" bIns="46038" anchorCtr="0"/>
          <a:lstStyle/>
          <a:p>
            <a:pPr>
              <a:defRPr/>
            </a:pPr>
            <a:r>
              <a:rPr lang="el-GR" sz="3800" dirty="0"/>
              <a:t>Σενάρια</a:t>
            </a:r>
            <a:endParaRPr lang="en-CA" sz="3800" dirty="0"/>
          </a:p>
        </p:txBody>
      </p:sp>
      <p:pic>
        <p:nvPicPr>
          <p:cNvPr id="19461" name="Picture 4" descr="scan_4_13"/>
          <p:cNvPicPr>
            <a:picLocks noGrp="1" noChangeAspect="1" noChangeArrowheads="1"/>
          </p:cNvPicPr>
          <p:nvPr>
            <p:ph sz="half" idx="2"/>
          </p:nvPr>
        </p:nvPicPr>
        <p:blipFill>
          <a:blip r:embed="rId3" cstate="print"/>
          <a:srcRect/>
          <a:stretch>
            <a:fillRect/>
          </a:stretch>
        </p:blipFill>
        <p:spPr>
          <a:xfrm>
            <a:off x="381000" y="1143000"/>
            <a:ext cx="4264025" cy="5410200"/>
          </a:xfrm>
          <a:noFill/>
        </p:spPr>
      </p:pic>
      <p:sp>
        <p:nvSpPr>
          <p:cNvPr id="5" name="Slide Number Placeholder 5"/>
          <p:cNvSpPr>
            <a:spLocks noGrp="1"/>
          </p:cNvSpPr>
          <p:nvPr>
            <p:ph type="sldNum" sz="quarter" idx="11"/>
          </p:nvPr>
        </p:nvSpPr>
        <p:spPr/>
        <p:txBody>
          <a:bodyPr/>
          <a:lstStyle/>
          <a:p>
            <a:pPr>
              <a:defRPr/>
            </a:pPr>
            <a:fld id="{A7DD479B-4244-4241-AD7B-3362A962E8A4}" type="slidenum">
              <a:rPr lang="en-US"/>
              <a:pPr>
                <a:defRPr/>
              </a:pPr>
              <a:t>28</a:t>
            </a:fld>
            <a:endParaRPr lang="en-US"/>
          </a:p>
        </p:txBody>
      </p:sp>
      <p:pic>
        <p:nvPicPr>
          <p:cNvPr id="7" name="Picture 6" descr="scan_4_14"/>
          <p:cNvPicPr>
            <a:picLocks noChangeAspect="1" noChangeArrowheads="1"/>
          </p:cNvPicPr>
          <p:nvPr/>
        </p:nvPicPr>
        <p:blipFill>
          <a:blip r:embed="rId4" cstate="print"/>
          <a:srcRect/>
          <a:stretch>
            <a:fillRect/>
          </a:stretch>
        </p:blipFill>
        <p:spPr>
          <a:xfrm>
            <a:off x="4717054" y="1371600"/>
            <a:ext cx="4045946" cy="3669579"/>
          </a:xfrm>
          <a:prstGeom prst="rect">
            <a:avLst/>
          </a:prstGeom>
          <a:noFill/>
        </p:spPr>
      </p:pic>
      <p:sp>
        <p:nvSpPr>
          <p:cNvPr id="9" name="TextBox 8"/>
          <p:cNvSpPr txBox="1"/>
          <p:nvPr/>
        </p:nvSpPr>
        <p:spPr>
          <a:xfrm>
            <a:off x="4953000" y="4953000"/>
            <a:ext cx="3886200" cy="1754326"/>
          </a:xfrm>
          <a:prstGeom prst="rect">
            <a:avLst/>
          </a:prstGeom>
          <a:noFill/>
        </p:spPr>
        <p:txBody>
          <a:bodyPr wrap="square" rtlCol="0">
            <a:spAutoFit/>
          </a:bodyPr>
          <a:lstStyle/>
          <a:p>
            <a:r>
              <a:rPr lang="el-GR" dirty="0"/>
              <a:t>Όταν</a:t>
            </a:r>
            <a:r>
              <a:rPr lang="en-US" dirty="0"/>
              <a:t> </a:t>
            </a:r>
            <a:r>
              <a:rPr lang="el-GR" dirty="0"/>
              <a:t>η δομή γίνεται πολύπλοκη και το </a:t>
            </a:r>
            <a:r>
              <a:rPr lang="en-US" dirty="0"/>
              <a:t>branching </a:t>
            </a:r>
            <a:r>
              <a:rPr lang="el-GR" dirty="0"/>
              <a:t>έχει παραγίνει, βάζουμε </a:t>
            </a:r>
            <a:r>
              <a:rPr lang="el-GR" b="1" dirty="0">
                <a:solidFill>
                  <a:srgbClr val="C00000"/>
                </a:solidFill>
              </a:rPr>
              <a:t>σενάρια</a:t>
            </a:r>
            <a:r>
              <a:rPr lang="el-GR" dirty="0"/>
              <a:t>, αναθέτοντας μια ροή σε κάθε ένα εκ των οποίων και χωρίζοντας τη </a:t>
            </a:r>
            <a:r>
              <a:rPr lang="en-US" dirty="0"/>
              <a:t>use case </a:t>
            </a:r>
            <a:r>
              <a:rPr lang="el-GR" dirty="0"/>
              <a:t>σε </a:t>
            </a:r>
            <a:r>
              <a:rPr lang="en-US" dirty="0"/>
              <a:t>primary / secondary scenarios</a:t>
            </a:r>
            <a:endParaRPr lang="el-GR" dirty="0"/>
          </a:p>
        </p:txBody>
      </p:sp>
    </p:spTree>
  </p:cSld>
  <p:clrMapOvr>
    <a:masterClrMapping/>
  </p:clrMapOvr>
  <p:transition spd="med">
    <p:cover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Κλήση </a:t>
            </a:r>
            <a:r>
              <a:rPr lang="en-US" dirty="0"/>
              <a:t>use case </a:t>
            </a:r>
            <a:r>
              <a:rPr lang="el-GR" dirty="0"/>
              <a:t>μέσα από άλλο </a:t>
            </a:r>
            <a:r>
              <a:rPr lang="en-US" dirty="0"/>
              <a:t>use case</a:t>
            </a:r>
            <a:endParaRPr lang="el-GR" dirty="0"/>
          </a:p>
        </p:txBody>
      </p:sp>
      <p:sp>
        <p:nvSpPr>
          <p:cNvPr id="3" name="Content Placeholder 2"/>
          <p:cNvSpPr>
            <a:spLocks noGrp="1"/>
          </p:cNvSpPr>
          <p:nvPr>
            <p:ph idx="1"/>
          </p:nvPr>
        </p:nvSpPr>
        <p:spPr/>
        <p:txBody>
          <a:bodyPr>
            <a:normAutofit/>
          </a:bodyPr>
          <a:lstStyle/>
          <a:p>
            <a:r>
              <a:rPr lang="el-GR" sz="2400" dirty="0"/>
              <a:t>Πολύ κοινό όταν έχουμε λειτουργικότητα που επαναλαμβάνεται σε περισσότερα του ενός </a:t>
            </a:r>
            <a:r>
              <a:rPr lang="en-US" sz="2400" dirty="0"/>
              <a:t>use cases</a:t>
            </a:r>
            <a:endParaRPr lang="el-GR" sz="2400" dirty="0"/>
          </a:p>
          <a:p>
            <a:r>
              <a:rPr lang="el-GR" sz="2400" dirty="0" err="1"/>
              <a:t>Απλοποιητικό</a:t>
            </a:r>
            <a:r>
              <a:rPr lang="el-GR" sz="2400" dirty="0"/>
              <a:t> για την σύνταξη των </a:t>
            </a:r>
            <a:r>
              <a:rPr lang="en-US" sz="2400" dirty="0"/>
              <a:t>use cases</a:t>
            </a:r>
            <a:endParaRPr lang="el-GR" sz="2400" dirty="0"/>
          </a:p>
        </p:txBody>
      </p:sp>
      <p:sp>
        <p:nvSpPr>
          <p:cNvPr id="5" name="Slide Number Placeholder 4"/>
          <p:cNvSpPr>
            <a:spLocks noGrp="1"/>
          </p:cNvSpPr>
          <p:nvPr>
            <p:ph type="sldNum" sz="quarter" idx="12"/>
          </p:nvPr>
        </p:nvSpPr>
        <p:spPr/>
        <p:txBody>
          <a:bodyPr/>
          <a:lstStyle/>
          <a:p>
            <a:pPr>
              <a:defRPr/>
            </a:pPr>
            <a:fld id="{DAF04BCA-C374-4635-8D9B-698FAD81EB4E}" type="slidenum">
              <a:rPr lang="en-US" smtClean="0"/>
              <a:pPr>
                <a:defRPr/>
              </a:pPr>
              <a:t>29</a:t>
            </a:fld>
            <a:endParaRPr lang="en-US"/>
          </a:p>
        </p:txBody>
      </p:sp>
      <p:pic>
        <p:nvPicPr>
          <p:cNvPr id="6" name="Picture 5" descr="fouska.png"/>
          <p:cNvPicPr>
            <a:picLocks noChangeAspect="1"/>
          </p:cNvPicPr>
          <p:nvPr/>
        </p:nvPicPr>
        <p:blipFill>
          <a:blip r:embed="rId2" cstate="print"/>
          <a:stretch>
            <a:fillRect/>
          </a:stretch>
        </p:blipFill>
        <p:spPr>
          <a:xfrm>
            <a:off x="0" y="3045065"/>
            <a:ext cx="9144000" cy="384031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228600" y="685800"/>
            <a:ext cx="5943600" cy="2286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l-GR"/>
          </a:p>
        </p:txBody>
      </p:sp>
      <p:sp>
        <p:nvSpPr>
          <p:cNvPr id="34" name="Slide Number Placeholder 1"/>
          <p:cNvSpPr>
            <a:spLocks noGrp="1"/>
          </p:cNvSpPr>
          <p:nvPr>
            <p:ph type="sldNum" sz="quarter" idx="12"/>
          </p:nvPr>
        </p:nvSpPr>
        <p:spPr>
          <a:xfrm>
            <a:off x="6553200" y="6356350"/>
            <a:ext cx="2133600" cy="365125"/>
          </a:xfrm>
        </p:spPr>
        <p:txBody>
          <a:bodyPr/>
          <a:lstStyle/>
          <a:p>
            <a:pPr>
              <a:defRPr/>
            </a:pPr>
            <a:fld id="{E9A806F4-BC2D-42EB-929C-628D2D0B77A5}" type="slidenum">
              <a:rPr lang="el-GR" altLang="en-US" smtClean="0"/>
              <a:pPr>
                <a:defRPr/>
              </a:pPr>
              <a:t>3</a:t>
            </a:fld>
            <a:endParaRPr lang="el-GR" altLang="en-US"/>
          </a:p>
        </p:txBody>
      </p:sp>
      <p:sp>
        <p:nvSpPr>
          <p:cNvPr id="35" name="TextBox 34"/>
          <p:cNvSpPr txBox="1"/>
          <p:nvPr/>
        </p:nvSpPr>
        <p:spPr>
          <a:xfrm>
            <a:off x="335713" y="1270501"/>
            <a:ext cx="1656184" cy="646331"/>
          </a:xfrm>
          <a:prstGeom prst="rect">
            <a:avLst/>
          </a:prstGeom>
          <a:noFill/>
        </p:spPr>
        <p:txBody>
          <a:bodyPr wrap="square" rtlCol="0">
            <a:spAutoFit/>
          </a:bodyPr>
          <a:lstStyle/>
          <a:p>
            <a:r>
              <a:rPr lang="en-US" dirty="0">
                <a:latin typeface="+mn-lt"/>
              </a:rPr>
              <a:t>Real world problem</a:t>
            </a:r>
            <a:endParaRPr lang="el-GR" dirty="0">
              <a:latin typeface="+mn-lt"/>
            </a:endParaRPr>
          </a:p>
        </p:txBody>
      </p:sp>
      <p:sp>
        <p:nvSpPr>
          <p:cNvPr id="37" name="Rounded Rectangle 36"/>
          <p:cNvSpPr/>
          <p:nvPr/>
        </p:nvSpPr>
        <p:spPr>
          <a:xfrm>
            <a:off x="2195736" y="1270501"/>
            <a:ext cx="1584176" cy="693371"/>
          </a:xfrm>
          <a:prstGeom prst="roundRect">
            <a:avLst/>
          </a:prstGeom>
        </p:spPr>
        <p:style>
          <a:lnRef idx="2">
            <a:schemeClr val="dk1"/>
          </a:lnRef>
          <a:fillRef idx="1">
            <a:schemeClr val="lt1"/>
          </a:fillRef>
          <a:effectRef idx="0">
            <a:schemeClr val="dk1"/>
          </a:effectRef>
          <a:fontRef idx="minor">
            <a:schemeClr val="dk1"/>
          </a:fontRef>
        </p:style>
        <p:txBody>
          <a:bodyPr wrap="square" lIns="90000" tIns="36000" bIns="36000" rtlCol="0" anchor="ctr" anchorCtr="0">
            <a:spAutoFit/>
          </a:bodyPr>
          <a:lstStyle/>
          <a:p>
            <a:r>
              <a:rPr lang="en-US" dirty="0">
                <a:solidFill>
                  <a:srgbClr val="C00000"/>
                </a:solidFill>
              </a:rPr>
              <a:t>Requirements Engineering</a:t>
            </a:r>
            <a:endParaRPr lang="el-GR" dirty="0">
              <a:solidFill>
                <a:srgbClr val="C00000"/>
              </a:solidFill>
            </a:endParaRPr>
          </a:p>
        </p:txBody>
      </p:sp>
      <p:sp>
        <p:nvSpPr>
          <p:cNvPr id="38" name="Right Arrow 37"/>
          <p:cNvSpPr/>
          <p:nvPr/>
        </p:nvSpPr>
        <p:spPr>
          <a:xfrm>
            <a:off x="1475655" y="1394441"/>
            <a:ext cx="576064" cy="57606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43" name="Rounded Rectangle 42"/>
          <p:cNvSpPr/>
          <p:nvPr/>
        </p:nvSpPr>
        <p:spPr>
          <a:xfrm>
            <a:off x="6948264" y="1423734"/>
            <a:ext cx="1584176" cy="386904"/>
          </a:xfrm>
          <a:prstGeom prst="roundRect">
            <a:avLst/>
          </a:prstGeom>
        </p:spPr>
        <p:style>
          <a:lnRef idx="2">
            <a:schemeClr val="dk1"/>
          </a:lnRef>
          <a:fillRef idx="1">
            <a:schemeClr val="lt1"/>
          </a:fillRef>
          <a:effectRef idx="0">
            <a:schemeClr val="dk1"/>
          </a:effectRef>
          <a:fontRef idx="minor">
            <a:schemeClr val="dk1"/>
          </a:fontRef>
        </p:style>
        <p:txBody>
          <a:bodyPr wrap="square" lIns="90000" tIns="36000" bIns="36000" rtlCol="0" anchor="ctr" anchorCtr="0">
            <a:spAutoFit/>
          </a:bodyPr>
          <a:lstStyle/>
          <a:p>
            <a:pPr algn="ctr"/>
            <a:r>
              <a:rPr lang="en-US" dirty="0">
                <a:solidFill>
                  <a:srgbClr val="C00000"/>
                </a:solidFill>
              </a:rPr>
              <a:t>Design</a:t>
            </a:r>
            <a:endParaRPr lang="el-GR" dirty="0">
              <a:solidFill>
                <a:srgbClr val="C00000"/>
              </a:solidFill>
            </a:endParaRPr>
          </a:p>
        </p:txBody>
      </p:sp>
      <p:sp>
        <p:nvSpPr>
          <p:cNvPr id="48" name="Right Arrow 47"/>
          <p:cNvSpPr/>
          <p:nvPr/>
        </p:nvSpPr>
        <p:spPr>
          <a:xfrm>
            <a:off x="6228183" y="1394441"/>
            <a:ext cx="576064" cy="57606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pic>
        <p:nvPicPr>
          <p:cNvPr id="49" name="Picture 38"/>
          <p:cNvPicPr>
            <a:picLocks noChangeAspect="1" noChangeArrowheads="1"/>
          </p:cNvPicPr>
          <p:nvPr/>
        </p:nvPicPr>
        <p:blipFill>
          <a:blip r:embed="rId2" cstate="print"/>
          <a:srcRect/>
          <a:stretch>
            <a:fillRect/>
          </a:stretch>
        </p:blipFill>
        <p:spPr bwMode="auto">
          <a:xfrm>
            <a:off x="4860032" y="1034401"/>
            <a:ext cx="1036340" cy="1159904"/>
          </a:xfrm>
          <a:prstGeom prst="rect">
            <a:avLst/>
          </a:prstGeom>
          <a:noFill/>
          <a:ln w="9525">
            <a:solidFill>
              <a:srgbClr val="000000"/>
            </a:solidFill>
            <a:miter lim="800000"/>
            <a:headEnd/>
            <a:tailEnd/>
          </a:ln>
          <a:effectLst/>
        </p:spPr>
      </p:pic>
      <p:sp>
        <p:nvSpPr>
          <p:cNvPr id="58" name="Right Arrow 57"/>
          <p:cNvSpPr/>
          <p:nvPr/>
        </p:nvSpPr>
        <p:spPr>
          <a:xfrm>
            <a:off x="3995936" y="1388879"/>
            <a:ext cx="576064" cy="57606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59" name="Rectangle 58"/>
          <p:cNvSpPr/>
          <p:nvPr/>
        </p:nvSpPr>
        <p:spPr>
          <a:xfrm>
            <a:off x="4644008" y="2350621"/>
            <a:ext cx="1554476" cy="646331"/>
          </a:xfrm>
          <a:prstGeom prst="rect">
            <a:avLst/>
          </a:prstGeom>
        </p:spPr>
        <p:txBody>
          <a:bodyPr wrap="square">
            <a:spAutoFit/>
          </a:bodyPr>
          <a:lstStyle/>
          <a:p>
            <a:pPr algn="ctr"/>
            <a:r>
              <a:rPr lang="en-US" dirty="0">
                <a:latin typeface="+mn-lt"/>
              </a:rPr>
              <a:t>Requirements  Specification</a:t>
            </a:r>
            <a:endParaRPr lang="el-GR" dirty="0">
              <a:latin typeface="+mn-lt"/>
            </a:endParaRPr>
          </a:p>
        </p:txBody>
      </p:sp>
      <p:sp>
        <p:nvSpPr>
          <p:cNvPr id="60" name="Right Arrow 59"/>
          <p:cNvSpPr/>
          <p:nvPr/>
        </p:nvSpPr>
        <p:spPr>
          <a:xfrm rot="5400000">
            <a:off x="7361009" y="2134597"/>
            <a:ext cx="576064" cy="57606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pic>
        <p:nvPicPr>
          <p:cNvPr id="61" name="Picture 60" descr="D:\Users\pvassil\COURSES\OOP\SW_DEV\SCRIPTS\03_timelineToText\AnalyzeTheTimeLineSimpler.png"/>
          <p:cNvPicPr>
            <a:picLocks noChangeAspect="1"/>
          </p:cNvPicPr>
          <p:nvPr/>
        </p:nvPicPr>
        <p:blipFill>
          <a:blip r:embed="rId3" cstate="print"/>
          <a:srcRect/>
          <a:stretch>
            <a:fillRect/>
          </a:stretch>
        </p:blipFill>
        <p:spPr bwMode="auto">
          <a:xfrm>
            <a:off x="6549618" y="2875409"/>
            <a:ext cx="2198846" cy="1371600"/>
          </a:xfrm>
          <a:prstGeom prst="rect">
            <a:avLst/>
          </a:prstGeom>
          <a:noFill/>
          <a:ln w="9525">
            <a:solidFill>
              <a:srgbClr val="000000"/>
            </a:solidFill>
            <a:miter lim="800000"/>
            <a:headEnd/>
            <a:tailEnd/>
          </a:ln>
        </p:spPr>
      </p:pic>
      <p:pic>
        <p:nvPicPr>
          <p:cNvPr id="62" name="Picture 40"/>
          <p:cNvPicPr>
            <a:picLocks noChangeAspect="1" noChangeArrowheads="1"/>
          </p:cNvPicPr>
          <p:nvPr/>
        </p:nvPicPr>
        <p:blipFill>
          <a:blip r:embed="rId4" cstate="print"/>
          <a:srcRect/>
          <a:stretch>
            <a:fillRect/>
          </a:stretch>
        </p:blipFill>
        <p:spPr bwMode="auto">
          <a:xfrm>
            <a:off x="4932040" y="4742542"/>
            <a:ext cx="894165" cy="1183605"/>
          </a:xfrm>
          <a:prstGeom prst="rect">
            <a:avLst/>
          </a:prstGeom>
          <a:noFill/>
          <a:ln w="9525">
            <a:solidFill>
              <a:srgbClr val="000000"/>
            </a:solidFill>
            <a:miter lim="800000"/>
            <a:headEnd/>
            <a:tailEnd/>
          </a:ln>
        </p:spPr>
      </p:pic>
      <p:sp>
        <p:nvSpPr>
          <p:cNvPr id="63" name="Rectangle 62"/>
          <p:cNvSpPr/>
          <p:nvPr/>
        </p:nvSpPr>
        <p:spPr>
          <a:xfrm>
            <a:off x="4788024" y="6095037"/>
            <a:ext cx="1554476" cy="646331"/>
          </a:xfrm>
          <a:prstGeom prst="rect">
            <a:avLst/>
          </a:prstGeom>
        </p:spPr>
        <p:txBody>
          <a:bodyPr wrap="square">
            <a:spAutoFit/>
          </a:bodyPr>
          <a:lstStyle/>
          <a:p>
            <a:pPr algn="ctr"/>
            <a:r>
              <a:rPr lang="en-US" dirty="0">
                <a:latin typeface="+mn-lt"/>
              </a:rPr>
              <a:t>Working </a:t>
            </a:r>
          </a:p>
          <a:p>
            <a:pPr algn="ctr"/>
            <a:r>
              <a:rPr lang="en-US" dirty="0">
                <a:latin typeface="+mn-lt"/>
              </a:rPr>
              <a:t>code</a:t>
            </a:r>
            <a:endParaRPr lang="el-GR" dirty="0">
              <a:latin typeface="+mn-lt"/>
            </a:endParaRPr>
          </a:p>
        </p:txBody>
      </p:sp>
      <p:sp>
        <p:nvSpPr>
          <p:cNvPr id="68" name="Rectangle 67"/>
          <p:cNvSpPr/>
          <p:nvPr/>
        </p:nvSpPr>
        <p:spPr>
          <a:xfrm>
            <a:off x="4932040" y="3645024"/>
            <a:ext cx="1554476" cy="646331"/>
          </a:xfrm>
          <a:prstGeom prst="rect">
            <a:avLst/>
          </a:prstGeom>
        </p:spPr>
        <p:txBody>
          <a:bodyPr wrap="square">
            <a:spAutoFit/>
          </a:bodyPr>
          <a:lstStyle/>
          <a:p>
            <a:pPr algn="r"/>
            <a:r>
              <a:rPr lang="en-US" dirty="0">
                <a:latin typeface="+mn-lt"/>
              </a:rPr>
              <a:t>Design Specification</a:t>
            </a:r>
            <a:endParaRPr lang="el-GR" dirty="0">
              <a:latin typeface="+mn-lt"/>
            </a:endParaRPr>
          </a:p>
        </p:txBody>
      </p:sp>
      <p:sp>
        <p:nvSpPr>
          <p:cNvPr id="69" name="Right Arrow 68"/>
          <p:cNvSpPr/>
          <p:nvPr/>
        </p:nvSpPr>
        <p:spPr>
          <a:xfrm rot="5400000">
            <a:off x="7361009" y="4438853"/>
            <a:ext cx="576064" cy="57606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70" name="Rounded Rectangle 69"/>
          <p:cNvSpPr/>
          <p:nvPr/>
        </p:nvSpPr>
        <p:spPr>
          <a:xfrm>
            <a:off x="6732240" y="5140892"/>
            <a:ext cx="1800200" cy="386904"/>
          </a:xfrm>
          <a:prstGeom prst="roundRect">
            <a:avLst/>
          </a:prstGeom>
        </p:spPr>
        <p:style>
          <a:lnRef idx="2">
            <a:schemeClr val="dk1"/>
          </a:lnRef>
          <a:fillRef idx="1">
            <a:schemeClr val="lt1"/>
          </a:fillRef>
          <a:effectRef idx="0">
            <a:schemeClr val="dk1"/>
          </a:effectRef>
          <a:fontRef idx="minor">
            <a:schemeClr val="dk1"/>
          </a:fontRef>
        </p:style>
        <p:txBody>
          <a:bodyPr wrap="square" lIns="90000" tIns="36000" bIns="36000" rtlCol="0" anchor="ctr" anchorCtr="0">
            <a:spAutoFit/>
          </a:bodyPr>
          <a:lstStyle/>
          <a:p>
            <a:pPr algn="ctr"/>
            <a:r>
              <a:rPr lang="en-US" dirty="0">
                <a:solidFill>
                  <a:srgbClr val="C00000"/>
                </a:solidFill>
              </a:rPr>
              <a:t>Implementation</a:t>
            </a:r>
            <a:endParaRPr lang="el-GR" dirty="0">
              <a:solidFill>
                <a:srgbClr val="C00000"/>
              </a:solidFill>
            </a:endParaRPr>
          </a:p>
        </p:txBody>
      </p:sp>
      <p:sp>
        <p:nvSpPr>
          <p:cNvPr id="71" name="Right Arrow 70"/>
          <p:cNvSpPr/>
          <p:nvPr/>
        </p:nvSpPr>
        <p:spPr>
          <a:xfrm rot="10800000">
            <a:off x="5940152" y="5046312"/>
            <a:ext cx="576064" cy="57606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72" name="Rounded Rectangle 71"/>
          <p:cNvSpPr/>
          <p:nvPr/>
        </p:nvSpPr>
        <p:spPr>
          <a:xfrm>
            <a:off x="2195737" y="5140892"/>
            <a:ext cx="1584176" cy="386904"/>
          </a:xfrm>
          <a:prstGeom prst="roundRect">
            <a:avLst/>
          </a:prstGeom>
        </p:spPr>
        <p:style>
          <a:lnRef idx="2">
            <a:schemeClr val="dk1"/>
          </a:lnRef>
          <a:fillRef idx="1">
            <a:schemeClr val="lt1"/>
          </a:fillRef>
          <a:effectRef idx="0">
            <a:schemeClr val="dk1"/>
          </a:effectRef>
          <a:fontRef idx="minor">
            <a:schemeClr val="dk1"/>
          </a:fontRef>
        </p:style>
        <p:txBody>
          <a:bodyPr wrap="square" lIns="90000" tIns="36000" bIns="36000" rtlCol="0" anchor="ctr" anchorCtr="0">
            <a:spAutoFit/>
          </a:bodyPr>
          <a:lstStyle/>
          <a:p>
            <a:pPr algn="ctr"/>
            <a:r>
              <a:rPr lang="en-US" dirty="0">
                <a:solidFill>
                  <a:srgbClr val="C00000"/>
                </a:solidFill>
              </a:rPr>
              <a:t>Testing</a:t>
            </a:r>
            <a:endParaRPr lang="el-GR" dirty="0">
              <a:solidFill>
                <a:srgbClr val="C00000"/>
              </a:solidFill>
            </a:endParaRPr>
          </a:p>
        </p:txBody>
      </p:sp>
      <p:sp>
        <p:nvSpPr>
          <p:cNvPr id="73" name="Right Arrow 72"/>
          <p:cNvSpPr/>
          <p:nvPr/>
        </p:nvSpPr>
        <p:spPr>
          <a:xfrm flipH="1">
            <a:off x="1450018" y="5046312"/>
            <a:ext cx="576064" cy="57606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74" name="Right Arrow 73"/>
          <p:cNvSpPr/>
          <p:nvPr/>
        </p:nvSpPr>
        <p:spPr>
          <a:xfrm flipH="1">
            <a:off x="3995937" y="5046312"/>
            <a:ext cx="576064" cy="57606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pic>
        <p:nvPicPr>
          <p:cNvPr id="75" name="Picture 40"/>
          <p:cNvPicPr>
            <a:picLocks noChangeAspect="1" noChangeArrowheads="1"/>
          </p:cNvPicPr>
          <p:nvPr/>
        </p:nvPicPr>
        <p:blipFill>
          <a:blip r:embed="rId4" cstate="print"/>
          <a:srcRect/>
          <a:stretch>
            <a:fillRect/>
          </a:stretch>
        </p:blipFill>
        <p:spPr bwMode="auto">
          <a:xfrm>
            <a:off x="467544" y="4742542"/>
            <a:ext cx="894165" cy="1183605"/>
          </a:xfrm>
          <a:prstGeom prst="rect">
            <a:avLst/>
          </a:prstGeom>
          <a:noFill/>
          <a:ln w="9525">
            <a:solidFill>
              <a:srgbClr val="000000"/>
            </a:solidFill>
            <a:miter lim="800000"/>
            <a:headEnd/>
            <a:tailEnd/>
          </a:ln>
        </p:spPr>
      </p:pic>
      <p:pic>
        <p:nvPicPr>
          <p:cNvPr id="77" name="Picture 45" descr="C:\Users\pvassil\AppData\Local\Microsoft\Windows\Temporary Internet Files\Content.IE5\8CJ2M2NE\256px-Approve.svg[1].png"/>
          <p:cNvPicPr>
            <a:picLocks noChangeAspect="1" noChangeArrowheads="1"/>
          </p:cNvPicPr>
          <p:nvPr/>
        </p:nvPicPr>
        <p:blipFill>
          <a:blip r:embed="rId5" cstate="print"/>
          <a:srcRect/>
          <a:stretch>
            <a:fillRect/>
          </a:stretch>
        </p:blipFill>
        <p:spPr bwMode="auto">
          <a:xfrm>
            <a:off x="899592" y="4366845"/>
            <a:ext cx="643136" cy="643136"/>
          </a:xfrm>
          <a:prstGeom prst="rect">
            <a:avLst/>
          </a:prstGeom>
          <a:noFill/>
        </p:spPr>
      </p:pic>
      <p:sp>
        <p:nvSpPr>
          <p:cNvPr id="78" name="Right Arrow 77"/>
          <p:cNvSpPr/>
          <p:nvPr/>
        </p:nvSpPr>
        <p:spPr>
          <a:xfrm rot="5400000">
            <a:off x="1720404" y="3250721"/>
            <a:ext cx="2520280" cy="57606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79" name="Right Arrow 78"/>
          <p:cNvSpPr/>
          <p:nvPr/>
        </p:nvSpPr>
        <p:spPr>
          <a:xfrm rot="16200000">
            <a:off x="611560" y="3789040"/>
            <a:ext cx="576064" cy="57606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80" name="Rectangle 79"/>
          <p:cNvSpPr/>
          <p:nvPr/>
        </p:nvSpPr>
        <p:spPr>
          <a:xfrm>
            <a:off x="14764" y="6093296"/>
            <a:ext cx="1944216" cy="646331"/>
          </a:xfrm>
          <a:prstGeom prst="rect">
            <a:avLst/>
          </a:prstGeom>
        </p:spPr>
        <p:txBody>
          <a:bodyPr wrap="square">
            <a:spAutoFit/>
          </a:bodyPr>
          <a:lstStyle/>
          <a:p>
            <a:pPr algn="ctr"/>
            <a:r>
              <a:rPr lang="en-US" dirty="0">
                <a:latin typeface="+mn-lt"/>
              </a:rPr>
              <a:t>Working code with quality assurances</a:t>
            </a:r>
            <a:endParaRPr lang="el-GR" dirty="0">
              <a:latin typeface="+mn-lt"/>
            </a:endParaRPr>
          </a:p>
        </p:txBody>
      </p:sp>
      <p:sp>
        <p:nvSpPr>
          <p:cNvPr id="81" name="Right Arrow 80"/>
          <p:cNvSpPr/>
          <p:nvPr/>
        </p:nvSpPr>
        <p:spPr>
          <a:xfrm rot="16200000">
            <a:off x="611560" y="2132856"/>
            <a:ext cx="576064" cy="57606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82" name="Rounded Rectangle 81"/>
          <p:cNvSpPr/>
          <p:nvPr/>
        </p:nvSpPr>
        <p:spPr>
          <a:xfrm>
            <a:off x="107504" y="3068960"/>
            <a:ext cx="1584176" cy="386904"/>
          </a:xfrm>
          <a:prstGeom prst="roundRect">
            <a:avLst/>
          </a:prstGeom>
        </p:spPr>
        <p:style>
          <a:lnRef idx="2">
            <a:schemeClr val="dk1"/>
          </a:lnRef>
          <a:fillRef idx="1">
            <a:schemeClr val="lt1"/>
          </a:fillRef>
          <a:effectRef idx="0">
            <a:schemeClr val="dk1"/>
          </a:effectRef>
          <a:fontRef idx="minor">
            <a:schemeClr val="dk1"/>
          </a:fontRef>
        </p:style>
        <p:txBody>
          <a:bodyPr wrap="square" lIns="90000" tIns="36000" bIns="36000" rtlCol="0" anchor="ctr" anchorCtr="0">
            <a:spAutoFit/>
          </a:bodyPr>
          <a:lstStyle/>
          <a:p>
            <a:pPr algn="ctr"/>
            <a:r>
              <a:rPr lang="en-US" dirty="0">
                <a:solidFill>
                  <a:srgbClr val="C00000"/>
                </a:solidFill>
              </a:rPr>
              <a:t>Maintenance</a:t>
            </a:r>
            <a:endParaRPr lang="el-GR" dirty="0">
              <a:solidFill>
                <a:srgbClr val="C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use.png"/>
          <p:cNvPicPr>
            <a:picLocks noChangeAspect="1"/>
          </p:cNvPicPr>
          <p:nvPr/>
        </p:nvPicPr>
        <p:blipFill>
          <a:blip r:embed="rId2" cstate="print"/>
          <a:stretch>
            <a:fillRect/>
          </a:stretch>
        </p:blipFill>
        <p:spPr>
          <a:xfrm>
            <a:off x="0" y="1605502"/>
            <a:ext cx="9144000" cy="3646995"/>
          </a:xfrm>
          <a:prstGeom prst="rect">
            <a:avLst/>
          </a:prstGeom>
        </p:spPr>
      </p:pic>
      <p:sp>
        <p:nvSpPr>
          <p:cNvPr id="3" name="Rectangle 2"/>
          <p:cNvSpPr/>
          <p:nvPr/>
        </p:nvSpPr>
        <p:spPr>
          <a:xfrm>
            <a:off x="25638" y="3759762"/>
            <a:ext cx="197971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Rectangle 3"/>
          <p:cNvSpPr/>
          <p:nvPr/>
        </p:nvSpPr>
        <p:spPr>
          <a:xfrm>
            <a:off x="3124672" y="3734124"/>
            <a:ext cx="197971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p:cNvSpPr/>
          <p:nvPr/>
        </p:nvSpPr>
        <p:spPr>
          <a:xfrm>
            <a:off x="6189048" y="3754856"/>
            <a:ext cx="197971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pPr>
              <a:defRPr/>
            </a:pPr>
            <a:fld id="{E7F04DA7-EF53-4BD8-A087-54E697EB4BB1}" type="slidenum">
              <a:rPr lang="en-US" smtClean="0"/>
              <a:pPr>
                <a:defRPr/>
              </a:pPr>
              <a:t>31</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067" y="609600"/>
            <a:ext cx="4371975"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012267" y="762000"/>
            <a:ext cx="3505200" cy="5755422"/>
          </a:xfrm>
          <a:prstGeom prst="rect">
            <a:avLst/>
          </a:prstGeom>
          <a:noFill/>
        </p:spPr>
        <p:txBody>
          <a:bodyPr wrap="square" rtlCol="0">
            <a:spAutoFit/>
          </a:bodyPr>
          <a:lstStyle/>
          <a:p>
            <a:r>
              <a:rPr lang="el-GR" sz="1600" dirty="0"/>
              <a:t>Η «καλούμενη» </a:t>
            </a:r>
            <a:r>
              <a:rPr lang="en-US" sz="1600" dirty="0"/>
              <a:t>use case, </a:t>
            </a:r>
            <a:r>
              <a:rPr lang="el-GR" sz="1600" dirty="0"/>
              <a:t>από τις προηγούμενες </a:t>
            </a:r>
            <a:r>
              <a:rPr lang="en-US" sz="1600" dirty="0"/>
              <a:t>use cases.</a:t>
            </a:r>
          </a:p>
          <a:p>
            <a:r>
              <a:rPr lang="el-GR" sz="1600" dirty="0"/>
              <a:t>Ορολογία: η παρούσα «καλούμενη» </a:t>
            </a:r>
            <a:r>
              <a:rPr lang="en-US" sz="1600" dirty="0"/>
              <a:t>use case </a:t>
            </a:r>
            <a:r>
              <a:rPr lang="el-GR" sz="1600" dirty="0"/>
              <a:t>ονομάζεται </a:t>
            </a:r>
            <a:r>
              <a:rPr lang="en-US" sz="1600" dirty="0"/>
              <a:t>“supplier” </a:t>
            </a:r>
            <a:r>
              <a:rPr lang="el-GR" sz="1600" dirty="0"/>
              <a:t>και οι καλούσες </a:t>
            </a:r>
            <a:r>
              <a:rPr lang="en-US" sz="1600" dirty="0"/>
              <a:t>use cases </a:t>
            </a:r>
            <a:r>
              <a:rPr lang="el-GR" sz="1600" dirty="0"/>
              <a:t>ονομάζονται </a:t>
            </a:r>
            <a:r>
              <a:rPr lang="en-US" sz="1600" dirty="0"/>
              <a:t>“client” use cases.</a:t>
            </a:r>
            <a:endParaRPr lang="el-GR" sz="1600" dirty="0"/>
          </a:p>
          <a:p>
            <a:endParaRPr lang="en-US" sz="1600" dirty="0"/>
          </a:p>
          <a:p>
            <a:r>
              <a:rPr lang="el-GR" sz="1600" dirty="0"/>
              <a:t>Όπως βλέπετε, ΔΕΝ είναι πλήρης (</a:t>
            </a:r>
            <a:r>
              <a:rPr lang="en-US" sz="1600" dirty="0"/>
              <a:t>“the use case begins when …”)</a:t>
            </a:r>
          </a:p>
          <a:p>
            <a:endParaRPr lang="en-US" sz="1600" dirty="0"/>
          </a:p>
          <a:p>
            <a:r>
              <a:rPr lang="en-US" sz="1600" dirty="0"/>
              <a:t>H supplier use case </a:t>
            </a:r>
            <a:r>
              <a:rPr lang="el-GR" sz="1600" dirty="0"/>
              <a:t>ΔΕΝ είναι υποχρεωτικό να είναι πλήρης, αλλά μπορεί να αποτελεί αυτό που ονομάζουμε </a:t>
            </a:r>
            <a:r>
              <a:rPr lang="en-US" sz="1600" dirty="0"/>
              <a:t>behavior fragment.</a:t>
            </a:r>
          </a:p>
          <a:p>
            <a:r>
              <a:rPr lang="el-GR" sz="1600" dirty="0"/>
              <a:t>Φυσικά, πάντα μπορεί μια </a:t>
            </a:r>
            <a:r>
              <a:rPr lang="en-US" sz="1600" dirty="0"/>
              <a:t>supplier use case </a:t>
            </a:r>
            <a:r>
              <a:rPr lang="el-GR" sz="1600" dirty="0"/>
              <a:t>να είναι πλήρης και να ενεργοποιείται από</a:t>
            </a:r>
            <a:r>
              <a:rPr lang="en-US" sz="1600" dirty="0"/>
              <a:t> </a:t>
            </a:r>
            <a:r>
              <a:rPr lang="el-GR" sz="1600" dirty="0"/>
              <a:t>την κατάλληλη ενέργεια του </a:t>
            </a:r>
            <a:r>
              <a:rPr lang="en-US" sz="1600" dirty="0"/>
              <a:t>primary actor</a:t>
            </a:r>
            <a:r>
              <a:rPr lang="el-GR" sz="1600" dirty="0"/>
              <a:t> της.</a:t>
            </a:r>
          </a:p>
          <a:p>
            <a:endParaRPr lang="el-GR" sz="1600" dirty="0"/>
          </a:p>
          <a:p>
            <a:r>
              <a:rPr lang="el-GR" sz="1600" dirty="0"/>
              <a:t>ΠΡΟΣΟΧΗ: η μόνη περίπτωση που επιτρέπουμε </a:t>
            </a:r>
            <a:r>
              <a:rPr lang="en-US" sz="1600" dirty="0"/>
              <a:t>behavior fragments as use cases </a:t>
            </a:r>
            <a:r>
              <a:rPr lang="el-GR" sz="1600" dirty="0"/>
              <a:t>είναι να χρησιμοποιηθούν μέσω </a:t>
            </a:r>
            <a:r>
              <a:rPr lang="en-US" sz="1600" dirty="0"/>
              <a:t>include </a:t>
            </a:r>
            <a:r>
              <a:rPr lang="el-GR" sz="1600" dirty="0"/>
              <a:t>«κλήσεων»</a:t>
            </a:r>
          </a:p>
        </p:txBody>
      </p:sp>
    </p:spTree>
    <p:extLst>
      <p:ext uri="{BB962C8B-B14F-4D97-AF65-F5344CB8AC3E}">
        <p14:creationId xmlns:p14="http://schemas.microsoft.com/office/powerpoint/2010/main" val="3461292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E14AD-8CCD-47AE-BB0C-628B1529C6B5}"/>
              </a:ext>
            </a:extLst>
          </p:cNvPr>
          <p:cNvSpPr>
            <a:spLocks noGrp="1"/>
          </p:cNvSpPr>
          <p:nvPr>
            <p:ph type="title"/>
          </p:nvPr>
        </p:nvSpPr>
        <p:spPr/>
        <p:txBody>
          <a:bodyPr/>
          <a:lstStyle/>
          <a:p>
            <a:r>
              <a:rPr lang="el-GR" dirty="0"/>
              <a:t>Σύνοψη</a:t>
            </a:r>
            <a:endParaRPr lang="en-US" dirty="0"/>
          </a:p>
        </p:txBody>
      </p:sp>
      <p:sp>
        <p:nvSpPr>
          <p:cNvPr id="3" name="Text Placeholder 2">
            <a:extLst>
              <a:ext uri="{FF2B5EF4-FFF2-40B4-BE49-F238E27FC236}">
                <a16:creationId xmlns:a16="http://schemas.microsoft.com/office/drawing/2014/main" id="{C8647B73-4625-4FF0-AA11-0ED21BA93326}"/>
              </a:ext>
            </a:extLst>
          </p:cNvPr>
          <p:cNvSpPr>
            <a:spLocks noGrp="1"/>
          </p:cNvSpPr>
          <p:nvPr>
            <p:ph type="body" idx="1"/>
          </p:nvPr>
        </p:nvSpPr>
        <p:spPr>
          <a:xfrm>
            <a:off x="722313" y="1600200"/>
            <a:ext cx="7772400" cy="2806701"/>
          </a:xfrm>
        </p:spPr>
        <p:txBody>
          <a:bodyPr>
            <a:normAutofit fontScale="92500" lnSpcReduction="20000"/>
          </a:bodyPr>
          <a:lstStyle/>
          <a:p>
            <a:r>
              <a:rPr lang="el-GR" dirty="0"/>
              <a:t>Τελειώνοντας την ενότητα αυτή πρέπει να είστε εις θέση να φέρετε εις πέρας τη διαδικασία της ανάλυσης απαιτήσεων και να εργάζεστε με τα αποτελέσματά της, που είναι δομημένες αναπαραστάσεις της ανάλυσης απαιτήσεων</a:t>
            </a:r>
          </a:p>
          <a:p>
            <a:r>
              <a:rPr lang="el-GR" dirty="0"/>
              <a:t>Πρακτικά, πρέπει να είστε εις θέση, δοθείσης μιας σχετικά αδόμητης καταγραφής των απαιτήσεων σε φυσική γλώσσα, …</a:t>
            </a:r>
            <a:endParaRPr lang="en-US" dirty="0"/>
          </a:p>
          <a:p>
            <a:r>
              <a:rPr lang="el-GR" dirty="0"/>
              <a:t>(α) να κατανοείτε, και, </a:t>
            </a:r>
            <a:endParaRPr lang="en-US" dirty="0"/>
          </a:p>
          <a:p>
            <a:r>
              <a:rPr lang="el-GR" dirty="0"/>
              <a:t>(β) να παράγετε </a:t>
            </a:r>
            <a:endParaRPr lang="en-US" dirty="0"/>
          </a:p>
          <a:p>
            <a:r>
              <a:rPr lang="el-GR" dirty="0"/>
              <a:t>τα αντίστοιχα </a:t>
            </a:r>
            <a:r>
              <a:rPr lang="en-US" dirty="0"/>
              <a:t>use cases</a:t>
            </a:r>
            <a:r>
              <a:rPr lang="el-GR" dirty="0"/>
              <a:t>, που μεταφράζουν τις απαιτήσεις σε οργανωμένες καταγραφές – «</a:t>
            </a:r>
            <a:r>
              <a:rPr lang="el-GR" dirty="0" err="1"/>
              <a:t>ψευδοκώδικα</a:t>
            </a:r>
            <a:r>
              <a:rPr lang="el-GR" dirty="0"/>
              <a:t>» – της λειτουργικότητας του συστήματός σας</a:t>
            </a:r>
            <a:endParaRPr lang="en-US" dirty="0"/>
          </a:p>
        </p:txBody>
      </p:sp>
      <p:sp>
        <p:nvSpPr>
          <p:cNvPr id="4" name="Slide Number Placeholder 3">
            <a:extLst>
              <a:ext uri="{FF2B5EF4-FFF2-40B4-BE49-F238E27FC236}">
                <a16:creationId xmlns:a16="http://schemas.microsoft.com/office/drawing/2014/main" id="{28470DC1-062F-4EE9-96E3-064C02BD1AA2}"/>
              </a:ext>
            </a:extLst>
          </p:cNvPr>
          <p:cNvSpPr>
            <a:spLocks noGrp="1"/>
          </p:cNvSpPr>
          <p:nvPr>
            <p:ph type="sldNum" sz="quarter" idx="12"/>
          </p:nvPr>
        </p:nvSpPr>
        <p:spPr/>
        <p:txBody>
          <a:bodyPr/>
          <a:lstStyle/>
          <a:p>
            <a:pPr>
              <a:defRPr/>
            </a:pPr>
            <a:fld id="{E9FD506E-7E9D-4710-AAF2-617F0FBCAE73}" type="slidenum">
              <a:rPr lang="en-US" smtClean="0"/>
              <a:pPr>
                <a:defRPr/>
              </a:pPr>
              <a:t>32</a:t>
            </a:fld>
            <a:endParaRPr lang="en-US"/>
          </a:p>
        </p:txBody>
      </p:sp>
    </p:spTree>
    <p:extLst>
      <p:ext uri="{BB962C8B-B14F-4D97-AF65-F5344CB8AC3E}">
        <p14:creationId xmlns:p14="http://schemas.microsoft.com/office/powerpoint/2010/main" val="1552081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228600" y="685800"/>
            <a:ext cx="5943600" cy="2286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l-GR"/>
          </a:p>
        </p:txBody>
      </p:sp>
      <p:sp>
        <p:nvSpPr>
          <p:cNvPr id="34" name="Slide Number Placeholder 1"/>
          <p:cNvSpPr>
            <a:spLocks noGrp="1"/>
          </p:cNvSpPr>
          <p:nvPr>
            <p:ph type="sldNum" sz="quarter" idx="12"/>
          </p:nvPr>
        </p:nvSpPr>
        <p:spPr>
          <a:xfrm>
            <a:off x="6553200" y="6356350"/>
            <a:ext cx="2133600" cy="365125"/>
          </a:xfrm>
        </p:spPr>
        <p:txBody>
          <a:bodyPr/>
          <a:lstStyle/>
          <a:p>
            <a:pPr>
              <a:defRPr/>
            </a:pPr>
            <a:fld id="{E9A806F4-BC2D-42EB-929C-628D2D0B77A5}" type="slidenum">
              <a:rPr lang="el-GR" altLang="en-US" smtClean="0"/>
              <a:pPr>
                <a:defRPr/>
              </a:pPr>
              <a:t>33</a:t>
            </a:fld>
            <a:endParaRPr lang="el-GR" altLang="en-US"/>
          </a:p>
        </p:txBody>
      </p:sp>
      <p:sp>
        <p:nvSpPr>
          <p:cNvPr id="35" name="TextBox 34"/>
          <p:cNvSpPr txBox="1"/>
          <p:nvPr/>
        </p:nvSpPr>
        <p:spPr>
          <a:xfrm>
            <a:off x="335713" y="1270501"/>
            <a:ext cx="1656184" cy="646331"/>
          </a:xfrm>
          <a:prstGeom prst="rect">
            <a:avLst/>
          </a:prstGeom>
          <a:noFill/>
        </p:spPr>
        <p:txBody>
          <a:bodyPr wrap="square" rtlCol="0">
            <a:spAutoFit/>
          </a:bodyPr>
          <a:lstStyle/>
          <a:p>
            <a:r>
              <a:rPr lang="en-US" dirty="0">
                <a:latin typeface="+mn-lt"/>
              </a:rPr>
              <a:t>Real world problem</a:t>
            </a:r>
            <a:endParaRPr lang="el-GR" dirty="0">
              <a:latin typeface="+mn-lt"/>
            </a:endParaRPr>
          </a:p>
        </p:txBody>
      </p:sp>
      <p:sp>
        <p:nvSpPr>
          <p:cNvPr id="37" name="Rounded Rectangle 36"/>
          <p:cNvSpPr/>
          <p:nvPr/>
        </p:nvSpPr>
        <p:spPr>
          <a:xfrm>
            <a:off x="2195736" y="1270501"/>
            <a:ext cx="1584176" cy="693371"/>
          </a:xfrm>
          <a:prstGeom prst="roundRect">
            <a:avLst/>
          </a:prstGeom>
        </p:spPr>
        <p:style>
          <a:lnRef idx="2">
            <a:schemeClr val="dk1"/>
          </a:lnRef>
          <a:fillRef idx="1">
            <a:schemeClr val="lt1"/>
          </a:fillRef>
          <a:effectRef idx="0">
            <a:schemeClr val="dk1"/>
          </a:effectRef>
          <a:fontRef idx="minor">
            <a:schemeClr val="dk1"/>
          </a:fontRef>
        </p:style>
        <p:txBody>
          <a:bodyPr wrap="square" lIns="90000" tIns="36000" bIns="36000" rtlCol="0" anchor="ctr" anchorCtr="0">
            <a:spAutoFit/>
          </a:bodyPr>
          <a:lstStyle/>
          <a:p>
            <a:r>
              <a:rPr lang="en-US" dirty="0">
                <a:solidFill>
                  <a:srgbClr val="C00000"/>
                </a:solidFill>
              </a:rPr>
              <a:t>Requirements Engineering</a:t>
            </a:r>
            <a:endParaRPr lang="el-GR" dirty="0">
              <a:solidFill>
                <a:srgbClr val="C00000"/>
              </a:solidFill>
            </a:endParaRPr>
          </a:p>
        </p:txBody>
      </p:sp>
      <p:sp>
        <p:nvSpPr>
          <p:cNvPr id="38" name="Right Arrow 37"/>
          <p:cNvSpPr/>
          <p:nvPr/>
        </p:nvSpPr>
        <p:spPr>
          <a:xfrm>
            <a:off x="1475655" y="1394441"/>
            <a:ext cx="576064" cy="57606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43" name="Rounded Rectangle 42"/>
          <p:cNvSpPr/>
          <p:nvPr/>
        </p:nvSpPr>
        <p:spPr>
          <a:xfrm>
            <a:off x="6948264" y="1423734"/>
            <a:ext cx="1584176" cy="386904"/>
          </a:xfrm>
          <a:prstGeom prst="roundRect">
            <a:avLst/>
          </a:prstGeom>
        </p:spPr>
        <p:style>
          <a:lnRef idx="2">
            <a:schemeClr val="dk1"/>
          </a:lnRef>
          <a:fillRef idx="1">
            <a:schemeClr val="lt1"/>
          </a:fillRef>
          <a:effectRef idx="0">
            <a:schemeClr val="dk1"/>
          </a:effectRef>
          <a:fontRef idx="minor">
            <a:schemeClr val="dk1"/>
          </a:fontRef>
        </p:style>
        <p:txBody>
          <a:bodyPr wrap="square" lIns="90000" tIns="36000" bIns="36000" rtlCol="0" anchor="ctr" anchorCtr="0">
            <a:spAutoFit/>
          </a:bodyPr>
          <a:lstStyle/>
          <a:p>
            <a:pPr algn="ctr"/>
            <a:r>
              <a:rPr lang="en-US" dirty="0">
                <a:solidFill>
                  <a:srgbClr val="C00000"/>
                </a:solidFill>
              </a:rPr>
              <a:t>Design</a:t>
            </a:r>
            <a:endParaRPr lang="el-GR" dirty="0">
              <a:solidFill>
                <a:srgbClr val="C00000"/>
              </a:solidFill>
            </a:endParaRPr>
          </a:p>
        </p:txBody>
      </p:sp>
      <p:sp>
        <p:nvSpPr>
          <p:cNvPr id="48" name="Right Arrow 47"/>
          <p:cNvSpPr/>
          <p:nvPr/>
        </p:nvSpPr>
        <p:spPr>
          <a:xfrm>
            <a:off x="6228183" y="1394441"/>
            <a:ext cx="576064" cy="57606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pic>
        <p:nvPicPr>
          <p:cNvPr id="49" name="Picture 38"/>
          <p:cNvPicPr>
            <a:picLocks noChangeAspect="1" noChangeArrowheads="1"/>
          </p:cNvPicPr>
          <p:nvPr/>
        </p:nvPicPr>
        <p:blipFill>
          <a:blip r:embed="rId2" cstate="print"/>
          <a:srcRect/>
          <a:stretch>
            <a:fillRect/>
          </a:stretch>
        </p:blipFill>
        <p:spPr bwMode="auto">
          <a:xfrm>
            <a:off x="4860032" y="1034401"/>
            <a:ext cx="1036340" cy="1159904"/>
          </a:xfrm>
          <a:prstGeom prst="rect">
            <a:avLst/>
          </a:prstGeom>
          <a:noFill/>
          <a:ln w="9525">
            <a:solidFill>
              <a:srgbClr val="000000"/>
            </a:solidFill>
            <a:miter lim="800000"/>
            <a:headEnd/>
            <a:tailEnd/>
          </a:ln>
          <a:effectLst/>
        </p:spPr>
      </p:pic>
      <p:sp>
        <p:nvSpPr>
          <p:cNvPr id="58" name="Right Arrow 57"/>
          <p:cNvSpPr/>
          <p:nvPr/>
        </p:nvSpPr>
        <p:spPr>
          <a:xfrm>
            <a:off x="3995936" y="1388879"/>
            <a:ext cx="576064" cy="57606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59" name="Rectangle 58"/>
          <p:cNvSpPr/>
          <p:nvPr/>
        </p:nvSpPr>
        <p:spPr>
          <a:xfrm>
            <a:off x="4644008" y="2350621"/>
            <a:ext cx="1554476" cy="646331"/>
          </a:xfrm>
          <a:prstGeom prst="rect">
            <a:avLst/>
          </a:prstGeom>
        </p:spPr>
        <p:txBody>
          <a:bodyPr wrap="square">
            <a:spAutoFit/>
          </a:bodyPr>
          <a:lstStyle/>
          <a:p>
            <a:pPr algn="ctr"/>
            <a:r>
              <a:rPr lang="en-US" dirty="0">
                <a:latin typeface="+mn-lt"/>
              </a:rPr>
              <a:t>Requirements  Specification</a:t>
            </a:r>
            <a:endParaRPr lang="el-GR" dirty="0">
              <a:latin typeface="+mn-lt"/>
            </a:endParaRPr>
          </a:p>
        </p:txBody>
      </p:sp>
      <p:sp>
        <p:nvSpPr>
          <p:cNvPr id="60" name="Right Arrow 59"/>
          <p:cNvSpPr/>
          <p:nvPr/>
        </p:nvSpPr>
        <p:spPr>
          <a:xfrm rot="5400000">
            <a:off x="7361009" y="2134597"/>
            <a:ext cx="576064" cy="57606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pic>
        <p:nvPicPr>
          <p:cNvPr id="61" name="Picture 60" descr="D:\Users\pvassil\COURSES\OOP\SW_DEV\SCRIPTS\03_timelineToText\AnalyzeTheTimeLineSimpler.png"/>
          <p:cNvPicPr>
            <a:picLocks noChangeAspect="1"/>
          </p:cNvPicPr>
          <p:nvPr/>
        </p:nvPicPr>
        <p:blipFill>
          <a:blip r:embed="rId3" cstate="print"/>
          <a:srcRect/>
          <a:stretch>
            <a:fillRect/>
          </a:stretch>
        </p:blipFill>
        <p:spPr bwMode="auto">
          <a:xfrm>
            <a:off x="6549618" y="2875409"/>
            <a:ext cx="2198846" cy="1371600"/>
          </a:xfrm>
          <a:prstGeom prst="rect">
            <a:avLst/>
          </a:prstGeom>
          <a:noFill/>
          <a:ln w="9525">
            <a:solidFill>
              <a:srgbClr val="000000"/>
            </a:solidFill>
            <a:miter lim="800000"/>
            <a:headEnd/>
            <a:tailEnd/>
          </a:ln>
        </p:spPr>
      </p:pic>
      <p:pic>
        <p:nvPicPr>
          <p:cNvPr id="62" name="Picture 40"/>
          <p:cNvPicPr>
            <a:picLocks noChangeAspect="1" noChangeArrowheads="1"/>
          </p:cNvPicPr>
          <p:nvPr/>
        </p:nvPicPr>
        <p:blipFill>
          <a:blip r:embed="rId4" cstate="print"/>
          <a:srcRect/>
          <a:stretch>
            <a:fillRect/>
          </a:stretch>
        </p:blipFill>
        <p:spPr bwMode="auto">
          <a:xfrm>
            <a:off x="4932040" y="4742542"/>
            <a:ext cx="894165" cy="1183605"/>
          </a:xfrm>
          <a:prstGeom prst="rect">
            <a:avLst/>
          </a:prstGeom>
          <a:noFill/>
          <a:ln w="9525">
            <a:solidFill>
              <a:srgbClr val="000000"/>
            </a:solidFill>
            <a:miter lim="800000"/>
            <a:headEnd/>
            <a:tailEnd/>
          </a:ln>
        </p:spPr>
      </p:pic>
      <p:sp>
        <p:nvSpPr>
          <p:cNvPr id="63" name="Rectangle 62"/>
          <p:cNvSpPr/>
          <p:nvPr/>
        </p:nvSpPr>
        <p:spPr>
          <a:xfrm>
            <a:off x="4788024" y="6095037"/>
            <a:ext cx="1554476" cy="646331"/>
          </a:xfrm>
          <a:prstGeom prst="rect">
            <a:avLst/>
          </a:prstGeom>
        </p:spPr>
        <p:txBody>
          <a:bodyPr wrap="square">
            <a:spAutoFit/>
          </a:bodyPr>
          <a:lstStyle/>
          <a:p>
            <a:pPr algn="ctr"/>
            <a:r>
              <a:rPr lang="en-US" dirty="0">
                <a:latin typeface="+mn-lt"/>
              </a:rPr>
              <a:t>Working </a:t>
            </a:r>
          </a:p>
          <a:p>
            <a:pPr algn="ctr"/>
            <a:r>
              <a:rPr lang="en-US" dirty="0">
                <a:latin typeface="+mn-lt"/>
              </a:rPr>
              <a:t>code</a:t>
            </a:r>
            <a:endParaRPr lang="el-GR" dirty="0">
              <a:latin typeface="+mn-lt"/>
            </a:endParaRPr>
          </a:p>
        </p:txBody>
      </p:sp>
      <p:sp>
        <p:nvSpPr>
          <p:cNvPr id="68" name="Rectangle 67"/>
          <p:cNvSpPr/>
          <p:nvPr/>
        </p:nvSpPr>
        <p:spPr>
          <a:xfrm>
            <a:off x="4932040" y="3645024"/>
            <a:ext cx="1554476" cy="646331"/>
          </a:xfrm>
          <a:prstGeom prst="rect">
            <a:avLst/>
          </a:prstGeom>
        </p:spPr>
        <p:txBody>
          <a:bodyPr wrap="square">
            <a:spAutoFit/>
          </a:bodyPr>
          <a:lstStyle/>
          <a:p>
            <a:pPr algn="r"/>
            <a:r>
              <a:rPr lang="en-US" dirty="0">
                <a:latin typeface="+mn-lt"/>
              </a:rPr>
              <a:t>Design Specification</a:t>
            </a:r>
            <a:endParaRPr lang="el-GR" dirty="0">
              <a:latin typeface="+mn-lt"/>
            </a:endParaRPr>
          </a:p>
        </p:txBody>
      </p:sp>
      <p:sp>
        <p:nvSpPr>
          <p:cNvPr id="69" name="Right Arrow 68"/>
          <p:cNvSpPr/>
          <p:nvPr/>
        </p:nvSpPr>
        <p:spPr>
          <a:xfrm rot="5400000">
            <a:off x="7361009" y="4438853"/>
            <a:ext cx="576064" cy="57606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70" name="Rounded Rectangle 69"/>
          <p:cNvSpPr/>
          <p:nvPr/>
        </p:nvSpPr>
        <p:spPr>
          <a:xfrm>
            <a:off x="6732240" y="5140892"/>
            <a:ext cx="1800200" cy="386904"/>
          </a:xfrm>
          <a:prstGeom prst="roundRect">
            <a:avLst/>
          </a:prstGeom>
        </p:spPr>
        <p:style>
          <a:lnRef idx="2">
            <a:schemeClr val="dk1"/>
          </a:lnRef>
          <a:fillRef idx="1">
            <a:schemeClr val="lt1"/>
          </a:fillRef>
          <a:effectRef idx="0">
            <a:schemeClr val="dk1"/>
          </a:effectRef>
          <a:fontRef idx="minor">
            <a:schemeClr val="dk1"/>
          </a:fontRef>
        </p:style>
        <p:txBody>
          <a:bodyPr wrap="square" lIns="90000" tIns="36000" bIns="36000" rtlCol="0" anchor="ctr" anchorCtr="0">
            <a:spAutoFit/>
          </a:bodyPr>
          <a:lstStyle/>
          <a:p>
            <a:pPr algn="ctr"/>
            <a:r>
              <a:rPr lang="en-US" dirty="0">
                <a:solidFill>
                  <a:srgbClr val="C00000"/>
                </a:solidFill>
              </a:rPr>
              <a:t>Implementation</a:t>
            </a:r>
            <a:endParaRPr lang="el-GR" dirty="0">
              <a:solidFill>
                <a:srgbClr val="C00000"/>
              </a:solidFill>
            </a:endParaRPr>
          </a:p>
        </p:txBody>
      </p:sp>
      <p:sp>
        <p:nvSpPr>
          <p:cNvPr id="71" name="Right Arrow 70"/>
          <p:cNvSpPr/>
          <p:nvPr/>
        </p:nvSpPr>
        <p:spPr>
          <a:xfrm rot="10800000">
            <a:off x="5940152" y="5046312"/>
            <a:ext cx="576064" cy="57606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72" name="Rounded Rectangle 71"/>
          <p:cNvSpPr/>
          <p:nvPr/>
        </p:nvSpPr>
        <p:spPr>
          <a:xfrm>
            <a:off x="2195737" y="5140892"/>
            <a:ext cx="1584176" cy="386904"/>
          </a:xfrm>
          <a:prstGeom prst="roundRect">
            <a:avLst/>
          </a:prstGeom>
        </p:spPr>
        <p:style>
          <a:lnRef idx="2">
            <a:schemeClr val="dk1"/>
          </a:lnRef>
          <a:fillRef idx="1">
            <a:schemeClr val="lt1"/>
          </a:fillRef>
          <a:effectRef idx="0">
            <a:schemeClr val="dk1"/>
          </a:effectRef>
          <a:fontRef idx="minor">
            <a:schemeClr val="dk1"/>
          </a:fontRef>
        </p:style>
        <p:txBody>
          <a:bodyPr wrap="square" lIns="90000" tIns="36000" bIns="36000" rtlCol="0" anchor="ctr" anchorCtr="0">
            <a:spAutoFit/>
          </a:bodyPr>
          <a:lstStyle/>
          <a:p>
            <a:pPr algn="ctr"/>
            <a:r>
              <a:rPr lang="en-US" dirty="0">
                <a:solidFill>
                  <a:srgbClr val="C00000"/>
                </a:solidFill>
              </a:rPr>
              <a:t>Testing</a:t>
            </a:r>
            <a:endParaRPr lang="el-GR" dirty="0">
              <a:solidFill>
                <a:srgbClr val="C00000"/>
              </a:solidFill>
            </a:endParaRPr>
          </a:p>
        </p:txBody>
      </p:sp>
      <p:sp>
        <p:nvSpPr>
          <p:cNvPr id="73" name="Right Arrow 72"/>
          <p:cNvSpPr/>
          <p:nvPr/>
        </p:nvSpPr>
        <p:spPr>
          <a:xfrm flipH="1">
            <a:off x="1450018" y="5046312"/>
            <a:ext cx="576064" cy="57606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74" name="Right Arrow 73"/>
          <p:cNvSpPr/>
          <p:nvPr/>
        </p:nvSpPr>
        <p:spPr>
          <a:xfrm flipH="1">
            <a:off x="3995937" y="5046312"/>
            <a:ext cx="576064" cy="57606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pic>
        <p:nvPicPr>
          <p:cNvPr id="75" name="Picture 40"/>
          <p:cNvPicPr>
            <a:picLocks noChangeAspect="1" noChangeArrowheads="1"/>
          </p:cNvPicPr>
          <p:nvPr/>
        </p:nvPicPr>
        <p:blipFill>
          <a:blip r:embed="rId4" cstate="print"/>
          <a:srcRect/>
          <a:stretch>
            <a:fillRect/>
          </a:stretch>
        </p:blipFill>
        <p:spPr bwMode="auto">
          <a:xfrm>
            <a:off x="467544" y="4742542"/>
            <a:ext cx="894165" cy="1183605"/>
          </a:xfrm>
          <a:prstGeom prst="rect">
            <a:avLst/>
          </a:prstGeom>
          <a:noFill/>
          <a:ln w="9525">
            <a:solidFill>
              <a:srgbClr val="000000"/>
            </a:solidFill>
            <a:miter lim="800000"/>
            <a:headEnd/>
            <a:tailEnd/>
          </a:ln>
        </p:spPr>
      </p:pic>
      <p:pic>
        <p:nvPicPr>
          <p:cNvPr id="77" name="Picture 45" descr="C:\Users\pvassil\AppData\Local\Microsoft\Windows\Temporary Internet Files\Content.IE5\8CJ2M2NE\256px-Approve.svg[1].png"/>
          <p:cNvPicPr>
            <a:picLocks noChangeAspect="1" noChangeArrowheads="1"/>
          </p:cNvPicPr>
          <p:nvPr/>
        </p:nvPicPr>
        <p:blipFill>
          <a:blip r:embed="rId5" cstate="print"/>
          <a:srcRect/>
          <a:stretch>
            <a:fillRect/>
          </a:stretch>
        </p:blipFill>
        <p:spPr bwMode="auto">
          <a:xfrm>
            <a:off x="899592" y="4366845"/>
            <a:ext cx="643136" cy="643136"/>
          </a:xfrm>
          <a:prstGeom prst="rect">
            <a:avLst/>
          </a:prstGeom>
          <a:noFill/>
        </p:spPr>
      </p:pic>
      <p:sp>
        <p:nvSpPr>
          <p:cNvPr id="78" name="Right Arrow 77"/>
          <p:cNvSpPr/>
          <p:nvPr/>
        </p:nvSpPr>
        <p:spPr>
          <a:xfrm rot="5400000">
            <a:off x="1720404" y="3250721"/>
            <a:ext cx="2520280" cy="57606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79" name="Right Arrow 78"/>
          <p:cNvSpPr/>
          <p:nvPr/>
        </p:nvSpPr>
        <p:spPr>
          <a:xfrm rot="16200000">
            <a:off x="611560" y="3789040"/>
            <a:ext cx="576064" cy="57606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80" name="Rectangle 79"/>
          <p:cNvSpPr/>
          <p:nvPr/>
        </p:nvSpPr>
        <p:spPr>
          <a:xfrm>
            <a:off x="14764" y="6093296"/>
            <a:ext cx="1944216" cy="646331"/>
          </a:xfrm>
          <a:prstGeom prst="rect">
            <a:avLst/>
          </a:prstGeom>
        </p:spPr>
        <p:txBody>
          <a:bodyPr wrap="square">
            <a:spAutoFit/>
          </a:bodyPr>
          <a:lstStyle/>
          <a:p>
            <a:pPr algn="ctr"/>
            <a:r>
              <a:rPr lang="en-US" dirty="0">
                <a:latin typeface="+mn-lt"/>
              </a:rPr>
              <a:t>Working code with quality assurances</a:t>
            </a:r>
            <a:endParaRPr lang="el-GR" dirty="0">
              <a:latin typeface="+mn-lt"/>
            </a:endParaRPr>
          </a:p>
        </p:txBody>
      </p:sp>
      <p:sp>
        <p:nvSpPr>
          <p:cNvPr id="81" name="Right Arrow 80"/>
          <p:cNvSpPr/>
          <p:nvPr/>
        </p:nvSpPr>
        <p:spPr>
          <a:xfrm rot="16200000">
            <a:off x="611560" y="2132856"/>
            <a:ext cx="576064" cy="57606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82" name="Rounded Rectangle 81"/>
          <p:cNvSpPr/>
          <p:nvPr/>
        </p:nvSpPr>
        <p:spPr>
          <a:xfrm>
            <a:off x="107504" y="3068960"/>
            <a:ext cx="1584176" cy="386904"/>
          </a:xfrm>
          <a:prstGeom prst="roundRect">
            <a:avLst/>
          </a:prstGeom>
        </p:spPr>
        <p:style>
          <a:lnRef idx="2">
            <a:schemeClr val="dk1"/>
          </a:lnRef>
          <a:fillRef idx="1">
            <a:schemeClr val="lt1"/>
          </a:fillRef>
          <a:effectRef idx="0">
            <a:schemeClr val="dk1"/>
          </a:effectRef>
          <a:fontRef idx="minor">
            <a:schemeClr val="dk1"/>
          </a:fontRef>
        </p:style>
        <p:txBody>
          <a:bodyPr wrap="square" lIns="90000" tIns="36000" bIns="36000" rtlCol="0" anchor="ctr" anchorCtr="0">
            <a:spAutoFit/>
          </a:bodyPr>
          <a:lstStyle/>
          <a:p>
            <a:pPr algn="ctr"/>
            <a:r>
              <a:rPr lang="en-US" dirty="0">
                <a:solidFill>
                  <a:srgbClr val="C00000"/>
                </a:solidFill>
              </a:rPr>
              <a:t>Maintenance</a:t>
            </a:r>
            <a:endParaRPr lang="el-GR" dirty="0">
              <a:solidFill>
                <a:srgbClr val="C00000"/>
              </a:solidFill>
            </a:endParaRPr>
          </a:p>
        </p:txBody>
      </p:sp>
    </p:spTree>
    <p:extLst>
      <p:ext uri="{BB962C8B-B14F-4D97-AF65-F5344CB8AC3E}">
        <p14:creationId xmlns:p14="http://schemas.microsoft.com/office/powerpoint/2010/main" val="2146850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Σύνοψη (1/3)</a:t>
            </a:r>
          </a:p>
        </p:txBody>
      </p:sp>
      <p:sp>
        <p:nvSpPr>
          <p:cNvPr id="3" name="Θέση περιεχομένου 2"/>
          <p:cNvSpPr>
            <a:spLocks noGrp="1"/>
          </p:cNvSpPr>
          <p:nvPr>
            <p:ph idx="1"/>
          </p:nvPr>
        </p:nvSpPr>
        <p:spPr/>
        <p:txBody>
          <a:bodyPr>
            <a:normAutofit fontScale="70000" lnSpcReduction="20000"/>
          </a:bodyPr>
          <a:lstStyle/>
          <a:p>
            <a:r>
              <a:rPr lang="el-GR" b="1" dirty="0"/>
              <a:t>Τι</a:t>
            </a:r>
            <a:r>
              <a:rPr lang="el-GR" dirty="0"/>
              <a:t>: Πρέπει να μεταφράσουμε το πρόβλημα του πραγματικού κόσμου που έχουμε να επιλύσουμε σε μια </a:t>
            </a:r>
            <a:r>
              <a:rPr lang="el-GR" b="1" dirty="0"/>
              <a:t>δομημένη περιγραφή</a:t>
            </a:r>
          </a:p>
          <a:p>
            <a:r>
              <a:rPr lang="el-GR" dirty="0">
                <a:solidFill>
                  <a:srgbClr val="C00000"/>
                </a:solidFill>
              </a:rPr>
              <a:t>Γιατί</a:t>
            </a:r>
            <a:r>
              <a:rPr lang="el-GR" dirty="0"/>
              <a:t>: Όπως θα δούμε σε επόμενες ενότητες, η εν λόγω περιγραφή </a:t>
            </a:r>
            <a:r>
              <a:rPr lang="el-GR" dirty="0">
                <a:solidFill>
                  <a:srgbClr val="C00000"/>
                </a:solidFill>
              </a:rPr>
              <a:t>θα αξιοποιηθεί στην κατασκευή κλάσεων και μεθόδων</a:t>
            </a:r>
          </a:p>
          <a:p>
            <a:endParaRPr lang="el-GR" dirty="0">
              <a:solidFill>
                <a:srgbClr val="C00000"/>
              </a:solidFill>
            </a:endParaRPr>
          </a:p>
          <a:p>
            <a:pPr algn="ctr">
              <a:buNone/>
            </a:pPr>
            <a:r>
              <a:rPr lang="el-GR" b="1" dirty="0"/>
              <a:t>Έχει τεράστια σημασία, η περιγραφή να ΜΗΝ είναι ελεύθερο κείμενο, αλλά να ακολουθεί πολύ αυστηρούς κανόνες δομής και έκφρασης</a:t>
            </a:r>
          </a:p>
          <a:p>
            <a:pPr algn="ctr">
              <a:buNone/>
            </a:pPr>
            <a:endParaRPr lang="el-GR" b="1" dirty="0"/>
          </a:p>
          <a:p>
            <a:r>
              <a:rPr lang="el-GR" dirty="0">
                <a:solidFill>
                  <a:srgbClr val="0000FF"/>
                </a:solidFill>
              </a:rPr>
              <a:t>Πώς</a:t>
            </a:r>
            <a:r>
              <a:rPr lang="el-GR" dirty="0"/>
              <a:t>: είδαμε την τεχνική των </a:t>
            </a:r>
            <a:r>
              <a:rPr lang="en-US" dirty="0">
                <a:solidFill>
                  <a:srgbClr val="0000FF"/>
                </a:solidFill>
              </a:rPr>
              <a:t>use cases </a:t>
            </a:r>
            <a:r>
              <a:rPr lang="el-GR" dirty="0"/>
              <a:t>που μας δίνουν νοητικά εργαλεία για να μεταφράσουμε κάθε δουλειά / αρμοδιότητα του προγράμματος που θα κατασκευαστεί σε μια σειρά βημάτων και αλληλεπιδράσεων μεταξύ συστήματος και χρήστη</a:t>
            </a:r>
          </a:p>
          <a:p>
            <a:endParaRPr lang="el-GR" dirty="0"/>
          </a:p>
        </p:txBody>
      </p:sp>
      <p:sp>
        <p:nvSpPr>
          <p:cNvPr id="4" name="Θέση αριθμού διαφάνειας 3"/>
          <p:cNvSpPr>
            <a:spLocks noGrp="1"/>
          </p:cNvSpPr>
          <p:nvPr>
            <p:ph type="sldNum" sz="quarter" idx="12"/>
          </p:nvPr>
        </p:nvSpPr>
        <p:spPr/>
        <p:txBody>
          <a:bodyPr/>
          <a:lstStyle/>
          <a:p>
            <a:pPr>
              <a:defRPr/>
            </a:pPr>
            <a:fld id="{DAF04BCA-C374-4635-8D9B-698FAD81EB4E}" type="slidenum">
              <a:rPr lang="en-US" smtClean="0"/>
              <a:pPr>
                <a:defRPr/>
              </a:pPr>
              <a:t>34</a:t>
            </a:fld>
            <a:endParaRPr lang="en-US"/>
          </a:p>
        </p:txBody>
      </p:sp>
    </p:spTree>
    <p:extLst>
      <p:ext uri="{BB962C8B-B14F-4D97-AF65-F5344CB8AC3E}">
        <p14:creationId xmlns:p14="http://schemas.microsoft.com/office/powerpoint/2010/main" val="2509518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lIns="92075" tIns="46038" rIns="92075" bIns="46038" anchorCtr="0">
            <a:normAutofit/>
          </a:bodyPr>
          <a:lstStyle/>
          <a:p>
            <a:pPr>
              <a:defRPr/>
            </a:pPr>
            <a:r>
              <a:rPr lang="el-GR" sz="4000" dirty="0"/>
              <a:t>Σύνοψη (2/3): βασικά </a:t>
            </a:r>
            <a:r>
              <a:rPr lang="el-GR" sz="4000" dirty="0" err="1"/>
              <a:t>χαρ</a:t>
            </a:r>
            <a:r>
              <a:rPr lang="el-GR" sz="4000" dirty="0"/>
              <a:t>/κα</a:t>
            </a:r>
            <a:endParaRPr lang="en-CA" sz="4000" dirty="0"/>
          </a:p>
        </p:txBody>
      </p:sp>
      <p:sp>
        <p:nvSpPr>
          <p:cNvPr id="222211" name="Rectangle 3"/>
          <p:cNvSpPr>
            <a:spLocks noGrp="1" noChangeArrowheads="1"/>
          </p:cNvSpPr>
          <p:nvPr>
            <p:ph type="body" sz="half" idx="1"/>
          </p:nvPr>
        </p:nvSpPr>
        <p:spPr>
          <a:xfrm>
            <a:off x="381000" y="1752600"/>
            <a:ext cx="8610600" cy="4114800"/>
          </a:xfrm>
        </p:spPr>
        <p:txBody>
          <a:bodyPr lIns="92075" tIns="46038" rIns="92075" bIns="46038">
            <a:normAutofit lnSpcReduction="10000"/>
          </a:bodyPr>
          <a:lstStyle/>
          <a:p>
            <a:pPr>
              <a:lnSpc>
                <a:spcPct val="80000"/>
              </a:lnSpc>
              <a:defRPr/>
            </a:pPr>
            <a:r>
              <a:rPr lang="el-GR" sz="2000" dirty="0"/>
              <a:t>Χαρακτηρισμός του ποιος ξεκινά</a:t>
            </a:r>
            <a:r>
              <a:rPr lang="en-US" sz="2000" dirty="0"/>
              <a:t> </a:t>
            </a:r>
            <a:r>
              <a:rPr lang="el-GR" sz="2000" dirty="0"/>
              <a:t>την </a:t>
            </a:r>
            <a:r>
              <a:rPr lang="en-US" sz="2000" dirty="0"/>
              <a:t>use case</a:t>
            </a:r>
          </a:p>
          <a:p>
            <a:pPr>
              <a:lnSpc>
                <a:spcPct val="80000"/>
              </a:lnSpc>
              <a:defRPr/>
            </a:pPr>
            <a:endParaRPr lang="en-US" sz="2000" b="1" dirty="0"/>
          </a:p>
          <a:p>
            <a:pPr>
              <a:lnSpc>
                <a:spcPct val="80000"/>
              </a:lnSpc>
              <a:buNone/>
              <a:defRPr/>
            </a:pPr>
            <a:r>
              <a:rPr lang="en-US" sz="2000" b="1" dirty="0">
                <a:solidFill>
                  <a:srgbClr val="C00000"/>
                </a:solidFill>
              </a:rPr>
              <a:t>	</a:t>
            </a:r>
            <a:r>
              <a:rPr lang="en-US" sz="2000" b="1" dirty="0">
                <a:solidFill>
                  <a:srgbClr val="C00000"/>
                </a:solidFill>
                <a:latin typeface="Consolas" pitchFamily="49" charset="0"/>
                <a:cs typeface="Consolas" pitchFamily="49" charset="0"/>
              </a:rPr>
              <a:t>1. The use case starts when an &lt;actor&gt; &lt;function&gt; </a:t>
            </a:r>
          </a:p>
          <a:p>
            <a:pPr eaLnBrk="1" hangingPunct="1">
              <a:lnSpc>
                <a:spcPct val="80000"/>
              </a:lnSpc>
              <a:defRPr/>
            </a:pPr>
            <a:endParaRPr lang="en-US" sz="2000" dirty="0">
              <a:effectLst/>
            </a:endParaRPr>
          </a:p>
          <a:p>
            <a:pPr eaLnBrk="1" hangingPunct="1">
              <a:lnSpc>
                <a:spcPct val="80000"/>
              </a:lnSpc>
              <a:defRPr/>
            </a:pPr>
            <a:r>
              <a:rPr lang="el-GR" sz="2000" dirty="0">
                <a:effectLst/>
              </a:rPr>
              <a:t>Αριθμημένες προτάσεις, με αυστηρή σύνταξη (υποκείμενο = </a:t>
            </a:r>
            <a:r>
              <a:rPr lang="en-US" sz="2000" dirty="0">
                <a:effectLst/>
              </a:rPr>
              <a:t>actor</a:t>
            </a:r>
            <a:r>
              <a:rPr lang="el-GR" sz="2000" dirty="0">
                <a:effectLst/>
              </a:rPr>
              <a:t> / </a:t>
            </a:r>
            <a:r>
              <a:rPr lang="en-US" sz="2000" dirty="0">
                <a:effectLst/>
              </a:rPr>
              <a:t>(sub)syste</a:t>
            </a:r>
            <a:r>
              <a:rPr lang="en-US" sz="2000" dirty="0"/>
              <a:t>m, </a:t>
            </a:r>
            <a:r>
              <a:rPr lang="el-GR" sz="2000" dirty="0">
                <a:effectLst/>
              </a:rPr>
              <a:t>ενεργητικό ρήμα (όχι παθητική φωνή)</a:t>
            </a:r>
            <a:r>
              <a:rPr lang="en-US" sz="2000" dirty="0">
                <a:effectLst/>
              </a:rPr>
              <a:t>…</a:t>
            </a:r>
          </a:p>
          <a:p>
            <a:pPr eaLnBrk="1" hangingPunct="1">
              <a:lnSpc>
                <a:spcPct val="80000"/>
              </a:lnSpc>
              <a:defRPr/>
            </a:pPr>
            <a:endParaRPr lang="en-US" sz="2000" b="1" dirty="0">
              <a:effectLst/>
            </a:endParaRPr>
          </a:p>
          <a:p>
            <a:pPr eaLnBrk="1" hangingPunct="1">
              <a:lnSpc>
                <a:spcPct val="80000"/>
              </a:lnSpc>
              <a:buFont typeface="Wingdings" pitchFamily="2" charset="2"/>
              <a:buNone/>
              <a:defRPr/>
            </a:pPr>
            <a:r>
              <a:rPr lang="en-US" sz="2000" b="1" dirty="0">
                <a:solidFill>
                  <a:srgbClr val="C00000"/>
                </a:solidFill>
                <a:latin typeface="Consolas" pitchFamily="49" charset="0"/>
                <a:cs typeface="Consolas" pitchFamily="49" charset="0"/>
              </a:rPr>
              <a:t>	&lt;id&gt; The &lt;actor / (sub)system&gt; &lt;performs function&gt; </a:t>
            </a:r>
          </a:p>
          <a:p>
            <a:pPr>
              <a:lnSpc>
                <a:spcPct val="80000"/>
              </a:lnSpc>
              <a:defRPr/>
            </a:pPr>
            <a:endParaRPr lang="en-US" sz="2000" dirty="0"/>
          </a:p>
          <a:p>
            <a:pPr>
              <a:lnSpc>
                <a:spcPct val="80000"/>
              </a:lnSpc>
              <a:defRPr/>
            </a:pPr>
            <a:r>
              <a:rPr lang="el-GR" sz="2000" dirty="0"/>
              <a:t>… και απαντήσεις στα ερωτήματα: </a:t>
            </a:r>
            <a:r>
              <a:rPr lang="el-GR" sz="2000" u="sng" dirty="0"/>
              <a:t>Ποιος</a:t>
            </a:r>
            <a:r>
              <a:rPr lang="el-GR" sz="2000" dirty="0"/>
              <a:t>? </a:t>
            </a:r>
            <a:r>
              <a:rPr lang="el-GR" sz="2000" u="sng" dirty="0"/>
              <a:t>Τι</a:t>
            </a:r>
            <a:r>
              <a:rPr lang="el-GR" sz="2000" dirty="0"/>
              <a:t>? </a:t>
            </a:r>
            <a:r>
              <a:rPr lang="el-GR" sz="2000" u="sng" dirty="0"/>
              <a:t>Πότε</a:t>
            </a:r>
            <a:r>
              <a:rPr lang="el-GR" sz="2000" dirty="0"/>
              <a:t>? </a:t>
            </a:r>
            <a:r>
              <a:rPr lang="el-GR" sz="2000" u="sng" dirty="0"/>
              <a:t>Πού</a:t>
            </a:r>
            <a:r>
              <a:rPr lang="el-GR" sz="2000" dirty="0"/>
              <a:t>? σε σχέση με το αντικείμενο της πρότασης</a:t>
            </a:r>
            <a:endParaRPr lang="en-US" sz="2000" dirty="0"/>
          </a:p>
          <a:p>
            <a:pPr>
              <a:lnSpc>
                <a:spcPct val="80000"/>
              </a:lnSpc>
              <a:defRPr/>
            </a:pPr>
            <a:endParaRPr lang="en-US" sz="2000" b="1" dirty="0"/>
          </a:p>
          <a:p>
            <a:pPr>
              <a:lnSpc>
                <a:spcPct val="90000"/>
              </a:lnSpc>
              <a:buNone/>
              <a:defRPr/>
            </a:pPr>
            <a:r>
              <a:rPr lang="en-US" sz="2000" b="1" dirty="0">
                <a:solidFill>
                  <a:srgbClr val="C00000"/>
                </a:solidFill>
                <a:latin typeface="Consolas" pitchFamily="49" charset="0"/>
                <a:cs typeface="Consolas" pitchFamily="49" charset="0"/>
              </a:rPr>
              <a:t>	4. The main engine shall load the records from the log file to the engine’s record placeholder</a:t>
            </a:r>
          </a:p>
          <a:p>
            <a:pPr eaLnBrk="1" hangingPunct="1">
              <a:lnSpc>
                <a:spcPct val="80000"/>
              </a:lnSpc>
              <a:buFont typeface="Wingdings" pitchFamily="2" charset="2"/>
              <a:buNone/>
              <a:defRPr/>
            </a:pPr>
            <a:endParaRPr lang="en-US" sz="2000" dirty="0">
              <a:solidFill>
                <a:srgbClr val="FFFF66"/>
              </a:solidFill>
              <a:latin typeface="Century Gothic" pitchFamily="34" charset="0"/>
            </a:endParaRPr>
          </a:p>
          <a:p>
            <a:pPr eaLnBrk="1" hangingPunct="1">
              <a:lnSpc>
                <a:spcPct val="80000"/>
              </a:lnSpc>
              <a:buFont typeface="Wingdings" pitchFamily="2" charset="2"/>
              <a:buNone/>
              <a:defRPr/>
            </a:pPr>
            <a:endParaRPr lang="en-CA" sz="2000" dirty="0">
              <a:solidFill>
                <a:srgbClr val="C00000"/>
              </a:solidFill>
              <a:effectLst/>
              <a:latin typeface="Century Gothic" pitchFamily="34" charset="0"/>
            </a:endParaRPr>
          </a:p>
          <a:p>
            <a:pPr eaLnBrk="1" hangingPunct="1">
              <a:lnSpc>
                <a:spcPct val="80000"/>
              </a:lnSpc>
              <a:defRPr/>
            </a:pPr>
            <a:endParaRPr lang="en-CA" sz="2000" b="1" dirty="0">
              <a:latin typeface="Arial Unicode MS" pitchFamily="34" charset="-128"/>
            </a:endParaRPr>
          </a:p>
        </p:txBody>
      </p:sp>
      <p:sp>
        <p:nvSpPr>
          <p:cNvPr id="4" name="Slide Number Placeholder 5"/>
          <p:cNvSpPr>
            <a:spLocks noGrp="1"/>
          </p:cNvSpPr>
          <p:nvPr>
            <p:ph type="sldNum" sz="quarter" idx="11"/>
          </p:nvPr>
        </p:nvSpPr>
        <p:spPr/>
        <p:txBody>
          <a:bodyPr/>
          <a:lstStyle/>
          <a:p>
            <a:pPr>
              <a:defRPr/>
            </a:pPr>
            <a:fld id="{0AA53481-3064-4F75-8EBD-AF695F68E19F}" type="slidenum">
              <a:rPr lang="en-US"/>
              <a:pPr>
                <a:defRPr/>
              </a:pPr>
              <a:t>35</a:t>
            </a:fld>
            <a:endParaRPr lang="en-US"/>
          </a:p>
        </p:txBody>
      </p:sp>
    </p:spTree>
    <p:extLst>
      <p:ext uri="{BB962C8B-B14F-4D97-AF65-F5344CB8AC3E}">
        <p14:creationId xmlns:p14="http://schemas.microsoft.com/office/powerpoint/2010/main" val="2959150358"/>
      </p:ext>
    </p:extLst>
  </p:cSld>
  <p:clrMapOvr>
    <a:masterClrMapping/>
  </p:clrMapOvr>
  <p:transition spd="med">
    <p:cover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lIns="92075" tIns="46038" rIns="92075" bIns="46038" anchorCtr="0">
            <a:normAutofit/>
          </a:bodyPr>
          <a:lstStyle/>
          <a:p>
            <a:pPr>
              <a:defRPr/>
            </a:pPr>
            <a:r>
              <a:rPr lang="el-GR" sz="4000" dirty="0"/>
              <a:t>Σύνοψη (3/3): κοινά λάθη</a:t>
            </a:r>
            <a:endParaRPr lang="en-CA" sz="4000" dirty="0"/>
          </a:p>
        </p:txBody>
      </p:sp>
      <p:sp>
        <p:nvSpPr>
          <p:cNvPr id="222211" name="Rectangle 3"/>
          <p:cNvSpPr>
            <a:spLocks noGrp="1" noChangeArrowheads="1"/>
          </p:cNvSpPr>
          <p:nvPr>
            <p:ph type="body" sz="half" idx="1"/>
          </p:nvPr>
        </p:nvSpPr>
        <p:spPr>
          <a:xfrm>
            <a:off x="381000" y="1752600"/>
            <a:ext cx="8610600" cy="4114800"/>
          </a:xfrm>
        </p:spPr>
        <p:txBody>
          <a:bodyPr lIns="92075" tIns="46038" rIns="92075" bIns="46038">
            <a:normAutofit fontScale="77500" lnSpcReduction="20000"/>
          </a:bodyPr>
          <a:lstStyle/>
          <a:p>
            <a:pPr>
              <a:lnSpc>
                <a:spcPct val="80000"/>
              </a:lnSpc>
              <a:defRPr/>
            </a:pPr>
            <a:r>
              <a:rPr lang="el-GR" sz="2000" dirty="0"/>
              <a:t>Όνομα: κάτι που δεν είναι ρήμα </a:t>
            </a:r>
            <a:endParaRPr lang="en-US" sz="2000" dirty="0"/>
          </a:p>
          <a:p>
            <a:pPr>
              <a:lnSpc>
                <a:spcPct val="80000"/>
              </a:lnSpc>
              <a:defRPr/>
            </a:pPr>
            <a:endParaRPr lang="el-GR" sz="2000" dirty="0"/>
          </a:p>
          <a:p>
            <a:pPr marL="0" indent="0">
              <a:lnSpc>
                <a:spcPct val="80000"/>
              </a:lnSpc>
              <a:buNone/>
              <a:defRPr/>
            </a:pPr>
            <a:r>
              <a:rPr lang="el-GR" sz="2000" b="1" dirty="0">
                <a:solidFill>
                  <a:srgbClr val="C00000"/>
                </a:solidFill>
                <a:latin typeface="Consolas" pitchFamily="49" charset="0"/>
                <a:cs typeface="Consolas" pitchFamily="49" charset="0"/>
              </a:rPr>
              <a:t>	</a:t>
            </a:r>
            <a:r>
              <a:rPr lang="el-GR" sz="2000" b="1" strike="sngStrike" dirty="0" err="1">
                <a:solidFill>
                  <a:srgbClr val="C00000"/>
                </a:solidFill>
                <a:latin typeface="Consolas" pitchFamily="49" charset="0"/>
                <a:cs typeface="Consolas" pitchFamily="49" charset="0"/>
              </a:rPr>
              <a:t>διάθεσηΠροϊόντος</a:t>
            </a:r>
            <a:r>
              <a:rPr lang="el-GR" sz="2000" b="1" dirty="0">
                <a:solidFill>
                  <a:srgbClr val="C00000"/>
                </a:solidFill>
                <a:latin typeface="Consolas" pitchFamily="49" charset="0"/>
                <a:cs typeface="Consolas" pitchFamily="49" charset="0"/>
              </a:rPr>
              <a:t>   </a:t>
            </a:r>
            <a:r>
              <a:rPr lang="el-GR" sz="2000" dirty="0"/>
              <a:t>αντί για     </a:t>
            </a:r>
            <a:r>
              <a:rPr lang="el-GR" sz="2000" b="1" dirty="0" err="1">
                <a:solidFill>
                  <a:srgbClr val="0000FF"/>
                </a:solidFill>
                <a:latin typeface="Consolas" pitchFamily="49" charset="0"/>
                <a:cs typeface="Consolas" pitchFamily="49" charset="0"/>
              </a:rPr>
              <a:t>πρόσφερεΠροϊόν</a:t>
            </a:r>
            <a:r>
              <a:rPr lang="el-GR" sz="2000" b="1" dirty="0">
                <a:solidFill>
                  <a:srgbClr val="0000FF"/>
                </a:solidFill>
                <a:latin typeface="Consolas" pitchFamily="49" charset="0"/>
                <a:cs typeface="Consolas" pitchFamily="49" charset="0"/>
              </a:rPr>
              <a:t> (ρήμα)</a:t>
            </a:r>
          </a:p>
          <a:p>
            <a:pPr marL="0" indent="0">
              <a:lnSpc>
                <a:spcPct val="80000"/>
              </a:lnSpc>
              <a:buNone/>
              <a:defRPr/>
            </a:pPr>
            <a:endParaRPr lang="el-GR" sz="2000" strike="sngStrike" dirty="0"/>
          </a:p>
          <a:p>
            <a:pPr>
              <a:lnSpc>
                <a:spcPct val="80000"/>
              </a:lnSpc>
              <a:defRPr/>
            </a:pPr>
            <a:r>
              <a:rPr lang="en-US" sz="2000" dirty="0"/>
              <a:t>Actor</a:t>
            </a:r>
            <a:r>
              <a:rPr lang="el-GR" sz="2000" dirty="0"/>
              <a:t>: δηλώνετε το σύστημα για </a:t>
            </a:r>
            <a:r>
              <a:rPr lang="en-US" sz="2000" dirty="0"/>
              <a:t>actor</a:t>
            </a:r>
          </a:p>
          <a:p>
            <a:pPr>
              <a:lnSpc>
                <a:spcPct val="80000"/>
              </a:lnSpc>
              <a:defRPr/>
            </a:pPr>
            <a:endParaRPr lang="en-US" sz="2000" dirty="0"/>
          </a:p>
          <a:p>
            <a:pPr marL="0" indent="0">
              <a:lnSpc>
                <a:spcPct val="80000"/>
              </a:lnSpc>
              <a:buNone/>
              <a:defRPr/>
            </a:pPr>
            <a:r>
              <a:rPr lang="el-GR" sz="2000" b="1" dirty="0">
                <a:solidFill>
                  <a:srgbClr val="C00000"/>
                </a:solidFill>
                <a:latin typeface="Consolas" pitchFamily="49" charset="0"/>
                <a:cs typeface="Consolas" pitchFamily="49" charset="0"/>
              </a:rPr>
              <a:t>	</a:t>
            </a:r>
            <a:r>
              <a:rPr lang="el-GR" sz="2000" b="1" strike="sngStrike" dirty="0">
                <a:solidFill>
                  <a:srgbClr val="C00000"/>
                </a:solidFill>
                <a:latin typeface="Consolas" pitchFamily="49" charset="0"/>
                <a:cs typeface="Consolas" pitchFamily="49" charset="0"/>
              </a:rPr>
              <a:t>Το σύστημα</a:t>
            </a:r>
            <a:r>
              <a:rPr lang="el-GR" sz="2000" b="1" dirty="0">
                <a:solidFill>
                  <a:srgbClr val="C00000"/>
                </a:solidFill>
                <a:latin typeface="Consolas" pitchFamily="49" charset="0"/>
                <a:cs typeface="Consolas" pitchFamily="49" charset="0"/>
              </a:rPr>
              <a:t>	</a:t>
            </a:r>
            <a:r>
              <a:rPr lang="el-GR" sz="2100" dirty="0"/>
              <a:t>Ποτέ!! Εξ’ ορισμού ο </a:t>
            </a:r>
            <a:r>
              <a:rPr lang="en-US" sz="2100" dirty="0"/>
              <a:t>actor </a:t>
            </a:r>
            <a:r>
              <a:rPr lang="el-GR" sz="2100" dirty="0"/>
              <a:t>είναι ΕΞΩ από το σύστημα</a:t>
            </a:r>
            <a:endParaRPr lang="en-US" sz="2100" dirty="0"/>
          </a:p>
          <a:p>
            <a:pPr>
              <a:lnSpc>
                <a:spcPct val="80000"/>
              </a:lnSpc>
              <a:defRPr/>
            </a:pPr>
            <a:endParaRPr lang="el-GR" sz="2000" dirty="0"/>
          </a:p>
          <a:p>
            <a:pPr>
              <a:lnSpc>
                <a:spcPct val="80000"/>
              </a:lnSpc>
              <a:defRPr/>
            </a:pPr>
            <a:r>
              <a:rPr lang="el-GR" sz="2000" dirty="0"/>
              <a:t>Ξεχνάτε το ποιος ξεκινά</a:t>
            </a:r>
            <a:r>
              <a:rPr lang="en-US" sz="2000" dirty="0"/>
              <a:t> </a:t>
            </a:r>
            <a:r>
              <a:rPr lang="el-GR" sz="2000" dirty="0"/>
              <a:t>την </a:t>
            </a:r>
            <a:r>
              <a:rPr lang="en-US" sz="2000" dirty="0"/>
              <a:t>use case</a:t>
            </a:r>
            <a:r>
              <a:rPr lang="el-GR" sz="2000" dirty="0"/>
              <a:t> (αν δεν υπάρχει αυτό, ΔΕΝ ΣΤΟΙΧΕΙΩΘΕΤΕΙΤΑΙ </a:t>
            </a:r>
            <a:r>
              <a:rPr lang="en-US" sz="2000" dirty="0"/>
              <a:t>USE CASE)</a:t>
            </a:r>
          </a:p>
          <a:p>
            <a:pPr>
              <a:lnSpc>
                <a:spcPct val="80000"/>
              </a:lnSpc>
              <a:defRPr/>
            </a:pPr>
            <a:endParaRPr lang="en-US" sz="2000" b="1" dirty="0"/>
          </a:p>
          <a:p>
            <a:pPr>
              <a:lnSpc>
                <a:spcPct val="80000"/>
              </a:lnSpc>
              <a:buNone/>
              <a:defRPr/>
            </a:pPr>
            <a:r>
              <a:rPr lang="en-US" sz="2000" b="1" dirty="0">
                <a:solidFill>
                  <a:srgbClr val="0000FF"/>
                </a:solidFill>
              </a:rPr>
              <a:t>	</a:t>
            </a:r>
            <a:r>
              <a:rPr lang="en-US" sz="2000" b="1" dirty="0">
                <a:solidFill>
                  <a:srgbClr val="0000FF"/>
                </a:solidFill>
                <a:latin typeface="Consolas" pitchFamily="49" charset="0"/>
                <a:cs typeface="Consolas" pitchFamily="49" charset="0"/>
              </a:rPr>
              <a:t>1. The use case starts when an &lt;actor&gt; &lt;function&gt; </a:t>
            </a:r>
          </a:p>
          <a:p>
            <a:pPr eaLnBrk="1" hangingPunct="1">
              <a:lnSpc>
                <a:spcPct val="80000"/>
              </a:lnSpc>
              <a:defRPr/>
            </a:pPr>
            <a:endParaRPr lang="en-US" sz="2000" dirty="0">
              <a:effectLst/>
            </a:endParaRPr>
          </a:p>
          <a:p>
            <a:pPr>
              <a:lnSpc>
                <a:spcPct val="80000"/>
              </a:lnSpc>
              <a:defRPr/>
            </a:pPr>
            <a:r>
              <a:rPr lang="el-GR" sz="2000" dirty="0"/>
              <a:t>Ξεχνάτε ότι οι </a:t>
            </a:r>
            <a:r>
              <a:rPr lang="el-GR" sz="2000" dirty="0">
                <a:effectLst/>
              </a:rPr>
              <a:t>προτάσεις πρέπει </a:t>
            </a:r>
            <a:r>
              <a:rPr lang="el-GR" sz="2000" dirty="0"/>
              <a:t>να είναι αριθμημένες !!</a:t>
            </a:r>
            <a:endParaRPr lang="el-GR" sz="2000" dirty="0">
              <a:effectLst/>
            </a:endParaRPr>
          </a:p>
          <a:p>
            <a:pPr eaLnBrk="1" hangingPunct="1">
              <a:lnSpc>
                <a:spcPct val="80000"/>
              </a:lnSpc>
              <a:defRPr/>
            </a:pPr>
            <a:endParaRPr lang="el-GR" sz="2000" dirty="0">
              <a:effectLst/>
            </a:endParaRPr>
          </a:p>
          <a:p>
            <a:pPr eaLnBrk="1" hangingPunct="1">
              <a:lnSpc>
                <a:spcPct val="80000"/>
              </a:lnSpc>
              <a:defRPr/>
            </a:pPr>
            <a:r>
              <a:rPr lang="el-GR" sz="2000" dirty="0"/>
              <a:t>Παραβιάζετε </a:t>
            </a:r>
            <a:r>
              <a:rPr lang="el-GR" sz="2000" dirty="0">
                <a:effectLst/>
              </a:rPr>
              <a:t>την αυστηρή σύνταξη (υποκείμενο = </a:t>
            </a:r>
            <a:r>
              <a:rPr lang="en-US" sz="2000" dirty="0">
                <a:effectLst/>
              </a:rPr>
              <a:t>actor</a:t>
            </a:r>
            <a:r>
              <a:rPr lang="el-GR" sz="2000" dirty="0">
                <a:effectLst/>
              </a:rPr>
              <a:t> / </a:t>
            </a:r>
            <a:r>
              <a:rPr lang="en-US" sz="2000" dirty="0">
                <a:effectLst/>
              </a:rPr>
              <a:t>(sub)syste</a:t>
            </a:r>
            <a:r>
              <a:rPr lang="en-US" sz="2000" dirty="0"/>
              <a:t>m, </a:t>
            </a:r>
            <a:r>
              <a:rPr lang="el-GR" sz="2000" dirty="0">
                <a:effectLst/>
              </a:rPr>
              <a:t>ενεργητικό ρήμα (όχι παθητική φωνή)</a:t>
            </a:r>
            <a:r>
              <a:rPr lang="en-US" sz="2000" dirty="0">
                <a:effectLst/>
              </a:rPr>
              <a:t>…</a:t>
            </a:r>
          </a:p>
          <a:p>
            <a:pPr eaLnBrk="1" hangingPunct="1">
              <a:lnSpc>
                <a:spcPct val="80000"/>
              </a:lnSpc>
              <a:defRPr/>
            </a:pPr>
            <a:endParaRPr lang="en-US" sz="2000" b="1" dirty="0">
              <a:effectLst/>
            </a:endParaRPr>
          </a:p>
          <a:p>
            <a:pPr eaLnBrk="1" hangingPunct="1">
              <a:lnSpc>
                <a:spcPct val="80000"/>
              </a:lnSpc>
              <a:buFont typeface="Wingdings" pitchFamily="2" charset="2"/>
              <a:buNone/>
              <a:defRPr/>
            </a:pPr>
            <a:r>
              <a:rPr lang="en-US" sz="2000" b="1" dirty="0">
                <a:solidFill>
                  <a:srgbClr val="0000FF"/>
                </a:solidFill>
                <a:latin typeface="Consolas" pitchFamily="49" charset="0"/>
                <a:cs typeface="Consolas" pitchFamily="49" charset="0"/>
              </a:rPr>
              <a:t>	&lt;id&gt; The &lt;actor / (sub)system&gt; &lt;performs function&gt;</a:t>
            </a:r>
            <a:r>
              <a:rPr lang="en-US" sz="2000" b="1" dirty="0">
                <a:solidFill>
                  <a:srgbClr val="C00000"/>
                </a:solidFill>
                <a:latin typeface="Consolas" pitchFamily="49" charset="0"/>
                <a:cs typeface="Consolas" pitchFamily="49" charset="0"/>
              </a:rPr>
              <a:t> </a:t>
            </a:r>
          </a:p>
          <a:p>
            <a:pPr>
              <a:lnSpc>
                <a:spcPct val="80000"/>
              </a:lnSpc>
              <a:defRPr/>
            </a:pPr>
            <a:endParaRPr lang="en-US" sz="2000" dirty="0"/>
          </a:p>
          <a:p>
            <a:pPr>
              <a:lnSpc>
                <a:spcPct val="80000"/>
              </a:lnSpc>
              <a:buNone/>
              <a:defRPr/>
            </a:pPr>
            <a:r>
              <a:rPr lang="el-GR" sz="2000" b="1" strike="sngStrike" dirty="0">
                <a:solidFill>
                  <a:srgbClr val="C00000"/>
                </a:solidFill>
                <a:latin typeface="Consolas" pitchFamily="49" charset="0"/>
                <a:cs typeface="Consolas" pitchFamily="49" charset="0"/>
              </a:rPr>
              <a:t>	4. Γίνεται εκτύπωση των στοιχείων (παθητική φωνή, χωρίς υποκείμενο)</a:t>
            </a:r>
            <a:endParaRPr lang="en-US" sz="2000" strike="sngStrike" dirty="0">
              <a:solidFill>
                <a:srgbClr val="FFFF66"/>
              </a:solidFill>
              <a:latin typeface="Century Gothic" pitchFamily="34" charset="0"/>
            </a:endParaRPr>
          </a:p>
          <a:p>
            <a:pPr eaLnBrk="1" hangingPunct="1">
              <a:lnSpc>
                <a:spcPct val="80000"/>
              </a:lnSpc>
              <a:buFont typeface="Wingdings" pitchFamily="2" charset="2"/>
              <a:buNone/>
              <a:defRPr/>
            </a:pPr>
            <a:endParaRPr lang="en-CA" sz="2000" dirty="0">
              <a:solidFill>
                <a:srgbClr val="C00000"/>
              </a:solidFill>
              <a:effectLst/>
              <a:latin typeface="Century Gothic" pitchFamily="34" charset="0"/>
            </a:endParaRPr>
          </a:p>
          <a:p>
            <a:pPr eaLnBrk="1" hangingPunct="1">
              <a:lnSpc>
                <a:spcPct val="80000"/>
              </a:lnSpc>
              <a:defRPr/>
            </a:pPr>
            <a:endParaRPr lang="en-CA" sz="2000" b="1" dirty="0">
              <a:latin typeface="Arial Unicode MS" pitchFamily="34" charset="-128"/>
            </a:endParaRPr>
          </a:p>
        </p:txBody>
      </p:sp>
      <p:sp>
        <p:nvSpPr>
          <p:cNvPr id="4" name="Slide Number Placeholder 5"/>
          <p:cNvSpPr>
            <a:spLocks noGrp="1"/>
          </p:cNvSpPr>
          <p:nvPr>
            <p:ph type="sldNum" sz="quarter" idx="11"/>
          </p:nvPr>
        </p:nvSpPr>
        <p:spPr/>
        <p:txBody>
          <a:bodyPr/>
          <a:lstStyle/>
          <a:p>
            <a:pPr>
              <a:defRPr/>
            </a:pPr>
            <a:fld id="{0AA53481-3064-4F75-8EBD-AF695F68E19F}" type="slidenum">
              <a:rPr lang="en-US"/>
              <a:pPr>
                <a:defRPr/>
              </a:pPr>
              <a:t>36</a:t>
            </a:fld>
            <a:endParaRPr lang="en-US"/>
          </a:p>
        </p:txBody>
      </p:sp>
      <p:sp>
        <p:nvSpPr>
          <p:cNvPr id="2" name="Ορθογώνιο 1"/>
          <p:cNvSpPr/>
          <p:nvPr/>
        </p:nvSpPr>
        <p:spPr>
          <a:xfrm>
            <a:off x="762000" y="3657600"/>
            <a:ext cx="304800" cy="3048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285898382"/>
      </p:ext>
    </p:extLst>
  </p:cSld>
  <p:clrMapOvr>
    <a:masterClrMapping/>
  </p:clrMapOvr>
  <p:transition spd="med">
    <p:cover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Τι / Γιατί / Πώς</a:t>
            </a:r>
          </a:p>
        </p:txBody>
      </p:sp>
      <p:sp>
        <p:nvSpPr>
          <p:cNvPr id="3" name="Content Placeholder 2"/>
          <p:cNvSpPr>
            <a:spLocks noGrp="1"/>
          </p:cNvSpPr>
          <p:nvPr>
            <p:ph idx="1"/>
          </p:nvPr>
        </p:nvSpPr>
        <p:spPr>
          <a:xfrm>
            <a:off x="457200" y="1295400"/>
            <a:ext cx="8229600" cy="4830763"/>
          </a:xfrm>
        </p:spPr>
        <p:txBody>
          <a:bodyPr>
            <a:normAutofit fontScale="77500" lnSpcReduction="20000"/>
          </a:bodyPr>
          <a:lstStyle/>
          <a:p>
            <a:r>
              <a:rPr lang="el-GR" b="1" dirty="0"/>
              <a:t>Τι</a:t>
            </a:r>
            <a:r>
              <a:rPr lang="el-GR" dirty="0"/>
              <a:t>: Πρέπει να μεταφράσουμε το πρόβλημα του πραγματικού κόσμου που έχουμε να επιλύσουμε σε μια </a:t>
            </a:r>
            <a:r>
              <a:rPr lang="el-GR" b="1" dirty="0"/>
              <a:t>δομημένη περιγραφή</a:t>
            </a:r>
          </a:p>
          <a:p>
            <a:r>
              <a:rPr lang="el-GR" dirty="0">
                <a:solidFill>
                  <a:srgbClr val="C00000"/>
                </a:solidFill>
              </a:rPr>
              <a:t>Γιατί</a:t>
            </a:r>
            <a:r>
              <a:rPr lang="el-GR" dirty="0"/>
              <a:t>: Όπως θα δούμε σε επόμενες ενότητες, η εν λόγω περιγραφή </a:t>
            </a:r>
            <a:r>
              <a:rPr lang="el-GR" dirty="0">
                <a:solidFill>
                  <a:srgbClr val="C00000"/>
                </a:solidFill>
              </a:rPr>
              <a:t>θα αξιοποιηθεί στην κατασκευή κλάσεων και μεθόδων</a:t>
            </a:r>
          </a:p>
          <a:p>
            <a:pPr algn="ctr">
              <a:buNone/>
            </a:pPr>
            <a:r>
              <a:rPr lang="el-GR" b="1" dirty="0"/>
              <a:t>Έχει τεράστια σημασία, η περιγραφή να ΜΗΝ είναι ελεύθερο κείμενο, αλλά να ακολουθεί πολύ αυστηρούς κανόνες δομής και έκφρασης</a:t>
            </a:r>
          </a:p>
          <a:p>
            <a:r>
              <a:rPr lang="el-GR" dirty="0">
                <a:solidFill>
                  <a:srgbClr val="0000FF"/>
                </a:solidFill>
              </a:rPr>
              <a:t>Πώς</a:t>
            </a:r>
            <a:r>
              <a:rPr lang="el-GR" dirty="0"/>
              <a:t>: θα χρησιμοποιήσουμε την τεχνική των </a:t>
            </a:r>
            <a:r>
              <a:rPr lang="en-US" dirty="0">
                <a:solidFill>
                  <a:srgbClr val="0000FF"/>
                </a:solidFill>
              </a:rPr>
              <a:t>use cases </a:t>
            </a:r>
            <a:r>
              <a:rPr lang="el-GR" dirty="0"/>
              <a:t>που μας δίνουν νοητικά εργαλεία για να μεταφράσουμε κάθε δουλειά / αρμοδιότητα του προγράμματος που θα κατασκευαστεί σε μια σειρά βημάτων και αλληλεπιδράσεων μεταξύ συστήματος και χρήστη</a:t>
            </a:r>
          </a:p>
        </p:txBody>
      </p:sp>
      <p:sp>
        <p:nvSpPr>
          <p:cNvPr id="4" name="Slide Number Placeholder 3"/>
          <p:cNvSpPr>
            <a:spLocks noGrp="1"/>
          </p:cNvSpPr>
          <p:nvPr>
            <p:ph type="sldNum" sz="quarter" idx="12"/>
          </p:nvPr>
        </p:nvSpPr>
        <p:spPr/>
        <p:txBody>
          <a:bodyPr/>
          <a:lstStyle/>
          <a:p>
            <a:pPr>
              <a:defRPr/>
            </a:pPr>
            <a:fld id="{DAF04BCA-C374-4635-8D9B-698FAD81EB4E}" type="slidenum">
              <a:rPr lang="en-US" smtClean="0"/>
              <a:pPr>
                <a:defRPr/>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Roadmap</a:t>
            </a:r>
            <a:endParaRPr lang="el-GR" dirty="0"/>
          </a:p>
        </p:txBody>
      </p:sp>
      <p:sp>
        <p:nvSpPr>
          <p:cNvPr id="3" name="Content Placeholder 2"/>
          <p:cNvSpPr>
            <a:spLocks noGrp="1"/>
          </p:cNvSpPr>
          <p:nvPr>
            <p:ph idx="1"/>
          </p:nvPr>
        </p:nvSpPr>
        <p:spPr/>
        <p:txBody>
          <a:bodyPr>
            <a:normAutofit fontScale="92500" lnSpcReduction="10000"/>
          </a:bodyPr>
          <a:lstStyle/>
          <a:p>
            <a:r>
              <a:rPr lang="el-GR" dirty="0"/>
              <a:t>Αρχικά θα πούμε μερικά πράγματα για τη συλλογή απαιτήσεων</a:t>
            </a:r>
          </a:p>
          <a:p>
            <a:r>
              <a:rPr lang="el-GR" dirty="0"/>
              <a:t>Στη συνέχεια θα δούμε τα βασικά νοητικά εργαλεία που μας δίνουν οι </a:t>
            </a:r>
            <a:r>
              <a:rPr lang="en-US" dirty="0"/>
              <a:t>use cases </a:t>
            </a:r>
            <a:r>
              <a:rPr lang="el-GR" dirty="0"/>
              <a:t>για να δομήσουμε τις απαιτήσεις</a:t>
            </a:r>
          </a:p>
          <a:p>
            <a:pPr lvl="1"/>
            <a:r>
              <a:rPr lang="en-US" dirty="0"/>
              <a:t>Structured description</a:t>
            </a:r>
          </a:p>
          <a:p>
            <a:pPr lvl="1"/>
            <a:r>
              <a:rPr lang="en-US" dirty="0"/>
              <a:t>Actors and system boundary</a:t>
            </a:r>
          </a:p>
          <a:p>
            <a:pPr lvl="1"/>
            <a:r>
              <a:rPr lang="en-US" dirty="0"/>
              <a:t>Sequencing, branching, looping</a:t>
            </a:r>
          </a:p>
          <a:p>
            <a:pPr lvl="1"/>
            <a:r>
              <a:rPr lang="en-US" dirty="0"/>
              <a:t>Alternatives</a:t>
            </a:r>
          </a:p>
          <a:p>
            <a:pPr lvl="1"/>
            <a:r>
              <a:rPr lang="en-US" dirty="0"/>
              <a:t>Reusability and extensibility</a:t>
            </a:r>
            <a:endParaRPr lang="el-GR" dirty="0"/>
          </a:p>
        </p:txBody>
      </p:sp>
      <p:sp>
        <p:nvSpPr>
          <p:cNvPr id="4" name="Slide Number Placeholder 3"/>
          <p:cNvSpPr>
            <a:spLocks noGrp="1"/>
          </p:cNvSpPr>
          <p:nvPr>
            <p:ph type="sldNum" sz="quarter" idx="12"/>
          </p:nvPr>
        </p:nvSpPr>
        <p:spPr/>
        <p:txBody>
          <a:bodyPr/>
          <a:lstStyle/>
          <a:p>
            <a:pPr>
              <a:defRPr/>
            </a:pPr>
            <a:fld id="{DAF04BCA-C374-4635-8D9B-698FAD81EB4E}"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Συλλογή απαιτήσεων</a:t>
            </a:r>
          </a:p>
        </p:txBody>
      </p:sp>
      <p:sp>
        <p:nvSpPr>
          <p:cNvPr id="3" name="Text Placeholder 2"/>
          <p:cNvSpPr>
            <a:spLocks noGrp="1"/>
          </p:cNvSpPr>
          <p:nvPr>
            <p:ph type="body" idx="1"/>
          </p:nvPr>
        </p:nvSpPr>
        <p:spPr/>
        <p:txBody>
          <a:bodyPr/>
          <a:lstStyle/>
          <a:p>
            <a:r>
              <a:rPr lang="el-GR" dirty="0"/>
              <a:t>(γενικές εισαγωγικές ιδέες)</a:t>
            </a:r>
          </a:p>
        </p:txBody>
      </p:sp>
      <p:sp>
        <p:nvSpPr>
          <p:cNvPr id="5" name="Slide Number Placeholder 4"/>
          <p:cNvSpPr>
            <a:spLocks noGrp="1"/>
          </p:cNvSpPr>
          <p:nvPr>
            <p:ph type="sldNum" sz="quarter" idx="12"/>
          </p:nvPr>
        </p:nvSpPr>
        <p:spPr/>
        <p:txBody>
          <a:bodyPr/>
          <a:lstStyle/>
          <a:p>
            <a:pPr>
              <a:defRPr/>
            </a:pPr>
            <a:fld id="{E9FD506E-7E9D-4710-AAF2-617F0FBCAE73}"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Ανάλυση απαιτήσεων</a:t>
            </a:r>
          </a:p>
        </p:txBody>
      </p:sp>
      <p:sp>
        <p:nvSpPr>
          <p:cNvPr id="3" name="Content Placeholder 2"/>
          <p:cNvSpPr>
            <a:spLocks noGrp="1"/>
          </p:cNvSpPr>
          <p:nvPr>
            <p:ph idx="1"/>
          </p:nvPr>
        </p:nvSpPr>
        <p:spPr/>
        <p:txBody>
          <a:bodyPr/>
          <a:lstStyle/>
          <a:p>
            <a:r>
              <a:rPr lang="el-GR" dirty="0"/>
              <a:t>Λειτουργικές απαιτήσεις: τι πρέπει να κάνει το σύστημα</a:t>
            </a:r>
          </a:p>
          <a:p>
            <a:r>
              <a:rPr lang="el-GR" dirty="0"/>
              <a:t>Μη Λειτουργικές Απαιτήσεις: τι εγγυήσεις / περιορισμούς παρέχει το σύστημα (από πλευράς επίδοσης, αξιοπιστίας, κλπ)</a:t>
            </a:r>
          </a:p>
        </p:txBody>
      </p:sp>
      <p:sp>
        <p:nvSpPr>
          <p:cNvPr id="5" name="Slide Number Placeholder 4"/>
          <p:cNvSpPr>
            <a:spLocks noGrp="1"/>
          </p:cNvSpPr>
          <p:nvPr>
            <p:ph type="sldNum" sz="quarter" idx="12"/>
          </p:nvPr>
        </p:nvSpPr>
        <p:spPr/>
        <p:txBody>
          <a:bodyPr/>
          <a:lstStyle/>
          <a:p>
            <a:pPr>
              <a:defRPr/>
            </a:pPr>
            <a:fld id="{DAF04BCA-C374-4635-8D9B-698FAD81EB4E}"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cases</a:t>
            </a:r>
            <a:endParaRPr lang="el-GR" dirty="0"/>
          </a:p>
        </p:txBody>
      </p:sp>
      <p:sp>
        <p:nvSpPr>
          <p:cNvPr id="3" name="Content Placeholder 2"/>
          <p:cNvSpPr>
            <a:spLocks noGrp="1"/>
          </p:cNvSpPr>
          <p:nvPr>
            <p:ph idx="1"/>
          </p:nvPr>
        </p:nvSpPr>
        <p:spPr/>
        <p:txBody>
          <a:bodyPr>
            <a:normAutofit fontScale="85000" lnSpcReduction="10000"/>
          </a:bodyPr>
          <a:lstStyle/>
          <a:p>
            <a:r>
              <a:rPr lang="el-GR" dirty="0"/>
              <a:t>Οι </a:t>
            </a:r>
            <a:r>
              <a:rPr lang="en-US" dirty="0"/>
              <a:t>use cases </a:t>
            </a:r>
            <a:r>
              <a:rPr lang="el-GR" dirty="0"/>
              <a:t>είναι το βασικό εργαλείο με το οποίο καταγράφουμε  με δομημένο τρόπο τις λειτουργικές απαιτήσεις του συστήματος</a:t>
            </a:r>
          </a:p>
          <a:p>
            <a:r>
              <a:rPr lang="el-GR" dirty="0"/>
              <a:t>Σε ένα έργο, παράγουμε ένα σύνολο από </a:t>
            </a:r>
            <a:r>
              <a:rPr lang="en-US" dirty="0"/>
              <a:t>use case diagrams &amp; use case documents </a:t>
            </a:r>
            <a:r>
              <a:rPr lang="el-GR" dirty="0"/>
              <a:t>που μας επιτρέπουν:</a:t>
            </a:r>
          </a:p>
          <a:p>
            <a:pPr lvl="1"/>
            <a:r>
              <a:rPr lang="el-GR" dirty="0"/>
              <a:t>Να καθορίσουμε ποιοι είναι οι εξωτερικοί χρήστες / συστήματα που αλληλεπιδρούν με το σύστημά μας</a:t>
            </a:r>
          </a:p>
          <a:p>
            <a:pPr lvl="1"/>
            <a:r>
              <a:rPr lang="el-GR" dirty="0"/>
              <a:t>Ποια τα όρια του συστήματος που πάμε να φτιάξουμε </a:t>
            </a:r>
          </a:p>
          <a:p>
            <a:pPr lvl="1"/>
            <a:r>
              <a:rPr lang="el-GR" dirty="0"/>
              <a:t>Με ποια «σενάρια» γίνεται αυτή η αλληλεπίδραση</a:t>
            </a:r>
          </a:p>
          <a:p>
            <a:pPr lvl="1"/>
            <a:r>
              <a:rPr lang="el-GR" dirty="0"/>
              <a:t>Ποιες οι λεπτομέρειες για κάθε </a:t>
            </a:r>
            <a:r>
              <a:rPr lang="en-US" dirty="0"/>
              <a:t>use case</a:t>
            </a:r>
            <a:endParaRPr lang="el-GR" dirty="0"/>
          </a:p>
        </p:txBody>
      </p:sp>
      <p:sp>
        <p:nvSpPr>
          <p:cNvPr id="5" name="Slide Number Placeholder 4"/>
          <p:cNvSpPr>
            <a:spLocks noGrp="1"/>
          </p:cNvSpPr>
          <p:nvPr>
            <p:ph type="sldNum" sz="quarter" idx="12"/>
          </p:nvPr>
        </p:nvSpPr>
        <p:spPr/>
        <p:txBody>
          <a:bodyPr/>
          <a:lstStyle/>
          <a:p>
            <a:pPr>
              <a:defRPr/>
            </a:pPr>
            <a:fld id="{DAF04BCA-C374-4635-8D9B-698FAD81EB4E}"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Συλλογή και Ανάλυση Απαιτήσεων </a:t>
            </a:r>
          </a:p>
        </p:txBody>
      </p:sp>
      <p:sp>
        <p:nvSpPr>
          <p:cNvPr id="3" name="Content Placeholder 2"/>
          <p:cNvSpPr>
            <a:spLocks noGrp="1"/>
          </p:cNvSpPr>
          <p:nvPr>
            <p:ph idx="1"/>
          </p:nvPr>
        </p:nvSpPr>
        <p:spPr/>
        <p:txBody>
          <a:bodyPr>
            <a:normAutofit fontScale="92500" lnSpcReduction="20000"/>
          </a:bodyPr>
          <a:lstStyle/>
          <a:p>
            <a:r>
              <a:rPr lang="el-GR" dirty="0"/>
              <a:t>Η διαδικασία της συλλογής και ανάλυσης απαιτήσεων, μετά από συνεντεύξεις με τους εμπλεκόμενους στο σύστημα (χρήστες, διαχειριστές, κλπ) πρέπει να καταλήξει στην οριστικοποίηση και καταγραφή των παρακάτω αποτελεσμάτων</a:t>
            </a:r>
          </a:p>
          <a:p>
            <a:pPr lvl="1"/>
            <a:r>
              <a:rPr lang="el-GR" dirty="0"/>
              <a:t>Λειτουργικές απαιτήσεις</a:t>
            </a:r>
          </a:p>
          <a:p>
            <a:pPr lvl="1"/>
            <a:r>
              <a:rPr lang="el-GR" dirty="0"/>
              <a:t>Μη Λειτουργικές απαιτήσεις</a:t>
            </a:r>
          </a:p>
          <a:p>
            <a:pPr lvl="1"/>
            <a:r>
              <a:rPr lang="el-GR" dirty="0"/>
              <a:t>Ανάθεση προτεραιοτήτων και σημαντικότητας στις απαιτήσεις</a:t>
            </a:r>
          </a:p>
          <a:p>
            <a:pPr lvl="1"/>
            <a:r>
              <a:rPr lang="el-GR" dirty="0"/>
              <a:t>Συσχέτιση των απαιτήσεων με τις παραχθείσες </a:t>
            </a:r>
            <a:r>
              <a:rPr lang="en-US" dirty="0"/>
              <a:t>use-cases</a:t>
            </a:r>
            <a:endParaRPr lang="el-GR" dirty="0"/>
          </a:p>
        </p:txBody>
      </p:sp>
      <p:sp>
        <p:nvSpPr>
          <p:cNvPr id="5" name="Slide Number Placeholder 4"/>
          <p:cNvSpPr>
            <a:spLocks noGrp="1"/>
          </p:cNvSpPr>
          <p:nvPr>
            <p:ph type="sldNum" sz="quarter" idx="12"/>
          </p:nvPr>
        </p:nvSpPr>
        <p:spPr/>
        <p:txBody>
          <a:bodyPr/>
          <a:lstStyle/>
          <a:p>
            <a:pPr>
              <a:defRPr/>
            </a:pPr>
            <a:fld id="{DAF04BCA-C374-4635-8D9B-698FAD81EB4E}" type="slidenum">
              <a:rPr lang="en-US" smtClean="0"/>
              <a:pPr>
                <a:defRPr/>
              </a:pPr>
              <a:t>9</a:t>
            </a:fld>
            <a:endParaRPr lang="en-US"/>
          </a:p>
        </p:txBody>
      </p:sp>
    </p:spTree>
  </p:cSld>
  <p:clrMapOvr>
    <a:masterClrMapping/>
  </p:clrMapOvr>
</p:sld>
</file>

<file path=ppt/theme/theme1.xml><?xml version="1.0" encoding="utf-8"?>
<a:theme xmlns:a="http://schemas.openxmlformats.org/drawingml/2006/main" name="Pvassil_Theme">
  <a:themeElements>
    <a:clrScheme name="PV-Color-Scheme">
      <a:dk1>
        <a:srgbClr val="00206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Pvassil_Theme</Template>
  <TotalTime>728</TotalTime>
  <Words>1968</Words>
  <Application>Microsoft Office PowerPoint</Application>
  <PresentationFormat>On-screen Show (4:3)</PresentationFormat>
  <Paragraphs>248</Paragraphs>
  <Slides>36</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 Unicode MS</vt:lpstr>
      <vt:lpstr>Arial</vt:lpstr>
      <vt:lpstr>Calibri</vt:lpstr>
      <vt:lpstr>Century Gothic</vt:lpstr>
      <vt:lpstr>Consolas</vt:lpstr>
      <vt:lpstr>Tahoma</vt:lpstr>
      <vt:lpstr>Wingdings</vt:lpstr>
      <vt:lpstr>Pvassil_Theme</vt:lpstr>
      <vt:lpstr>Use Cases: μια σύντομη εισαγωγή</vt:lpstr>
      <vt:lpstr>Requirements Engineering</vt:lpstr>
      <vt:lpstr>PowerPoint Presentation</vt:lpstr>
      <vt:lpstr>Τι / Γιατί / Πώς</vt:lpstr>
      <vt:lpstr>Roadmap</vt:lpstr>
      <vt:lpstr>Συλλογή απαιτήσεων</vt:lpstr>
      <vt:lpstr>Ανάλυση απαιτήσεων</vt:lpstr>
      <vt:lpstr>Use cases</vt:lpstr>
      <vt:lpstr>Συλλογή και Ανάλυση Απαιτήσεων </vt:lpstr>
      <vt:lpstr>Κοινά λάθη</vt:lpstr>
      <vt:lpstr>Use cases</vt:lpstr>
      <vt:lpstr>Use Case Model</vt:lpstr>
      <vt:lpstr>Διαδικασία εκπόνησης</vt:lpstr>
      <vt:lpstr>System boundary</vt:lpstr>
      <vt:lpstr>Actors</vt:lpstr>
      <vt:lpstr>Και πού να τους βρεις?</vt:lpstr>
      <vt:lpstr>Use Cases</vt:lpstr>
      <vt:lpstr>Και πού τα βρίσκεις? Ρωτώντας:</vt:lpstr>
      <vt:lpstr>Ζωγραφική για μια use case</vt:lpstr>
      <vt:lpstr>Use case diagram</vt:lpstr>
      <vt:lpstr>Καθορισμός μιας use case</vt:lpstr>
      <vt:lpstr>Καθορισμός μιας use case</vt:lpstr>
      <vt:lpstr>Καθορισμός μιας use case</vt:lpstr>
      <vt:lpstr>Δομημένη έκφραση για ροές και use cases</vt:lpstr>
      <vt:lpstr>Δομημένη έκφραση</vt:lpstr>
      <vt:lpstr>Branching in two ways</vt:lpstr>
      <vt:lpstr>For and While within use cases (rarely, however)</vt:lpstr>
      <vt:lpstr>Σενάρια</vt:lpstr>
      <vt:lpstr>Κλήση use case μέσα από άλλο use case</vt:lpstr>
      <vt:lpstr>PowerPoint Presentation</vt:lpstr>
      <vt:lpstr>PowerPoint Presentation</vt:lpstr>
      <vt:lpstr>Σύνοψη</vt:lpstr>
      <vt:lpstr>PowerPoint Presentation</vt:lpstr>
      <vt:lpstr>Σύνοψη (1/3)</vt:lpstr>
      <vt:lpstr>Σύνοψη (2/3): βασικά χαρ/κα</vt:lpstr>
      <vt:lpstr>Σύνοψη (3/3): κοινά λάθη</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Cases: μια σύντομη εισαγωγή</dc:title>
  <dc:subject>Use cases short intro</dc:subject>
  <dc:creator>PV</dc:creator>
  <cp:lastModifiedBy>Panos Vassiliadis</cp:lastModifiedBy>
  <cp:revision>116</cp:revision>
  <dcterms:created xsi:type="dcterms:W3CDTF">2003-01-25T02:28:41Z</dcterms:created>
  <dcterms:modified xsi:type="dcterms:W3CDTF">2020-09-26T19:31:50Z</dcterms:modified>
</cp:coreProperties>
</file>