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9" r:id="rId1"/>
  </p:sldMasterIdLst>
  <p:notesMasterIdLst>
    <p:notesMasterId r:id="rId45"/>
  </p:notesMasterIdLst>
  <p:handoutMasterIdLst>
    <p:handoutMasterId r:id="rId46"/>
  </p:handoutMasterIdLst>
  <p:sldIdLst>
    <p:sldId id="256" r:id="rId2"/>
    <p:sldId id="284" r:id="rId3"/>
    <p:sldId id="285" r:id="rId4"/>
    <p:sldId id="450" r:id="rId5"/>
    <p:sldId id="454" r:id="rId6"/>
    <p:sldId id="257" r:id="rId7"/>
    <p:sldId id="260" r:id="rId8"/>
    <p:sldId id="261" r:id="rId9"/>
    <p:sldId id="262" r:id="rId10"/>
    <p:sldId id="263" r:id="rId11"/>
    <p:sldId id="264" r:id="rId12"/>
    <p:sldId id="265" r:id="rId13"/>
    <p:sldId id="258" r:id="rId14"/>
    <p:sldId id="267" r:id="rId15"/>
    <p:sldId id="268" r:id="rId16"/>
    <p:sldId id="269" r:id="rId17"/>
    <p:sldId id="270" r:id="rId18"/>
    <p:sldId id="271" r:id="rId19"/>
    <p:sldId id="272" r:id="rId20"/>
    <p:sldId id="273" r:id="rId21"/>
    <p:sldId id="274" r:id="rId22"/>
    <p:sldId id="459" r:id="rId23"/>
    <p:sldId id="259" r:id="rId24"/>
    <p:sldId id="277" r:id="rId25"/>
    <p:sldId id="275" r:id="rId26"/>
    <p:sldId id="276" r:id="rId27"/>
    <p:sldId id="455" r:id="rId28"/>
    <p:sldId id="447" r:id="rId29"/>
    <p:sldId id="278" r:id="rId30"/>
    <p:sldId id="266" r:id="rId31"/>
    <p:sldId id="456" r:id="rId32"/>
    <p:sldId id="457" r:id="rId33"/>
    <p:sldId id="458" r:id="rId34"/>
    <p:sldId id="280" r:id="rId35"/>
    <p:sldId id="281" r:id="rId36"/>
    <p:sldId id="282" r:id="rId37"/>
    <p:sldId id="283" r:id="rId38"/>
    <p:sldId id="448" r:id="rId39"/>
    <p:sldId id="479" r:id="rId40"/>
    <p:sldId id="449" r:id="rId41"/>
    <p:sldId id="452" r:id="rId42"/>
    <p:sldId id="453" r:id="rId43"/>
    <p:sldId id="451" r:id="rId44"/>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9494EA"/>
    <a:srgbClr val="0000CC"/>
    <a:srgbClr val="5F5F5F"/>
    <a:srgbClr val="777777"/>
    <a:srgbClr val="FF0000"/>
    <a:srgbClr val="CC0000"/>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56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0"/>
    </p:cViewPr>
  </p:sorterViewPr>
  <p:notesViewPr>
    <p:cSldViewPr>
      <p:cViewPr varScale="1">
        <p:scale>
          <a:sx n="75" d="100"/>
          <a:sy n="75" d="100"/>
        </p:scale>
        <p:origin x="3954" y="8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4994" name="Rectangle 2"/>
          <p:cNvSpPr>
            <a:spLocks noGrp="1" noChangeArrowheads="1"/>
          </p:cNvSpPr>
          <p:nvPr>
            <p:ph type="hdr" sz="quarter"/>
          </p:nvPr>
        </p:nvSpPr>
        <p:spPr bwMode="auto">
          <a:xfrm>
            <a:off x="0" y="1"/>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l-GR" dirty="0"/>
          </a:p>
        </p:txBody>
      </p:sp>
      <p:sp>
        <p:nvSpPr>
          <p:cNvPr id="84995" name="Rectangle 3"/>
          <p:cNvSpPr>
            <a:spLocks noGrp="1" noChangeArrowheads="1"/>
          </p:cNvSpPr>
          <p:nvPr>
            <p:ph type="dt" sz="quarter" idx="1"/>
          </p:nvPr>
        </p:nvSpPr>
        <p:spPr bwMode="auto">
          <a:xfrm>
            <a:off x="4021295" y="1"/>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l-GR" dirty="0"/>
          </a:p>
        </p:txBody>
      </p:sp>
      <p:sp>
        <p:nvSpPr>
          <p:cNvPr id="84996" name="Rectangle 4"/>
          <p:cNvSpPr>
            <a:spLocks noGrp="1" noChangeArrowheads="1"/>
          </p:cNvSpPr>
          <p:nvPr>
            <p:ph type="ftr" sz="quarter" idx="2"/>
          </p:nvPr>
        </p:nvSpPr>
        <p:spPr bwMode="auto">
          <a:xfrm>
            <a:off x="0" y="9721106"/>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l-GR" dirty="0"/>
          </a:p>
        </p:txBody>
      </p:sp>
      <p:sp>
        <p:nvSpPr>
          <p:cNvPr id="84997" name="Rectangle 5"/>
          <p:cNvSpPr>
            <a:spLocks noGrp="1" noChangeArrowheads="1"/>
          </p:cNvSpPr>
          <p:nvPr>
            <p:ph type="sldNum" sz="quarter" idx="3"/>
          </p:nvPr>
        </p:nvSpPr>
        <p:spPr bwMode="auto">
          <a:xfrm>
            <a:off x="4021295" y="9721106"/>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r>
              <a:rPr lang="el-GR" sz="1200" dirty="0">
                <a:latin typeface="+mn-lt"/>
              </a:rPr>
              <a:t>ΟΟ</a:t>
            </a:r>
            <a:r>
              <a:rPr lang="en-US" sz="1200" dirty="0">
                <a:latin typeface="+mn-lt"/>
              </a:rPr>
              <a:t>P.</a:t>
            </a:r>
            <a:fld id="{7AA853C4-2882-45F5-9862-C64EA6A4DED0}" type="slidenum">
              <a:rPr lang="el-GR" sz="1200" smtClean="0">
                <a:latin typeface="+mn-lt"/>
              </a:rPr>
              <a:pPr>
                <a:defRPr/>
              </a:pPr>
              <a:t>‹#›</a:t>
            </a:fld>
            <a:endParaRPr lang="el-GR" sz="1200" dirty="0">
              <a:latin typeface="+mn-lt"/>
            </a:endParaRPr>
          </a:p>
        </p:txBody>
      </p:sp>
    </p:spTree>
    <p:extLst>
      <p:ext uri="{BB962C8B-B14F-4D97-AF65-F5344CB8AC3E}">
        <p14:creationId xmlns:p14="http://schemas.microsoft.com/office/powerpoint/2010/main" val="31800174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6363" cy="511731"/>
          </a:xfrm>
          <a:prstGeom prst="rect">
            <a:avLst/>
          </a:prstGeom>
        </p:spPr>
        <p:txBody>
          <a:bodyPr vert="horz" lIns="99048" tIns="49524" rIns="99048" bIns="49524" rtlCol="0"/>
          <a:lstStyle>
            <a:lvl1pPr algn="l">
              <a:defRPr sz="1300"/>
            </a:lvl1pPr>
          </a:lstStyle>
          <a:p>
            <a:endParaRPr lang="el-GR" dirty="0"/>
          </a:p>
        </p:txBody>
      </p:sp>
      <p:sp>
        <p:nvSpPr>
          <p:cNvPr id="3" name="Date Placeholder 2"/>
          <p:cNvSpPr>
            <a:spLocks noGrp="1"/>
          </p:cNvSpPr>
          <p:nvPr>
            <p:ph type="dt" idx="1"/>
          </p:nvPr>
        </p:nvSpPr>
        <p:spPr>
          <a:xfrm>
            <a:off x="4021295" y="1"/>
            <a:ext cx="3076363" cy="511731"/>
          </a:xfrm>
          <a:prstGeom prst="rect">
            <a:avLst/>
          </a:prstGeom>
        </p:spPr>
        <p:txBody>
          <a:bodyPr vert="horz" lIns="99048" tIns="49524" rIns="99048" bIns="49524" rtlCol="0"/>
          <a:lstStyle>
            <a:lvl1pPr algn="r">
              <a:defRPr sz="1300"/>
            </a:lvl1pPr>
          </a:lstStyle>
          <a:p>
            <a:fld id="{B64AF7B5-EA70-4CDE-AA86-1C577B750151}" type="datetimeFigureOut">
              <a:rPr lang="el-GR" smtClean="0"/>
              <a:pPr/>
              <a:t>10/1/2023</a:t>
            </a:fld>
            <a:endParaRPr lang="el-GR" dirty="0"/>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l-GR"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l-GR" dirty="0"/>
          </a:p>
        </p:txBody>
      </p:sp>
      <p:sp>
        <p:nvSpPr>
          <p:cNvPr id="7" name="Slide Number Placeholder 6"/>
          <p:cNvSpPr>
            <a:spLocks noGrp="1"/>
          </p:cNvSpPr>
          <p:nvPr>
            <p:ph type="sldNum" sz="quarter" idx="5"/>
          </p:nvPr>
        </p:nvSpPr>
        <p:spPr>
          <a:xfrm>
            <a:off x="4021295" y="9721106"/>
            <a:ext cx="3076363" cy="511731"/>
          </a:xfrm>
          <a:prstGeom prst="rect">
            <a:avLst/>
          </a:prstGeom>
        </p:spPr>
        <p:txBody>
          <a:bodyPr vert="horz" lIns="99048" tIns="49524" rIns="99048" bIns="49524" rtlCol="0" anchor="b"/>
          <a:lstStyle>
            <a:lvl1pPr algn="r">
              <a:defRPr sz="1300"/>
            </a:lvl1pPr>
          </a:lstStyle>
          <a:p>
            <a:fld id="{BD5B35BE-6629-4716-95F1-3D3628D11031}" type="slidenum">
              <a:rPr lang="el-GR" smtClean="0"/>
              <a:pPr/>
              <a:t>‹#›</a:t>
            </a:fld>
            <a:endParaRPr lang="el-GR" dirty="0"/>
          </a:p>
        </p:txBody>
      </p:sp>
    </p:spTree>
    <p:extLst>
      <p:ext uri="{BB962C8B-B14F-4D97-AF65-F5344CB8AC3E}">
        <p14:creationId xmlns:p14="http://schemas.microsoft.com/office/powerpoint/2010/main" val="555199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F60F88-82BB-4F01-8B5A-73A7B3C8F800}" type="slidenum">
              <a:rPr lang="en-US" smtClean="0"/>
              <a:pPr/>
              <a:t>34</a:t>
            </a:fld>
            <a:endParaRPr lang="en-US"/>
          </a:p>
        </p:txBody>
      </p:sp>
    </p:spTree>
    <p:extLst>
      <p:ext uri="{BB962C8B-B14F-4D97-AF65-F5344CB8AC3E}">
        <p14:creationId xmlns:p14="http://schemas.microsoft.com/office/powerpoint/2010/main" val="4208212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5B35BE-6629-4716-95F1-3D3628D11031}" type="slidenum">
              <a:rPr lang="el-GR" smtClean="0"/>
              <a:pPr/>
              <a:t>43</a:t>
            </a:fld>
            <a:endParaRPr lang="el-GR" dirty="0"/>
          </a:p>
        </p:txBody>
      </p:sp>
    </p:spTree>
    <p:extLst>
      <p:ext uri="{BB962C8B-B14F-4D97-AF65-F5344CB8AC3E}">
        <p14:creationId xmlns:p14="http://schemas.microsoft.com/office/powerpoint/2010/main" val="3561781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a:defRPr/>
            </a:pPr>
            <a:endParaRPr lang="el-GR" altLang="en-US"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pPr>
              <a:defRPr/>
            </a:pPr>
            <a:fld id="{1D09978C-ADC4-4E58-AFAF-118EB812A245}" type="slidenum">
              <a:rPr lang="el-GR" altLang="en-US" smtClean="0"/>
              <a:pPr>
                <a:defRPr/>
              </a:pPr>
              <a:t>‹#›</a:t>
            </a:fld>
            <a:endParaRPr lang="el-GR"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ltLang="en-US" dirty="0"/>
          </a:p>
        </p:txBody>
      </p:sp>
      <p:sp>
        <p:nvSpPr>
          <p:cNvPr id="5" name="Footer Placeholder 4"/>
          <p:cNvSpPr>
            <a:spLocks noGrp="1"/>
          </p:cNvSpPr>
          <p:nvPr>
            <p:ph type="ftr" sz="quarter" idx="11"/>
          </p:nvPr>
        </p:nvSpPr>
        <p:spPr/>
        <p:txBody>
          <a:bodyPr/>
          <a:lstStyle/>
          <a:p>
            <a:pPr>
              <a:defRPr/>
            </a:pPr>
            <a:endParaRPr lang="el-GR" altLang="en-US" dirty="0"/>
          </a:p>
        </p:txBody>
      </p:sp>
      <p:sp>
        <p:nvSpPr>
          <p:cNvPr id="6" name="Slide Number Placeholder 5"/>
          <p:cNvSpPr>
            <a:spLocks noGrp="1"/>
          </p:cNvSpPr>
          <p:nvPr>
            <p:ph type="sldNum" sz="quarter" idx="12"/>
          </p:nvPr>
        </p:nvSpPr>
        <p:spPr/>
        <p:txBody>
          <a:bodyPr/>
          <a:lstStyle/>
          <a:p>
            <a:pPr>
              <a:defRPr/>
            </a:pPr>
            <a:fld id="{00BF142D-39B1-4201-A548-C4C269EA85A4}" type="slidenum">
              <a:rPr lang="el-GR" altLang="en-US" smtClean="0"/>
              <a:pPr>
                <a:defRPr/>
              </a:pPr>
              <a:t>‹#›</a:t>
            </a:fld>
            <a:endParaRPr lang="el-GR"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ltLang="en-US" dirty="0"/>
          </a:p>
        </p:txBody>
      </p:sp>
      <p:sp>
        <p:nvSpPr>
          <p:cNvPr id="5" name="Footer Placeholder 4"/>
          <p:cNvSpPr>
            <a:spLocks noGrp="1"/>
          </p:cNvSpPr>
          <p:nvPr>
            <p:ph type="ftr" sz="quarter" idx="11"/>
          </p:nvPr>
        </p:nvSpPr>
        <p:spPr/>
        <p:txBody>
          <a:bodyPr/>
          <a:lstStyle/>
          <a:p>
            <a:pPr>
              <a:defRPr/>
            </a:pPr>
            <a:endParaRPr lang="el-GR" altLang="en-US" dirty="0"/>
          </a:p>
        </p:txBody>
      </p:sp>
      <p:sp>
        <p:nvSpPr>
          <p:cNvPr id="6" name="Slide Number Placeholder 5"/>
          <p:cNvSpPr>
            <a:spLocks noGrp="1"/>
          </p:cNvSpPr>
          <p:nvPr>
            <p:ph type="sldNum" sz="quarter" idx="12"/>
          </p:nvPr>
        </p:nvSpPr>
        <p:spPr/>
        <p:txBody>
          <a:bodyPr/>
          <a:lstStyle/>
          <a:p>
            <a:pPr>
              <a:defRPr/>
            </a:pPr>
            <a:fld id="{87404A8B-3C00-48AE-B64B-25E421DBD9C6}" type="slidenum">
              <a:rPr lang="el-GR" altLang="en-US" smtClean="0"/>
              <a:pPr>
                <a:defRPr/>
              </a:pPr>
              <a:t>‹#›</a:t>
            </a:fld>
            <a:endParaRPr lang="el-G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chorCtr="0"/>
          <a:lstStyle/>
          <a:p>
            <a:r>
              <a:rPr lang="en-US" dirty="0"/>
              <a:t>Click to edit Master title style</a:t>
            </a:r>
            <a:endParaRPr lang="el-GR"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l-GR" dirty="0"/>
          </a:p>
        </p:txBody>
      </p:sp>
      <p:sp>
        <p:nvSpPr>
          <p:cNvPr id="4" name="Date Placeholder 3"/>
          <p:cNvSpPr>
            <a:spLocks noGrp="1"/>
          </p:cNvSpPr>
          <p:nvPr>
            <p:ph type="dt" sz="half" idx="10"/>
          </p:nvPr>
        </p:nvSpPr>
        <p:spPr/>
        <p:txBody>
          <a:bodyPr/>
          <a:lstStyle/>
          <a:p>
            <a:pPr>
              <a:defRPr/>
            </a:pPr>
            <a:endParaRPr lang="el-GR" altLang="en-US" dirty="0"/>
          </a:p>
        </p:txBody>
      </p:sp>
      <p:sp>
        <p:nvSpPr>
          <p:cNvPr id="5" name="Footer Placeholder 4"/>
          <p:cNvSpPr>
            <a:spLocks noGrp="1"/>
          </p:cNvSpPr>
          <p:nvPr>
            <p:ph type="ftr" sz="quarter" idx="11"/>
          </p:nvPr>
        </p:nvSpPr>
        <p:spPr/>
        <p:txBody>
          <a:bodyPr/>
          <a:lstStyle/>
          <a:p>
            <a:pPr>
              <a:defRPr/>
            </a:pPr>
            <a:endParaRPr lang="el-GR" altLang="en-US" dirty="0"/>
          </a:p>
        </p:txBody>
      </p:sp>
      <p:sp>
        <p:nvSpPr>
          <p:cNvPr id="6" name="Slide Number Placeholder 5"/>
          <p:cNvSpPr>
            <a:spLocks noGrp="1"/>
          </p:cNvSpPr>
          <p:nvPr>
            <p:ph type="sldNum" sz="quarter" idx="12"/>
          </p:nvPr>
        </p:nvSpPr>
        <p:spPr/>
        <p:txBody>
          <a:bodyPr/>
          <a:lstStyle/>
          <a:p>
            <a:pPr>
              <a:defRPr/>
            </a:pPr>
            <a:fld id="{36664E9B-3A05-4A5F-BB95-6A3DBFA50A39}" type="slidenum">
              <a:rPr lang="el-GR" altLang="en-US" smtClean="0"/>
              <a:pPr>
                <a:defRPr/>
              </a:pPr>
              <a:t>‹#›</a:t>
            </a:fld>
            <a:endParaRPr lang="el-G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l-GR" altLang="en-US" dirty="0"/>
          </a:p>
        </p:txBody>
      </p:sp>
      <p:sp>
        <p:nvSpPr>
          <p:cNvPr id="5" name="Footer Placeholder 4"/>
          <p:cNvSpPr>
            <a:spLocks noGrp="1"/>
          </p:cNvSpPr>
          <p:nvPr>
            <p:ph type="ftr" sz="quarter" idx="11"/>
          </p:nvPr>
        </p:nvSpPr>
        <p:spPr/>
        <p:txBody>
          <a:bodyPr/>
          <a:lstStyle/>
          <a:p>
            <a:pPr>
              <a:defRPr/>
            </a:pPr>
            <a:endParaRPr lang="el-GR" altLang="en-US" dirty="0"/>
          </a:p>
        </p:txBody>
      </p:sp>
      <p:sp>
        <p:nvSpPr>
          <p:cNvPr id="6" name="Slide Number Placeholder 5"/>
          <p:cNvSpPr>
            <a:spLocks noGrp="1"/>
          </p:cNvSpPr>
          <p:nvPr>
            <p:ph type="sldNum" sz="quarter" idx="12"/>
          </p:nvPr>
        </p:nvSpPr>
        <p:spPr/>
        <p:txBody>
          <a:bodyPr/>
          <a:lstStyle/>
          <a:p>
            <a:pPr>
              <a:defRPr/>
            </a:pPr>
            <a:fld id="{6BC62216-4CDD-4619-8B68-BE625C4665E5}" type="slidenum">
              <a:rPr lang="el-GR" altLang="en-US" smtClean="0"/>
              <a:pPr>
                <a:defRPr/>
              </a:pPr>
              <a:t>‹#›</a:t>
            </a:fld>
            <a:endParaRPr lang="el-GR"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pPr>
              <a:defRPr/>
            </a:pPr>
            <a:endParaRPr lang="el-GR" altLang="en-US" dirty="0"/>
          </a:p>
        </p:txBody>
      </p:sp>
      <p:sp>
        <p:nvSpPr>
          <p:cNvPr id="6" name="Footer Placeholder 5"/>
          <p:cNvSpPr>
            <a:spLocks noGrp="1"/>
          </p:cNvSpPr>
          <p:nvPr>
            <p:ph type="ftr" sz="quarter" idx="11"/>
          </p:nvPr>
        </p:nvSpPr>
        <p:spPr/>
        <p:txBody>
          <a:bodyPr/>
          <a:lstStyle/>
          <a:p>
            <a:pPr>
              <a:defRPr/>
            </a:pPr>
            <a:endParaRPr lang="el-GR" altLang="en-US" dirty="0"/>
          </a:p>
        </p:txBody>
      </p:sp>
      <p:sp>
        <p:nvSpPr>
          <p:cNvPr id="7" name="Slide Number Placeholder 6"/>
          <p:cNvSpPr>
            <a:spLocks noGrp="1"/>
          </p:cNvSpPr>
          <p:nvPr>
            <p:ph type="sldNum" sz="quarter" idx="12"/>
          </p:nvPr>
        </p:nvSpPr>
        <p:spPr/>
        <p:txBody>
          <a:bodyPr/>
          <a:lstStyle/>
          <a:p>
            <a:pPr>
              <a:defRPr/>
            </a:pPr>
            <a:fld id="{8CF5EBAD-F9EC-432D-91DE-FB762A60CD7C}" type="slidenum">
              <a:rPr lang="el-GR" altLang="en-US" smtClean="0"/>
              <a:pPr>
                <a:defRPr/>
              </a:pPr>
              <a:t>‹#›</a:t>
            </a:fld>
            <a:endParaRPr lang="el-GR"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l-GR" altLang="en-US" dirty="0"/>
          </a:p>
        </p:txBody>
      </p:sp>
      <p:sp>
        <p:nvSpPr>
          <p:cNvPr id="8" name="Footer Placeholder 7"/>
          <p:cNvSpPr>
            <a:spLocks noGrp="1"/>
          </p:cNvSpPr>
          <p:nvPr>
            <p:ph type="ftr" sz="quarter" idx="11"/>
          </p:nvPr>
        </p:nvSpPr>
        <p:spPr/>
        <p:txBody>
          <a:bodyPr/>
          <a:lstStyle/>
          <a:p>
            <a:pPr>
              <a:defRPr/>
            </a:pPr>
            <a:endParaRPr lang="el-GR" altLang="en-US" dirty="0"/>
          </a:p>
        </p:txBody>
      </p:sp>
      <p:sp>
        <p:nvSpPr>
          <p:cNvPr id="9" name="Slide Number Placeholder 8"/>
          <p:cNvSpPr>
            <a:spLocks noGrp="1"/>
          </p:cNvSpPr>
          <p:nvPr>
            <p:ph type="sldNum" sz="quarter" idx="12"/>
          </p:nvPr>
        </p:nvSpPr>
        <p:spPr/>
        <p:txBody>
          <a:bodyPr/>
          <a:lstStyle/>
          <a:p>
            <a:pPr>
              <a:defRPr/>
            </a:pPr>
            <a:fld id="{38C33875-7862-4232-A580-87CABA68BADB}" type="slidenum">
              <a:rPr lang="el-GR" altLang="en-US" smtClean="0"/>
              <a:pPr>
                <a:defRPr/>
              </a:pPr>
              <a:t>‹#›</a:t>
            </a:fld>
            <a:endParaRPr lang="el-G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pPr>
              <a:defRPr/>
            </a:pPr>
            <a:endParaRPr lang="el-GR" altLang="en-US" dirty="0"/>
          </a:p>
        </p:txBody>
      </p:sp>
      <p:sp>
        <p:nvSpPr>
          <p:cNvPr id="4" name="Footer Placeholder 3"/>
          <p:cNvSpPr>
            <a:spLocks noGrp="1"/>
          </p:cNvSpPr>
          <p:nvPr>
            <p:ph type="ftr" sz="quarter" idx="11"/>
          </p:nvPr>
        </p:nvSpPr>
        <p:spPr/>
        <p:txBody>
          <a:bodyPr/>
          <a:lstStyle/>
          <a:p>
            <a:pPr>
              <a:defRPr/>
            </a:pPr>
            <a:endParaRPr lang="el-GR" altLang="en-US" dirty="0"/>
          </a:p>
        </p:txBody>
      </p:sp>
      <p:sp>
        <p:nvSpPr>
          <p:cNvPr id="5" name="Slide Number Placeholder 4"/>
          <p:cNvSpPr>
            <a:spLocks noGrp="1"/>
          </p:cNvSpPr>
          <p:nvPr>
            <p:ph type="sldNum" sz="quarter" idx="12"/>
          </p:nvPr>
        </p:nvSpPr>
        <p:spPr/>
        <p:txBody>
          <a:bodyPr/>
          <a:lstStyle/>
          <a:p>
            <a:pPr>
              <a:defRPr/>
            </a:pPr>
            <a:fld id="{FAE01972-C21A-4F6E-A962-A9D61B8EB0E7}" type="slidenum">
              <a:rPr lang="el-GR" altLang="en-US" smtClean="0"/>
              <a:pPr>
                <a:defRPr/>
              </a:pPr>
              <a:t>‹#›</a:t>
            </a:fld>
            <a:endParaRPr lang="el-GR"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l-GR" altLang="en-US" dirty="0"/>
          </a:p>
        </p:txBody>
      </p:sp>
      <p:sp>
        <p:nvSpPr>
          <p:cNvPr id="3" name="Footer Placeholder 2"/>
          <p:cNvSpPr>
            <a:spLocks noGrp="1"/>
          </p:cNvSpPr>
          <p:nvPr>
            <p:ph type="ftr" sz="quarter" idx="11"/>
          </p:nvPr>
        </p:nvSpPr>
        <p:spPr/>
        <p:txBody>
          <a:bodyPr/>
          <a:lstStyle/>
          <a:p>
            <a:pPr>
              <a:defRPr/>
            </a:pPr>
            <a:endParaRPr lang="el-GR" altLang="en-US" dirty="0"/>
          </a:p>
        </p:txBody>
      </p:sp>
      <p:sp>
        <p:nvSpPr>
          <p:cNvPr id="4" name="Slide Number Placeholder 3"/>
          <p:cNvSpPr>
            <a:spLocks noGrp="1"/>
          </p:cNvSpPr>
          <p:nvPr>
            <p:ph type="sldNum" sz="quarter" idx="12"/>
          </p:nvPr>
        </p:nvSpPr>
        <p:spPr/>
        <p:txBody>
          <a:bodyPr/>
          <a:lstStyle/>
          <a:p>
            <a:pPr>
              <a:defRPr/>
            </a:pPr>
            <a:fld id="{E9A806F4-BC2D-42EB-929C-628D2D0B77A5}" type="slidenum">
              <a:rPr lang="el-GR" altLang="en-US" smtClean="0"/>
              <a:pPr>
                <a:defRPr/>
              </a:pPr>
              <a:t>‹#›</a:t>
            </a:fld>
            <a:endParaRPr lang="el-G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ltLang="en-US" dirty="0"/>
          </a:p>
        </p:txBody>
      </p:sp>
      <p:sp>
        <p:nvSpPr>
          <p:cNvPr id="6" name="Footer Placeholder 5"/>
          <p:cNvSpPr>
            <a:spLocks noGrp="1"/>
          </p:cNvSpPr>
          <p:nvPr>
            <p:ph type="ftr" sz="quarter" idx="11"/>
          </p:nvPr>
        </p:nvSpPr>
        <p:spPr/>
        <p:txBody>
          <a:bodyPr/>
          <a:lstStyle/>
          <a:p>
            <a:pPr>
              <a:defRPr/>
            </a:pPr>
            <a:endParaRPr lang="el-GR" altLang="en-US" dirty="0"/>
          </a:p>
        </p:txBody>
      </p:sp>
      <p:sp>
        <p:nvSpPr>
          <p:cNvPr id="7" name="Slide Number Placeholder 6"/>
          <p:cNvSpPr>
            <a:spLocks noGrp="1"/>
          </p:cNvSpPr>
          <p:nvPr>
            <p:ph type="sldNum" sz="quarter" idx="12"/>
          </p:nvPr>
        </p:nvSpPr>
        <p:spPr/>
        <p:txBody>
          <a:bodyPr/>
          <a:lstStyle/>
          <a:p>
            <a:pPr>
              <a:defRPr/>
            </a:pPr>
            <a:fld id="{C4F26712-9F21-4DAE-936B-992361A6DDF4}" type="slidenum">
              <a:rPr lang="el-GR" altLang="en-US" smtClean="0"/>
              <a:pPr>
                <a:defRPr/>
              </a:pPr>
              <a:t>‹#›</a:t>
            </a:fld>
            <a:endParaRPr lang="el-GR"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ltLang="en-US" dirty="0"/>
          </a:p>
        </p:txBody>
      </p:sp>
      <p:sp>
        <p:nvSpPr>
          <p:cNvPr id="6" name="Footer Placeholder 5"/>
          <p:cNvSpPr>
            <a:spLocks noGrp="1"/>
          </p:cNvSpPr>
          <p:nvPr>
            <p:ph type="ftr" sz="quarter" idx="11"/>
          </p:nvPr>
        </p:nvSpPr>
        <p:spPr/>
        <p:txBody>
          <a:bodyPr/>
          <a:lstStyle/>
          <a:p>
            <a:pPr>
              <a:defRPr/>
            </a:pPr>
            <a:endParaRPr lang="el-GR" altLang="en-US" dirty="0"/>
          </a:p>
        </p:txBody>
      </p:sp>
      <p:sp>
        <p:nvSpPr>
          <p:cNvPr id="7" name="Slide Number Placeholder 6"/>
          <p:cNvSpPr>
            <a:spLocks noGrp="1"/>
          </p:cNvSpPr>
          <p:nvPr>
            <p:ph type="sldNum" sz="quarter" idx="12"/>
          </p:nvPr>
        </p:nvSpPr>
        <p:spPr/>
        <p:txBody>
          <a:bodyPr/>
          <a:lstStyle/>
          <a:p>
            <a:pPr>
              <a:defRPr/>
            </a:pPr>
            <a:fld id="{B81B987D-081A-42AD-8A4B-133F1D4FE2E1}" type="slidenum">
              <a:rPr lang="el-GR" altLang="en-US" smtClean="0"/>
              <a:pPr>
                <a:defRPr/>
              </a:pPr>
              <a:t>‹#›</a:t>
            </a:fld>
            <a:endParaRPr lang="el-GR"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chorCtr="0">
            <a:normAutofit/>
          </a:bodyPr>
          <a:lstStyle/>
          <a:p>
            <a:r>
              <a:rPr lang="en-US" dirty="0"/>
              <a:t>Click to edit Master title style</a:t>
            </a:r>
            <a:endParaRPr lang="el-GR"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lt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lt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4685909-16D8-488C-B548-978CE0E9D311}" type="slidenum">
              <a:rPr lang="el-GR" altLang="en-US" smtClean="0"/>
              <a:pPr>
                <a:defRPr/>
              </a:pPr>
              <a:t>‹#›</a:t>
            </a:fld>
            <a:endParaRPr lang="el-GR" altLang="en-US" dirty="0"/>
          </a:p>
        </p:txBody>
      </p:sp>
    </p:spTree>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esheninger.blogspot.com/2011/03/our-quest-for-more-r.html" TargetMode="External"/><Relationship Id="rId3" Type="http://schemas.openxmlformats.org/officeDocument/2006/relationships/hyperlink" Target="https://pixabay.com/en/person-stick-man-stick-figure-304950/" TargetMode="External"/><Relationship Id="rId7" Type="http://schemas.openxmlformats.org/officeDocument/2006/relationships/hyperlink" Target="https://pixabay.com/de/mann-wc-toiletten-dame-symbol-307731/" TargetMode="Externa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hyperlink" Target="https://www.goodfreephotos.com/vector-images/stick-figure-vector-clipart.png.php" TargetMode="External"/><Relationship Id="rId10" Type="http://schemas.openxmlformats.org/officeDocument/2006/relationships/image" Target="../media/image1.jpg"/><Relationship Id="rId4" Type="http://schemas.openxmlformats.org/officeDocument/2006/relationships/image" Target="../media/image3.png"/><Relationship Id="rId9" Type="http://schemas.openxmlformats.org/officeDocument/2006/relationships/hyperlink" Target="https://creativecommons.org/licenses/by/3.0/"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docs.oracle.com/javase/6/docs/api/java/util/ArrayList.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docs.oracle.com/javase/6/docs/api/java/util/HashSet.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docs.oracle.com/javase/6/docs/api/java/util/HashMap.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google.github.io/styleguide/javaguide.html" TargetMode="External"/><Relationship Id="rId2" Type="http://schemas.openxmlformats.org/officeDocument/2006/relationships/hyperlink" Target="https://www.oracle.com/technetwork/java/codeconventions-150003.pdf" TargetMode="External"/><Relationship Id="rId1" Type="http://schemas.openxmlformats.org/officeDocument/2006/relationships/slideLayout" Target="../slideLayouts/slideLayout2.xml"/><Relationship Id="rId4" Type="http://schemas.openxmlformats.org/officeDocument/2006/relationships/hyperlink" Target="https://github.com/google/styleguide"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heninger.blogspot.com/2011/03/our-quest-for-more-r.html"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hyperlink" Target="https://creativecommons.org/licenses/by/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1524000"/>
            <a:ext cx="7658100" cy="1752600"/>
          </a:xfrm>
        </p:spPr>
        <p:txBody>
          <a:bodyPr>
            <a:normAutofit fontScale="90000"/>
          </a:bodyPr>
          <a:lstStyle/>
          <a:p>
            <a:r>
              <a:rPr lang="el-GR" sz="4000" dirty="0"/>
              <a:t>Επανάληψη βασικών αρχών του αντικειμενοστρεφούς προγραμματισμού</a:t>
            </a:r>
          </a:p>
        </p:txBody>
      </p:sp>
      <p:sp>
        <p:nvSpPr>
          <p:cNvPr id="3075" name="Rectangle 3"/>
          <p:cNvSpPr>
            <a:spLocks noGrp="1" noChangeArrowheads="1"/>
          </p:cNvSpPr>
          <p:nvPr>
            <p:ph type="subTitle" idx="1"/>
          </p:nvPr>
        </p:nvSpPr>
        <p:spPr>
          <a:xfrm>
            <a:off x="997238" y="3990975"/>
            <a:ext cx="7141865" cy="1752600"/>
          </a:xfrm>
        </p:spPr>
        <p:txBody>
          <a:bodyPr>
            <a:normAutofit fontScale="70000" lnSpcReduction="20000"/>
          </a:bodyPr>
          <a:lstStyle/>
          <a:p>
            <a:r>
              <a:rPr lang="el-GR" dirty="0"/>
              <a:t>Ανάπτυξη Λογισμικού (</a:t>
            </a:r>
            <a:r>
              <a:rPr lang="en-US" dirty="0"/>
              <a:t>Software Development</a:t>
            </a:r>
            <a:r>
              <a:rPr lang="el-GR" dirty="0"/>
              <a:t>)</a:t>
            </a:r>
          </a:p>
          <a:p>
            <a:endParaRPr lang="fr-FR" dirty="0"/>
          </a:p>
          <a:p>
            <a:pPr eaLnBrk="1" hangingPunct="1"/>
            <a:r>
              <a:rPr lang="fr-FR" dirty="0"/>
              <a:t>www.cs.uoi.gr/~pvassil/courses/sw_dev/</a:t>
            </a:r>
          </a:p>
          <a:p>
            <a:endParaRPr lang="el-GR" dirty="0"/>
          </a:p>
          <a:p>
            <a:r>
              <a:rPr lang="el-GR" dirty="0"/>
              <a:t>ΜΥΥ</a:t>
            </a:r>
            <a:r>
              <a:rPr lang="en-US" dirty="0"/>
              <a:t>301/</a:t>
            </a:r>
            <a:r>
              <a:rPr lang="el-GR" dirty="0"/>
              <a:t>ΠΛΥ 308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l-GR" dirty="0"/>
              <a:t>Ενθυλάκωση</a:t>
            </a:r>
          </a:p>
        </p:txBody>
      </p:sp>
      <p:sp>
        <p:nvSpPr>
          <p:cNvPr id="37891" name="Rectangle 3"/>
          <p:cNvSpPr>
            <a:spLocks noGrp="1" noChangeArrowheads="1"/>
          </p:cNvSpPr>
          <p:nvPr>
            <p:ph type="body" idx="1"/>
          </p:nvPr>
        </p:nvSpPr>
        <p:spPr>
          <a:xfrm>
            <a:off x="457200" y="1357313"/>
            <a:ext cx="8229600" cy="4530725"/>
          </a:xfrm>
        </p:spPr>
        <p:txBody>
          <a:bodyPr/>
          <a:lstStyle/>
          <a:p>
            <a:r>
              <a:rPr lang="el-GR" sz="2600" dirty="0"/>
              <a:t>Η αρχή της </a:t>
            </a:r>
            <a:r>
              <a:rPr lang="el-GR" sz="2600" b="1" dirty="0">
                <a:solidFill>
                  <a:schemeClr val="tx2"/>
                </a:solidFill>
              </a:rPr>
              <a:t>ενθυλάκωσης</a:t>
            </a:r>
            <a:r>
              <a:rPr lang="el-GR" sz="2600" dirty="0"/>
              <a:t> (</a:t>
            </a:r>
            <a:r>
              <a:rPr lang="en-US" sz="2600" dirty="0"/>
              <a:t>encapsulation</a:t>
            </a:r>
            <a:r>
              <a:rPr lang="el-GR" sz="2600" dirty="0"/>
              <a:t>):</a:t>
            </a:r>
            <a:endParaRPr lang="en-US" sz="2600" dirty="0"/>
          </a:p>
          <a:p>
            <a:pPr lvl="1"/>
            <a:r>
              <a:rPr lang="el-GR" sz="2200" dirty="0"/>
              <a:t>σε κάθε κλάση, ο προγραμματιστής που την υλοποίησε, διαχωρίζει:</a:t>
            </a:r>
          </a:p>
          <a:p>
            <a:pPr lvl="2"/>
            <a:r>
              <a:rPr lang="el-GR" sz="2000" dirty="0"/>
              <a:t>ποια πεδία και μέθοδοι </a:t>
            </a:r>
            <a:r>
              <a:rPr lang="en-US" sz="2000" dirty="0"/>
              <a:t>(</a:t>
            </a:r>
            <a:r>
              <a:rPr lang="en-US" sz="2000" b="1" dirty="0">
                <a:solidFill>
                  <a:schemeClr val="tx2"/>
                </a:solidFill>
              </a:rPr>
              <a:t>public</a:t>
            </a:r>
            <a:r>
              <a:rPr lang="en-US" sz="2000" dirty="0"/>
              <a:t>) </a:t>
            </a:r>
            <a:r>
              <a:rPr lang="el-GR" sz="2000" dirty="0"/>
              <a:t>μπορούν να χρησιμοποιηθούν από όλο τον υπόλοιπο κώδικα</a:t>
            </a:r>
          </a:p>
          <a:p>
            <a:pPr lvl="2"/>
            <a:r>
              <a:rPr lang="el-GR" sz="2000" dirty="0"/>
              <a:t>ποια πεδία και μέθοδοι (</a:t>
            </a:r>
            <a:r>
              <a:rPr lang="en-US" sz="2000" b="1" dirty="0">
                <a:solidFill>
                  <a:schemeClr val="tx2"/>
                </a:solidFill>
              </a:rPr>
              <a:t>private</a:t>
            </a:r>
            <a:r>
              <a:rPr lang="el-GR" sz="2000" dirty="0"/>
              <a:t>) μπορούν να χρησιμοποιηθούν μόνο μέσω κλήσης των </a:t>
            </a:r>
            <a:r>
              <a:rPr lang="en-US" sz="2000" dirty="0"/>
              <a:t>public</a:t>
            </a:r>
            <a:r>
              <a:rPr lang="el-GR" sz="2000" dirty="0"/>
              <a:t> μεθόδων της κλάσης…</a:t>
            </a:r>
          </a:p>
          <a:p>
            <a:pPr lvl="1"/>
            <a:r>
              <a:rPr lang="el-GR" sz="2200" dirty="0"/>
              <a:t>μια συνήθης πρακτική την οποία </a:t>
            </a:r>
            <a:r>
              <a:rPr lang="el-GR" sz="2200" dirty="0">
                <a:solidFill>
                  <a:srgbClr val="0000FF"/>
                </a:solidFill>
              </a:rPr>
              <a:t>πρέπει να ακολουθείτε και εσείς</a:t>
            </a:r>
            <a:r>
              <a:rPr lang="el-GR" sz="2200" dirty="0"/>
              <a:t> είναι ότι </a:t>
            </a:r>
            <a:r>
              <a:rPr lang="el-GR" sz="2200" b="1" dirty="0">
                <a:solidFill>
                  <a:srgbClr val="0000FF"/>
                </a:solidFill>
              </a:rPr>
              <a:t>όλα τα πεδία τα δηλώνουμε </a:t>
            </a:r>
            <a:r>
              <a:rPr lang="en-US" sz="2200" b="1" dirty="0">
                <a:solidFill>
                  <a:srgbClr val="FF0000"/>
                </a:solidFill>
              </a:rPr>
              <a:t>private</a:t>
            </a:r>
            <a:r>
              <a:rPr lang="el-GR" sz="2200" dirty="0"/>
              <a:t> </a:t>
            </a:r>
          </a:p>
        </p:txBody>
      </p:sp>
      <p:sp>
        <p:nvSpPr>
          <p:cNvPr id="4" name="Slide Number Placeholder 3"/>
          <p:cNvSpPr>
            <a:spLocks noGrp="1"/>
          </p:cNvSpPr>
          <p:nvPr>
            <p:ph type="sldNum" sz="quarter" idx="12"/>
          </p:nvPr>
        </p:nvSpPr>
        <p:spPr/>
        <p:txBody>
          <a:bodyPr/>
          <a:lstStyle/>
          <a:p>
            <a:pPr>
              <a:defRPr/>
            </a:pPr>
            <a:fld id="{B6878A37-A79B-4085-AFF6-B72E7F018FB2}" type="slidenum">
              <a:rPr lang="el-GR" altLang="en-US" smtClean="0"/>
              <a:pPr>
                <a:defRPr/>
              </a:pPr>
              <a:t>10</a:t>
            </a:fld>
            <a:endParaRPr lang="el-GR" altLang="en-US" dirty="0"/>
          </a:p>
        </p:txBody>
      </p:sp>
      <p:sp>
        <p:nvSpPr>
          <p:cNvPr id="5" name="Cube 4">
            <a:extLst>
              <a:ext uri="{FF2B5EF4-FFF2-40B4-BE49-F238E27FC236}">
                <a16:creationId xmlns:a16="http://schemas.microsoft.com/office/drawing/2014/main" id="{B37454F8-9B1D-4EB6-AD88-3FBFACF45EDD}"/>
              </a:ext>
            </a:extLst>
          </p:cNvPr>
          <p:cNvSpPr/>
          <p:nvPr/>
        </p:nvSpPr>
        <p:spPr>
          <a:xfrm>
            <a:off x="6466965" y="5589131"/>
            <a:ext cx="504056" cy="504056"/>
          </a:xfrm>
          <a:prstGeom prst="cub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ircle: Hollow 5">
            <a:extLst>
              <a:ext uri="{FF2B5EF4-FFF2-40B4-BE49-F238E27FC236}">
                <a16:creationId xmlns:a16="http://schemas.microsoft.com/office/drawing/2014/main" id="{CF2BDB58-74F8-437A-9530-D6EDB67BA59A}"/>
              </a:ext>
            </a:extLst>
          </p:cNvPr>
          <p:cNvSpPr/>
          <p:nvPr/>
        </p:nvSpPr>
        <p:spPr>
          <a:xfrm>
            <a:off x="5902266" y="5097911"/>
            <a:ext cx="1584176" cy="1492275"/>
          </a:xfrm>
          <a:prstGeom prst="don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a:extLst>
              <a:ext uri="{FF2B5EF4-FFF2-40B4-BE49-F238E27FC236}">
                <a16:creationId xmlns:a16="http://schemas.microsoft.com/office/drawing/2014/main" id="{ED05483F-17DD-4192-BFAD-32F19E480A86}"/>
              </a:ext>
            </a:extLst>
          </p:cNvPr>
          <p:cNvCxnSpPr>
            <a:stCxn id="6" idx="7"/>
          </p:cNvCxnSpPr>
          <p:nvPr/>
        </p:nvCxnSpPr>
        <p:spPr>
          <a:xfrm flipH="1">
            <a:off x="7018390" y="5316450"/>
            <a:ext cx="236055" cy="279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AF4C54-5376-4340-A990-91E0442B1002}"/>
              </a:ext>
            </a:extLst>
          </p:cNvPr>
          <p:cNvCxnSpPr>
            <a:stCxn id="6" idx="5"/>
          </p:cNvCxnSpPr>
          <p:nvPr/>
        </p:nvCxnSpPr>
        <p:spPr>
          <a:xfrm flipH="1" flipV="1">
            <a:off x="7018390" y="6106023"/>
            <a:ext cx="236055" cy="26562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597BE21-555D-4357-B5AE-458503ABF0EE}"/>
              </a:ext>
            </a:extLst>
          </p:cNvPr>
          <p:cNvCxnSpPr>
            <a:stCxn id="6" idx="1"/>
          </p:cNvCxnSpPr>
          <p:nvPr/>
        </p:nvCxnSpPr>
        <p:spPr>
          <a:xfrm>
            <a:off x="6134263" y="5316450"/>
            <a:ext cx="236055" cy="213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759F09B-DCC3-4122-84C6-B319171A21AC}"/>
              </a:ext>
            </a:extLst>
          </p:cNvPr>
          <p:cNvCxnSpPr>
            <a:stCxn id="6" idx="3"/>
          </p:cNvCxnSpPr>
          <p:nvPr/>
        </p:nvCxnSpPr>
        <p:spPr>
          <a:xfrm flipV="1">
            <a:off x="6134263" y="6106023"/>
            <a:ext cx="236055" cy="265624"/>
          </a:xfrm>
          <a:prstGeom prst="line">
            <a:avLst/>
          </a:prstGeom>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5361D18-88E2-412B-BB05-5A26F5C0066C}"/>
              </a:ext>
            </a:extLst>
          </p:cNvPr>
          <p:cNvSpPr txBox="1"/>
          <p:nvPr/>
        </p:nvSpPr>
        <p:spPr>
          <a:xfrm>
            <a:off x="7079033" y="5631521"/>
            <a:ext cx="1152128" cy="307777"/>
          </a:xfrm>
          <a:prstGeom prst="rect">
            <a:avLst/>
          </a:prstGeom>
          <a:noFill/>
        </p:spPr>
        <p:txBody>
          <a:bodyPr wrap="square" rtlCol="0">
            <a:spAutoFit/>
          </a:bodyPr>
          <a:lstStyle/>
          <a:p>
            <a:r>
              <a:rPr lang="en-US" sz="1400" b="1" dirty="0" err="1">
                <a:latin typeface="Consolas" panose="020B0609020204030204" pitchFamily="49" charset="0"/>
              </a:rPr>
              <a:t>getName</a:t>
            </a:r>
            <a:r>
              <a:rPr lang="en-US" sz="1400" b="1" dirty="0">
                <a:latin typeface="Consolas" panose="020B0609020204030204" pitchFamily="49" charset="0"/>
              </a:rPr>
              <a:t>()</a:t>
            </a:r>
          </a:p>
        </p:txBody>
      </p:sp>
      <p:sp>
        <p:nvSpPr>
          <p:cNvPr id="12" name="TextBox 11">
            <a:extLst>
              <a:ext uri="{FF2B5EF4-FFF2-40B4-BE49-F238E27FC236}">
                <a16:creationId xmlns:a16="http://schemas.microsoft.com/office/drawing/2014/main" id="{B91ABFFE-650C-42AD-B437-C0D73211E685}"/>
              </a:ext>
            </a:extLst>
          </p:cNvPr>
          <p:cNvSpPr txBox="1"/>
          <p:nvPr/>
        </p:nvSpPr>
        <p:spPr>
          <a:xfrm>
            <a:off x="6121211" y="6210525"/>
            <a:ext cx="1306525" cy="307777"/>
          </a:xfrm>
          <a:prstGeom prst="rect">
            <a:avLst/>
          </a:prstGeom>
          <a:noFill/>
        </p:spPr>
        <p:txBody>
          <a:bodyPr wrap="square" rtlCol="0">
            <a:spAutoFit/>
          </a:bodyPr>
          <a:lstStyle/>
          <a:p>
            <a:r>
              <a:rPr lang="en-US" sz="1400" b="1" dirty="0" err="1">
                <a:latin typeface="Consolas" panose="020B0609020204030204" pitchFamily="49" charset="0"/>
              </a:rPr>
              <a:t>getSalary</a:t>
            </a:r>
            <a:r>
              <a:rPr lang="en-US" sz="1400" b="1" dirty="0">
                <a:latin typeface="Consolas" panose="020B0609020204030204" pitchFamily="49" charset="0"/>
              </a:rPr>
              <a:t>()</a:t>
            </a:r>
          </a:p>
        </p:txBody>
      </p:sp>
      <p:sp>
        <p:nvSpPr>
          <p:cNvPr id="13" name="TextBox 12">
            <a:extLst>
              <a:ext uri="{FF2B5EF4-FFF2-40B4-BE49-F238E27FC236}">
                <a16:creationId xmlns:a16="http://schemas.microsoft.com/office/drawing/2014/main" id="{F0D2F19E-B4B9-45E7-A4AC-F082CBA2746F}"/>
              </a:ext>
            </a:extLst>
          </p:cNvPr>
          <p:cNvSpPr txBox="1"/>
          <p:nvPr/>
        </p:nvSpPr>
        <p:spPr>
          <a:xfrm>
            <a:off x="6252854" y="5126963"/>
            <a:ext cx="1152128" cy="307777"/>
          </a:xfrm>
          <a:prstGeom prst="rect">
            <a:avLst/>
          </a:prstGeom>
          <a:noFill/>
        </p:spPr>
        <p:txBody>
          <a:bodyPr wrap="square" rtlCol="0">
            <a:spAutoFit/>
          </a:bodyPr>
          <a:lstStyle/>
          <a:p>
            <a:r>
              <a:rPr lang="en-US" sz="1400" b="1" dirty="0" err="1">
                <a:latin typeface="Consolas" panose="020B0609020204030204" pitchFamily="49" charset="0"/>
              </a:rPr>
              <a:t>setName</a:t>
            </a:r>
            <a:r>
              <a:rPr lang="en-US" sz="1400" b="1" dirty="0">
                <a:latin typeface="Consolas" panose="020B0609020204030204" pitchFamily="49" charset="0"/>
              </a:rPr>
              <a:t>()</a:t>
            </a:r>
          </a:p>
        </p:txBody>
      </p:sp>
      <p:sp>
        <p:nvSpPr>
          <p:cNvPr id="14" name="TextBox 13">
            <a:extLst>
              <a:ext uri="{FF2B5EF4-FFF2-40B4-BE49-F238E27FC236}">
                <a16:creationId xmlns:a16="http://schemas.microsoft.com/office/drawing/2014/main" id="{79A67D6C-EBE7-4F2D-A1EA-4E7198D6A95D}"/>
              </a:ext>
            </a:extLst>
          </p:cNvPr>
          <p:cNvSpPr txBox="1"/>
          <p:nvPr/>
        </p:nvSpPr>
        <p:spPr>
          <a:xfrm>
            <a:off x="5292080" y="5767134"/>
            <a:ext cx="1152128" cy="307777"/>
          </a:xfrm>
          <a:prstGeom prst="rect">
            <a:avLst/>
          </a:prstGeom>
          <a:noFill/>
        </p:spPr>
        <p:txBody>
          <a:bodyPr wrap="square" rtlCol="0">
            <a:spAutoFit/>
          </a:bodyPr>
          <a:lstStyle/>
          <a:p>
            <a:r>
              <a:rPr lang="en-US" sz="1400" b="1" dirty="0" err="1">
                <a:latin typeface="Consolas" panose="020B0609020204030204" pitchFamily="49" charset="0"/>
              </a:rPr>
              <a:t>setRank</a:t>
            </a:r>
            <a:r>
              <a:rPr lang="en-US" sz="1400" b="1" dirty="0">
                <a:latin typeface="Consolas" panose="020B0609020204030204" pitchFamily="49"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Κατασκευαστές αντικειμένων</a:t>
            </a:r>
          </a:p>
        </p:txBody>
      </p:sp>
      <p:sp>
        <p:nvSpPr>
          <p:cNvPr id="3" name="Content Placeholder 2"/>
          <p:cNvSpPr>
            <a:spLocks noGrp="1"/>
          </p:cNvSpPr>
          <p:nvPr>
            <p:ph idx="1"/>
          </p:nvPr>
        </p:nvSpPr>
        <p:spPr/>
        <p:txBody>
          <a:bodyPr/>
          <a:lstStyle/>
          <a:p>
            <a:pPr>
              <a:lnSpc>
                <a:spcPct val="80000"/>
              </a:lnSpc>
            </a:pPr>
            <a:r>
              <a:rPr lang="el-GR" sz="2400" dirty="0"/>
              <a:t>Αν και η ενθυλάκωση επιτρέπει στους προγραμματιστές που αξιοποιούν τις </a:t>
            </a:r>
            <a:r>
              <a:rPr lang="el-GR" sz="2400" dirty="0">
                <a:solidFill>
                  <a:srgbClr val="0000CC"/>
                </a:solidFill>
              </a:rPr>
              <a:t>λειτουργίες</a:t>
            </a:r>
            <a:r>
              <a:rPr lang="el-GR" sz="2400" dirty="0"/>
              <a:t> που προσφέρει μια κλάση να το κάνουν με συγκροτημένο τρόπο μέσω των δημόσιων μεθόδων, η ενθυλάκωση από μόνη της δεν εξασφαλίζει τη σωστή </a:t>
            </a:r>
            <a:r>
              <a:rPr lang="el-GR" sz="2400" dirty="0">
                <a:solidFill>
                  <a:srgbClr val="FF0000"/>
                </a:solidFill>
              </a:rPr>
              <a:t>δημιουργία</a:t>
            </a:r>
            <a:r>
              <a:rPr lang="el-GR" sz="2400" dirty="0"/>
              <a:t> των αντικειμένων</a:t>
            </a:r>
          </a:p>
          <a:p>
            <a:pPr>
              <a:lnSpc>
                <a:spcPct val="80000"/>
              </a:lnSpc>
            </a:pPr>
            <a:r>
              <a:rPr lang="el-GR" sz="2400" dirty="0"/>
              <a:t>… έτσι μπορεί να υπάρχουν σφάλματα κακής αρχικοποίησης …</a:t>
            </a:r>
          </a:p>
          <a:p>
            <a:pPr>
              <a:lnSpc>
                <a:spcPct val="80000"/>
              </a:lnSpc>
            </a:pPr>
            <a:endParaRPr lang="el-GR" sz="2400" dirty="0"/>
          </a:p>
          <a:p>
            <a:pPr>
              <a:lnSpc>
                <a:spcPct val="80000"/>
              </a:lnSpc>
            </a:pPr>
            <a:r>
              <a:rPr lang="el-GR" sz="2400" dirty="0"/>
              <a:t>Δήλωση</a:t>
            </a:r>
            <a:r>
              <a:rPr lang="el-GR" sz="2400" dirty="0">
                <a:solidFill>
                  <a:schemeClr val="tx2"/>
                </a:solidFill>
              </a:rPr>
              <a:t> </a:t>
            </a:r>
            <a:r>
              <a:rPr lang="en-US" sz="2400" b="1" dirty="0">
                <a:solidFill>
                  <a:schemeClr val="tx2"/>
                </a:solidFill>
              </a:rPr>
              <a:t>constructors</a:t>
            </a:r>
            <a:r>
              <a:rPr lang="en-US" sz="2400" dirty="0">
                <a:solidFill>
                  <a:schemeClr val="tx2"/>
                </a:solidFill>
              </a:rPr>
              <a:t> </a:t>
            </a:r>
            <a:r>
              <a:rPr lang="el-GR" sz="2400" dirty="0"/>
              <a:t>στις κλάσεις μας</a:t>
            </a:r>
            <a:r>
              <a:rPr lang="el-GR" sz="2400" dirty="0">
                <a:solidFill>
                  <a:schemeClr val="tx2"/>
                </a:solidFill>
              </a:rPr>
              <a:t> </a:t>
            </a:r>
          </a:p>
          <a:p>
            <a:pPr lvl="1">
              <a:lnSpc>
                <a:spcPct val="80000"/>
              </a:lnSpc>
            </a:pPr>
            <a:r>
              <a:rPr lang="el-GR" sz="2000" dirty="0"/>
              <a:t>μέθοδοι που </a:t>
            </a:r>
            <a:r>
              <a:rPr lang="el-GR" sz="2000" b="1" dirty="0">
                <a:solidFill>
                  <a:schemeClr val="tx2"/>
                </a:solidFill>
              </a:rPr>
              <a:t>καλούνται αυτόματα</a:t>
            </a:r>
            <a:r>
              <a:rPr lang="el-GR" sz="2000" dirty="0"/>
              <a:t> όταν δημιουργείται ένα αντικείμενο</a:t>
            </a:r>
          </a:p>
          <a:p>
            <a:pPr lvl="1">
              <a:lnSpc>
                <a:spcPct val="80000"/>
              </a:lnSpc>
            </a:pPr>
            <a:r>
              <a:rPr lang="el-GR" sz="2000" dirty="0"/>
              <a:t>Πιθανώς περισσότεροι του ενός ανάλογα με τις παραμέτρους αρχικοποίησης</a:t>
            </a:r>
          </a:p>
          <a:p>
            <a:pPr lvl="1">
              <a:lnSpc>
                <a:spcPct val="80000"/>
              </a:lnSpc>
            </a:pPr>
            <a:r>
              <a:rPr lang="en-US" sz="2000" dirty="0"/>
              <a:t>Default constructor (</a:t>
            </a:r>
            <a:r>
              <a:rPr lang="el-GR" sz="2000" dirty="0"/>
              <a:t>άνευ ορισμάτων)</a:t>
            </a:r>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11</a:t>
            </a:fld>
            <a:endParaRPr lang="el-G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l-GR" dirty="0"/>
              <a:t>Στατικά πεδία και μέθοδοι</a:t>
            </a:r>
            <a:endParaRPr lang="en-GB" dirty="0"/>
          </a:p>
        </p:txBody>
      </p:sp>
      <p:sp>
        <p:nvSpPr>
          <p:cNvPr id="48131" name="Rectangle 3"/>
          <p:cNvSpPr>
            <a:spLocks noGrp="1" noChangeArrowheads="1"/>
          </p:cNvSpPr>
          <p:nvPr>
            <p:ph type="body" idx="1"/>
          </p:nvPr>
        </p:nvSpPr>
        <p:spPr>
          <a:xfrm>
            <a:off x="457200" y="1196975"/>
            <a:ext cx="8229600" cy="4530725"/>
          </a:xfrm>
        </p:spPr>
        <p:txBody>
          <a:bodyPr>
            <a:normAutofit fontScale="92500"/>
          </a:bodyPr>
          <a:lstStyle/>
          <a:p>
            <a:pPr marL="381000" indent="-381000"/>
            <a:r>
              <a:rPr lang="el-GR" sz="2400" b="1" dirty="0">
                <a:solidFill>
                  <a:schemeClr val="tx2"/>
                </a:solidFill>
              </a:rPr>
              <a:t>Στατικά πεδία </a:t>
            </a:r>
            <a:r>
              <a:rPr lang="el-GR" sz="2400" dirty="0"/>
              <a:t>είναι πεδία των οποίων η τιμή χαρακτηρίζει μια ολόκληρη κλάση αντικειμένων και όχι μόνο κάποιο συγκεκριμένο αντικείμενο της κλάσης. Δηλώνοντας το πεδίο ως </a:t>
            </a:r>
            <a:r>
              <a:rPr lang="en-US" sz="2200" b="1" dirty="0">
                <a:latin typeface="Consolas" panose="020B0609020204030204" pitchFamily="49" charset="0"/>
              </a:rPr>
              <a:t>static</a:t>
            </a:r>
            <a:r>
              <a:rPr lang="el-GR" sz="2400" dirty="0"/>
              <a:t> μπορούμε</a:t>
            </a:r>
          </a:p>
          <a:p>
            <a:pPr marL="781050" lvl="1" indent="-381000"/>
            <a:r>
              <a:rPr lang="el-GR" sz="1600" dirty="0"/>
              <a:t>να </a:t>
            </a:r>
            <a:r>
              <a:rPr lang="el-GR" sz="1600" dirty="0">
                <a:solidFill>
                  <a:srgbClr val="0000CC"/>
                </a:solidFill>
              </a:rPr>
              <a:t>υπάρχει ίδια τιμή για όλα τα αντικείμενα της κλάσης</a:t>
            </a:r>
            <a:r>
              <a:rPr lang="el-GR" sz="1600" dirty="0"/>
              <a:t>.</a:t>
            </a:r>
          </a:p>
          <a:p>
            <a:pPr marL="781050" lvl="1" indent="-381000"/>
            <a:r>
              <a:rPr lang="el-GR" sz="1600" dirty="0"/>
              <a:t>και </a:t>
            </a:r>
            <a:r>
              <a:rPr lang="el-GR" sz="1600" dirty="0">
                <a:solidFill>
                  <a:srgbClr val="0000CC"/>
                </a:solidFill>
              </a:rPr>
              <a:t>αν μεταβληθεί</a:t>
            </a:r>
            <a:r>
              <a:rPr lang="el-GR" sz="1600" dirty="0"/>
              <a:t> αυτή η τιμή για ένα αντικείμενο να </a:t>
            </a:r>
            <a:r>
              <a:rPr lang="el-GR" sz="1600" dirty="0">
                <a:solidFill>
                  <a:srgbClr val="0000CC"/>
                </a:solidFill>
              </a:rPr>
              <a:t>μεταβάλλεται αυτόματα και για όλα τα υπόλοιπα</a:t>
            </a:r>
            <a:r>
              <a:rPr lang="el-GR" sz="1600" dirty="0"/>
              <a:t>….</a:t>
            </a:r>
            <a:endParaRPr lang="en-US" sz="1600" dirty="0"/>
          </a:p>
          <a:p>
            <a:pPr marL="781050" lvl="1" indent="-381000"/>
            <a:endParaRPr lang="el-GR" sz="1600" dirty="0"/>
          </a:p>
          <a:p>
            <a:pPr marL="400050">
              <a:lnSpc>
                <a:spcPct val="80000"/>
              </a:lnSpc>
            </a:pPr>
            <a:r>
              <a:rPr lang="el-GR" sz="2400" dirty="0"/>
              <a:t>Οι </a:t>
            </a:r>
            <a:r>
              <a:rPr lang="el-GR" sz="2400" b="1" dirty="0">
                <a:solidFill>
                  <a:schemeClr val="tx2"/>
                </a:solidFill>
              </a:rPr>
              <a:t>στατικές μέθοδοι</a:t>
            </a:r>
            <a:r>
              <a:rPr lang="el-GR" sz="2400" dirty="0"/>
              <a:t> είναι μέθοδοι μιας κλάσης που μπορούν να κληθούν αυτόνομα – </a:t>
            </a:r>
            <a:r>
              <a:rPr lang="el-GR" sz="2200" dirty="0"/>
              <a:t>δεν χρειάζεται να κληθούν πάνω σε ένα αντικείμενο της κλάσης </a:t>
            </a:r>
            <a:r>
              <a:rPr lang="el-GR" sz="2200" dirty="0">
                <a:solidFill>
                  <a:schemeClr val="tx2"/>
                </a:solidFill>
              </a:rPr>
              <a:t>και χρησιμοποιούνται για την πρόσβαση σε </a:t>
            </a:r>
            <a:r>
              <a:rPr lang="en-US" sz="2200" dirty="0">
                <a:solidFill>
                  <a:schemeClr val="tx2"/>
                </a:solidFill>
              </a:rPr>
              <a:t>static </a:t>
            </a:r>
            <a:r>
              <a:rPr lang="el-GR" sz="2200" dirty="0">
                <a:solidFill>
                  <a:schemeClr val="tx2"/>
                </a:solidFill>
              </a:rPr>
              <a:t>πεδία της κλάσης</a:t>
            </a:r>
            <a:r>
              <a:rPr lang="el-GR" sz="2200" dirty="0"/>
              <a:t>. </a:t>
            </a:r>
          </a:p>
          <a:p>
            <a:pPr marL="400050">
              <a:lnSpc>
                <a:spcPct val="80000"/>
              </a:lnSpc>
            </a:pPr>
            <a:endParaRPr lang="el-GR" sz="2200" dirty="0"/>
          </a:p>
          <a:p>
            <a:pPr marL="400050">
              <a:lnSpc>
                <a:spcPct val="80000"/>
              </a:lnSpc>
            </a:pPr>
            <a:r>
              <a:rPr lang="el-GR" sz="2200" dirty="0">
                <a:solidFill>
                  <a:srgbClr val="FF0000"/>
                </a:solidFill>
              </a:rPr>
              <a:t>Μην το παρακάνετε με τα </a:t>
            </a:r>
            <a:r>
              <a:rPr lang="en-US" sz="2200" dirty="0">
                <a:solidFill>
                  <a:srgbClr val="FF0000"/>
                </a:solidFill>
              </a:rPr>
              <a:t>static </a:t>
            </a:r>
            <a:r>
              <a:rPr lang="el-GR" sz="2200" dirty="0">
                <a:solidFill>
                  <a:srgbClr val="FF0000"/>
                </a:solidFill>
              </a:rPr>
              <a:t>πεδία! Το ότι υπάρχει μια δυνατότητα δε σημαίνει ότι πρέπει υποχρεωτικά να τη χρησιμοποιούμε!</a:t>
            </a:r>
          </a:p>
        </p:txBody>
      </p:sp>
      <p:sp>
        <p:nvSpPr>
          <p:cNvPr id="4" name="Slide Number Placeholder 3"/>
          <p:cNvSpPr>
            <a:spLocks noGrp="1"/>
          </p:cNvSpPr>
          <p:nvPr>
            <p:ph type="sldNum" sz="quarter" idx="12"/>
          </p:nvPr>
        </p:nvSpPr>
        <p:spPr/>
        <p:txBody>
          <a:bodyPr/>
          <a:lstStyle/>
          <a:p>
            <a:pPr>
              <a:defRPr/>
            </a:pPr>
            <a:fld id="{798533C1-1FDA-4A24-B06D-F4D7E1AD1555}" type="slidenum">
              <a:rPr lang="el-GR" altLang="en-US" smtClean="0"/>
              <a:pPr>
                <a:defRPr/>
              </a:pPr>
              <a:t>12</a:t>
            </a:fld>
            <a:endParaRPr lang="el-G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ΙΕΡΑΡΧΙΕΣ ΚΛΑΣΕΩΝ</a:t>
            </a:r>
          </a:p>
        </p:txBody>
      </p:sp>
      <p:sp>
        <p:nvSpPr>
          <p:cNvPr id="3" name="Text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2"/>
          </p:nvPr>
        </p:nvSpPr>
        <p:spPr/>
        <p:txBody>
          <a:bodyPr/>
          <a:lstStyle/>
          <a:p>
            <a:pPr>
              <a:defRPr/>
            </a:pPr>
            <a:fld id="{6BC62216-4CDD-4619-8B68-BE625C4665E5}" type="slidenum">
              <a:rPr lang="el-GR" altLang="en-US" smtClean="0"/>
              <a:pPr>
                <a:defRPr/>
              </a:pPr>
              <a:t>13</a:t>
            </a:fld>
            <a:endParaRPr lang="el-GR"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l-GR"/>
              <a:t>Κληρονομικότητα</a:t>
            </a:r>
            <a:endParaRPr lang="en-GB"/>
          </a:p>
        </p:txBody>
      </p:sp>
      <p:sp>
        <p:nvSpPr>
          <p:cNvPr id="51203" name="Rectangle 3"/>
          <p:cNvSpPr>
            <a:spLocks noGrp="1" noChangeArrowheads="1"/>
          </p:cNvSpPr>
          <p:nvPr>
            <p:ph type="body" idx="1"/>
          </p:nvPr>
        </p:nvSpPr>
        <p:spPr>
          <a:xfrm>
            <a:off x="457200" y="1196975"/>
            <a:ext cx="8229600" cy="4781550"/>
          </a:xfrm>
        </p:spPr>
        <p:txBody>
          <a:bodyPr>
            <a:normAutofit fontScale="92500"/>
          </a:bodyPr>
          <a:lstStyle/>
          <a:p>
            <a:pPr>
              <a:lnSpc>
                <a:spcPct val="90000"/>
              </a:lnSpc>
            </a:pPr>
            <a:r>
              <a:rPr lang="el-GR" dirty="0"/>
              <a:t>Το πρόβλημα</a:t>
            </a:r>
            <a:r>
              <a:rPr lang="en-US" dirty="0"/>
              <a:t>:</a:t>
            </a:r>
          </a:p>
          <a:p>
            <a:pPr marL="742950" lvl="1" indent="-285750">
              <a:lnSpc>
                <a:spcPct val="90000"/>
              </a:lnSpc>
            </a:pPr>
            <a:r>
              <a:rPr lang="el-GR" dirty="0"/>
              <a:t>Σε πολλές εφαρμογές έχουμε διάφορες κλάσεις αντικειμένων οι οποίες έχουν </a:t>
            </a:r>
            <a:r>
              <a:rPr lang="el-GR" dirty="0">
                <a:solidFill>
                  <a:srgbClr val="0000CC"/>
                </a:solidFill>
              </a:rPr>
              <a:t>κοινά χαρακτηριστικά/πεδία</a:t>
            </a:r>
            <a:r>
              <a:rPr lang="el-GR" dirty="0"/>
              <a:t> και </a:t>
            </a:r>
            <a:r>
              <a:rPr lang="el-GR" dirty="0">
                <a:solidFill>
                  <a:srgbClr val="0000CC"/>
                </a:solidFill>
              </a:rPr>
              <a:t>μεθόδους</a:t>
            </a:r>
          </a:p>
          <a:p>
            <a:pPr marL="1143000" lvl="2" indent="-228600">
              <a:lnSpc>
                <a:spcPct val="90000"/>
              </a:lnSpc>
            </a:pPr>
            <a:r>
              <a:rPr lang="el-GR" dirty="0"/>
              <a:t>πχ. τόσο οι εργαζόμενοι όσο και οι πελάτες μιας εταιρίας χαρακτηρίζονται από ένα όνομα, επίθετο, κλπ…</a:t>
            </a:r>
            <a:r>
              <a:rPr lang="en-US" dirty="0"/>
              <a:t>.</a:t>
            </a:r>
          </a:p>
          <a:p>
            <a:pPr marL="742950" lvl="1" indent="-285750">
              <a:lnSpc>
                <a:spcPct val="90000"/>
              </a:lnSpc>
            </a:pPr>
            <a:r>
              <a:rPr lang="el-GR" dirty="0"/>
              <a:t>ένα σφάλμα μπορεί να εισαχθεί σε πολλά διαφορετικά σημεία</a:t>
            </a:r>
          </a:p>
          <a:p>
            <a:pPr marL="742950" lvl="1" indent="-285750">
              <a:lnSpc>
                <a:spcPct val="90000"/>
              </a:lnSpc>
            </a:pPr>
            <a:r>
              <a:rPr lang="el-GR" dirty="0"/>
              <a:t>μια αλλαγή θα πρέπει να γίνει σε πολλά διαφορετικά σημεία</a:t>
            </a:r>
          </a:p>
          <a:p>
            <a:pPr marL="742950" lvl="1" indent="-285750">
              <a:lnSpc>
                <a:spcPct val="90000"/>
              </a:lnSpc>
            </a:pPr>
            <a:r>
              <a:rPr lang="el-GR" dirty="0"/>
              <a:t>μια διόρθωση, ένας έλεγχος θα πρέπει να γίνει σε πολλά διαφορετικά σημεία</a:t>
            </a:r>
            <a:endParaRPr lang="en-GB"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6BC62216-4CDD-4619-8B68-BE625C4665E5}" type="slidenum">
              <a:rPr lang="el-GR" altLang="en-US" smtClean="0"/>
              <a:pPr>
                <a:defRPr/>
              </a:pPr>
              <a:t>14</a:t>
            </a:fld>
            <a:endParaRPr lang="el-G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Κληρονομικότητα</a:t>
            </a:r>
          </a:p>
        </p:txBody>
      </p:sp>
      <p:sp>
        <p:nvSpPr>
          <p:cNvPr id="3" name="Content Placeholder 2"/>
          <p:cNvSpPr>
            <a:spLocks noGrp="1"/>
          </p:cNvSpPr>
          <p:nvPr>
            <p:ph idx="1"/>
          </p:nvPr>
        </p:nvSpPr>
        <p:spPr>
          <a:xfrm>
            <a:off x="539552" y="1196752"/>
            <a:ext cx="8229600" cy="4530725"/>
          </a:xfrm>
        </p:spPr>
        <p:txBody>
          <a:bodyPr/>
          <a:lstStyle/>
          <a:p>
            <a:r>
              <a:rPr lang="el-GR" sz="2400" dirty="0"/>
              <a:t>Γιατί υπάρχει το παραπάνω χαρακτηριστικό?</a:t>
            </a:r>
          </a:p>
          <a:p>
            <a:r>
              <a:rPr lang="el-GR" sz="2400" dirty="0"/>
              <a:t>Υποψιαζόμαστε ότι οι </a:t>
            </a:r>
            <a:r>
              <a:rPr lang="el-GR" sz="2400" dirty="0">
                <a:solidFill>
                  <a:srgbClr val="0000CC"/>
                </a:solidFill>
              </a:rPr>
              <a:t>υπάλληλοι</a:t>
            </a:r>
            <a:r>
              <a:rPr lang="el-GR" sz="2400" dirty="0"/>
              <a:t> και οι </a:t>
            </a:r>
            <a:r>
              <a:rPr lang="el-GR" sz="2400" dirty="0">
                <a:solidFill>
                  <a:srgbClr val="0000CC"/>
                </a:solidFill>
              </a:rPr>
              <a:t>πελάτες</a:t>
            </a:r>
            <a:r>
              <a:rPr lang="el-GR" sz="2400" dirty="0"/>
              <a:t> μοιράζονται χαρακτηριστικά γιατί όλοι ανήκουν σε ένα ευρύτερο υπερσύνολο, αυτό των </a:t>
            </a:r>
            <a:r>
              <a:rPr lang="el-GR" sz="2400" dirty="0">
                <a:solidFill>
                  <a:srgbClr val="0000CC"/>
                </a:solidFill>
              </a:rPr>
              <a:t>ανθρώπων</a:t>
            </a:r>
          </a:p>
          <a:p>
            <a:endParaRPr lang="el-GR" sz="2400" dirty="0">
              <a:solidFill>
                <a:srgbClr val="FF0000"/>
              </a:solidFill>
            </a:endParaRPr>
          </a:p>
          <a:p>
            <a:r>
              <a:rPr lang="el-GR" sz="2400" b="1" dirty="0">
                <a:solidFill>
                  <a:schemeClr val="tx2"/>
                </a:solidFill>
              </a:rPr>
              <a:t>Η σχέση του συνόλου των ανθρώπων με τα σύνολα των πελατών και των υπαλλήλων είναι σχέση υπερσυνόλου!!</a:t>
            </a:r>
          </a:p>
          <a:p>
            <a:r>
              <a:rPr lang="el-GR" sz="2400" dirty="0">
                <a:solidFill>
                  <a:srgbClr val="0000FF"/>
                </a:solidFill>
              </a:rPr>
              <a:t>Σημαντική παρατήρηση: οι πελάτες/υπάλληλοι ΕΊΝΑΙ ΚΑΙ μέλη του συνόλου των ανθρώπων</a:t>
            </a:r>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6BC62216-4CDD-4619-8B68-BE625C4665E5}" type="slidenum">
              <a:rPr lang="el-GR" altLang="en-US" smtClean="0"/>
              <a:pPr>
                <a:defRPr/>
              </a:pPr>
              <a:t>15</a:t>
            </a:fld>
            <a:endParaRPr lang="el-GR"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41"/>
          <p:cNvSpPr/>
          <p:nvPr/>
        </p:nvSpPr>
        <p:spPr>
          <a:xfrm>
            <a:off x="6249880" y="3231472"/>
            <a:ext cx="914400" cy="2110946"/>
          </a:xfrm>
          <a:custGeom>
            <a:avLst/>
            <a:gdLst>
              <a:gd name="connsiteX0" fmla="*/ 44388 w 914400"/>
              <a:gd name="connsiteY0" fmla="*/ 133165 h 2110946"/>
              <a:gd name="connsiteX1" fmla="*/ 53266 w 914400"/>
              <a:gd name="connsiteY1" fmla="*/ 390617 h 2110946"/>
              <a:gd name="connsiteX2" fmla="*/ 62143 w 914400"/>
              <a:gd name="connsiteY2" fmla="*/ 417250 h 2110946"/>
              <a:gd name="connsiteX3" fmla="*/ 79899 w 914400"/>
              <a:gd name="connsiteY3" fmla="*/ 523782 h 2110946"/>
              <a:gd name="connsiteX4" fmla="*/ 88776 w 914400"/>
              <a:gd name="connsiteY4" fmla="*/ 568171 h 2110946"/>
              <a:gd name="connsiteX5" fmla="*/ 79899 w 914400"/>
              <a:gd name="connsiteY5" fmla="*/ 763479 h 2110946"/>
              <a:gd name="connsiteX6" fmla="*/ 62143 w 914400"/>
              <a:gd name="connsiteY6" fmla="*/ 1447060 h 2110946"/>
              <a:gd name="connsiteX7" fmla="*/ 53266 w 914400"/>
              <a:gd name="connsiteY7" fmla="*/ 1606858 h 2110946"/>
              <a:gd name="connsiteX8" fmla="*/ 35510 w 914400"/>
              <a:gd name="connsiteY8" fmla="*/ 1731145 h 2110946"/>
              <a:gd name="connsiteX9" fmla="*/ 8877 w 914400"/>
              <a:gd name="connsiteY9" fmla="*/ 1855433 h 2110946"/>
              <a:gd name="connsiteX10" fmla="*/ 0 w 914400"/>
              <a:gd name="connsiteY10" fmla="*/ 1882066 h 2110946"/>
              <a:gd name="connsiteX11" fmla="*/ 8877 w 914400"/>
              <a:gd name="connsiteY11" fmla="*/ 2041864 h 2110946"/>
              <a:gd name="connsiteX12" fmla="*/ 53266 w 914400"/>
              <a:gd name="connsiteY12" fmla="*/ 2077375 h 2110946"/>
              <a:gd name="connsiteX13" fmla="*/ 150920 w 914400"/>
              <a:gd name="connsiteY13" fmla="*/ 2104008 h 2110946"/>
              <a:gd name="connsiteX14" fmla="*/ 435005 w 914400"/>
              <a:gd name="connsiteY14" fmla="*/ 2095130 h 2110946"/>
              <a:gd name="connsiteX15" fmla="*/ 674703 w 914400"/>
              <a:gd name="connsiteY15" fmla="*/ 2077375 h 2110946"/>
              <a:gd name="connsiteX16" fmla="*/ 701336 w 914400"/>
              <a:gd name="connsiteY16" fmla="*/ 2032986 h 2110946"/>
              <a:gd name="connsiteX17" fmla="*/ 719091 w 914400"/>
              <a:gd name="connsiteY17" fmla="*/ 1997476 h 2110946"/>
              <a:gd name="connsiteX18" fmla="*/ 736846 w 914400"/>
              <a:gd name="connsiteY18" fmla="*/ 1935332 h 2110946"/>
              <a:gd name="connsiteX19" fmla="*/ 745724 w 914400"/>
              <a:gd name="connsiteY19" fmla="*/ 1908699 h 2110946"/>
              <a:gd name="connsiteX20" fmla="*/ 763479 w 914400"/>
              <a:gd name="connsiteY20" fmla="*/ 1846555 h 2110946"/>
              <a:gd name="connsiteX21" fmla="*/ 772357 w 914400"/>
              <a:gd name="connsiteY21" fmla="*/ 1491448 h 2110946"/>
              <a:gd name="connsiteX22" fmla="*/ 781235 w 914400"/>
              <a:gd name="connsiteY22" fmla="*/ 1455938 h 2110946"/>
              <a:gd name="connsiteX23" fmla="*/ 798990 w 914400"/>
              <a:gd name="connsiteY23" fmla="*/ 1402672 h 2110946"/>
              <a:gd name="connsiteX24" fmla="*/ 825623 w 914400"/>
              <a:gd name="connsiteY24" fmla="*/ 1340528 h 2110946"/>
              <a:gd name="connsiteX25" fmla="*/ 834501 w 914400"/>
              <a:gd name="connsiteY25" fmla="*/ 1305017 h 2110946"/>
              <a:gd name="connsiteX26" fmla="*/ 843378 w 914400"/>
              <a:gd name="connsiteY26" fmla="*/ 1278384 h 2110946"/>
              <a:gd name="connsiteX27" fmla="*/ 852256 w 914400"/>
              <a:gd name="connsiteY27" fmla="*/ 1242874 h 2110946"/>
              <a:gd name="connsiteX28" fmla="*/ 870011 w 914400"/>
              <a:gd name="connsiteY28" fmla="*/ 1216241 h 2110946"/>
              <a:gd name="connsiteX29" fmla="*/ 887767 w 914400"/>
              <a:gd name="connsiteY29" fmla="*/ 1154097 h 2110946"/>
              <a:gd name="connsiteX30" fmla="*/ 914400 w 914400"/>
              <a:gd name="connsiteY30" fmla="*/ 1074198 h 2110946"/>
              <a:gd name="connsiteX31" fmla="*/ 905522 w 914400"/>
              <a:gd name="connsiteY31" fmla="*/ 372862 h 2110946"/>
              <a:gd name="connsiteX32" fmla="*/ 896644 w 914400"/>
              <a:gd name="connsiteY32" fmla="*/ 319596 h 2110946"/>
              <a:gd name="connsiteX33" fmla="*/ 878889 w 914400"/>
              <a:gd name="connsiteY33" fmla="*/ 266330 h 2110946"/>
              <a:gd name="connsiteX34" fmla="*/ 870011 w 914400"/>
              <a:gd name="connsiteY34" fmla="*/ 239697 h 2110946"/>
              <a:gd name="connsiteX35" fmla="*/ 852256 w 914400"/>
              <a:gd name="connsiteY35" fmla="*/ 213064 h 2110946"/>
              <a:gd name="connsiteX36" fmla="*/ 843378 w 914400"/>
              <a:gd name="connsiteY36" fmla="*/ 186431 h 2110946"/>
              <a:gd name="connsiteX37" fmla="*/ 825623 w 914400"/>
              <a:gd name="connsiteY37" fmla="*/ 159798 h 2110946"/>
              <a:gd name="connsiteX38" fmla="*/ 816745 w 914400"/>
              <a:gd name="connsiteY38" fmla="*/ 133165 h 2110946"/>
              <a:gd name="connsiteX39" fmla="*/ 790112 w 914400"/>
              <a:gd name="connsiteY39" fmla="*/ 106532 h 2110946"/>
              <a:gd name="connsiteX40" fmla="*/ 754602 w 914400"/>
              <a:gd name="connsiteY40" fmla="*/ 53266 h 2110946"/>
              <a:gd name="connsiteX41" fmla="*/ 701336 w 914400"/>
              <a:gd name="connsiteY41" fmla="*/ 35511 h 2110946"/>
              <a:gd name="connsiteX42" fmla="*/ 665825 w 914400"/>
              <a:gd name="connsiteY42" fmla="*/ 8878 h 2110946"/>
              <a:gd name="connsiteX43" fmla="*/ 621437 w 914400"/>
              <a:gd name="connsiteY43" fmla="*/ 0 h 2110946"/>
              <a:gd name="connsiteX44" fmla="*/ 328473 w 914400"/>
              <a:gd name="connsiteY44" fmla="*/ 17755 h 2110946"/>
              <a:gd name="connsiteX45" fmla="*/ 275207 w 914400"/>
              <a:gd name="connsiteY45" fmla="*/ 35511 h 2110946"/>
              <a:gd name="connsiteX46" fmla="*/ 248574 w 914400"/>
              <a:gd name="connsiteY46" fmla="*/ 44388 h 2110946"/>
              <a:gd name="connsiteX47" fmla="*/ 186431 w 914400"/>
              <a:gd name="connsiteY47" fmla="*/ 62144 h 2110946"/>
              <a:gd name="connsiteX48" fmla="*/ 159798 w 914400"/>
              <a:gd name="connsiteY48" fmla="*/ 79899 h 2110946"/>
              <a:gd name="connsiteX49" fmla="*/ 88776 w 914400"/>
              <a:gd name="connsiteY49" fmla="*/ 115410 h 2110946"/>
              <a:gd name="connsiteX50" fmla="*/ 44388 w 914400"/>
              <a:gd name="connsiteY50" fmla="*/ 133165 h 211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914400" h="2110946">
                <a:moveTo>
                  <a:pt x="44388" y="133165"/>
                </a:moveTo>
                <a:cubicBezTo>
                  <a:pt x="47347" y="218982"/>
                  <a:pt x="47910" y="304916"/>
                  <a:pt x="53266" y="390617"/>
                </a:cubicBezTo>
                <a:cubicBezTo>
                  <a:pt x="53850" y="399957"/>
                  <a:pt x="60308" y="408074"/>
                  <a:pt x="62143" y="417250"/>
                </a:cubicBezTo>
                <a:cubicBezTo>
                  <a:pt x="69203" y="452551"/>
                  <a:pt x="72839" y="488480"/>
                  <a:pt x="79899" y="523782"/>
                </a:cubicBezTo>
                <a:lnTo>
                  <a:pt x="88776" y="568171"/>
                </a:lnTo>
                <a:cubicBezTo>
                  <a:pt x="85817" y="633274"/>
                  <a:pt x="81903" y="698340"/>
                  <a:pt x="79899" y="763479"/>
                </a:cubicBezTo>
                <a:cubicBezTo>
                  <a:pt x="70199" y="1078736"/>
                  <a:pt x="73562" y="1150150"/>
                  <a:pt x="62143" y="1447060"/>
                </a:cubicBezTo>
                <a:cubicBezTo>
                  <a:pt x="60093" y="1500369"/>
                  <a:pt x="56936" y="1553636"/>
                  <a:pt x="53266" y="1606858"/>
                </a:cubicBezTo>
                <a:cubicBezTo>
                  <a:pt x="46501" y="1704951"/>
                  <a:pt x="53877" y="1676046"/>
                  <a:pt x="35510" y="1731145"/>
                </a:cubicBezTo>
                <a:cubicBezTo>
                  <a:pt x="24311" y="1820744"/>
                  <a:pt x="34178" y="1779529"/>
                  <a:pt x="8877" y="1855433"/>
                </a:cubicBezTo>
                <a:lnTo>
                  <a:pt x="0" y="1882066"/>
                </a:lnTo>
                <a:cubicBezTo>
                  <a:pt x="2959" y="1935332"/>
                  <a:pt x="1332" y="1989052"/>
                  <a:pt x="8877" y="2041864"/>
                </a:cubicBezTo>
                <a:cubicBezTo>
                  <a:pt x="13482" y="2074096"/>
                  <a:pt x="32598" y="2067041"/>
                  <a:pt x="53266" y="2077375"/>
                </a:cubicBezTo>
                <a:cubicBezTo>
                  <a:pt x="120408" y="2110946"/>
                  <a:pt x="23118" y="2088032"/>
                  <a:pt x="150920" y="2104008"/>
                </a:cubicBezTo>
                <a:lnTo>
                  <a:pt x="435005" y="2095130"/>
                </a:lnTo>
                <a:cubicBezTo>
                  <a:pt x="652971" y="2087345"/>
                  <a:pt x="581220" y="2108534"/>
                  <a:pt x="674703" y="2077375"/>
                </a:cubicBezTo>
                <a:cubicBezTo>
                  <a:pt x="704229" y="2047848"/>
                  <a:pt x="684049" y="2073322"/>
                  <a:pt x="701336" y="2032986"/>
                </a:cubicBezTo>
                <a:cubicBezTo>
                  <a:pt x="706549" y="2020822"/>
                  <a:pt x="713878" y="2009640"/>
                  <a:pt x="719091" y="1997476"/>
                </a:cubicBezTo>
                <a:cubicBezTo>
                  <a:pt x="728216" y="1976183"/>
                  <a:pt x="730408" y="1957866"/>
                  <a:pt x="736846" y="1935332"/>
                </a:cubicBezTo>
                <a:cubicBezTo>
                  <a:pt x="739417" y="1926334"/>
                  <a:pt x="743153" y="1917697"/>
                  <a:pt x="745724" y="1908699"/>
                </a:cubicBezTo>
                <a:cubicBezTo>
                  <a:pt x="768027" y="1830641"/>
                  <a:pt x="742188" y="1910432"/>
                  <a:pt x="763479" y="1846555"/>
                </a:cubicBezTo>
                <a:cubicBezTo>
                  <a:pt x="766438" y="1728186"/>
                  <a:pt x="766980" y="1609732"/>
                  <a:pt x="772357" y="1491448"/>
                </a:cubicBezTo>
                <a:cubicBezTo>
                  <a:pt x="772911" y="1479260"/>
                  <a:pt x="777729" y="1467624"/>
                  <a:pt x="781235" y="1455938"/>
                </a:cubicBezTo>
                <a:cubicBezTo>
                  <a:pt x="786613" y="1438012"/>
                  <a:pt x="790620" y="1419412"/>
                  <a:pt x="798990" y="1402672"/>
                </a:cubicBezTo>
                <a:cubicBezTo>
                  <a:pt x="814771" y="1371109"/>
                  <a:pt x="816915" y="1371006"/>
                  <a:pt x="825623" y="1340528"/>
                </a:cubicBezTo>
                <a:cubicBezTo>
                  <a:pt x="828975" y="1328796"/>
                  <a:pt x="831149" y="1316749"/>
                  <a:pt x="834501" y="1305017"/>
                </a:cubicBezTo>
                <a:cubicBezTo>
                  <a:pt x="837072" y="1296019"/>
                  <a:pt x="840807" y="1287382"/>
                  <a:pt x="843378" y="1278384"/>
                </a:cubicBezTo>
                <a:cubicBezTo>
                  <a:pt x="846730" y="1266652"/>
                  <a:pt x="847450" y="1254088"/>
                  <a:pt x="852256" y="1242874"/>
                </a:cubicBezTo>
                <a:cubicBezTo>
                  <a:pt x="856459" y="1233067"/>
                  <a:pt x="865239" y="1225784"/>
                  <a:pt x="870011" y="1216241"/>
                </a:cubicBezTo>
                <a:cubicBezTo>
                  <a:pt x="877689" y="1200886"/>
                  <a:pt x="883215" y="1168890"/>
                  <a:pt x="887767" y="1154097"/>
                </a:cubicBezTo>
                <a:cubicBezTo>
                  <a:pt x="896023" y="1127265"/>
                  <a:pt x="914400" y="1074198"/>
                  <a:pt x="914400" y="1074198"/>
                </a:cubicBezTo>
                <a:cubicBezTo>
                  <a:pt x="911441" y="840419"/>
                  <a:pt x="911022" y="606595"/>
                  <a:pt x="905522" y="372862"/>
                </a:cubicBezTo>
                <a:cubicBezTo>
                  <a:pt x="905099" y="354867"/>
                  <a:pt x="901010" y="337059"/>
                  <a:pt x="896644" y="319596"/>
                </a:cubicBezTo>
                <a:cubicBezTo>
                  <a:pt x="892105" y="301439"/>
                  <a:pt x="884807" y="284085"/>
                  <a:pt x="878889" y="266330"/>
                </a:cubicBezTo>
                <a:cubicBezTo>
                  <a:pt x="875930" y="257452"/>
                  <a:pt x="875202" y="247483"/>
                  <a:pt x="870011" y="239697"/>
                </a:cubicBezTo>
                <a:cubicBezTo>
                  <a:pt x="864093" y="230819"/>
                  <a:pt x="857028" y="222607"/>
                  <a:pt x="852256" y="213064"/>
                </a:cubicBezTo>
                <a:cubicBezTo>
                  <a:pt x="848071" y="204694"/>
                  <a:pt x="847563" y="194801"/>
                  <a:pt x="843378" y="186431"/>
                </a:cubicBezTo>
                <a:cubicBezTo>
                  <a:pt x="838606" y="176888"/>
                  <a:pt x="830395" y="169341"/>
                  <a:pt x="825623" y="159798"/>
                </a:cubicBezTo>
                <a:cubicBezTo>
                  <a:pt x="821438" y="151428"/>
                  <a:pt x="821936" y="140951"/>
                  <a:pt x="816745" y="133165"/>
                </a:cubicBezTo>
                <a:cubicBezTo>
                  <a:pt x="809781" y="122719"/>
                  <a:pt x="797820" y="116442"/>
                  <a:pt x="790112" y="106532"/>
                </a:cubicBezTo>
                <a:cubicBezTo>
                  <a:pt x="777011" y="89688"/>
                  <a:pt x="774846" y="60014"/>
                  <a:pt x="754602" y="53266"/>
                </a:cubicBezTo>
                <a:lnTo>
                  <a:pt x="701336" y="35511"/>
                </a:lnTo>
                <a:cubicBezTo>
                  <a:pt x="689499" y="26633"/>
                  <a:pt x="679346" y="14887"/>
                  <a:pt x="665825" y="8878"/>
                </a:cubicBezTo>
                <a:cubicBezTo>
                  <a:pt x="652036" y="2750"/>
                  <a:pt x="636526" y="0"/>
                  <a:pt x="621437" y="0"/>
                </a:cubicBezTo>
                <a:cubicBezTo>
                  <a:pt x="507470" y="0"/>
                  <a:pt x="433857" y="8175"/>
                  <a:pt x="328473" y="17755"/>
                </a:cubicBezTo>
                <a:lnTo>
                  <a:pt x="275207" y="35511"/>
                </a:lnTo>
                <a:cubicBezTo>
                  <a:pt x="266329" y="38470"/>
                  <a:pt x="257652" y="42118"/>
                  <a:pt x="248574" y="44388"/>
                </a:cubicBezTo>
                <a:cubicBezTo>
                  <a:pt x="237196" y="47233"/>
                  <a:pt x="199167" y="55776"/>
                  <a:pt x="186431" y="62144"/>
                </a:cubicBezTo>
                <a:cubicBezTo>
                  <a:pt x="176888" y="66916"/>
                  <a:pt x="169341" y="75128"/>
                  <a:pt x="159798" y="79899"/>
                </a:cubicBezTo>
                <a:cubicBezTo>
                  <a:pt x="119002" y="100297"/>
                  <a:pt x="119630" y="89698"/>
                  <a:pt x="88776" y="115410"/>
                </a:cubicBezTo>
                <a:lnTo>
                  <a:pt x="44388" y="133165"/>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Freeform 39"/>
          <p:cNvSpPr/>
          <p:nvPr/>
        </p:nvSpPr>
        <p:spPr>
          <a:xfrm>
            <a:off x="4329344" y="3213717"/>
            <a:ext cx="1956046" cy="2041864"/>
          </a:xfrm>
          <a:custGeom>
            <a:avLst/>
            <a:gdLst>
              <a:gd name="connsiteX0" fmla="*/ 2959 w 1956046"/>
              <a:gd name="connsiteY0" fmla="*/ 62143 h 2041864"/>
              <a:gd name="connsiteX1" fmla="*/ 29592 w 1956046"/>
              <a:gd name="connsiteY1" fmla="*/ 35510 h 2041864"/>
              <a:gd name="connsiteX2" fmla="*/ 65103 w 1956046"/>
              <a:gd name="connsiteY2" fmla="*/ 26633 h 2041864"/>
              <a:gd name="connsiteX3" fmla="*/ 136124 w 1956046"/>
              <a:gd name="connsiteY3" fmla="*/ 8877 h 2041864"/>
              <a:gd name="connsiteX4" fmla="*/ 606640 w 1956046"/>
              <a:gd name="connsiteY4" fmla="*/ 0 h 2041864"/>
              <a:gd name="connsiteX5" fmla="*/ 1023891 w 1956046"/>
              <a:gd name="connsiteY5" fmla="*/ 8877 h 2041864"/>
              <a:gd name="connsiteX6" fmla="*/ 1050524 w 1956046"/>
              <a:gd name="connsiteY6" fmla="*/ 17755 h 2041864"/>
              <a:gd name="connsiteX7" fmla="*/ 1112668 w 1956046"/>
              <a:gd name="connsiteY7" fmla="*/ 26633 h 2041864"/>
              <a:gd name="connsiteX8" fmla="*/ 1139301 w 1956046"/>
              <a:gd name="connsiteY8" fmla="*/ 35510 h 2041864"/>
              <a:gd name="connsiteX9" fmla="*/ 1201444 w 1956046"/>
              <a:gd name="connsiteY9" fmla="*/ 44388 h 2041864"/>
              <a:gd name="connsiteX10" fmla="*/ 1219200 w 1956046"/>
              <a:gd name="connsiteY10" fmla="*/ 62143 h 2041864"/>
              <a:gd name="connsiteX11" fmla="*/ 1565429 w 1956046"/>
              <a:gd name="connsiteY11" fmla="*/ 79899 h 2041864"/>
              <a:gd name="connsiteX12" fmla="*/ 1689716 w 1956046"/>
              <a:gd name="connsiteY12" fmla="*/ 97654 h 2041864"/>
              <a:gd name="connsiteX13" fmla="*/ 1751860 w 1956046"/>
              <a:gd name="connsiteY13" fmla="*/ 115409 h 2041864"/>
              <a:gd name="connsiteX14" fmla="*/ 1814004 w 1956046"/>
              <a:gd name="connsiteY14" fmla="*/ 168675 h 2041864"/>
              <a:gd name="connsiteX15" fmla="*/ 1822881 w 1956046"/>
              <a:gd name="connsiteY15" fmla="*/ 195308 h 2041864"/>
              <a:gd name="connsiteX16" fmla="*/ 1867270 w 1956046"/>
              <a:gd name="connsiteY16" fmla="*/ 239697 h 2041864"/>
              <a:gd name="connsiteX17" fmla="*/ 1893903 w 1956046"/>
              <a:gd name="connsiteY17" fmla="*/ 266330 h 2041864"/>
              <a:gd name="connsiteX18" fmla="*/ 1911658 w 1956046"/>
              <a:gd name="connsiteY18" fmla="*/ 577048 h 2041864"/>
              <a:gd name="connsiteX19" fmla="*/ 1929413 w 1956046"/>
              <a:gd name="connsiteY19" fmla="*/ 763479 h 2041864"/>
              <a:gd name="connsiteX20" fmla="*/ 1947169 w 1956046"/>
              <a:gd name="connsiteY20" fmla="*/ 861133 h 2041864"/>
              <a:gd name="connsiteX21" fmla="*/ 1956046 w 1956046"/>
              <a:gd name="connsiteY21" fmla="*/ 887766 h 2041864"/>
              <a:gd name="connsiteX22" fmla="*/ 1947169 w 1956046"/>
              <a:gd name="connsiteY22" fmla="*/ 1083075 h 2041864"/>
              <a:gd name="connsiteX23" fmla="*/ 1911658 w 1956046"/>
              <a:gd name="connsiteY23" fmla="*/ 1198485 h 2041864"/>
              <a:gd name="connsiteX24" fmla="*/ 1902780 w 1956046"/>
              <a:gd name="connsiteY24" fmla="*/ 1233996 h 2041864"/>
              <a:gd name="connsiteX25" fmla="*/ 1893903 w 1956046"/>
              <a:gd name="connsiteY25" fmla="*/ 1260629 h 2041864"/>
              <a:gd name="connsiteX26" fmla="*/ 1885025 w 1956046"/>
              <a:gd name="connsiteY26" fmla="*/ 1296139 h 2041864"/>
              <a:gd name="connsiteX27" fmla="*/ 1867270 w 1956046"/>
              <a:gd name="connsiteY27" fmla="*/ 1340528 h 2041864"/>
              <a:gd name="connsiteX28" fmla="*/ 1858392 w 1956046"/>
              <a:gd name="connsiteY28" fmla="*/ 1402671 h 2041864"/>
              <a:gd name="connsiteX29" fmla="*/ 1840637 w 1956046"/>
              <a:gd name="connsiteY29" fmla="*/ 1491448 h 2041864"/>
              <a:gd name="connsiteX30" fmla="*/ 1822881 w 1956046"/>
              <a:gd name="connsiteY30" fmla="*/ 1651246 h 2041864"/>
              <a:gd name="connsiteX31" fmla="*/ 1805126 w 1956046"/>
              <a:gd name="connsiteY31" fmla="*/ 1704512 h 2041864"/>
              <a:gd name="connsiteX32" fmla="*/ 1787371 w 1956046"/>
              <a:gd name="connsiteY32" fmla="*/ 1766656 h 2041864"/>
              <a:gd name="connsiteX33" fmla="*/ 1769615 w 1956046"/>
              <a:gd name="connsiteY33" fmla="*/ 1793289 h 2041864"/>
              <a:gd name="connsiteX34" fmla="*/ 1751860 w 1956046"/>
              <a:gd name="connsiteY34" fmla="*/ 1837677 h 2041864"/>
              <a:gd name="connsiteX35" fmla="*/ 1734105 w 1956046"/>
              <a:gd name="connsiteY35" fmla="*/ 1890943 h 2041864"/>
              <a:gd name="connsiteX36" fmla="*/ 1716349 w 1956046"/>
              <a:gd name="connsiteY36" fmla="*/ 1917576 h 2041864"/>
              <a:gd name="connsiteX37" fmla="*/ 1689716 w 1956046"/>
              <a:gd name="connsiteY37" fmla="*/ 1970842 h 2041864"/>
              <a:gd name="connsiteX38" fmla="*/ 1654206 w 1956046"/>
              <a:gd name="connsiteY38" fmla="*/ 2015231 h 2041864"/>
              <a:gd name="connsiteX39" fmla="*/ 1618695 w 1956046"/>
              <a:gd name="connsiteY39" fmla="*/ 2024108 h 2041864"/>
              <a:gd name="connsiteX40" fmla="*/ 1565429 w 1956046"/>
              <a:gd name="connsiteY40" fmla="*/ 2041864 h 2041864"/>
              <a:gd name="connsiteX41" fmla="*/ 1441141 w 1956046"/>
              <a:gd name="connsiteY41" fmla="*/ 2032986 h 2041864"/>
              <a:gd name="connsiteX42" fmla="*/ 1405631 w 1956046"/>
              <a:gd name="connsiteY42" fmla="*/ 2015231 h 2041864"/>
              <a:gd name="connsiteX43" fmla="*/ 1334609 w 1956046"/>
              <a:gd name="connsiteY43" fmla="*/ 1997475 h 2041864"/>
              <a:gd name="connsiteX44" fmla="*/ 1281343 w 1956046"/>
              <a:gd name="connsiteY44" fmla="*/ 1961965 h 2041864"/>
              <a:gd name="connsiteX45" fmla="*/ 1201444 w 1956046"/>
              <a:gd name="connsiteY45" fmla="*/ 1935332 h 2041864"/>
              <a:gd name="connsiteX46" fmla="*/ 1148178 w 1956046"/>
              <a:gd name="connsiteY46" fmla="*/ 1917576 h 2041864"/>
              <a:gd name="connsiteX47" fmla="*/ 1077157 w 1956046"/>
              <a:gd name="connsiteY47" fmla="*/ 1899821 h 2041864"/>
              <a:gd name="connsiteX48" fmla="*/ 1023891 w 1956046"/>
              <a:gd name="connsiteY48" fmla="*/ 1873188 h 2041864"/>
              <a:gd name="connsiteX49" fmla="*/ 997258 w 1956046"/>
              <a:gd name="connsiteY49" fmla="*/ 1855433 h 2041864"/>
              <a:gd name="connsiteX50" fmla="*/ 970625 w 1956046"/>
              <a:gd name="connsiteY50" fmla="*/ 1846555 h 2041864"/>
              <a:gd name="connsiteX51" fmla="*/ 943992 w 1956046"/>
              <a:gd name="connsiteY51" fmla="*/ 1828800 h 2041864"/>
              <a:gd name="connsiteX52" fmla="*/ 908481 w 1956046"/>
              <a:gd name="connsiteY52" fmla="*/ 1819922 h 2041864"/>
              <a:gd name="connsiteX53" fmla="*/ 819705 w 1956046"/>
              <a:gd name="connsiteY53" fmla="*/ 1793289 h 2041864"/>
              <a:gd name="connsiteX54" fmla="*/ 828582 w 1956046"/>
              <a:gd name="connsiteY54" fmla="*/ 1766656 h 2041864"/>
              <a:gd name="connsiteX55" fmla="*/ 846338 w 1956046"/>
              <a:gd name="connsiteY55" fmla="*/ 1748900 h 2041864"/>
              <a:gd name="connsiteX56" fmla="*/ 864093 w 1956046"/>
              <a:gd name="connsiteY56" fmla="*/ 1722267 h 2041864"/>
              <a:gd name="connsiteX57" fmla="*/ 872971 w 1956046"/>
              <a:gd name="connsiteY57" fmla="*/ 1642368 h 2041864"/>
              <a:gd name="connsiteX58" fmla="*/ 855215 w 1956046"/>
              <a:gd name="connsiteY58" fmla="*/ 1473693 h 2041864"/>
              <a:gd name="connsiteX59" fmla="*/ 846338 w 1956046"/>
              <a:gd name="connsiteY59" fmla="*/ 1447060 h 2041864"/>
              <a:gd name="connsiteX60" fmla="*/ 837460 w 1956046"/>
              <a:gd name="connsiteY60" fmla="*/ 1402671 h 2041864"/>
              <a:gd name="connsiteX61" fmla="*/ 810827 w 1956046"/>
              <a:gd name="connsiteY61" fmla="*/ 1367161 h 2041864"/>
              <a:gd name="connsiteX62" fmla="*/ 739806 w 1956046"/>
              <a:gd name="connsiteY62" fmla="*/ 1305017 h 2041864"/>
              <a:gd name="connsiteX63" fmla="*/ 722050 w 1956046"/>
              <a:gd name="connsiteY63" fmla="*/ 1287262 h 2041864"/>
              <a:gd name="connsiteX64" fmla="*/ 668784 w 1956046"/>
              <a:gd name="connsiteY64" fmla="*/ 1269506 h 2041864"/>
              <a:gd name="connsiteX65" fmla="*/ 642151 w 1956046"/>
              <a:gd name="connsiteY65" fmla="*/ 1260629 h 2041864"/>
              <a:gd name="connsiteX66" fmla="*/ 580007 w 1956046"/>
              <a:gd name="connsiteY66" fmla="*/ 1251751 h 2041864"/>
              <a:gd name="connsiteX67" fmla="*/ 500108 w 1956046"/>
              <a:gd name="connsiteY67" fmla="*/ 1242873 h 2041864"/>
              <a:gd name="connsiteX68" fmla="*/ 411332 w 1956046"/>
              <a:gd name="connsiteY68" fmla="*/ 1225118 h 2041864"/>
              <a:gd name="connsiteX69" fmla="*/ 366943 w 1956046"/>
              <a:gd name="connsiteY69" fmla="*/ 1216240 h 2041864"/>
              <a:gd name="connsiteX70" fmla="*/ 340310 w 1956046"/>
              <a:gd name="connsiteY70" fmla="*/ 1207363 h 2041864"/>
              <a:gd name="connsiteX71" fmla="*/ 136124 w 1956046"/>
              <a:gd name="connsiteY71" fmla="*/ 1198485 h 2041864"/>
              <a:gd name="connsiteX72" fmla="*/ 82858 w 1956046"/>
              <a:gd name="connsiteY72" fmla="*/ 1162974 h 2041864"/>
              <a:gd name="connsiteX73" fmla="*/ 73980 w 1956046"/>
              <a:gd name="connsiteY73" fmla="*/ 1136341 h 2041864"/>
              <a:gd name="connsiteX74" fmla="*/ 65103 w 1956046"/>
              <a:gd name="connsiteY74" fmla="*/ 914400 h 2041864"/>
              <a:gd name="connsiteX75" fmla="*/ 47347 w 1956046"/>
              <a:gd name="connsiteY75" fmla="*/ 843378 h 2041864"/>
              <a:gd name="connsiteX76" fmla="*/ 56225 w 1956046"/>
              <a:gd name="connsiteY76" fmla="*/ 719091 h 2041864"/>
              <a:gd name="connsiteX77" fmla="*/ 73980 w 1956046"/>
              <a:gd name="connsiteY77" fmla="*/ 665825 h 2041864"/>
              <a:gd name="connsiteX78" fmla="*/ 65103 w 1956046"/>
              <a:gd name="connsiteY78" fmla="*/ 461638 h 2041864"/>
              <a:gd name="connsiteX79" fmla="*/ 56225 w 1956046"/>
              <a:gd name="connsiteY79" fmla="*/ 426128 h 2041864"/>
              <a:gd name="connsiteX80" fmla="*/ 47347 w 1956046"/>
              <a:gd name="connsiteY80" fmla="*/ 372862 h 2041864"/>
              <a:gd name="connsiteX81" fmla="*/ 38470 w 1956046"/>
              <a:gd name="connsiteY81" fmla="*/ 292963 h 2041864"/>
              <a:gd name="connsiteX82" fmla="*/ 29592 w 1956046"/>
              <a:gd name="connsiteY82" fmla="*/ 204186 h 2041864"/>
              <a:gd name="connsiteX83" fmla="*/ 20714 w 1956046"/>
              <a:gd name="connsiteY83" fmla="*/ 159798 h 2041864"/>
              <a:gd name="connsiteX84" fmla="*/ 11837 w 1956046"/>
              <a:gd name="connsiteY84" fmla="*/ 106532 h 2041864"/>
              <a:gd name="connsiteX85" fmla="*/ 2959 w 1956046"/>
              <a:gd name="connsiteY85" fmla="*/ 62143 h 2041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956046" h="2041864">
                <a:moveTo>
                  <a:pt x="2959" y="62143"/>
                </a:moveTo>
                <a:cubicBezTo>
                  <a:pt x="5918" y="50306"/>
                  <a:pt x="18691" y="41739"/>
                  <a:pt x="29592" y="35510"/>
                </a:cubicBezTo>
                <a:cubicBezTo>
                  <a:pt x="40186" y="29457"/>
                  <a:pt x="53371" y="29985"/>
                  <a:pt x="65103" y="26633"/>
                </a:cubicBezTo>
                <a:cubicBezTo>
                  <a:pt x="91928" y="18969"/>
                  <a:pt x="105332" y="9939"/>
                  <a:pt x="136124" y="8877"/>
                </a:cubicBezTo>
                <a:cubicBezTo>
                  <a:pt x="292897" y="3471"/>
                  <a:pt x="449801" y="2959"/>
                  <a:pt x="606640" y="0"/>
                </a:cubicBezTo>
                <a:lnTo>
                  <a:pt x="1023891" y="8877"/>
                </a:lnTo>
                <a:cubicBezTo>
                  <a:pt x="1033241" y="9251"/>
                  <a:pt x="1041348" y="15920"/>
                  <a:pt x="1050524" y="17755"/>
                </a:cubicBezTo>
                <a:cubicBezTo>
                  <a:pt x="1071043" y="21859"/>
                  <a:pt x="1091953" y="23674"/>
                  <a:pt x="1112668" y="26633"/>
                </a:cubicBezTo>
                <a:cubicBezTo>
                  <a:pt x="1121546" y="29592"/>
                  <a:pt x="1130125" y="33675"/>
                  <a:pt x="1139301" y="35510"/>
                </a:cubicBezTo>
                <a:cubicBezTo>
                  <a:pt x="1159819" y="39614"/>
                  <a:pt x="1181593" y="37771"/>
                  <a:pt x="1201444" y="44388"/>
                </a:cubicBezTo>
                <a:cubicBezTo>
                  <a:pt x="1209385" y="47035"/>
                  <a:pt x="1210923" y="60901"/>
                  <a:pt x="1219200" y="62143"/>
                </a:cubicBezTo>
                <a:cubicBezTo>
                  <a:pt x="1236404" y="64724"/>
                  <a:pt x="1564444" y="79852"/>
                  <a:pt x="1565429" y="79899"/>
                </a:cubicBezTo>
                <a:cubicBezTo>
                  <a:pt x="1606858" y="85817"/>
                  <a:pt x="1650014" y="84420"/>
                  <a:pt x="1689716" y="97654"/>
                </a:cubicBezTo>
                <a:cubicBezTo>
                  <a:pt x="1727924" y="110391"/>
                  <a:pt x="1707270" y="104263"/>
                  <a:pt x="1751860" y="115409"/>
                </a:cubicBezTo>
                <a:cubicBezTo>
                  <a:pt x="1777451" y="132470"/>
                  <a:pt x="1794436" y="141279"/>
                  <a:pt x="1814004" y="168675"/>
                </a:cubicBezTo>
                <a:cubicBezTo>
                  <a:pt x="1819443" y="176290"/>
                  <a:pt x="1817266" y="187822"/>
                  <a:pt x="1822881" y="195308"/>
                </a:cubicBezTo>
                <a:cubicBezTo>
                  <a:pt x="1835436" y="212048"/>
                  <a:pt x="1852474" y="224901"/>
                  <a:pt x="1867270" y="239697"/>
                </a:cubicBezTo>
                <a:lnTo>
                  <a:pt x="1893903" y="266330"/>
                </a:lnTo>
                <a:cubicBezTo>
                  <a:pt x="1933054" y="383791"/>
                  <a:pt x="1899289" y="274012"/>
                  <a:pt x="1911658" y="577048"/>
                </a:cubicBezTo>
                <a:cubicBezTo>
                  <a:pt x="1922030" y="831157"/>
                  <a:pt x="1908126" y="657044"/>
                  <a:pt x="1929413" y="763479"/>
                </a:cubicBezTo>
                <a:cubicBezTo>
                  <a:pt x="1937329" y="803058"/>
                  <a:pt x="1937647" y="823044"/>
                  <a:pt x="1947169" y="861133"/>
                </a:cubicBezTo>
                <a:cubicBezTo>
                  <a:pt x="1949439" y="870211"/>
                  <a:pt x="1953087" y="878888"/>
                  <a:pt x="1956046" y="887766"/>
                </a:cubicBezTo>
                <a:cubicBezTo>
                  <a:pt x="1953087" y="952869"/>
                  <a:pt x="1953654" y="1018228"/>
                  <a:pt x="1947169" y="1083075"/>
                </a:cubicBezTo>
                <a:cubicBezTo>
                  <a:pt x="1941147" y="1143290"/>
                  <a:pt x="1928289" y="1148593"/>
                  <a:pt x="1911658" y="1198485"/>
                </a:cubicBezTo>
                <a:cubicBezTo>
                  <a:pt x="1907800" y="1210060"/>
                  <a:pt x="1906132" y="1222264"/>
                  <a:pt x="1902780" y="1233996"/>
                </a:cubicBezTo>
                <a:cubicBezTo>
                  <a:pt x="1900209" y="1242994"/>
                  <a:pt x="1896474" y="1251631"/>
                  <a:pt x="1893903" y="1260629"/>
                </a:cubicBezTo>
                <a:cubicBezTo>
                  <a:pt x="1890551" y="1272361"/>
                  <a:pt x="1888883" y="1284564"/>
                  <a:pt x="1885025" y="1296139"/>
                </a:cubicBezTo>
                <a:cubicBezTo>
                  <a:pt x="1879986" y="1311257"/>
                  <a:pt x="1873188" y="1325732"/>
                  <a:pt x="1867270" y="1340528"/>
                </a:cubicBezTo>
                <a:cubicBezTo>
                  <a:pt x="1864311" y="1361242"/>
                  <a:pt x="1862028" y="1382065"/>
                  <a:pt x="1858392" y="1402671"/>
                </a:cubicBezTo>
                <a:cubicBezTo>
                  <a:pt x="1853147" y="1432390"/>
                  <a:pt x="1844714" y="1461546"/>
                  <a:pt x="1840637" y="1491448"/>
                </a:cubicBezTo>
                <a:cubicBezTo>
                  <a:pt x="1833245" y="1545656"/>
                  <a:pt x="1836112" y="1598324"/>
                  <a:pt x="1822881" y="1651246"/>
                </a:cubicBezTo>
                <a:cubicBezTo>
                  <a:pt x="1818342" y="1669403"/>
                  <a:pt x="1809665" y="1686355"/>
                  <a:pt x="1805126" y="1704512"/>
                </a:cubicBezTo>
                <a:cubicBezTo>
                  <a:pt x="1802283" y="1715883"/>
                  <a:pt x="1793737" y="1753924"/>
                  <a:pt x="1787371" y="1766656"/>
                </a:cubicBezTo>
                <a:cubicBezTo>
                  <a:pt x="1782599" y="1776199"/>
                  <a:pt x="1774387" y="1783746"/>
                  <a:pt x="1769615" y="1793289"/>
                </a:cubicBezTo>
                <a:cubicBezTo>
                  <a:pt x="1762488" y="1807542"/>
                  <a:pt x="1757306" y="1822701"/>
                  <a:pt x="1751860" y="1837677"/>
                </a:cubicBezTo>
                <a:cubicBezTo>
                  <a:pt x="1745464" y="1855266"/>
                  <a:pt x="1744487" y="1875371"/>
                  <a:pt x="1734105" y="1890943"/>
                </a:cubicBezTo>
                <a:lnTo>
                  <a:pt x="1716349" y="1917576"/>
                </a:lnTo>
                <a:cubicBezTo>
                  <a:pt x="1694037" y="1984518"/>
                  <a:pt x="1724135" y="1902004"/>
                  <a:pt x="1689716" y="1970842"/>
                </a:cubicBezTo>
                <a:cubicBezTo>
                  <a:pt x="1674242" y="2001791"/>
                  <a:pt x="1692300" y="1998905"/>
                  <a:pt x="1654206" y="2015231"/>
                </a:cubicBezTo>
                <a:cubicBezTo>
                  <a:pt x="1642991" y="2020037"/>
                  <a:pt x="1630382" y="2020602"/>
                  <a:pt x="1618695" y="2024108"/>
                </a:cubicBezTo>
                <a:cubicBezTo>
                  <a:pt x="1600768" y="2029486"/>
                  <a:pt x="1565429" y="2041864"/>
                  <a:pt x="1565429" y="2041864"/>
                </a:cubicBezTo>
                <a:cubicBezTo>
                  <a:pt x="1524000" y="2038905"/>
                  <a:pt x="1482111" y="2039814"/>
                  <a:pt x="1441141" y="2032986"/>
                </a:cubicBezTo>
                <a:cubicBezTo>
                  <a:pt x="1428087" y="2030810"/>
                  <a:pt x="1417795" y="2020444"/>
                  <a:pt x="1405631" y="2015231"/>
                </a:cubicBezTo>
                <a:cubicBezTo>
                  <a:pt x="1381743" y="2004993"/>
                  <a:pt x="1360665" y="2002686"/>
                  <a:pt x="1334609" y="1997475"/>
                </a:cubicBezTo>
                <a:cubicBezTo>
                  <a:pt x="1316854" y="1985638"/>
                  <a:pt x="1301587" y="1968713"/>
                  <a:pt x="1281343" y="1961965"/>
                </a:cubicBezTo>
                <a:lnTo>
                  <a:pt x="1201444" y="1935332"/>
                </a:lnTo>
                <a:cubicBezTo>
                  <a:pt x="1183689" y="1929413"/>
                  <a:pt x="1166335" y="1922115"/>
                  <a:pt x="1148178" y="1917576"/>
                </a:cubicBezTo>
                <a:lnTo>
                  <a:pt x="1077157" y="1899821"/>
                </a:lnTo>
                <a:cubicBezTo>
                  <a:pt x="1000831" y="1848938"/>
                  <a:pt x="1097401" y="1909943"/>
                  <a:pt x="1023891" y="1873188"/>
                </a:cubicBezTo>
                <a:cubicBezTo>
                  <a:pt x="1014348" y="1868416"/>
                  <a:pt x="1006801" y="1860205"/>
                  <a:pt x="997258" y="1855433"/>
                </a:cubicBezTo>
                <a:cubicBezTo>
                  <a:pt x="988888" y="1851248"/>
                  <a:pt x="978995" y="1850740"/>
                  <a:pt x="970625" y="1846555"/>
                </a:cubicBezTo>
                <a:cubicBezTo>
                  <a:pt x="961082" y="1841783"/>
                  <a:pt x="953799" y="1833003"/>
                  <a:pt x="943992" y="1828800"/>
                </a:cubicBezTo>
                <a:cubicBezTo>
                  <a:pt x="932777" y="1823994"/>
                  <a:pt x="920168" y="1823428"/>
                  <a:pt x="908481" y="1819922"/>
                </a:cubicBezTo>
                <a:cubicBezTo>
                  <a:pt x="800431" y="1787506"/>
                  <a:pt x="901540" y="1813747"/>
                  <a:pt x="819705" y="1793289"/>
                </a:cubicBezTo>
                <a:cubicBezTo>
                  <a:pt x="822664" y="1784411"/>
                  <a:pt x="823767" y="1774680"/>
                  <a:pt x="828582" y="1766656"/>
                </a:cubicBezTo>
                <a:cubicBezTo>
                  <a:pt x="832888" y="1759479"/>
                  <a:pt x="841109" y="1755436"/>
                  <a:pt x="846338" y="1748900"/>
                </a:cubicBezTo>
                <a:cubicBezTo>
                  <a:pt x="853003" y="1740568"/>
                  <a:pt x="858175" y="1731145"/>
                  <a:pt x="864093" y="1722267"/>
                </a:cubicBezTo>
                <a:cubicBezTo>
                  <a:pt x="867052" y="1695634"/>
                  <a:pt x="873927" y="1669148"/>
                  <a:pt x="872971" y="1642368"/>
                </a:cubicBezTo>
                <a:cubicBezTo>
                  <a:pt x="870953" y="1585868"/>
                  <a:pt x="862854" y="1529710"/>
                  <a:pt x="855215" y="1473693"/>
                </a:cubicBezTo>
                <a:cubicBezTo>
                  <a:pt x="853951" y="1464421"/>
                  <a:pt x="848608" y="1456138"/>
                  <a:pt x="846338" y="1447060"/>
                </a:cubicBezTo>
                <a:cubicBezTo>
                  <a:pt x="842678" y="1432421"/>
                  <a:pt x="843588" y="1416460"/>
                  <a:pt x="837460" y="1402671"/>
                </a:cubicBezTo>
                <a:cubicBezTo>
                  <a:pt x="831451" y="1389150"/>
                  <a:pt x="820657" y="1378220"/>
                  <a:pt x="810827" y="1367161"/>
                </a:cubicBezTo>
                <a:cubicBezTo>
                  <a:pt x="743434" y="1291344"/>
                  <a:pt x="791733" y="1346557"/>
                  <a:pt x="739806" y="1305017"/>
                </a:cubicBezTo>
                <a:cubicBezTo>
                  <a:pt x="733270" y="1299788"/>
                  <a:pt x="729536" y="1291005"/>
                  <a:pt x="722050" y="1287262"/>
                </a:cubicBezTo>
                <a:cubicBezTo>
                  <a:pt x="705310" y="1278892"/>
                  <a:pt x="686539" y="1275424"/>
                  <a:pt x="668784" y="1269506"/>
                </a:cubicBezTo>
                <a:cubicBezTo>
                  <a:pt x="659906" y="1266547"/>
                  <a:pt x="651415" y="1261952"/>
                  <a:pt x="642151" y="1260629"/>
                </a:cubicBezTo>
                <a:lnTo>
                  <a:pt x="580007" y="1251751"/>
                </a:lnTo>
                <a:cubicBezTo>
                  <a:pt x="553417" y="1248427"/>
                  <a:pt x="526670" y="1246415"/>
                  <a:pt x="500108" y="1242873"/>
                </a:cubicBezTo>
                <a:cubicBezTo>
                  <a:pt x="434860" y="1234173"/>
                  <a:pt x="464269" y="1236882"/>
                  <a:pt x="411332" y="1225118"/>
                </a:cubicBezTo>
                <a:cubicBezTo>
                  <a:pt x="396602" y="1221845"/>
                  <a:pt x="381582" y="1219900"/>
                  <a:pt x="366943" y="1216240"/>
                </a:cubicBezTo>
                <a:cubicBezTo>
                  <a:pt x="357865" y="1213970"/>
                  <a:pt x="349640" y="1208081"/>
                  <a:pt x="340310" y="1207363"/>
                </a:cubicBezTo>
                <a:cubicBezTo>
                  <a:pt x="272384" y="1202138"/>
                  <a:pt x="204186" y="1201444"/>
                  <a:pt x="136124" y="1198485"/>
                </a:cubicBezTo>
                <a:cubicBezTo>
                  <a:pt x="108202" y="1189177"/>
                  <a:pt x="101858" y="1191474"/>
                  <a:pt x="82858" y="1162974"/>
                </a:cubicBezTo>
                <a:cubicBezTo>
                  <a:pt x="77667" y="1155188"/>
                  <a:pt x="76939" y="1145219"/>
                  <a:pt x="73980" y="1136341"/>
                </a:cubicBezTo>
                <a:cubicBezTo>
                  <a:pt x="71021" y="1062361"/>
                  <a:pt x="71806" y="988135"/>
                  <a:pt x="65103" y="914400"/>
                </a:cubicBezTo>
                <a:cubicBezTo>
                  <a:pt x="62894" y="890098"/>
                  <a:pt x="47347" y="843378"/>
                  <a:pt x="47347" y="843378"/>
                </a:cubicBezTo>
                <a:cubicBezTo>
                  <a:pt x="50306" y="801949"/>
                  <a:pt x="50064" y="760166"/>
                  <a:pt x="56225" y="719091"/>
                </a:cubicBezTo>
                <a:cubicBezTo>
                  <a:pt x="59001" y="700582"/>
                  <a:pt x="73980" y="665825"/>
                  <a:pt x="73980" y="665825"/>
                </a:cubicBezTo>
                <a:cubicBezTo>
                  <a:pt x="71021" y="597763"/>
                  <a:pt x="70136" y="529578"/>
                  <a:pt x="65103" y="461638"/>
                </a:cubicBezTo>
                <a:cubicBezTo>
                  <a:pt x="64202" y="449470"/>
                  <a:pt x="58618" y="438092"/>
                  <a:pt x="56225" y="426128"/>
                </a:cubicBezTo>
                <a:cubicBezTo>
                  <a:pt x="52695" y="408477"/>
                  <a:pt x="49726" y="390704"/>
                  <a:pt x="47347" y="372862"/>
                </a:cubicBezTo>
                <a:cubicBezTo>
                  <a:pt x="43805" y="346300"/>
                  <a:pt x="41275" y="319613"/>
                  <a:pt x="38470" y="292963"/>
                </a:cubicBezTo>
                <a:cubicBezTo>
                  <a:pt x="35357" y="263386"/>
                  <a:pt x="33523" y="233665"/>
                  <a:pt x="29592" y="204186"/>
                </a:cubicBezTo>
                <a:cubicBezTo>
                  <a:pt x="27598" y="189229"/>
                  <a:pt x="23413" y="174644"/>
                  <a:pt x="20714" y="159798"/>
                </a:cubicBezTo>
                <a:cubicBezTo>
                  <a:pt x="17494" y="142088"/>
                  <a:pt x="15742" y="124104"/>
                  <a:pt x="11837" y="106532"/>
                </a:cubicBezTo>
                <a:cubicBezTo>
                  <a:pt x="152" y="53946"/>
                  <a:pt x="0" y="73980"/>
                  <a:pt x="2959" y="6214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Freeform 37"/>
          <p:cNvSpPr/>
          <p:nvPr/>
        </p:nvSpPr>
        <p:spPr>
          <a:xfrm>
            <a:off x="1997476" y="3133817"/>
            <a:ext cx="3150277" cy="2352583"/>
          </a:xfrm>
          <a:custGeom>
            <a:avLst/>
            <a:gdLst>
              <a:gd name="connsiteX0" fmla="*/ 2317072 w 3150277"/>
              <a:gd name="connsiteY0" fmla="*/ 1083076 h 2352583"/>
              <a:gd name="connsiteX1" fmla="*/ 2343705 w 3150277"/>
              <a:gd name="connsiteY1" fmla="*/ 1100832 h 2352583"/>
              <a:gd name="connsiteX2" fmla="*/ 2370338 w 3150277"/>
              <a:gd name="connsiteY2" fmla="*/ 1154098 h 2352583"/>
              <a:gd name="connsiteX3" fmla="*/ 2379215 w 3150277"/>
              <a:gd name="connsiteY3" fmla="*/ 1251752 h 2352583"/>
              <a:gd name="connsiteX4" fmla="*/ 2441359 w 3150277"/>
              <a:gd name="connsiteY4" fmla="*/ 1296140 h 2352583"/>
              <a:gd name="connsiteX5" fmla="*/ 2459114 w 3150277"/>
              <a:gd name="connsiteY5" fmla="*/ 1313896 h 2352583"/>
              <a:gd name="connsiteX6" fmla="*/ 2512380 w 3150277"/>
              <a:gd name="connsiteY6" fmla="*/ 1322773 h 2352583"/>
              <a:gd name="connsiteX7" fmla="*/ 2547891 w 3150277"/>
              <a:gd name="connsiteY7" fmla="*/ 1331651 h 2352583"/>
              <a:gd name="connsiteX8" fmla="*/ 2574524 w 3150277"/>
              <a:gd name="connsiteY8" fmla="*/ 1340529 h 2352583"/>
              <a:gd name="connsiteX9" fmla="*/ 2610035 w 3150277"/>
              <a:gd name="connsiteY9" fmla="*/ 1349406 h 2352583"/>
              <a:gd name="connsiteX10" fmla="*/ 2636668 w 3150277"/>
              <a:gd name="connsiteY10" fmla="*/ 1358284 h 2352583"/>
              <a:gd name="connsiteX11" fmla="*/ 2965141 w 3150277"/>
              <a:gd name="connsiteY11" fmla="*/ 1376039 h 2352583"/>
              <a:gd name="connsiteX12" fmla="*/ 2991774 w 3150277"/>
              <a:gd name="connsiteY12" fmla="*/ 1393795 h 2352583"/>
              <a:gd name="connsiteX13" fmla="*/ 3045041 w 3150277"/>
              <a:gd name="connsiteY13" fmla="*/ 1420428 h 2352583"/>
              <a:gd name="connsiteX14" fmla="*/ 3116062 w 3150277"/>
              <a:gd name="connsiteY14" fmla="*/ 1500327 h 2352583"/>
              <a:gd name="connsiteX15" fmla="*/ 3133817 w 3150277"/>
              <a:gd name="connsiteY15" fmla="*/ 1535837 h 2352583"/>
              <a:gd name="connsiteX16" fmla="*/ 3142695 w 3150277"/>
              <a:gd name="connsiteY16" fmla="*/ 1597981 h 2352583"/>
              <a:gd name="connsiteX17" fmla="*/ 3124940 w 3150277"/>
              <a:gd name="connsiteY17" fmla="*/ 1917577 h 2352583"/>
              <a:gd name="connsiteX18" fmla="*/ 3116062 w 3150277"/>
              <a:gd name="connsiteY18" fmla="*/ 1944210 h 2352583"/>
              <a:gd name="connsiteX19" fmla="*/ 3098307 w 3150277"/>
              <a:gd name="connsiteY19" fmla="*/ 1979721 h 2352583"/>
              <a:gd name="connsiteX20" fmla="*/ 3089429 w 3150277"/>
              <a:gd name="connsiteY20" fmla="*/ 2006354 h 2352583"/>
              <a:gd name="connsiteX21" fmla="*/ 3018407 w 3150277"/>
              <a:gd name="connsiteY21" fmla="*/ 2068498 h 2352583"/>
              <a:gd name="connsiteX22" fmla="*/ 2956264 w 3150277"/>
              <a:gd name="connsiteY22" fmla="*/ 2104008 h 2352583"/>
              <a:gd name="connsiteX23" fmla="*/ 2929631 w 3150277"/>
              <a:gd name="connsiteY23" fmla="*/ 2121764 h 2352583"/>
              <a:gd name="connsiteX24" fmla="*/ 2911875 w 3150277"/>
              <a:gd name="connsiteY24" fmla="*/ 2139519 h 2352583"/>
              <a:gd name="connsiteX25" fmla="*/ 2885242 w 3150277"/>
              <a:gd name="connsiteY25" fmla="*/ 2148397 h 2352583"/>
              <a:gd name="connsiteX26" fmla="*/ 2858609 w 3150277"/>
              <a:gd name="connsiteY26" fmla="*/ 2166152 h 2352583"/>
              <a:gd name="connsiteX27" fmla="*/ 2823099 w 3150277"/>
              <a:gd name="connsiteY27" fmla="*/ 2183907 h 2352583"/>
              <a:gd name="connsiteX28" fmla="*/ 2796466 w 3150277"/>
              <a:gd name="connsiteY28" fmla="*/ 2201663 h 2352583"/>
              <a:gd name="connsiteX29" fmla="*/ 2752077 w 3150277"/>
              <a:gd name="connsiteY29" fmla="*/ 2210540 h 2352583"/>
              <a:gd name="connsiteX30" fmla="*/ 2725444 w 3150277"/>
              <a:gd name="connsiteY30" fmla="*/ 2219418 h 2352583"/>
              <a:gd name="connsiteX31" fmla="*/ 2681056 w 3150277"/>
              <a:gd name="connsiteY31" fmla="*/ 2228296 h 2352583"/>
              <a:gd name="connsiteX32" fmla="*/ 1961965 w 3150277"/>
              <a:gd name="connsiteY32" fmla="*/ 2237173 h 2352583"/>
              <a:gd name="connsiteX33" fmla="*/ 1890943 w 3150277"/>
              <a:gd name="connsiteY33" fmla="*/ 2254929 h 2352583"/>
              <a:gd name="connsiteX34" fmla="*/ 1864310 w 3150277"/>
              <a:gd name="connsiteY34" fmla="*/ 2263806 h 2352583"/>
              <a:gd name="connsiteX35" fmla="*/ 1793289 w 3150277"/>
              <a:gd name="connsiteY35" fmla="*/ 2272684 h 2352583"/>
              <a:gd name="connsiteX36" fmla="*/ 1695635 w 3150277"/>
              <a:gd name="connsiteY36" fmla="*/ 2290439 h 2352583"/>
              <a:gd name="connsiteX37" fmla="*/ 1660124 w 3150277"/>
              <a:gd name="connsiteY37" fmla="*/ 2299317 h 2352583"/>
              <a:gd name="connsiteX38" fmla="*/ 1589103 w 3150277"/>
              <a:gd name="connsiteY38" fmla="*/ 2308195 h 2352583"/>
              <a:gd name="connsiteX39" fmla="*/ 1544714 w 3150277"/>
              <a:gd name="connsiteY39" fmla="*/ 2317072 h 2352583"/>
              <a:gd name="connsiteX40" fmla="*/ 1482571 w 3150277"/>
              <a:gd name="connsiteY40" fmla="*/ 2325950 h 2352583"/>
              <a:gd name="connsiteX41" fmla="*/ 1322773 w 3150277"/>
              <a:gd name="connsiteY41" fmla="*/ 2352583 h 2352583"/>
              <a:gd name="connsiteX42" fmla="*/ 1047565 w 3150277"/>
              <a:gd name="connsiteY42" fmla="*/ 2343705 h 2352583"/>
              <a:gd name="connsiteX43" fmla="*/ 949910 w 3150277"/>
              <a:gd name="connsiteY43" fmla="*/ 2317072 h 2352583"/>
              <a:gd name="connsiteX44" fmla="*/ 887767 w 3150277"/>
              <a:gd name="connsiteY44" fmla="*/ 2308195 h 2352583"/>
              <a:gd name="connsiteX45" fmla="*/ 834501 w 3150277"/>
              <a:gd name="connsiteY45" fmla="*/ 2281562 h 2352583"/>
              <a:gd name="connsiteX46" fmla="*/ 790112 w 3150277"/>
              <a:gd name="connsiteY46" fmla="*/ 2254929 h 2352583"/>
              <a:gd name="connsiteX47" fmla="*/ 719091 w 3150277"/>
              <a:gd name="connsiteY47" fmla="*/ 2228296 h 2352583"/>
              <a:gd name="connsiteX48" fmla="*/ 701336 w 3150277"/>
              <a:gd name="connsiteY48" fmla="*/ 2210540 h 2352583"/>
              <a:gd name="connsiteX49" fmla="*/ 639192 w 3150277"/>
              <a:gd name="connsiteY49" fmla="*/ 2175030 h 2352583"/>
              <a:gd name="connsiteX50" fmla="*/ 559293 w 3150277"/>
              <a:gd name="connsiteY50" fmla="*/ 2139519 h 2352583"/>
              <a:gd name="connsiteX51" fmla="*/ 532660 w 3150277"/>
              <a:gd name="connsiteY51" fmla="*/ 2130641 h 2352583"/>
              <a:gd name="connsiteX52" fmla="*/ 390617 w 3150277"/>
              <a:gd name="connsiteY52" fmla="*/ 2112886 h 2352583"/>
              <a:gd name="connsiteX53" fmla="*/ 355107 w 3150277"/>
              <a:gd name="connsiteY53" fmla="*/ 2104008 h 2352583"/>
              <a:gd name="connsiteX54" fmla="*/ 266330 w 3150277"/>
              <a:gd name="connsiteY54" fmla="*/ 2086253 h 2352583"/>
              <a:gd name="connsiteX55" fmla="*/ 204186 w 3150277"/>
              <a:gd name="connsiteY55" fmla="*/ 2015232 h 2352583"/>
              <a:gd name="connsiteX56" fmla="*/ 186431 w 3150277"/>
              <a:gd name="connsiteY56" fmla="*/ 1979721 h 2352583"/>
              <a:gd name="connsiteX57" fmla="*/ 168675 w 3150277"/>
              <a:gd name="connsiteY57" fmla="*/ 1961966 h 2352583"/>
              <a:gd name="connsiteX58" fmla="*/ 106532 w 3150277"/>
              <a:gd name="connsiteY58" fmla="*/ 1882066 h 2352583"/>
              <a:gd name="connsiteX59" fmla="*/ 79899 w 3150277"/>
              <a:gd name="connsiteY59" fmla="*/ 1784412 h 2352583"/>
              <a:gd name="connsiteX60" fmla="*/ 71021 w 3150277"/>
              <a:gd name="connsiteY60" fmla="*/ 1757779 h 2352583"/>
              <a:gd name="connsiteX61" fmla="*/ 53266 w 3150277"/>
              <a:gd name="connsiteY61" fmla="*/ 1686758 h 2352583"/>
              <a:gd name="connsiteX62" fmla="*/ 44388 w 3150277"/>
              <a:gd name="connsiteY62" fmla="*/ 1651247 h 2352583"/>
              <a:gd name="connsiteX63" fmla="*/ 17755 w 3150277"/>
              <a:gd name="connsiteY63" fmla="*/ 1571348 h 2352583"/>
              <a:gd name="connsiteX64" fmla="*/ 0 w 3150277"/>
              <a:gd name="connsiteY64" fmla="*/ 1518082 h 2352583"/>
              <a:gd name="connsiteX65" fmla="*/ 8877 w 3150277"/>
              <a:gd name="connsiteY65" fmla="*/ 870012 h 2352583"/>
              <a:gd name="connsiteX66" fmla="*/ 26633 w 3150277"/>
              <a:gd name="connsiteY66" fmla="*/ 798991 h 2352583"/>
              <a:gd name="connsiteX67" fmla="*/ 35510 w 3150277"/>
              <a:gd name="connsiteY67" fmla="*/ 683581 h 2352583"/>
              <a:gd name="connsiteX68" fmla="*/ 53266 w 3150277"/>
              <a:gd name="connsiteY68" fmla="*/ 612560 h 2352583"/>
              <a:gd name="connsiteX69" fmla="*/ 88776 w 3150277"/>
              <a:gd name="connsiteY69" fmla="*/ 452762 h 2352583"/>
              <a:gd name="connsiteX70" fmla="*/ 115409 w 3150277"/>
              <a:gd name="connsiteY70" fmla="*/ 355107 h 2352583"/>
              <a:gd name="connsiteX71" fmla="*/ 133165 w 3150277"/>
              <a:gd name="connsiteY71" fmla="*/ 319597 h 2352583"/>
              <a:gd name="connsiteX72" fmla="*/ 150920 w 3150277"/>
              <a:gd name="connsiteY72" fmla="*/ 292964 h 2352583"/>
              <a:gd name="connsiteX73" fmla="*/ 177553 w 3150277"/>
              <a:gd name="connsiteY73" fmla="*/ 248575 h 2352583"/>
              <a:gd name="connsiteX74" fmla="*/ 204186 w 3150277"/>
              <a:gd name="connsiteY74" fmla="*/ 150921 h 2352583"/>
              <a:gd name="connsiteX75" fmla="*/ 266330 w 3150277"/>
              <a:gd name="connsiteY75" fmla="*/ 115410 h 2352583"/>
              <a:gd name="connsiteX76" fmla="*/ 292963 w 3150277"/>
              <a:gd name="connsiteY76" fmla="*/ 97655 h 2352583"/>
              <a:gd name="connsiteX77" fmla="*/ 417250 w 3150277"/>
              <a:gd name="connsiteY77" fmla="*/ 79900 h 2352583"/>
              <a:gd name="connsiteX78" fmla="*/ 461639 w 3150277"/>
              <a:gd name="connsiteY78" fmla="*/ 71022 h 2352583"/>
              <a:gd name="connsiteX79" fmla="*/ 665825 w 3150277"/>
              <a:gd name="connsiteY79" fmla="*/ 44389 h 2352583"/>
              <a:gd name="connsiteX80" fmla="*/ 1091953 w 3150277"/>
              <a:gd name="connsiteY80" fmla="*/ 26633 h 2352583"/>
              <a:gd name="connsiteX81" fmla="*/ 1180730 w 3150277"/>
              <a:gd name="connsiteY81" fmla="*/ 17756 h 2352583"/>
              <a:gd name="connsiteX82" fmla="*/ 1260629 w 3150277"/>
              <a:gd name="connsiteY82" fmla="*/ 0 h 2352583"/>
              <a:gd name="connsiteX83" fmla="*/ 1571347 w 3150277"/>
              <a:gd name="connsiteY83" fmla="*/ 8878 h 2352583"/>
              <a:gd name="connsiteX84" fmla="*/ 1660124 w 3150277"/>
              <a:gd name="connsiteY84" fmla="*/ 17756 h 2352583"/>
              <a:gd name="connsiteX85" fmla="*/ 1793289 w 3150277"/>
              <a:gd name="connsiteY85" fmla="*/ 26633 h 2352583"/>
              <a:gd name="connsiteX86" fmla="*/ 1935332 w 3150277"/>
              <a:gd name="connsiteY86" fmla="*/ 44389 h 2352583"/>
              <a:gd name="connsiteX87" fmla="*/ 2032986 w 3150277"/>
              <a:gd name="connsiteY87" fmla="*/ 53266 h 2352583"/>
              <a:gd name="connsiteX88" fmla="*/ 2121763 w 3150277"/>
              <a:gd name="connsiteY88" fmla="*/ 79900 h 2352583"/>
              <a:gd name="connsiteX89" fmla="*/ 2166151 w 3150277"/>
              <a:gd name="connsiteY89" fmla="*/ 97655 h 2352583"/>
              <a:gd name="connsiteX90" fmla="*/ 2228295 w 3150277"/>
              <a:gd name="connsiteY90" fmla="*/ 106533 h 2352583"/>
              <a:gd name="connsiteX91" fmla="*/ 2281561 w 3150277"/>
              <a:gd name="connsiteY91" fmla="*/ 133166 h 2352583"/>
              <a:gd name="connsiteX92" fmla="*/ 2299316 w 3150277"/>
              <a:gd name="connsiteY92" fmla="*/ 159799 h 2352583"/>
              <a:gd name="connsiteX93" fmla="*/ 2317072 w 3150277"/>
              <a:gd name="connsiteY93" fmla="*/ 177554 h 2352583"/>
              <a:gd name="connsiteX94" fmla="*/ 2334827 w 3150277"/>
              <a:gd name="connsiteY94" fmla="*/ 230820 h 2352583"/>
              <a:gd name="connsiteX95" fmla="*/ 2352582 w 3150277"/>
              <a:gd name="connsiteY95" fmla="*/ 372863 h 2352583"/>
              <a:gd name="connsiteX96" fmla="*/ 2370338 w 3150277"/>
              <a:gd name="connsiteY96" fmla="*/ 426129 h 2352583"/>
              <a:gd name="connsiteX97" fmla="*/ 2379215 w 3150277"/>
              <a:gd name="connsiteY97" fmla="*/ 452762 h 2352583"/>
              <a:gd name="connsiteX98" fmla="*/ 2370338 w 3150277"/>
              <a:gd name="connsiteY98" fmla="*/ 639193 h 2352583"/>
              <a:gd name="connsiteX99" fmla="*/ 2361460 w 3150277"/>
              <a:gd name="connsiteY99" fmla="*/ 665826 h 2352583"/>
              <a:gd name="connsiteX100" fmla="*/ 2352582 w 3150277"/>
              <a:gd name="connsiteY100" fmla="*/ 719092 h 2352583"/>
              <a:gd name="connsiteX101" fmla="*/ 2334827 w 3150277"/>
              <a:gd name="connsiteY101" fmla="*/ 772358 h 2352583"/>
              <a:gd name="connsiteX102" fmla="*/ 2325949 w 3150277"/>
              <a:gd name="connsiteY102" fmla="*/ 1056443 h 2352583"/>
              <a:gd name="connsiteX103" fmla="*/ 2317072 w 3150277"/>
              <a:gd name="connsiteY103" fmla="*/ 1083076 h 235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150277" h="2352583">
                <a:moveTo>
                  <a:pt x="2317072" y="1083076"/>
                </a:moveTo>
                <a:cubicBezTo>
                  <a:pt x="2320031" y="1090474"/>
                  <a:pt x="2336160" y="1093287"/>
                  <a:pt x="2343705" y="1100832"/>
                </a:cubicBezTo>
                <a:cubicBezTo>
                  <a:pt x="2360914" y="1118041"/>
                  <a:pt x="2363118" y="1132437"/>
                  <a:pt x="2370338" y="1154098"/>
                </a:cubicBezTo>
                <a:cubicBezTo>
                  <a:pt x="2373297" y="1186649"/>
                  <a:pt x="2368879" y="1220744"/>
                  <a:pt x="2379215" y="1251752"/>
                </a:cubicBezTo>
                <a:cubicBezTo>
                  <a:pt x="2389747" y="1283349"/>
                  <a:pt x="2416507" y="1287857"/>
                  <a:pt x="2441359" y="1296140"/>
                </a:cubicBezTo>
                <a:cubicBezTo>
                  <a:pt x="2447277" y="1302059"/>
                  <a:pt x="2451277" y="1310957"/>
                  <a:pt x="2459114" y="1313896"/>
                </a:cubicBezTo>
                <a:cubicBezTo>
                  <a:pt x="2475968" y="1320216"/>
                  <a:pt x="2494729" y="1319243"/>
                  <a:pt x="2512380" y="1322773"/>
                </a:cubicBezTo>
                <a:cubicBezTo>
                  <a:pt x="2524344" y="1325166"/>
                  <a:pt x="2536159" y="1328299"/>
                  <a:pt x="2547891" y="1331651"/>
                </a:cubicBezTo>
                <a:cubicBezTo>
                  <a:pt x="2556889" y="1334222"/>
                  <a:pt x="2565526" y="1337958"/>
                  <a:pt x="2574524" y="1340529"/>
                </a:cubicBezTo>
                <a:cubicBezTo>
                  <a:pt x="2586256" y="1343881"/>
                  <a:pt x="2598303" y="1346054"/>
                  <a:pt x="2610035" y="1349406"/>
                </a:cubicBezTo>
                <a:cubicBezTo>
                  <a:pt x="2619033" y="1351977"/>
                  <a:pt x="2627382" y="1357123"/>
                  <a:pt x="2636668" y="1358284"/>
                </a:cubicBezTo>
                <a:cubicBezTo>
                  <a:pt x="2715486" y="1368137"/>
                  <a:pt x="2911511" y="1373805"/>
                  <a:pt x="2965141" y="1376039"/>
                </a:cubicBezTo>
                <a:cubicBezTo>
                  <a:pt x="2974019" y="1381958"/>
                  <a:pt x="2982231" y="1389023"/>
                  <a:pt x="2991774" y="1393795"/>
                </a:cubicBezTo>
                <a:cubicBezTo>
                  <a:pt x="3027035" y="1411425"/>
                  <a:pt x="3012325" y="1391347"/>
                  <a:pt x="3045041" y="1420428"/>
                </a:cubicBezTo>
                <a:cubicBezTo>
                  <a:pt x="3076359" y="1448266"/>
                  <a:pt x="3096911" y="1466812"/>
                  <a:pt x="3116062" y="1500327"/>
                </a:cubicBezTo>
                <a:cubicBezTo>
                  <a:pt x="3122628" y="1511817"/>
                  <a:pt x="3127899" y="1524000"/>
                  <a:pt x="3133817" y="1535837"/>
                </a:cubicBezTo>
                <a:cubicBezTo>
                  <a:pt x="3136776" y="1556552"/>
                  <a:pt x="3142695" y="1577056"/>
                  <a:pt x="3142695" y="1597981"/>
                </a:cubicBezTo>
                <a:cubicBezTo>
                  <a:pt x="3142695" y="1687283"/>
                  <a:pt x="3150277" y="1816229"/>
                  <a:pt x="3124940" y="1917577"/>
                </a:cubicBezTo>
                <a:cubicBezTo>
                  <a:pt x="3122670" y="1926656"/>
                  <a:pt x="3119748" y="1935609"/>
                  <a:pt x="3116062" y="1944210"/>
                </a:cubicBezTo>
                <a:cubicBezTo>
                  <a:pt x="3110849" y="1956374"/>
                  <a:pt x="3103520" y="1967557"/>
                  <a:pt x="3098307" y="1979721"/>
                </a:cubicBezTo>
                <a:cubicBezTo>
                  <a:pt x="3094621" y="1988322"/>
                  <a:pt x="3095044" y="1998868"/>
                  <a:pt x="3089429" y="2006354"/>
                </a:cubicBezTo>
                <a:cubicBezTo>
                  <a:pt x="3058815" y="2047173"/>
                  <a:pt x="3051581" y="2044802"/>
                  <a:pt x="3018407" y="2068498"/>
                </a:cubicBezTo>
                <a:cubicBezTo>
                  <a:pt x="2971379" y="2102089"/>
                  <a:pt x="2999483" y="2089603"/>
                  <a:pt x="2956264" y="2104008"/>
                </a:cubicBezTo>
                <a:cubicBezTo>
                  <a:pt x="2947386" y="2109927"/>
                  <a:pt x="2937963" y="2115099"/>
                  <a:pt x="2929631" y="2121764"/>
                </a:cubicBezTo>
                <a:cubicBezTo>
                  <a:pt x="2923095" y="2126993"/>
                  <a:pt x="2919052" y="2135213"/>
                  <a:pt x="2911875" y="2139519"/>
                </a:cubicBezTo>
                <a:cubicBezTo>
                  <a:pt x="2903851" y="2144334"/>
                  <a:pt x="2893612" y="2144212"/>
                  <a:pt x="2885242" y="2148397"/>
                </a:cubicBezTo>
                <a:cubicBezTo>
                  <a:pt x="2875699" y="2153169"/>
                  <a:pt x="2867873" y="2160858"/>
                  <a:pt x="2858609" y="2166152"/>
                </a:cubicBezTo>
                <a:cubicBezTo>
                  <a:pt x="2847119" y="2172718"/>
                  <a:pt x="2834589" y="2177341"/>
                  <a:pt x="2823099" y="2183907"/>
                </a:cubicBezTo>
                <a:cubicBezTo>
                  <a:pt x="2813835" y="2189201"/>
                  <a:pt x="2806456" y="2197917"/>
                  <a:pt x="2796466" y="2201663"/>
                </a:cubicBezTo>
                <a:cubicBezTo>
                  <a:pt x="2782337" y="2206961"/>
                  <a:pt x="2766716" y="2206880"/>
                  <a:pt x="2752077" y="2210540"/>
                </a:cubicBezTo>
                <a:cubicBezTo>
                  <a:pt x="2742998" y="2212810"/>
                  <a:pt x="2734522" y="2217148"/>
                  <a:pt x="2725444" y="2219418"/>
                </a:cubicBezTo>
                <a:cubicBezTo>
                  <a:pt x="2710806" y="2223078"/>
                  <a:pt x="2696141" y="2227945"/>
                  <a:pt x="2681056" y="2228296"/>
                </a:cubicBezTo>
                <a:cubicBezTo>
                  <a:pt x="2441406" y="2233869"/>
                  <a:pt x="2201662" y="2234214"/>
                  <a:pt x="1961965" y="2237173"/>
                </a:cubicBezTo>
                <a:cubicBezTo>
                  <a:pt x="1938291" y="2243092"/>
                  <a:pt x="1914094" y="2247213"/>
                  <a:pt x="1890943" y="2254929"/>
                </a:cubicBezTo>
                <a:cubicBezTo>
                  <a:pt x="1882065" y="2257888"/>
                  <a:pt x="1873517" y="2262132"/>
                  <a:pt x="1864310" y="2263806"/>
                </a:cubicBezTo>
                <a:cubicBezTo>
                  <a:pt x="1840837" y="2268074"/>
                  <a:pt x="1816963" y="2269725"/>
                  <a:pt x="1793289" y="2272684"/>
                </a:cubicBezTo>
                <a:cubicBezTo>
                  <a:pt x="1736147" y="2291732"/>
                  <a:pt x="1796019" y="2273709"/>
                  <a:pt x="1695635" y="2290439"/>
                </a:cubicBezTo>
                <a:cubicBezTo>
                  <a:pt x="1683600" y="2292445"/>
                  <a:pt x="1672159" y="2297311"/>
                  <a:pt x="1660124" y="2299317"/>
                </a:cubicBezTo>
                <a:cubicBezTo>
                  <a:pt x="1636591" y="2303239"/>
                  <a:pt x="1612684" y="2304567"/>
                  <a:pt x="1589103" y="2308195"/>
                </a:cubicBezTo>
                <a:cubicBezTo>
                  <a:pt x="1574189" y="2310489"/>
                  <a:pt x="1559598" y="2314591"/>
                  <a:pt x="1544714" y="2317072"/>
                </a:cubicBezTo>
                <a:cubicBezTo>
                  <a:pt x="1524074" y="2320512"/>
                  <a:pt x="1503233" y="2322644"/>
                  <a:pt x="1482571" y="2325950"/>
                </a:cubicBezTo>
                <a:lnTo>
                  <a:pt x="1322773" y="2352583"/>
                </a:lnTo>
                <a:cubicBezTo>
                  <a:pt x="1231037" y="2349624"/>
                  <a:pt x="1139215" y="2348659"/>
                  <a:pt x="1047565" y="2343705"/>
                </a:cubicBezTo>
                <a:cubicBezTo>
                  <a:pt x="965387" y="2339263"/>
                  <a:pt x="1022692" y="2335267"/>
                  <a:pt x="949910" y="2317072"/>
                </a:cubicBezTo>
                <a:cubicBezTo>
                  <a:pt x="929610" y="2311997"/>
                  <a:pt x="908481" y="2311154"/>
                  <a:pt x="887767" y="2308195"/>
                </a:cubicBezTo>
                <a:cubicBezTo>
                  <a:pt x="811447" y="2257313"/>
                  <a:pt x="908005" y="2318313"/>
                  <a:pt x="834501" y="2281562"/>
                </a:cubicBezTo>
                <a:cubicBezTo>
                  <a:pt x="819067" y="2273845"/>
                  <a:pt x="805546" y="2262646"/>
                  <a:pt x="790112" y="2254929"/>
                </a:cubicBezTo>
                <a:cubicBezTo>
                  <a:pt x="768872" y="2244309"/>
                  <a:pt x="742148" y="2235981"/>
                  <a:pt x="719091" y="2228296"/>
                </a:cubicBezTo>
                <a:cubicBezTo>
                  <a:pt x="713173" y="2222377"/>
                  <a:pt x="707872" y="2215769"/>
                  <a:pt x="701336" y="2210540"/>
                </a:cubicBezTo>
                <a:cubicBezTo>
                  <a:pt x="680424" y="2193810"/>
                  <a:pt x="663492" y="2187180"/>
                  <a:pt x="639192" y="2175030"/>
                </a:cubicBezTo>
                <a:cubicBezTo>
                  <a:pt x="605647" y="2141483"/>
                  <a:pt x="630918" y="2161006"/>
                  <a:pt x="559293" y="2139519"/>
                </a:cubicBezTo>
                <a:cubicBezTo>
                  <a:pt x="550330" y="2136830"/>
                  <a:pt x="541903" y="2132100"/>
                  <a:pt x="532660" y="2130641"/>
                </a:cubicBezTo>
                <a:cubicBezTo>
                  <a:pt x="485528" y="2123199"/>
                  <a:pt x="390617" y="2112886"/>
                  <a:pt x="390617" y="2112886"/>
                </a:cubicBezTo>
                <a:cubicBezTo>
                  <a:pt x="378780" y="2109927"/>
                  <a:pt x="367111" y="2106191"/>
                  <a:pt x="355107" y="2104008"/>
                </a:cubicBezTo>
                <a:cubicBezTo>
                  <a:pt x="265335" y="2087686"/>
                  <a:pt x="321027" y="2104486"/>
                  <a:pt x="266330" y="2086253"/>
                </a:cubicBezTo>
                <a:cubicBezTo>
                  <a:pt x="238801" y="2058724"/>
                  <a:pt x="224561" y="2047831"/>
                  <a:pt x="204186" y="2015232"/>
                </a:cubicBezTo>
                <a:cubicBezTo>
                  <a:pt x="197172" y="2004010"/>
                  <a:pt x="193772" y="1990732"/>
                  <a:pt x="186431" y="1979721"/>
                </a:cubicBezTo>
                <a:cubicBezTo>
                  <a:pt x="181788" y="1972757"/>
                  <a:pt x="173697" y="1968662"/>
                  <a:pt x="168675" y="1961966"/>
                </a:cubicBezTo>
                <a:cubicBezTo>
                  <a:pt x="104956" y="1877008"/>
                  <a:pt x="160753" y="1936289"/>
                  <a:pt x="106532" y="1882066"/>
                </a:cubicBezTo>
                <a:cubicBezTo>
                  <a:pt x="68439" y="1767792"/>
                  <a:pt x="104995" y="1884797"/>
                  <a:pt x="79899" y="1784412"/>
                </a:cubicBezTo>
                <a:cubicBezTo>
                  <a:pt x="77629" y="1775333"/>
                  <a:pt x="73483" y="1766807"/>
                  <a:pt x="71021" y="1757779"/>
                </a:cubicBezTo>
                <a:cubicBezTo>
                  <a:pt x="64600" y="1734237"/>
                  <a:pt x="59184" y="1710432"/>
                  <a:pt x="53266" y="1686758"/>
                </a:cubicBezTo>
                <a:cubicBezTo>
                  <a:pt x="50307" y="1674921"/>
                  <a:pt x="48246" y="1662822"/>
                  <a:pt x="44388" y="1651247"/>
                </a:cubicBezTo>
                <a:lnTo>
                  <a:pt x="17755" y="1571348"/>
                </a:lnTo>
                <a:lnTo>
                  <a:pt x="0" y="1518082"/>
                </a:lnTo>
                <a:cubicBezTo>
                  <a:pt x="2959" y="1302059"/>
                  <a:pt x="881" y="1085908"/>
                  <a:pt x="8877" y="870012"/>
                </a:cubicBezTo>
                <a:cubicBezTo>
                  <a:pt x="9780" y="845626"/>
                  <a:pt x="23182" y="823148"/>
                  <a:pt x="26633" y="798991"/>
                </a:cubicBezTo>
                <a:cubicBezTo>
                  <a:pt x="32090" y="760795"/>
                  <a:pt x="30053" y="721777"/>
                  <a:pt x="35510" y="683581"/>
                </a:cubicBezTo>
                <a:cubicBezTo>
                  <a:pt x="38961" y="659424"/>
                  <a:pt x="48480" y="636488"/>
                  <a:pt x="53266" y="612560"/>
                </a:cubicBezTo>
                <a:cubicBezTo>
                  <a:pt x="91307" y="422351"/>
                  <a:pt x="51168" y="615730"/>
                  <a:pt x="88776" y="452762"/>
                </a:cubicBezTo>
                <a:cubicBezTo>
                  <a:pt x="97124" y="416585"/>
                  <a:pt x="98092" y="389739"/>
                  <a:pt x="115409" y="355107"/>
                </a:cubicBezTo>
                <a:cubicBezTo>
                  <a:pt x="121328" y="343270"/>
                  <a:pt x="126599" y="331087"/>
                  <a:pt x="133165" y="319597"/>
                </a:cubicBezTo>
                <a:cubicBezTo>
                  <a:pt x="138459" y="310333"/>
                  <a:pt x="146148" y="302507"/>
                  <a:pt x="150920" y="292964"/>
                </a:cubicBezTo>
                <a:cubicBezTo>
                  <a:pt x="173969" y="246866"/>
                  <a:pt x="142873" y="283256"/>
                  <a:pt x="177553" y="248575"/>
                </a:cubicBezTo>
                <a:cubicBezTo>
                  <a:pt x="180322" y="234732"/>
                  <a:pt x="193790" y="157851"/>
                  <a:pt x="204186" y="150921"/>
                </a:cubicBezTo>
                <a:cubicBezTo>
                  <a:pt x="269073" y="107664"/>
                  <a:pt x="187486" y="160464"/>
                  <a:pt x="266330" y="115410"/>
                </a:cubicBezTo>
                <a:cubicBezTo>
                  <a:pt x="275594" y="110116"/>
                  <a:pt x="282973" y="101401"/>
                  <a:pt x="292963" y="97655"/>
                </a:cubicBezTo>
                <a:cubicBezTo>
                  <a:pt x="317669" y="88390"/>
                  <a:pt x="403973" y="81797"/>
                  <a:pt x="417250" y="79900"/>
                </a:cubicBezTo>
                <a:cubicBezTo>
                  <a:pt x="432188" y="77766"/>
                  <a:pt x="446755" y="73503"/>
                  <a:pt x="461639" y="71022"/>
                </a:cubicBezTo>
                <a:cubicBezTo>
                  <a:pt x="503187" y="64097"/>
                  <a:pt x="657699" y="44897"/>
                  <a:pt x="665825" y="44389"/>
                </a:cubicBezTo>
                <a:cubicBezTo>
                  <a:pt x="807714" y="35521"/>
                  <a:pt x="1091953" y="26633"/>
                  <a:pt x="1091953" y="26633"/>
                </a:cubicBezTo>
                <a:cubicBezTo>
                  <a:pt x="1121545" y="23674"/>
                  <a:pt x="1151251" y="21686"/>
                  <a:pt x="1180730" y="17756"/>
                </a:cubicBezTo>
                <a:cubicBezTo>
                  <a:pt x="1204878" y="14536"/>
                  <a:pt x="1236521" y="6027"/>
                  <a:pt x="1260629" y="0"/>
                </a:cubicBezTo>
                <a:lnTo>
                  <a:pt x="1571347" y="8878"/>
                </a:lnTo>
                <a:cubicBezTo>
                  <a:pt x="1601058" y="10199"/>
                  <a:pt x="1630479" y="15384"/>
                  <a:pt x="1660124" y="17756"/>
                </a:cubicBezTo>
                <a:cubicBezTo>
                  <a:pt x="1704469" y="21304"/>
                  <a:pt x="1748944" y="23085"/>
                  <a:pt x="1793289" y="26633"/>
                </a:cubicBezTo>
                <a:cubicBezTo>
                  <a:pt x="2021015" y="44851"/>
                  <a:pt x="1779472" y="26053"/>
                  <a:pt x="1935332" y="44389"/>
                </a:cubicBezTo>
                <a:cubicBezTo>
                  <a:pt x="1967794" y="48208"/>
                  <a:pt x="2000435" y="50307"/>
                  <a:pt x="2032986" y="53266"/>
                </a:cubicBezTo>
                <a:cubicBezTo>
                  <a:pt x="2067870" y="61987"/>
                  <a:pt x="2085735" y="65489"/>
                  <a:pt x="2121763" y="79900"/>
                </a:cubicBezTo>
                <a:cubicBezTo>
                  <a:pt x="2136559" y="85818"/>
                  <a:pt x="2150691" y="93790"/>
                  <a:pt x="2166151" y="97655"/>
                </a:cubicBezTo>
                <a:cubicBezTo>
                  <a:pt x="2186451" y="102730"/>
                  <a:pt x="2207580" y="103574"/>
                  <a:pt x="2228295" y="106533"/>
                </a:cubicBezTo>
                <a:cubicBezTo>
                  <a:pt x="2249958" y="113753"/>
                  <a:pt x="2264350" y="115955"/>
                  <a:pt x="2281561" y="133166"/>
                </a:cubicBezTo>
                <a:cubicBezTo>
                  <a:pt x="2289105" y="140711"/>
                  <a:pt x="2292651" y="151468"/>
                  <a:pt x="2299316" y="159799"/>
                </a:cubicBezTo>
                <a:cubicBezTo>
                  <a:pt x="2304545" y="166335"/>
                  <a:pt x="2311153" y="171636"/>
                  <a:pt x="2317072" y="177554"/>
                </a:cubicBezTo>
                <a:cubicBezTo>
                  <a:pt x="2322990" y="195309"/>
                  <a:pt x="2333273" y="212169"/>
                  <a:pt x="2334827" y="230820"/>
                </a:cubicBezTo>
                <a:cubicBezTo>
                  <a:pt x="2340781" y="302259"/>
                  <a:pt x="2336412" y="318961"/>
                  <a:pt x="2352582" y="372863"/>
                </a:cubicBezTo>
                <a:cubicBezTo>
                  <a:pt x="2357960" y="390790"/>
                  <a:pt x="2364420" y="408374"/>
                  <a:pt x="2370338" y="426129"/>
                </a:cubicBezTo>
                <a:lnTo>
                  <a:pt x="2379215" y="452762"/>
                </a:lnTo>
                <a:cubicBezTo>
                  <a:pt x="2376256" y="514906"/>
                  <a:pt x="2375505" y="577194"/>
                  <a:pt x="2370338" y="639193"/>
                </a:cubicBezTo>
                <a:cubicBezTo>
                  <a:pt x="2369561" y="648519"/>
                  <a:pt x="2363490" y="656691"/>
                  <a:pt x="2361460" y="665826"/>
                </a:cubicBezTo>
                <a:cubicBezTo>
                  <a:pt x="2357555" y="683398"/>
                  <a:pt x="2356948" y="701629"/>
                  <a:pt x="2352582" y="719092"/>
                </a:cubicBezTo>
                <a:cubicBezTo>
                  <a:pt x="2348043" y="737249"/>
                  <a:pt x="2334827" y="772358"/>
                  <a:pt x="2334827" y="772358"/>
                </a:cubicBezTo>
                <a:cubicBezTo>
                  <a:pt x="2331868" y="867053"/>
                  <a:pt x="2331354" y="961856"/>
                  <a:pt x="2325949" y="1056443"/>
                </a:cubicBezTo>
                <a:cubicBezTo>
                  <a:pt x="2316136" y="1228169"/>
                  <a:pt x="2314113" y="1075678"/>
                  <a:pt x="2317072" y="1083076"/>
                </a:cubicBezTo>
                <a:close/>
              </a:path>
            </a:pathLst>
          </a:cu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Slide Number Placeholder 4"/>
          <p:cNvSpPr>
            <a:spLocks noGrp="1"/>
          </p:cNvSpPr>
          <p:nvPr>
            <p:ph type="sldNum" sz="quarter" idx="12"/>
          </p:nvPr>
        </p:nvSpPr>
        <p:spPr/>
        <p:txBody>
          <a:bodyPr/>
          <a:lstStyle/>
          <a:p>
            <a:fld id="{07801B97-170F-4BFA-A27C-00FDCFEBCF0D}" type="slidenum">
              <a:rPr lang="en-GB"/>
              <a:pPr/>
              <a:t>16</a:t>
            </a:fld>
            <a:endParaRPr lang="en-GB"/>
          </a:p>
        </p:txBody>
      </p:sp>
      <p:sp>
        <p:nvSpPr>
          <p:cNvPr id="324610" name="Rectangle 2"/>
          <p:cNvSpPr>
            <a:spLocks noGrp="1" noChangeArrowheads="1"/>
          </p:cNvSpPr>
          <p:nvPr>
            <p:ph type="title"/>
          </p:nvPr>
        </p:nvSpPr>
        <p:spPr/>
        <p:txBody>
          <a:bodyPr/>
          <a:lstStyle/>
          <a:p>
            <a:r>
              <a:rPr lang="el-GR"/>
              <a:t>Εξειδίκευση</a:t>
            </a:r>
            <a:endParaRPr lang="en-US"/>
          </a:p>
        </p:txBody>
      </p:sp>
      <p:sp>
        <p:nvSpPr>
          <p:cNvPr id="324612" name="Rectangle 4"/>
          <p:cNvSpPr>
            <a:spLocks noChangeArrowheads="1"/>
          </p:cNvSpPr>
          <p:nvPr/>
        </p:nvSpPr>
        <p:spPr bwMode="ltGray">
          <a:xfrm>
            <a:off x="2230438"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endParaRPr lang="en-US" sz="1800" dirty="0"/>
          </a:p>
        </p:txBody>
      </p:sp>
      <p:sp>
        <p:nvSpPr>
          <p:cNvPr id="324613" name="Rectangle 5"/>
          <p:cNvSpPr>
            <a:spLocks noChangeArrowheads="1"/>
          </p:cNvSpPr>
          <p:nvPr/>
        </p:nvSpPr>
        <p:spPr bwMode="ltGray">
          <a:xfrm>
            <a:off x="2230438"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p2</a:t>
            </a:r>
          </a:p>
        </p:txBody>
      </p:sp>
      <p:sp>
        <p:nvSpPr>
          <p:cNvPr id="324614" name="Rectangle 6"/>
          <p:cNvSpPr>
            <a:spLocks noChangeArrowheads="1"/>
          </p:cNvSpPr>
          <p:nvPr/>
        </p:nvSpPr>
        <p:spPr bwMode="ltGray">
          <a:xfrm>
            <a:off x="2230438"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p3</a:t>
            </a:r>
          </a:p>
        </p:txBody>
      </p:sp>
      <p:sp>
        <p:nvSpPr>
          <p:cNvPr id="324615" name="Text Box 7"/>
          <p:cNvSpPr txBox="1">
            <a:spLocks noChangeArrowheads="1"/>
          </p:cNvSpPr>
          <p:nvPr/>
        </p:nvSpPr>
        <p:spPr bwMode="ltGray">
          <a:xfrm>
            <a:off x="1835696" y="2708920"/>
            <a:ext cx="1465263" cy="338554"/>
          </a:xfrm>
          <a:prstGeom prst="rect">
            <a:avLst/>
          </a:prstGeom>
          <a:noFill/>
          <a:ln w="9525">
            <a:noFill/>
            <a:miter lim="800000"/>
            <a:headEnd/>
            <a:tailEnd/>
          </a:ln>
          <a:effectLst/>
        </p:spPr>
        <p:txBody>
          <a:bodyPr>
            <a:spAutoFit/>
          </a:bodyPr>
          <a:lstStyle/>
          <a:p>
            <a:pPr>
              <a:spcBef>
                <a:spcPct val="50000"/>
              </a:spcBef>
            </a:pPr>
            <a:r>
              <a:rPr lang="en-US" b="0" dirty="0">
                <a:solidFill>
                  <a:srgbClr val="C00000"/>
                </a:solidFill>
              </a:rPr>
              <a:t>Employee</a:t>
            </a:r>
          </a:p>
        </p:txBody>
      </p:sp>
      <p:sp>
        <p:nvSpPr>
          <p:cNvPr id="324616" name="Rectangle 8"/>
          <p:cNvSpPr>
            <a:spLocks noChangeArrowheads="1"/>
          </p:cNvSpPr>
          <p:nvPr/>
        </p:nvSpPr>
        <p:spPr bwMode="ltGray">
          <a:xfrm>
            <a:off x="3335338" y="34417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p4</a:t>
            </a:r>
          </a:p>
        </p:txBody>
      </p:sp>
      <p:sp>
        <p:nvSpPr>
          <p:cNvPr id="324617" name="Rectangle 9"/>
          <p:cNvSpPr>
            <a:spLocks noChangeArrowheads="1"/>
          </p:cNvSpPr>
          <p:nvPr/>
        </p:nvSpPr>
        <p:spPr bwMode="ltGray">
          <a:xfrm>
            <a:off x="3335338" y="40005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p5</a:t>
            </a:r>
          </a:p>
        </p:txBody>
      </p:sp>
      <p:sp>
        <p:nvSpPr>
          <p:cNvPr id="324618" name="Rectangle 10"/>
          <p:cNvSpPr>
            <a:spLocks noChangeArrowheads="1"/>
          </p:cNvSpPr>
          <p:nvPr/>
        </p:nvSpPr>
        <p:spPr bwMode="ltGray">
          <a:xfrm>
            <a:off x="3335338" y="45593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p6</a:t>
            </a:r>
          </a:p>
        </p:txBody>
      </p:sp>
      <p:sp>
        <p:nvSpPr>
          <p:cNvPr id="324619" name="Rectangle 11"/>
          <p:cNvSpPr>
            <a:spLocks noChangeArrowheads="1"/>
          </p:cNvSpPr>
          <p:nvPr/>
        </p:nvSpPr>
        <p:spPr bwMode="ltGray">
          <a:xfrm>
            <a:off x="4644008"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p7</a:t>
            </a:r>
          </a:p>
        </p:txBody>
      </p:sp>
      <p:sp>
        <p:nvSpPr>
          <p:cNvPr id="324620" name="Rectangle 12"/>
          <p:cNvSpPr>
            <a:spLocks noChangeArrowheads="1"/>
          </p:cNvSpPr>
          <p:nvPr/>
        </p:nvSpPr>
        <p:spPr bwMode="ltGray">
          <a:xfrm>
            <a:off x="4644008"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p8</a:t>
            </a:r>
          </a:p>
        </p:txBody>
      </p:sp>
      <p:sp>
        <p:nvSpPr>
          <p:cNvPr id="324621" name="Rectangle 13"/>
          <p:cNvSpPr>
            <a:spLocks noChangeArrowheads="1"/>
          </p:cNvSpPr>
          <p:nvPr/>
        </p:nvSpPr>
        <p:spPr bwMode="ltGray">
          <a:xfrm>
            <a:off x="4413250"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p9</a:t>
            </a:r>
          </a:p>
        </p:txBody>
      </p:sp>
      <p:sp>
        <p:nvSpPr>
          <p:cNvPr id="324622" name="Rectangle 14"/>
          <p:cNvSpPr>
            <a:spLocks noChangeArrowheads="1"/>
          </p:cNvSpPr>
          <p:nvPr/>
        </p:nvSpPr>
        <p:spPr bwMode="ltGray">
          <a:xfrm>
            <a:off x="5464175"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r>
              <a:rPr lang="en-US" sz="1800" dirty="0"/>
              <a:t>0</a:t>
            </a:r>
          </a:p>
        </p:txBody>
      </p:sp>
      <p:sp>
        <p:nvSpPr>
          <p:cNvPr id="324623" name="Rectangle 15"/>
          <p:cNvSpPr>
            <a:spLocks noChangeArrowheads="1"/>
          </p:cNvSpPr>
          <p:nvPr/>
        </p:nvSpPr>
        <p:spPr bwMode="ltGray">
          <a:xfrm>
            <a:off x="5464175"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p11</a:t>
            </a:r>
          </a:p>
        </p:txBody>
      </p:sp>
      <p:sp>
        <p:nvSpPr>
          <p:cNvPr id="324624" name="Rectangle 16"/>
          <p:cNvSpPr>
            <a:spLocks noChangeArrowheads="1"/>
          </p:cNvSpPr>
          <p:nvPr/>
        </p:nvSpPr>
        <p:spPr bwMode="ltGray">
          <a:xfrm>
            <a:off x="5464175"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p12</a:t>
            </a:r>
          </a:p>
        </p:txBody>
      </p:sp>
      <p:sp>
        <p:nvSpPr>
          <p:cNvPr id="324625" name="Rectangle 17"/>
          <p:cNvSpPr>
            <a:spLocks noChangeArrowheads="1"/>
          </p:cNvSpPr>
          <p:nvPr/>
        </p:nvSpPr>
        <p:spPr bwMode="ltGray">
          <a:xfrm>
            <a:off x="6365875"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r>
              <a:rPr lang="en-US" sz="1800" dirty="0"/>
              <a:t>3</a:t>
            </a:r>
          </a:p>
        </p:txBody>
      </p:sp>
      <p:sp>
        <p:nvSpPr>
          <p:cNvPr id="324626" name="Rectangle 18"/>
          <p:cNvSpPr>
            <a:spLocks noChangeArrowheads="1"/>
          </p:cNvSpPr>
          <p:nvPr/>
        </p:nvSpPr>
        <p:spPr bwMode="ltGray">
          <a:xfrm>
            <a:off x="6365875"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p14</a:t>
            </a:r>
          </a:p>
        </p:txBody>
      </p:sp>
      <p:sp>
        <p:nvSpPr>
          <p:cNvPr id="324627" name="Rectangle 19"/>
          <p:cNvSpPr>
            <a:spLocks noChangeArrowheads="1"/>
          </p:cNvSpPr>
          <p:nvPr/>
        </p:nvSpPr>
        <p:spPr bwMode="ltGray">
          <a:xfrm>
            <a:off x="6365875"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p15</a:t>
            </a:r>
          </a:p>
        </p:txBody>
      </p:sp>
      <p:sp>
        <p:nvSpPr>
          <p:cNvPr id="324632" name="Text Box 24"/>
          <p:cNvSpPr txBox="1">
            <a:spLocks noChangeArrowheads="1"/>
          </p:cNvSpPr>
          <p:nvPr/>
        </p:nvSpPr>
        <p:spPr bwMode="ltGray">
          <a:xfrm>
            <a:off x="4355976" y="2708920"/>
            <a:ext cx="1765300" cy="338554"/>
          </a:xfrm>
          <a:prstGeom prst="rect">
            <a:avLst/>
          </a:prstGeom>
          <a:noFill/>
          <a:ln w="9525">
            <a:noFill/>
            <a:miter lim="800000"/>
            <a:headEnd/>
            <a:tailEnd/>
          </a:ln>
          <a:effectLst/>
        </p:spPr>
        <p:txBody>
          <a:bodyPr>
            <a:spAutoFit/>
          </a:bodyPr>
          <a:lstStyle/>
          <a:p>
            <a:pPr>
              <a:spcBef>
                <a:spcPct val="50000"/>
              </a:spcBef>
            </a:pPr>
            <a:r>
              <a:rPr lang="en-US" b="0" dirty="0">
                <a:solidFill>
                  <a:schemeClr val="accent1"/>
                </a:solidFill>
              </a:rPr>
              <a:t>Customer</a:t>
            </a:r>
          </a:p>
        </p:txBody>
      </p:sp>
      <p:sp>
        <p:nvSpPr>
          <p:cNvPr id="324634" name="Text Box 26"/>
          <p:cNvSpPr txBox="1">
            <a:spLocks noChangeArrowheads="1"/>
          </p:cNvSpPr>
          <p:nvPr/>
        </p:nvSpPr>
        <p:spPr bwMode="ltGray">
          <a:xfrm>
            <a:off x="6334125" y="5364163"/>
            <a:ext cx="1765300" cy="338554"/>
          </a:xfrm>
          <a:prstGeom prst="rect">
            <a:avLst/>
          </a:prstGeom>
          <a:noFill/>
          <a:ln w="9525">
            <a:noFill/>
            <a:miter lim="800000"/>
            <a:headEnd/>
            <a:tailEnd/>
          </a:ln>
          <a:effectLst/>
        </p:spPr>
        <p:txBody>
          <a:bodyPr>
            <a:spAutoFit/>
          </a:bodyPr>
          <a:lstStyle/>
          <a:p>
            <a:pPr>
              <a:spcBef>
                <a:spcPct val="50000"/>
              </a:spcBef>
            </a:pPr>
            <a:r>
              <a:rPr lang="en-US" b="0" dirty="0"/>
              <a:t>Other People</a:t>
            </a:r>
          </a:p>
        </p:txBody>
      </p:sp>
      <p:sp>
        <p:nvSpPr>
          <p:cNvPr id="324636" name="Line 28"/>
          <p:cNvSpPr>
            <a:spLocks noChangeShapeType="1"/>
          </p:cNvSpPr>
          <p:nvPr/>
        </p:nvSpPr>
        <p:spPr bwMode="ltGray">
          <a:xfrm>
            <a:off x="1724025" y="4492625"/>
            <a:ext cx="2678113" cy="12700"/>
          </a:xfrm>
          <a:prstGeom prst="line">
            <a:avLst/>
          </a:prstGeom>
          <a:noFill/>
          <a:ln w="28575">
            <a:solidFill>
              <a:srgbClr val="990000"/>
            </a:solidFill>
            <a:prstDash val="dash"/>
            <a:round/>
            <a:headEnd/>
            <a:tailEnd/>
          </a:ln>
          <a:effectLst/>
        </p:spPr>
        <p:txBody>
          <a:bodyPr wrap="none"/>
          <a:lstStyle/>
          <a:p>
            <a:endParaRPr lang="el-GR"/>
          </a:p>
        </p:txBody>
      </p:sp>
      <p:sp>
        <p:nvSpPr>
          <p:cNvPr id="324637" name="Line 29"/>
          <p:cNvSpPr>
            <a:spLocks noChangeShapeType="1"/>
          </p:cNvSpPr>
          <p:nvPr/>
        </p:nvSpPr>
        <p:spPr bwMode="ltGray">
          <a:xfrm>
            <a:off x="1703388" y="3933825"/>
            <a:ext cx="2520950" cy="12700"/>
          </a:xfrm>
          <a:prstGeom prst="line">
            <a:avLst/>
          </a:prstGeom>
          <a:noFill/>
          <a:ln w="28575">
            <a:solidFill>
              <a:srgbClr val="990000"/>
            </a:solidFill>
            <a:prstDash val="dash"/>
            <a:round/>
            <a:headEnd/>
            <a:tailEnd/>
          </a:ln>
          <a:effectLst/>
        </p:spPr>
        <p:txBody>
          <a:bodyPr wrap="none"/>
          <a:lstStyle/>
          <a:p>
            <a:endParaRPr lang="el-GR"/>
          </a:p>
        </p:txBody>
      </p:sp>
      <p:sp>
        <p:nvSpPr>
          <p:cNvPr id="324638" name="Text Box 30"/>
          <p:cNvSpPr txBox="1">
            <a:spLocks noChangeArrowheads="1"/>
          </p:cNvSpPr>
          <p:nvPr/>
        </p:nvSpPr>
        <p:spPr bwMode="ltGray">
          <a:xfrm>
            <a:off x="209550" y="3136900"/>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Officer</a:t>
            </a:r>
          </a:p>
        </p:txBody>
      </p:sp>
      <p:sp>
        <p:nvSpPr>
          <p:cNvPr id="324639" name="Line 31"/>
          <p:cNvSpPr>
            <a:spLocks noChangeShapeType="1"/>
          </p:cNvSpPr>
          <p:nvPr/>
        </p:nvSpPr>
        <p:spPr bwMode="ltGray">
          <a:xfrm flipH="1">
            <a:off x="971600" y="5116513"/>
            <a:ext cx="1649363" cy="112687"/>
          </a:xfrm>
          <a:prstGeom prst="line">
            <a:avLst/>
          </a:prstGeom>
          <a:noFill/>
          <a:ln w="28575">
            <a:solidFill>
              <a:srgbClr val="990000"/>
            </a:solidFill>
            <a:prstDash val="dash"/>
            <a:round/>
            <a:headEnd/>
            <a:tailEnd/>
          </a:ln>
          <a:effectLst/>
        </p:spPr>
        <p:txBody>
          <a:bodyPr wrap="none"/>
          <a:lstStyle/>
          <a:p>
            <a:endParaRPr lang="el-GR"/>
          </a:p>
        </p:txBody>
      </p:sp>
      <p:sp>
        <p:nvSpPr>
          <p:cNvPr id="324640" name="Text Box 32"/>
          <p:cNvSpPr txBox="1">
            <a:spLocks noChangeArrowheads="1"/>
          </p:cNvSpPr>
          <p:nvPr/>
        </p:nvSpPr>
        <p:spPr bwMode="ltGray">
          <a:xfrm>
            <a:off x="231775" y="3952875"/>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Secretary</a:t>
            </a:r>
          </a:p>
        </p:txBody>
      </p:sp>
      <p:sp>
        <p:nvSpPr>
          <p:cNvPr id="324641" name="Text Box 33"/>
          <p:cNvSpPr txBox="1">
            <a:spLocks noChangeArrowheads="1"/>
          </p:cNvSpPr>
          <p:nvPr/>
        </p:nvSpPr>
        <p:spPr bwMode="ltGray">
          <a:xfrm>
            <a:off x="269875" y="5037138"/>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Teller</a:t>
            </a:r>
          </a:p>
        </p:txBody>
      </p:sp>
      <p:sp>
        <p:nvSpPr>
          <p:cNvPr id="324642" name="Line 34"/>
          <p:cNvSpPr>
            <a:spLocks noChangeShapeType="1"/>
          </p:cNvSpPr>
          <p:nvPr/>
        </p:nvSpPr>
        <p:spPr bwMode="ltGray">
          <a:xfrm flipH="1" flipV="1">
            <a:off x="1584325" y="4264025"/>
            <a:ext cx="484188" cy="12700"/>
          </a:xfrm>
          <a:prstGeom prst="line">
            <a:avLst/>
          </a:prstGeom>
          <a:noFill/>
          <a:ln w="28575">
            <a:solidFill>
              <a:srgbClr val="990000"/>
            </a:solidFill>
            <a:prstDash val="dash"/>
            <a:round/>
            <a:headEnd/>
            <a:tailEnd/>
          </a:ln>
          <a:effectLst/>
        </p:spPr>
        <p:txBody>
          <a:bodyPr wrap="none"/>
          <a:lstStyle/>
          <a:p>
            <a:endParaRPr lang="el-GR"/>
          </a:p>
        </p:txBody>
      </p:sp>
      <p:sp>
        <p:nvSpPr>
          <p:cNvPr id="324643" name="Line 35"/>
          <p:cNvSpPr>
            <a:spLocks noChangeShapeType="1"/>
          </p:cNvSpPr>
          <p:nvPr/>
        </p:nvSpPr>
        <p:spPr bwMode="ltGray">
          <a:xfrm flipH="1" flipV="1">
            <a:off x="1479550" y="3429000"/>
            <a:ext cx="652463" cy="246063"/>
          </a:xfrm>
          <a:prstGeom prst="line">
            <a:avLst/>
          </a:prstGeom>
          <a:noFill/>
          <a:ln w="28575">
            <a:solidFill>
              <a:srgbClr val="990000"/>
            </a:solidFill>
            <a:prstDash val="dash"/>
            <a:round/>
            <a:headEnd/>
            <a:tailEnd/>
          </a:ln>
          <a:effectLst/>
        </p:spPr>
        <p:txBody>
          <a:bodyPr wrap="none"/>
          <a:lstStyle/>
          <a:p>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Cloud Callout 33"/>
          <p:cNvSpPr/>
          <p:nvPr/>
        </p:nvSpPr>
        <p:spPr>
          <a:xfrm>
            <a:off x="899592" y="1988840"/>
            <a:ext cx="7200800" cy="4392488"/>
          </a:xfrm>
          <a:prstGeom prst="cloudCallout">
            <a:avLst>
              <a:gd name="adj1" fmla="val 4723"/>
              <a:gd name="adj2" fmla="val 38260"/>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2" name="Freeform 41"/>
          <p:cNvSpPr/>
          <p:nvPr/>
        </p:nvSpPr>
        <p:spPr>
          <a:xfrm>
            <a:off x="6249880" y="3231472"/>
            <a:ext cx="914400" cy="2110946"/>
          </a:xfrm>
          <a:custGeom>
            <a:avLst/>
            <a:gdLst>
              <a:gd name="connsiteX0" fmla="*/ 44388 w 914400"/>
              <a:gd name="connsiteY0" fmla="*/ 133165 h 2110946"/>
              <a:gd name="connsiteX1" fmla="*/ 53266 w 914400"/>
              <a:gd name="connsiteY1" fmla="*/ 390617 h 2110946"/>
              <a:gd name="connsiteX2" fmla="*/ 62143 w 914400"/>
              <a:gd name="connsiteY2" fmla="*/ 417250 h 2110946"/>
              <a:gd name="connsiteX3" fmla="*/ 79899 w 914400"/>
              <a:gd name="connsiteY3" fmla="*/ 523782 h 2110946"/>
              <a:gd name="connsiteX4" fmla="*/ 88776 w 914400"/>
              <a:gd name="connsiteY4" fmla="*/ 568171 h 2110946"/>
              <a:gd name="connsiteX5" fmla="*/ 79899 w 914400"/>
              <a:gd name="connsiteY5" fmla="*/ 763479 h 2110946"/>
              <a:gd name="connsiteX6" fmla="*/ 62143 w 914400"/>
              <a:gd name="connsiteY6" fmla="*/ 1447060 h 2110946"/>
              <a:gd name="connsiteX7" fmla="*/ 53266 w 914400"/>
              <a:gd name="connsiteY7" fmla="*/ 1606858 h 2110946"/>
              <a:gd name="connsiteX8" fmla="*/ 35510 w 914400"/>
              <a:gd name="connsiteY8" fmla="*/ 1731145 h 2110946"/>
              <a:gd name="connsiteX9" fmla="*/ 8877 w 914400"/>
              <a:gd name="connsiteY9" fmla="*/ 1855433 h 2110946"/>
              <a:gd name="connsiteX10" fmla="*/ 0 w 914400"/>
              <a:gd name="connsiteY10" fmla="*/ 1882066 h 2110946"/>
              <a:gd name="connsiteX11" fmla="*/ 8877 w 914400"/>
              <a:gd name="connsiteY11" fmla="*/ 2041864 h 2110946"/>
              <a:gd name="connsiteX12" fmla="*/ 53266 w 914400"/>
              <a:gd name="connsiteY12" fmla="*/ 2077375 h 2110946"/>
              <a:gd name="connsiteX13" fmla="*/ 150920 w 914400"/>
              <a:gd name="connsiteY13" fmla="*/ 2104008 h 2110946"/>
              <a:gd name="connsiteX14" fmla="*/ 435005 w 914400"/>
              <a:gd name="connsiteY14" fmla="*/ 2095130 h 2110946"/>
              <a:gd name="connsiteX15" fmla="*/ 674703 w 914400"/>
              <a:gd name="connsiteY15" fmla="*/ 2077375 h 2110946"/>
              <a:gd name="connsiteX16" fmla="*/ 701336 w 914400"/>
              <a:gd name="connsiteY16" fmla="*/ 2032986 h 2110946"/>
              <a:gd name="connsiteX17" fmla="*/ 719091 w 914400"/>
              <a:gd name="connsiteY17" fmla="*/ 1997476 h 2110946"/>
              <a:gd name="connsiteX18" fmla="*/ 736846 w 914400"/>
              <a:gd name="connsiteY18" fmla="*/ 1935332 h 2110946"/>
              <a:gd name="connsiteX19" fmla="*/ 745724 w 914400"/>
              <a:gd name="connsiteY19" fmla="*/ 1908699 h 2110946"/>
              <a:gd name="connsiteX20" fmla="*/ 763479 w 914400"/>
              <a:gd name="connsiteY20" fmla="*/ 1846555 h 2110946"/>
              <a:gd name="connsiteX21" fmla="*/ 772357 w 914400"/>
              <a:gd name="connsiteY21" fmla="*/ 1491448 h 2110946"/>
              <a:gd name="connsiteX22" fmla="*/ 781235 w 914400"/>
              <a:gd name="connsiteY22" fmla="*/ 1455938 h 2110946"/>
              <a:gd name="connsiteX23" fmla="*/ 798990 w 914400"/>
              <a:gd name="connsiteY23" fmla="*/ 1402672 h 2110946"/>
              <a:gd name="connsiteX24" fmla="*/ 825623 w 914400"/>
              <a:gd name="connsiteY24" fmla="*/ 1340528 h 2110946"/>
              <a:gd name="connsiteX25" fmla="*/ 834501 w 914400"/>
              <a:gd name="connsiteY25" fmla="*/ 1305017 h 2110946"/>
              <a:gd name="connsiteX26" fmla="*/ 843378 w 914400"/>
              <a:gd name="connsiteY26" fmla="*/ 1278384 h 2110946"/>
              <a:gd name="connsiteX27" fmla="*/ 852256 w 914400"/>
              <a:gd name="connsiteY27" fmla="*/ 1242874 h 2110946"/>
              <a:gd name="connsiteX28" fmla="*/ 870011 w 914400"/>
              <a:gd name="connsiteY28" fmla="*/ 1216241 h 2110946"/>
              <a:gd name="connsiteX29" fmla="*/ 887767 w 914400"/>
              <a:gd name="connsiteY29" fmla="*/ 1154097 h 2110946"/>
              <a:gd name="connsiteX30" fmla="*/ 914400 w 914400"/>
              <a:gd name="connsiteY30" fmla="*/ 1074198 h 2110946"/>
              <a:gd name="connsiteX31" fmla="*/ 905522 w 914400"/>
              <a:gd name="connsiteY31" fmla="*/ 372862 h 2110946"/>
              <a:gd name="connsiteX32" fmla="*/ 896644 w 914400"/>
              <a:gd name="connsiteY32" fmla="*/ 319596 h 2110946"/>
              <a:gd name="connsiteX33" fmla="*/ 878889 w 914400"/>
              <a:gd name="connsiteY33" fmla="*/ 266330 h 2110946"/>
              <a:gd name="connsiteX34" fmla="*/ 870011 w 914400"/>
              <a:gd name="connsiteY34" fmla="*/ 239697 h 2110946"/>
              <a:gd name="connsiteX35" fmla="*/ 852256 w 914400"/>
              <a:gd name="connsiteY35" fmla="*/ 213064 h 2110946"/>
              <a:gd name="connsiteX36" fmla="*/ 843378 w 914400"/>
              <a:gd name="connsiteY36" fmla="*/ 186431 h 2110946"/>
              <a:gd name="connsiteX37" fmla="*/ 825623 w 914400"/>
              <a:gd name="connsiteY37" fmla="*/ 159798 h 2110946"/>
              <a:gd name="connsiteX38" fmla="*/ 816745 w 914400"/>
              <a:gd name="connsiteY38" fmla="*/ 133165 h 2110946"/>
              <a:gd name="connsiteX39" fmla="*/ 790112 w 914400"/>
              <a:gd name="connsiteY39" fmla="*/ 106532 h 2110946"/>
              <a:gd name="connsiteX40" fmla="*/ 754602 w 914400"/>
              <a:gd name="connsiteY40" fmla="*/ 53266 h 2110946"/>
              <a:gd name="connsiteX41" fmla="*/ 701336 w 914400"/>
              <a:gd name="connsiteY41" fmla="*/ 35511 h 2110946"/>
              <a:gd name="connsiteX42" fmla="*/ 665825 w 914400"/>
              <a:gd name="connsiteY42" fmla="*/ 8878 h 2110946"/>
              <a:gd name="connsiteX43" fmla="*/ 621437 w 914400"/>
              <a:gd name="connsiteY43" fmla="*/ 0 h 2110946"/>
              <a:gd name="connsiteX44" fmla="*/ 328473 w 914400"/>
              <a:gd name="connsiteY44" fmla="*/ 17755 h 2110946"/>
              <a:gd name="connsiteX45" fmla="*/ 275207 w 914400"/>
              <a:gd name="connsiteY45" fmla="*/ 35511 h 2110946"/>
              <a:gd name="connsiteX46" fmla="*/ 248574 w 914400"/>
              <a:gd name="connsiteY46" fmla="*/ 44388 h 2110946"/>
              <a:gd name="connsiteX47" fmla="*/ 186431 w 914400"/>
              <a:gd name="connsiteY47" fmla="*/ 62144 h 2110946"/>
              <a:gd name="connsiteX48" fmla="*/ 159798 w 914400"/>
              <a:gd name="connsiteY48" fmla="*/ 79899 h 2110946"/>
              <a:gd name="connsiteX49" fmla="*/ 88776 w 914400"/>
              <a:gd name="connsiteY49" fmla="*/ 115410 h 2110946"/>
              <a:gd name="connsiteX50" fmla="*/ 44388 w 914400"/>
              <a:gd name="connsiteY50" fmla="*/ 133165 h 2110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914400" h="2110946">
                <a:moveTo>
                  <a:pt x="44388" y="133165"/>
                </a:moveTo>
                <a:cubicBezTo>
                  <a:pt x="47347" y="218982"/>
                  <a:pt x="47910" y="304916"/>
                  <a:pt x="53266" y="390617"/>
                </a:cubicBezTo>
                <a:cubicBezTo>
                  <a:pt x="53850" y="399957"/>
                  <a:pt x="60308" y="408074"/>
                  <a:pt x="62143" y="417250"/>
                </a:cubicBezTo>
                <a:cubicBezTo>
                  <a:pt x="69203" y="452551"/>
                  <a:pt x="72839" y="488480"/>
                  <a:pt x="79899" y="523782"/>
                </a:cubicBezTo>
                <a:lnTo>
                  <a:pt x="88776" y="568171"/>
                </a:lnTo>
                <a:cubicBezTo>
                  <a:pt x="85817" y="633274"/>
                  <a:pt x="81903" y="698340"/>
                  <a:pt x="79899" y="763479"/>
                </a:cubicBezTo>
                <a:cubicBezTo>
                  <a:pt x="70199" y="1078736"/>
                  <a:pt x="73562" y="1150150"/>
                  <a:pt x="62143" y="1447060"/>
                </a:cubicBezTo>
                <a:cubicBezTo>
                  <a:pt x="60093" y="1500369"/>
                  <a:pt x="56936" y="1553636"/>
                  <a:pt x="53266" y="1606858"/>
                </a:cubicBezTo>
                <a:cubicBezTo>
                  <a:pt x="46501" y="1704951"/>
                  <a:pt x="53877" y="1676046"/>
                  <a:pt x="35510" y="1731145"/>
                </a:cubicBezTo>
                <a:cubicBezTo>
                  <a:pt x="24311" y="1820744"/>
                  <a:pt x="34178" y="1779529"/>
                  <a:pt x="8877" y="1855433"/>
                </a:cubicBezTo>
                <a:lnTo>
                  <a:pt x="0" y="1882066"/>
                </a:lnTo>
                <a:cubicBezTo>
                  <a:pt x="2959" y="1935332"/>
                  <a:pt x="1332" y="1989052"/>
                  <a:pt x="8877" y="2041864"/>
                </a:cubicBezTo>
                <a:cubicBezTo>
                  <a:pt x="13482" y="2074096"/>
                  <a:pt x="32598" y="2067041"/>
                  <a:pt x="53266" y="2077375"/>
                </a:cubicBezTo>
                <a:cubicBezTo>
                  <a:pt x="120408" y="2110946"/>
                  <a:pt x="23118" y="2088032"/>
                  <a:pt x="150920" y="2104008"/>
                </a:cubicBezTo>
                <a:lnTo>
                  <a:pt x="435005" y="2095130"/>
                </a:lnTo>
                <a:cubicBezTo>
                  <a:pt x="652971" y="2087345"/>
                  <a:pt x="581220" y="2108534"/>
                  <a:pt x="674703" y="2077375"/>
                </a:cubicBezTo>
                <a:cubicBezTo>
                  <a:pt x="704229" y="2047848"/>
                  <a:pt x="684049" y="2073322"/>
                  <a:pt x="701336" y="2032986"/>
                </a:cubicBezTo>
                <a:cubicBezTo>
                  <a:pt x="706549" y="2020822"/>
                  <a:pt x="713878" y="2009640"/>
                  <a:pt x="719091" y="1997476"/>
                </a:cubicBezTo>
                <a:cubicBezTo>
                  <a:pt x="728216" y="1976183"/>
                  <a:pt x="730408" y="1957866"/>
                  <a:pt x="736846" y="1935332"/>
                </a:cubicBezTo>
                <a:cubicBezTo>
                  <a:pt x="739417" y="1926334"/>
                  <a:pt x="743153" y="1917697"/>
                  <a:pt x="745724" y="1908699"/>
                </a:cubicBezTo>
                <a:cubicBezTo>
                  <a:pt x="768027" y="1830641"/>
                  <a:pt x="742188" y="1910432"/>
                  <a:pt x="763479" y="1846555"/>
                </a:cubicBezTo>
                <a:cubicBezTo>
                  <a:pt x="766438" y="1728186"/>
                  <a:pt x="766980" y="1609732"/>
                  <a:pt x="772357" y="1491448"/>
                </a:cubicBezTo>
                <a:cubicBezTo>
                  <a:pt x="772911" y="1479260"/>
                  <a:pt x="777729" y="1467624"/>
                  <a:pt x="781235" y="1455938"/>
                </a:cubicBezTo>
                <a:cubicBezTo>
                  <a:pt x="786613" y="1438012"/>
                  <a:pt x="790620" y="1419412"/>
                  <a:pt x="798990" y="1402672"/>
                </a:cubicBezTo>
                <a:cubicBezTo>
                  <a:pt x="814771" y="1371109"/>
                  <a:pt x="816915" y="1371006"/>
                  <a:pt x="825623" y="1340528"/>
                </a:cubicBezTo>
                <a:cubicBezTo>
                  <a:pt x="828975" y="1328796"/>
                  <a:pt x="831149" y="1316749"/>
                  <a:pt x="834501" y="1305017"/>
                </a:cubicBezTo>
                <a:cubicBezTo>
                  <a:pt x="837072" y="1296019"/>
                  <a:pt x="840807" y="1287382"/>
                  <a:pt x="843378" y="1278384"/>
                </a:cubicBezTo>
                <a:cubicBezTo>
                  <a:pt x="846730" y="1266652"/>
                  <a:pt x="847450" y="1254088"/>
                  <a:pt x="852256" y="1242874"/>
                </a:cubicBezTo>
                <a:cubicBezTo>
                  <a:pt x="856459" y="1233067"/>
                  <a:pt x="865239" y="1225784"/>
                  <a:pt x="870011" y="1216241"/>
                </a:cubicBezTo>
                <a:cubicBezTo>
                  <a:pt x="877689" y="1200886"/>
                  <a:pt x="883215" y="1168890"/>
                  <a:pt x="887767" y="1154097"/>
                </a:cubicBezTo>
                <a:cubicBezTo>
                  <a:pt x="896023" y="1127265"/>
                  <a:pt x="914400" y="1074198"/>
                  <a:pt x="914400" y="1074198"/>
                </a:cubicBezTo>
                <a:cubicBezTo>
                  <a:pt x="911441" y="840419"/>
                  <a:pt x="911022" y="606595"/>
                  <a:pt x="905522" y="372862"/>
                </a:cubicBezTo>
                <a:cubicBezTo>
                  <a:pt x="905099" y="354867"/>
                  <a:pt x="901010" y="337059"/>
                  <a:pt x="896644" y="319596"/>
                </a:cubicBezTo>
                <a:cubicBezTo>
                  <a:pt x="892105" y="301439"/>
                  <a:pt x="884807" y="284085"/>
                  <a:pt x="878889" y="266330"/>
                </a:cubicBezTo>
                <a:cubicBezTo>
                  <a:pt x="875930" y="257452"/>
                  <a:pt x="875202" y="247483"/>
                  <a:pt x="870011" y="239697"/>
                </a:cubicBezTo>
                <a:cubicBezTo>
                  <a:pt x="864093" y="230819"/>
                  <a:pt x="857028" y="222607"/>
                  <a:pt x="852256" y="213064"/>
                </a:cubicBezTo>
                <a:cubicBezTo>
                  <a:pt x="848071" y="204694"/>
                  <a:pt x="847563" y="194801"/>
                  <a:pt x="843378" y="186431"/>
                </a:cubicBezTo>
                <a:cubicBezTo>
                  <a:pt x="838606" y="176888"/>
                  <a:pt x="830395" y="169341"/>
                  <a:pt x="825623" y="159798"/>
                </a:cubicBezTo>
                <a:cubicBezTo>
                  <a:pt x="821438" y="151428"/>
                  <a:pt x="821936" y="140951"/>
                  <a:pt x="816745" y="133165"/>
                </a:cubicBezTo>
                <a:cubicBezTo>
                  <a:pt x="809781" y="122719"/>
                  <a:pt x="797820" y="116442"/>
                  <a:pt x="790112" y="106532"/>
                </a:cubicBezTo>
                <a:cubicBezTo>
                  <a:pt x="777011" y="89688"/>
                  <a:pt x="774846" y="60014"/>
                  <a:pt x="754602" y="53266"/>
                </a:cubicBezTo>
                <a:lnTo>
                  <a:pt x="701336" y="35511"/>
                </a:lnTo>
                <a:cubicBezTo>
                  <a:pt x="689499" y="26633"/>
                  <a:pt x="679346" y="14887"/>
                  <a:pt x="665825" y="8878"/>
                </a:cubicBezTo>
                <a:cubicBezTo>
                  <a:pt x="652036" y="2750"/>
                  <a:pt x="636526" y="0"/>
                  <a:pt x="621437" y="0"/>
                </a:cubicBezTo>
                <a:cubicBezTo>
                  <a:pt x="507470" y="0"/>
                  <a:pt x="433857" y="8175"/>
                  <a:pt x="328473" y="17755"/>
                </a:cubicBezTo>
                <a:lnTo>
                  <a:pt x="275207" y="35511"/>
                </a:lnTo>
                <a:cubicBezTo>
                  <a:pt x="266329" y="38470"/>
                  <a:pt x="257652" y="42118"/>
                  <a:pt x="248574" y="44388"/>
                </a:cubicBezTo>
                <a:cubicBezTo>
                  <a:pt x="237196" y="47233"/>
                  <a:pt x="199167" y="55776"/>
                  <a:pt x="186431" y="62144"/>
                </a:cubicBezTo>
                <a:cubicBezTo>
                  <a:pt x="176888" y="66916"/>
                  <a:pt x="169341" y="75128"/>
                  <a:pt x="159798" y="79899"/>
                </a:cubicBezTo>
                <a:cubicBezTo>
                  <a:pt x="119002" y="100297"/>
                  <a:pt x="119630" y="89698"/>
                  <a:pt x="88776" y="115410"/>
                </a:cubicBezTo>
                <a:lnTo>
                  <a:pt x="44388" y="133165"/>
                </a:lnTo>
                <a:close/>
              </a:path>
            </a:pathLst>
          </a:cu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Freeform 39"/>
          <p:cNvSpPr/>
          <p:nvPr/>
        </p:nvSpPr>
        <p:spPr>
          <a:xfrm>
            <a:off x="4329344" y="3213717"/>
            <a:ext cx="1956046" cy="2041864"/>
          </a:xfrm>
          <a:custGeom>
            <a:avLst/>
            <a:gdLst>
              <a:gd name="connsiteX0" fmla="*/ 2959 w 1956046"/>
              <a:gd name="connsiteY0" fmla="*/ 62143 h 2041864"/>
              <a:gd name="connsiteX1" fmla="*/ 29592 w 1956046"/>
              <a:gd name="connsiteY1" fmla="*/ 35510 h 2041864"/>
              <a:gd name="connsiteX2" fmla="*/ 65103 w 1956046"/>
              <a:gd name="connsiteY2" fmla="*/ 26633 h 2041864"/>
              <a:gd name="connsiteX3" fmla="*/ 136124 w 1956046"/>
              <a:gd name="connsiteY3" fmla="*/ 8877 h 2041864"/>
              <a:gd name="connsiteX4" fmla="*/ 606640 w 1956046"/>
              <a:gd name="connsiteY4" fmla="*/ 0 h 2041864"/>
              <a:gd name="connsiteX5" fmla="*/ 1023891 w 1956046"/>
              <a:gd name="connsiteY5" fmla="*/ 8877 h 2041864"/>
              <a:gd name="connsiteX6" fmla="*/ 1050524 w 1956046"/>
              <a:gd name="connsiteY6" fmla="*/ 17755 h 2041864"/>
              <a:gd name="connsiteX7" fmla="*/ 1112668 w 1956046"/>
              <a:gd name="connsiteY7" fmla="*/ 26633 h 2041864"/>
              <a:gd name="connsiteX8" fmla="*/ 1139301 w 1956046"/>
              <a:gd name="connsiteY8" fmla="*/ 35510 h 2041864"/>
              <a:gd name="connsiteX9" fmla="*/ 1201444 w 1956046"/>
              <a:gd name="connsiteY9" fmla="*/ 44388 h 2041864"/>
              <a:gd name="connsiteX10" fmla="*/ 1219200 w 1956046"/>
              <a:gd name="connsiteY10" fmla="*/ 62143 h 2041864"/>
              <a:gd name="connsiteX11" fmla="*/ 1565429 w 1956046"/>
              <a:gd name="connsiteY11" fmla="*/ 79899 h 2041864"/>
              <a:gd name="connsiteX12" fmla="*/ 1689716 w 1956046"/>
              <a:gd name="connsiteY12" fmla="*/ 97654 h 2041864"/>
              <a:gd name="connsiteX13" fmla="*/ 1751860 w 1956046"/>
              <a:gd name="connsiteY13" fmla="*/ 115409 h 2041864"/>
              <a:gd name="connsiteX14" fmla="*/ 1814004 w 1956046"/>
              <a:gd name="connsiteY14" fmla="*/ 168675 h 2041864"/>
              <a:gd name="connsiteX15" fmla="*/ 1822881 w 1956046"/>
              <a:gd name="connsiteY15" fmla="*/ 195308 h 2041864"/>
              <a:gd name="connsiteX16" fmla="*/ 1867270 w 1956046"/>
              <a:gd name="connsiteY16" fmla="*/ 239697 h 2041864"/>
              <a:gd name="connsiteX17" fmla="*/ 1893903 w 1956046"/>
              <a:gd name="connsiteY17" fmla="*/ 266330 h 2041864"/>
              <a:gd name="connsiteX18" fmla="*/ 1911658 w 1956046"/>
              <a:gd name="connsiteY18" fmla="*/ 577048 h 2041864"/>
              <a:gd name="connsiteX19" fmla="*/ 1929413 w 1956046"/>
              <a:gd name="connsiteY19" fmla="*/ 763479 h 2041864"/>
              <a:gd name="connsiteX20" fmla="*/ 1947169 w 1956046"/>
              <a:gd name="connsiteY20" fmla="*/ 861133 h 2041864"/>
              <a:gd name="connsiteX21" fmla="*/ 1956046 w 1956046"/>
              <a:gd name="connsiteY21" fmla="*/ 887766 h 2041864"/>
              <a:gd name="connsiteX22" fmla="*/ 1947169 w 1956046"/>
              <a:gd name="connsiteY22" fmla="*/ 1083075 h 2041864"/>
              <a:gd name="connsiteX23" fmla="*/ 1911658 w 1956046"/>
              <a:gd name="connsiteY23" fmla="*/ 1198485 h 2041864"/>
              <a:gd name="connsiteX24" fmla="*/ 1902780 w 1956046"/>
              <a:gd name="connsiteY24" fmla="*/ 1233996 h 2041864"/>
              <a:gd name="connsiteX25" fmla="*/ 1893903 w 1956046"/>
              <a:gd name="connsiteY25" fmla="*/ 1260629 h 2041864"/>
              <a:gd name="connsiteX26" fmla="*/ 1885025 w 1956046"/>
              <a:gd name="connsiteY26" fmla="*/ 1296139 h 2041864"/>
              <a:gd name="connsiteX27" fmla="*/ 1867270 w 1956046"/>
              <a:gd name="connsiteY27" fmla="*/ 1340528 h 2041864"/>
              <a:gd name="connsiteX28" fmla="*/ 1858392 w 1956046"/>
              <a:gd name="connsiteY28" fmla="*/ 1402671 h 2041864"/>
              <a:gd name="connsiteX29" fmla="*/ 1840637 w 1956046"/>
              <a:gd name="connsiteY29" fmla="*/ 1491448 h 2041864"/>
              <a:gd name="connsiteX30" fmla="*/ 1822881 w 1956046"/>
              <a:gd name="connsiteY30" fmla="*/ 1651246 h 2041864"/>
              <a:gd name="connsiteX31" fmla="*/ 1805126 w 1956046"/>
              <a:gd name="connsiteY31" fmla="*/ 1704512 h 2041864"/>
              <a:gd name="connsiteX32" fmla="*/ 1787371 w 1956046"/>
              <a:gd name="connsiteY32" fmla="*/ 1766656 h 2041864"/>
              <a:gd name="connsiteX33" fmla="*/ 1769615 w 1956046"/>
              <a:gd name="connsiteY33" fmla="*/ 1793289 h 2041864"/>
              <a:gd name="connsiteX34" fmla="*/ 1751860 w 1956046"/>
              <a:gd name="connsiteY34" fmla="*/ 1837677 h 2041864"/>
              <a:gd name="connsiteX35" fmla="*/ 1734105 w 1956046"/>
              <a:gd name="connsiteY35" fmla="*/ 1890943 h 2041864"/>
              <a:gd name="connsiteX36" fmla="*/ 1716349 w 1956046"/>
              <a:gd name="connsiteY36" fmla="*/ 1917576 h 2041864"/>
              <a:gd name="connsiteX37" fmla="*/ 1689716 w 1956046"/>
              <a:gd name="connsiteY37" fmla="*/ 1970842 h 2041864"/>
              <a:gd name="connsiteX38" fmla="*/ 1654206 w 1956046"/>
              <a:gd name="connsiteY38" fmla="*/ 2015231 h 2041864"/>
              <a:gd name="connsiteX39" fmla="*/ 1618695 w 1956046"/>
              <a:gd name="connsiteY39" fmla="*/ 2024108 h 2041864"/>
              <a:gd name="connsiteX40" fmla="*/ 1565429 w 1956046"/>
              <a:gd name="connsiteY40" fmla="*/ 2041864 h 2041864"/>
              <a:gd name="connsiteX41" fmla="*/ 1441141 w 1956046"/>
              <a:gd name="connsiteY41" fmla="*/ 2032986 h 2041864"/>
              <a:gd name="connsiteX42" fmla="*/ 1405631 w 1956046"/>
              <a:gd name="connsiteY42" fmla="*/ 2015231 h 2041864"/>
              <a:gd name="connsiteX43" fmla="*/ 1334609 w 1956046"/>
              <a:gd name="connsiteY43" fmla="*/ 1997475 h 2041864"/>
              <a:gd name="connsiteX44" fmla="*/ 1281343 w 1956046"/>
              <a:gd name="connsiteY44" fmla="*/ 1961965 h 2041864"/>
              <a:gd name="connsiteX45" fmla="*/ 1201444 w 1956046"/>
              <a:gd name="connsiteY45" fmla="*/ 1935332 h 2041864"/>
              <a:gd name="connsiteX46" fmla="*/ 1148178 w 1956046"/>
              <a:gd name="connsiteY46" fmla="*/ 1917576 h 2041864"/>
              <a:gd name="connsiteX47" fmla="*/ 1077157 w 1956046"/>
              <a:gd name="connsiteY47" fmla="*/ 1899821 h 2041864"/>
              <a:gd name="connsiteX48" fmla="*/ 1023891 w 1956046"/>
              <a:gd name="connsiteY48" fmla="*/ 1873188 h 2041864"/>
              <a:gd name="connsiteX49" fmla="*/ 997258 w 1956046"/>
              <a:gd name="connsiteY49" fmla="*/ 1855433 h 2041864"/>
              <a:gd name="connsiteX50" fmla="*/ 970625 w 1956046"/>
              <a:gd name="connsiteY50" fmla="*/ 1846555 h 2041864"/>
              <a:gd name="connsiteX51" fmla="*/ 943992 w 1956046"/>
              <a:gd name="connsiteY51" fmla="*/ 1828800 h 2041864"/>
              <a:gd name="connsiteX52" fmla="*/ 908481 w 1956046"/>
              <a:gd name="connsiteY52" fmla="*/ 1819922 h 2041864"/>
              <a:gd name="connsiteX53" fmla="*/ 819705 w 1956046"/>
              <a:gd name="connsiteY53" fmla="*/ 1793289 h 2041864"/>
              <a:gd name="connsiteX54" fmla="*/ 828582 w 1956046"/>
              <a:gd name="connsiteY54" fmla="*/ 1766656 h 2041864"/>
              <a:gd name="connsiteX55" fmla="*/ 846338 w 1956046"/>
              <a:gd name="connsiteY55" fmla="*/ 1748900 h 2041864"/>
              <a:gd name="connsiteX56" fmla="*/ 864093 w 1956046"/>
              <a:gd name="connsiteY56" fmla="*/ 1722267 h 2041864"/>
              <a:gd name="connsiteX57" fmla="*/ 872971 w 1956046"/>
              <a:gd name="connsiteY57" fmla="*/ 1642368 h 2041864"/>
              <a:gd name="connsiteX58" fmla="*/ 855215 w 1956046"/>
              <a:gd name="connsiteY58" fmla="*/ 1473693 h 2041864"/>
              <a:gd name="connsiteX59" fmla="*/ 846338 w 1956046"/>
              <a:gd name="connsiteY59" fmla="*/ 1447060 h 2041864"/>
              <a:gd name="connsiteX60" fmla="*/ 837460 w 1956046"/>
              <a:gd name="connsiteY60" fmla="*/ 1402671 h 2041864"/>
              <a:gd name="connsiteX61" fmla="*/ 810827 w 1956046"/>
              <a:gd name="connsiteY61" fmla="*/ 1367161 h 2041864"/>
              <a:gd name="connsiteX62" fmla="*/ 739806 w 1956046"/>
              <a:gd name="connsiteY62" fmla="*/ 1305017 h 2041864"/>
              <a:gd name="connsiteX63" fmla="*/ 722050 w 1956046"/>
              <a:gd name="connsiteY63" fmla="*/ 1287262 h 2041864"/>
              <a:gd name="connsiteX64" fmla="*/ 668784 w 1956046"/>
              <a:gd name="connsiteY64" fmla="*/ 1269506 h 2041864"/>
              <a:gd name="connsiteX65" fmla="*/ 642151 w 1956046"/>
              <a:gd name="connsiteY65" fmla="*/ 1260629 h 2041864"/>
              <a:gd name="connsiteX66" fmla="*/ 580007 w 1956046"/>
              <a:gd name="connsiteY66" fmla="*/ 1251751 h 2041864"/>
              <a:gd name="connsiteX67" fmla="*/ 500108 w 1956046"/>
              <a:gd name="connsiteY67" fmla="*/ 1242873 h 2041864"/>
              <a:gd name="connsiteX68" fmla="*/ 411332 w 1956046"/>
              <a:gd name="connsiteY68" fmla="*/ 1225118 h 2041864"/>
              <a:gd name="connsiteX69" fmla="*/ 366943 w 1956046"/>
              <a:gd name="connsiteY69" fmla="*/ 1216240 h 2041864"/>
              <a:gd name="connsiteX70" fmla="*/ 340310 w 1956046"/>
              <a:gd name="connsiteY70" fmla="*/ 1207363 h 2041864"/>
              <a:gd name="connsiteX71" fmla="*/ 136124 w 1956046"/>
              <a:gd name="connsiteY71" fmla="*/ 1198485 h 2041864"/>
              <a:gd name="connsiteX72" fmla="*/ 82858 w 1956046"/>
              <a:gd name="connsiteY72" fmla="*/ 1162974 h 2041864"/>
              <a:gd name="connsiteX73" fmla="*/ 73980 w 1956046"/>
              <a:gd name="connsiteY73" fmla="*/ 1136341 h 2041864"/>
              <a:gd name="connsiteX74" fmla="*/ 65103 w 1956046"/>
              <a:gd name="connsiteY74" fmla="*/ 914400 h 2041864"/>
              <a:gd name="connsiteX75" fmla="*/ 47347 w 1956046"/>
              <a:gd name="connsiteY75" fmla="*/ 843378 h 2041864"/>
              <a:gd name="connsiteX76" fmla="*/ 56225 w 1956046"/>
              <a:gd name="connsiteY76" fmla="*/ 719091 h 2041864"/>
              <a:gd name="connsiteX77" fmla="*/ 73980 w 1956046"/>
              <a:gd name="connsiteY77" fmla="*/ 665825 h 2041864"/>
              <a:gd name="connsiteX78" fmla="*/ 65103 w 1956046"/>
              <a:gd name="connsiteY78" fmla="*/ 461638 h 2041864"/>
              <a:gd name="connsiteX79" fmla="*/ 56225 w 1956046"/>
              <a:gd name="connsiteY79" fmla="*/ 426128 h 2041864"/>
              <a:gd name="connsiteX80" fmla="*/ 47347 w 1956046"/>
              <a:gd name="connsiteY80" fmla="*/ 372862 h 2041864"/>
              <a:gd name="connsiteX81" fmla="*/ 38470 w 1956046"/>
              <a:gd name="connsiteY81" fmla="*/ 292963 h 2041864"/>
              <a:gd name="connsiteX82" fmla="*/ 29592 w 1956046"/>
              <a:gd name="connsiteY82" fmla="*/ 204186 h 2041864"/>
              <a:gd name="connsiteX83" fmla="*/ 20714 w 1956046"/>
              <a:gd name="connsiteY83" fmla="*/ 159798 h 2041864"/>
              <a:gd name="connsiteX84" fmla="*/ 11837 w 1956046"/>
              <a:gd name="connsiteY84" fmla="*/ 106532 h 2041864"/>
              <a:gd name="connsiteX85" fmla="*/ 2959 w 1956046"/>
              <a:gd name="connsiteY85" fmla="*/ 62143 h 2041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956046" h="2041864">
                <a:moveTo>
                  <a:pt x="2959" y="62143"/>
                </a:moveTo>
                <a:cubicBezTo>
                  <a:pt x="5918" y="50306"/>
                  <a:pt x="18691" y="41739"/>
                  <a:pt x="29592" y="35510"/>
                </a:cubicBezTo>
                <a:cubicBezTo>
                  <a:pt x="40186" y="29457"/>
                  <a:pt x="53371" y="29985"/>
                  <a:pt x="65103" y="26633"/>
                </a:cubicBezTo>
                <a:cubicBezTo>
                  <a:pt x="91928" y="18969"/>
                  <a:pt x="105332" y="9939"/>
                  <a:pt x="136124" y="8877"/>
                </a:cubicBezTo>
                <a:cubicBezTo>
                  <a:pt x="292897" y="3471"/>
                  <a:pt x="449801" y="2959"/>
                  <a:pt x="606640" y="0"/>
                </a:cubicBezTo>
                <a:lnTo>
                  <a:pt x="1023891" y="8877"/>
                </a:lnTo>
                <a:cubicBezTo>
                  <a:pt x="1033241" y="9251"/>
                  <a:pt x="1041348" y="15920"/>
                  <a:pt x="1050524" y="17755"/>
                </a:cubicBezTo>
                <a:cubicBezTo>
                  <a:pt x="1071043" y="21859"/>
                  <a:pt x="1091953" y="23674"/>
                  <a:pt x="1112668" y="26633"/>
                </a:cubicBezTo>
                <a:cubicBezTo>
                  <a:pt x="1121546" y="29592"/>
                  <a:pt x="1130125" y="33675"/>
                  <a:pt x="1139301" y="35510"/>
                </a:cubicBezTo>
                <a:cubicBezTo>
                  <a:pt x="1159819" y="39614"/>
                  <a:pt x="1181593" y="37771"/>
                  <a:pt x="1201444" y="44388"/>
                </a:cubicBezTo>
                <a:cubicBezTo>
                  <a:pt x="1209385" y="47035"/>
                  <a:pt x="1210923" y="60901"/>
                  <a:pt x="1219200" y="62143"/>
                </a:cubicBezTo>
                <a:cubicBezTo>
                  <a:pt x="1236404" y="64724"/>
                  <a:pt x="1564444" y="79852"/>
                  <a:pt x="1565429" y="79899"/>
                </a:cubicBezTo>
                <a:cubicBezTo>
                  <a:pt x="1606858" y="85817"/>
                  <a:pt x="1650014" y="84420"/>
                  <a:pt x="1689716" y="97654"/>
                </a:cubicBezTo>
                <a:cubicBezTo>
                  <a:pt x="1727924" y="110391"/>
                  <a:pt x="1707270" y="104263"/>
                  <a:pt x="1751860" y="115409"/>
                </a:cubicBezTo>
                <a:cubicBezTo>
                  <a:pt x="1777451" y="132470"/>
                  <a:pt x="1794436" y="141279"/>
                  <a:pt x="1814004" y="168675"/>
                </a:cubicBezTo>
                <a:cubicBezTo>
                  <a:pt x="1819443" y="176290"/>
                  <a:pt x="1817266" y="187822"/>
                  <a:pt x="1822881" y="195308"/>
                </a:cubicBezTo>
                <a:cubicBezTo>
                  <a:pt x="1835436" y="212048"/>
                  <a:pt x="1852474" y="224901"/>
                  <a:pt x="1867270" y="239697"/>
                </a:cubicBezTo>
                <a:lnTo>
                  <a:pt x="1893903" y="266330"/>
                </a:lnTo>
                <a:cubicBezTo>
                  <a:pt x="1933054" y="383791"/>
                  <a:pt x="1899289" y="274012"/>
                  <a:pt x="1911658" y="577048"/>
                </a:cubicBezTo>
                <a:cubicBezTo>
                  <a:pt x="1922030" y="831157"/>
                  <a:pt x="1908126" y="657044"/>
                  <a:pt x="1929413" y="763479"/>
                </a:cubicBezTo>
                <a:cubicBezTo>
                  <a:pt x="1937329" y="803058"/>
                  <a:pt x="1937647" y="823044"/>
                  <a:pt x="1947169" y="861133"/>
                </a:cubicBezTo>
                <a:cubicBezTo>
                  <a:pt x="1949439" y="870211"/>
                  <a:pt x="1953087" y="878888"/>
                  <a:pt x="1956046" y="887766"/>
                </a:cubicBezTo>
                <a:cubicBezTo>
                  <a:pt x="1953087" y="952869"/>
                  <a:pt x="1953654" y="1018228"/>
                  <a:pt x="1947169" y="1083075"/>
                </a:cubicBezTo>
                <a:cubicBezTo>
                  <a:pt x="1941147" y="1143290"/>
                  <a:pt x="1928289" y="1148593"/>
                  <a:pt x="1911658" y="1198485"/>
                </a:cubicBezTo>
                <a:cubicBezTo>
                  <a:pt x="1907800" y="1210060"/>
                  <a:pt x="1906132" y="1222264"/>
                  <a:pt x="1902780" y="1233996"/>
                </a:cubicBezTo>
                <a:cubicBezTo>
                  <a:pt x="1900209" y="1242994"/>
                  <a:pt x="1896474" y="1251631"/>
                  <a:pt x="1893903" y="1260629"/>
                </a:cubicBezTo>
                <a:cubicBezTo>
                  <a:pt x="1890551" y="1272361"/>
                  <a:pt x="1888883" y="1284564"/>
                  <a:pt x="1885025" y="1296139"/>
                </a:cubicBezTo>
                <a:cubicBezTo>
                  <a:pt x="1879986" y="1311257"/>
                  <a:pt x="1873188" y="1325732"/>
                  <a:pt x="1867270" y="1340528"/>
                </a:cubicBezTo>
                <a:cubicBezTo>
                  <a:pt x="1864311" y="1361242"/>
                  <a:pt x="1862028" y="1382065"/>
                  <a:pt x="1858392" y="1402671"/>
                </a:cubicBezTo>
                <a:cubicBezTo>
                  <a:pt x="1853147" y="1432390"/>
                  <a:pt x="1844714" y="1461546"/>
                  <a:pt x="1840637" y="1491448"/>
                </a:cubicBezTo>
                <a:cubicBezTo>
                  <a:pt x="1833245" y="1545656"/>
                  <a:pt x="1836112" y="1598324"/>
                  <a:pt x="1822881" y="1651246"/>
                </a:cubicBezTo>
                <a:cubicBezTo>
                  <a:pt x="1818342" y="1669403"/>
                  <a:pt x="1809665" y="1686355"/>
                  <a:pt x="1805126" y="1704512"/>
                </a:cubicBezTo>
                <a:cubicBezTo>
                  <a:pt x="1802283" y="1715883"/>
                  <a:pt x="1793737" y="1753924"/>
                  <a:pt x="1787371" y="1766656"/>
                </a:cubicBezTo>
                <a:cubicBezTo>
                  <a:pt x="1782599" y="1776199"/>
                  <a:pt x="1774387" y="1783746"/>
                  <a:pt x="1769615" y="1793289"/>
                </a:cubicBezTo>
                <a:cubicBezTo>
                  <a:pt x="1762488" y="1807542"/>
                  <a:pt x="1757306" y="1822701"/>
                  <a:pt x="1751860" y="1837677"/>
                </a:cubicBezTo>
                <a:cubicBezTo>
                  <a:pt x="1745464" y="1855266"/>
                  <a:pt x="1744487" y="1875371"/>
                  <a:pt x="1734105" y="1890943"/>
                </a:cubicBezTo>
                <a:lnTo>
                  <a:pt x="1716349" y="1917576"/>
                </a:lnTo>
                <a:cubicBezTo>
                  <a:pt x="1694037" y="1984518"/>
                  <a:pt x="1724135" y="1902004"/>
                  <a:pt x="1689716" y="1970842"/>
                </a:cubicBezTo>
                <a:cubicBezTo>
                  <a:pt x="1674242" y="2001791"/>
                  <a:pt x="1692300" y="1998905"/>
                  <a:pt x="1654206" y="2015231"/>
                </a:cubicBezTo>
                <a:cubicBezTo>
                  <a:pt x="1642991" y="2020037"/>
                  <a:pt x="1630382" y="2020602"/>
                  <a:pt x="1618695" y="2024108"/>
                </a:cubicBezTo>
                <a:cubicBezTo>
                  <a:pt x="1600768" y="2029486"/>
                  <a:pt x="1565429" y="2041864"/>
                  <a:pt x="1565429" y="2041864"/>
                </a:cubicBezTo>
                <a:cubicBezTo>
                  <a:pt x="1524000" y="2038905"/>
                  <a:pt x="1482111" y="2039814"/>
                  <a:pt x="1441141" y="2032986"/>
                </a:cubicBezTo>
                <a:cubicBezTo>
                  <a:pt x="1428087" y="2030810"/>
                  <a:pt x="1417795" y="2020444"/>
                  <a:pt x="1405631" y="2015231"/>
                </a:cubicBezTo>
                <a:cubicBezTo>
                  <a:pt x="1381743" y="2004993"/>
                  <a:pt x="1360665" y="2002686"/>
                  <a:pt x="1334609" y="1997475"/>
                </a:cubicBezTo>
                <a:cubicBezTo>
                  <a:pt x="1316854" y="1985638"/>
                  <a:pt x="1301587" y="1968713"/>
                  <a:pt x="1281343" y="1961965"/>
                </a:cubicBezTo>
                <a:lnTo>
                  <a:pt x="1201444" y="1935332"/>
                </a:lnTo>
                <a:cubicBezTo>
                  <a:pt x="1183689" y="1929413"/>
                  <a:pt x="1166335" y="1922115"/>
                  <a:pt x="1148178" y="1917576"/>
                </a:cubicBezTo>
                <a:lnTo>
                  <a:pt x="1077157" y="1899821"/>
                </a:lnTo>
                <a:cubicBezTo>
                  <a:pt x="1000831" y="1848938"/>
                  <a:pt x="1097401" y="1909943"/>
                  <a:pt x="1023891" y="1873188"/>
                </a:cubicBezTo>
                <a:cubicBezTo>
                  <a:pt x="1014348" y="1868416"/>
                  <a:pt x="1006801" y="1860205"/>
                  <a:pt x="997258" y="1855433"/>
                </a:cubicBezTo>
                <a:cubicBezTo>
                  <a:pt x="988888" y="1851248"/>
                  <a:pt x="978995" y="1850740"/>
                  <a:pt x="970625" y="1846555"/>
                </a:cubicBezTo>
                <a:cubicBezTo>
                  <a:pt x="961082" y="1841783"/>
                  <a:pt x="953799" y="1833003"/>
                  <a:pt x="943992" y="1828800"/>
                </a:cubicBezTo>
                <a:cubicBezTo>
                  <a:pt x="932777" y="1823994"/>
                  <a:pt x="920168" y="1823428"/>
                  <a:pt x="908481" y="1819922"/>
                </a:cubicBezTo>
                <a:cubicBezTo>
                  <a:pt x="800431" y="1787506"/>
                  <a:pt x="901540" y="1813747"/>
                  <a:pt x="819705" y="1793289"/>
                </a:cubicBezTo>
                <a:cubicBezTo>
                  <a:pt x="822664" y="1784411"/>
                  <a:pt x="823767" y="1774680"/>
                  <a:pt x="828582" y="1766656"/>
                </a:cubicBezTo>
                <a:cubicBezTo>
                  <a:pt x="832888" y="1759479"/>
                  <a:pt x="841109" y="1755436"/>
                  <a:pt x="846338" y="1748900"/>
                </a:cubicBezTo>
                <a:cubicBezTo>
                  <a:pt x="853003" y="1740568"/>
                  <a:pt x="858175" y="1731145"/>
                  <a:pt x="864093" y="1722267"/>
                </a:cubicBezTo>
                <a:cubicBezTo>
                  <a:pt x="867052" y="1695634"/>
                  <a:pt x="873927" y="1669148"/>
                  <a:pt x="872971" y="1642368"/>
                </a:cubicBezTo>
                <a:cubicBezTo>
                  <a:pt x="870953" y="1585868"/>
                  <a:pt x="862854" y="1529710"/>
                  <a:pt x="855215" y="1473693"/>
                </a:cubicBezTo>
                <a:cubicBezTo>
                  <a:pt x="853951" y="1464421"/>
                  <a:pt x="848608" y="1456138"/>
                  <a:pt x="846338" y="1447060"/>
                </a:cubicBezTo>
                <a:cubicBezTo>
                  <a:pt x="842678" y="1432421"/>
                  <a:pt x="843588" y="1416460"/>
                  <a:pt x="837460" y="1402671"/>
                </a:cubicBezTo>
                <a:cubicBezTo>
                  <a:pt x="831451" y="1389150"/>
                  <a:pt x="820657" y="1378220"/>
                  <a:pt x="810827" y="1367161"/>
                </a:cubicBezTo>
                <a:cubicBezTo>
                  <a:pt x="743434" y="1291344"/>
                  <a:pt x="791733" y="1346557"/>
                  <a:pt x="739806" y="1305017"/>
                </a:cubicBezTo>
                <a:cubicBezTo>
                  <a:pt x="733270" y="1299788"/>
                  <a:pt x="729536" y="1291005"/>
                  <a:pt x="722050" y="1287262"/>
                </a:cubicBezTo>
                <a:cubicBezTo>
                  <a:pt x="705310" y="1278892"/>
                  <a:pt x="686539" y="1275424"/>
                  <a:pt x="668784" y="1269506"/>
                </a:cubicBezTo>
                <a:cubicBezTo>
                  <a:pt x="659906" y="1266547"/>
                  <a:pt x="651415" y="1261952"/>
                  <a:pt x="642151" y="1260629"/>
                </a:cubicBezTo>
                <a:lnTo>
                  <a:pt x="580007" y="1251751"/>
                </a:lnTo>
                <a:cubicBezTo>
                  <a:pt x="553417" y="1248427"/>
                  <a:pt x="526670" y="1246415"/>
                  <a:pt x="500108" y="1242873"/>
                </a:cubicBezTo>
                <a:cubicBezTo>
                  <a:pt x="434860" y="1234173"/>
                  <a:pt x="464269" y="1236882"/>
                  <a:pt x="411332" y="1225118"/>
                </a:cubicBezTo>
                <a:cubicBezTo>
                  <a:pt x="396602" y="1221845"/>
                  <a:pt x="381582" y="1219900"/>
                  <a:pt x="366943" y="1216240"/>
                </a:cubicBezTo>
                <a:cubicBezTo>
                  <a:pt x="357865" y="1213970"/>
                  <a:pt x="349640" y="1208081"/>
                  <a:pt x="340310" y="1207363"/>
                </a:cubicBezTo>
                <a:cubicBezTo>
                  <a:pt x="272384" y="1202138"/>
                  <a:pt x="204186" y="1201444"/>
                  <a:pt x="136124" y="1198485"/>
                </a:cubicBezTo>
                <a:cubicBezTo>
                  <a:pt x="108202" y="1189177"/>
                  <a:pt x="101858" y="1191474"/>
                  <a:pt x="82858" y="1162974"/>
                </a:cubicBezTo>
                <a:cubicBezTo>
                  <a:pt x="77667" y="1155188"/>
                  <a:pt x="76939" y="1145219"/>
                  <a:pt x="73980" y="1136341"/>
                </a:cubicBezTo>
                <a:cubicBezTo>
                  <a:pt x="71021" y="1062361"/>
                  <a:pt x="71806" y="988135"/>
                  <a:pt x="65103" y="914400"/>
                </a:cubicBezTo>
                <a:cubicBezTo>
                  <a:pt x="62894" y="890098"/>
                  <a:pt x="47347" y="843378"/>
                  <a:pt x="47347" y="843378"/>
                </a:cubicBezTo>
                <a:cubicBezTo>
                  <a:pt x="50306" y="801949"/>
                  <a:pt x="50064" y="760166"/>
                  <a:pt x="56225" y="719091"/>
                </a:cubicBezTo>
                <a:cubicBezTo>
                  <a:pt x="59001" y="700582"/>
                  <a:pt x="73980" y="665825"/>
                  <a:pt x="73980" y="665825"/>
                </a:cubicBezTo>
                <a:cubicBezTo>
                  <a:pt x="71021" y="597763"/>
                  <a:pt x="70136" y="529578"/>
                  <a:pt x="65103" y="461638"/>
                </a:cubicBezTo>
                <a:cubicBezTo>
                  <a:pt x="64202" y="449470"/>
                  <a:pt x="58618" y="438092"/>
                  <a:pt x="56225" y="426128"/>
                </a:cubicBezTo>
                <a:cubicBezTo>
                  <a:pt x="52695" y="408477"/>
                  <a:pt x="49726" y="390704"/>
                  <a:pt x="47347" y="372862"/>
                </a:cubicBezTo>
                <a:cubicBezTo>
                  <a:pt x="43805" y="346300"/>
                  <a:pt x="41275" y="319613"/>
                  <a:pt x="38470" y="292963"/>
                </a:cubicBezTo>
                <a:cubicBezTo>
                  <a:pt x="35357" y="263386"/>
                  <a:pt x="33523" y="233665"/>
                  <a:pt x="29592" y="204186"/>
                </a:cubicBezTo>
                <a:cubicBezTo>
                  <a:pt x="27598" y="189229"/>
                  <a:pt x="23413" y="174644"/>
                  <a:pt x="20714" y="159798"/>
                </a:cubicBezTo>
                <a:cubicBezTo>
                  <a:pt x="17494" y="142088"/>
                  <a:pt x="15742" y="124104"/>
                  <a:pt x="11837" y="106532"/>
                </a:cubicBezTo>
                <a:cubicBezTo>
                  <a:pt x="152" y="53946"/>
                  <a:pt x="0" y="73980"/>
                  <a:pt x="2959" y="62143"/>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Freeform 37"/>
          <p:cNvSpPr/>
          <p:nvPr/>
        </p:nvSpPr>
        <p:spPr>
          <a:xfrm>
            <a:off x="1997476" y="3133817"/>
            <a:ext cx="3150277" cy="2352583"/>
          </a:xfrm>
          <a:custGeom>
            <a:avLst/>
            <a:gdLst>
              <a:gd name="connsiteX0" fmla="*/ 2317072 w 3150277"/>
              <a:gd name="connsiteY0" fmla="*/ 1083076 h 2352583"/>
              <a:gd name="connsiteX1" fmla="*/ 2343705 w 3150277"/>
              <a:gd name="connsiteY1" fmla="*/ 1100832 h 2352583"/>
              <a:gd name="connsiteX2" fmla="*/ 2370338 w 3150277"/>
              <a:gd name="connsiteY2" fmla="*/ 1154098 h 2352583"/>
              <a:gd name="connsiteX3" fmla="*/ 2379215 w 3150277"/>
              <a:gd name="connsiteY3" fmla="*/ 1251752 h 2352583"/>
              <a:gd name="connsiteX4" fmla="*/ 2441359 w 3150277"/>
              <a:gd name="connsiteY4" fmla="*/ 1296140 h 2352583"/>
              <a:gd name="connsiteX5" fmla="*/ 2459114 w 3150277"/>
              <a:gd name="connsiteY5" fmla="*/ 1313896 h 2352583"/>
              <a:gd name="connsiteX6" fmla="*/ 2512380 w 3150277"/>
              <a:gd name="connsiteY6" fmla="*/ 1322773 h 2352583"/>
              <a:gd name="connsiteX7" fmla="*/ 2547891 w 3150277"/>
              <a:gd name="connsiteY7" fmla="*/ 1331651 h 2352583"/>
              <a:gd name="connsiteX8" fmla="*/ 2574524 w 3150277"/>
              <a:gd name="connsiteY8" fmla="*/ 1340529 h 2352583"/>
              <a:gd name="connsiteX9" fmla="*/ 2610035 w 3150277"/>
              <a:gd name="connsiteY9" fmla="*/ 1349406 h 2352583"/>
              <a:gd name="connsiteX10" fmla="*/ 2636668 w 3150277"/>
              <a:gd name="connsiteY10" fmla="*/ 1358284 h 2352583"/>
              <a:gd name="connsiteX11" fmla="*/ 2965141 w 3150277"/>
              <a:gd name="connsiteY11" fmla="*/ 1376039 h 2352583"/>
              <a:gd name="connsiteX12" fmla="*/ 2991774 w 3150277"/>
              <a:gd name="connsiteY12" fmla="*/ 1393795 h 2352583"/>
              <a:gd name="connsiteX13" fmla="*/ 3045041 w 3150277"/>
              <a:gd name="connsiteY13" fmla="*/ 1420428 h 2352583"/>
              <a:gd name="connsiteX14" fmla="*/ 3116062 w 3150277"/>
              <a:gd name="connsiteY14" fmla="*/ 1500327 h 2352583"/>
              <a:gd name="connsiteX15" fmla="*/ 3133817 w 3150277"/>
              <a:gd name="connsiteY15" fmla="*/ 1535837 h 2352583"/>
              <a:gd name="connsiteX16" fmla="*/ 3142695 w 3150277"/>
              <a:gd name="connsiteY16" fmla="*/ 1597981 h 2352583"/>
              <a:gd name="connsiteX17" fmla="*/ 3124940 w 3150277"/>
              <a:gd name="connsiteY17" fmla="*/ 1917577 h 2352583"/>
              <a:gd name="connsiteX18" fmla="*/ 3116062 w 3150277"/>
              <a:gd name="connsiteY18" fmla="*/ 1944210 h 2352583"/>
              <a:gd name="connsiteX19" fmla="*/ 3098307 w 3150277"/>
              <a:gd name="connsiteY19" fmla="*/ 1979721 h 2352583"/>
              <a:gd name="connsiteX20" fmla="*/ 3089429 w 3150277"/>
              <a:gd name="connsiteY20" fmla="*/ 2006354 h 2352583"/>
              <a:gd name="connsiteX21" fmla="*/ 3018407 w 3150277"/>
              <a:gd name="connsiteY21" fmla="*/ 2068498 h 2352583"/>
              <a:gd name="connsiteX22" fmla="*/ 2956264 w 3150277"/>
              <a:gd name="connsiteY22" fmla="*/ 2104008 h 2352583"/>
              <a:gd name="connsiteX23" fmla="*/ 2929631 w 3150277"/>
              <a:gd name="connsiteY23" fmla="*/ 2121764 h 2352583"/>
              <a:gd name="connsiteX24" fmla="*/ 2911875 w 3150277"/>
              <a:gd name="connsiteY24" fmla="*/ 2139519 h 2352583"/>
              <a:gd name="connsiteX25" fmla="*/ 2885242 w 3150277"/>
              <a:gd name="connsiteY25" fmla="*/ 2148397 h 2352583"/>
              <a:gd name="connsiteX26" fmla="*/ 2858609 w 3150277"/>
              <a:gd name="connsiteY26" fmla="*/ 2166152 h 2352583"/>
              <a:gd name="connsiteX27" fmla="*/ 2823099 w 3150277"/>
              <a:gd name="connsiteY27" fmla="*/ 2183907 h 2352583"/>
              <a:gd name="connsiteX28" fmla="*/ 2796466 w 3150277"/>
              <a:gd name="connsiteY28" fmla="*/ 2201663 h 2352583"/>
              <a:gd name="connsiteX29" fmla="*/ 2752077 w 3150277"/>
              <a:gd name="connsiteY29" fmla="*/ 2210540 h 2352583"/>
              <a:gd name="connsiteX30" fmla="*/ 2725444 w 3150277"/>
              <a:gd name="connsiteY30" fmla="*/ 2219418 h 2352583"/>
              <a:gd name="connsiteX31" fmla="*/ 2681056 w 3150277"/>
              <a:gd name="connsiteY31" fmla="*/ 2228296 h 2352583"/>
              <a:gd name="connsiteX32" fmla="*/ 1961965 w 3150277"/>
              <a:gd name="connsiteY32" fmla="*/ 2237173 h 2352583"/>
              <a:gd name="connsiteX33" fmla="*/ 1890943 w 3150277"/>
              <a:gd name="connsiteY33" fmla="*/ 2254929 h 2352583"/>
              <a:gd name="connsiteX34" fmla="*/ 1864310 w 3150277"/>
              <a:gd name="connsiteY34" fmla="*/ 2263806 h 2352583"/>
              <a:gd name="connsiteX35" fmla="*/ 1793289 w 3150277"/>
              <a:gd name="connsiteY35" fmla="*/ 2272684 h 2352583"/>
              <a:gd name="connsiteX36" fmla="*/ 1695635 w 3150277"/>
              <a:gd name="connsiteY36" fmla="*/ 2290439 h 2352583"/>
              <a:gd name="connsiteX37" fmla="*/ 1660124 w 3150277"/>
              <a:gd name="connsiteY37" fmla="*/ 2299317 h 2352583"/>
              <a:gd name="connsiteX38" fmla="*/ 1589103 w 3150277"/>
              <a:gd name="connsiteY38" fmla="*/ 2308195 h 2352583"/>
              <a:gd name="connsiteX39" fmla="*/ 1544714 w 3150277"/>
              <a:gd name="connsiteY39" fmla="*/ 2317072 h 2352583"/>
              <a:gd name="connsiteX40" fmla="*/ 1482571 w 3150277"/>
              <a:gd name="connsiteY40" fmla="*/ 2325950 h 2352583"/>
              <a:gd name="connsiteX41" fmla="*/ 1322773 w 3150277"/>
              <a:gd name="connsiteY41" fmla="*/ 2352583 h 2352583"/>
              <a:gd name="connsiteX42" fmla="*/ 1047565 w 3150277"/>
              <a:gd name="connsiteY42" fmla="*/ 2343705 h 2352583"/>
              <a:gd name="connsiteX43" fmla="*/ 949910 w 3150277"/>
              <a:gd name="connsiteY43" fmla="*/ 2317072 h 2352583"/>
              <a:gd name="connsiteX44" fmla="*/ 887767 w 3150277"/>
              <a:gd name="connsiteY44" fmla="*/ 2308195 h 2352583"/>
              <a:gd name="connsiteX45" fmla="*/ 834501 w 3150277"/>
              <a:gd name="connsiteY45" fmla="*/ 2281562 h 2352583"/>
              <a:gd name="connsiteX46" fmla="*/ 790112 w 3150277"/>
              <a:gd name="connsiteY46" fmla="*/ 2254929 h 2352583"/>
              <a:gd name="connsiteX47" fmla="*/ 719091 w 3150277"/>
              <a:gd name="connsiteY47" fmla="*/ 2228296 h 2352583"/>
              <a:gd name="connsiteX48" fmla="*/ 701336 w 3150277"/>
              <a:gd name="connsiteY48" fmla="*/ 2210540 h 2352583"/>
              <a:gd name="connsiteX49" fmla="*/ 639192 w 3150277"/>
              <a:gd name="connsiteY49" fmla="*/ 2175030 h 2352583"/>
              <a:gd name="connsiteX50" fmla="*/ 559293 w 3150277"/>
              <a:gd name="connsiteY50" fmla="*/ 2139519 h 2352583"/>
              <a:gd name="connsiteX51" fmla="*/ 532660 w 3150277"/>
              <a:gd name="connsiteY51" fmla="*/ 2130641 h 2352583"/>
              <a:gd name="connsiteX52" fmla="*/ 390617 w 3150277"/>
              <a:gd name="connsiteY52" fmla="*/ 2112886 h 2352583"/>
              <a:gd name="connsiteX53" fmla="*/ 355107 w 3150277"/>
              <a:gd name="connsiteY53" fmla="*/ 2104008 h 2352583"/>
              <a:gd name="connsiteX54" fmla="*/ 266330 w 3150277"/>
              <a:gd name="connsiteY54" fmla="*/ 2086253 h 2352583"/>
              <a:gd name="connsiteX55" fmla="*/ 204186 w 3150277"/>
              <a:gd name="connsiteY55" fmla="*/ 2015232 h 2352583"/>
              <a:gd name="connsiteX56" fmla="*/ 186431 w 3150277"/>
              <a:gd name="connsiteY56" fmla="*/ 1979721 h 2352583"/>
              <a:gd name="connsiteX57" fmla="*/ 168675 w 3150277"/>
              <a:gd name="connsiteY57" fmla="*/ 1961966 h 2352583"/>
              <a:gd name="connsiteX58" fmla="*/ 106532 w 3150277"/>
              <a:gd name="connsiteY58" fmla="*/ 1882066 h 2352583"/>
              <a:gd name="connsiteX59" fmla="*/ 79899 w 3150277"/>
              <a:gd name="connsiteY59" fmla="*/ 1784412 h 2352583"/>
              <a:gd name="connsiteX60" fmla="*/ 71021 w 3150277"/>
              <a:gd name="connsiteY60" fmla="*/ 1757779 h 2352583"/>
              <a:gd name="connsiteX61" fmla="*/ 53266 w 3150277"/>
              <a:gd name="connsiteY61" fmla="*/ 1686758 h 2352583"/>
              <a:gd name="connsiteX62" fmla="*/ 44388 w 3150277"/>
              <a:gd name="connsiteY62" fmla="*/ 1651247 h 2352583"/>
              <a:gd name="connsiteX63" fmla="*/ 17755 w 3150277"/>
              <a:gd name="connsiteY63" fmla="*/ 1571348 h 2352583"/>
              <a:gd name="connsiteX64" fmla="*/ 0 w 3150277"/>
              <a:gd name="connsiteY64" fmla="*/ 1518082 h 2352583"/>
              <a:gd name="connsiteX65" fmla="*/ 8877 w 3150277"/>
              <a:gd name="connsiteY65" fmla="*/ 870012 h 2352583"/>
              <a:gd name="connsiteX66" fmla="*/ 26633 w 3150277"/>
              <a:gd name="connsiteY66" fmla="*/ 798991 h 2352583"/>
              <a:gd name="connsiteX67" fmla="*/ 35510 w 3150277"/>
              <a:gd name="connsiteY67" fmla="*/ 683581 h 2352583"/>
              <a:gd name="connsiteX68" fmla="*/ 53266 w 3150277"/>
              <a:gd name="connsiteY68" fmla="*/ 612560 h 2352583"/>
              <a:gd name="connsiteX69" fmla="*/ 88776 w 3150277"/>
              <a:gd name="connsiteY69" fmla="*/ 452762 h 2352583"/>
              <a:gd name="connsiteX70" fmla="*/ 115409 w 3150277"/>
              <a:gd name="connsiteY70" fmla="*/ 355107 h 2352583"/>
              <a:gd name="connsiteX71" fmla="*/ 133165 w 3150277"/>
              <a:gd name="connsiteY71" fmla="*/ 319597 h 2352583"/>
              <a:gd name="connsiteX72" fmla="*/ 150920 w 3150277"/>
              <a:gd name="connsiteY72" fmla="*/ 292964 h 2352583"/>
              <a:gd name="connsiteX73" fmla="*/ 177553 w 3150277"/>
              <a:gd name="connsiteY73" fmla="*/ 248575 h 2352583"/>
              <a:gd name="connsiteX74" fmla="*/ 204186 w 3150277"/>
              <a:gd name="connsiteY74" fmla="*/ 150921 h 2352583"/>
              <a:gd name="connsiteX75" fmla="*/ 266330 w 3150277"/>
              <a:gd name="connsiteY75" fmla="*/ 115410 h 2352583"/>
              <a:gd name="connsiteX76" fmla="*/ 292963 w 3150277"/>
              <a:gd name="connsiteY76" fmla="*/ 97655 h 2352583"/>
              <a:gd name="connsiteX77" fmla="*/ 417250 w 3150277"/>
              <a:gd name="connsiteY77" fmla="*/ 79900 h 2352583"/>
              <a:gd name="connsiteX78" fmla="*/ 461639 w 3150277"/>
              <a:gd name="connsiteY78" fmla="*/ 71022 h 2352583"/>
              <a:gd name="connsiteX79" fmla="*/ 665825 w 3150277"/>
              <a:gd name="connsiteY79" fmla="*/ 44389 h 2352583"/>
              <a:gd name="connsiteX80" fmla="*/ 1091953 w 3150277"/>
              <a:gd name="connsiteY80" fmla="*/ 26633 h 2352583"/>
              <a:gd name="connsiteX81" fmla="*/ 1180730 w 3150277"/>
              <a:gd name="connsiteY81" fmla="*/ 17756 h 2352583"/>
              <a:gd name="connsiteX82" fmla="*/ 1260629 w 3150277"/>
              <a:gd name="connsiteY82" fmla="*/ 0 h 2352583"/>
              <a:gd name="connsiteX83" fmla="*/ 1571347 w 3150277"/>
              <a:gd name="connsiteY83" fmla="*/ 8878 h 2352583"/>
              <a:gd name="connsiteX84" fmla="*/ 1660124 w 3150277"/>
              <a:gd name="connsiteY84" fmla="*/ 17756 h 2352583"/>
              <a:gd name="connsiteX85" fmla="*/ 1793289 w 3150277"/>
              <a:gd name="connsiteY85" fmla="*/ 26633 h 2352583"/>
              <a:gd name="connsiteX86" fmla="*/ 1935332 w 3150277"/>
              <a:gd name="connsiteY86" fmla="*/ 44389 h 2352583"/>
              <a:gd name="connsiteX87" fmla="*/ 2032986 w 3150277"/>
              <a:gd name="connsiteY87" fmla="*/ 53266 h 2352583"/>
              <a:gd name="connsiteX88" fmla="*/ 2121763 w 3150277"/>
              <a:gd name="connsiteY88" fmla="*/ 79900 h 2352583"/>
              <a:gd name="connsiteX89" fmla="*/ 2166151 w 3150277"/>
              <a:gd name="connsiteY89" fmla="*/ 97655 h 2352583"/>
              <a:gd name="connsiteX90" fmla="*/ 2228295 w 3150277"/>
              <a:gd name="connsiteY90" fmla="*/ 106533 h 2352583"/>
              <a:gd name="connsiteX91" fmla="*/ 2281561 w 3150277"/>
              <a:gd name="connsiteY91" fmla="*/ 133166 h 2352583"/>
              <a:gd name="connsiteX92" fmla="*/ 2299316 w 3150277"/>
              <a:gd name="connsiteY92" fmla="*/ 159799 h 2352583"/>
              <a:gd name="connsiteX93" fmla="*/ 2317072 w 3150277"/>
              <a:gd name="connsiteY93" fmla="*/ 177554 h 2352583"/>
              <a:gd name="connsiteX94" fmla="*/ 2334827 w 3150277"/>
              <a:gd name="connsiteY94" fmla="*/ 230820 h 2352583"/>
              <a:gd name="connsiteX95" fmla="*/ 2352582 w 3150277"/>
              <a:gd name="connsiteY95" fmla="*/ 372863 h 2352583"/>
              <a:gd name="connsiteX96" fmla="*/ 2370338 w 3150277"/>
              <a:gd name="connsiteY96" fmla="*/ 426129 h 2352583"/>
              <a:gd name="connsiteX97" fmla="*/ 2379215 w 3150277"/>
              <a:gd name="connsiteY97" fmla="*/ 452762 h 2352583"/>
              <a:gd name="connsiteX98" fmla="*/ 2370338 w 3150277"/>
              <a:gd name="connsiteY98" fmla="*/ 639193 h 2352583"/>
              <a:gd name="connsiteX99" fmla="*/ 2361460 w 3150277"/>
              <a:gd name="connsiteY99" fmla="*/ 665826 h 2352583"/>
              <a:gd name="connsiteX100" fmla="*/ 2352582 w 3150277"/>
              <a:gd name="connsiteY100" fmla="*/ 719092 h 2352583"/>
              <a:gd name="connsiteX101" fmla="*/ 2334827 w 3150277"/>
              <a:gd name="connsiteY101" fmla="*/ 772358 h 2352583"/>
              <a:gd name="connsiteX102" fmla="*/ 2325949 w 3150277"/>
              <a:gd name="connsiteY102" fmla="*/ 1056443 h 2352583"/>
              <a:gd name="connsiteX103" fmla="*/ 2317072 w 3150277"/>
              <a:gd name="connsiteY103" fmla="*/ 1083076 h 2352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150277" h="2352583">
                <a:moveTo>
                  <a:pt x="2317072" y="1083076"/>
                </a:moveTo>
                <a:cubicBezTo>
                  <a:pt x="2320031" y="1090474"/>
                  <a:pt x="2336160" y="1093287"/>
                  <a:pt x="2343705" y="1100832"/>
                </a:cubicBezTo>
                <a:cubicBezTo>
                  <a:pt x="2360914" y="1118041"/>
                  <a:pt x="2363118" y="1132437"/>
                  <a:pt x="2370338" y="1154098"/>
                </a:cubicBezTo>
                <a:cubicBezTo>
                  <a:pt x="2373297" y="1186649"/>
                  <a:pt x="2368879" y="1220744"/>
                  <a:pt x="2379215" y="1251752"/>
                </a:cubicBezTo>
                <a:cubicBezTo>
                  <a:pt x="2389747" y="1283349"/>
                  <a:pt x="2416507" y="1287857"/>
                  <a:pt x="2441359" y="1296140"/>
                </a:cubicBezTo>
                <a:cubicBezTo>
                  <a:pt x="2447277" y="1302059"/>
                  <a:pt x="2451277" y="1310957"/>
                  <a:pt x="2459114" y="1313896"/>
                </a:cubicBezTo>
                <a:cubicBezTo>
                  <a:pt x="2475968" y="1320216"/>
                  <a:pt x="2494729" y="1319243"/>
                  <a:pt x="2512380" y="1322773"/>
                </a:cubicBezTo>
                <a:cubicBezTo>
                  <a:pt x="2524344" y="1325166"/>
                  <a:pt x="2536159" y="1328299"/>
                  <a:pt x="2547891" y="1331651"/>
                </a:cubicBezTo>
                <a:cubicBezTo>
                  <a:pt x="2556889" y="1334222"/>
                  <a:pt x="2565526" y="1337958"/>
                  <a:pt x="2574524" y="1340529"/>
                </a:cubicBezTo>
                <a:cubicBezTo>
                  <a:pt x="2586256" y="1343881"/>
                  <a:pt x="2598303" y="1346054"/>
                  <a:pt x="2610035" y="1349406"/>
                </a:cubicBezTo>
                <a:cubicBezTo>
                  <a:pt x="2619033" y="1351977"/>
                  <a:pt x="2627382" y="1357123"/>
                  <a:pt x="2636668" y="1358284"/>
                </a:cubicBezTo>
                <a:cubicBezTo>
                  <a:pt x="2715486" y="1368137"/>
                  <a:pt x="2911511" y="1373805"/>
                  <a:pt x="2965141" y="1376039"/>
                </a:cubicBezTo>
                <a:cubicBezTo>
                  <a:pt x="2974019" y="1381958"/>
                  <a:pt x="2982231" y="1389023"/>
                  <a:pt x="2991774" y="1393795"/>
                </a:cubicBezTo>
                <a:cubicBezTo>
                  <a:pt x="3027035" y="1411425"/>
                  <a:pt x="3012325" y="1391347"/>
                  <a:pt x="3045041" y="1420428"/>
                </a:cubicBezTo>
                <a:cubicBezTo>
                  <a:pt x="3076359" y="1448266"/>
                  <a:pt x="3096911" y="1466812"/>
                  <a:pt x="3116062" y="1500327"/>
                </a:cubicBezTo>
                <a:cubicBezTo>
                  <a:pt x="3122628" y="1511817"/>
                  <a:pt x="3127899" y="1524000"/>
                  <a:pt x="3133817" y="1535837"/>
                </a:cubicBezTo>
                <a:cubicBezTo>
                  <a:pt x="3136776" y="1556552"/>
                  <a:pt x="3142695" y="1577056"/>
                  <a:pt x="3142695" y="1597981"/>
                </a:cubicBezTo>
                <a:cubicBezTo>
                  <a:pt x="3142695" y="1687283"/>
                  <a:pt x="3150277" y="1816229"/>
                  <a:pt x="3124940" y="1917577"/>
                </a:cubicBezTo>
                <a:cubicBezTo>
                  <a:pt x="3122670" y="1926656"/>
                  <a:pt x="3119748" y="1935609"/>
                  <a:pt x="3116062" y="1944210"/>
                </a:cubicBezTo>
                <a:cubicBezTo>
                  <a:pt x="3110849" y="1956374"/>
                  <a:pt x="3103520" y="1967557"/>
                  <a:pt x="3098307" y="1979721"/>
                </a:cubicBezTo>
                <a:cubicBezTo>
                  <a:pt x="3094621" y="1988322"/>
                  <a:pt x="3095044" y="1998868"/>
                  <a:pt x="3089429" y="2006354"/>
                </a:cubicBezTo>
                <a:cubicBezTo>
                  <a:pt x="3058815" y="2047173"/>
                  <a:pt x="3051581" y="2044802"/>
                  <a:pt x="3018407" y="2068498"/>
                </a:cubicBezTo>
                <a:cubicBezTo>
                  <a:pt x="2971379" y="2102089"/>
                  <a:pt x="2999483" y="2089603"/>
                  <a:pt x="2956264" y="2104008"/>
                </a:cubicBezTo>
                <a:cubicBezTo>
                  <a:pt x="2947386" y="2109927"/>
                  <a:pt x="2937963" y="2115099"/>
                  <a:pt x="2929631" y="2121764"/>
                </a:cubicBezTo>
                <a:cubicBezTo>
                  <a:pt x="2923095" y="2126993"/>
                  <a:pt x="2919052" y="2135213"/>
                  <a:pt x="2911875" y="2139519"/>
                </a:cubicBezTo>
                <a:cubicBezTo>
                  <a:pt x="2903851" y="2144334"/>
                  <a:pt x="2893612" y="2144212"/>
                  <a:pt x="2885242" y="2148397"/>
                </a:cubicBezTo>
                <a:cubicBezTo>
                  <a:pt x="2875699" y="2153169"/>
                  <a:pt x="2867873" y="2160858"/>
                  <a:pt x="2858609" y="2166152"/>
                </a:cubicBezTo>
                <a:cubicBezTo>
                  <a:pt x="2847119" y="2172718"/>
                  <a:pt x="2834589" y="2177341"/>
                  <a:pt x="2823099" y="2183907"/>
                </a:cubicBezTo>
                <a:cubicBezTo>
                  <a:pt x="2813835" y="2189201"/>
                  <a:pt x="2806456" y="2197917"/>
                  <a:pt x="2796466" y="2201663"/>
                </a:cubicBezTo>
                <a:cubicBezTo>
                  <a:pt x="2782337" y="2206961"/>
                  <a:pt x="2766716" y="2206880"/>
                  <a:pt x="2752077" y="2210540"/>
                </a:cubicBezTo>
                <a:cubicBezTo>
                  <a:pt x="2742998" y="2212810"/>
                  <a:pt x="2734522" y="2217148"/>
                  <a:pt x="2725444" y="2219418"/>
                </a:cubicBezTo>
                <a:cubicBezTo>
                  <a:pt x="2710806" y="2223078"/>
                  <a:pt x="2696141" y="2227945"/>
                  <a:pt x="2681056" y="2228296"/>
                </a:cubicBezTo>
                <a:cubicBezTo>
                  <a:pt x="2441406" y="2233869"/>
                  <a:pt x="2201662" y="2234214"/>
                  <a:pt x="1961965" y="2237173"/>
                </a:cubicBezTo>
                <a:cubicBezTo>
                  <a:pt x="1938291" y="2243092"/>
                  <a:pt x="1914094" y="2247213"/>
                  <a:pt x="1890943" y="2254929"/>
                </a:cubicBezTo>
                <a:cubicBezTo>
                  <a:pt x="1882065" y="2257888"/>
                  <a:pt x="1873517" y="2262132"/>
                  <a:pt x="1864310" y="2263806"/>
                </a:cubicBezTo>
                <a:cubicBezTo>
                  <a:pt x="1840837" y="2268074"/>
                  <a:pt x="1816963" y="2269725"/>
                  <a:pt x="1793289" y="2272684"/>
                </a:cubicBezTo>
                <a:cubicBezTo>
                  <a:pt x="1736147" y="2291732"/>
                  <a:pt x="1796019" y="2273709"/>
                  <a:pt x="1695635" y="2290439"/>
                </a:cubicBezTo>
                <a:cubicBezTo>
                  <a:pt x="1683600" y="2292445"/>
                  <a:pt x="1672159" y="2297311"/>
                  <a:pt x="1660124" y="2299317"/>
                </a:cubicBezTo>
                <a:cubicBezTo>
                  <a:pt x="1636591" y="2303239"/>
                  <a:pt x="1612684" y="2304567"/>
                  <a:pt x="1589103" y="2308195"/>
                </a:cubicBezTo>
                <a:cubicBezTo>
                  <a:pt x="1574189" y="2310489"/>
                  <a:pt x="1559598" y="2314591"/>
                  <a:pt x="1544714" y="2317072"/>
                </a:cubicBezTo>
                <a:cubicBezTo>
                  <a:pt x="1524074" y="2320512"/>
                  <a:pt x="1503233" y="2322644"/>
                  <a:pt x="1482571" y="2325950"/>
                </a:cubicBezTo>
                <a:lnTo>
                  <a:pt x="1322773" y="2352583"/>
                </a:lnTo>
                <a:cubicBezTo>
                  <a:pt x="1231037" y="2349624"/>
                  <a:pt x="1139215" y="2348659"/>
                  <a:pt x="1047565" y="2343705"/>
                </a:cubicBezTo>
                <a:cubicBezTo>
                  <a:pt x="965387" y="2339263"/>
                  <a:pt x="1022692" y="2335267"/>
                  <a:pt x="949910" y="2317072"/>
                </a:cubicBezTo>
                <a:cubicBezTo>
                  <a:pt x="929610" y="2311997"/>
                  <a:pt x="908481" y="2311154"/>
                  <a:pt x="887767" y="2308195"/>
                </a:cubicBezTo>
                <a:cubicBezTo>
                  <a:pt x="811447" y="2257313"/>
                  <a:pt x="908005" y="2318313"/>
                  <a:pt x="834501" y="2281562"/>
                </a:cubicBezTo>
                <a:cubicBezTo>
                  <a:pt x="819067" y="2273845"/>
                  <a:pt x="805546" y="2262646"/>
                  <a:pt x="790112" y="2254929"/>
                </a:cubicBezTo>
                <a:cubicBezTo>
                  <a:pt x="768872" y="2244309"/>
                  <a:pt x="742148" y="2235981"/>
                  <a:pt x="719091" y="2228296"/>
                </a:cubicBezTo>
                <a:cubicBezTo>
                  <a:pt x="713173" y="2222377"/>
                  <a:pt x="707872" y="2215769"/>
                  <a:pt x="701336" y="2210540"/>
                </a:cubicBezTo>
                <a:cubicBezTo>
                  <a:pt x="680424" y="2193810"/>
                  <a:pt x="663492" y="2187180"/>
                  <a:pt x="639192" y="2175030"/>
                </a:cubicBezTo>
                <a:cubicBezTo>
                  <a:pt x="605647" y="2141483"/>
                  <a:pt x="630918" y="2161006"/>
                  <a:pt x="559293" y="2139519"/>
                </a:cubicBezTo>
                <a:cubicBezTo>
                  <a:pt x="550330" y="2136830"/>
                  <a:pt x="541903" y="2132100"/>
                  <a:pt x="532660" y="2130641"/>
                </a:cubicBezTo>
                <a:cubicBezTo>
                  <a:pt x="485528" y="2123199"/>
                  <a:pt x="390617" y="2112886"/>
                  <a:pt x="390617" y="2112886"/>
                </a:cubicBezTo>
                <a:cubicBezTo>
                  <a:pt x="378780" y="2109927"/>
                  <a:pt x="367111" y="2106191"/>
                  <a:pt x="355107" y="2104008"/>
                </a:cubicBezTo>
                <a:cubicBezTo>
                  <a:pt x="265335" y="2087686"/>
                  <a:pt x="321027" y="2104486"/>
                  <a:pt x="266330" y="2086253"/>
                </a:cubicBezTo>
                <a:cubicBezTo>
                  <a:pt x="238801" y="2058724"/>
                  <a:pt x="224561" y="2047831"/>
                  <a:pt x="204186" y="2015232"/>
                </a:cubicBezTo>
                <a:cubicBezTo>
                  <a:pt x="197172" y="2004010"/>
                  <a:pt x="193772" y="1990732"/>
                  <a:pt x="186431" y="1979721"/>
                </a:cubicBezTo>
                <a:cubicBezTo>
                  <a:pt x="181788" y="1972757"/>
                  <a:pt x="173697" y="1968662"/>
                  <a:pt x="168675" y="1961966"/>
                </a:cubicBezTo>
                <a:cubicBezTo>
                  <a:pt x="104956" y="1877008"/>
                  <a:pt x="160753" y="1936289"/>
                  <a:pt x="106532" y="1882066"/>
                </a:cubicBezTo>
                <a:cubicBezTo>
                  <a:pt x="68439" y="1767792"/>
                  <a:pt x="104995" y="1884797"/>
                  <a:pt x="79899" y="1784412"/>
                </a:cubicBezTo>
                <a:cubicBezTo>
                  <a:pt x="77629" y="1775333"/>
                  <a:pt x="73483" y="1766807"/>
                  <a:pt x="71021" y="1757779"/>
                </a:cubicBezTo>
                <a:cubicBezTo>
                  <a:pt x="64600" y="1734237"/>
                  <a:pt x="59184" y="1710432"/>
                  <a:pt x="53266" y="1686758"/>
                </a:cubicBezTo>
                <a:cubicBezTo>
                  <a:pt x="50307" y="1674921"/>
                  <a:pt x="48246" y="1662822"/>
                  <a:pt x="44388" y="1651247"/>
                </a:cubicBezTo>
                <a:lnTo>
                  <a:pt x="17755" y="1571348"/>
                </a:lnTo>
                <a:lnTo>
                  <a:pt x="0" y="1518082"/>
                </a:lnTo>
                <a:cubicBezTo>
                  <a:pt x="2959" y="1302059"/>
                  <a:pt x="881" y="1085908"/>
                  <a:pt x="8877" y="870012"/>
                </a:cubicBezTo>
                <a:cubicBezTo>
                  <a:pt x="9780" y="845626"/>
                  <a:pt x="23182" y="823148"/>
                  <a:pt x="26633" y="798991"/>
                </a:cubicBezTo>
                <a:cubicBezTo>
                  <a:pt x="32090" y="760795"/>
                  <a:pt x="30053" y="721777"/>
                  <a:pt x="35510" y="683581"/>
                </a:cubicBezTo>
                <a:cubicBezTo>
                  <a:pt x="38961" y="659424"/>
                  <a:pt x="48480" y="636488"/>
                  <a:pt x="53266" y="612560"/>
                </a:cubicBezTo>
                <a:cubicBezTo>
                  <a:pt x="91307" y="422351"/>
                  <a:pt x="51168" y="615730"/>
                  <a:pt x="88776" y="452762"/>
                </a:cubicBezTo>
                <a:cubicBezTo>
                  <a:pt x="97124" y="416585"/>
                  <a:pt x="98092" y="389739"/>
                  <a:pt x="115409" y="355107"/>
                </a:cubicBezTo>
                <a:cubicBezTo>
                  <a:pt x="121328" y="343270"/>
                  <a:pt x="126599" y="331087"/>
                  <a:pt x="133165" y="319597"/>
                </a:cubicBezTo>
                <a:cubicBezTo>
                  <a:pt x="138459" y="310333"/>
                  <a:pt x="146148" y="302507"/>
                  <a:pt x="150920" y="292964"/>
                </a:cubicBezTo>
                <a:cubicBezTo>
                  <a:pt x="173969" y="246866"/>
                  <a:pt x="142873" y="283256"/>
                  <a:pt x="177553" y="248575"/>
                </a:cubicBezTo>
                <a:cubicBezTo>
                  <a:pt x="180322" y="234732"/>
                  <a:pt x="193790" y="157851"/>
                  <a:pt x="204186" y="150921"/>
                </a:cubicBezTo>
                <a:cubicBezTo>
                  <a:pt x="269073" y="107664"/>
                  <a:pt x="187486" y="160464"/>
                  <a:pt x="266330" y="115410"/>
                </a:cubicBezTo>
                <a:cubicBezTo>
                  <a:pt x="275594" y="110116"/>
                  <a:pt x="282973" y="101401"/>
                  <a:pt x="292963" y="97655"/>
                </a:cubicBezTo>
                <a:cubicBezTo>
                  <a:pt x="317669" y="88390"/>
                  <a:pt x="403973" y="81797"/>
                  <a:pt x="417250" y="79900"/>
                </a:cubicBezTo>
                <a:cubicBezTo>
                  <a:pt x="432188" y="77766"/>
                  <a:pt x="446755" y="73503"/>
                  <a:pt x="461639" y="71022"/>
                </a:cubicBezTo>
                <a:cubicBezTo>
                  <a:pt x="503187" y="64097"/>
                  <a:pt x="657699" y="44897"/>
                  <a:pt x="665825" y="44389"/>
                </a:cubicBezTo>
                <a:cubicBezTo>
                  <a:pt x="807714" y="35521"/>
                  <a:pt x="1091953" y="26633"/>
                  <a:pt x="1091953" y="26633"/>
                </a:cubicBezTo>
                <a:cubicBezTo>
                  <a:pt x="1121545" y="23674"/>
                  <a:pt x="1151251" y="21686"/>
                  <a:pt x="1180730" y="17756"/>
                </a:cubicBezTo>
                <a:cubicBezTo>
                  <a:pt x="1204878" y="14536"/>
                  <a:pt x="1236521" y="6027"/>
                  <a:pt x="1260629" y="0"/>
                </a:cubicBezTo>
                <a:lnTo>
                  <a:pt x="1571347" y="8878"/>
                </a:lnTo>
                <a:cubicBezTo>
                  <a:pt x="1601058" y="10199"/>
                  <a:pt x="1630479" y="15384"/>
                  <a:pt x="1660124" y="17756"/>
                </a:cubicBezTo>
                <a:cubicBezTo>
                  <a:pt x="1704469" y="21304"/>
                  <a:pt x="1748944" y="23085"/>
                  <a:pt x="1793289" y="26633"/>
                </a:cubicBezTo>
                <a:cubicBezTo>
                  <a:pt x="2021015" y="44851"/>
                  <a:pt x="1779472" y="26053"/>
                  <a:pt x="1935332" y="44389"/>
                </a:cubicBezTo>
                <a:cubicBezTo>
                  <a:pt x="1967794" y="48208"/>
                  <a:pt x="2000435" y="50307"/>
                  <a:pt x="2032986" y="53266"/>
                </a:cubicBezTo>
                <a:cubicBezTo>
                  <a:pt x="2067870" y="61987"/>
                  <a:pt x="2085735" y="65489"/>
                  <a:pt x="2121763" y="79900"/>
                </a:cubicBezTo>
                <a:cubicBezTo>
                  <a:pt x="2136559" y="85818"/>
                  <a:pt x="2150691" y="93790"/>
                  <a:pt x="2166151" y="97655"/>
                </a:cubicBezTo>
                <a:cubicBezTo>
                  <a:pt x="2186451" y="102730"/>
                  <a:pt x="2207580" y="103574"/>
                  <a:pt x="2228295" y="106533"/>
                </a:cubicBezTo>
                <a:cubicBezTo>
                  <a:pt x="2249958" y="113753"/>
                  <a:pt x="2264350" y="115955"/>
                  <a:pt x="2281561" y="133166"/>
                </a:cubicBezTo>
                <a:cubicBezTo>
                  <a:pt x="2289105" y="140711"/>
                  <a:pt x="2292651" y="151468"/>
                  <a:pt x="2299316" y="159799"/>
                </a:cubicBezTo>
                <a:cubicBezTo>
                  <a:pt x="2304545" y="166335"/>
                  <a:pt x="2311153" y="171636"/>
                  <a:pt x="2317072" y="177554"/>
                </a:cubicBezTo>
                <a:cubicBezTo>
                  <a:pt x="2322990" y="195309"/>
                  <a:pt x="2333273" y="212169"/>
                  <a:pt x="2334827" y="230820"/>
                </a:cubicBezTo>
                <a:cubicBezTo>
                  <a:pt x="2340781" y="302259"/>
                  <a:pt x="2336412" y="318961"/>
                  <a:pt x="2352582" y="372863"/>
                </a:cubicBezTo>
                <a:cubicBezTo>
                  <a:pt x="2357960" y="390790"/>
                  <a:pt x="2364420" y="408374"/>
                  <a:pt x="2370338" y="426129"/>
                </a:cubicBezTo>
                <a:lnTo>
                  <a:pt x="2379215" y="452762"/>
                </a:lnTo>
                <a:cubicBezTo>
                  <a:pt x="2376256" y="514906"/>
                  <a:pt x="2375505" y="577194"/>
                  <a:pt x="2370338" y="639193"/>
                </a:cubicBezTo>
                <a:cubicBezTo>
                  <a:pt x="2369561" y="648519"/>
                  <a:pt x="2363490" y="656691"/>
                  <a:pt x="2361460" y="665826"/>
                </a:cubicBezTo>
                <a:cubicBezTo>
                  <a:pt x="2357555" y="683398"/>
                  <a:pt x="2356948" y="701629"/>
                  <a:pt x="2352582" y="719092"/>
                </a:cubicBezTo>
                <a:cubicBezTo>
                  <a:pt x="2348043" y="737249"/>
                  <a:pt x="2334827" y="772358"/>
                  <a:pt x="2334827" y="772358"/>
                </a:cubicBezTo>
                <a:cubicBezTo>
                  <a:pt x="2331868" y="867053"/>
                  <a:pt x="2331354" y="961856"/>
                  <a:pt x="2325949" y="1056443"/>
                </a:cubicBezTo>
                <a:cubicBezTo>
                  <a:pt x="2316136" y="1228169"/>
                  <a:pt x="2314113" y="1075678"/>
                  <a:pt x="2317072" y="1083076"/>
                </a:cubicBezTo>
                <a:close/>
              </a:path>
            </a:pathLst>
          </a:custGeom>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5400000" scaled="1"/>
            <a:tileRect/>
          </a:gra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Slide Number Placeholder 4"/>
          <p:cNvSpPr>
            <a:spLocks noGrp="1"/>
          </p:cNvSpPr>
          <p:nvPr>
            <p:ph type="sldNum" sz="quarter" idx="12"/>
          </p:nvPr>
        </p:nvSpPr>
        <p:spPr/>
        <p:txBody>
          <a:bodyPr/>
          <a:lstStyle/>
          <a:p>
            <a:fld id="{07801B97-170F-4BFA-A27C-00FDCFEBCF0D}" type="slidenum">
              <a:rPr lang="en-GB"/>
              <a:pPr/>
              <a:t>17</a:t>
            </a:fld>
            <a:endParaRPr lang="en-GB"/>
          </a:p>
        </p:txBody>
      </p:sp>
      <p:sp>
        <p:nvSpPr>
          <p:cNvPr id="324610" name="Rectangle 2"/>
          <p:cNvSpPr>
            <a:spLocks noGrp="1" noChangeArrowheads="1"/>
          </p:cNvSpPr>
          <p:nvPr>
            <p:ph type="title"/>
          </p:nvPr>
        </p:nvSpPr>
        <p:spPr/>
        <p:txBody>
          <a:bodyPr/>
          <a:lstStyle/>
          <a:p>
            <a:r>
              <a:rPr lang="el-GR"/>
              <a:t>Εξειδίκευση</a:t>
            </a:r>
            <a:endParaRPr lang="en-US"/>
          </a:p>
        </p:txBody>
      </p:sp>
      <p:sp>
        <p:nvSpPr>
          <p:cNvPr id="324612" name="Rectangle 4"/>
          <p:cNvSpPr>
            <a:spLocks noChangeArrowheads="1"/>
          </p:cNvSpPr>
          <p:nvPr/>
        </p:nvSpPr>
        <p:spPr bwMode="ltGray">
          <a:xfrm>
            <a:off x="2230438"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endParaRPr lang="en-US" sz="1800" dirty="0"/>
          </a:p>
        </p:txBody>
      </p:sp>
      <p:sp>
        <p:nvSpPr>
          <p:cNvPr id="324613" name="Rectangle 5"/>
          <p:cNvSpPr>
            <a:spLocks noChangeArrowheads="1"/>
          </p:cNvSpPr>
          <p:nvPr/>
        </p:nvSpPr>
        <p:spPr bwMode="ltGray">
          <a:xfrm>
            <a:off x="2230438"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p2</a:t>
            </a:r>
          </a:p>
        </p:txBody>
      </p:sp>
      <p:sp>
        <p:nvSpPr>
          <p:cNvPr id="324614" name="Rectangle 6"/>
          <p:cNvSpPr>
            <a:spLocks noChangeArrowheads="1"/>
          </p:cNvSpPr>
          <p:nvPr/>
        </p:nvSpPr>
        <p:spPr bwMode="ltGray">
          <a:xfrm>
            <a:off x="2230438"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p3</a:t>
            </a:r>
          </a:p>
        </p:txBody>
      </p:sp>
      <p:sp>
        <p:nvSpPr>
          <p:cNvPr id="324615" name="Text Box 7"/>
          <p:cNvSpPr txBox="1">
            <a:spLocks noChangeArrowheads="1"/>
          </p:cNvSpPr>
          <p:nvPr/>
        </p:nvSpPr>
        <p:spPr bwMode="ltGray">
          <a:xfrm>
            <a:off x="1835696" y="2708920"/>
            <a:ext cx="1465263" cy="338554"/>
          </a:xfrm>
          <a:prstGeom prst="rect">
            <a:avLst/>
          </a:prstGeom>
          <a:noFill/>
          <a:ln w="9525">
            <a:noFill/>
            <a:miter lim="800000"/>
            <a:headEnd/>
            <a:tailEnd/>
          </a:ln>
          <a:effectLst/>
        </p:spPr>
        <p:txBody>
          <a:bodyPr>
            <a:spAutoFit/>
          </a:bodyPr>
          <a:lstStyle/>
          <a:p>
            <a:pPr>
              <a:spcBef>
                <a:spcPct val="50000"/>
              </a:spcBef>
            </a:pPr>
            <a:r>
              <a:rPr lang="en-US" b="0" dirty="0">
                <a:solidFill>
                  <a:srgbClr val="C00000"/>
                </a:solidFill>
              </a:rPr>
              <a:t>Employee</a:t>
            </a:r>
          </a:p>
        </p:txBody>
      </p:sp>
      <p:sp>
        <p:nvSpPr>
          <p:cNvPr id="324616" name="Rectangle 8"/>
          <p:cNvSpPr>
            <a:spLocks noChangeArrowheads="1"/>
          </p:cNvSpPr>
          <p:nvPr/>
        </p:nvSpPr>
        <p:spPr bwMode="ltGray">
          <a:xfrm>
            <a:off x="3335338" y="34417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p4</a:t>
            </a:r>
          </a:p>
        </p:txBody>
      </p:sp>
      <p:sp>
        <p:nvSpPr>
          <p:cNvPr id="324617" name="Rectangle 9"/>
          <p:cNvSpPr>
            <a:spLocks noChangeArrowheads="1"/>
          </p:cNvSpPr>
          <p:nvPr/>
        </p:nvSpPr>
        <p:spPr bwMode="ltGray">
          <a:xfrm>
            <a:off x="3335338" y="40005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p5</a:t>
            </a:r>
          </a:p>
        </p:txBody>
      </p:sp>
      <p:sp>
        <p:nvSpPr>
          <p:cNvPr id="324618" name="Rectangle 10"/>
          <p:cNvSpPr>
            <a:spLocks noChangeArrowheads="1"/>
          </p:cNvSpPr>
          <p:nvPr/>
        </p:nvSpPr>
        <p:spPr bwMode="ltGray">
          <a:xfrm>
            <a:off x="3335338" y="45593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p6</a:t>
            </a:r>
          </a:p>
        </p:txBody>
      </p:sp>
      <p:sp>
        <p:nvSpPr>
          <p:cNvPr id="324619" name="Rectangle 11"/>
          <p:cNvSpPr>
            <a:spLocks noChangeArrowheads="1"/>
          </p:cNvSpPr>
          <p:nvPr/>
        </p:nvSpPr>
        <p:spPr bwMode="ltGray">
          <a:xfrm>
            <a:off x="4644008"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p7</a:t>
            </a:r>
          </a:p>
        </p:txBody>
      </p:sp>
      <p:sp>
        <p:nvSpPr>
          <p:cNvPr id="324620" name="Rectangle 12"/>
          <p:cNvSpPr>
            <a:spLocks noChangeArrowheads="1"/>
          </p:cNvSpPr>
          <p:nvPr/>
        </p:nvSpPr>
        <p:spPr bwMode="ltGray">
          <a:xfrm>
            <a:off x="4644008"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p8</a:t>
            </a:r>
          </a:p>
        </p:txBody>
      </p:sp>
      <p:sp>
        <p:nvSpPr>
          <p:cNvPr id="324621" name="Rectangle 13"/>
          <p:cNvSpPr>
            <a:spLocks noChangeArrowheads="1"/>
          </p:cNvSpPr>
          <p:nvPr/>
        </p:nvSpPr>
        <p:spPr bwMode="ltGray">
          <a:xfrm>
            <a:off x="4413250"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p9</a:t>
            </a:r>
          </a:p>
        </p:txBody>
      </p:sp>
      <p:sp>
        <p:nvSpPr>
          <p:cNvPr id="324622" name="Rectangle 14"/>
          <p:cNvSpPr>
            <a:spLocks noChangeArrowheads="1"/>
          </p:cNvSpPr>
          <p:nvPr/>
        </p:nvSpPr>
        <p:spPr bwMode="ltGray">
          <a:xfrm>
            <a:off x="5464175"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r>
              <a:rPr lang="en-US" sz="1800" dirty="0"/>
              <a:t>0</a:t>
            </a:r>
          </a:p>
        </p:txBody>
      </p:sp>
      <p:sp>
        <p:nvSpPr>
          <p:cNvPr id="324623" name="Rectangle 15"/>
          <p:cNvSpPr>
            <a:spLocks noChangeArrowheads="1"/>
          </p:cNvSpPr>
          <p:nvPr/>
        </p:nvSpPr>
        <p:spPr bwMode="ltGray">
          <a:xfrm>
            <a:off x="5464175"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p11</a:t>
            </a:r>
          </a:p>
        </p:txBody>
      </p:sp>
      <p:sp>
        <p:nvSpPr>
          <p:cNvPr id="324624" name="Rectangle 16"/>
          <p:cNvSpPr>
            <a:spLocks noChangeArrowheads="1"/>
          </p:cNvSpPr>
          <p:nvPr/>
        </p:nvSpPr>
        <p:spPr bwMode="ltGray">
          <a:xfrm>
            <a:off x="5464175"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p12</a:t>
            </a:r>
          </a:p>
        </p:txBody>
      </p:sp>
      <p:sp>
        <p:nvSpPr>
          <p:cNvPr id="324625" name="Rectangle 17"/>
          <p:cNvSpPr>
            <a:spLocks noChangeArrowheads="1"/>
          </p:cNvSpPr>
          <p:nvPr/>
        </p:nvSpPr>
        <p:spPr bwMode="ltGray">
          <a:xfrm>
            <a:off x="6365875" y="34290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a:t>
            </a:r>
            <a:r>
              <a:rPr lang="el-GR" sz="1800" dirty="0"/>
              <a:t>1</a:t>
            </a:r>
            <a:r>
              <a:rPr lang="en-US" sz="1800" dirty="0"/>
              <a:t>3</a:t>
            </a:r>
          </a:p>
        </p:txBody>
      </p:sp>
      <p:sp>
        <p:nvSpPr>
          <p:cNvPr id="324626" name="Rectangle 18"/>
          <p:cNvSpPr>
            <a:spLocks noChangeArrowheads="1"/>
          </p:cNvSpPr>
          <p:nvPr/>
        </p:nvSpPr>
        <p:spPr bwMode="ltGray">
          <a:xfrm>
            <a:off x="6365875" y="39878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p14</a:t>
            </a:r>
          </a:p>
        </p:txBody>
      </p:sp>
      <p:sp>
        <p:nvSpPr>
          <p:cNvPr id="324627" name="Rectangle 19"/>
          <p:cNvSpPr>
            <a:spLocks noChangeArrowheads="1"/>
          </p:cNvSpPr>
          <p:nvPr/>
        </p:nvSpPr>
        <p:spPr bwMode="ltGray">
          <a:xfrm>
            <a:off x="6365875" y="4546600"/>
            <a:ext cx="508000" cy="446088"/>
          </a:xfrm>
          <a:prstGeom prst="rect">
            <a:avLst/>
          </a:prstGeom>
          <a:solidFill>
            <a:schemeClr val="bg1"/>
          </a:solidFill>
          <a:ln w="9525">
            <a:solidFill>
              <a:schemeClr val="tx1"/>
            </a:solidFill>
            <a:miter lim="800000"/>
            <a:headEnd/>
            <a:tailEnd/>
          </a:ln>
          <a:effectLst/>
        </p:spPr>
        <p:txBody>
          <a:bodyPr wrap="none" anchor="ctr"/>
          <a:lstStyle/>
          <a:p>
            <a:r>
              <a:rPr lang="en-US" sz="1800" dirty="0"/>
              <a:t>p15</a:t>
            </a:r>
          </a:p>
        </p:txBody>
      </p:sp>
      <p:sp>
        <p:nvSpPr>
          <p:cNvPr id="324632" name="Text Box 24"/>
          <p:cNvSpPr txBox="1">
            <a:spLocks noChangeArrowheads="1"/>
          </p:cNvSpPr>
          <p:nvPr/>
        </p:nvSpPr>
        <p:spPr bwMode="ltGray">
          <a:xfrm>
            <a:off x="4355976" y="2708920"/>
            <a:ext cx="1765300" cy="338554"/>
          </a:xfrm>
          <a:prstGeom prst="rect">
            <a:avLst/>
          </a:prstGeom>
          <a:noFill/>
          <a:ln w="9525">
            <a:noFill/>
            <a:miter lim="800000"/>
            <a:headEnd/>
            <a:tailEnd/>
          </a:ln>
          <a:effectLst/>
        </p:spPr>
        <p:txBody>
          <a:bodyPr>
            <a:spAutoFit/>
          </a:bodyPr>
          <a:lstStyle/>
          <a:p>
            <a:pPr>
              <a:spcBef>
                <a:spcPct val="50000"/>
              </a:spcBef>
            </a:pPr>
            <a:r>
              <a:rPr lang="en-US" b="0" dirty="0">
                <a:solidFill>
                  <a:schemeClr val="accent1"/>
                </a:solidFill>
              </a:rPr>
              <a:t>Customer</a:t>
            </a:r>
          </a:p>
        </p:txBody>
      </p:sp>
      <p:sp>
        <p:nvSpPr>
          <p:cNvPr id="324634" name="Text Box 26"/>
          <p:cNvSpPr txBox="1">
            <a:spLocks noChangeArrowheads="1"/>
          </p:cNvSpPr>
          <p:nvPr/>
        </p:nvSpPr>
        <p:spPr bwMode="ltGray">
          <a:xfrm>
            <a:off x="6334125" y="5364163"/>
            <a:ext cx="1765300" cy="338554"/>
          </a:xfrm>
          <a:prstGeom prst="rect">
            <a:avLst/>
          </a:prstGeom>
          <a:noFill/>
          <a:ln w="9525">
            <a:noFill/>
            <a:miter lim="800000"/>
            <a:headEnd/>
            <a:tailEnd/>
          </a:ln>
          <a:effectLst/>
        </p:spPr>
        <p:txBody>
          <a:bodyPr>
            <a:spAutoFit/>
          </a:bodyPr>
          <a:lstStyle/>
          <a:p>
            <a:pPr>
              <a:spcBef>
                <a:spcPct val="50000"/>
              </a:spcBef>
            </a:pPr>
            <a:r>
              <a:rPr lang="en-US" b="0" dirty="0"/>
              <a:t>Other People</a:t>
            </a:r>
          </a:p>
        </p:txBody>
      </p:sp>
      <p:sp>
        <p:nvSpPr>
          <p:cNvPr id="324636" name="Line 28"/>
          <p:cNvSpPr>
            <a:spLocks noChangeShapeType="1"/>
          </p:cNvSpPr>
          <p:nvPr/>
        </p:nvSpPr>
        <p:spPr bwMode="ltGray">
          <a:xfrm>
            <a:off x="1724025" y="4492625"/>
            <a:ext cx="2678113" cy="12700"/>
          </a:xfrm>
          <a:prstGeom prst="line">
            <a:avLst/>
          </a:prstGeom>
          <a:noFill/>
          <a:ln w="28575">
            <a:solidFill>
              <a:srgbClr val="990000"/>
            </a:solidFill>
            <a:prstDash val="dash"/>
            <a:round/>
            <a:headEnd/>
            <a:tailEnd/>
          </a:ln>
          <a:effectLst/>
        </p:spPr>
        <p:txBody>
          <a:bodyPr wrap="none"/>
          <a:lstStyle/>
          <a:p>
            <a:endParaRPr lang="el-GR"/>
          </a:p>
        </p:txBody>
      </p:sp>
      <p:sp>
        <p:nvSpPr>
          <p:cNvPr id="324637" name="Line 29"/>
          <p:cNvSpPr>
            <a:spLocks noChangeShapeType="1"/>
          </p:cNvSpPr>
          <p:nvPr/>
        </p:nvSpPr>
        <p:spPr bwMode="ltGray">
          <a:xfrm>
            <a:off x="1703388" y="3933825"/>
            <a:ext cx="2520950" cy="12700"/>
          </a:xfrm>
          <a:prstGeom prst="line">
            <a:avLst/>
          </a:prstGeom>
          <a:noFill/>
          <a:ln w="28575">
            <a:solidFill>
              <a:srgbClr val="990000"/>
            </a:solidFill>
            <a:prstDash val="dash"/>
            <a:round/>
            <a:headEnd/>
            <a:tailEnd/>
          </a:ln>
          <a:effectLst/>
        </p:spPr>
        <p:txBody>
          <a:bodyPr wrap="none"/>
          <a:lstStyle/>
          <a:p>
            <a:endParaRPr lang="el-GR"/>
          </a:p>
        </p:txBody>
      </p:sp>
      <p:sp>
        <p:nvSpPr>
          <p:cNvPr id="324638" name="Text Box 30"/>
          <p:cNvSpPr txBox="1">
            <a:spLocks noChangeArrowheads="1"/>
          </p:cNvSpPr>
          <p:nvPr/>
        </p:nvSpPr>
        <p:spPr bwMode="ltGray">
          <a:xfrm>
            <a:off x="209550" y="3136900"/>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Officer</a:t>
            </a:r>
          </a:p>
        </p:txBody>
      </p:sp>
      <p:sp>
        <p:nvSpPr>
          <p:cNvPr id="324639" name="Line 31"/>
          <p:cNvSpPr>
            <a:spLocks noChangeShapeType="1"/>
          </p:cNvSpPr>
          <p:nvPr/>
        </p:nvSpPr>
        <p:spPr bwMode="ltGray">
          <a:xfrm flipH="1">
            <a:off x="971600" y="5116513"/>
            <a:ext cx="1649363" cy="112687"/>
          </a:xfrm>
          <a:prstGeom prst="line">
            <a:avLst/>
          </a:prstGeom>
          <a:noFill/>
          <a:ln w="28575">
            <a:solidFill>
              <a:srgbClr val="990000"/>
            </a:solidFill>
            <a:prstDash val="dash"/>
            <a:round/>
            <a:headEnd/>
            <a:tailEnd/>
          </a:ln>
          <a:effectLst/>
        </p:spPr>
        <p:txBody>
          <a:bodyPr wrap="none"/>
          <a:lstStyle/>
          <a:p>
            <a:endParaRPr lang="el-GR"/>
          </a:p>
        </p:txBody>
      </p:sp>
      <p:sp>
        <p:nvSpPr>
          <p:cNvPr id="324640" name="Text Box 32"/>
          <p:cNvSpPr txBox="1">
            <a:spLocks noChangeArrowheads="1"/>
          </p:cNvSpPr>
          <p:nvPr/>
        </p:nvSpPr>
        <p:spPr bwMode="ltGray">
          <a:xfrm>
            <a:off x="231775" y="3952875"/>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Secretary</a:t>
            </a:r>
          </a:p>
        </p:txBody>
      </p:sp>
      <p:sp>
        <p:nvSpPr>
          <p:cNvPr id="324641" name="Text Box 33"/>
          <p:cNvSpPr txBox="1">
            <a:spLocks noChangeArrowheads="1"/>
          </p:cNvSpPr>
          <p:nvPr/>
        </p:nvSpPr>
        <p:spPr bwMode="ltGray">
          <a:xfrm>
            <a:off x="269875" y="5037138"/>
            <a:ext cx="1465263" cy="457200"/>
          </a:xfrm>
          <a:prstGeom prst="rect">
            <a:avLst/>
          </a:prstGeom>
          <a:noFill/>
          <a:ln w="9525">
            <a:noFill/>
            <a:miter lim="800000"/>
            <a:headEnd/>
            <a:tailEnd/>
          </a:ln>
          <a:effectLst/>
        </p:spPr>
        <p:txBody>
          <a:bodyPr>
            <a:spAutoFit/>
          </a:bodyPr>
          <a:lstStyle/>
          <a:p>
            <a:pPr>
              <a:spcBef>
                <a:spcPct val="50000"/>
              </a:spcBef>
            </a:pPr>
            <a:r>
              <a:rPr lang="en-US" b="0">
                <a:solidFill>
                  <a:srgbClr val="990000"/>
                </a:solidFill>
              </a:rPr>
              <a:t>Teller</a:t>
            </a:r>
          </a:p>
        </p:txBody>
      </p:sp>
      <p:sp>
        <p:nvSpPr>
          <p:cNvPr id="324642" name="Line 34"/>
          <p:cNvSpPr>
            <a:spLocks noChangeShapeType="1"/>
          </p:cNvSpPr>
          <p:nvPr/>
        </p:nvSpPr>
        <p:spPr bwMode="ltGray">
          <a:xfrm flipH="1" flipV="1">
            <a:off x="1584325" y="4264025"/>
            <a:ext cx="484188" cy="12700"/>
          </a:xfrm>
          <a:prstGeom prst="line">
            <a:avLst/>
          </a:prstGeom>
          <a:noFill/>
          <a:ln w="28575">
            <a:solidFill>
              <a:srgbClr val="990000"/>
            </a:solidFill>
            <a:prstDash val="dash"/>
            <a:round/>
            <a:headEnd/>
            <a:tailEnd/>
          </a:ln>
          <a:effectLst/>
        </p:spPr>
        <p:txBody>
          <a:bodyPr wrap="none"/>
          <a:lstStyle/>
          <a:p>
            <a:endParaRPr lang="el-GR"/>
          </a:p>
        </p:txBody>
      </p:sp>
      <p:sp>
        <p:nvSpPr>
          <p:cNvPr id="324643" name="Line 35"/>
          <p:cNvSpPr>
            <a:spLocks noChangeShapeType="1"/>
          </p:cNvSpPr>
          <p:nvPr/>
        </p:nvSpPr>
        <p:spPr bwMode="ltGray">
          <a:xfrm flipH="1" flipV="1">
            <a:off x="1479550" y="3429000"/>
            <a:ext cx="652463" cy="246063"/>
          </a:xfrm>
          <a:prstGeom prst="line">
            <a:avLst/>
          </a:prstGeom>
          <a:noFill/>
          <a:ln w="28575">
            <a:solidFill>
              <a:srgbClr val="990000"/>
            </a:solidFill>
            <a:prstDash val="dash"/>
            <a:round/>
            <a:headEnd/>
            <a:tailEnd/>
          </a:ln>
          <a:effectLst/>
        </p:spPr>
        <p:txBody>
          <a:bodyPr wrap="none"/>
          <a:lstStyle/>
          <a:p>
            <a:endParaRPr lang="el-GR"/>
          </a:p>
        </p:txBody>
      </p:sp>
      <p:sp>
        <p:nvSpPr>
          <p:cNvPr id="35" name="Text Box 22"/>
          <p:cNvSpPr txBox="1">
            <a:spLocks noChangeArrowheads="1"/>
          </p:cNvSpPr>
          <p:nvPr/>
        </p:nvSpPr>
        <p:spPr bwMode="ltGray">
          <a:xfrm>
            <a:off x="6588224" y="1556792"/>
            <a:ext cx="1465262" cy="338554"/>
          </a:xfrm>
          <a:prstGeom prst="rect">
            <a:avLst/>
          </a:prstGeom>
          <a:noFill/>
          <a:ln w="9525">
            <a:noFill/>
            <a:miter lim="800000"/>
            <a:headEnd/>
            <a:tailEnd/>
          </a:ln>
          <a:effectLst/>
        </p:spPr>
        <p:txBody>
          <a:bodyPr>
            <a:spAutoFit/>
          </a:bodyPr>
          <a:lstStyle/>
          <a:p>
            <a:pPr>
              <a:spcBef>
                <a:spcPct val="50000"/>
              </a:spcBef>
            </a:pPr>
            <a:r>
              <a:rPr lang="en-US" b="1" dirty="0">
                <a:solidFill>
                  <a:schemeClr val="accent6">
                    <a:lumMod val="75000"/>
                  </a:schemeClr>
                </a:solidFill>
              </a:rPr>
              <a:t>Person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l-GR"/>
              <a:t>Κληρονομικότητα</a:t>
            </a:r>
            <a:endParaRPr lang="en-GB"/>
          </a:p>
        </p:txBody>
      </p:sp>
      <p:sp>
        <p:nvSpPr>
          <p:cNvPr id="52227" name="Rectangle 3"/>
          <p:cNvSpPr>
            <a:spLocks noGrp="1" noChangeArrowheads="1"/>
          </p:cNvSpPr>
          <p:nvPr>
            <p:ph type="body" idx="1"/>
          </p:nvPr>
        </p:nvSpPr>
        <p:spPr/>
        <p:txBody>
          <a:bodyPr/>
          <a:lstStyle/>
          <a:p>
            <a:r>
              <a:rPr lang="el-GR" sz="2400" dirty="0"/>
              <a:t>Για καλύτερη οργάνωση και συντήρηση του κώδικα (για να μην επαναλαμβάνεται ο ίδιος κώδικας πολλές φορές) </a:t>
            </a:r>
          </a:p>
          <a:p>
            <a:pPr marL="742950" lvl="1" indent="-285750"/>
            <a:r>
              <a:rPr lang="el-GR" sz="2400" dirty="0"/>
              <a:t>φτιάχνουμε μια </a:t>
            </a:r>
            <a:r>
              <a:rPr lang="el-GR" sz="2400" b="1" dirty="0">
                <a:solidFill>
                  <a:schemeClr val="tx2"/>
                </a:solidFill>
              </a:rPr>
              <a:t>γενική/βασική κλάση </a:t>
            </a:r>
            <a:r>
              <a:rPr lang="el-GR" sz="2400" dirty="0"/>
              <a:t>που να περιλαμβάνει τα </a:t>
            </a:r>
            <a:r>
              <a:rPr lang="el-GR" sz="2400" dirty="0">
                <a:solidFill>
                  <a:srgbClr val="0000CC"/>
                </a:solidFill>
              </a:rPr>
              <a:t>κοινά χαρακτηριστικά/πεδία </a:t>
            </a:r>
            <a:r>
              <a:rPr lang="el-GR" sz="2400" dirty="0"/>
              <a:t>και </a:t>
            </a:r>
            <a:r>
              <a:rPr lang="el-GR" sz="2400" dirty="0">
                <a:solidFill>
                  <a:srgbClr val="0000CC"/>
                </a:solidFill>
              </a:rPr>
              <a:t>μεθόδους δύο ή περισσοτέρων κλάσεων </a:t>
            </a:r>
            <a:r>
              <a:rPr lang="el-GR" sz="2400" dirty="0"/>
              <a:t>και </a:t>
            </a:r>
          </a:p>
          <a:p>
            <a:pPr marL="742950" lvl="1" indent="-285750"/>
            <a:r>
              <a:rPr lang="el-GR" sz="2400" dirty="0"/>
              <a:t>εν συνεχεία </a:t>
            </a:r>
            <a:r>
              <a:rPr lang="el-GR" sz="2400" b="1" dirty="0">
                <a:solidFill>
                  <a:schemeClr val="tx2"/>
                </a:solidFill>
              </a:rPr>
              <a:t>επεκτείνουμε</a:t>
            </a:r>
            <a:r>
              <a:rPr lang="el-GR" dirty="0"/>
              <a:t> </a:t>
            </a:r>
            <a:r>
              <a:rPr lang="el-GR" sz="2400" dirty="0"/>
              <a:t>τη βασική φτιάχνοντας κλάσεις που </a:t>
            </a:r>
            <a:r>
              <a:rPr lang="el-GR" sz="2400" b="1" dirty="0">
                <a:solidFill>
                  <a:schemeClr val="tx2"/>
                </a:solidFill>
              </a:rPr>
              <a:t>κληρονομούν</a:t>
            </a:r>
            <a:r>
              <a:rPr lang="el-GR" dirty="0"/>
              <a:t> </a:t>
            </a:r>
            <a:r>
              <a:rPr lang="el-GR" sz="2400" dirty="0"/>
              <a:t>από αυτή.</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260350"/>
            <a:ext cx="8229600" cy="1139825"/>
          </a:xfrm>
        </p:spPr>
        <p:txBody>
          <a:bodyPr/>
          <a:lstStyle/>
          <a:p>
            <a:r>
              <a:rPr lang="el-GR"/>
              <a:t>Κληρονομικότητα</a:t>
            </a:r>
            <a:endParaRPr lang="en-GB"/>
          </a:p>
        </p:txBody>
      </p:sp>
      <p:sp>
        <p:nvSpPr>
          <p:cNvPr id="53251" name="Rectangle 3"/>
          <p:cNvSpPr>
            <a:spLocks noGrp="1" noChangeArrowheads="1"/>
          </p:cNvSpPr>
          <p:nvPr>
            <p:ph type="body" idx="1"/>
          </p:nvPr>
        </p:nvSpPr>
        <p:spPr>
          <a:xfrm>
            <a:off x="466725" y="1341438"/>
            <a:ext cx="7993063" cy="4530725"/>
          </a:xfrm>
        </p:spPr>
        <p:txBody>
          <a:bodyPr/>
          <a:lstStyle/>
          <a:p>
            <a:pPr>
              <a:lnSpc>
                <a:spcPct val="90000"/>
              </a:lnSpc>
            </a:pPr>
            <a:r>
              <a:rPr lang="el-GR" sz="2400" dirty="0"/>
              <a:t>Τι σημαίνει επέκταση...</a:t>
            </a:r>
          </a:p>
          <a:p>
            <a:pPr marL="742950" lvl="1" indent="-285750">
              <a:lnSpc>
                <a:spcPct val="90000"/>
              </a:lnSpc>
            </a:pPr>
            <a:r>
              <a:rPr lang="el-GR" dirty="0"/>
              <a:t>Στις </a:t>
            </a:r>
            <a:r>
              <a:rPr lang="el-GR" b="1" dirty="0">
                <a:solidFill>
                  <a:schemeClr val="tx2"/>
                </a:solidFill>
              </a:rPr>
              <a:t>παραγόμενες κλάσεις </a:t>
            </a:r>
            <a:r>
              <a:rPr lang="el-GR" dirty="0"/>
              <a:t>δηλώνουμε </a:t>
            </a:r>
            <a:r>
              <a:rPr lang="el-GR" dirty="0">
                <a:solidFill>
                  <a:srgbClr val="0000CC"/>
                </a:solidFill>
              </a:rPr>
              <a:t>επιπλέον χαρακτηριστικά και λειτουργίες</a:t>
            </a:r>
            <a:r>
              <a:rPr lang="el-GR" dirty="0"/>
              <a:t>. </a:t>
            </a:r>
          </a:p>
          <a:p>
            <a:pPr marL="742950" lvl="1" indent="-285750">
              <a:lnSpc>
                <a:spcPct val="90000"/>
              </a:lnSpc>
            </a:pPr>
            <a:r>
              <a:rPr lang="el-GR" dirty="0"/>
              <a:t>Τα αντικείμενα έχουν όλα τα χαρακτηριστικά και λειτουργίες που δηλώνονται στην βασική κλάση, </a:t>
            </a:r>
          </a:p>
          <a:p>
            <a:pPr marL="742950" lvl="1" indent="-285750">
              <a:lnSpc>
                <a:spcPct val="90000"/>
              </a:lnSpc>
            </a:pPr>
            <a:r>
              <a:rPr lang="el-GR" dirty="0"/>
              <a:t>καθώς και τα επιπλέον χαρακτηριστικά και λειτουργίες που δηλώνονται στην παραγόμενη κλάση</a:t>
            </a:r>
          </a:p>
          <a:p>
            <a:pPr marL="742950" lvl="1" indent="-285750">
              <a:lnSpc>
                <a:spcPct val="90000"/>
              </a:lnSpc>
            </a:pPr>
            <a:endParaRPr lang="el-G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Αντικείμενο της ενότητας</a:t>
            </a:r>
          </a:p>
        </p:txBody>
      </p:sp>
      <p:sp>
        <p:nvSpPr>
          <p:cNvPr id="3" name="Content Placeholder 2"/>
          <p:cNvSpPr>
            <a:spLocks noGrp="1"/>
          </p:cNvSpPr>
          <p:nvPr>
            <p:ph idx="1"/>
          </p:nvPr>
        </p:nvSpPr>
        <p:spPr/>
        <p:txBody>
          <a:bodyPr>
            <a:normAutofit/>
          </a:bodyPr>
          <a:lstStyle/>
          <a:p>
            <a:r>
              <a:rPr lang="el-GR" dirty="0"/>
              <a:t>Η ενότητα στόχο έχει να συνοψίσει και να σας υπενθυμίσει τις βασικές έννοιες του αντικειμενοστρεφούς παραδείγματος που θα αποτελέσει το βασικό εργαλείο μας στο μάθημα αυτό. </a:t>
            </a:r>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2</a:t>
            </a:fld>
            <a:endParaRPr lang="el-G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l-GR"/>
              <a:t>Κληρονομικότητα</a:t>
            </a:r>
            <a:endParaRPr lang="en-GB"/>
          </a:p>
        </p:txBody>
      </p:sp>
      <p:sp>
        <p:nvSpPr>
          <p:cNvPr id="54275" name="Rectangle 3"/>
          <p:cNvSpPr>
            <a:spLocks noGrp="1" noChangeArrowheads="1"/>
          </p:cNvSpPr>
          <p:nvPr>
            <p:ph type="body" idx="1"/>
          </p:nvPr>
        </p:nvSpPr>
        <p:spPr/>
        <p:txBody>
          <a:bodyPr/>
          <a:lstStyle/>
          <a:p>
            <a:r>
              <a:rPr lang="el-GR" dirty="0"/>
              <a:t>Τα αντικείμενα των παραγόμενων κλάσεων συμπεριφέρονται και ως αντικείμενα της </a:t>
            </a:r>
            <a:r>
              <a:rPr lang="el-GR" dirty="0">
                <a:solidFill>
                  <a:srgbClr val="0000CC"/>
                </a:solidFill>
              </a:rPr>
              <a:t>βασικής</a:t>
            </a:r>
            <a:r>
              <a:rPr lang="el-GR" dirty="0"/>
              <a:t> κλάσης (π.χ., στο πέρασμα παραμέτρων)</a:t>
            </a:r>
            <a:endParaRPr lang="en-US" dirty="0"/>
          </a:p>
          <a:p>
            <a:r>
              <a:rPr lang="el-GR" dirty="0"/>
              <a:t>Η επέκταση ονομάζεται και σχέση </a:t>
            </a:r>
            <a:r>
              <a:rPr lang="en-US" b="1" dirty="0">
                <a:solidFill>
                  <a:srgbClr val="0000CC"/>
                </a:solidFill>
              </a:rPr>
              <a:t>IS_A</a:t>
            </a:r>
            <a:r>
              <a:rPr lang="en-US" dirty="0"/>
              <a:t>  (</a:t>
            </a:r>
            <a:r>
              <a:rPr lang="el-GR" dirty="0"/>
              <a:t>«είναι»).</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l-GR" sz="3800" dirty="0"/>
              <a:t>Κληρονομικότητα – Πεδία και Μέθοδοι</a:t>
            </a:r>
            <a:endParaRPr lang="en-US" sz="3800" dirty="0"/>
          </a:p>
        </p:txBody>
      </p:sp>
      <p:sp>
        <p:nvSpPr>
          <p:cNvPr id="80899" name="Rectangle 3"/>
          <p:cNvSpPr>
            <a:spLocks noGrp="1" noChangeArrowheads="1"/>
          </p:cNvSpPr>
          <p:nvPr>
            <p:ph type="body" idx="1"/>
          </p:nvPr>
        </p:nvSpPr>
        <p:spPr>
          <a:xfrm>
            <a:off x="457200" y="1196975"/>
            <a:ext cx="8229600" cy="4933950"/>
          </a:xfrm>
        </p:spPr>
        <p:txBody>
          <a:bodyPr>
            <a:normAutofit lnSpcReduction="10000"/>
          </a:bodyPr>
          <a:lstStyle/>
          <a:p>
            <a:r>
              <a:rPr lang="el-GR" sz="2200" dirty="0"/>
              <a:t>πεδία και μέθοδοι </a:t>
            </a:r>
            <a:r>
              <a:rPr lang="en-US" sz="2200" b="1" u="sng" dirty="0">
                <a:solidFill>
                  <a:srgbClr val="0000CC"/>
                </a:solidFill>
              </a:rPr>
              <a:t>public</a:t>
            </a:r>
            <a:r>
              <a:rPr lang="en-US" sz="2200" dirty="0"/>
              <a:t>: </a:t>
            </a:r>
            <a:r>
              <a:rPr lang="el-GR" sz="2200" dirty="0"/>
              <a:t>ορατά από </a:t>
            </a:r>
            <a:r>
              <a:rPr lang="el-GR" sz="2600" dirty="0"/>
              <a:t>όλους</a:t>
            </a:r>
          </a:p>
          <a:p>
            <a:pPr marL="742950" lvl="1" indent="-285750"/>
            <a:r>
              <a:rPr lang="el-GR" sz="2200" dirty="0"/>
              <a:t>αλλαγές / διορθώσεις μπορεί να επηρεάσουν τον υπόλοιπο κώδικα</a:t>
            </a:r>
            <a:endParaRPr lang="en-US" sz="2200" dirty="0"/>
          </a:p>
          <a:p>
            <a:r>
              <a:rPr lang="el-GR" sz="2200" dirty="0"/>
              <a:t>πεδία και μέθοδοι</a:t>
            </a:r>
            <a:r>
              <a:rPr lang="en-US" sz="2200" dirty="0"/>
              <a:t> </a:t>
            </a:r>
            <a:r>
              <a:rPr lang="en-US" sz="2200" b="1" u="sng" dirty="0">
                <a:solidFill>
                  <a:srgbClr val="0000CC"/>
                </a:solidFill>
              </a:rPr>
              <a:t>private</a:t>
            </a:r>
            <a:r>
              <a:rPr lang="en-US" sz="2200" dirty="0"/>
              <a:t>: </a:t>
            </a:r>
            <a:r>
              <a:rPr lang="el-GR" sz="2200" dirty="0"/>
              <a:t>ορατά από την υλοποίηση των μεθόδων της κλάσης</a:t>
            </a:r>
          </a:p>
          <a:p>
            <a:pPr marL="742950" lvl="1" indent="-285750"/>
            <a:r>
              <a:rPr lang="el-GR" sz="2000" dirty="0">
                <a:solidFill>
                  <a:schemeClr val="accent2"/>
                </a:solidFill>
              </a:rPr>
              <a:t>αλλαγές / διορθώσεις / έλεγχοι συγκεντρώνονται στον κώδικα της κλάσης και δεν επηρεάζουν τον υπόλοιπο κώδικα</a:t>
            </a:r>
          </a:p>
          <a:p>
            <a:r>
              <a:rPr lang="el-GR" sz="2200" dirty="0"/>
              <a:t>πεδία και μέθοδοι </a:t>
            </a:r>
            <a:r>
              <a:rPr lang="en-US" sz="2200" b="1" u="sng" dirty="0">
                <a:solidFill>
                  <a:srgbClr val="0000CC"/>
                </a:solidFill>
              </a:rPr>
              <a:t>protected</a:t>
            </a:r>
            <a:r>
              <a:rPr lang="en-US" sz="2200" dirty="0"/>
              <a:t>: </a:t>
            </a:r>
            <a:r>
              <a:rPr lang="el-GR" sz="2200" dirty="0"/>
              <a:t>ορατά από</a:t>
            </a:r>
            <a:endParaRPr lang="en-US" sz="2200" dirty="0"/>
          </a:p>
          <a:p>
            <a:pPr marL="742950" lvl="1" indent="-285750"/>
            <a:r>
              <a:rPr lang="el-GR" sz="2200" dirty="0"/>
              <a:t>την υλοποίηση των μεθόδων της κλάσης</a:t>
            </a:r>
            <a:r>
              <a:rPr lang="en-US" sz="2200" dirty="0"/>
              <a:t>, </a:t>
            </a:r>
            <a:r>
              <a:rPr lang="el-GR" sz="2200" dirty="0"/>
              <a:t>και επιπλέον από</a:t>
            </a:r>
          </a:p>
          <a:p>
            <a:pPr marL="742950" lvl="1" indent="-285750"/>
            <a:r>
              <a:rPr lang="el-GR" sz="2200" dirty="0"/>
              <a:t>την υλοποίηση </a:t>
            </a:r>
            <a:r>
              <a:rPr lang="el-GR" sz="2200" dirty="0">
                <a:solidFill>
                  <a:srgbClr val="0000FF"/>
                </a:solidFill>
              </a:rPr>
              <a:t>των μεθόδων των κλάσεων που τα κληρονομούν</a:t>
            </a:r>
          </a:p>
          <a:p>
            <a:pPr marL="1143000" lvl="2" indent="-228600"/>
            <a:r>
              <a:rPr lang="el-GR" sz="1800" dirty="0">
                <a:solidFill>
                  <a:schemeClr val="accent2"/>
                </a:solidFill>
              </a:rPr>
              <a:t>αλλαγές / διορθώσεις / έλεγχοι συγκεντρώνονται στον κώδικα της κλάσης</a:t>
            </a:r>
          </a:p>
          <a:p>
            <a:pPr marL="1143000" lvl="2" indent="-228600"/>
            <a:r>
              <a:rPr lang="el-GR" sz="1800" dirty="0">
                <a:solidFill>
                  <a:srgbClr val="FF0000"/>
                </a:solidFill>
              </a:rPr>
              <a:t>επηρεάζουν τον κώδικα των παραγόμενων κλάσεων </a:t>
            </a:r>
          </a:p>
          <a:p>
            <a:pPr marL="1143000" lvl="2" indent="-228600"/>
            <a:r>
              <a:rPr lang="el-GR" sz="1800" dirty="0">
                <a:solidFill>
                  <a:srgbClr val="0000FF"/>
                </a:solidFill>
              </a:rPr>
              <a:t>δεν επηρεάζουν τον υπόλοιπο κώδικα</a:t>
            </a:r>
            <a:endParaRPr lang="en-US" sz="2000" dirty="0">
              <a:solidFill>
                <a:srgbClr val="0000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D1511-6A84-4A62-821C-401B67CFE62E}"/>
              </a:ext>
            </a:extLst>
          </p:cNvPr>
          <p:cNvSpPr>
            <a:spLocks noGrp="1"/>
          </p:cNvSpPr>
          <p:nvPr>
            <p:ph type="title"/>
          </p:nvPr>
        </p:nvSpPr>
        <p:spPr/>
        <p:txBody>
          <a:bodyPr>
            <a:noAutofit/>
          </a:bodyPr>
          <a:lstStyle/>
          <a:p>
            <a:r>
              <a:rPr lang="el-GR" sz="3800" dirty="0"/>
              <a:t>Κληρονομικότητα – Πεδία και Μέθοδοι</a:t>
            </a:r>
            <a:endParaRPr lang="en-US" sz="3800" dirty="0"/>
          </a:p>
        </p:txBody>
      </p:sp>
      <p:sp>
        <p:nvSpPr>
          <p:cNvPr id="3" name="Content Placeholder 2">
            <a:extLst>
              <a:ext uri="{FF2B5EF4-FFF2-40B4-BE49-F238E27FC236}">
                <a16:creationId xmlns:a16="http://schemas.microsoft.com/office/drawing/2014/main" id="{AE72D231-3B7D-4EE8-8EB2-9590AB57F618}"/>
              </a:ext>
            </a:extLst>
          </p:cNvPr>
          <p:cNvSpPr>
            <a:spLocks noGrp="1"/>
          </p:cNvSpPr>
          <p:nvPr>
            <p:ph idx="1"/>
          </p:nvPr>
        </p:nvSpPr>
        <p:spPr/>
        <p:txBody>
          <a:bodyPr>
            <a:normAutofit fontScale="85000" lnSpcReduction="20000"/>
          </a:bodyPr>
          <a:lstStyle/>
          <a:p>
            <a:r>
              <a:rPr lang="el-GR" sz="2400" dirty="0"/>
              <a:t>πεδία και μέθοδοι </a:t>
            </a:r>
            <a:r>
              <a:rPr lang="en-US" sz="2400" b="1" u="sng" dirty="0">
                <a:solidFill>
                  <a:srgbClr val="0000CC"/>
                </a:solidFill>
              </a:rPr>
              <a:t>package-private</a:t>
            </a:r>
            <a:r>
              <a:rPr lang="en-US" sz="2400" dirty="0"/>
              <a:t>: </a:t>
            </a:r>
            <a:r>
              <a:rPr lang="el-GR" sz="2400" dirty="0"/>
              <a:t>ορατά από όλους</a:t>
            </a:r>
            <a:r>
              <a:rPr lang="en-US" sz="2400" dirty="0"/>
              <a:t> </a:t>
            </a:r>
            <a:r>
              <a:rPr lang="el-GR" sz="2400" dirty="0"/>
              <a:t>μέσα στο </a:t>
            </a:r>
            <a:r>
              <a:rPr lang="en-US" sz="2400" dirty="0"/>
              <a:t>package </a:t>
            </a:r>
            <a:r>
              <a:rPr lang="el-GR" sz="2400" dirty="0"/>
              <a:t>της κλάσης</a:t>
            </a:r>
          </a:p>
          <a:p>
            <a:pPr lvl="1"/>
            <a:r>
              <a:rPr lang="el-GR" sz="2000" dirty="0"/>
              <a:t>Δεν χρειάζεται </a:t>
            </a:r>
            <a:r>
              <a:rPr lang="en-US" sz="2000" dirty="0"/>
              <a:t>modifier (</a:t>
            </a:r>
            <a:r>
              <a:rPr lang="el-GR" sz="2000" dirty="0"/>
              <a:t>αν δεν πείτε </a:t>
            </a:r>
            <a:r>
              <a:rPr lang="el-GR" sz="2000" dirty="0" err="1"/>
              <a:t>τπτ</a:t>
            </a:r>
            <a:r>
              <a:rPr lang="el-GR" sz="2000" dirty="0"/>
              <a:t> για την μέθοδο ή το πεδίο, είναι </a:t>
            </a:r>
            <a:r>
              <a:rPr lang="en-US" sz="2000" dirty="0"/>
              <a:t>package-private</a:t>
            </a:r>
            <a:r>
              <a:rPr lang="el-GR" sz="2000" dirty="0"/>
              <a:t>)</a:t>
            </a:r>
            <a:endParaRPr lang="en-US" sz="2000" dirty="0"/>
          </a:p>
          <a:p>
            <a:pPr lvl="1"/>
            <a:r>
              <a:rPr lang="el-GR" sz="2000" dirty="0"/>
              <a:t>Αν οι </a:t>
            </a:r>
            <a:r>
              <a:rPr lang="el-GR" sz="2000" dirty="0" err="1"/>
              <a:t>υποκλάσεις</a:t>
            </a:r>
            <a:r>
              <a:rPr lang="el-GR" sz="2000" dirty="0"/>
              <a:t> είναι σε άλλο </a:t>
            </a:r>
            <a:r>
              <a:rPr lang="en-US" sz="2000" dirty="0"/>
              <a:t>package </a:t>
            </a:r>
            <a:r>
              <a:rPr lang="el-GR" sz="2000" dirty="0"/>
              <a:t>δεν βλέπουν την εν λόγω μέθοδο ή το πεδίο)</a:t>
            </a:r>
          </a:p>
          <a:p>
            <a:pPr lvl="1"/>
            <a:r>
              <a:rPr lang="el-GR" sz="2000" dirty="0"/>
              <a:t>Δημιουργούν αρκετά προβλήματα αν αρχίσουν να υπεισέρχονται </a:t>
            </a:r>
            <a:r>
              <a:rPr lang="el-GR" sz="2000" dirty="0" err="1"/>
              <a:t>υποπακέτα</a:t>
            </a:r>
            <a:r>
              <a:rPr lang="el-GR" sz="2000" dirty="0"/>
              <a:t> στο πακέτο</a:t>
            </a:r>
          </a:p>
          <a:p>
            <a:r>
              <a:rPr lang="el-GR" sz="2400" dirty="0"/>
              <a:t>Συνήθως, η χρήση αυτών των μεθόδων είναι για </a:t>
            </a:r>
            <a:r>
              <a:rPr lang="en-US" sz="2400" dirty="0"/>
              <a:t>utility methods to be invoked by the classes of a thematically focused package. </a:t>
            </a:r>
            <a:r>
              <a:rPr lang="el-GR" sz="2400" dirty="0"/>
              <a:t>Ουσιαστικά, περιορίζει τους </a:t>
            </a:r>
            <a:r>
              <a:rPr lang="en-US" sz="2400" dirty="0"/>
              <a:t>clients </a:t>
            </a:r>
            <a:r>
              <a:rPr lang="el-GR" sz="2400" dirty="0"/>
              <a:t>μιας μεθόδου, αυστηρά μέσα σε ένα </a:t>
            </a:r>
            <a:r>
              <a:rPr lang="en-US" sz="2400" dirty="0"/>
              <a:t>package. </a:t>
            </a:r>
            <a:r>
              <a:rPr lang="el-GR" sz="2400" dirty="0"/>
              <a:t>Αλλά είναι πολύ εύκολο να κακοποιηθεί η σκοπιμότητα μιας τέτοιας επιλογής.</a:t>
            </a:r>
          </a:p>
          <a:p>
            <a:r>
              <a:rPr lang="el-GR" sz="2400" dirty="0">
                <a:solidFill>
                  <a:srgbClr val="FF0000"/>
                </a:solidFill>
              </a:rPr>
              <a:t>Στα πλαίσια του μαθήματος:</a:t>
            </a:r>
          </a:p>
          <a:p>
            <a:pPr lvl="1"/>
            <a:r>
              <a:rPr lang="el-GR" sz="2000" b="1" dirty="0">
                <a:solidFill>
                  <a:srgbClr val="FF0000"/>
                </a:solidFill>
              </a:rPr>
              <a:t>ΑΠΑΓΟΡΕΥΕΤΑΙ Η ΧΡΗΣΗ </a:t>
            </a:r>
            <a:r>
              <a:rPr lang="en-US" sz="2000" b="1" dirty="0">
                <a:solidFill>
                  <a:srgbClr val="FF0000"/>
                </a:solidFill>
              </a:rPr>
              <a:t>package-private </a:t>
            </a:r>
            <a:r>
              <a:rPr lang="el-GR" sz="2000" b="1" dirty="0">
                <a:solidFill>
                  <a:srgbClr val="FF0000"/>
                </a:solidFill>
              </a:rPr>
              <a:t>μεθόδων ή πεδίων παντοιοτρόπως </a:t>
            </a:r>
            <a:r>
              <a:rPr lang="el-GR" sz="2000" dirty="0"/>
              <a:t>(ώστε να μάθετε να ορίζετε ορατότητες εσκεμμένα και να μην υπάρχει άλλοθι για την έλλειψη ορισμού ορατότητας)</a:t>
            </a:r>
            <a:r>
              <a:rPr lang="en-US" sz="2000" dirty="0"/>
              <a:t> =&gt; </a:t>
            </a:r>
            <a:endParaRPr lang="el-GR" sz="2000" dirty="0"/>
          </a:p>
          <a:p>
            <a:pPr lvl="1"/>
            <a:r>
              <a:rPr lang="el-GR" sz="2000" dirty="0">
                <a:solidFill>
                  <a:srgbClr val="FF0000"/>
                </a:solidFill>
              </a:rPr>
              <a:t>Οπουδήποτε συναντήσω </a:t>
            </a:r>
            <a:r>
              <a:rPr lang="en-US" sz="2000" dirty="0">
                <a:solidFill>
                  <a:srgbClr val="FF0000"/>
                </a:solidFill>
              </a:rPr>
              <a:t>package-private visibility </a:t>
            </a:r>
            <a:r>
              <a:rPr lang="el-GR" sz="2000" dirty="0">
                <a:solidFill>
                  <a:srgbClr val="FF0000"/>
                </a:solidFill>
              </a:rPr>
              <a:t>μετρά για λάθος</a:t>
            </a:r>
          </a:p>
          <a:p>
            <a:endParaRPr lang="el-GR" sz="2400" dirty="0"/>
          </a:p>
          <a:p>
            <a:endParaRPr lang="en-US" sz="2400" dirty="0"/>
          </a:p>
        </p:txBody>
      </p:sp>
      <p:sp>
        <p:nvSpPr>
          <p:cNvPr id="4" name="Slide Number Placeholder 3">
            <a:extLst>
              <a:ext uri="{FF2B5EF4-FFF2-40B4-BE49-F238E27FC236}">
                <a16:creationId xmlns:a16="http://schemas.microsoft.com/office/drawing/2014/main" id="{CCDDB6C2-8174-4E78-AD06-C934752062DF}"/>
              </a:ext>
            </a:extLst>
          </p:cNvPr>
          <p:cNvSpPr>
            <a:spLocks noGrp="1"/>
          </p:cNvSpPr>
          <p:nvPr>
            <p:ph type="sldNum" sz="quarter" idx="12"/>
          </p:nvPr>
        </p:nvSpPr>
        <p:spPr/>
        <p:txBody>
          <a:bodyPr/>
          <a:lstStyle/>
          <a:p>
            <a:pPr>
              <a:defRPr/>
            </a:pPr>
            <a:fld id="{36664E9B-3A05-4A5F-BB95-6A3DBFA50A39}" type="slidenum">
              <a:rPr lang="el-GR" altLang="en-US" smtClean="0"/>
              <a:pPr>
                <a:defRPr/>
              </a:pPr>
              <a:t>22</a:t>
            </a:fld>
            <a:endParaRPr lang="el-GR" altLang="en-US" dirty="0"/>
          </a:p>
        </p:txBody>
      </p:sp>
    </p:spTree>
    <p:extLst>
      <p:ext uri="{BB962C8B-B14F-4D97-AF65-F5344CB8AC3E}">
        <p14:creationId xmlns:p14="http://schemas.microsoft.com/office/powerpoint/2010/main" val="38696591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ΠΟΛΥΜΟΡΦΙΣΜΟΣ</a:t>
            </a:r>
          </a:p>
        </p:txBody>
      </p:sp>
      <p:sp>
        <p:nvSpPr>
          <p:cNvPr id="3" name="Text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2"/>
          </p:nvPr>
        </p:nvSpPr>
        <p:spPr/>
        <p:txBody>
          <a:bodyPr/>
          <a:lstStyle/>
          <a:p>
            <a:pPr>
              <a:defRPr/>
            </a:pPr>
            <a:fld id="{6BC62216-4CDD-4619-8B68-BE625C4665E5}" type="slidenum">
              <a:rPr lang="el-GR" altLang="en-US" smtClean="0"/>
              <a:pPr>
                <a:defRPr/>
              </a:pPr>
              <a:t>23</a:t>
            </a:fld>
            <a:endParaRPr lang="el-GR"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συντήρηση κάνει τον κόσμο να γυρνάει …</a:t>
            </a:r>
          </a:p>
        </p:txBody>
      </p:sp>
      <p:sp>
        <p:nvSpPr>
          <p:cNvPr id="3" name="Content Placeholder 2"/>
          <p:cNvSpPr>
            <a:spLocks noGrp="1"/>
          </p:cNvSpPr>
          <p:nvPr>
            <p:ph idx="1"/>
          </p:nvPr>
        </p:nvSpPr>
        <p:spPr/>
        <p:txBody>
          <a:bodyPr/>
          <a:lstStyle/>
          <a:p>
            <a:pPr>
              <a:lnSpc>
                <a:spcPct val="90000"/>
              </a:lnSpc>
            </a:pPr>
            <a:r>
              <a:rPr lang="el-GR" sz="2100" dirty="0"/>
              <a:t>Η συντήρηση είναι το 60%-80% της προσπάθειας σε ένα </a:t>
            </a:r>
            <a:r>
              <a:rPr lang="en-US" sz="2100" dirty="0"/>
              <a:t>software project</a:t>
            </a:r>
            <a:r>
              <a:rPr lang="el-GR" sz="2100" dirty="0"/>
              <a:t> και πολύ συχνά αφορά την επέκταση του υπάρχοντος κώδικα με επιπλέον λειτουργικότητα</a:t>
            </a:r>
          </a:p>
          <a:p>
            <a:pPr>
              <a:lnSpc>
                <a:spcPct val="90000"/>
              </a:lnSpc>
            </a:pPr>
            <a:endParaRPr lang="el-GR" sz="2100" dirty="0"/>
          </a:p>
          <a:p>
            <a:pPr>
              <a:lnSpc>
                <a:spcPct val="90000"/>
              </a:lnSpc>
            </a:pPr>
            <a:r>
              <a:rPr lang="el-GR" sz="2100" dirty="0"/>
              <a:t>Γενικά είναι επιθυμητό είναι να έχουμε τη δυνατότητα </a:t>
            </a:r>
            <a:r>
              <a:rPr lang="el-GR" sz="2100" dirty="0">
                <a:solidFill>
                  <a:srgbClr val="0000FF"/>
                </a:solidFill>
              </a:rPr>
              <a:t>να προσθέτουμε νέες δυνατότητες </a:t>
            </a:r>
            <a:r>
              <a:rPr lang="el-GR" sz="2100" dirty="0"/>
              <a:t>σε ένα πρόγραμμα</a:t>
            </a:r>
            <a:r>
              <a:rPr lang="el-GR" sz="2100" dirty="0">
                <a:solidFill>
                  <a:srgbClr val="0000FF"/>
                </a:solidFill>
              </a:rPr>
              <a:t> χωρίς να χρειαστεί να αλλάξουμε δραστικά</a:t>
            </a:r>
            <a:r>
              <a:rPr lang="el-GR" sz="2100" dirty="0"/>
              <a:t> </a:t>
            </a:r>
            <a:r>
              <a:rPr lang="el-GR" sz="2100" dirty="0">
                <a:solidFill>
                  <a:srgbClr val="0000FF"/>
                </a:solidFill>
              </a:rPr>
              <a:t>τον</a:t>
            </a:r>
            <a:r>
              <a:rPr lang="el-GR" sz="2100" dirty="0"/>
              <a:t> </a:t>
            </a:r>
            <a:r>
              <a:rPr lang="el-GR" sz="2100" dirty="0">
                <a:solidFill>
                  <a:srgbClr val="0000FF"/>
                </a:solidFill>
              </a:rPr>
              <a:t>υπάρχοντα κώδικα </a:t>
            </a:r>
            <a:r>
              <a:rPr lang="el-GR" sz="2100" dirty="0"/>
              <a:t>…</a:t>
            </a:r>
          </a:p>
          <a:p>
            <a:pPr>
              <a:lnSpc>
                <a:spcPct val="90000"/>
              </a:lnSpc>
            </a:pPr>
            <a:r>
              <a:rPr lang="el-GR" sz="2100" dirty="0"/>
              <a:t>Πώς γίνεται αυτό ??</a:t>
            </a:r>
          </a:p>
          <a:p>
            <a:pPr lvl="1">
              <a:lnSpc>
                <a:spcPct val="90000"/>
              </a:lnSpc>
            </a:pPr>
            <a:r>
              <a:rPr lang="el-GR" sz="2000" dirty="0"/>
              <a:t>συνδυάζουμε </a:t>
            </a:r>
            <a:r>
              <a:rPr lang="el-GR" sz="2000" b="1" dirty="0"/>
              <a:t>κληρονομικότητα</a:t>
            </a:r>
            <a:r>
              <a:rPr lang="el-GR" sz="2000" dirty="0"/>
              <a:t> &amp; </a:t>
            </a:r>
            <a:r>
              <a:rPr lang="el-GR" sz="2000" b="1" dirty="0"/>
              <a:t>πολυμορφισμό</a:t>
            </a:r>
          </a:p>
          <a:p>
            <a:endParaRPr lang="el-GR" dirty="0"/>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24</a:t>
            </a:fld>
            <a:endParaRPr lang="el-GR"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Βασικοί πυλώνες του πολυμορφισμού</a:t>
            </a:r>
          </a:p>
        </p:txBody>
      </p:sp>
      <p:sp>
        <p:nvSpPr>
          <p:cNvPr id="3" name="Content Placeholder 2"/>
          <p:cNvSpPr>
            <a:spLocks noGrp="1"/>
          </p:cNvSpPr>
          <p:nvPr>
            <p:ph idx="1"/>
          </p:nvPr>
        </p:nvSpPr>
        <p:spPr/>
        <p:txBody>
          <a:bodyPr>
            <a:normAutofit fontScale="92500" lnSpcReduction="20000"/>
          </a:bodyPr>
          <a:lstStyle/>
          <a:p>
            <a:r>
              <a:rPr lang="en-US" b="1" dirty="0"/>
              <a:t>method overloading</a:t>
            </a:r>
            <a:r>
              <a:rPr lang="el-GR" b="1" dirty="0"/>
              <a:t> (υπερφόρτωση μεθόδων)</a:t>
            </a:r>
          </a:p>
          <a:p>
            <a:pPr lvl="1"/>
            <a:r>
              <a:rPr lang="el-GR" sz="2600" dirty="0"/>
              <a:t>σε μια κλάση ορίζονται 2 ή περισσότερες μέθοδοι με το ίδιο όνομα και διαφορετικές παραμέτρους – διαφορετικό πρωτότυπο (το είδαμε στην περίπτωση πολλαπλών </a:t>
            </a:r>
            <a:r>
              <a:rPr lang="en-US" sz="2600" dirty="0"/>
              <a:t>constructors</a:t>
            </a:r>
            <a:r>
              <a:rPr lang="el-GR" sz="2600" dirty="0"/>
              <a:t>)</a:t>
            </a:r>
            <a:endParaRPr lang="en-US" sz="2600" dirty="0"/>
          </a:p>
          <a:p>
            <a:r>
              <a:rPr lang="en-US" b="1" dirty="0">
                <a:solidFill>
                  <a:srgbClr val="0000FF"/>
                </a:solidFill>
              </a:rPr>
              <a:t>method overriding </a:t>
            </a:r>
            <a:r>
              <a:rPr lang="el-GR" b="1" dirty="0">
                <a:solidFill>
                  <a:srgbClr val="0000FF"/>
                </a:solidFill>
              </a:rPr>
              <a:t>(επανακαθορισμός μεθόδων)</a:t>
            </a:r>
          </a:p>
          <a:p>
            <a:pPr lvl="1"/>
            <a:r>
              <a:rPr lang="el-GR" sz="2600" b="1" dirty="0">
                <a:solidFill>
                  <a:schemeClr val="tx2"/>
                </a:solidFill>
              </a:rPr>
              <a:t>η μέθοδος μιας βασική κλάσης ορίζεται ξανά στην παραγόμενη κλάση </a:t>
            </a:r>
            <a:r>
              <a:rPr lang="el-GR" sz="2600" b="1" u="sng" dirty="0">
                <a:solidFill>
                  <a:schemeClr val="tx2"/>
                </a:solidFill>
              </a:rPr>
              <a:t>με νέα υλοποίηση και το ίδιο πρωτότυπο</a:t>
            </a:r>
          </a:p>
          <a:p>
            <a:pPr lvl="1"/>
            <a:r>
              <a:rPr lang="el-GR" sz="2600" b="1" u="sng" dirty="0">
                <a:solidFill>
                  <a:srgbClr val="FF0000"/>
                </a:solidFill>
              </a:rPr>
              <a:t>με αυτή τη τεχνική μπορούμε να πετύχουμε τον επεκτασιμότητα του κώδικα!!</a:t>
            </a:r>
            <a:endParaRPr lang="en-US" sz="2600" b="1" u="sng" dirty="0">
              <a:solidFill>
                <a:srgbClr val="FF0000"/>
              </a:solidFill>
            </a:endParaRPr>
          </a:p>
          <a:p>
            <a:endParaRPr lang="el-GR" dirty="0"/>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25</a:t>
            </a:fld>
            <a:endParaRPr lang="el-G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Αφηρημένες κλάσεις</a:t>
            </a:r>
          </a:p>
        </p:txBody>
      </p:sp>
      <p:sp>
        <p:nvSpPr>
          <p:cNvPr id="3" name="Content Placeholder 2"/>
          <p:cNvSpPr>
            <a:spLocks noGrp="1"/>
          </p:cNvSpPr>
          <p:nvPr>
            <p:ph idx="1"/>
          </p:nvPr>
        </p:nvSpPr>
        <p:spPr/>
        <p:txBody>
          <a:bodyPr>
            <a:normAutofit fontScale="85000" lnSpcReduction="20000"/>
          </a:bodyPr>
          <a:lstStyle/>
          <a:p>
            <a:pPr>
              <a:lnSpc>
                <a:spcPct val="90000"/>
              </a:lnSpc>
            </a:pPr>
            <a:r>
              <a:rPr lang="el-GR" sz="2600" dirty="0"/>
              <a:t>Δηλώνοντας μια κλάση ως αφηρημένη (</a:t>
            </a:r>
            <a:r>
              <a:rPr lang="en-US" sz="2600" dirty="0">
                <a:solidFill>
                  <a:srgbClr val="FF0000"/>
                </a:solidFill>
              </a:rPr>
              <a:t>abstract</a:t>
            </a:r>
            <a:r>
              <a:rPr lang="en-US" sz="2600" dirty="0"/>
              <a:t>)</a:t>
            </a:r>
          </a:p>
          <a:p>
            <a:pPr lvl="1">
              <a:lnSpc>
                <a:spcPct val="90000"/>
              </a:lnSpc>
            </a:pPr>
            <a:r>
              <a:rPr lang="el-GR" sz="2200" dirty="0"/>
              <a:t>μια κλάση ονομάζεται αφηρημένη αν περιέχει τουλάχιστον μια </a:t>
            </a:r>
            <a:r>
              <a:rPr lang="el-GR" sz="2200" dirty="0">
                <a:solidFill>
                  <a:srgbClr val="FF0000"/>
                </a:solidFill>
              </a:rPr>
              <a:t>αφηρημένη μέθοδο </a:t>
            </a:r>
            <a:r>
              <a:rPr lang="el-GR" sz="2200" dirty="0"/>
              <a:t>που δεν περιλαμβάνει υλοποίηση</a:t>
            </a:r>
          </a:p>
          <a:p>
            <a:pPr lvl="2">
              <a:lnSpc>
                <a:spcPct val="90000"/>
              </a:lnSpc>
            </a:pPr>
            <a:r>
              <a:rPr lang="el-GR" sz="2000" dirty="0"/>
              <a:t>Η κλάση δηλώνεται </a:t>
            </a:r>
            <a:r>
              <a:rPr lang="en-US" sz="2000" dirty="0"/>
              <a:t>public </a:t>
            </a:r>
            <a:r>
              <a:rPr lang="en-US" sz="2000" dirty="0">
                <a:solidFill>
                  <a:srgbClr val="FF0000"/>
                </a:solidFill>
              </a:rPr>
              <a:t>abstract</a:t>
            </a:r>
            <a:r>
              <a:rPr lang="en-US" sz="2000" dirty="0"/>
              <a:t> class </a:t>
            </a:r>
            <a:r>
              <a:rPr lang="en-US" sz="2000" dirty="0" err="1">
                <a:solidFill>
                  <a:srgbClr val="0000CC"/>
                </a:solidFill>
              </a:rPr>
              <a:t>MyAbstractClass</a:t>
            </a:r>
            <a:endParaRPr lang="el-GR" sz="1800" dirty="0">
              <a:solidFill>
                <a:srgbClr val="0000CC"/>
              </a:solidFill>
            </a:endParaRPr>
          </a:p>
          <a:p>
            <a:pPr lvl="2">
              <a:lnSpc>
                <a:spcPct val="90000"/>
              </a:lnSpc>
            </a:pPr>
            <a:r>
              <a:rPr lang="el-GR" sz="2000" dirty="0"/>
              <a:t>με τη μέθοδο </a:t>
            </a:r>
            <a:r>
              <a:rPr lang="en-US" sz="2000" dirty="0"/>
              <a:t>public </a:t>
            </a:r>
            <a:r>
              <a:rPr lang="en-US" sz="2000" dirty="0">
                <a:solidFill>
                  <a:srgbClr val="FF0000"/>
                </a:solidFill>
              </a:rPr>
              <a:t>abstract </a:t>
            </a:r>
            <a:r>
              <a:rPr lang="en-US" sz="2000" dirty="0" err="1">
                <a:solidFill>
                  <a:srgbClr val="0000CC"/>
                </a:solidFill>
              </a:rPr>
              <a:t>returnType</a:t>
            </a:r>
            <a:r>
              <a:rPr lang="en-US" sz="2000" dirty="0">
                <a:solidFill>
                  <a:srgbClr val="777777"/>
                </a:solidFill>
              </a:rPr>
              <a:t> </a:t>
            </a:r>
            <a:r>
              <a:rPr lang="en-US" sz="2000" dirty="0" err="1">
                <a:solidFill>
                  <a:srgbClr val="0000FF"/>
                </a:solidFill>
              </a:rPr>
              <a:t>methodName</a:t>
            </a:r>
            <a:r>
              <a:rPr lang="en-US" sz="2000" dirty="0">
                <a:solidFill>
                  <a:srgbClr val="0000FF"/>
                </a:solidFill>
              </a:rPr>
              <a:t>();</a:t>
            </a:r>
            <a:endParaRPr lang="el-GR" sz="2000" dirty="0">
              <a:solidFill>
                <a:srgbClr val="0000FF"/>
              </a:solidFill>
            </a:endParaRPr>
          </a:p>
          <a:p>
            <a:pPr lvl="1">
              <a:lnSpc>
                <a:spcPct val="90000"/>
              </a:lnSpc>
            </a:pPr>
            <a:r>
              <a:rPr lang="el-GR" sz="2200" dirty="0">
                <a:solidFill>
                  <a:schemeClr val="bg1">
                    <a:lumMod val="50000"/>
                  </a:schemeClr>
                </a:solidFill>
              </a:rPr>
              <a:t>η δημιουργία αντικειμένων αφηρημένης κλάσης δεν επιτρέπεται από τον </a:t>
            </a:r>
            <a:r>
              <a:rPr lang="en-US" sz="2200" dirty="0">
                <a:solidFill>
                  <a:schemeClr val="bg1">
                    <a:lumMod val="50000"/>
                  </a:schemeClr>
                </a:solidFill>
              </a:rPr>
              <a:t>compiler =&gt;</a:t>
            </a:r>
            <a:r>
              <a:rPr lang="el-GR" sz="2200" dirty="0">
                <a:solidFill>
                  <a:schemeClr val="bg1">
                    <a:lumMod val="50000"/>
                  </a:schemeClr>
                </a:solidFill>
              </a:rPr>
              <a:t> υποχρεωτικά, θα κατασκευαστούν αντικείμενα των παραγόμενων</a:t>
            </a:r>
            <a:endParaRPr lang="en-US" sz="2200" dirty="0">
              <a:solidFill>
                <a:schemeClr val="bg1">
                  <a:lumMod val="50000"/>
                </a:schemeClr>
              </a:solidFill>
            </a:endParaRPr>
          </a:p>
          <a:p>
            <a:pPr lvl="1">
              <a:lnSpc>
                <a:spcPct val="90000"/>
              </a:lnSpc>
            </a:pPr>
            <a:r>
              <a:rPr lang="en-US" sz="2200" b="1" dirty="0">
                <a:solidFill>
                  <a:srgbClr val="0000FF"/>
                </a:solidFill>
              </a:rPr>
              <a:t>Contract: </a:t>
            </a:r>
            <a:r>
              <a:rPr lang="el-GR" sz="2200" b="1" dirty="0">
                <a:solidFill>
                  <a:srgbClr val="0000FF"/>
                </a:solidFill>
              </a:rPr>
              <a:t>η μη υλοποίηση αφηρημένων μεθόδων δεν επιτρέπεται από τον </a:t>
            </a:r>
            <a:r>
              <a:rPr lang="en-US" sz="2200" b="1" dirty="0">
                <a:solidFill>
                  <a:srgbClr val="0000FF"/>
                </a:solidFill>
              </a:rPr>
              <a:t>compiler</a:t>
            </a:r>
            <a:r>
              <a:rPr lang="el-GR" sz="2200" b="1" dirty="0"/>
              <a:t> </a:t>
            </a:r>
          </a:p>
          <a:p>
            <a:pPr lvl="1">
              <a:lnSpc>
                <a:spcPct val="90000"/>
              </a:lnSpc>
            </a:pPr>
            <a:r>
              <a:rPr lang="el-GR" sz="2200" dirty="0"/>
              <a:t>η αφηρημένη κλάση λειτουργεί σαν καλούπι για την κατασκευή παραγόμενων που προσφέρουν </a:t>
            </a:r>
            <a:r>
              <a:rPr lang="el-GR" sz="2200" b="1" dirty="0"/>
              <a:t>εναλλακτικές υλοποιήσεις στις αφηρημένες μεθόδους</a:t>
            </a:r>
          </a:p>
          <a:p>
            <a:pPr lvl="1">
              <a:lnSpc>
                <a:spcPct val="90000"/>
              </a:lnSpc>
            </a:pPr>
            <a:endParaRPr lang="el-GR" sz="2200" b="1" dirty="0"/>
          </a:p>
          <a:p>
            <a:pPr lvl="1">
              <a:lnSpc>
                <a:spcPct val="90000"/>
              </a:lnSpc>
            </a:pPr>
            <a:r>
              <a:rPr lang="el-GR" sz="2200" b="1" dirty="0"/>
              <a:t>Ουσιαστικά, ο πολυμορφισμός επιτυγχάνεται διότι ο υπόλοιπος κώδικας (πλην των </a:t>
            </a:r>
            <a:r>
              <a:rPr lang="en-US" sz="2200" b="1" dirty="0"/>
              <a:t>new()) </a:t>
            </a:r>
            <a:r>
              <a:rPr lang="el-GR" sz="2200" b="1" dirty="0"/>
              <a:t>γράφεται σε σχέση με την βασική, </a:t>
            </a:r>
            <a:r>
              <a:rPr lang="en-US" sz="2200" b="1" dirty="0"/>
              <a:t>abstract class</a:t>
            </a:r>
            <a:r>
              <a:rPr lang="el-GR" sz="2200" b="1" dirty="0"/>
              <a:t>,</a:t>
            </a:r>
            <a:r>
              <a:rPr lang="en-US" sz="2200" b="1" dirty="0"/>
              <a:t> </a:t>
            </a:r>
            <a:r>
              <a:rPr lang="el-GR" sz="2200" b="1" dirty="0"/>
              <a:t>για την οποία ο μεταφραστής εγγυάται ότι οι </a:t>
            </a:r>
            <a:r>
              <a:rPr lang="el-GR" sz="2200" b="1" dirty="0" err="1"/>
              <a:t>υποκλάσεις</a:t>
            </a:r>
            <a:r>
              <a:rPr lang="el-GR" sz="2200" b="1" dirty="0"/>
              <a:t> της θα παρέχουν υλοποιήσεις για τις αφηρημένες μεθόδους =&gt; αναλόγως τι θα έχει γίνει </a:t>
            </a:r>
            <a:r>
              <a:rPr lang="en-US" sz="2200" b="1" dirty="0"/>
              <a:t>new() </a:t>
            </a:r>
            <a:r>
              <a:rPr lang="el-GR" sz="2200" b="1" dirty="0"/>
              <a:t>θα εκτελεστεί και ο αντίστοιχος κώδικας</a:t>
            </a:r>
            <a:endParaRPr lang="en-US" sz="2200" dirty="0"/>
          </a:p>
          <a:p>
            <a:endParaRPr lang="el-GR" dirty="0"/>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26</a:t>
            </a:fld>
            <a:endParaRPr lang="el-G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itle 33">
            <a:extLst>
              <a:ext uri="{FF2B5EF4-FFF2-40B4-BE49-F238E27FC236}">
                <a16:creationId xmlns:a16="http://schemas.microsoft.com/office/drawing/2014/main" id="{BAAE9796-0E1A-4666-87BD-AEEAD9CA0E1A}"/>
              </a:ext>
            </a:extLst>
          </p:cNvPr>
          <p:cNvSpPr>
            <a:spLocks noGrp="1"/>
          </p:cNvSpPr>
          <p:nvPr>
            <p:ph type="title"/>
          </p:nvPr>
        </p:nvSpPr>
        <p:spPr/>
        <p:txBody>
          <a:bodyPr>
            <a:normAutofit fontScale="90000"/>
          </a:bodyPr>
          <a:lstStyle/>
          <a:p>
            <a:pPr algn="l"/>
            <a:r>
              <a:rPr lang="en-US" dirty="0"/>
              <a:t>Puzzles are made from </a:t>
            </a:r>
            <a:br>
              <a:rPr lang="en-US" dirty="0"/>
            </a:br>
            <a:r>
              <a:rPr lang="en-US" dirty="0"/>
              <a:t>contracts</a:t>
            </a:r>
          </a:p>
        </p:txBody>
      </p:sp>
      <p:sp>
        <p:nvSpPr>
          <p:cNvPr id="2" name="Slide Number Placeholder 1">
            <a:extLst>
              <a:ext uri="{FF2B5EF4-FFF2-40B4-BE49-F238E27FC236}">
                <a16:creationId xmlns:a16="http://schemas.microsoft.com/office/drawing/2014/main" id="{6F3D1D6B-C33C-4AD2-9ABD-676D829AD31E}"/>
              </a:ext>
            </a:extLst>
          </p:cNvPr>
          <p:cNvSpPr>
            <a:spLocks noGrp="1"/>
          </p:cNvSpPr>
          <p:nvPr>
            <p:ph type="sldNum" sz="quarter" idx="12"/>
          </p:nvPr>
        </p:nvSpPr>
        <p:spPr/>
        <p:txBody>
          <a:bodyPr/>
          <a:lstStyle/>
          <a:p>
            <a:pPr>
              <a:defRPr/>
            </a:pPr>
            <a:fld id="{E9A806F4-BC2D-42EB-929C-628D2D0B77A5}" type="slidenum">
              <a:rPr lang="el-GR" altLang="en-US" smtClean="0"/>
              <a:pPr>
                <a:defRPr/>
              </a:pPr>
              <a:t>27</a:t>
            </a:fld>
            <a:endParaRPr lang="el-GR" altLang="en-US" dirty="0"/>
          </a:p>
        </p:txBody>
      </p:sp>
      <p:cxnSp>
        <p:nvCxnSpPr>
          <p:cNvPr id="4" name="Straight Connector 3">
            <a:extLst>
              <a:ext uri="{FF2B5EF4-FFF2-40B4-BE49-F238E27FC236}">
                <a16:creationId xmlns:a16="http://schemas.microsoft.com/office/drawing/2014/main" id="{7062A637-7A27-48BE-B1E8-33EFCF872244}"/>
              </a:ext>
            </a:extLst>
          </p:cNvPr>
          <p:cNvCxnSpPr/>
          <p:nvPr/>
        </p:nvCxnSpPr>
        <p:spPr>
          <a:xfrm>
            <a:off x="2880384" y="2060848"/>
            <a:ext cx="0" cy="331236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90DCC5E3-CC36-4253-B178-60D84E48AF72}"/>
              </a:ext>
            </a:extLst>
          </p:cNvPr>
          <p:cNvCxnSpPr/>
          <p:nvPr/>
        </p:nvCxnSpPr>
        <p:spPr>
          <a:xfrm>
            <a:off x="6120744" y="2049416"/>
            <a:ext cx="0" cy="3312368"/>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E63D4214-3268-4ACA-BE9D-56060678F7EF}"/>
              </a:ext>
            </a:extLst>
          </p:cNvPr>
          <p:cNvGrpSpPr/>
          <p:nvPr/>
        </p:nvGrpSpPr>
        <p:grpSpPr>
          <a:xfrm>
            <a:off x="3398154" y="2412888"/>
            <a:ext cx="2209390" cy="1577513"/>
            <a:chOff x="3419871" y="1484784"/>
            <a:chExt cx="2209390" cy="1577513"/>
          </a:xfrm>
        </p:grpSpPr>
        <p:sp>
          <p:nvSpPr>
            <p:cNvPr id="6" name="TextBox 5">
              <a:extLst>
                <a:ext uri="{FF2B5EF4-FFF2-40B4-BE49-F238E27FC236}">
                  <a16:creationId xmlns:a16="http://schemas.microsoft.com/office/drawing/2014/main" id="{70F2893E-AD5C-4D2E-A9DC-713C1C90EFB8}"/>
                </a:ext>
              </a:extLst>
            </p:cNvPr>
            <p:cNvSpPr txBox="1"/>
            <p:nvPr/>
          </p:nvSpPr>
          <p:spPr>
            <a:xfrm>
              <a:off x="3419871" y="1484784"/>
              <a:ext cx="2209385" cy="369332"/>
            </a:xfrm>
            <a:prstGeom prst="rect">
              <a:avLst/>
            </a:prstGeom>
            <a:noFill/>
            <a:ln>
              <a:solidFill>
                <a:schemeClr val="tx1"/>
              </a:solidFill>
            </a:ln>
          </p:spPr>
          <p:txBody>
            <a:bodyPr wrap="square" rtlCol="0">
              <a:spAutoFit/>
            </a:bodyPr>
            <a:lstStyle/>
            <a:p>
              <a:r>
                <a:rPr lang="en-US" dirty="0" err="1">
                  <a:latin typeface="Consolas" panose="020B0609020204030204" pitchFamily="49" charset="0"/>
                </a:rPr>
                <a:t>ItemManager</a:t>
              </a:r>
              <a:endParaRPr lang="en-US" dirty="0">
                <a:latin typeface="Consolas" panose="020B0609020204030204" pitchFamily="49" charset="0"/>
              </a:endParaRPr>
            </a:p>
          </p:txBody>
        </p:sp>
        <p:sp>
          <p:nvSpPr>
            <p:cNvPr id="8" name="TextBox 7">
              <a:extLst>
                <a:ext uri="{FF2B5EF4-FFF2-40B4-BE49-F238E27FC236}">
                  <a16:creationId xmlns:a16="http://schemas.microsoft.com/office/drawing/2014/main" id="{279B4D67-1BD1-4F7F-B433-BE34C9A98F6F}"/>
                </a:ext>
              </a:extLst>
            </p:cNvPr>
            <p:cNvSpPr txBox="1"/>
            <p:nvPr/>
          </p:nvSpPr>
          <p:spPr>
            <a:xfrm>
              <a:off x="3419872" y="1861968"/>
              <a:ext cx="2209389" cy="1200329"/>
            </a:xfrm>
            <a:prstGeom prst="rect">
              <a:avLst/>
            </a:prstGeom>
            <a:noFill/>
            <a:ln>
              <a:solidFill>
                <a:schemeClr val="tx1"/>
              </a:solidFill>
            </a:ln>
          </p:spPr>
          <p:txBody>
            <a:bodyPr wrap="square" rtlCol="0">
              <a:spAutoFit/>
            </a:bodyPr>
            <a:lstStyle/>
            <a:p>
              <a:r>
                <a:rPr lang="en-US" dirty="0">
                  <a:latin typeface="Consolas" panose="020B0609020204030204" pitchFamily="49" charset="0"/>
                </a:rPr>
                <a:t>+</a:t>
              </a:r>
              <a:r>
                <a:rPr lang="en-US" dirty="0" err="1">
                  <a:latin typeface="Consolas" panose="020B0609020204030204" pitchFamily="49" charset="0"/>
                </a:rPr>
                <a:t>addItem</a:t>
              </a:r>
              <a:r>
                <a:rPr lang="en-US" dirty="0">
                  <a:latin typeface="Consolas" panose="020B0609020204030204" pitchFamily="49" charset="0"/>
                </a:rPr>
                <a:t>(Item)</a:t>
              </a:r>
            </a:p>
            <a:p>
              <a:r>
                <a:rPr lang="en-US" dirty="0">
                  <a:latin typeface="Consolas" panose="020B0609020204030204" pitchFamily="49" charset="0"/>
                </a:rPr>
                <a:t>+</a:t>
              </a:r>
              <a:r>
                <a:rPr lang="en-US" dirty="0" err="1">
                  <a:latin typeface="Consolas" panose="020B0609020204030204" pitchFamily="49" charset="0"/>
                </a:rPr>
                <a:t>delItem</a:t>
              </a:r>
              <a:r>
                <a:rPr lang="en-US" dirty="0">
                  <a:latin typeface="Consolas" panose="020B0609020204030204" pitchFamily="49" charset="0"/>
                </a:rPr>
                <a:t>(Item)</a:t>
              </a:r>
            </a:p>
            <a:p>
              <a:r>
                <a:rPr lang="en-US" dirty="0">
                  <a:latin typeface="Consolas" panose="020B0609020204030204" pitchFamily="49" charset="0"/>
                </a:rPr>
                <a:t>+</a:t>
              </a:r>
              <a:r>
                <a:rPr lang="en-US" dirty="0" err="1">
                  <a:latin typeface="Consolas" panose="020B0609020204030204" pitchFamily="49" charset="0"/>
                </a:rPr>
                <a:t>getItem</a:t>
              </a:r>
              <a:r>
                <a:rPr lang="en-US" dirty="0">
                  <a:latin typeface="Consolas" panose="020B0609020204030204" pitchFamily="49" charset="0"/>
                </a:rPr>
                <a:t>(int)</a:t>
              </a:r>
            </a:p>
            <a:p>
              <a:r>
                <a:rPr lang="en-US" dirty="0" err="1">
                  <a:latin typeface="Consolas" panose="020B0609020204030204" pitchFamily="49" charset="0"/>
                </a:rPr>
                <a:t>reportAllItems</a:t>
              </a:r>
              <a:r>
                <a:rPr lang="en-US" dirty="0">
                  <a:latin typeface="Consolas" panose="020B0609020204030204" pitchFamily="49" charset="0"/>
                </a:rPr>
                <a:t>()</a:t>
              </a:r>
            </a:p>
          </p:txBody>
        </p:sp>
      </p:grpSp>
      <p:pic>
        <p:nvPicPr>
          <p:cNvPr id="10" name="Picture 9">
            <a:extLst>
              <a:ext uri="{FF2B5EF4-FFF2-40B4-BE49-F238E27FC236}">
                <a16:creationId xmlns:a16="http://schemas.microsoft.com/office/drawing/2014/main" id="{CC2159AE-E29A-4FF7-9C34-6CE4BEB36EA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flipH="1">
            <a:off x="592391" y="4167368"/>
            <a:ext cx="580467" cy="1052736"/>
          </a:xfrm>
          <a:prstGeom prst="rect">
            <a:avLst/>
          </a:prstGeom>
        </p:spPr>
      </p:pic>
      <p:pic>
        <p:nvPicPr>
          <p:cNvPr id="12" name="Picture 11">
            <a:extLst>
              <a:ext uri="{FF2B5EF4-FFF2-40B4-BE49-F238E27FC236}">
                <a16:creationId xmlns:a16="http://schemas.microsoft.com/office/drawing/2014/main" id="{F43E9F35-5428-4754-9BCA-0AFC15E53D12}"/>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a:stretch/>
        </p:blipFill>
        <p:spPr>
          <a:xfrm flipH="1">
            <a:off x="4309099" y="4167368"/>
            <a:ext cx="528122" cy="1052736"/>
          </a:xfrm>
          <a:prstGeom prst="rect">
            <a:avLst/>
          </a:prstGeom>
        </p:spPr>
      </p:pic>
      <p:pic>
        <p:nvPicPr>
          <p:cNvPr id="14" name="Picture 13">
            <a:extLst>
              <a:ext uri="{FF2B5EF4-FFF2-40B4-BE49-F238E27FC236}">
                <a16:creationId xmlns:a16="http://schemas.microsoft.com/office/drawing/2014/main" id="{841D306F-2A96-4EA9-96BF-DD4F98DA92D6}"/>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rcRect/>
          <a:stretch/>
        </p:blipFill>
        <p:spPr>
          <a:xfrm flipH="1">
            <a:off x="8582724" y="4126693"/>
            <a:ext cx="526368" cy="1052736"/>
          </a:xfrm>
          <a:prstGeom prst="rect">
            <a:avLst/>
          </a:prstGeom>
        </p:spPr>
      </p:pic>
      <p:grpSp>
        <p:nvGrpSpPr>
          <p:cNvPr id="29" name="Group 28">
            <a:extLst>
              <a:ext uri="{FF2B5EF4-FFF2-40B4-BE49-F238E27FC236}">
                <a16:creationId xmlns:a16="http://schemas.microsoft.com/office/drawing/2014/main" id="{AA0E0CD1-1504-438B-AAA6-A900695DE5B9}"/>
              </a:ext>
            </a:extLst>
          </p:cNvPr>
          <p:cNvGrpSpPr/>
          <p:nvPr/>
        </p:nvGrpSpPr>
        <p:grpSpPr>
          <a:xfrm>
            <a:off x="6660232" y="2439176"/>
            <a:ext cx="2209390" cy="1300514"/>
            <a:chOff x="6804247" y="1190688"/>
            <a:chExt cx="2209390" cy="1300514"/>
          </a:xfrm>
        </p:grpSpPr>
        <p:sp>
          <p:nvSpPr>
            <p:cNvPr id="16" name="TextBox 15">
              <a:extLst>
                <a:ext uri="{FF2B5EF4-FFF2-40B4-BE49-F238E27FC236}">
                  <a16:creationId xmlns:a16="http://schemas.microsoft.com/office/drawing/2014/main" id="{0785170D-F627-4808-9FBA-0C76129A8D07}"/>
                </a:ext>
              </a:extLst>
            </p:cNvPr>
            <p:cNvSpPr txBox="1"/>
            <p:nvPr/>
          </p:nvSpPr>
          <p:spPr>
            <a:xfrm>
              <a:off x="6804247" y="1190688"/>
              <a:ext cx="2209385" cy="369332"/>
            </a:xfrm>
            <a:prstGeom prst="rect">
              <a:avLst/>
            </a:prstGeom>
            <a:noFill/>
            <a:ln>
              <a:solidFill>
                <a:srgbClr val="008000"/>
              </a:solidFill>
            </a:ln>
          </p:spPr>
          <p:txBody>
            <a:bodyPr wrap="square" rtlCol="0">
              <a:spAutoFit/>
            </a:bodyPr>
            <a:lstStyle/>
            <a:p>
              <a:r>
                <a:rPr lang="en-US" dirty="0">
                  <a:solidFill>
                    <a:srgbClr val="008000"/>
                  </a:solidFill>
                  <a:latin typeface="Consolas" panose="020B0609020204030204" pitchFamily="49" charset="0"/>
                </a:rPr>
                <a:t>[A] </a:t>
              </a:r>
              <a:r>
                <a:rPr lang="en-US" i="1" dirty="0">
                  <a:solidFill>
                    <a:srgbClr val="008000"/>
                  </a:solidFill>
                  <a:latin typeface="Consolas" panose="020B0609020204030204" pitchFamily="49" charset="0"/>
                </a:rPr>
                <a:t>Item</a:t>
              </a:r>
            </a:p>
          </p:txBody>
        </p:sp>
        <p:sp>
          <p:nvSpPr>
            <p:cNvPr id="18" name="TextBox 17">
              <a:extLst>
                <a:ext uri="{FF2B5EF4-FFF2-40B4-BE49-F238E27FC236}">
                  <a16:creationId xmlns:a16="http://schemas.microsoft.com/office/drawing/2014/main" id="{FB82417A-EBE1-4ACD-A07C-A87B37C2A603}"/>
                </a:ext>
              </a:extLst>
            </p:cNvPr>
            <p:cNvSpPr txBox="1"/>
            <p:nvPr/>
          </p:nvSpPr>
          <p:spPr>
            <a:xfrm>
              <a:off x="6804248" y="1567872"/>
              <a:ext cx="2209389" cy="923330"/>
            </a:xfrm>
            <a:prstGeom prst="rect">
              <a:avLst/>
            </a:prstGeom>
            <a:noFill/>
            <a:ln>
              <a:solidFill>
                <a:srgbClr val="008000"/>
              </a:solidFill>
            </a:ln>
          </p:spPr>
          <p:txBody>
            <a:bodyPr wrap="square" rtlCol="0">
              <a:spAutoFit/>
            </a:bodyPr>
            <a:lstStyle/>
            <a:p>
              <a:r>
                <a:rPr lang="en-US" i="1" dirty="0">
                  <a:solidFill>
                    <a:srgbClr val="008000"/>
                  </a:solidFill>
                  <a:latin typeface="Consolas" panose="020B0609020204030204" pitchFamily="49" charset="0"/>
                </a:rPr>
                <a:t>+</a:t>
              </a:r>
              <a:r>
                <a:rPr lang="en-US" i="1" dirty="0" err="1">
                  <a:solidFill>
                    <a:srgbClr val="008000"/>
                  </a:solidFill>
                  <a:latin typeface="Consolas" panose="020B0609020204030204" pitchFamily="49" charset="0"/>
                </a:rPr>
                <a:t>showDetails</a:t>
              </a:r>
              <a:r>
                <a:rPr lang="en-US" i="1" dirty="0">
                  <a:solidFill>
                    <a:srgbClr val="008000"/>
                  </a:solidFill>
                  <a:latin typeface="Consolas" panose="020B0609020204030204" pitchFamily="49" charset="0"/>
                </a:rPr>
                <a:t>()</a:t>
              </a:r>
            </a:p>
            <a:p>
              <a:r>
                <a:rPr lang="en-US" i="1" dirty="0">
                  <a:solidFill>
                    <a:srgbClr val="008000"/>
                  </a:solidFill>
                  <a:latin typeface="Consolas" panose="020B0609020204030204" pitchFamily="49" charset="0"/>
                </a:rPr>
                <a:t>+</a:t>
              </a:r>
              <a:r>
                <a:rPr lang="en-US" i="1" dirty="0" err="1">
                  <a:solidFill>
                    <a:srgbClr val="008000"/>
                  </a:solidFill>
                  <a:latin typeface="Consolas" panose="020B0609020204030204" pitchFamily="49" charset="0"/>
                </a:rPr>
                <a:t>getFinalPrice</a:t>
              </a:r>
              <a:r>
                <a:rPr lang="en-US" i="1" dirty="0">
                  <a:solidFill>
                    <a:srgbClr val="008000"/>
                  </a:solidFill>
                  <a:latin typeface="Consolas" panose="020B0609020204030204" pitchFamily="49" charset="0"/>
                </a:rPr>
                <a:t>()</a:t>
              </a:r>
            </a:p>
            <a:p>
              <a:r>
                <a:rPr lang="en-US" dirty="0">
                  <a:solidFill>
                    <a:srgbClr val="008000"/>
                  </a:solidFill>
                  <a:latin typeface="Consolas" panose="020B0609020204030204" pitchFamily="49" charset="0"/>
                </a:rPr>
                <a:t>…</a:t>
              </a:r>
            </a:p>
          </p:txBody>
        </p:sp>
      </p:grpSp>
      <p:grpSp>
        <p:nvGrpSpPr>
          <p:cNvPr id="24" name="Group 23">
            <a:extLst>
              <a:ext uri="{FF2B5EF4-FFF2-40B4-BE49-F238E27FC236}">
                <a16:creationId xmlns:a16="http://schemas.microsoft.com/office/drawing/2014/main" id="{920AFAFB-36F7-4143-8832-C32CA837F397}"/>
              </a:ext>
            </a:extLst>
          </p:cNvPr>
          <p:cNvGrpSpPr/>
          <p:nvPr/>
        </p:nvGrpSpPr>
        <p:grpSpPr>
          <a:xfrm>
            <a:off x="179512" y="2439176"/>
            <a:ext cx="2209390" cy="746516"/>
            <a:chOff x="29712" y="1279000"/>
            <a:chExt cx="2209390" cy="746516"/>
          </a:xfrm>
        </p:grpSpPr>
        <p:sp>
          <p:nvSpPr>
            <p:cNvPr id="21" name="TextBox 20">
              <a:extLst>
                <a:ext uri="{FF2B5EF4-FFF2-40B4-BE49-F238E27FC236}">
                  <a16:creationId xmlns:a16="http://schemas.microsoft.com/office/drawing/2014/main" id="{7F9FC38F-147E-4531-AA92-1822696641B7}"/>
                </a:ext>
              </a:extLst>
            </p:cNvPr>
            <p:cNvSpPr txBox="1"/>
            <p:nvPr/>
          </p:nvSpPr>
          <p:spPr>
            <a:xfrm>
              <a:off x="29712" y="1279000"/>
              <a:ext cx="2209385" cy="369332"/>
            </a:xfrm>
            <a:prstGeom prst="rect">
              <a:avLst/>
            </a:prstGeom>
            <a:noFill/>
            <a:ln>
              <a:solidFill>
                <a:srgbClr val="FF0000"/>
              </a:solidFill>
            </a:ln>
          </p:spPr>
          <p:txBody>
            <a:bodyPr wrap="square" rtlCol="0">
              <a:spAutoFit/>
            </a:bodyPr>
            <a:lstStyle/>
            <a:p>
              <a:r>
                <a:rPr lang="en-US" dirty="0">
                  <a:solidFill>
                    <a:srgbClr val="FF0000"/>
                  </a:solidFill>
                  <a:latin typeface="Consolas" panose="020B0609020204030204" pitchFamily="49" charset="0"/>
                </a:rPr>
                <a:t>Client</a:t>
              </a:r>
            </a:p>
          </p:txBody>
        </p:sp>
        <p:sp>
          <p:nvSpPr>
            <p:cNvPr id="23" name="TextBox 22">
              <a:extLst>
                <a:ext uri="{FF2B5EF4-FFF2-40B4-BE49-F238E27FC236}">
                  <a16:creationId xmlns:a16="http://schemas.microsoft.com/office/drawing/2014/main" id="{465EABEE-5943-46C3-95E2-468876E5F483}"/>
                </a:ext>
              </a:extLst>
            </p:cNvPr>
            <p:cNvSpPr txBox="1"/>
            <p:nvPr/>
          </p:nvSpPr>
          <p:spPr>
            <a:xfrm>
              <a:off x="29713" y="1656184"/>
              <a:ext cx="2209389" cy="369332"/>
            </a:xfrm>
            <a:prstGeom prst="rect">
              <a:avLst/>
            </a:prstGeom>
            <a:noFill/>
            <a:ln>
              <a:solidFill>
                <a:srgbClr val="FF0000"/>
              </a:solidFill>
            </a:ln>
          </p:spPr>
          <p:txBody>
            <a:bodyPr wrap="square" rtlCol="0">
              <a:spAutoFit/>
            </a:bodyPr>
            <a:lstStyle/>
            <a:p>
              <a:r>
                <a:rPr lang="en-US" dirty="0">
                  <a:solidFill>
                    <a:srgbClr val="FF0000"/>
                  </a:solidFill>
                  <a:latin typeface="Consolas" panose="020B0609020204030204" pitchFamily="49" charset="0"/>
                </a:rPr>
                <a:t>main()</a:t>
              </a:r>
            </a:p>
          </p:txBody>
        </p:sp>
      </p:grpSp>
      <p:cxnSp>
        <p:nvCxnSpPr>
          <p:cNvPr id="26" name="Straight Arrow Connector 25">
            <a:extLst>
              <a:ext uri="{FF2B5EF4-FFF2-40B4-BE49-F238E27FC236}">
                <a16:creationId xmlns:a16="http://schemas.microsoft.com/office/drawing/2014/main" id="{3759801A-ACCB-4E2A-B3F8-F6D63D9F7931}"/>
              </a:ext>
            </a:extLst>
          </p:cNvPr>
          <p:cNvCxnSpPr>
            <a:cxnSpLocks/>
          </p:cNvCxnSpPr>
          <p:nvPr/>
        </p:nvCxnSpPr>
        <p:spPr>
          <a:xfrm>
            <a:off x="5796136" y="2795242"/>
            <a:ext cx="757064" cy="0"/>
          </a:xfrm>
          <a:prstGeom prst="straightConnector1">
            <a:avLst/>
          </a:prstGeom>
          <a:ln w="57150">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F5921A6A-EB75-49BD-866B-7578A3FC1634}"/>
              </a:ext>
            </a:extLst>
          </p:cNvPr>
          <p:cNvCxnSpPr>
            <a:cxnSpLocks/>
          </p:cNvCxnSpPr>
          <p:nvPr/>
        </p:nvCxnSpPr>
        <p:spPr>
          <a:xfrm>
            <a:off x="2555776" y="2804244"/>
            <a:ext cx="757064" cy="0"/>
          </a:xfrm>
          <a:prstGeom prst="straightConnector1">
            <a:avLst/>
          </a:prstGeom>
          <a:ln w="57150">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AD3EAD50-A0AB-4660-9F45-8CB1039B505C}"/>
              </a:ext>
            </a:extLst>
          </p:cNvPr>
          <p:cNvSpPr txBox="1"/>
          <p:nvPr/>
        </p:nvSpPr>
        <p:spPr>
          <a:xfrm>
            <a:off x="6396583" y="53432"/>
            <a:ext cx="2842558" cy="230832"/>
          </a:xfrm>
          <a:prstGeom prst="rect">
            <a:avLst/>
          </a:prstGeom>
          <a:noFill/>
        </p:spPr>
        <p:txBody>
          <a:bodyPr wrap="square" rtlCol="0">
            <a:spAutoFit/>
          </a:bodyPr>
          <a:lstStyle/>
          <a:p>
            <a:r>
              <a:rPr lang="en-US" sz="900" dirty="0">
                <a:hlinkClick r:id="rId8" tooltip="http://esheninger.blogspot.com/2011/03/our-quest-for-more-r.html"/>
              </a:rPr>
              <a:t>This Photo</a:t>
            </a:r>
            <a:r>
              <a:rPr lang="en-US" sz="900" dirty="0"/>
              <a:t> by Unknown Author is licensed under </a:t>
            </a:r>
            <a:r>
              <a:rPr lang="en-US" sz="900" dirty="0">
                <a:hlinkClick r:id="rId9" tooltip="https://creativecommons.org/licenses/by/3.0/"/>
              </a:rPr>
              <a:t>CC BY</a:t>
            </a:r>
            <a:endParaRPr lang="en-US" sz="900" dirty="0"/>
          </a:p>
        </p:txBody>
      </p:sp>
      <p:sp>
        <p:nvSpPr>
          <p:cNvPr id="35" name="TextBox 34">
            <a:extLst>
              <a:ext uri="{FF2B5EF4-FFF2-40B4-BE49-F238E27FC236}">
                <a16:creationId xmlns:a16="http://schemas.microsoft.com/office/drawing/2014/main" id="{622E3EF2-2D0A-4D5C-9959-3E6FBB25510D}"/>
              </a:ext>
            </a:extLst>
          </p:cNvPr>
          <p:cNvSpPr txBox="1"/>
          <p:nvPr/>
        </p:nvSpPr>
        <p:spPr>
          <a:xfrm>
            <a:off x="1668824" y="5442415"/>
            <a:ext cx="2664293" cy="646331"/>
          </a:xfrm>
          <a:prstGeom prst="rect">
            <a:avLst/>
          </a:prstGeom>
          <a:noFill/>
        </p:spPr>
        <p:txBody>
          <a:bodyPr wrap="square" rtlCol="0">
            <a:spAutoFit/>
          </a:bodyPr>
          <a:lstStyle/>
          <a:p>
            <a:pPr algn="ctr"/>
            <a:r>
              <a:rPr lang="en-US" dirty="0">
                <a:latin typeface="+mj-lt"/>
              </a:rPr>
              <a:t>The public interface of a class is its contract …</a:t>
            </a:r>
          </a:p>
        </p:txBody>
      </p:sp>
      <p:sp>
        <p:nvSpPr>
          <p:cNvPr id="48" name="TextBox 47">
            <a:extLst>
              <a:ext uri="{FF2B5EF4-FFF2-40B4-BE49-F238E27FC236}">
                <a16:creationId xmlns:a16="http://schemas.microsoft.com/office/drawing/2014/main" id="{71FA42F4-9B00-4502-AD7F-4538C19744BC}"/>
              </a:ext>
            </a:extLst>
          </p:cNvPr>
          <p:cNvSpPr txBox="1"/>
          <p:nvPr/>
        </p:nvSpPr>
        <p:spPr>
          <a:xfrm>
            <a:off x="6444208" y="4542367"/>
            <a:ext cx="526356" cy="338554"/>
          </a:xfrm>
          <a:prstGeom prst="rect">
            <a:avLst/>
          </a:prstGeom>
          <a:noFill/>
          <a:ln>
            <a:solidFill>
              <a:srgbClr val="008000"/>
            </a:solidFill>
          </a:ln>
        </p:spPr>
        <p:txBody>
          <a:bodyPr wrap="square" rtlCol="0">
            <a:spAutoFit/>
          </a:bodyPr>
          <a:lstStyle/>
          <a:p>
            <a:r>
              <a:rPr lang="en-US" sz="1600" dirty="0">
                <a:solidFill>
                  <a:srgbClr val="008000"/>
                </a:solidFill>
                <a:latin typeface="+mj-lt"/>
              </a:rPr>
              <a:t>CD</a:t>
            </a:r>
          </a:p>
        </p:txBody>
      </p:sp>
      <p:sp>
        <p:nvSpPr>
          <p:cNvPr id="50" name="TextBox 49">
            <a:extLst>
              <a:ext uri="{FF2B5EF4-FFF2-40B4-BE49-F238E27FC236}">
                <a16:creationId xmlns:a16="http://schemas.microsoft.com/office/drawing/2014/main" id="{B196495E-7B78-4DF0-BA24-134E42D41310}"/>
              </a:ext>
            </a:extLst>
          </p:cNvPr>
          <p:cNvSpPr txBox="1"/>
          <p:nvPr/>
        </p:nvSpPr>
        <p:spPr>
          <a:xfrm>
            <a:off x="7138725" y="4542367"/>
            <a:ext cx="639688" cy="338554"/>
          </a:xfrm>
          <a:prstGeom prst="rect">
            <a:avLst/>
          </a:prstGeom>
          <a:noFill/>
          <a:ln>
            <a:solidFill>
              <a:srgbClr val="008000"/>
            </a:solidFill>
          </a:ln>
        </p:spPr>
        <p:txBody>
          <a:bodyPr wrap="square" rtlCol="0">
            <a:spAutoFit/>
          </a:bodyPr>
          <a:lstStyle/>
          <a:p>
            <a:r>
              <a:rPr lang="en-US" sz="1600" dirty="0">
                <a:solidFill>
                  <a:srgbClr val="008000"/>
                </a:solidFill>
                <a:latin typeface="+mj-lt"/>
              </a:rPr>
              <a:t>Book</a:t>
            </a:r>
          </a:p>
        </p:txBody>
      </p:sp>
      <p:sp>
        <p:nvSpPr>
          <p:cNvPr id="52" name="TextBox 51">
            <a:extLst>
              <a:ext uri="{FF2B5EF4-FFF2-40B4-BE49-F238E27FC236}">
                <a16:creationId xmlns:a16="http://schemas.microsoft.com/office/drawing/2014/main" id="{18B3383E-4ACE-49AD-A788-414248BEA4C1}"/>
              </a:ext>
            </a:extLst>
          </p:cNvPr>
          <p:cNvSpPr txBox="1"/>
          <p:nvPr/>
        </p:nvSpPr>
        <p:spPr>
          <a:xfrm>
            <a:off x="7911082" y="4532434"/>
            <a:ext cx="526356" cy="338554"/>
          </a:xfrm>
          <a:prstGeom prst="rect">
            <a:avLst/>
          </a:prstGeom>
          <a:noFill/>
          <a:ln>
            <a:solidFill>
              <a:srgbClr val="008000"/>
            </a:solidFill>
          </a:ln>
        </p:spPr>
        <p:txBody>
          <a:bodyPr wrap="square" rtlCol="0">
            <a:spAutoFit/>
          </a:bodyPr>
          <a:lstStyle/>
          <a:p>
            <a:pPr algn="ctr"/>
            <a:r>
              <a:rPr lang="en-US" sz="1600" dirty="0">
                <a:solidFill>
                  <a:srgbClr val="008000"/>
                </a:solidFill>
                <a:latin typeface="+mj-lt"/>
              </a:rPr>
              <a:t>…</a:t>
            </a:r>
          </a:p>
        </p:txBody>
      </p:sp>
      <p:sp>
        <p:nvSpPr>
          <p:cNvPr id="53" name="Isosceles Triangle 52">
            <a:extLst>
              <a:ext uri="{FF2B5EF4-FFF2-40B4-BE49-F238E27FC236}">
                <a16:creationId xmlns:a16="http://schemas.microsoft.com/office/drawing/2014/main" id="{5B1E2D5F-C9C8-4FD1-B91B-759A8808724A}"/>
              </a:ext>
            </a:extLst>
          </p:cNvPr>
          <p:cNvSpPr/>
          <p:nvPr/>
        </p:nvSpPr>
        <p:spPr>
          <a:xfrm>
            <a:off x="7524328" y="3739690"/>
            <a:ext cx="254070" cy="250711"/>
          </a:xfrm>
          <a:prstGeom prst="triangle">
            <a:avLst/>
          </a:prstGeom>
          <a:noFill/>
          <a:ln w="12700">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925E65D4-4A86-4F8B-B17A-01815DE1F783}"/>
              </a:ext>
            </a:extLst>
          </p:cNvPr>
          <p:cNvGrpSpPr/>
          <p:nvPr/>
        </p:nvGrpSpPr>
        <p:grpSpPr>
          <a:xfrm>
            <a:off x="6660232" y="3990401"/>
            <a:ext cx="1728192" cy="551966"/>
            <a:chOff x="6660232" y="3990401"/>
            <a:chExt cx="1728192" cy="551966"/>
          </a:xfrm>
        </p:grpSpPr>
        <p:cxnSp>
          <p:nvCxnSpPr>
            <p:cNvPr id="59" name="Straight Connector 58">
              <a:extLst>
                <a:ext uri="{FF2B5EF4-FFF2-40B4-BE49-F238E27FC236}">
                  <a16:creationId xmlns:a16="http://schemas.microsoft.com/office/drawing/2014/main" id="{5E851DCE-9757-43B1-9F5E-CC1D76677BE3}"/>
                </a:ext>
              </a:extLst>
            </p:cNvPr>
            <p:cNvCxnSpPr>
              <a:cxnSpLocks/>
            </p:cNvCxnSpPr>
            <p:nvPr/>
          </p:nvCxnSpPr>
          <p:spPr>
            <a:xfrm>
              <a:off x="6660232" y="4257664"/>
              <a:ext cx="1728192" cy="0"/>
            </a:xfrm>
            <a:prstGeom prst="line">
              <a:avLst/>
            </a:prstGeom>
            <a:ln>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493A9934-68F3-488D-839D-CEAD9DBB1B48}"/>
                </a:ext>
              </a:extLst>
            </p:cNvPr>
            <p:cNvCxnSpPr>
              <a:cxnSpLocks/>
              <a:stCxn id="53" idx="3"/>
            </p:cNvCxnSpPr>
            <p:nvPr/>
          </p:nvCxnSpPr>
          <p:spPr>
            <a:xfrm>
              <a:off x="7651363" y="3990401"/>
              <a:ext cx="0" cy="271905"/>
            </a:xfrm>
            <a:prstGeom prst="line">
              <a:avLst/>
            </a:prstGeom>
            <a:ln>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DDB83C52-DC89-4FC6-B147-7EB366F89B27}"/>
                </a:ext>
              </a:extLst>
            </p:cNvPr>
            <p:cNvCxnSpPr>
              <a:cxnSpLocks/>
              <a:stCxn id="48" idx="0"/>
            </p:cNvCxnSpPr>
            <p:nvPr/>
          </p:nvCxnSpPr>
          <p:spPr>
            <a:xfrm flipV="1">
              <a:off x="6707386" y="4252698"/>
              <a:ext cx="0" cy="289669"/>
            </a:xfrm>
            <a:prstGeom prst="line">
              <a:avLst/>
            </a:prstGeom>
            <a:ln>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9E4B01E-AD8E-4C3A-81AE-8825A9A72440}"/>
                </a:ext>
              </a:extLst>
            </p:cNvPr>
            <p:cNvCxnSpPr>
              <a:cxnSpLocks/>
            </p:cNvCxnSpPr>
            <p:nvPr/>
          </p:nvCxnSpPr>
          <p:spPr>
            <a:xfrm flipV="1">
              <a:off x="7452320" y="4252698"/>
              <a:ext cx="0" cy="289669"/>
            </a:xfrm>
            <a:prstGeom prst="line">
              <a:avLst/>
            </a:prstGeom>
            <a:ln>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CFFD8C5D-A7CA-499E-8E86-43F7A51CB149}"/>
                </a:ext>
              </a:extLst>
            </p:cNvPr>
            <p:cNvCxnSpPr>
              <a:cxnSpLocks/>
            </p:cNvCxnSpPr>
            <p:nvPr/>
          </p:nvCxnSpPr>
          <p:spPr>
            <a:xfrm flipV="1">
              <a:off x="8172400" y="4248375"/>
              <a:ext cx="0" cy="289669"/>
            </a:xfrm>
            <a:prstGeom prst="line">
              <a:avLst/>
            </a:prstGeom>
            <a:ln>
              <a:solidFill>
                <a:srgbClr val="008000"/>
              </a:solidFill>
            </a:ln>
          </p:spPr>
          <p:style>
            <a:lnRef idx="1">
              <a:schemeClr val="accent1"/>
            </a:lnRef>
            <a:fillRef idx="0">
              <a:schemeClr val="accent1"/>
            </a:fillRef>
            <a:effectRef idx="0">
              <a:schemeClr val="accent1"/>
            </a:effectRef>
            <a:fontRef idx="minor">
              <a:schemeClr val="tx1"/>
            </a:fontRef>
          </p:style>
        </p:cxnSp>
      </p:grpSp>
      <p:pic>
        <p:nvPicPr>
          <p:cNvPr id="31" name="Picture 30">
            <a:extLst>
              <a:ext uri="{FF2B5EF4-FFF2-40B4-BE49-F238E27FC236}">
                <a16:creationId xmlns:a16="http://schemas.microsoft.com/office/drawing/2014/main" id="{4EB9523B-FA9A-418D-A72A-FB6F0A51314E}"/>
              </a:ext>
            </a:extLst>
          </p:cNvPr>
          <p:cNvPicPr>
            <a:picLocks noChangeAspect="1"/>
          </p:cNvPicPr>
          <p:nvPr/>
        </p:nvPicPr>
        <p:blipFill>
          <a:blip r:embed="rId10">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7325501" y="292116"/>
            <a:ext cx="1728192" cy="1852553"/>
          </a:xfrm>
          <a:prstGeom prst="rect">
            <a:avLst/>
          </a:prstGeom>
        </p:spPr>
      </p:pic>
      <p:sp>
        <p:nvSpPr>
          <p:cNvPr id="73" name="TextBox 72">
            <a:extLst>
              <a:ext uri="{FF2B5EF4-FFF2-40B4-BE49-F238E27FC236}">
                <a16:creationId xmlns:a16="http://schemas.microsoft.com/office/drawing/2014/main" id="{0E534458-3DCB-4A80-858E-88A288AEFE87}"/>
              </a:ext>
            </a:extLst>
          </p:cNvPr>
          <p:cNvSpPr txBox="1"/>
          <p:nvPr/>
        </p:nvSpPr>
        <p:spPr>
          <a:xfrm>
            <a:off x="4651336" y="5453167"/>
            <a:ext cx="2664293" cy="923330"/>
          </a:xfrm>
          <a:prstGeom prst="rect">
            <a:avLst/>
          </a:prstGeom>
          <a:noFill/>
        </p:spPr>
        <p:txBody>
          <a:bodyPr wrap="square" rtlCol="0">
            <a:spAutoFit/>
          </a:bodyPr>
          <a:lstStyle/>
          <a:p>
            <a:pPr algn="ctr"/>
            <a:r>
              <a:rPr lang="en-US" dirty="0">
                <a:latin typeface="+mj-lt"/>
              </a:rPr>
              <a:t>… and contracts allow the internal evolution without external impact</a:t>
            </a:r>
          </a:p>
        </p:txBody>
      </p:sp>
    </p:spTree>
    <p:extLst>
      <p:ext uri="{BB962C8B-B14F-4D97-AF65-F5344CB8AC3E}">
        <p14:creationId xmlns:p14="http://schemas.microsoft.com/office/powerpoint/2010/main" val="21544722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Interfaces</a:t>
            </a:r>
            <a:endParaRPr lang="el-GR" dirty="0"/>
          </a:p>
        </p:txBody>
      </p:sp>
      <p:sp>
        <p:nvSpPr>
          <p:cNvPr id="3" name="Content Placeholder 2"/>
          <p:cNvSpPr>
            <a:spLocks noGrp="1"/>
          </p:cNvSpPr>
          <p:nvPr>
            <p:ph idx="1"/>
          </p:nvPr>
        </p:nvSpPr>
        <p:spPr>
          <a:xfrm>
            <a:off x="457200" y="1600200"/>
            <a:ext cx="8229600" cy="4853136"/>
          </a:xfrm>
        </p:spPr>
        <p:txBody>
          <a:bodyPr>
            <a:normAutofit fontScale="62500" lnSpcReduction="20000"/>
          </a:bodyPr>
          <a:lstStyle/>
          <a:p>
            <a:pPr>
              <a:lnSpc>
                <a:spcPct val="90000"/>
              </a:lnSpc>
            </a:pPr>
            <a:r>
              <a:rPr lang="el-GR" dirty="0"/>
              <a:t>Πρακτικά, </a:t>
            </a:r>
            <a:r>
              <a:rPr lang="el-GR" b="1" dirty="0">
                <a:solidFill>
                  <a:srgbClr val="0000FF"/>
                </a:solidFill>
              </a:rPr>
              <a:t>ένα </a:t>
            </a:r>
            <a:r>
              <a:rPr lang="en-US" b="1" dirty="0">
                <a:solidFill>
                  <a:srgbClr val="0000FF"/>
                </a:solidFill>
              </a:rPr>
              <a:t>interface </a:t>
            </a:r>
            <a:r>
              <a:rPr lang="el-GR" b="1" dirty="0">
                <a:solidFill>
                  <a:srgbClr val="0000FF"/>
                </a:solidFill>
              </a:rPr>
              <a:t>ορίζει ένα σύνολο δημόσιων</a:t>
            </a:r>
            <a:r>
              <a:rPr lang="en-US" b="1" dirty="0">
                <a:solidFill>
                  <a:srgbClr val="0000FF"/>
                </a:solidFill>
              </a:rPr>
              <a:t> </a:t>
            </a:r>
            <a:r>
              <a:rPr lang="el-GR" b="1" dirty="0">
                <a:solidFill>
                  <a:srgbClr val="0000FF"/>
                </a:solidFill>
              </a:rPr>
              <a:t>αφηρημένων μεθόδων τις οποίες, οι κλάσεις που υλοποιούν το </a:t>
            </a:r>
            <a:r>
              <a:rPr lang="en-US" b="1" dirty="0">
                <a:solidFill>
                  <a:srgbClr val="0000FF"/>
                </a:solidFill>
              </a:rPr>
              <a:t>interface</a:t>
            </a:r>
            <a:r>
              <a:rPr lang="el-GR" b="1" dirty="0">
                <a:solidFill>
                  <a:srgbClr val="0000FF"/>
                </a:solidFill>
              </a:rPr>
              <a:t> υποχρεούνται να υλοποιήσουν και να παρέχουν</a:t>
            </a:r>
            <a:r>
              <a:rPr lang="el-GR" b="1" dirty="0"/>
              <a:t> </a:t>
            </a:r>
          </a:p>
          <a:p>
            <a:pPr lvl="1">
              <a:lnSpc>
                <a:spcPct val="90000"/>
              </a:lnSpc>
            </a:pPr>
            <a:r>
              <a:rPr lang="el-GR" dirty="0"/>
              <a:t>μπορείτε να το σκέφτεστε ως </a:t>
            </a:r>
            <a:r>
              <a:rPr lang="el-GR" b="1" dirty="0"/>
              <a:t>συμβόλαιο</a:t>
            </a:r>
            <a:r>
              <a:rPr lang="el-GR" dirty="0"/>
              <a:t>, με τον </a:t>
            </a:r>
            <a:r>
              <a:rPr lang="en-US" dirty="0"/>
              <a:t>interpreter/compiler </a:t>
            </a:r>
            <a:r>
              <a:rPr lang="el-GR" dirty="0"/>
              <a:t>στο ρόλο του δικαστή/συμβολαιογράφου που εντοπίζει/απαγορεύει παραβιάσεις του συμβολαίου</a:t>
            </a:r>
          </a:p>
          <a:p>
            <a:pPr>
              <a:lnSpc>
                <a:spcPct val="90000"/>
              </a:lnSpc>
            </a:pPr>
            <a:endParaRPr lang="el-GR" dirty="0"/>
          </a:p>
          <a:p>
            <a:pPr>
              <a:lnSpc>
                <a:spcPct val="90000"/>
              </a:lnSpc>
            </a:pPr>
            <a:r>
              <a:rPr lang="el-GR" b="1" dirty="0">
                <a:solidFill>
                  <a:schemeClr val="tx1">
                    <a:lumMod val="50000"/>
                    <a:lumOff val="50000"/>
                  </a:schemeClr>
                </a:solidFill>
              </a:rPr>
              <a:t>Η ομοιότητα αφηρημένων κλάσεων και </a:t>
            </a:r>
            <a:r>
              <a:rPr lang="en-US" b="1" dirty="0">
                <a:solidFill>
                  <a:schemeClr val="tx1">
                    <a:lumMod val="50000"/>
                    <a:lumOff val="50000"/>
                  </a:schemeClr>
                </a:solidFill>
              </a:rPr>
              <a:t>interfaces </a:t>
            </a:r>
            <a:r>
              <a:rPr lang="el-GR" b="1" dirty="0">
                <a:solidFill>
                  <a:schemeClr val="tx1">
                    <a:lumMod val="50000"/>
                    <a:lumOff val="50000"/>
                  </a:schemeClr>
                </a:solidFill>
              </a:rPr>
              <a:t>αφορά στην υποστήριξη του πολυμορφισμού: αμφότερα λειτουργούν ως συμβόλαια μεθόδων που θα υλοποιήσουν άλλες κλάσεις και επιτρέπουν τη χρήση πολυμορφισμού από τον κώδικα που χρησιμοποιεί το συμβόλαιο, χωρίς γνώση του ποια συγκεκριμένη κλάση υλοποιεί τις αφηρημένες μεθόδους</a:t>
            </a:r>
          </a:p>
          <a:p>
            <a:pPr>
              <a:lnSpc>
                <a:spcPct val="90000"/>
              </a:lnSpc>
            </a:pPr>
            <a:endParaRPr lang="el-GR" dirty="0"/>
          </a:p>
          <a:p>
            <a:pPr>
              <a:lnSpc>
                <a:spcPct val="90000"/>
              </a:lnSpc>
            </a:pPr>
            <a:r>
              <a:rPr lang="el-GR" dirty="0"/>
              <a:t>Η </a:t>
            </a:r>
            <a:r>
              <a:rPr lang="el-GR" dirty="0">
                <a:solidFill>
                  <a:srgbClr val="FF0000"/>
                </a:solidFill>
              </a:rPr>
              <a:t>διαφορά</a:t>
            </a:r>
            <a:r>
              <a:rPr lang="el-GR" dirty="0"/>
              <a:t> των </a:t>
            </a:r>
            <a:r>
              <a:rPr lang="en-US" dirty="0"/>
              <a:t>interfaces </a:t>
            </a:r>
            <a:r>
              <a:rPr lang="el-GR" dirty="0"/>
              <a:t>από τις </a:t>
            </a:r>
            <a:r>
              <a:rPr lang="en-US" dirty="0"/>
              <a:t>abstract classes </a:t>
            </a:r>
            <a:r>
              <a:rPr lang="el-GR" dirty="0"/>
              <a:t>είναι</a:t>
            </a:r>
          </a:p>
          <a:p>
            <a:pPr lvl="1">
              <a:lnSpc>
                <a:spcPct val="90000"/>
              </a:lnSpc>
            </a:pPr>
            <a:r>
              <a:rPr lang="el-GR" dirty="0">
                <a:solidFill>
                  <a:schemeClr val="tx1"/>
                </a:solidFill>
              </a:rPr>
              <a:t>Κατά βάση μεθοδολογική: τα </a:t>
            </a:r>
            <a:r>
              <a:rPr lang="en-US" dirty="0">
                <a:solidFill>
                  <a:schemeClr val="tx1"/>
                </a:solidFill>
              </a:rPr>
              <a:t>interfaces </a:t>
            </a:r>
            <a:r>
              <a:rPr lang="el-GR" dirty="0">
                <a:solidFill>
                  <a:schemeClr val="tx1"/>
                </a:solidFill>
              </a:rPr>
              <a:t>χρησιμοποιούνται ως συμβόλαια για τη σύνδεση υποσυστημάτων, ενώ οι αφηρημένες κλάσεις ως καλούπια για την παραγωγή εναλλακτικών υλοποιήσεων του ίδιου κώδικα</a:t>
            </a:r>
          </a:p>
          <a:p>
            <a:pPr lvl="1">
              <a:lnSpc>
                <a:spcPct val="90000"/>
              </a:lnSpc>
            </a:pPr>
            <a:r>
              <a:rPr lang="el-GR" dirty="0">
                <a:solidFill>
                  <a:schemeClr val="tx1"/>
                </a:solidFill>
              </a:rPr>
              <a:t>Τυπική: οι αφηρημένες κλάσεις δημιουργούν ιεραρχία κλάσεων, ενώ τα </a:t>
            </a:r>
            <a:r>
              <a:rPr lang="en-US" dirty="0">
                <a:solidFill>
                  <a:schemeClr val="tx1"/>
                </a:solidFill>
              </a:rPr>
              <a:t>interfaces </a:t>
            </a:r>
            <a:r>
              <a:rPr lang="el-GR" dirty="0">
                <a:solidFill>
                  <a:schemeClr val="tx1"/>
                </a:solidFill>
              </a:rPr>
              <a:t>απλά εγγυώνται την τήρηση των συμβολαίων, χωρίς καμία σχέση μεταξύ των κλάσεων που τα υλοποιούν</a:t>
            </a:r>
            <a:endParaRPr lang="en-US" dirty="0">
              <a:solidFill>
                <a:schemeClr val="tx1"/>
              </a:solidFill>
            </a:endParaRPr>
          </a:p>
          <a:p>
            <a:endParaRPr lang="el-GR"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pic>
        <p:nvPicPr>
          <p:cNvPr id="6" name="Picture 7">
            <a:extLst>
              <a:ext uri="{FF2B5EF4-FFF2-40B4-BE49-F238E27FC236}">
                <a16:creationId xmlns:a16="http://schemas.microsoft.com/office/drawing/2014/main" id="{5E5758B6-8947-493B-9ECC-E588D51F0E8E}"/>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55575" y="260648"/>
            <a:ext cx="1292225" cy="136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l-GR" sz="3800">
                <a:latin typeface="Arial" charset="0"/>
              </a:rPr>
              <a:t>Κληρονομικότητα &amp; Πολυμορφισμός</a:t>
            </a:r>
          </a:p>
        </p:txBody>
      </p:sp>
      <p:sp>
        <p:nvSpPr>
          <p:cNvPr id="48131" name="Rectangle 3"/>
          <p:cNvSpPr>
            <a:spLocks noGrp="1" noChangeArrowheads="1"/>
          </p:cNvSpPr>
          <p:nvPr>
            <p:ph type="body" idx="1"/>
          </p:nvPr>
        </p:nvSpPr>
        <p:spPr>
          <a:xfrm>
            <a:off x="457200" y="1341438"/>
            <a:ext cx="8229600" cy="4530725"/>
          </a:xfrm>
        </p:spPr>
        <p:txBody>
          <a:bodyPr>
            <a:normAutofit fontScale="92500"/>
          </a:bodyPr>
          <a:lstStyle/>
          <a:p>
            <a:pPr marL="400050" indent="-400050">
              <a:lnSpc>
                <a:spcPct val="80000"/>
              </a:lnSpc>
              <a:buNone/>
            </a:pPr>
            <a:r>
              <a:rPr lang="el-GR" sz="2100" b="1" dirty="0"/>
              <a:t>Πώς μπορούμε να ελαχιστοποιήσουμε τη συντήρηση του κώδικα μέσω του πολυμορφισμού?</a:t>
            </a:r>
          </a:p>
          <a:p>
            <a:pPr marL="725488" lvl="1" indent="-381000">
              <a:lnSpc>
                <a:spcPct val="80000"/>
              </a:lnSpc>
              <a:buClrTx/>
              <a:buSzPct val="100000"/>
              <a:buFont typeface="Wingdings" pitchFamily="2" charset="2"/>
              <a:buAutoNum type="arabicPeriod"/>
            </a:pPr>
            <a:r>
              <a:rPr lang="el-GR" sz="2000" dirty="0"/>
              <a:t>για </a:t>
            </a:r>
            <a:r>
              <a:rPr lang="el-GR" sz="2000" dirty="0">
                <a:solidFill>
                  <a:srgbClr val="0000FF"/>
                </a:solidFill>
              </a:rPr>
              <a:t>κάθε αρμοδιότητα του προγράμματος για την οποία υπάρχει δυνατότητα διαφορετικών εναλλακτικών υλοποιήσεων</a:t>
            </a:r>
            <a:r>
              <a:rPr lang="el-GR" sz="2000" dirty="0"/>
              <a:t> (πχ διαφορετικές μορφές αποθήκευσης των δεδομένων σε ένα αρχείο) και κατά συνέπεια η δυνατότητα μελλοντικών επεκτάσεων στο πρόγραμμά μας με μια νέα επιπλέον υλοποίηση </a:t>
            </a:r>
            <a:r>
              <a:rPr lang="el-GR" sz="2000" dirty="0">
                <a:solidFill>
                  <a:srgbClr val="0000FF"/>
                </a:solidFill>
              </a:rPr>
              <a:t>ορίζουμε μια βασική αφηρημένη κλάση</a:t>
            </a:r>
            <a:r>
              <a:rPr lang="el-GR" sz="2000" dirty="0">
                <a:solidFill>
                  <a:srgbClr val="0000CC"/>
                </a:solidFill>
              </a:rPr>
              <a:t> </a:t>
            </a:r>
            <a:r>
              <a:rPr lang="en-US" sz="2000" dirty="0">
                <a:solidFill>
                  <a:srgbClr val="0000FF"/>
                </a:solidFill>
              </a:rPr>
              <a:t>/</a:t>
            </a:r>
            <a:r>
              <a:rPr lang="el-GR" sz="2000" dirty="0">
                <a:solidFill>
                  <a:srgbClr val="0000FF"/>
                </a:solidFill>
              </a:rPr>
              <a:t> </a:t>
            </a:r>
            <a:r>
              <a:rPr lang="en-US" sz="2000" dirty="0">
                <a:solidFill>
                  <a:srgbClr val="0000FF"/>
                </a:solidFill>
              </a:rPr>
              <a:t>interface</a:t>
            </a:r>
            <a:endParaRPr lang="el-GR" sz="2000" dirty="0">
              <a:solidFill>
                <a:srgbClr val="0000FF"/>
              </a:solidFill>
            </a:endParaRPr>
          </a:p>
          <a:p>
            <a:pPr marL="725488" lvl="1" indent="-381000">
              <a:lnSpc>
                <a:spcPct val="80000"/>
              </a:lnSpc>
              <a:buClrTx/>
              <a:buSzPct val="100000"/>
              <a:buFont typeface="Wingdings" pitchFamily="2" charset="2"/>
              <a:buAutoNum type="arabicPeriod"/>
            </a:pPr>
            <a:r>
              <a:rPr lang="el-GR" sz="2000" dirty="0"/>
              <a:t>εν συνεχεία </a:t>
            </a:r>
            <a:r>
              <a:rPr lang="el-GR" sz="2000" dirty="0">
                <a:solidFill>
                  <a:srgbClr val="0000FF"/>
                </a:solidFill>
              </a:rPr>
              <a:t>για κάθε διαφορετική εναλλακτική κατασκευάζουμε μια παραγόμενη κλάση</a:t>
            </a:r>
            <a:r>
              <a:rPr lang="el-GR" sz="2000" dirty="0"/>
              <a:t> η οποία υλοποιεί τις </a:t>
            </a:r>
            <a:r>
              <a:rPr lang="en-US" sz="2000" dirty="0"/>
              <a:t>public</a:t>
            </a:r>
            <a:r>
              <a:rPr lang="el-GR" sz="2000" dirty="0"/>
              <a:t> </a:t>
            </a:r>
            <a:r>
              <a:rPr lang="en-US" sz="2000" dirty="0"/>
              <a:t>abstract </a:t>
            </a:r>
            <a:r>
              <a:rPr lang="el-GR" sz="2000" dirty="0"/>
              <a:t>μεθόδους της βασικής κλάσης</a:t>
            </a:r>
            <a:r>
              <a:rPr lang="en-US" sz="2000" dirty="0"/>
              <a:t> / interface</a:t>
            </a:r>
            <a:endParaRPr lang="el-GR" sz="2000" dirty="0"/>
          </a:p>
          <a:p>
            <a:pPr marL="725488" lvl="1" indent="-381000">
              <a:lnSpc>
                <a:spcPct val="80000"/>
              </a:lnSpc>
              <a:buClrTx/>
              <a:buSzPct val="100000"/>
              <a:buFont typeface="Wingdings" pitchFamily="2" charset="2"/>
              <a:buAutoNum type="arabicPeriod"/>
            </a:pPr>
            <a:r>
              <a:rPr lang="el-GR" sz="2000" dirty="0">
                <a:solidFill>
                  <a:srgbClr val="0000FF"/>
                </a:solidFill>
              </a:rPr>
              <a:t>υλοποιούμε / </a:t>
            </a:r>
            <a:r>
              <a:rPr lang="el-GR" sz="2000" dirty="0" err="1">
                <a:solidFill>
                  <a:srgbClr val="0000FF"/>
                </a:solidFill>
              </a:rPr>
              <a:t>παραμετροποιούμε</a:t>
            </a:r>
            <a:r>
              <a:rPr lang="el-GR" sz="2000" dirty="0">
                <a:solidFill>
                  <a:srgbClr val="0000FF"/>
                </a:solidFill>
              </a:rPr>
              <a:t> τον υπόλοιπο κώδικα χρησιμοποιώντας αναφορές στη βασική αφηρημένη κλάση</a:t>
            </a:r>
            <a:r>
              <a:rPr lang="el-GR" sz="2000" dirty="0">
                <a:solidFill>
                  <a:srgbClr val="0000CC"/>
                </a:solidFill>
              </a:rPr>
              <a:t> </a:t>
            </a:r>
            <a:r>
              <a:rPr lang="en-US" sz="2000" dirty="0">
                <a:solidFill>
                  <a:srgbClr val="0000FF"/>
                </a:solidFill>
              </a:rPr>
              <a:t>/</a:t>
            </a:r>
            <a:r>
              <a:rPr lang="el-GR" sz="2000" dirty="0">
                <a:solidFill>
                  <a:srgbClr val="0000FF"/>
                </a:solidFill>
              </a:rPr>
              <a:t> </a:t>
            </a:r>
            <a:r>
              <a:rPr lang="en-US" sz="2000" dirty="0">
                <a:solidFill>
                  <a:srgbClr val="0000FF"/>
                </a:solidFill>
              </a:rPr>
              <a:t>interface</a:t>
            </a:r>
            <a:endParaRPr lang="el-GR" sz="2000" dirty="0">
              <a:solidFill>
                <a:srgbClr val="0000FF"/>
              </a:solidFill>
            </a:endParaRPr>
          </a:p>
          <a:p>
            <a:pPr lvl="2">
              <a:lnSpc>
                <a:spcPct val="80000"/>
              </a:lnSpc>
            </a:pPr>
            <a:r>
              <a:rPr lang="el-GR" sz="1800" dirty="0"/>
              <a:t>οι αναφορές αυτές μπορούν να δείχνουν σε αντικείμενα οποιασδήποτε κλάσης προκύπτει από τη βασική / υλοποιεί το </a:t>
            </a:r>
            <a:r>
              <a:rPr lang="en-US" sz="1800" dirty="0"/>
              <a:t>interface</a:t>
            </a:r>
            <a:endParaRPr lang="el-GR" sz="1800" dirty="0"/>
          </a:p>
          <a:p>
            <a:pPr lvl="2">
              <a:lnSpc>
                <a:spcPct val="80000"/>
              </a:lnSpc>
            </a:pPr>
            <a:r>
              <a:rPr lang="el-GR" sz="1800" dirty="0"/>
              <a:t>επομένως τα μόνα σημεία τα οποία πρέπει να αλλαχθούν σε μια μελλοντική επέκταση είναι τα σημεία στο οποία αρχικοποιούνται οι δείκτες αυτοί  </a:t>
            </a:r>
          </a:p>
          <a:p>
            <a:pPr lvl="2">
              <a:lnSpc>
                <a:spcPct val="80000"/>
              </a:lnSpc>
            </a:pPr>
            <a:r>
              <a:rPr lang="el-GR" sz="1800" dirty="0"/>
              <a:t>ο υπόλοιπος κώδικας στον οποίο καλούνται μέθοδοι σε αντικείμενα στα οποία δείχνουν οι δείκτες δεν χρειάζεται αλλαγές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Εκπαιδευτικοί στόχοι</a:t>
            </a:r>
          </a:p>
        </p:txBody>
      </p:sp>
      <p:sp>
        <p:nvSpPr>
          <p:cNvPr id="3" name="Content Placeholder 2"/>
          <p:cNvSpPr>
            <a:spLocks noGrp="1"/>
          </p:cNvSpPr>
          <p:nvPr>
            <p:ph idx="1"/>
          </p:nvPr>
        </p:nvSpPr>
        <p:spPr/>
        <p:txBody>
          <a:bodyPr>
            <a:normAutofit fontScale="92500" lnSpcReduction="10000"/>
          </a:bodyPr>
          <a:lstStyle/>
          <a:p>
            <a:r>
              <a:rPr lang="el-GR" dirty="0"/>
              <a:t>Τελειώνοντας αυτή την ενότητα, θα πρέπει οι βασικές έννοιες να είναι ξεκάθαρες στο μυαλό σας και ως προς την ουσία τους και ως προς το πώς τις αξιοποιούμε στην γλώσσα </a:t>
            </a:r>
            <a:r>
              <a:rPr lang="en-US" dirty="0"/>
              <a:t>Java</a:t>
            </a:r>
            <a:endParaRPr lang="el-GR" dirty="0"/>
          </a:p>
          <a:p>
            <a:r>
              <a:rPr lang="el-GR" dirty="0"/>
              <a:t>Οι εν λόγω βασικές έννοιες είναι </a:t>
            </a:r>
            <a:r>
              <a:rPr lang="el-GR" u="sng" dirty="0"/>
              <a:t>απολύτως προαπαιτούμενες</a:t>
            </a:r>
            <a:r>
              <a:rPr lang="el-GR" dirty="0"/>
              <a:t> για να μπορείτε να ανταποκριθείτε στην ανάπτυξη λογισμικού και εδώ και στην καριέρα σας</a:t>
            </a:r>
          </a:p>
          <a:p>
            <a:r>
              <a:rPr lang="el-GR" dirty="0">
                <a:solidFill>
                  <a:srgbClr val="FF0000"/>
                </a:solidFill>
              </a:rPr>
              <a:t>Αν</a:t>
            </a:r>
            <a:r>
              <a:rPr lang="en-US" dirty="0">
                <a:solidFill>
                  <a:srgbClr val="FF0000"/>
                </a:solidFill>
              </a:rPr>
              <a:t> </a:t>
            </a:r>
            <a:r>
              <a:rPr lang="el-GR" dirty="0">
                <a:solidFill>
                  <a:srgbClr val="FF0000"/>
                </a:solidFill>
              </a:rPr>
              <a:t>έχετε δυσκολίες: η στιγμή να εξασκηθείτε πρακτικά σε κώδικα είναι τώρα!</a:t>
            </a:r>
          </a:p>
        </p:txBody>
      </p:sp>
      <p:sp>
        <p:nvSpPr>
          <p:cNvPr id="4" name="Slide Number Placeholder 3"/>
          <p:cNvSpPr>
            <a:spLocks noGrp="1"/>
          </p:cNvSpPr>
          <p:nvPr>
            <p:ph type="sldNum" sz="quarter" idx="12"/>
          </p:nvPr>
        </p:nvSpPr>
        <p:spPr/>
        <p:txBody>
          <a:bodyPr/>
          <a:lstStyle/>
          <a:p>
            <a:pPr>
              <a:defRPr/>
            </a:pPr>
            <a:fld id="{36664E9B-3A05-4A5F-BB95-6A3DBFA50A39}" type="slidenum">
              <a:rPr lang="el-GR" altLang="en-US" smtClean="0"/>
              <a:pPr>
                <a:defRPr/>
              </a:pPr>
              <a:t>3</a:t>
            </a:fld>
            <a:endParaRPr lang="el-GR"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Composite objects</a:t>
            </a:r>
            <a:endParaRPr lang="el-GR" dirty="0"/>
          </a:p>
        </p:txBody>
      </p:sp>
      <p:sp>
        <p:nvSpPr>
          <p:cNvPr id="3" name="Text Placeholder 2"/>
          <p:cNvSpPr>
            <a:spLocks noGrp="1"/>
          </p:cNvSpPr>
          <p:nvPr>
            <p:ph type="body" idx="1"/>
          </p:nvPr>
        </p:nvSpPr>
        <p:spPr/>
        <p:txBody>
          <a:bodyPr/>
          <a:lstStyle/>
          <a:p>
            <a:r>
              <a:rPr lang="en-US" dirty="0"/>
              <a:t>(</a:t>
            </a:r>
            <a:r>
              <a:rPr lang="el-GR" dirty="0"/>
              <a:t>πολλές ευχαριστίες στον Π. </a:t>
            </a:r>
            <a:r>
              <a:rPr lang="el-GR" dirty="0" err="1"/>
              <a:t>Τσαπάρα</a:t>
            </a:r>
            <a:r>
              <a:rPr lang="el-GR" dirty="0"/>
              <a:t> για τις διαφάνειες των συλλογών)</a:t>
            </a:r>
          </a:p>
        </p:txBody>
      </p:sp>
      <p:sp>
        <p:nvSpPr>
          <p:cNvPr id="4" name="Slide Number Placeholder 3"/>
          <p:cNvSpPr>
            <a:spLocks noGrp="1"/>
          </p:cNvSpPr>
          <p:nvPr>
            <p:ph type="sldNum" sz="quarter" idx="12"/>
          </p:nvPr>
        </p:nvSpPr>
        <p:spPr/>
        <p:txBody>
          <a:bodyPr/>
          <a:lstStyle/>
          <a:p>
            <a:pPr>
              <a:defRPr/>
            </a:pPr>
            <a:fld id="{6BC62216-4CDD-4619-8B68-BE625C4665E5}" type="slidenum">
              <a:rPr lang="el-GR" altLang="en-US" smtClean="0"/>
              <a:pPr>
                <a:defRPr/>
              </a:pPr>
              <a:t>30</a:t>
            </a:fld>
            <a:endParaRPr lang="el-G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9AB10-ACE3-4943-9DE2-CCF2D7927C80}"/>
              </a:ext>
            </a:extLst>
          </p:cNvPr>
          <p:cNvSpPr>
            <a:spLocks noGrp="1"/>
          </p:cNvSpPr>
          <p:nvPr>
            <p:ph type="title"/>
          </p:nvPr>
        </p:nvSpPr>
        <p:spPr/>
        <p:txBody>
          <a:bodyPr/>
          <a:lstStyle/>
          <a:p>
            <a:r>
              <a:rPr lang="el-GR" dirty="0"/>
              <a:t>Σύνθετα αντικείμενα</a:t>
            </a:r>
            <a:endParaRPr lang="en-US" dirty="0"/>
          </a:p>
        </p:txBody>
      </p:sp>
      <p:sp>
        <p:nvSpPr>
          <p:cNvPr id="3" name="Content Placeholder 2">
            <a:extLst>
              <a:ext uri="{FF2B5EF4-FFF2-40B4-BE49-F238E27FC236}">
                <a16:creationId xmlns:a16="http://schemas.microsoft.com/office/drawing/2014/main" id="{D67996CE-4B4A-4A28-9420-D6D0137B7D4C}"/>
              </a:ext>
            </a:extLst>
          </p:cNvPr>
          <p:cNvSpPr>
            <a:spLocks noGrp="1"/>
          </p:cNvSpPr>
          <p:nvPr>
            <p:ph idx="1"/>
          </p:nvPr>
        </p:nvSpPr>
        <p:spPr>
          <a:xfrm>
            <a:off x="457200" y="1600201"/>
            <a:ext cx="8435280" cy="2044824"/>
          </a:xfrm>
        </p:spPr>
        <p:txBody>
          <a:bodyPr>
            <a:normAutofit/>
          </a:bodyPr>
          <a:lstStyle/>
          <a:p>
            <a:r>
              <a:rPr lang="el-GR" sz="2400" dirty="0"/>
              <a:t>Γενικώς, η ιδέα ότι ένα αντικείμενο «έχει ως πεδίο» ένα άλλο αντικείμενο είναι ίσως λίγο παραπλανητική</a:t>
            </a:r>
          </a:p>
          <a:p>
            <a:r>
              <a:rPr lang="el-GR" sz="2400" dirty="0"/>
              <a:t>Η βασική ιδέα είναι ότι εν γένει </a:t>
            </a:r>
            <a:r>
              <a:rPr lang="el-GR" sz="2400" b="1" dirty="0"/>
              <a:t>τα αντικείμενα συνεργάζονται</a:t>
            </a:r>
            <a:endParaRPr lang="en-US" sz="2400" b="1" dirty="0"/>
          </a:p>
        </p:txBody>
      </p:sp>
      <p:sp>
        <p:nvSpPr>
          <p:cNvPr id="4" name="Slide Number Placeholder 3">
            <a:extLst>
              <a:ext uri="{FF2B5EF4-FFF2-40B4-BE49-F238E27FC236}">
                <a16:creationId xmlns:a16="http://schemas.microsoft.com/office/drawing/2014/main" id="{0D66E57F-A7B8-4750-8368-C2ABB51912E4}"/>
              </a:ext>
            </a:extLst>
          </p:cNvPr>
          <p:cNvSpPr>
            <a:spLocks noGrp="1"/>
          </p:cNvSpPr>
          <p:nvPr>
            <p:ph type="sldNum" sz="quarter" idx="12"/>
          </p:nvPr>
        </p:nvSpPr>
        <p:spPr/>
        <p:txBody>
          <a:bodyPr/>
          <a:lstStyle/>
          <a:p>
            <a:pPr>
              <a:defRPr/>
            </a:pPr>
            <a:fld id="{36664E9B-3A05-4A5F-BB95-6A3DBFA50A39}" type="slidenum">
              <a:rPr lang="el-GR" altLang="en-US" smtClean="0"/>
              <a:pPr>
                <a:defRPr/>
              </a:pPr>
              <a:t>31</a:t>
            </a:fld>
            <a:endParaRPr lang="el-GR" altLang="en-US" dirty="0"/>
          </a:p>
        </p:txBody>
      </p:sp>
      <p:pic>
        <p:nvPicPr>
          <p:cNvPr id="6" name="Picture 3">
            <a:extLst>
              <a:ext uri="{FF2B5EF4-FFF2-40B4-BE49-F238E27FC236}">
                <a16:creationId xmlns:a16="http://schemas.microsoft.com/office/drawing/2014/main" id="{87A8B924-F64A-48BC-8396-3F8D8D10CC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69" y="3535340"/>
            <a:ext cx="9030062" cy="32780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61318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9AB10-ACE3-4943-9DE2-CCF2D7927C80}"/>
              </a:ext>
            </a:extLst>
          </p:cNvPr>
          <p:cNvSpPr>
            <a:spLocks noGrp="1"/>
          </p:cNvSpPr>
          <p:nvPr>
            <p:ph type="title"/>
          </p:nvPr>
        </p:nvSpPr>
        <p:spPr/>
        <p:txBody>
          <a:bodyPr/>
          <a:lstStyle/>
          <a:p>
            <a:r>
              <a:rPr lang="el-GR" dirty="0"/>
              <a:t>Σύνθετα αντικείμενα</a:t>
            </a:r>
            <a:endParaRPr lang="en-US" dirty="0"/>
          </a:p>
        </p:txBody>
      </p:sp>
      <p:sp>
        <p:nvSpPr>
          <p:cNvPr id="3" name="Content Placeholder 2">
            <a:extLst>
              <a:ext uri="{FF2B5EF4-FFF2-40B4-BE49-F238E27FC236}">
                <a16:creationId xmlns:a16="http://schemas.microsoft.com/office/drawing/2014/main" id="{D67996CE-4B4A-4A28-9420-D6D0137B7D4C}"/>
              </a:ext>
            </a:extLst>
          </p:cNvPr>
          <p:cNvSpPr>
            <a:spLocks noGrp="1"/>
          </p:cNvSpPr>
          <p:nvPr>
            <p:ph idx="1"/>
          </p:nvPr>
        </p:nvSpPr>
        <p:spPr>
          <a:xfrm>
            <a:off x="457200" y="1600201"/>
            <a:ext cx="8229600" cy="2044824"/>
          </a:xfrm>
        </p:spPr>
        <p:txBody>
          <a:bodyPr>
            <a:normAutofit/>
          </a:bodyPr>
          <a:lstStyle/>
          <a:p>
            <a:r>
              <a:rPr lang="el-GR" sz="2400" dirty="0"/>
              <a:t>Ένα ποδήλατο «έχει» ένα σύστημα φρένων και ένα σύστημα πεταλιών</a:t>
            </a:r>
          </a:p>
          <a:p>
            <a:pPr lvl="1"/>
            <a:r>
              <a:rPr lang="el-GR" sz="2000" dirty="0" err="1"/>
              <a:t>Δλδ</a:t>
            </a:r>
            <a:r>
              <a:rPr lang="el-GR" sz="2000" dirty="0"/>
              <a:t>. Έχει ένα πεδίο τύπου </a:t>
            </a:r>
            <a:r>
              <a:rPr lang="en-US" sz="2000" dirty="0" err="1"/>
              <a:t>IBreaks</a:t>
            </a:r>
            <a:r>
              <a:rPr lang="en-US" sz="2000" dirty="0"/>
              <a:t> </a:t>
            </a:r>
            <a:r>
              <a:rPr lang="el-GR" sz="2000" dirty="0"/>
              <a:t>και ένα πεδίο τύπο </a:t>
            </a:r>
            <a:r>
              <a:rPr lang="en-US" sz="2000" dirty="0" err="1"/>
              <a:t>IPedal</a:t>
            </a:r>
            <a:endParaRPr lang="el-GR" sz="2000" dirty="0"/>
          </a:p>
          <a:p>
            <a:r>
              <a:rPr lang="el-GR" sz="2400" dirty="0"/>
              <a:t>Μια κούρσα «έχει» ποδήλατα που συμμετέχουν</a:t>
            </a:r>
            <a:endParaRPr lang="en-US" sz="2400" dirty="0"/>
          </a:p>
          <a:p>
            <a:pPr lvl="1"/>
            <a:r>
              <a:rPr lang="el-GR" sz="2000" dirty="0" err="1"/>
              <a:t>Δλδ</a:t>
            </a:r>
            <a:r>
              <a:rPr lang="el-GR" sz="2000" dirty="0"/>
              <a:t>., έχει ένα σύνολο (με απροσδιόριστο αριθμό) από ποδήλατα</a:t>
            </a:r>
          </a:p>
        </p:txBody>
      </p:sp>
      <p:sp>
        <p:nvSpPr>
          <p:cNvPr id="4" name="Slide Number Placeholder 3">
            <a:extLst>
              <a:ext uri="{FF2B5EF4-FFF2-40B4-BE49-F238E27FC236}">
                <a16:creationId xmlns:a16="http://schemas.microsoft.com/office/drawing/2014/main" id="{0D66E57F-A7B8-4750-8368-C2ABB51912E4}"/>
              </a:ext>
            </a:extLst>
          </p:cNvPr>
          <p:cNvSpPr>
            <a:spLocks noGrp="1"/>
          </p:cNvSpPr>
          <p:nvPr>
            <p:ph type="sldNum" sz="quarter" idx="12"/>
          </p:nvPr>
        </p:nvSpPr>
        <p:spPr/>
        <p:txBody>
          <a:bodyPr/>
          <a:lstStyle/>
          <a:p>
            <a:pPr>
              <a:defRPr/>
            </a:pPr>
            <a:fld id="{36664E9B-3A05-4A5F-BB95-6A3DBFA50A39}" type="slidenum">
              <a:rPr lang="el-GR" altLang="en-US" smtClean="0"/>
              <a:pPr>
                <a:defRPr/>
              </a:pPr>
              <a:t>32</a:t>
            </a:fld>
            <a:endParaRPr lang="el-GR" altLang="en-US" dirty="0"/>
          </a:p>
        </p:txBody>
      </p:sp>
      <p:pic>
        <p:nvPicPr>
          <p:cNvPr id="6" name="Picture 3">
            <a:extLst>
              <a:ext uri="{FF2B5EF4-FFF2-40B4-BE49-F238E27FC236}">
                <a16:creationId xmlns:a16="http://schemas.microsoft.com/office/drawing/2014/main" id="{87A8B924-F64A-48BC-8396-3F8D8D10CC1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69" y="3535340"/>
            <a:ext cx="9030062" cy="32780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836428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4E741-446C-4DF2-9B29-C92A44821B60}"/>
              </a:ext>
            </a:extLst>
          </p:cNvPr>
          <p:cNvSpPr>
            <a:spLocks noGrp="1"/>
          </p:cNvSpPr>
          <p:nvPr>
            <p:ph type="title"/>
          </p:nvPr>
        </p:nvSpPr>
        <p:spPr/>
        <p:txBody>
          <a:bodyPr>
            <a:normAutofit fontScale="90000"/>
          </a:bodyPr>
          <a:lstStyle/>
          <a:p>
            <a:r>
              <a:rPr lang="en-US" dirty="0"/>
              <a:t>Collaborate = know = “have” other objects as attributes </a:t>
            </a:r>
          </a:p>
        </p:txBody>
      </p:sp>
      <p:sp>
        <p:nvSpPr>
          <p:cNvPr id="3" name="Text Placeholder 2">
            <a:extLst>
              <a:ext uri="{FF2B5EF4-FFF2-40B4-BE49-F238E27FC236}">
                <a16:creationId xmlns:a16="http://schemas.microsoft.com/office/drawing/2014/main" id="{1FF2D099-365C-409E-AF97-B15DBEA73552}"/>
              </a:ext>
            </a:extLst>
          </p:cNvPr>
          <p:cNvSpPr>
            <a:spLocks noGrp="1"/>
          </p:cNvSpPr>
          <p:nvPr>
            <p:ph type="body" idx="1"/>
          </p:nvPr>
        </p:nvSpPr>
        <p:spPr/>
        <p:txBody>
          <a:bodyPr/>
          <a:lstStyle/>
          <a:p>
            <a:r>
              <a:rPr lang="en-US" dirty="0"/>
              <a:t>Just one collaborator</a:t>
            </a:r>
          </a:p>
        </p:txBody>
      </p:sp>
      <p:sp>
        <p:nvSpPr>
          <p:cNvPr id="4" name="Content Placeholder 3">
            <a:extLst>
              <a:ext uri="{FF2B5EF4-FFF2-40B4-BE49-F238E27FC236}">
                <a16:creationId xmlns:a16="http://schemas.microsoft.com/office/drawing/2014/main" id="{ECD6C861-790B-42C8-8480-CABDCFE423D8}"/>
              </a:ext>
            </a:extLst>
          </p:cNvPr>
          <p:cNvSpPr>
            <a:spLocks noGrp="1"/>
          </p:cNvSpPr>
          <p:nvPr>
            <p:ph sz="half" idx="2"/>
          </p:nvPr>
        </p:nvSpPr>
        <p:spPr>
          <a:xfrm>
            <a:off x="457200" y="2174875"/>
            <a:ext cx="3826768" cy="3951288"/>
          </a:xfrm>
        </p:spPr>
        <p:txBody>
          <a:bodyPr>
            <a:normAutofit/>
          </a:bodyPr>
          <a:lstStyle/>
          <a:p>
            <a:pPr marL="0" indent="0">
              <a:buNone/>
            </a:pPr>
            <a:r>
              <a:rPr lang="en-US" sz="2000" dirty="0"/>
              <a:t>public class </a:t>
            </a:r>
            <a:r>
              <a:rPr lang="en-US" sz="2000" b="1" dirty="0"/>
              <a:t>Bicycle</a:t>
            </a:r>
            <a:r>
              <a:rPr lang="en-US" sz="2000" dirty="0"/>
              <a:t> {</a:t>
            </a:r>
          </a:p>
          <a:p>
            <a:pPr marL="0" indent="0">
              <a:buNone/>
            </a:pPr>
            <a:r>
              <a:rPr lang="en-US" sz="2000" dirty="0"/>
              <a:t>	private double </a:t>
            </a:r>
            <a:r>
              <a:rPr lang="en-US" sz="2000" dirty="0" err="1"/>
              <a:t>timeRun</a:t>
            </a:r>
            <a:r>
              <a:rPr lang="en-US" sz="2000" dirty="0"/>
              <a:t>;</a:t>
            </a:r>
          </a:p>
          <a:p>
            <a:pPr marL="0" indent="0">
              <a:buNone/>
            </a:pPr>
            <a:r>
              <a:rPr lang="en-US" sz="2000" dirty="0"/>
              <a:t>	private String name;</a:t>
            </a:r>
          </a:p>
          <a:p>
            <a:pPr marL="0" indent="0">
              <a:buNone/>
            </a:pPr>
            <a:r>
              <a:rPr lang="en-US" sz="2000" dirty="0"/>
              <a:t>	private double velocity;</a:t>
            </a:r>
          </a:p>
          <a:p>
            <a:pPr marL="0" indent="0">
              <a:buNone/>
            </a:pPr>
            <a:r>
              <a:rPr lang="en-US" sz="2000" dirty="0"/>
              <a:t>	private </a:t>
            </a:r>
            <a:r>
              <a:rPr lang="en-US" sz="2000" b="1" dirty="0" err="1">
                <a:solidFill>
                  <a:srgbClr val="0000FF"/>
                </a:solidFill>
              </a:rPr>
              <a:t>IBrakes</a:t>
            </a:r>
            <a:r>
              <a:rPr lang="en-US" sz="2000" dirty="0"/>
              <a:t> breaks;</a:t>
            </a:r>
          </a:p>
          <a:p>
            <a:pPr marL="0" indent="0">
              <a:buNone/>
            </a:pPr>
            <a:r>
              <a:rPr lang="en-US" sz="2000" dirty="0"/>
              <a:t>	private </a:t>
            </a:r>
            <a:r>
              <a:rPr lang="en-US" sz="2000" b="1" dirty="0" err="1">
                <a:solidFill>
                  <a:srgbClr val="0000FF"/>
                </a:solidFill>
              </a:rPr>
              <a:t>IPedal</a:t>
            </a:r>
            <a:r>
              <a:rPr lang="en-US" sz="2000" dirty="0"/>
              <a:t> pedal;</a:t>
            </a:r>
          </a:p>
          <a:p>
            <a:pPr marL="0" indent="0">
              <a:buNone/>
            </a:pPr>
            <a:r>
              <a:rPr lang="en-US" sz="2000" dirty="0"/>
              <a:t>…</a:t>
            </a:r>
          </a:p>
          <a:p>
            <a:pPr marL="0" indent="0">
              <a:buNone/>
            </a:pPr>
            <a:r>
              <a:rPr lang="en-US" sz="2000" dirty="0"/>
              <a:t>}</a:t>
            </a:r>
          </a:p>
        </p:txBody>
      </p:sp>
      <p:sp>
        <p:nvSpPr>
          <p:cNvPr id="5" name="Text Placeholder 4">
            <a:extLst>
              <a:ext uri="{FF2B5EF4-FFF2-40B4-BE49-F238E27FC236}">
                <a16:creationId xmlns:a16="http://schemas.microsoft.com/office/drawing/2014/main" id="{82390894-D393-42E5-BD0C-22BB35E977C4}"/>
              </a:ext>
            </a:extLst>
          </p:cNvPr>
          <p:cNvSpPr>
            <a:spLocks noGrp="1"/>
          </p:cNvSpPr>
          <p:nvPr>
            <p:ph type="body" sz="quarter" idx="3"/>
          </p:nvPr>
        </p:nvSpPr>
        <p:spPr>
          <a:xfrm>
            <a:off x="4497389" y="1535113"/>
            <a:ext cx="4189412" cy="639762"/>
          </a:xfrm>
        </p:spPr>
        <p:txBody>
          <a:bodyPr/>
          <a:lstStyle/>
          <a:p>
            <a:r>
              <a:rPr lang="en-US" dirty="0"/>
              <a:t>More than one</a:t>
            </a:r>
          </a:p>
        </p:txBody>
      </p:sp>
      <p:sp>
        <p:nvSpPr>
          <p:cNvPr id="6" name="Content Placeholder 5">
            <a:extLst>
              <a:ext uri="{FF2B5EF4-FFF2-40B4-BE49-F238E27FC236}">
                <a16:creationId xmlns:a16="http://schemas.microsoft.com/office/drawing/2014/main" id="{E8D4FCA7-37B4-424A-BA65-7330D63F06E3}"/>
              </a:ext>
            </a:extLst>
          </p:cNvPr>
          <p:cNvSpPr>
            <a:spLocks noGrp="1"/>
          </p:cNvSpPr>
          <p:nvPr>
            <p:ph sz="quarter" idx="4"/>
          </p:nvPr>
        </p:nvSpPr>
        <p:spPr>
          <a:xfrm>
            <a:off x="4497389" y="2174875"/>
            <a:ext cx="4395092" cy="3951288"/>
          </a:xfrm>
        </p:spPr>
        <p:txBody>
          <a:bodyPr>
            <a:normAutofit/>
          </a:bodyPr>
          <a:lstStyle/>
          <a:p>
            <a:pPr marL="0" indent="0">
              <a:buNone/>
            </a:pPr>
            <a:r>
              <a:rPr lang="en-US" sz="2000" dirty="0"/>
              <a:t>public class </a:t>
            </a:r>
            <a:r>
              <a:rPr lang="en-US" sz="2000" b="1" dirty="0" err="1"/>
              <a:t>RaceWithStages</a:t>
            </a:r>
            <a:r>
              <a:rPr lang="en-US" sz="2000" b="1" dirty="0"/>
              <a:t> </a:t>
            </a:r>
            <a:r>
              <a:rPr lang="en-US" sz="2000" dirty="0"/>
              <a:t>  	implements </a:t>
            </a:r>
            <a:r>
              <a:rPr lang="en-US" sz="2000" dirty="0" err="1"/>
              <a:t>IRace</a:t>
            </a:r>
            <a:r>
              <a:rPr lang="en-US" sz="2000" dirty="0"/>
              <a:t>{</a:t>
            </a:r>
          </a:p>
          <a:p>
            <a:pPr marL="0" indent="0">
              <a:buNone/>
            </a:pPr>
            <a:r>
              <a:rPr lang="en-US" sz="2000" dirty="0"/>
              <a:t>   private int </a:t>
            </a:r>
            <a:r>
              <a:rPr lang="en-US" sz="2000" dirty="0" err="1"/>
              <a:t>stagePart</a:t>
            </a:r>
            <a:r>
              <a:rPr lang="en-US" sz="2000" dirty="0"/>
              <a:t> = 0;</a:t>
            </a:r>
          </a:p>
          <a:p>
            <a:pPr marL="0" indent="0">
              <a:buNone/>
            </a:pPr>
            <a:r>
              <a:rPr lang="en-US" sz="2000" dirty="0"/>
              <a:t>   private int </a:t>
            </a:r>
            <a:r>
              <a:rPr lang="en-US" sz="2000" dirty="0" err="1"/>
              <a:t>totalStageParts</a:t>
            </a:r>
            <a:r>
              <a:rPr lang="en-US" sz="2000" dirty="0"/>
              <a:t> = 4;</a:t>
            </a:r>
          </a:p>
          <a:p>
            <a:pPr marL="0" indent="0">
              <a:buNone/>
            </a:pPr>
            <a:r>
              <a:rPr lang="en-US" sz="2000" dirty="0"/>
              <a:t>   private </a:t>
            </a:r>
            <a:r>
              <a:rPr lang="en-US" sz="2000" b="1" dirty="0" err="1">
                <a:solidFill>
                  <a:srgbClr val="0000FF"/>
                </a:solidFill>
              </a:rPr>
              <a:t>ArrayList</a:t>
            </a:r>
            <a:r>
              <a:rPr lang="en-US" sz="2000" b="1" dirty="0">
                <a:solidFill>
                  <a:srgbClr val="0000FF"/>
                </a:solidFill>
              </a:rPr>
              <a:t>&lt;Bicycle&gt; </a:t>
            </a:r>
            <a:r>
              <a:rPr lang="en-US" sz="2000" dirty="0"/>
              <a:t>contestants;</a:t>
            </a:r>
          </a:p>
          <a:p>
            <a:pPr marL="0" indent="0">
              <a:buNone/>
            </a:pPr>
            <a:r>
              <a:rPr lang="en-US" sz="2000" dirty="0"/>
              <a:t>…</a:t>
            </a:r>
          </a:p>
          <a:p>
            <a:pPr marL="0" indent="0">
              <a:buNone/>
            </a:pPr>
            <a:r>
              <a:rPr lang="en-US" sz="2000" dirty="0"/>
              <a:t>}</a:t>
            </a:r>
          </a:p>
        </p:txBody>
      </p:sp>
      <p:sp>
        <p:nvSpPr>
          <p:cNvPr id="7" name="Slide Number Placeholder 6">
            <a:extLst>
              <a:ext uri="{FF2B5EF4-FFF2-40B4-BE49-F238E27FC236}">
                <a16:creationId xmlns:a16="http://schemas.microsoft.com/office/drawing/2014/main" id="{D9A939AB-2A31-42E1-B5F3-24E2EDE0E90C}"/>
              </a:ext>
            </a:extLst>
          </p:cNvPr>
          <p:cNvSpPr>
            <a:spLocks noGrp="1"/>
          </p:cNvSpPr>
          <p:nvPr>
            <p:ph type="sldNum" sz="quarter" idx="12"/>
          </p:nvPr>
        </p:nvSpPr>
        <p:spPr/>
        <p:txBody>
          <a:bodyPr/>
          <a:lstStyle/>
          <a:p>
            <a:pPr>
              <a:defRPr/>
            </a:pPr>
            <a:fld id="{38C33875-7862-4232-A580-87CABA68BADB}" type="slidenum">
              <a:rPr lang="el-GR" altLang="en-US" smtClean="0"/>
              <a:pPr>
                <a:defRPr/>
              </a:pPr>
              <a:t>33</a:t>
            </a:fld>
            <a:endParaRPr lang="el-GR" altLang="en-US" dirty="0"/>
          </a:p>
        </p:txBody>
      </p:sp>
    </p:spTree>
    <p:extLst>
      <p:ext uri="{BB962C8B-B14F-4D97-AF65-F5344CB8AC3E}">
        <p14:creationId xmlns:p14="http://schemas.microsoft.com/office/powerpoint/2010/main" val="867478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116632"/>
            <a:ext cx="8229600" cy="990600"/>
          </a:xfrm>
        </p:spPr>
        <p:txBody>
          <a:bodyPr/>
          <a:lstStyle/>
          <a:p>
            <a:r>
              <a:rPr lang="en-US" dirty="0"/>
              <a:t>Java Collections</a:t>
            </a:r>
          </a:p>
        </p:txBody>
      </p:sp>
      <p:sp>
        <p:nvSpPr>
          <p:cNvPr id="4" name="Rectangle 3"/>
          <p:cNvSpPr/>
          <p:nvPr/>
        </p:nvSpPr>
        <p:spPr>
          <a:xfrm>
            <a:off x="2771799" y="1124744"/>
            <a:ext cx="3403791" cy="720080"/>
          </a:xfrm>
          <a:prstGeom prst="rect">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28162" y="1300118"/>
            <a:ext cx="3355406" cy="369332"/>
          </a:xfrm>
          <a:prstGeom prst="rect">
            <a:avLst/>
          </a:prstGeom>
          <a:noFill/>
        </p:spPr>
        <p:txBody>
          <a:bodyPr wrap="none" rtlCol="0">
            <a:spAutoFit/>
          </a:bodyPr>
          <a:lstStyle/>
          <a:p>
            <a:r>
              <a:rPr lang="en-US" b="1" dirty="0">
                <a:latin typeface="Courier New" pitchFamily="49" charset="0"/>
                <a:cs typeface="Courier New" pitchFamily="49" charset="0"/>
              </a:rPr>
              <a:t>Interface </a:t>
            </a:r>
            <a:r>
              <a:rPr lang="en-US" b="1" dirty="0">
                <a:solidFill>
                  <a:srgbClr val="FF0000"/>
                </a:solidFill>
                <a:latin typeface="Courier New" pitchFamily="49" charset="0"/>
                <a:cs typeface="Courier New" pitchFamily="49" charset="0"/>
              </a:rPr>
              <a:t>Collection</a:t>
            </a:r>
            <a:r>
              <a:rPr lang="en-US" b="1" dirty="0">
                <a:latin typeface="Courier New" pitchFamily="49" charset="0"/>
                <a:cs typeface="Courier New" pitchFamily="49" charset="0"/>
              </a:rPr>
              <a:t>&lt;T&gt;</a:t>
            </a:r>
          </a:p>
        </p:txBody>
      </p:sp>
      <p:sp>
        <p:nvSpPr>
          <p:cNvPr id="6" name="Rectangle 5"/>
          <p:cNvSpPr/>
          <p:nvPr/>
        </p:nvSpPr>
        <p:spPr>
          <a:xfrm>
            <a:off x="251520" y="2420888"/>
            <a:ext cx="2576642" cy="720080"/>
          </a:xfrm>
          <a:prstGeom prst="rect">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99905" y="2568381"/>
            <a:ext cx="2528256" cy="369332"/>
          </a:xfrm>
          <a:prstGeom prst="rect">
            <a:avLst/>
          </a:prstGeom>
          <a:noFill/>
        </p:spPr>
        <p:txBody>
          <a:bodyPr wrap="none" rtlCol="0">
            <a:spAutoFit/>
          </a:bodyPr>
          <a:lstStyle/>
          <a:p>
            <a:r>
              <a:rPr lang="en-US" b="1" dirty="0">
                <a:latin typeface="Courier New" pitchFamily="49" charset="0"/>
                <a:cs typeface="Courier New" pitchFamily="49" charset="0"/>
              </a:rPr>
              <a:t>Interface </a:t>
            </a:r>
            <a:r>
              <a:rPr lang="en-US" b="1" dirty="0">
                <a:solidFill>
                  <a:srgbClr val="FF0000"/>
                </a:solidFill>
                <a:latin typeface="Courier New" pitchFamily="49" charset="0"/>
                <a:cs typeface="Courier New" pitchFamily="49" charset="0"/>
              </a:rPr>
              <a:t>List</a:t>
            </a:r>
            <a:r>
              <a:rPr lang="en-US" b="1" dirty="0">
                <a:latin typeface="Courier New" pitchFamily="49" charset="0"/>
                <a:cs typeface="Courier New" pitchFamily="49" charset="0"/>
              </a:rPr>
              <a:t>&lt;T&gt;</a:t>
            </a:r>
          </a:p>
        </p:txBody>
      </p:sp>
      <p:sp>
        <p:nvSpPr>
          <p:cNvPr id="8" name="Rectangle 7"/>
          <p:cNvSpPr/>
          <p:nvPr/>
        </p:nvSpPr>
        <p:spPr>
          <a:xfrm>
            <a:off x="3185373" y="2420888"/>
            <a:ext cx="2576642" cy="720080"/>
          </a:xfrm>
          <a:prstGeom prst="rect">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233759" y="2596262"/>
            <a:ext cx="2390398" cy="369332"/>
          </a:xfrm>
          <a:prstGeom prst="rect">
            <a:avLst/>
          </a:prstGeom>
          <a:noFill/>
        </p:spPr>
        <p:txBody>
          <a:bodyPr wrap="none" rtlCol="0">
            <a:spAutoFit/>
          </a:bodyPr>
          <a:lstStyle/>
          <a:p>
            <a:r>
              <a:rPr lang="en-US" b="1" dirty="0">
                <a:latin typeface="Courier New" pitchFamily="49" charset="0"/>
                <a:cs typeface="Courier New" pitchFamily="49" charset="0"/>
              </a:rPr>
              <a:t>Interface </a:t>
            </a:r>
            <a:r>
              <a:rPr lang="en-US" b="1" dirty="0">
                <a:solidFill>
                  <a:srgbClr val="FF0000"/>
                </a:solidFill>
                <a:latin typeface="Courier New" pitchFamily="49" charset="0"/>
                <a:cs typeface="Courier New" pitchFamily="49" charset="0"/>
              </a:rPr>
              <a:t>Set</a:t>
            </a:r>
            <a:r>
              <a:rPr lang="en-US" b="1" dirty="0">
                <a:latin typeface="Courier New" pitchFamily="49" charset="0"/>
                <a:cs typeface="Courier New" pitchFamily="49" charset="0"/>
              </a:rPr>
              <a:t>&lt;T&gt;</a:t>
            </a:r>
          </a:p>
        </p:txBody>
      </p:sp>
      <p:sp>
        <p:nvSpPr>
          <p:cNvPr id="10" name="Rectangle 9"/>
          <p:cNvSpPr/>
          <p:nvPr/>
        </p:nvSpPr>
        <p:spPr>
          <a:xfrm>
            <a:off x="6192838" y="2420938"/>
            <a:ext cx="2647702" cy="720725"/>
          </a:xfrm>
          <a:prstGeom prst="rect">
            <a:avLst/>
          </a:prstGeom>
          <a:noFill/>
          <a:ln w="28575">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41075" y="2596262"/>
            <a:ext cx="2666114" cy="369332"/>
          </a:xfrm>
          <a:prstGeom prst="rect">
            <a:avLst/>
          </a:prstGeom>
          <a:noFill/>
        </p:spPr>
        <p:txBody>
          <a:bodyPr wrap="none" rtlCol="0">
            <a:spAutoFit/>
          </a:bodyPr>
          <a:lstStyle/>
          <a:p>
            <a:r>
              <a:rPr lang="en-US" b="1" dirty="0">
                <a:latin typeface="Courier New" pitchFamily="49" charset="0"/>
                <a:cs typeface="Courier New" pitchFamily="49" charset="0"/>
              </a:rPr>
              <a:t>Interface </a:t>
            </a:r>
            <a:r>
              <a:rPr lang="en-US" b="1" dirty="0">
                <a:solidFill>
                  <a:srgbClr val="FF0000"/>
                </a:solidFill>
                <a:latin typeface="Courier New" pitchFamily="49" charset="0"/>
                <a:cs typeface="Courier New" pitchFamily="49" charset="0"/>
              </a:rPr>
              <a:t>Map</a:t>
            </a:r>
            <a:r>
              <a:rPr lang="en-US" b="1" dirty="0">
                <a:latin typeface="Courier New" pitchFamily="49" charset="0"/>
                <a:cs typeface="Courier New" pitchFamily="49" charset="0"/>
              </a:rPr>
              <a:t>&lt;K,V&gt;</a:t>
            </a:r>
          </a:p>
        </p:txBody>
      </p:sp>
      <p:cxnSp>
        <p:nvCxnSpPr>
          <p:cNvPr id="13" name="Straight Arrow Connector 12"/>
          <p:cNvCxnSpPr>
            <a:stCxn id="6" idx="0"/>
          </p:cNvCxnSpPr>
          <p:nvPr/>
        </p:nvCxnSpPr>
        <p:spPr>
          <a:xfrm flipV="1">
            <a:off x="1539841" y="1844824"/>
            <a:ext cx="1952039" cy="5760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8" idx="0"/>
            <a:endCxn id="4" idx="2"/>
          </p:cNvCxnSpPr>
          <p:nvPr/>
        </p:nvCxnSpPr>
        <p:spPr>
          <a:xfrm flipV="1">
            <a:off x="4473694" y="1844824"/>
            <a:ext cx="1" cy="57606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0"/>
          </p:cNvCxnSpPr>
          <p:nvPr/>
        </p:nvCxnSpPr>
        <p:spPr>
          <a:xfrm flipH="1" flipV="1">
            <a:off x="5688634" y="1844824"/>
            <a:ext cx="1828055" cy="57611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06784" y="3861048"/>
            <a:ext cx="2666113" cy="57606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06784" y="3963888"/>
            <a:ext cx="2666114" cy="369332"/>
          </a:xfrm>
          <a:prstGeom prst="rect">
            <a:avLst/>
          </a:prstGeom>
          <a:noFill/>
        </p:spPr>
        <p:txBody>
          <a:bodyPr wrap="none" rtlCol="0">
            <a:spAutoFit/>
          </a:bodyPr>
          <a:lstStyle/>
          <a:p>
            <a:r>
              <a:rPr lang="en-US" b="1" dirty="0">
                <a:latin typeface="Courier New" pitchFamily="49" charset="0"/>
                <a:cs typeface="Courier New" pitchFamily="49" charset="0"/>
              </a:rPr>
              <a:t>class </a:t>
            </a:r>
            <a:r>
              <a:rPr lang="en-US" b="1" dirty="0" err="1">
                <a:solidFill>
                  <a:srgbClr val="0070C0"/>
                </a:solidFill>
                <a:latin typeface="Courier New" pitchFamily="49" charset="0"/>
                <a:cs typeface="Courier New" pitchFamily="49" charset="0"/>
              </a:rPr>
              <a:t>ArrayList</a:t>
            </a:r>
            <a:r>
              <a:rPr lang="en-US" b="1" dirty="0">
                <a:latin typeface="Courier New" pitchFamily="49" charset="0"/>
                <a:cs typeface="Courier New" pitchFamily="49" charset="0"/>
              </a:rPr>
              <a:t>&lt;T&gt;</a:t>
            </a:r>
          </a:p>
        </p:txBody>
      </p:sp>
      <p:cxnSp>
        <p:nvCxnSpPr>
          <p:cNvPr id="21" name="Straight Arrow Connector 20"/>
          <p:cNvCxnSpPr>
            <a:stCxn id="19" idx="0"/>
            <a:endCxn id="6" idx="2"/>
          </p:cNvCxnSpPr>
          <p:nvPr/>
        </p:nvCxnSpPr>
        <p:spPr>
          <a:xfrm flipV="1">
            <a:off x="1539841" y="3140968"/>
            <a:ext cx="0" cy="72008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209565" y="3855031"/>
            <a:ext cx="2528257" cy="57606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302689" y="3957871"/>
            <a:ext cx="2390398" cy="369332"/>
          </a:xfrm>
          <a:prstGeom prst="rect">
            <a:avLst/>
          </a:prstGeom>
          <a:noFill/>
        </p:spPr>
        <p:txBody>
          <a:bodyPr wrap="none" rtlCol="0">
            <a:spAutoFit/>
          </a:bodyPr>
          <a:lstStyle/>
          <a:p>
            <a:r>
              <a:rPr lang="en-US" b="1" dirty="0">
                <a:latin typeface="Courier New" pitchFamily="49" charset="0"/>
                <a:cs typeface="Courier New" pitchFamily="49" charset="0"/>
              </a:rPr>
              <a:t>class </a:t>
            </a:r>
            <a:r>
              <a:rPr lang="en-US" b="1" dirty="0" err="1">
                <a:solidFill>
                  <a:srgbClr val="0070C0"/>
                </a:solidFill>
                <a:latin typeface="Courier New" pitchFamily="49" charset="0"/>
                <a:cs typeface="Courier New" pitchFamily="49" charset="0"/>
              </a:rPr>
              <a:t>HashSet</a:t>
            </a:r>
            <a:r>
              <a:rPr lang="en-US" b="1" dirty="0">
                <a:latin typeface="Courier New" pitchFamily="49" charset="0"/>
                <a:cs typeface="Courier New" pitchFamily="49" charset="0"/>
              </a:rPr>
              <a:t>&lt;T&gt;</a:t>
            </a:r>
          </a:p>
        </p:txBody>
      </p:sp>
      <p:cxnSp>
        <p:nvCxnSpPr>
          <p:cNvPr id="26" name="Straight Arrow Connector 25"/>
          <p:cNvCxnSpPr>
            <a:stCxn id="24" idx="0"/>
            <a:endCxn id="8" idx="2"/>
          </p:cNvCxnSpPr>
          <p:nvPr/>
        </p:nvCxnSpPr>
        <p:spPr>
          <a:xfrm flipV="1">
            <a:off x="4473694" y="3140968"/>
            <a:ext cx="0" cy="714063"/>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137050" y="3854505"/>
            <a:ext cx="2770139" cy="57606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6164339" y="3963888"/>
            <a:ext cx="2666114" cy="369332"/>
          </a:xfrm>
          <a:prstGeom prst="rect">
            <a:avLst/>
          </a:prstGeom>
          <a:noFill/>
        </p:spPr>
        <p:txBody>
          <a:bodyPr wrap="none" rtlCol="0">
            <a:spAutoFit/>
          </a:bodyPr>
          <a:lstStyle/>
          <a:p>
            <a:r>
              <a:rPr lang="en-US" b="1" dirty="0">
                <a:latin typeface="Courier New" pitchFamily="49" charset="0"/>
                <a:cs typeface="Courier New" pitchFamily="49" charset="0"/>
              </a:rPr>
              <a:t>class </a:t>
            </a:r>
            <a:r>
              <a:rPr lang="en-US" b="1" dirty="0" err="1">
                <a:solidFill>
                  <a:srgbClr val="0070C0"/>
                </a:solidFill>
                <a:latin typeface="Courier New" pitchFamily="49" charset="0"/>
                <a:cs typeface="Courier New" pitchFamily="49" charset="0"/>
              </a:rPr>
              <a:t>HashMap</a:t>
            </a:r>
            <a:r>
              <a:rPr lang="en-US" b="1" dirty="0">
                <a:latin typeface="Courier New" pitchFamily="49" charset="0"/>
                <a:cs typeface="Courier New" pitchFamily="49" charset="0"/>
              </a:rPr>
              <a:t>&lt;K,V&gt;</a:t>
            </a:r>
          </a:p>
        </p:txBody>
      </p:sp>
      <p:cxnSp>
        <p:nvCxnSpPr>
          <p:cNvPr id="34" name="Straight Arrow Connector 33"/>
          <p:cNvCxnSpPr>
            <a:stCxn id="32" idx="0"/>
            <a:endCxn id="10" idx="2"/>
          </p:cNvCxnSpPr>
          <p:nvPr/>
        </p:nvCxnSpPr>
        <p:spPr>
          <a:xfrm flipH="1" flipV="1">
            <a:off x="7516689" y="3141663"/>
            <a:ext cx="5431" cy="71284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07504" y="4581128"/>
            <a:ext cx="2765394" cy="1754326"/>
          </a:xfrm>
          <a:prstGeom prst="rect">
            <a:avLst/>
          </a:prstGeom>
          <a:noFill/>
          <a:ln>
            <a:solidFill>
              <a:srgbClr val="FF0000"/>
            </a:solidFill>
          </a:ln>
        </p:spPr>
        <p:txBody>
          <a:bodyPr wrap="square" rtlCol="0">
            <a:spAutoFit/>
          </a:bodyPr>
          <a:lstStyle/>
          <a:p>
            <a:r>
              <a:rPr lang="el-GR" dirty="0"/>
              <a:t>Αποθηκεύει δεδομένα σε </a:t>
            </a:r>
            <a:r>
              <a:rPr lang="el-GR" dirty="0">
                <a:solidFill>
                  <a:srgbClr val="FF0000"/>
                </a:solidFill>
              </a:rPr>
              <a:t>σειριακή</a:t>
            </a:r>
            <a:r>
              <a:rPr lang="el-GR" dirty="0"/>
              <a:t> μορφή. Υπάρχει η έννοια της </a:t>
            </a:r>
            <a:r>
              <a:rPr lang="el-GR" dirty="0">
                <a:solidFill>
                  <a:srgbClr val="0070C0"/>
                </a:solidFill>
              </a:rPr>
              <a:t>διάταξης</a:t>
            </a:r>
            <a:r>
              <a:rPr lang="en-US" dirty="0">
                <a:solidFill>
                  <a:srgbClr val="0070C0"/>
                </a:solidFill>
              </a:rPr>
              <a:t>. </a:t>
            </a:r>
            <a:r>
              <a:rPr lang="el-GR" dirty="0"/>
              <a:t>Καλό αν θέλουμε να </a:t>
            </a:r>
            <a:r>
              <a:rPr lang="el-GR" dirty="0">
                <a:solidFill>
                  <a:srgbClr val="FF0000"/>
                </a:solidFill>
              </a:rPr>
              <a:t>διατρέχουμε</a:t>
            </a:r>
            <a:r>
              <a:rPr lang="el-GR" dirty="0"/>
              <a:t> τα δεδομένα</a:t>
            </a:r>
            <a:r>
              <a:rPr lang="en-US" dirty="0"/>
              <a:t> </a:t>
            </a:r>
            <a:r>
              <a:rPr lang="el-GR" dirty="0"/>
              <a:t>συχνά και γρήγορα. </a:t>
            </a:r>
            <a:endParaRPr lang="en-US" dirty="0"/>
          </a:p>
        </p:txBody>
      </p:sp>
      <p:sp>
        <p:nvSpPr>
          <p:cNvPr id="27" name="TextBox 26"/>
          <p:cNvSpPr txBox="1"/>
          <p:nvPr/>
        </p:nvSpPr>
        <p:spPr>
          <a:xfrm>
            <a:off x="3112314" y="4581128"/>
            <a:ext cx="2771148" cy="1477328"/>
          </a:xfrm>
          <a:prstGeom prst="rect">
            <a:avLst/>
          </a:prstGeom>
          <a:noFill/>
          <a:ln>
            <a:solidFill>
              <a:srgbClr val="FF0000"/>
            </a:solidFill>
          </a:ln>
        </p:spPr>
        <p:txBody>
          <a:bodyPr wrap="square" rtlCol="0">
            <a:spAutoFit/>
          </a:bodyPr>
          <a:lstStyle/>
          <a:p>
            <a:r>
              <a:rPr lang="el-GR" dirty="0"/>
              <a:t>Αποθηκεύει δεδομένα σαν </a:t>
            </a:r>
            <a:r>
              <a:rPr lang="el-GR" dirty="0">
                <a:solidFill>
                  <a:srgbClr val="FF0000"/>
                </a:solidFill>
              </a:rPr>
              <a:t>σύνολο</a:t>
            </a:r>
            <a:r>
              <a:rPr lang="el-GR" dirty="0"/>
              <a:t> χωρίς διάταξη</a:t>
            </a:r>
            <a:r>
              <a:rPr lang="el-GR" dirty="0">
                <a:solidFill>
                  <a:srgbClr val="0070C0"/>
                </a:solidFill>
              </a:rPr>
              <a:t>. </a:t>
            </a:r>
            <a:r>
              <a:rPr lang="el-GR" dirty="0"/>
              <a:t>Καλό αν θέλουμε να βρίσκουμε γρήγορα αν ένα στοιχείο </a:t>
            </a:r>
            <a:r>
              <a:rPr lang="el-GR" dirty="0">
                <a:solidFill>
                  <a:srgbClr val="0070C0"/>
                </a:solidFill>
              </a:rPr>
              <a:t>ανήκει</a:t>
            </a:r>
            <a:r>
              <a:rPr lang="el-GR" dirty="0"/>
              <a:t> στο σύνολο</a:t>
            </a:r>
            <a:endParaRPr lang="en-US" dirty="0"/>
          </a:p>
        </p:txBody>
      </p:sp>
      <p:sp>
        <p:nvSpPr>
          <p:cNvPr id="28" name="TextBox 27"/>
          <p:cNvSpPr txBox="1"/>
          <p:nvPr/>
        </p:nvSpPr>
        <p:spPr>
          <a:xfrm>
            <a:off x="6084168" y="4572839"/>
            <a:ext cx="3006951" cy="1754326"/>
          </a:xfrm>
          <a:prstGeom prst="rect">
            <a:avLst/>
          </a:prstGeom>
          <a:noFill/>
          <a:ln>
            <a:solidFill>
              <a:srgbClr val="FF0000"/>
            </a:solidFill>
          </a:ln>
        </p:spPr>
        <p:txBody>
          <a:bodyPr wrap="square" rtlCol="0">
            <a:spAutoFit/>
          </a:bodyPr>
          <a:lstStyle/>
          <a:p>
            <a:r>
              <a:rPr lang="el-GR" dirty="0"/>
              <a:t>Αποθηκεύει </a:t>
            </a:r>
            <a:r>
              <a:rPr lang="el-GR" dirty="0">
                <a:solidFill>
                  <a:srgbClr val="FF0000"/>
                </a:solidFill>
              </a:rPr>
              <a:t>(</a:t>
            </a:r>
            <a:r>
              <a:rPr lang="en-US" dirty="0" err="1">
                <a:solidFill>
                  <a:srgbClr val="FF0000"/>
                </a:solidFill>
              </a:rPr>
              <a:t>key,value</a:t>
            </a:r>
            <a:r>
              <a:rPr lang="en-US" dirty="0">
                <a:solidFill>
                  <a:srgbClr val="FF0000"/>
                </a:solidFill>
              </a:rPr>
              <a:t>) </a:t>
            </a:r>
            <a:r>
              <a:rPr lang="el-GR" dirty="0">
                <a:solidFill>
                  <a:srgbClr val="FF0000"/>
                </a:solidFill>
              </a:rPr>
              <a:t>ζεύγη</a:t>
            </a:r>
            <a:r>
              <a:rPr lang="el-GR" dirty="0"/>
              <a:t>. Παρόμοια δομή με το </a:t>
            </a:r>
            <a:r>
              <a:rPr lang="en-US" dirty="0" err="1">
                <a:solidFill>
                  <a:srgbClr val="0070C0"/>
                </a:solidFill>
              </a:rPr>
              <a:t>HashSet</a:t>
            </a:r>
            <a:r>
              <a:rPr lang="en-US" dirty="0">
                <a:solidFill>
                  <a:srgbClr val="0070C0"/>
                </a:solidFill>
              </a:rPr>
              <a:t> </a:t>
            </a:r>
            <a:r>
              <a:rPr lang="el-GR" dirty="0"/>
              <a:t>για την αποθήκευση των </a:t>
            </a:r>
            <a:r>
              <a:rPr lang="el-GR" dirty="0">
                <a:solidFill>
                  <a:srgbClr val="0070C0"/>
                </a:solidFill>
              </a:rPr>
              <a:t>κλειδιών</a:t>
            </a:r>
            <a:r>
              <a:rPr lang="el-GR" dirty="0"/>
              <a:t>, αλλά τώρα κάθε κλειδί (</a:t>
            </a:r>
            <a:r>
              <a:rPr lang="en-US" dirty="0"/>
              <a:t>key) </a:t>
            </a:r>
            <a:r>
              <a:rPr lang="el-GR" dirty="0">
                <a:solidFill>
                  <a:srgbClr val="FF0000"/>
                </a:solidFill>
              </a:rPr>
              <a:t>σχετίζεται</a:t>
            </a:r>
            <a:r>
              <a:rPr lang="el-GR" dirty="0"/>
              <a:t> με μία </a:t>
            </a:r>
            <a:r>
              <a:rPr lang="el-GR" dirty="0">
                <a:solidFill>
                  <a:srgbClr val="0070C0"/>
                </a:solidFill>
              </a:rPr>
              <a:t>τιμή</a:t>
            </a:r>
            <a:r>
              <a:rPr lang="en-US" dirty="0">
                <a:solidFill>
                  <a:srgbClr val="0070C0"/>
                </a:solidFill>
              </a:rPr>
              <a:t> </a:t>
            </a:r>
            <a:r>
              <a:rPr lang="en-US" dirty="0"/>
              <a:t>(value)</a:t>
            </a:r>
            <a:r>
              <a:rPr lang="el-GR" dirty="0"/>
              <a:t>.</a:t>
            </a:r>
            <a:r>
              <a:rPr lang="en-US" dirty="0"/>
              <a:t> </a:t>
            </a:r>
          </a:p>
        </p:txBody>
      </p:sp>
      <p:sp>
        <p:nvSpPr>
          <p:cNvPr id="29" name="Slide Number Placeholder 3"/>
          <p:cNvSpPr>
            <a:spLocks noGrp="1"/>
          </p:cNvSpPr>
          <p:nvPr>
            <p:ph type="sldNum" sz="quarter" idx="12"/>
          </p:nvPr>
        </p:nvSpPr>
        <p:spPr>
          <a:xfrm>
            <a:off x="6553200" y="6356350"/>
            <a:ext cx="2133600" cy="365125"/>
          </a:xfrm>
        </p:spPr>
        <p:txBody>
          <a:bodyPr/>
          <a:lstStyle/>
          <a:p>
            <a:pPr>
              <a:defRPr/>
            </a:pPr>
            <a:fld id="{798533C1-1FDA-4A24-B06D-F4D7E1AD1555}" type="slidenum">
              <a:rPr lang="el-GR" altLang="en-US" smtClean="0"/>
              <a:pPr>
                <a:defRPr/>
              </a:pPr>
              <a:t>34</a:t>
            </a:fld>
            <a:endParaRPr lang="el-GR" altLang="en-US" dirty="0"/>
          </a:p>
        </p:txBody>
      </p:sp>
    </p:spTree>
    <p:extLst>
      <p:ext uri="{BB962C8B-B14F-4D97-AF65-F5344CB8AC3E}">
        <p14:creationId xmlns:p14="http://schemas.microsoft.com/office/powerpoint/2010/main" val="15244745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ArrayList</a:t>
            </a:r>
            <a:r>
              <a:rPr lang="en-US" dirty="0"/>
              <a:t> (</a:t>
            </a:r>
            <a:r>
              <a:rPr lang="en-US" dirty="0" err="1">
                <a:hlinkClick r:id="rId2"/>
              </a:rPr>
              <a:t>JavaDocs</a:t>
            </a:r>
            <a:r>
              <a:rPr lang="en-US" dirty="0">
                <a:hlinkClick r:id="rId2"/>
              </a:rPr>
              <a:t> link</a:t>
            </a:r>
            <a:r>
              <a:rPr lang="en-US" dirty="0"/>
              <a:t>)</a:t>
            </a:r>
          </a:p>
        </p:txBody>
      </p:sp>
      <p:sp>
        <p:nvSpPr>
          <p:cNvPr id="3" name="Content Placeholder 2"/>
          <p:cNvSpPr>
            <a:spLocks noGrp="1"/>
          </p:cNvSpPr>
          <p:nvPr>
            <p:ph idx="1"/>
          </p:nvPr>
        </p:nvSpPr>
        <p:spPr/>
        <p:txBody>
          <a:bodyPr>
            <a:normAutofit fontScale="62500" lnSpcReduction="20000"/>
          </a:bodyPr>
          <a:lstStyle/>
          <a:p>
            <a:r>
              <a:rPr lang="en-US" dirty="0"/>
              <a:t>Constructors</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&gt;();</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&gt;(</a:t>
            </a:r>
            <a:r>
              <a:rPr lang="en-US" b="1" dirty="0">
                <a:solidFill>
                  <a:srgbClr val="FF0000"/>
                </a:solidFill>
                <a:latin typeface="Courier New" pitchFamily="49" charset="0"/>
                <a:cs typeface="Courier New" pitchFamily="49" charset="0"/>
              </a:rPr>
              <a:t>10</a:t>
            </a:r>
            <a:r>
              <a:rPr lang="en-US" b="1" dirty="0">
                <a:solidFill>
                  <a:srgbClr val="0070C0"/>
                </a:solidFill>
                <a:latin typeface="Courier New" pitchFamily="49" charset="0"/>
                <a:cs typeface="Courier New" pitchFamily="49" charset="0"/>
              </a:rPr>
              <a:t>); //</a:t>
            </a:r>
            <a:r>
              <a:rPr lang="el-GR" b="1" dirty="0" err="1">
                <a:solidFill>
                  <a:srgbClr val="0070C0"/>
                </a:solidFill>
                <a:latin typeface="Courier New" pitchFamily="49" charset="0"/>
                <a:cs typeface="Courier New" pitchFamily="49" charset="0"/>
              </a:rPr>
              <a:t>λιστα</a:t>
            </a:r>
            <a:r>
              <a:rPr lang="el-GR" b="1" dirty="0">
                <a:solidFill>
                  <a:srgbClr val="0070C0"/>
                </a:solidFill>
                <a:latin typeface="Courier New" pitchFamily="49" charset="0"/>
                <a:cs typeface="Courier New" pitchFamily="49" charset="0"/>
              </a:rPr>
              <a:t> με χωρητικότητα 10</a:t>
            </a:r>
          </a:p>
          <a:p>
            <a:r>
              <a:rPr lang="el-GR" dirty="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a:t> </a:t>
            </a:r>
            <a:r>
              <a:rPr lang="el-GR" dirty="0"/>
              <a:t>προσθέτει το στοιχείο </a:t>
            </a:r>
            <a:r>
              <a:rPr lang="en-US" b="1" dirty="0">
                <a:solidFill>
                  <a:srgbClr val="0070C0"/>
                </a:solidFill>
                <a:latin typeface="Courier New" pitchFamily="49" charset="0"/>
                <a:cs typeface="Courier New" pitchFamily="49" charset="0"/>
              </a:rPr>
              <a:t>x</a:t>
            </a:r>
            <a:r>
              <a:rPr lang="en-US" dirty="0"/>
              <a:t> </a:t>
            </a:r>
            <a:r>
              <a:rPr lang="el-GR" dirty="0"/>
              <a:t>στο τέλος του πίνακα.</a:t>
            </a:r>
          </a:p>
          <a:p>
            <a:pPr lvl="1"/>
            <a:r>
              <a:rPr lang="en-US" b="1" dirty="0">
                <a:solidFill>
                  <a:srgbClr val="0070C0"/>
                </a:solidFill>
                <a:latin typeface="Courier New" pitchFamily="49" charset="0"/>
                <a:cs typeface="Courier New" pitchFamily="49" charset="0"/>
              </a:rPr>
              <a:t>add(int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a:t> </a:t>
            </a:r>
            <a:r>
              <a:rPr lang="el-GR" dirty="0"/>
              <a:t>προσθέτει το στοιχείο </a:t>
            </a:r>
            <a:r>
              <a:rPr lang="en-US" b="1" dirty="0">
                <a:solidFill>
                  <a:srgbClr val="0070C0"/>
                </a:solidFill>
                <a:latin typeface="Courier New" pitchFamily="49" charset="0"/>
                <a:cs typeface="Courier New" pitchFamily="49" charset="0"/>
              </a:rPr>
              <a:t>x</a:t>
            </a:r>
            <a:r>
              <a:rPr lang="en-US" dirty="0"/>
              <a:t> </a:t>
            </a:r>
            <a:r>
              <a:rPr lang="el-GR" dirty="0"/>
              <a:t>στη θέση </a:t>
            </a:r>
            <a:r>
              <a:rPr lang="en-US" b="1" dirty="0">
                <a:solidFill>
                  <a:srgbClr val="0070C0"/>
                </a:solidFill>
                <a:latin typeface="Courier New" pitchFamily="49" charset="0"/>
                <a:cs typeface="Courier New" pitchFamily="49" charset="0"/>
              </a:rPr>
              <a:t>i </a:t>
            </a:r>
            <a:r>
              <a:rPr lang="el-GR" dirty="0"/>
              <a:t>και μετατοπίζει τα υπόλοιπα στοιχεία κατά μια θέση. </a:t>
            </a:r>
          </a:p>
          <a:p>
            <a:pPr lvl="1"/>
            <a:r>
              <a:rPr lang="en-US" b="1" dirty="0">
                <a:solidFill>
                  <a:srgbClr val="0070C0"/>
                </a:solidFill>
                <a:latin typeface="Courier New" pitchFamily="49" charset="0"/>
                <a:cs typeface="Courier New" pitchFamily="49" charset="0"/>
              </a:rPr>
              <a:t>remove(int i): </a:t>
            </a:r>
            <a:r>
              <a:rPr lang="el-GR" dirty="0"/>
              <a:t>αφαιρεί το στοιχείο στη θέση </a:t>
            </a:r>
            <a:r>
              <a:rPr lang="en-US" b="1" dirty="0">
                <a:solidFill>
                  <a:srgbClr val="0070C0"/>
                </a:solidFill>
                <a:latin typeface="Courier New" pitchFamily="49" charset="0"/>
                <a:cs typeface="Courier New" pitchFamily="49" charset="0"/>
              </a:rPr>
              <a:t>i </a:t>
            </a:r>
            <a:endParaRPr lang="el-GR" dirty="0"/>
          </a:p>
          <a:p>
            <a:pPr lvl="1"/>
            <a:r>
              <a:rPr lang="en-US" b="1" dirty="0">
                <a:solidFill>
                  <a:srgbClr val="0070C0"/>
                </a:solidFill>
                <a:latin typeface="Courier New" pitchFamily="49" charset="0"/>
                <a:cs typeface="Courier New" pitchFamily="49" charset="0"/>
              </a:rPr>
              <a:t>set(int i, </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l-GR" dirty="0"/>
              <a:t>αλλάζει την τιμή της θέσης </a:t>
            </a:r>
            <a:r>
              <a:rPr lang="en-US" b="1" dirty="0">
                <a:solidFill>
                  <a:srgbClr val="0070C0"/>
                </a:solidFill>
                <a:latin typeface="Courier New" pitchFamily="49" charset="0"/>
                <a:cs typeface="Courier New" pitchFamily="49" charset="0"/>
              </a:rPr>
              <a:t>i</a:t>
            </a:r>
            <a:r>
              <a:rPr lang="el-GR" dirty="0"/>
              <a:t> με την τιμή </a:t>
            </a:r>
            <a:r>
              <a:rPr lang="en-US" b="1" dirty="0">
                <a:solidFill>
                  <a:srgbClr val="0070C0"/>
                </a:solidFill>
                <a:latin typeface="Courier New" pitchFamily="49" charset="0"/>
                <a:cs typeface="Courier New" pitchFamily="49" charset="0"/>
              </a:rPr>
              <a:t>x</a:t>
            </a:r>
          </a:p>
          <a:p>
            <a:pPr lvl="1"/>
            <a:r>
              <a:rPr lang="en-US" b="1" dirty="0">
                <a:solidFill>
                  <a:srgbClr val="0070C0"/>
                </a:solidFill>
                <a:latin typeface="Courier New" pitchFamily="49" charset="0"/>
                <a:cs typeface="Courier New" pitchFamily="49" charset="0"/>
              </a:rPr>
              <a:t>get(int i): </a:t>
            </a:r>
            <a:r>
              <a:rPr lang="el-GR" dirty="0"/>
              <a:t>επιστρέφει την τιμή στη θέση </a:t>
            </a:r>
            <a:r>
              <a:rPr lang="en-US" b="1" dirty="0">
                <a:solidFill>
                  <a:srgbClr val="0070C0"/>
                </a:solidFill>
                <a:latin typeface="Courier New" pitchFamily="49" charset="0"/>
                <a:cs typeface="Courier New" pitchFamily="49" charset="0"/>
              </a:rPr>
              <a:t>i</a:t>
            </a:r>
            <a:r>
              <a:rPr lang="en-US" dirty="0"/>
              <a:t>.</a:t>
            </a:r>
          </a:p>
          <a:p>
            <a:pPr lvl="1"/>
            <a:r>
              <a:rPr lang="en-US" b="1" dirty="0">
                <a:solidFill>
                  <a:srgbClr val="0070C0"/>
                </a:solidFill>
                <a:latin typeface="Courier New" pitchFamily="49" charset="0"/>
                <a:cs typeface="Courier New" pitchFamily="49" charset="0"/>
              </a:rPr>
              <a:t>size(): </a:t>
            </a:r>
            <a:r>
              <a:rPr lang="el-GR" dirty="0"/>
              <a:t>ο αριθμός των στοιχείων του πίνακα.</a:t>
            </a:r>
          </a:p>
          <a:p>
            <a:r>
              <a:rPr lang="el-GR" dirty="0"/>
              <a:t>Διατρέχοντας τον πίνακα:</a:t>
            </a:r>
          </a:p>
          <a:p>
            <a:pPr lvl="1"/>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myList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ArrayList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&gt;();</a:t>
            </a:r>
          </a:p>
          <a:p>
            <a:pPr lvl="1"/>
            <a:r>
              <a:rPr lang="en-US" b="1" dirty="0">
                <a:solidFill>
                  <a:srgbClr val="0070C0"/>
                </a:solidFill>
                <a:latin typeface="Courier New" pitchFamily="49" charset="0"/>
                <a:cs typeface="Courier New" pitchFamily="49" charset="0"/>
              </a:rPr>
              <a:t>for(</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 </a:t>
            </a:r>
            <a:r>
              <a:rPr lang="en-US" b="1" dirty="0" err="1">
                <a:solidFill>
                  <a:schemeClr val="accent6">
                    <a:lumMod val="75000"/>
                  </a:schemeClr>
                </a:solidFill>
                <a:latin typeface="Courier New" pitchFamily="49" charset="0"/>
                <a:cs typeface="Courier New" pitchFamily="49" charset="0"/>
              </a:rPr>
              <a:t>myList</a:t>
            </a:r>
            <a:r>
              <a:rPr lang="en-US" b="1" dirty="0">
                <a:solidFill>
                  <a:srgbClr val="0070C0"/>
                </a:solidFill>
                <a:latin typeface="Courier New" pitchFamily="49" charset="0"/>
                <a:cs typeface="Courier New" pitchFamily="49" charset="0"/>
              </a:rPr>
              <a:t>){…}</a:t>
            </a:r>
            <a:endParaRPr lang="en-US" dirty="0"/>
          </a:p>
          <a:p>
            <a:pPr lvl="1"/>
            <a:endParaRPr lang="en-US" dirty="0">
              <a:solidFill>
                <a:srgbClr val="0070C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798533C1-1FDA-4A24-B06D-F4D7E1AD1555}" type="slidenum">
              <a:rPr lang="el-GR" altLang="en-US" smtClean="0"/>
              <a:pPr>
                <a:defRPr/>
              </a:pPr>
              <a:t>35</a:t>
            </a:fld>
            <a:endParaRPr lang="el-GR" altLang="en-US" dirty="0"/>
          </a:p>
        </p:txBody>
      </p:sp>
    </p:spTree>
    <p:extLst>
      <p:ext uri="{BB962C8B-B14F-4D97-AF65-F5344CB8AC3E}">
        <p14:creationId xmlns:p14="http://schemas.microsoft.com/office/powerpoint/2010/main" val="11396088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HashSet</a:t>
            </a:r>
            <a:r>
              <a:rPr lang="en-US" dirty="0"/>
              <a:t> (</a:t>
            </a:r>
            <a:r>
              <a:rPr lang="en-US" dirty="0" err="1">
                <a:hlinkClick r:id="rId2"/>
              </a:rPr>
              <a:t>JavaDocs</a:t>
            </a:r>
            <a:r>
              <a:rPr lang="en-US" dirty="0">
                <a:hlinkClick r:id="rId2"/>
              </a:rPr>
              <a:t> link</a:t>
            </a:r>
            <a:r>
              <a:rPr lang="en-US" dirty="0"/>
              <a:t>)</a:t>
            </a:r>
          </a:p>
        </p:txBody>
      </p:sp>
      <p:sp>
        <p:nvSpPr>
          <p:cNvPr id="3" name="Content Placeholder 2"/>
          <p:cNvSpPr>
            <a:spLocks noGrp="1"/>
          </p:cNvSpPr>
          <p:nvPr>
            <p:ph idx="1"/>
          </p:nvPr>
        </p:nvSpPr>
        <p:spPr/>
        <p:txBody>
          <a:bodyPr>
            <a:normAutofit fontScale="70000" lnSpcReduction="20000"/>
          </a:bodyPr>
          <a:lstStyle/>
          <a:p>
            <a:r>
              <a:rPr lang="en-US" dirty="0"/>
              <a:t>Constructors</a:t>
            </a:r>
          </a:p>
          <a:p>
            <a:pPr lvl="1"/>
            <a:r>
              <a:rPr lang="en-US" b="1" dirty="0" err="1">
                <a:solidFill>
                  <a:srgbClr val="0070C0"/>
                </a:solidFill>
                <a:latin typeface="Courier New" pitchFamily="49" charset="0"/>
                <a:cs typeface="Courier New" pitchFamily="49" charset="0"/>
              </a:rPr>
              <a:t>HashSet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mySet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HashSet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&gt;();</a:t>
            </a:r>
          </a:p>
          <a:p>
            <a:r>
              <a:rPr lang="el-GR" dirty="0"/>
              <a:t>Μέθοδοι</a:t>
            </a:r>
          </a:p>
          <a:p>
            <a:pPr lvl="1"/>
            <a:r>
              <a:rPr lang="en-US" b="1" dirty="0">
                <a:solidFill>
                  <a:srgbClr val="0070C0"/>
                </a:solidFill>
                <a:latin typeface="Courier New" pitchFamily="49" charset="0"/>
                <a:cs typeface="Courier New" pitchFamily="49" charset="0"/>
              </a:rPr>
              <a:t>add(</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a:t> </a:t>
            </a:r>
            <a:r>
              <a:rPr lang="el-GR" dirty="0"/>
              <a:t>προσθέτει το στοιχείο </a:t>
            </a:r>
            <a:r>
              <a:rPr lang="en-US" b="1" dirty="0">
                <a:solidFill>
                  <a:srgbClr val="0070C0"/>
                </a:solidFill>
                <a:latin typeface="Courier New" pitchFamily="49" charset="0"/>
                <a:cs typeface="Courier New" pitchFamily="49" charset="0"/>
              </a:rPr>
              <a:t>x</a:t>
            </a:r>
            <a:r>
              <a:rPr lang="en-US" dirty="0"/>
              <a:t> </a:t>
            </a:r>
            <a:r>
              <a:rPr lang="el-GR" dirty="0"/>
              <a:t>αν δεν υπάρχει ήδη στο σύνολο.</a:t>
            </a:r>
          </a:p>
          <a:p>
            <a:pPr lvl="1"/>
            <a:r>
              <a:rPr lang="en-US" b="1" dirty="0">
                <a:solidFill>
                  <a:srgbClr val="0070C0"/>
                </a:solidFill>
                <a:latin typeface="Courier New" pitchFamily="49" charset="0"/>
                <a:cs typeface="Courier New" pitchFamily="49" charset="0"/>
              </a:rPr>
              <a:t>remove(</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a:t> </a:t>
            </a:r>
            <a:r>
              <a:rPr lang="el-GR" dirty="0"/>
              <a:t>αφαιρεί το στοιχείο </a:t>
            </a:r>
            <a:r>
              <a:rPr lang="en-US" b="1" dirty="0">
                <a:solidFill>
                  <a:srgbClr val="0070C0"/>
                </a:solidFill>
                <a:latin typeface="Courier New" pitchFamily="49" charset="0"/>
                <a:cs typeface="Courier New" pitchFamily="49" charset="0"/>
              </a:rPr>
              <a:t>x</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b="1" dirty="0">
              <a:solidFill>
                <a:srgbClr val="0070C0"/>
              </a:solidFill>
              <a:latin typeface="Courier New" pitchFamily="49" charset="0"/>
              <a:cs typeface="Courier New" pitchFamily="49" charset="0"/>
            </a:endParaRPr>
          </a:p>
          <a:p>
            <a:pPr lvl="1"/>
            <a:r>
              <a:rPr lang="en-US" b="1" dirty="0">
                <a:solidFill>
                  <a:srgbClr val="0070C0"/>
                </a:solidFill>
                <a:latin typeface="Courier New" pitchFamily="49" charset="0"/>
                <a:cs typeface="Courier New" pitchFamily="49" charset="0"/>
              </a:rPr>
              <a:t>contains(</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n-US" dirty="0"/>
              <a:t> </a:t>
            </a:r>
            <a:r>
              <a:rPr lang="en-US" dirty="0" err="1"/>
              <a:t>boolean</a:t>
            </a:r>
            <a:r>
              <a:rPr lang="en-US" dirty="0"/>
              <a:t> </a:t>
            </a:r>
            <a:r>
              <a:rPr lang="el-GR" dirty="0"/>
              <a:t>αν το σύνολο</a:t>
            </a:r>
            <a:r>
              <a:rPr lang="en-US" dirty="0"/>
              <a:t> </a:t>
            </a:r>
            <a:r>
              <a:rPr lang="el-GR" dirty="0"/>
              <a:t>περιέχει το στοιχείο </a:t>
            </a:r>
            <a:r>
              <a:rPr lang="en-US" b="1" dirty="0">
                <a:solidFill>
                  <a:srgbClr val="0070C0"/>
                </a:solidFill>
                <a:latin typeface="Courier New" pitchFamily="49" charset="0"/>
                <a:cs typeface="Courier New" pitchFamily="49" charset="0"/>
              </a:rPr>
              <a:t>x</a:t>
            </a:r>
            <a:r>
              <a:rPr lang="el-GR" b="1" dirty="0">
                <a:solidFill>
                  <a:srgbClr val="0070C0"/>
                </a:solidFill>
                <a:latin typeface="Courier New" pitchFamily="49" charset="0"/>
                <a:cs typeface="Courier New" pitchFamily="49" charset="0"/>
              </a:rPr>
              <a:t> </a:t>
            </a:r>
            <a:r>
              <a:rPr lang="el-GR" dirty="0"/>
              <a:t>ή όχι.</a:t>
            </a:r>
          </a:p>
          <a:p>
            <a:pPr lvl="1"/>
            <a:r>
              <a:rPr lang="en-US" b="1" dirty="0">
                <a:solidFill>
                  <a:srgbClr val="0070C0"/>
                </a:solidFill>
                <a:latin typeface="Courier New" pitchFamily="49" charset="0"/>
                <a:cs typeface="Courier New" pitchFamily="49" charset="0"/>
              </a:rPr>
              <a:t>size():</a:t>
            </a:r>
            <a:r>
              <a:rPr lang="en-US" dirty="0"/>
              <a:t> </a:t>
            </a:r>
            <a:r>
              <a:rPr lang="el-GR" dirty="0"/>
              <a:t>ο αριθμός των στοιχείων στο σύνολο.</a:t>
            </a:r>
          </a:p>
          <a:p>
            <a:pPr lvl="1"/>
            <a:r>
              <a:rPr lang="en-US" b="1" dirty="0" err="1">
                <a:solidFill>
                  <a:srgbClr val="0070C0"/>
                </a:solidFill>
                <a:latin typeface="Courier New" pitchFamily="49" charset="0"/>
                <a:cs typeface="Courier New" pitchFamily="49" charset="0"/>
              </a:rPr>
              <a:t>isEmpty</a:t>
            </a:r>
            <a:r>
              <a:rPr lang="en-US" b="1" dirty="0">
                <a:solidFill>
                  <a:srgbClr val="0070C0"/>
                </a:solidFill>
                <a:latin typeface="Courier New" pitchFamily="49" charset="0"/>
                <a:cs typeface="Courier New" pitchFamily="49" charset="0"/>
              </a:rPr>
              <a:t>()</a:t>
            </a:r>
            <a:r>
              <a:rPr lang="en-US" dirty="0"/>
              <a:t>: </a:t>
            </a:r>
            <a:r>
              <a:rPr lang="en-US" dirty="0" err="1"/>
              <a:t>boolean</a:t>
            </a:r>
            <a:r>
              <a:rPr lang="en-US" dirty="0"/>
              <a:t> </a:t>
            </a:r>
            <a:r>
              <a:rPr lang="el-GR" dirty="0"/>
              <a:t>αν έχει στοιχεία το σύνολο ή όχι.</a:t>
            </a:r>
          </a:p>
          <a:p>
            <a:pPr lvl="1"/>
            <a:r>
              <a:rPr lang="en-US" sz="2500" b="1" dirty="0">
                <a:solidFill>
                  <a:srgbClr val="0070C0"/>
                </a:solidFill>
                <a:latin typeface="Courier New" pitchFamily="49" charset="0"/>
                <a:cs typeface="Courier New" pitchFamily="49" charset="0"/>
              </a:rPr>
              <a:t>Object[] </a:t>
            </a:r>
            <a:r>
              <a:rPr lang="en-US" sz="2500" b="1" dirty="0" err="1">
                <a:solidFill>
                  <a:srgbClr val="0070C0"/>
                </a:solidFill>
                <a:latin typeface="Courier New" pitchFamily="49" charset="0"/>
                <a:cs typeface="Courier New" pitchFamily="49" charset="0"/>
              </a:rPr>
              <a:t>toArray</a:t>
            </a:r>
            <a:r>
              <a:rPr lang="en-US" sz="2500" b="1" dirty="0">
                <a:solidFill>
                  <a:srgbClr val="0070C0"/>
                </a:solidFill>
                <a:latin typeface="Courier New" pitchFamily="49" charset="0"/>
                <a:cs typeface="Courier New" pitchFamily="49" charset="0"/>
              </a:rPr>
              <a:t>()</a:t>
            </a:r>
            <a:r>
              <a:rPr lang="en-US" dirty="0"/>
              <a:t>:  </a:t>
            </a:r>
            <a:r>
              <a:rPr lang="el-GR" dirty="0"/>
              <a:t>επιστρέφει πίνακα με τα στοιχεία του συνόλου (επιστρέφει πίνακα από </a:t>
            </a:r>
            <a:r>
              <a:rPr lang="en-US" dirty="0"/>
              <a:t>Objects – </a:t>
            </a:r>
            <a:r>
              <a:rPr lang="el-GR" dirty="0"/>
              <a:t>χρειάζεται </a:t>
            </a:r>
            <a:r>
              <a:rPr lang="en-US" dirty="0"/>
              <a:t>casting </a:t>
            </a:r>
            <a:r>
              <a:rPr lang="el-GR" dirty="0"/>
              <a:t>μετά).</a:t>
            </a:r>
          </a:p>
          <a:p>
            <a:r>
              <a:rPr lang="el-GR" dirty="0"/>
              <a:t>Διατρέχοντας τα στοιχεία του συνόλου:</a:t>
            </a:r>
          </a:p>
          <a:p>
            <a:pPr lvl="1"/>
            <a:r>
              <a:rPr lang="en-US" b="1" dirty="0" err="1">
                <a:solidFill>
                  <a:srgbClr val="0070C0"/>
                </a:solidFill>
                <a:latin typeface="Courier New" pitchFamily="49" charset="0"/>
                <a:cs typeface="Courier New" pitchFamily="49" charset="0"/>
              </a:rPr>
              <a:t>HashSet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mySet</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HashSet</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&gt;();</a:t>
            </a:r>
          </a:p>
          <a:p>
            <a:pPr lvl="1"/>
            <a:r>
              <a:rPr lang="en-US" b="1" dirty="0">
                <a:solidFill>
                  <a:srgbClr val="0070C0"/>
                </a:solidFill>
                <a:latin typeface="Courier New" pitchFamily="49" charset="0"/>
                <a:cs typeface="Courier New" pitchFamily="49" charset="0"/>
              </a:rPr>
              <a:t>for(</a:t>
            </a:r>
            <a:r>
              <a:rPr lang="en-US" b="1" dirty="0">
                <a:solidFill>
                  <a:srgbClr val="FF0000"/>
                </a:solidFill>
                <a:latin typeface="Courier New" pitchFamily="49" charset="0"/>
                <a:cs typeface="Courier New" pitchFamily="49" charset="0"/>
              </a:rPr>
              <a:t>T</a:t>
            </a:r>
            <a:r>
              <a:rPr lang="en-US" b="1" dirty="0">
                <a:solidFill>
                  <a:srgbClr val="0070C0"/>
                </a:solidFill>
                <a:latin typeface="Courier New" pitchFamily="49" charset="0"/>
                <a:cs typeface="Courier New" pitchFamily="49" charset="0"/>
              </a:rPr>
              <a:t> x:</a:t>
            </a:r>
            <a:r>
              <a:rPr lang="el-GR" b="1" dirty="0">
                <a:solidFill>
                  <a:srgbClr val="0070C0"/>
                </a:solidFill>
                <a:latin typeface="Courier New" pitchFamily="49" charset="0"/>
                <a:cs typeface="Courier New" pitchFamily="49" charset="0"/>
              </a:rPr>
              <a:t> </a:t>
            </a:r>
            <a:r>
              <a:rPr lang="en-US" b="1" dirty="0" err="1">
                <a:solidFill>
                  <a:schemeClr val="accent6">
                    <a:lumMod val="75000"/>
                  </a:schemeClr>
                </a:solidFill>
                <a:latin typeface="Courier New" pitchFamily="49" charset="0"/>
                <a:cs typeface="Courier New" pitchFamily="49" charset="0"/>
              </a:rPr>
              <a:t>mySet</a:t>
            </a:r>
            <a:r>
              <a:rPr lang="en-US" b="1" dirty="0">
                <a:solidFill>
                  <a:srgbClr val="0070C0"/>
                </a:solidFill>
                <a:latin typeface="Courier New" pitchFamily="49" charset="0"/>
                <a:cs typeface="Courier New" pitchFamily="49" charset="0"/>
              </a:rPr>
              <a:t>){…}</a:t>
            </a:r>
            <a:endParaRPr lang="en-US" dirty="0"/>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798533C1-1FDA-4A24-B06D-F4D7E1AD1555}" type="slidenum">
              <a:rPr lang="el-GR" altLang="en-US" smtClean="0"/>
              <a:pPr>
                <a:defRPr/>
              </a:pPr>
              <a:t>36</a:t>
            </a:fld>
            <a:endParaRPr lang="el-GR" altLang="en-US" dirty="0"/>
          </a:p>
        </p:txBody>
      </p:sp>
    </p:spTree>
    <p:extLst>
      <p:ext uri="{BB962C8B-B14F-4D97-AF65-F5344CB8AC3E}">
        <p14:creationId xmlns:p14="http://schemas.microsoft.com/office/powerpoint/2010/main" val="665506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HashMap</a:t>
            </a:r>
            <a:r>
              <a:rPr lang="en-US" dirty="0"/>
              <a:t> (</a:t>
            </a:r>
            <a:r>
              <a:rPr lang="en-US" dirty="0" err="1">
                <a:hlinkClick r:id="rId2"/>
              </a:rPr>
              <a:t>JavaDocs</a:t>
            </a:r>
            <a:r>
              <a:rPr lang="en-US" dirty="0">
                <a:hlinkClick r:id="rId2"/>
              </a:rPr>
              <a:t> link</a:t>
            </a:r>
            <a:r>
              <a:rPr lang="en-US" dirty="0"/>
              <a:t>)</a:t>
            </a:r>
          </a:p>
        </p:txBody>
      </p:sp>
      <p:sp>
        <p:nvSpPr>
          <p:cNvPr id="3" name="Content Placeholder 2"/>
          <p:cNvSpPr>
            <a:spLocks noGrp="1"/>
          </p:cNvSpPr>
          <p:nvPr>
            <p:ph idx="1"/>
          </p:nvPr>
        </p:nvSpPr>
        <p:spPr/>
        <p:txBody>
          <a:bodyPr>
            <a:normAutofit fontScale="62500" lnSpcReduction="20000"/>
          </a:bodyPr>
          <a:lstStyle/>
          <a:p>
            <a:r>
              <a:rPr lang="en-US" dirty="0"/>
              <a:t>Constructors</a:t>
            </a:r>
          </a:p>
          <a:p>
            <a:pPr lvl="1"/>
            <a:r>
              <a:rPr lang="en-US" b="1" dirty="0" err="1">
                <a:solidFill>
                  <a:srgbClr val="0070C0"/>
                </a:solidFill>
                <a:latin typeface="Courier New" pitchFamily="49" charset="0"/>
                <a:cs typeface="Courier New" pitchFamily="49" charset="0"/>
              </a:rPr>
              <a:t>HashMap</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K,V</a:t>
            </a:r>
            <a:r>
              <a:rPr lang="el-GR" b="1" dirty="0">
                <a:solidFill>
                  <a:srgbClr val="0070C0"/>
                </a:solidFill>
                <a:latin typeface="Courier New" pitchFamily="49" charset="0"/>
                <a:cs typeface="Courier New" pitchFamily="49" charset="0"/>
              </a:rPr>
              <a:t>&gt; </a:t>
            </a:r>
            <a:r>
              <a:rPr lang="en-US" b="1" dirty="0" err="1">
                <a:solidFill>
                  <a:schemeClr val="accent6">
                    <a:lumMod val="75000"/>
                  </a:schemeClr>
                </a:solidFill>
                <a:latin typeface="Courier New" pitchFamily="49" charset="0"/>
                <a:cs typeface="Courier New" pitchFamily="49" charset="0"/>
              </a:rPr>
              <a:t>myMap</a:t>
            </a:r>
            <a:r>
              <a:rPr lang="en-US" b="1" dirty="0">
                <a:solidFill>
                  <a:schemeClr val="accent6">
                    <a:lumMod val="75000"/>
                  </a:schemeClr>
                </a:solidFill>
                <a:latin typeface="Courier New" pitchFamily="49" charset="0"/>
                <a:cs typeface="Courier New" pitchFamily="49" charset="0"/>
              </a:rPr>
              <a:t> = </a:t>
            </a:r>
            <a:r>
              <a:rPr lang="en-US" b="1" dirty="0">
                <a:solidFill>
                  <a:srgbClr val="FF0000"/>
                </a:solidFill>
                <a:latin typeface="Courier New" pitchFamily="49" charset="0"/>
                <a:cs typeface="Courier New" pitchFamily="49" charset="0"/>
              </a:rPr>
              <a:t>new</a:t>
            </a:r>
            <a:r>
              <a:rPr lang="en-US" b="1" dirty="0">
                <a:solidFill>
                  <a:schemeClr val="accent6">
                    <a:lumMod val="75000"/>
                  </a:schemeClr>
                </a:solidFill>
                <a:latin typeface="Courier New" pitchFamily="49" charset="0"/>
                <a:cs typeface="Courier New" pitchFamily="49" charset="0"/>
              </a:rPr>
              <a:t> </a:t>
            </a:r>
            <a:r>
              <a:rPr lang="en-US" b="1" dirty="0" err="1">
                <a:solidFill>
                  <a:srgbClr val="0070C0"/>
                </a:solidFill>
                <a:latin typeface="Courier New" pitchFamily="49" charset="0"/>
                <a:cs typeface="Courier New" pitchFamily="49" charset="0"/>
              </a:rPr>
              <a:t>HashMap</a:t>
            </a:r>
            <a:r>
              <a:rPr lang="en-US" b="1" dirty="0">
                <a:solidFill>
                  <a:srgbClr val="0070C0"/>
                </a:solidFill>
                <a:latin typeface="Courier New" pitchFamily="49" charset="0"/>
                <a:cs typeface="Courier New" pitchFamily="49" charset="0"/>
              </a:rPr>
              <a:t>&lt;</a:t>
            </a:r>
            <a:r>
              <a:rPr lang="en-US" b="1" dirty="0">
                <a:solidFill>
                  <a:srgbClr val="FF0000"/>
                </a:solidFill>
                <a:latin typeface="Courier New" pitchFamily="49" charset="0"/>
                <a:cs typeface="Courier New" pitchFamily="49" charset="0"/>
              </a:rPr>
              <a:t>K,V</a:t>
            </a:r>
            <a:r>
              <a:rPr lang="en-US" b="1" dirty="0">
                <a:solidFill>
                  <a:srgbClr val="0070C0"/>
                </a:solidFill>
                <a:latin typeface="Courier New" pitchFamily="49" charset="0"/>
                <a:cs typeface="Courier New" pitchFamily="49" charset="0"/>
              </a:rPr>
              <a:t>&gt;();</a:t>
            </a:r>
          </a:p>
          <a:p>
            <a:r>
              <a:rPr lang="el-GR" dirty="0"/>
              <a:t>Μέθοδοι</a:t>
            </a:r>
          </a:p>
          <a:p>
            <a:pPr lvl="1"/>
            <a:r>
              <a:rPr lang="en-US" b="1" dirty="0">
                <a:solidFill>
                  <a:srgbClr val="0070C0"/>
                </a:solidFill>
                <a:latin typeface="Courier New" pitchFamily="49" charset="0"/>
                <a:cs typeface="Courier New" pitchFamily="49" charset="0"/>
              </a:rPr>
              <a:t>put(</a:t>
            </a:r>
            <a:r>
              <a:rPr lang="en-US" b="1" dirty="0">
                <a:solidFill>
                  <a:srgbClr val="FF0000"/>
                </a:solidFill>
                <a:latin typeface="Courier New" pitchFamily="49" charset="0"/>
                <a:cs typeface="Courier New" pitchFamily="49" charset="0"/>
              </a:rPr>
              <a:t>K</a:t>
            </a:r>
            <a:r>
              <a:rPr lang="en-US" b="1" dirty="0">
                <a:solidFill>
                  <a:srgbClr val="0070C0"/>
                </a:solidFill>
                <a:latin typeface="Courier New" pitchFamily="49" charset="0"/>
                <a:cs typeface="Courier New" pitchFamily="49" charset="0"/>
              </a:rPr>
              <a:t> key,</a:t>
            </a:r>
            <a:r>
              <a:rPr lang="en-US" b="1" dirty="0">
                <a:solidFill>
                  <a:srgbClr val="FF0000"/>
                </a:solidFill>
                <a:latin typeface="Courier New" pitchFamily="49" charset="0"/>
                <a:cs typeface="Courier New" pitchFamily="49" charset="0"/>
              </a:rPr>
              <a:t> V</a:t>
            </a:r>
            <a:r>
              <a:rPr lang="en-US" b="1" dirty="0">
                <a:solidFill>
                  <a:srgbClr val="0070C0"/>
                </a:solidFill>
                <a:latin typeface="Courier New" pitchFamily="49" charset="0"/>
                <a:cs typeface="Courier New" pitchFamily="49" charset="0"/>
              </a:rPr>
              <a:t> value):</a:t>
            </a:r>
            <a:r>
              <a:rPr lang="en-US" dirty="0"/>
              <a:t> </a:t>
            </a:r>
            <a:r>
              <a:rPr lang="el-GR" dirty="0"/>
              <a:t>προσθέτει το</a:t>
            </a:r>
            <a:r>
              <a:rPr lang="en-US" dirty="0"/>
              <a:t> </a:t>
            </a:r>
            <a:r>
              <a:rPr lang="el-GR" dirty="0"/>
              <a:t>ζευγάρι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a:t>
            </a:r>
            <a:r>
              <a:rPr lang="en-US" b="1" dirty="0">
                <a:solidFill>
                  <a:srgbClr val="0070C0"/>
                </a:solidFill>
                <a:latin typeface="Courier New" pitchFamily="49" charset="0"/>
                <a:cs typeface="Courier New" pitchFamily="49" charset="0"/>
              </a:rPr>
              <a:t>value</a:t>
            </a:r>
            <a:r>
              <a:rPr lang="en-US" dirty="0"/>
              <a:t>) (</a:t>
            </a:r>
            <a:r>
              <a:rPr lang="el-GR" dirty="0"/>
              <a:t>δημιουργεί μία συσχέτιση)</a:t>
            </a:r>
          </a:p>
          <a:p>
            <a:pPr lvl="1"/>
            <a:r>
              <a:rPr lang="en-US" b="1" dirty="0">
                <a:solidFill>
                  <a:srgbClr val="FF0000"/>
                </a:solidFill>
                <a:latin typeface="Courier New" pitchFamily="49" charset="0"/>
                <a:cs typeface="Courier New" pitchFamily="49" charset="0"/>
              </a:rPr>
              <a:t>V</a:t>
            </a:r>
            <a:r>
              <a:rPr lang="en-US" b="1" dirty="0">
                <a:solidFill>
                  <a:srgbClr val="0070C0"/>
                </a:solidFill>
                <a:latin typeface="Courier New" pitchFamily="49" charset="0"/>
                <a:cs typeface="Courier New" pitchFamily="49" charset="0"/>
              </a:rPr>
              <a:t> get(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l-GR" dirty="0"/>
              <a:t>επιστρέφει την τιμή για το 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dirty="0"/>
          </a:p>
          <a:p>
            <a:pPr lvl="1"/>
            <a:r>
              <a:rPr lang="en-US" b="1" dirty="0">
                <a:solidFill>
                  <a:srgbClr val="0070C0"/>
                </a:solidFill>
                <a:latin typeface="Courier New" pitchFamily="49" charset="0"/>
                <a:cs typeface="Courier New" pitchFamily="49" charset="0"/>
              </a:rPr>
              <a:t>remove(</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l-GR" dirty="0"/>
              <a:t>αφαιρεί το ζευγάρι με 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n-US" b="1" dirty="0">
                <a:solidFill>
                  <a:srgbClr val="0070C0"/>
                </a:solidFill>
                <a:latin typeface="Courier New" pitchFamily="49" charset="0"/>
                <a:cs typeface="Courier New" pitchFamily="49" charset="0"/>
              </a:rPr>
              <a:t> </a:t>
            </a:r>
            <a:endParaRPr lang="el-GR" b="1" dirty="0">
              <a:solidFill>
                <a:srgbClr val="0070C0"/>
              </a:solidFill>
              <a:latin typeface="Courier New" pitchFamily="49" charset="0"/>
              <a:cs typeface="Courier New" pitchFamily="49" charset="0"/>
            </a:endParaRPr>
          </a:p>
          <a:p>
            <a:pPr lvl="1"/>
            <a:r>
              <a:rPr lang="en-US" b="1" dirty="0" err="1">
                <a:solidFill>
                  <a:srgbClr val="0070C0"/>
                </a:solidFill>
                <a:latin typeface="Courier New" pitchFamily="49" charset="0"/>
                <a:cs typeface="Courier New" pitchFamily="49" charset="0"/>
              </a:rPr>
              <a:t>containsKey</a:t>
            </a:r>
            <a:r>
              <a:rPr lang="en-US" b="1" dirty="0">
                <a:solidFill>
                  <a:srgbClr val="0070C0"/>
                </a:solidFill>
                <a:latin typeface="Courier New" pitchFamily="49" charset="0"/>
                <a:cs typeface="Courier New" pitchFamily="49" charset="0"/>
              </a:rPr>
              <a:t>(</a:t>
            </a:r>
            <a:r>
              <a:rPr lang="el-GR" b="1" dirty="0">
                <a:solidFill>
                  <a:srgbClr val="FF0000"/>
                </a:solidFill>
                <a:latin typeface="Courier New" pitchFamily="49" charset="0"/>
                <a:cs typeface="Courier New" pitchFamily="49" charset="0"/>
              </a:rPr>
              <a:t>Κ</a:t>
            </a:r>
            <a:r>
              <a:rPr lang="en-US" b="1" dirty="0">
                <a:solidFill>
                  <a:srgbClr val="0070C0"/>
                </a:solidFill>
                <a:latin typeface="Courier New" pitchFamily="49" charset="0"/>
                <a:cs typeface="Courier New" pitchFamily="49" charset="0"/>
              </a:rPr>
              <a:t> key):</a:t>
            </a:r>
            <a:r>
              <a:rPr lang="en-US" dirty="0"/>
              <a:t> </a:t>
            </a:r>
            <a:r>
              <a:rPr lang="en-US" dirty="0" err="1"/>
              <a:t>boolean</a:t>
            </a:r>
            <a:r>
              <a:rPr lang="en-US" dirty="0"/>
              <a:t> </a:t>
            </a:r>
            <a:r>
              <a:rPr lang="el-GR" dirty="0"/>
              <a:t>αν το σύνολο</a:t>
            </a:r>
            <a:r>
              <a:rPr lang="en-US" dirty="0"/>
              <a:t> </a:t>
            </a:r>
            <a:r>
              <a:rPr lang="el-GR" dirty="0"/>
              <a:t>περιέχει το κλειδί </a:t>
            </a:r>
            <a:r>
              <a:rPr lang="en-US" b="1" dirty="0">
                <a:solidFill>
                  <a:srgbClr val="0070C0"/>
                </a:solidFill>
                <a:latin typeface="Courier New" pitchFamily="49" charset="0"/>
                <a:cs typeface="Courier New" pitchFamily="49" charset="0"/>
              </a:rPr>
              <a:t>key</a:t>
            </a:r>
            <a:r>
              <a:rPr lang="el-GR" b="1" dirty="0">
                <a:solidFill>
                  <a:srgbClr val="0070C0"/>
                </a:solidFill>
                <a:latin typeface="Courier New" pitchFamily="49" charset="0"/>
                <a:cs typeface="Courier New" pitchFamily="49" charset="0"/>
              </a:rPr>
              <a:t> </a:t>
            </a:r>
            <a:r>
              <a:rPr lang="el-GR" dirty="0"/>
              <a:t>ή όχι.</a:t>
            </a:r>
            <a:endParaRPr lang="en-US" dirty="0"/>
          </a:p>
          <a:p>
            <a:pPr lvl="1"/>
            <a:r>
              <a:rPr lang="en-US" b="1" dirty="0" err="1">
                <a:solidFill>
                  <a:srgbClr val="0070C0"/>
                </a:solidFill>
                <a:latin typeface="Courier New" pitchFamily="49" charset="0"/>
                <a:cs typeface="Courier New" pitchFamily="49" charset="0"/>
              </a:rPr>
              <a:t>containsValue</a:t>
            </a:r>
            <a:r>
              <a:rPr lang="en-US" b="1" dirty="0">
                <a:solidFill>
                  <a:srgbClr val="0070C0"/>
                </a:solidFill>
                <a:latin typeface="Courier New" pitchFamily="49" charset="0"/>
                <a:cs typeface="Courier New" pitchFamily="49" charset="0"/>
              </a:rPr>
              <a:t>(</a:t>
            </a:r>
            <a:r>
              <a:rPr lang="en-US" b="1" dirty="0">
                <a:solidFill>
                  <a:srgbClr val="FF0000"/>
                </a:solidFill>
                <a:latin typeface="Courier New" pitchFamily="49" charset="0"/>
                <a:cs typeface="Courier New" pitchFamily="49" charset="0"/>
              </a:rPr>
              <a:t>V</a:t>
            </a:r>
            <a:r>
              <a:rPr lang="en-US" b="1" dirty="0">
                <a:solidFill>
                  <a:srgbClr val="0070C0"/>
                </a:solidFill>
                <a:latin typeface="Courier New" pitchFamily="49" charset="0"/>
                <a:cs typeface="Courier New" pitchFamily="49" charset="0"/>
              </a:rPr>
              <a:t> value):</a:t>
            </a:r>
            <a:r>
              <a:rPr lang="en-US" dirty="0"/>
              <a:t> </a:t>
            </a:r>
            <a:r>
              <a:rPr lang="en-US" dirty="0" err="1"/>
              <a:t>boolean</a:t>
            </a:r>
            <a:r>
              <a:rPr lang="en-US" dirty="0"/>
              <a:t> </a:t>
            </a:r>
            <a:r>
              <a:rPr lang="el-GR" dirty="0"/>
              <a:t>αν το σύνολο</a:t>
            </a:r>
            <a:r>
              <a:rPr lang="en-US" dirty="0"/>
              <a:t> </a:t>
            </a:r>
            <a:r>
              <a:rPr lang="el-GR" dirty="0"/>
              <a:t>περιέχει την τιμή </a:t>
            </a:r>
            <a:r>
              <a:rPr lang="en-US" b="1" dirty="0">
                <a:solidFill>
                  <a:srgbClr val="0070C0"/>
                </a:solidFill>
                <a:latin typeface="Courier New" pitchFamily="49" charset="0"/>
                <a:cs typeface="Courier New" pitchFamily="49" charset="0"/>
              </a:rPr>
              <a:t>value</a:t>
            </a:r>
            <a:r>
              <a:rPr lang="el-GR" b="1" dirty="0">
                <a:solidFill>
                  <a:srgbClr val="0070C0"/>
                </a:solidFill>
                <a:latin typeface="Courier New" pitchFamily="49" charset="0"/>
                <a:cs typeface="Courier New" pitchFamily="49" charset="0"/>
              </a:rPr>
              <a:t> </a:t>
            </a:r>
            <a:r>
              <a:rPr lang="el-GR" dirty="0"/>
              <a:t>ή όχι.</a:t>
            </a:r>
            <a:r>
              <a:rPr lang="en-US" dirty="0"/>
              <a:t> (</a:t>
            </a:r>
            <a:r>
              <a:rPr lang="el-GR" dirty="0">
                <a:solidFill>
                  <a:schemeClr val="accent6">
                    <a:lumMod val="75000"/>
                  </a:schemeClr>
                </a:solidFill>
              </a:rPr>
              <a:t>αργό</a:t>
            </a:r>
            <a:r>
              <a:rPr lang="el-GR" dirty="0"/>
              <a:t>)</a:t>
            </a:r>
          </a:p>
          <a:p>
            <a:pPr lvl="1"/>
            <a:r>
              <a:rPr lang="en-US" b="1" dirty="0">
                <a:solidFill>
                  <a:srgbClr val="0070C0"/>
                </a:solidFill>
                <a:latin typeface="Courier New" pitchFamily="49" charset="0"/>
                <a:cs typeface="Courier New" pitchFamily="49" charset="0"/>
              </a:rPr>
              <a:t>size():</a:t>
            </a:r>
            <a:r>
              <a:rPr lang="en-US" dirty="0"/>
              <a:t> </a:t>
            </a:r>
            <a:r>
              <a:rPr lang="el-GR" dirty="0"/>
              <a:t>ο αριθμός των στοιχείων </a:t>
            </a:r>
            <a:r>
              <a:rPr lang="en-US" dirty="0"/>
              <a:t>(</a:t>
            </a:r>
            <a:r>
              <a:rPr lang="el-GR" dirty="0"/>
              <a:t>ζεύγη από κλειδιά-τιμές) στο </a:t>
            </a:r>
            <a:r>
              <a:rPr lang="en-US" dirty="0"/>
              <a:t>map</a:t>
            </a:r>
            <a:r>
              <a:rPr lang="el-GR" dirty="0"/>
              <a:t>.</a:t>
            </a:r>
          </a:p>
          <a:p>
            <a:pPr lvl="1"/>
            <a:r>
              <a:rPr lang="en-US" b="1" dirty="0" err="1">
                <a:solidFill>
                  <a:srgbClr val="0070C0"/>
                </a:solidFill>
                <a:latin typeface="Courier New" pitchFamily="49" charset="0"/>
                <a:cs typeface="Courier New" pitchFamily="49" charset="0"/>
              </a:rPr>
              <a:t>isEmpty</a:t>
            </a:r>
            <a:r>
              <a:rPr lang="en-US" b="1" dirty="0">
                <a:solidFill>
                  <a:srgbClr val="0070C0"/>
                </a:solidFill>
                <a:latin typeface="Courier New" pitchFamily="49" charset="0"/>
                <a:cs typeface="Courier New" pitchFamily="49" charset="0"/>
              </a:rPr>
              <a:t>()</a:t>
            </a:r>
            <a:r>
              <a:rPr lang="en-US" dirty="0"/>
              <a:t>: </a:t>
            </a:r>
            <a:r>
              <a:rPr lang="en-US" dirty="0" err="1"/>
              <a:t>boolean</a:t>
            </a:r>
            <a:r>
              <a:rPr lang="en-US" dirty="0"/>
              <a:t> </a:t>
            </a:r>
            <a:r>
              <a:rPr lang="el-GR" dirty="0"/>
              <a:t>αν έχει στοιχεία το </a:t>
            </a:r>
            <a:r>
              <a:rPr lang="en-US" dirty="0"/>
              <a:t>map</a:t>
            </a:r>
            <a:r>
              <a:rPr lang="el-GR" dirty="0"/>
              <a:t> ή όχι.</a:t>
            </a:r>
          </a:p>
          <a:p>
            <a:pPr lvl="1"/>
            <a:r>
              <a:rPr lang="en-US" sz="2500" b="1" dirty="0">
                <a:solidFill>
                  <a:srgbClr val="0070C0"/>
                </a:solidFill>
                <a:latin typeface="Courier New" pitchFamily="49" charset="0"/>
                <a:cs typeface="Courier New" pitchFamily="49" charset="0"/>
              </a:rPr>
              <a:t>Set&lt;K&gt; </a:t>
            </a:r>
            <a:r>
              <a:rPr lang="en-US" sz="2500" b="1" dirty="0" err="1">
                <a:solidFill>
                  <a:srgbClr val="0070C0"/>
                </a:solidFill>
                <a:latin typeface="Courier New" pitchFamily="49" charset="0"/>
                <a:cs typeface="Courier New" pitchFamily="49" charset="0"/>
              </a:rPr>
              <a:t>keySet</a:t>
            </a:r>
            <a:r>
              <a:rPr lang="en-US" sz="2500" b="1" dirty="0">
                <a:solidFill>
                  <a:srgbClr val="0070C0"/>
                </a:solidFill>
                <a:latin typeface="Courier New" pitchFamily="49" charset="0"/>
                <a:cs typeface="Courier New" pitchFamily="49" charset="0"/>
              </a:rPr>
              <a:t>()</a:t>
            </a:r>
            <a:r>
              <a:rPr lang="en-US" dirty="0"/>
              <a:t>:  </a:t>
            </a:r>
            <a:r>
              <a:rPr lang="el-GR" dirty="0"/>
              <a:t>επιστρέφει</a:t>
            </a:r>
            <a:r>
              <a:rPr lang="en-US" dirty="0"/>
              <a:t> </a:t>
            </a:r>
            <a:r>
              <a:rPr lang="el-GR" dirty="0"/>
              <a:t>ένα </a:t>
            </a:r>
            <a:r>
              <a:rPr lang="en-US" dirty="0">
                <a:solidFill>
                  <a:srgbClr val="FF0000"/>
                </a:solidFill>
              </a:rPr>
              <a:t>Set</a:t>
            </a:r>
            <a:r>
              <a:rPr lang="en-US" dirty="0"/>
              <a:t> </a:t>
            </a:r>
            <a:r>
              <a:rPr lang="el-GR" dirty="0"/>
              <a:t>με τα κλειδιά.</a:t>
            </a:r>
          </a:p>
          <a:p>
            <a:pPr lvl="1"/>
            <a:r>
              <a:rPr lang="en-US" sz="2500" b="1" dirty="0">
                <a:solidFill>
                  <a:srgbClr val="0070C0"/>
                </a:solidFill>
                <a:latin typeface="Courier New" pitchFamily="49" charset="0"/>
                <a:cs typeface="Courier New" pitchFamily="49" charset="0"/>
              </a:rPr>
              <a:t>Collection&lt;V&gt; values()</a:t>
            </a:r>
            <a:r>
              <a:rPr lang="en-US" dirty="0"/>
              <a:t>: </a:t>
            </a:r>
            <a:r>
              <a:rPr lang="el-GR" dirty="0"/>
              <a:t>επιστρέφει ένα </a:t>
            </a:r>
            <a:r>
              <a:rPr lang="en-US" dirty="0">
                <a:solidFill>
                  <a:srgbClr val="FF0000"/>
                </a:solidFill>
              </a:rPr>
              <a:t>Collection</a:t>
            </a:r>
            <a:r>
              <a:rPr lang="en-US" dirty="0"/>
              <a:t> </a:t>
            </a:r>
            <a:r>
              <a:rPr lang="el-GR" dirty="0"/>
              <a:t>με τις τιμές</a:t>
            </a:r>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fld id="{798533C1-1FDA-4A24-B06D-F4D7E1AD1555}" type="slidenum">
              <a:rPr lang="el-GR" altLang="en-US" smtClean="0"/>
              <a:pPr>
                <a:defRPr/>
              </a:pPr>
              <a:t>37</a:t>
            </a:fld>
            <a:endParaRPr lang="el-GR" altLang="en-US" dirty="0"/>
          </a:p>
        </p:txBody>
      </p:sp>
    </p:spTree>
    <p:extLst>
      <p:ext uri="{BB962C8B-B14F-4D97-AF65-F5344CB8AC3E}">
        <p14:creationId xmlns:p14="http://schemas.microsoft.com/office/powerpoint/2010/main" val="1675178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B4E5-2AC6-44CC-9079-34EE624A923C}"/>
              </a:ext>
            </a:extLst>
          </p:cNvPr>
          <p:cNvSpPr>
            <a:spLocks noGrp="1"/>
          </p:cNvSpPr>
          <p:nvPr>
            <p:ph type="title"/>
          </p:nvPr>
        </p:nvSpPr>
        <p:spPr/>
        <p:txBody>
          <a:bodyPr/>
          <a:lstStyle/>
          <a:p>
            <a:r>
              <a:rPr lang="en-US" dirty="0"/>
              <a:t>Java code conventions</a:t>
            </a:r>
          </a:p>
        </p:txBody>
      </p:sp>
      <p:graphicFrame>
        <p:nvGraphicFramePr>
          <p:cNvPr id="5" name="Content Placeholder 4">
            <a:extLst>
              <a:ext uri="{FF2B5EF4-FFF2-40B4-BE49-F238E27FC236}">
                <a16:creationId xmlns:a16="http://schemas.microsoft.com/office/drawing/2014/main" id="{418FBB07-3A1F-431C-BC45-2293FA626963}"/>
              </a:ext>
            </a:extLst>
          </p:cNvPr>
          <p:cNvGraphicFramePr>
            <a:graphicFrameLocks noGrp="1"/>
          </p:cNvGraphicFramePr>
          <p:nvPr>
            <p:ph idx="1"/>
            <p:extLst>
              <p:ext uri="{D42A27DB-BD31-4B8C-83A1-F6EECF244321}">
                <p14:modId xmlns:p14="http://schemas.microsoft.com/office/powerpoint/2010/main" val="308192309"/>
              </p:ext>
            </p:extLst>
          </p:nvPr>
        </p:nvGraphicFramePr>
        <p:xfrm>
          <a:off x="323528" y="1077931"/>
          <a:ext cx="8684121" cy="5552440"/>
        </p:xfrm>
        <a:graphic>
          <a:graphicData uri="http://schemas.openxmlformats.org/drawingml/2006/table">
            <a:tbl>
              <a:tblPr firstRow="1" bandRow="1">
                <a:tableStyleId>{5C22544A-7EE6-4342-B048-85BDC9FD1C3A}</a:tableStyleId>
              </a:tblPr>
              <a:tblGrid>
                <a:gridCol w="1165819">
                  <a:extLst>
                    <a:ext uri="{9D8B030D-6E8A-4147-A177-3AD203B41FA5}">
                      <a16:colId xmlns:a16="http://schemas.microsoft.com/office/drawing/2014/main" val="1638852528"/>
                    </a:ext>
                  </a:extLst>
                </a:gridCol>
                <a:gridCol w="1374882">
                  <a:extLst>
                    <a:ext uri="{9D8B030D-6E8A-4147-A177-3AD203B41FA5}">
                      <a16:colId xmlns:a16="http://schemas.microsoft.com/office/drawing/2014/main" val="2868831439"/>
                    </a:ext>
                  </a:extLst>
                </a:gridCol>
                <a:gridCol w="4127195">
                  <a:extLst>
                    <a:ext uri="{9D8B030D-6E8A-4147-A177-3AD203B41FA5}">
                      <a16:colId xmlns:a16="http://schemas.microsoft.com/office/drawing/2014/main" val="3045497259"/>
                    </a:ext>
                  </a:extLst>
                </a:gridCol>
                <a:gridCol w="2016225">
                  <a:extLst>
                    <a:ext uri="{9D8B030D-6E8A-4147-A177-3AD203B41FA5}">
                      <a16:colId xmlns:a16="http://schemas.microsoft.com/office/drawing/2014/main" val="1526663411"/>
                    </a:ext>
                  </a:extLst>
                </a:gridCol>
              </a:tblGrid>
              <a:tr h="370840">
                <a:tc>
                  <a:txBody>
                    <a:bodyPr/>
                    <a:lstStyle/>
                    <a:p>
                      <a:r>
                        <a:rPr lang="en-US" sz="1600" dirty="0"/>
                        <a:t>Construct</a:t>
                      </a:r>
                    </a:p>
                  </a:txBody>
                  <a:tcPr/>
                </a:tc>
                <a:tc>
                  <a:txBody>
                    <a:bodyPr/>
                    <a:lstStyle/>
                    <a:p>
                      <a:r>
                        <a:rPr lang="en-US" sz="1600" dirty="0"/>
                        <a:t>Form. Syntax</a:t>
                      </a:r>
                    </a:p>
                  </a:txBody>
                  <a:tcPr/>
                </a:tc>
                <a:tc>
                  <a:txBody>
                    <a:bodyPr/>
                    <a:lstStyle/>
                    <a:p>
                      <a:r>
                        <a:rPr lang="en-US" sz="1600" dirty="0"/>
                        <a:t>Essence</a:t>
                      </a:r>
                    </a:p>
                  </a:txBody>
                  <a:tcPr/>
                </a:tc>
                <a:tc>
                  <a:txBody>
                    <a:bodyPr/>
                    <a:lstStyle/>
                    <a:p>
                      <a:r>
                        <a:rPr lang="en-US" sz="1600" dirty="0"/>
                        <a:t>Example</a:t>
                      </a:r>
                    </a:p>
                  </a:txBody>
                  <a:tcPr/>
                </a:tc>
                <a:extLst>
                  <a:ext uri="{0D108BD9-81ED-4DB2-BD59-A6C34878D82A}">
                    <a16:rowId xmlns:a16="http://schemas.microsoft.com/office/drawing/2014/main" val="507593069"/>
                  </a:ext>
                </a:extLst>
              </a:tr>
              <a:tr h="370840">
                <a:tc>
                  <a:txBody>
                    <a:bodyPr/>
                    <a:lstStyle/>
                    <a:p>
                      <a:r>
                        <a:rPr lang="en-US" sz="1600" dirty="0"/>
                        <a:t>package</a:t>
                      </a:r>
                    </a:p>
                  </a:txBody>
                  <a:tcPr/>
                </a:tc>
                <a:tc>
                  <a:txBody>
                    <a:bodyPr/>
                    <a:lstStyle/>
                    <a:p>
                      <a:r>
                        <a:rPr lang="en-US" sz="1600" b="1" dirty="0">
                          <a:solidFill>
                            <a:srgbClr val="FF0000"/>
                          </a:solidFill>
                        </a:rPr>
                        <a:t>l</a:t>
                      </a:r>
                      <a:r>
                        <a:rPr lang="en-US" sz="1600" b="1" dirty="0"/>
                        <a:t>ower</a:t>
                      </a:r>
                      <a:r>
                        <a:rPr lang="en-US" sz="1600" b="1" dirty="0">
                          <a:solidFill>
                            <a:srgbClr val="FF0000"/>
                          </a:solidFill>
                        </a:rPr>
                        <a:t>c</a:t>
                      </a:r>
                      <a:r>
                        <a:rPr lang="en-US" sz="1600" b="1" dirty="0"/>
                        <a:t>ase</a:t>
                      </a:r>
                    </a:p>
                  </a:txBody>
                  <a:tcPr/>
                </a:tc>
                <a:tc>
                  <a:txBody>
                    <a:bodyPr/>
                    <a:lstStyle/>
                    <a:p>
                      <a:r>
                        <a:rPr lang="el-GR" sz="1600" b="1" dirty="0"/>
                        <a:t>ουσιαστικό</a:t>
                      </a:r>
                      <a:r>
                        <a:rPr lang="el-GR" sz="1600" dirty="0"/>
                        <a:t> που αφορά</a:t>
                      </a:r>
                      <a:r>
                        <a:rPr lang="en-US" sz="1600" dirty="0"/>
                        <a:t> </a:t>
                      </a:r>
                      <a:r>
                        <a:rPr lang="el-GR" sz="1600" dirty="0"/>
                        <a:t>στα περιεχόμενα του πακέτου</a:t>
                      </a:r>
                      <a:endParaRPr lang="en-US" sz="1600" dirty="0"/>
                    </a:p>
                  </a:txBody>
                  <a:tcPr/>
                </a:tc>
                <a:tc>
                  <a:txBody>
                    <a:bodyPr/>
                    <a:lstStyle/>
                    <a:p>
                      <a:r>
                        <a:rPr lang="en-US" sz="1400" b="1" dirty="0" err="1">
                          <a:latin typeface="Consolas" panose="020B0609020204030204" pitchFamily="49" charset="0"/>
                        </a:rPr>
                        <a:t>mainengine</a:t>
                      </a:r>
                      <a:r>
                        <a:rPr lang="en-US" sz="1400" b="1" dirty="0">
                          <a:latin typeface="Consolas" panose="020B0609020204030204" pitchFamily="49" charset="0"/>
                        </a:rPr>
                        <a:t>, </a:t>
                      </a:r>
                      <a:r>
                        <a:rPr lang="en-US" sz="1400" b="1" dirty="0" err="1">
                          <a:latin typeface="Consolas" panose="020B0609020204030204" pitchFamily="49" charset="0"/>
                        </a:rPr>
                        <a:t>dataload</a:t>
                      </a:r>
                      <a:endParaRPr lang="en-US" sz="1400" b="1" dirty="0">
                        <a:latin typeface="Consolas" panose="020B0609020204030204" pitchFamily="49" charset="0"/>
                      </a:endParaRPr>
                    </a:p>
                  </a:txBody>
                  <a:tcPr/>
                </a:tc>
                <a:extLst>
                  <a:ext uri="{0D108BD9-81ED-4DB2-BD59-A6C34878D82A}">
                    <a16:rowId xmlns:a16="http://schemas.microsoft.com/office/drawing/2014/main" val="3154302900"/>
                  </a:ext>
                </a:extLst>
              </a:tr>
              <a:tr h="370840">
                <a:tc>
                  <a:txBody>
                    <a:bodyPr/>
                    <a:lstStyle/>
                    <a:p>
                      <a:r>
                        <a:rPr lang="en-US" sz="1600" dirty="0"/>
                        <a:t>Class</a:t>
                      </a:r>
                    </a:p>
                  </a:txBody>
                  <a:tcPr/>
                </a:tc>
                <a:tc>
                  <a:txBody>
                    <a:bodyPr/>
                    <a:lstStyle/>
                    <a:p>
                      <a:r>
                        <a:rPr lang="en-US" sz="1600" b="1" dirty="0">
                          <a:solidFill>
                            <a:srgbClr val="FF0000"/>
                          </a:solidFill>
                        </a:rPr>
                        <a:t>C</a:t>
                      </a:r>
                      <a:r>
                        <a:rPr lang="en-US" sz="1600" b="1" dirty="0"/>
                        <a:t>amel</a:t>
                      </a:r>
                      <a:r>
                        <a:rPr lang="en-US" sz="1600" b="1" dirty="0">
                          <a:solidFill>
                            <a:srgbClr val="FF0000"/>
                          </a:solidFill>
                        </a:rPr>
                        <a:t>C</a:t>
                      </a:r>
                      <a:r>
                        <a:rPr lang="en-US" sz="1600" b="1" dirty="0"/>
                        <a:t>ase</a:t>
                      </a:r>
                    </a:p>
                  </a:txBody>
                  <a:tcPr/>
                </a:tc>
                <a:tc>
                  <a:txBody>
                    <a:bodyPr/>
                    <a:lstStyle/>
                    <a:p>
                      <a:r>
                        <a:rPr lang="el-GR" sz="1600" b="1" dirty="0"/>
                        <a:t>Ουσιαστικό</a:t>
                      </a:r>
                      <a:r>
                        <a:rPr lang="el-GR" sz="1600" dirty="0"/>
                        <a:t> που περιγράφει τι αναπαριστά η κλάση στον πραγματικό κόσμο, ή τι ρόλο έχει στον κώδικα</a:t>
                      </a:r>
                      <a:endParaRPr lang="en-US" sz="1600" dirty="0"/>
                    </a:p>
                  </a:txBody>
                  <a:tcPr/>
                </a:tc>
                <a:tc>
                  <a:txBody>
                    <a:bodyPr/>
                    <a:lstStyle/>
                    <a:p>
                      <a:r>
                        <a:rPr lang="en-US" sz="1400" b="1" dirty="0" err="1">
                          <a:latin typeface="Consolas" panose="020B0609020204030204" pitchFamily="49" charset="0"/>
                        </a:rPr>
                        <a:t>MainEngine</a:t>
                      </a:r>
                      <a:r>
                        <a:rPr lang="en-US" sz="1400" b="1" dirty="0">
                          <a:latin typeface="Consolas" panose="020B0609020204030204" pitchFamily="49" charset="0"/>
                        </a:rPr>
                        <a:t>, </a:t>
                      </a:r>
                      <a:r>
                        <a:rPr lang="en-US" sz="1400" b="1" dirty="0" err="1">
                          <a:latin typeface="Consolas" panose="020B0609020204030204" pitchFamily="49" charset="0"/>
                        </a:rPr>
                        <a:t>DataLoader</a:t>
                      </a:r>
                      <a:endParaRPr lang="en-US" sz="1400" b="1" dirty="0">
                        <a:latin typeface="Consolas" panose="020B0609020204030204" pitchFamily="49" charset="0"/>
                      </a:endParaRPr>
                    </a:p>
                  </a:txBody>
                  <a:tcPr/>
                </a:tc>
                <a:extLst>
                  <a:ext uri="{0D108BD9-81ED-4DB2-BD59-A6C34878D82A}">
                    <a16:rowId xmlns:a16="http://schemas.microsoft.com/office/drawing/2014/main" val="483209009"/>
                  </a:ext>
                </a:extLst>
              </a:tr>
              <a:tr h="370840">
                <a:tc>
                  <a:txBody>
                    <a:bodyPr/>
                    <a:lstStyle/>
                    <a:p>
                      <a:r>
                        <a:rPr lang="en-US" sz="1600" dirty="0"/>
                        <a:t>Interface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rgbClr val="FF0000"/>
                          </a:solidFill>
                        </a:rPr>
                        <a:t>C</a:t>
                      </a:r>
                      <a:r>
                        <a:rPr lang="en-US" sz="1600" b="1" dirty="0"/>
                        <a:t>amel</a:t>
                      </a:r>
                      <a:r>
                        <a:rPr lang="en-US" sz="1600" b="1" dirty="0">
                          <a:solidFill>
                            <a:srgbClr val="FF0000"/>
                          </a:solidFill>
                        </a:rPr>
                        <a:t>C</a:t>
                      </a:r>
                      <a:r>
                        <a:rPr lang="en-US" sz="1600" b="1" dirty="0"/>
                        <a:t>ase</a:t>
                      </a:r>
                    </a:p>
                  </a:txBody>
                  <a:tcPr/>
                </a:tc>
                <a:tc>
                  <a:txBody>
                    <a:bodyPr/>
                    <a:lstStyle/>
                    <a:p>
                      <a:r>
                        <a:rPr lang="el-GR" sz="1600" b="1" dirty="0"/>
                        <a:t>Επίθετο</a:t>
                      </a:r>
                      <a:r>
                        <a:rPr lang="el-GR" sz="1600" dirty="0"/>
                        <a:t> (συχνά) ή </a:t>
                      </a:r>
                      <a:r>
                        <a:rPr lang="el-GR" sz="1600" b="1" dirty="0"/>
                        <a:t>ουσιαστικό</a:t>
                      </a:r>
                      <a:r>
                        <a:rPr lang="el-GR" sz="1600" dirty="0"/>
                        <a:t> που εξηγεί τι ρόλο μπορεί να φέρει εις πέρας όποια κλάση υλοποιεί το </a:t>
                      </a:r>
                      <a:r>
                        <a:rPr lang="en-US" sz="1600" dirty="0"/>
                        <a:t>interface</a:t>
                      </a:r>
                    </a:p>
                    <a:p>
                      <a:r>
                        <a:rPr lang="en-US" sz="1600" dirty="0"/>
                        <a:t>(frequently starts with an </a:t>
                      </a:r>
                      <a:r>
                        <a:rPr lang="en-US" sz="1600" dirty="0">
                          <a:latin typeface="Times New Roman" panose="02020603050405020304" pitchFamily="18" charset="0"/>
                          <a:ea typeface="Cambria" panose="02040503050406030204" pitchFamily="18" charset="0"/>
                          <a:cs typeface="Times New Roman" panose="02020603050405020304" pitchFamily="18" charset="0"/>
                        </a:rPr>
                        <a:t>I</a:t>
                      </a:r>
                      <a:r>
                        <a:rPr lang="en-US" sz="1600" dirty="0">
                          <a:latin typeface="Cambria" panose="02040503050406030204" pitchFamily="18" charset="0"/>
                          <a:ea typeface="Cambria" panose="02040503050406030204" pitchFamily="18" charset="0"/>
                        </a:rPr>
                        <a:t> </a:t>
                      </a:r>
                      <a:r>
                        <a:rPr lang="en-US" sz="1600" dirty="0"/>
                        <a:t>)</a:t>
                      </a:r>
                    </a:p>
                  </a:txBody>
                  <a:tcPr/>
                </a:tc>
                <a:tc>
                  <a:txBody>
                    <a:bodyPr/>
                    <a:lstStyle/>
                    <a:p>
                      <a:r>
                        <a:rPr lang="en-US" sz="1400" b="1" dirty="0" err="1">
                          <a:latin typeface="Consolas" panose="020B0609020204030204" pitchFamily="49" charset="0"/>
                        </a:rPr>
                        <a:t>IReporter</a:t>
                      </a:r>
                      <a:r>
                        <a:rPr lang="en-US" sz="1400" b="1" dirty="0">
                          <a:latin typeface="Consolas" panose="020B0609020204030204" pitchFamily="49" charset="0"/>
                        </a:rPr>
                        <a:t>, </a:t>
                      </a:r>
                      <a:r>
                        <a:rPr lang="en-US" sz="1400" b="1" dirty="0" err="1">
                          <a:latin typeface="Consolas" panose="020B0609020204030204" pitchFamily="49" charset="0"/>
                        </a:rPr>
                        <a:t>ISortedList</a:t>
                      </a:r>
                      <a:endParaRPr lang="en-US" sz="1400" b="1" dirty="0">
                        <a:latin typeface="Consolas" panose="020B0609020204030204" pitchFamily="49" charset="0"/>
                      </a:endParaRPr>
                    </a:p>
                  </a:txBody>
                  <a:tcPr/>
                </a:tc>
                <a:extLst>
                  <a:ext uri="{0D108BD9-81ED-4DB2-BD59-A6C34878D82A}">
                    <a16:rowId xmlns:a16="http://schemas.microsoft.com/office/drawing/2014/main" val="4222195952"/>
                  </a:ext>
                </a:extLst>
              </a:tr>
              <a:tr h="370840">
                <a:tc>
                  <a:txBody>
                    <a:bodyPr/>
                    <a:lstStyle/>
                    <a:p>
                      <a:r>
                        <a:rPr lang="en-US" sz="1600" dirty="0"/>
                        <a:t>method</a:t>
                      </a:r>
                    </a:p>
                  </a:txBody>
                  <a:tcPr/>
                </a:tc>
                <a:tc>
                  <a:txBody>
                    <a:bodyPr/>
                    <a:lstStyle/>
                    <a:p>
                      <a:r>
                        <a:rPr lang="en-US" sz="1600" b="1" dirty="0" err="1">
                          <a:solidFill>
                            <a:srgbClr val="FF0000"/>
                          </a:solidFill>
                        </a:rPr>
                        <a:t>m</a:t>
                      </a:r>
                      <a:r>
                        <a:rPr lang="en-US" sz="1600" b="1" dirty="0" err="1"/>
                        <a:t>ixed</a:t>
                      </a:r>
                      <a:r>
                        <a:rPr lang="en-US" sz="1600" b="1" dirty="0" err="1">
                          <a:solidFill>
                            <a:srgbClr val="FF0000"/>
                          </a:solidFill>
                        </a:rPr>
                        <a:t>C</a:t>
                      </a:r>
                      <a:r>
                        <a:rPr lang="en-US" sz="1600" b="1" dirty="0" err="1"/>
                        <a:t>ase</a:t>
                      </a:r>
                      <a:endParaRPr lang="en-US" sz="1600" b="1" dirty="0"/>
                    </a:p>
                  </a:txBody>
                  <a:tcPr/>
                </a:tc>
                <a:tc>
                  <a:txBody>
                    <a:bodyPr/>
                    <a:lstStyle/>
                    <a:p>
                      <a:r>
                        <a:rPr lang="el-GR" sz="1600" b="1" dirty="0"/>
                        <a:t>ρήμα</a:t>
                      </a:r>
                      <a:r>
                        <a:rPr lang="el-GR" sz="1600" dirty="0"/>
                        <a:t> (ενεργητικό) που περιγράφει τι κάνει η μέθοδος</a:t>
                      </a:r>
                      <a:r>
                        <a:rPr lang="en-US" sz="1600" dirty="0"/>
                        <a:t>.</a:t>
                      </a:r>
                      <a:r>
                        <a:rPr lang="el-GR" sz="1600" dirty="0"/>
                        <a:t> </a:t>
                      </a:r>
                      <a:r>
                        <a:rPr lang="el-GR" sz="1600" dirty="0">
                          <a:solidFill>
                            <a:srgbClr val="0000FF"/>
                          </a:solidFill>
                        </a:rPr>
                        <a:t>Σύνταξη: </a:t>
                      </a:r>
                    </a:p>
                    <a:p>
                      <a:pPr algn="ctr"/>
                      <a:r>
                        <a:rPr lang="el-GR" sz="1600" b="1" dirty="0" err="1">
                          <a:solidFill>
                            <a:srgbClr val="0000FF"/>
                          </a:solidFill>
                        </a:rPr>
                        <a:t>ρήμαΠεριγραφήΑντικειμένου</a:t>
                      </a:r>
                      <a:endParaRPr lang="en-US" sz="1600" b="1" dirty="0">
                        <a:solidFill>
                          <a:srgbClr val="0000FF"/>
                        </a:solidFill>
                      </a:endParaRPr>
                    </a:p>
                    <a:p>
                      <a:r>
                        <a:rPr lang="el-GR" sz="1600" dirty="0">
                          <a:solidFill>
                            <a:srgbClr val="0000FF"/>
                          </a:solidFill>
                        </a:rPr>
                        <a:t>ΔΕΝ ΒΑΡΙΟΜΑΣΤΕ ΝΑ ΤΟ ΔΩΣΟΥΜΕ ΣΩΣΤΑ!</a:t>
                      </a:r>
                      <a:endParaRPr lang="en-US" sz="1600" dirty="0">
                        <a:solidFill>
                          <a:srgbClr val="0000FF"/>
                        </a:solidFill>
                      </a:endParaRPr>
                    </a:p>
                  </a:txBody>
                  <a:tcPr/>
                </a:tc>
                <a:tc>
                  <a:txBody>
                    <a:bodyPr/>
                    <a:lstStyle/>
                    <a:p>
                      <a:r>
                        <a:rPr lang="en-US" sz="1400" b="1" dirty="0" err="1">
                          <a:latin typeface="Consolas" panose="020B0609020204030204" pitchFamily="49" charset="0"/>
                        </a:rPr>
                        <a:t>getMonetarySum</a:t>
                      </a:r>
                      <a:r>
                        <a:rPr lang="en-US" sz="1400" b="1" dirty="0">
                          <a:latin typeface="Consolas" panose="020B0609020204030204" pitchFamily="49" charset="0"/>
                        </a:rPr>
                        <a:t>(), </a:t>
                      </a:r>
                      <a:r>
                        <a:rPr lang="en-US" sz="1400" b="1" dirty="0" err="1">
                          <a:latin typeface="Consolas" panose="020B0609020204030204" pitchFamily="49" charset="0"/>
                        </a:rPr>
                        <a:t>produceTotalEuroAmount</a:t>
                      </a:r>
                      <a:r>
                        <a:rPr lang="en-US" sz="1400" b="1" dirty="0">
                          <a:latin typeface="Consolas" panose="020B0609020204030204" pitchFamily="49" charset="0"/>
                        </a:rPr>
                        <a:t>()</a:t>
                      </a:r>
                    </a:p>
                  </a:txBody>
                  <a:tcPr/>
                </a:tc>
                <a:extLst>
                  <a:ext uri="{0D108BD9-81ED-4DB2-BD59-A6C34878D82A}">
                    <a16:rowId xmlns:a16="http://schemas.microsoft.com/office/drawing/2014/main" val="1151037854"/>
                  </a:ext>
                </a:extLst>
              </a:tr>
              <a:tr h="370840">
                <a:tc>
                  <a:txBody>
                    <a:bodyPr/>
                    <a:lstStyle/>
                    <a:p>
                      <a:r>
                        <a:rPr lang="en-US" sz="1600" dirty="0"/>
                        <a:t>variable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err="1">
                          <a:solidFill>
                            <a:srgbClr val="FF0000"/>
                          </a:solidFill>
                        </a:rPr>
                        <a:t>m</a:t>
                      </a:r>
                      <a:r>
                        <a:rPr lang="en-US" sz="1600" b="1" dirty="0" err="1"/>
                        <a:t>ixed</a:t>
                      </a:r>
                      <a:r>
                        <a:rPr lang="en-US" sz="1600" b="1" dirty="0" err="1">
                          <a:solidFill>
                            <a:srgbClr val="FF0000"/>
                          </a:solidFill>
                        </a:rPr>
                        <a:t>C</a:t>
                      </a:r>
                      <a:r>
                        <a:rPr lang="en-US" sz="1600" b="1" dirty="0" err="1"/>
                        <a:t>ase</a:t>
                      </a:r>
                      <a:endParaRPr lang="en-US" sz="1600" b="1" dirty="0"/>
                    </a:p>
                  </a:txBody>
                  <a:tcPr/>
                </a:tc>
                <a:tc>
                  <a:txBody>
                    <a:bodyPr/>
                    <a:lstStyle/>
                    <a:p>
                      <a:r>
                        <a:rPr lang="el-GR" sz="1600" b="1" dirty="0"/>
                        <a:t>ουσιαστικό</a:t>
                      </a:r>
                      <a:r>
                        <a:rPr lang="el-GR" sz="1600" dirty="0"/>
                        <a:t> που περιγράφει επαρκώς το ρόλο του πεδίου στην κλάση</a:t>
                      </a:r>
                    </a:p>
                    <a:p>
                      <a:r>
                        <a:rPr lang="el-GR" sz="1600" dirty="0">
                          <a:solidFill>
                            <a:srgbClr val="0000FF"/>
                          </a:solidFill>
                        </a:rPr>
                        <a:t>Κατ’ αντιστοιχία με τις μεθόδους!</a:t>
                      </a:r>
                      <a:endParaRPr lang="en-US" sz="1600" dirty="0">
                        <a:solidFill>
                          <a:srgbClr val="0000FF"/>
                        </a:solidFill>
                      </a:endParaRPr>
                    </a:p>
                  </a:txBody>
                  <a:tcPr/>
                </a:tc>
                <a:tc>
                  <a:txBody>
                    <a:bodyPr/>
                    <a:lstStyle/>
                    <a:p>
                      <a:r>
                        <a:rPr lang="en-US" sz="1400" b="1" dirty="0" err="1">
                          <a:latin typeface="Consolas" panose="020B0609020204030204" pitchFamily="49" charset="0"/>
                        </a:rPr>
                        <a:t>receivedPackages</a:t>
                      </a:r>
                      <a:r>
                        <a:rPr lang="en-US" sz="1400" b="1" dirty="0">
                          <a:latin typeface="Consolas" panose="020B0609020204030204" pitchFamily="49" charset="0"/>
                        </a:rPr>
                        <a:t>, </a:t>
                      </a:r>
                      <a:r>
                        <a:rPr lang="en-US" sz="1400" b="1" dirty="0" err="1">
                          <a:latin typeface="Consolas" panose="020B0609020204030204" pitchFamily="49" charset="0"/>
                        </a:rPr>
                        <a:t>euroAmountSpent</a:t>
                      </a:r>
                      <a:endParaRPr lang="en-US" sz="1400" b="1" dirty="0">
                        <a:latin typeface="Consolas" panose="020B0609020204030204" pitchFamily="49" charset="0"/>
                      </a:endParaRPr>
                    </a:p>
                  </a:txBody>
                  <a:tcPr/>
                </a:tc>
                <a:extLst>
                  <a:ext uri="{0D108BD9-81ED-4DB2-BD59-A6C34878D82A}">
                    <a16:rowId xmlns:a16="http://schemas.microsoft.com/office/drawing/2014/main" val="2417006446"/>
                  </a:ext>
                </a:extLst>
              </a:tr>
              <a:tr h="370840">
                <a:tc>
                  <a:txBody>
                    <a:bodyPr/>
                    <a:lstStyle/>
                    <a:p>
                      <a:r>
                        <a:rPr lang="en-US" sz="1600" dirty="0"/>
                        <a:t>CONSTANT</a:t>
                      </a:r>
                    </a:p>
                  </a:txBody>
                  <a:tcPr/>
                </a:tc>
                <a:tc>
                  <a:txBody>
                    <a:bodyPr/>
                    <a:lstStyle/>
                    <a:p>
                      <a:r>
                        <a:rPr lang="en-US" sz="1600" b="1" dirty="0">
                          <a:solidFill>
                            <a:srgbClr val="7030A0"/>
                          </a:solidFill>
                        </a:rPr>
                        <a:t>UPPERCASE</a:t>
                      </a:r>
                    </a:p>
                  </a:txBody>
                  <a:tcPr/>
                </a:tc>
                <a:tc>
                  <a:txBody>
                    <a:bodyPr/>
                    <a:lstStyle/>
                    <a:p>
                      <a:r>
                        <a:rPr lang="el-GR" sz="1600" dirty="0"/>
                        <a:t>σαν </a:t>
                      </a:r>
                      <a:r>
                        <a:rPr lang="en-US" sz="1600" dirty="0"/>
                        <a:t>variable</a:t>
                      </a:r>
                      <a:r>
                        <a:rPr lang="el-GR" sz="1600" dirty="0"/>
                        <a:t>, αλλά για</a:t>
                      </a:r>
                      <a:r>
                        <a:rPr lang="en-US" sz="1600" dirty="0"/>
                        <a:t> </a:t>
                      </a:r>
                      <a:r>
                        <a:rPr lang="el-GR" sz="1600" dirty="0"/>
                        <a:t>να διακρίνεται ότι είναι σταθερά, όλα κεφαλαία. Συχνά ξεκινά και με _.</a:t>
                      </a:r>
                    </a:p>
                    <a:p>
                      <a:r>
                        <a:rPr lang="el-GR" sz="1600" dirty="0"/>
                        <a:t>Το μόνο </a:t>
                      </a:r>
                      <a:r>
                        <a:rPr lang="en-US" sz="1600" dirty="0"/>
                        <a:t>construct where _ is allowed</a:t>
                      </a:r>
                    </a:p>
                  </a:txBody>
                  <a:tcPr/>
                </a:tc>
                <a:tc>
                  <a:txBody>
                    <a:bodyPr/>
                    <a:lstStyle/>
                    <a:p>
                      <a:r>
                        <a:rPr lang="en-US" sz="1400" b="1" dirty="0">
                          <a:latin typeface="Consolas" panose="020B0609020204030204" pitchFamily="49" charset="0"/>
                        </a:rPr>
                        <a:t>_TOTAL_NUM_OWNERS</a:t>
                      </a:r>
                    </a:p>
                  </a:txBody>
                  <a:tcPr/>
                </a:tc>
                <a:extLst>
                  <a:ext uri="{0D108BD9-81ED-4DB2-BD59-A6C34878D82A}">
                    <a16:rowId xmlns:a16="http://schemas.microsoft.com/office/drawing/2014/main" val="2531020690"/>
                  </a:ext>
                </a:extLst>
              </a:tr>
            </a:tbl>
          </a:graphicData>
        </a:graphic>
      </p:graphicFrame>
      <p:sp>
        <p:nvSpPr>
          <p:cNvPr id="4" name="Slide Number Placeholder 3">
            <a:extLst>
              <a:ext uri="{FF2B5EF4-FFF2-40B4-BE49-F238E27FC236}">
                <a16:creationId xmlns:a16="http://schemas.microsoft.com/office/drawing/2014/main" id="{5359ACC6-710D-4FEA-A342-32B0C2ABE894}"/>
              </a:ext>
            </a:extLst>
          </p:cNvPr>
          <p:cNvSpPr>
            <a:spLocks noGrp="1"/>
          </p:cNvSpPr>
          <p:nvPr>
            <p:ph type="sldNum" sz="quarter" idx="12"/>
          </p:nvPr>
        </p:nvSpPr>
        <p:spPr/>
        <p:txBody>
          <a:bodyPr/>
          <a:lstStyle/>
          <a:p>
            <a:pPr>
              <a:defRPr/>
            </a:pPr>
            <a:fld id="{36664E9B-3A05-4A5F-BB95-6A3DBFA50A39}" type="slidenum">
              <a:rPr lang="el-GR" altLang="en-US" smtClean="0"/>
              <a:pPr>
                <a:defRPr/>
              </a:pPr>
              <a:t>38</a:t>
            </a:fld>
            <a:endParaRPr lang="el-GR" altLang="en-US" dirty="0"/>
          </a:p>
        </p:txBody>
      </p:sp>
    </p:spTree>
    <p:extLst>
      <p:ext uri="{BB962C8B-B14F-4D97-AF65-F5344CB8AC3E}">
        <p14:creationId xmlns:p14="http://schemas.microsoft.com/office/powerpoint/2010/main" val="223519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76D00B-80B6-E7AE-33AC-7BD3D4283A0F}"/>
              </a:ext>
            </a:extLst>
          </p:cNvPr>
          <p:cNvSpPr>
            <a:spLocks noGrp="1"/>
          </p:cNvSpPr>
          <p:nvPr>
            <p:ph type="sldNum" sz="quarter" idx="12"/>
          </p:nvPr>
        </p:nvSpPr>
        <p:spPr/>
        <p:txBody>
          <a:bodyPr/>
          <a:lstStyle/>
          <a:p>
            <a:fld id="{63009C55-03F3-4598-AA63-02A52B3351F8}" type="slidenum">
              <a:rPr lang="en-US" smtClean="0"/>
              <a:t>39</a:t>
            </a:fld>
            <a:endParaRPr lang="en-US" dirty="0"/>
          </a:p>
        </p:txBody>
      </p:sp>
      <p:sp>
        <p:nvSpPr>
          <p:cNvPr id="6" name="TextBox 5">
            <a:extLst>
              <a:ext uri="{FF2B5EF4-FFF2-40B4-BE49-F238E27FC236}">
                <a16:creationId xmlns:a16="http://schemas.microsoft.com/office/drawing/2014/main" id="{01218E53-AAF0-7AE5-41BC-B757CB56A3CA}"/>
              </a:ext>
            </a:extLst>
          </p:cNvPr>
          <p:cNvSpPr txBox="1"/>
          <p:nvPr/>
        </p:nvSpPr>
        <p:spPr>
          <a:xfrm>
            <a:off x="4545623" y="511902"/>
            <a:ext cx="4386621" cy="6155531"/>
          </a:xfrm>
          <a:prstGeom prst="rect">
            <a:avLst/>
          </a:prstGeom>
          <a:solidFill>
            <a:srgbClr val="FFFFCC"/>
          </a:solidFill>
        </p:spPr>
        <p:txBody>
          <a:bodyPr wrap="square" rtlCol="0">
            <a:spAutoFit/>
          </a:bodyPr>
          <a:lstStyle/>
          <a:p>
            <a:r>
              <a:rPr lang="en-US" sz="2000" b="1" dirty="0">
                <a:latin typeface="Gabriola" panose="04040605051002020D02" pitchFamily="82" charset="0"/>
              </a:rPr>
              <a:t>package</a:t>
            </a:r>
            <a:r>
              <a:rPr lang="en-US" sz="2000" dirty="0">
                <a:latin typeface="Gabriola" panose="04040605051002020D02" pitchFamily="82" charset="0"/>
              </a:rPr>
              <a:t> </a:t>
            </a:r>
            <a:r>
              <a:rPr lang="en-US" sz="2000" dirty="0" err="1">
                <a:latin typeface="Gabriola" panose="04040605051002020D02" pitchFamily="82" charset="0"/>
              </a:rPr>
              <a:t>xxx.xxx</a:t>
            </a:r>
            <a:endParaRPr lang="en-US" sz="2000" dirty="0">
              <a:latin typeface="Gabriola" panose="04040605051002020D02" pitchFamily="82" charset="0"/>
            </a:endParaRPr>
          </a:p>
          <a:p>
            <a:r>
              <a:rPr lang="en-US" sz="2000" b="1" dirty="0">
                <a:latin typeface="Gabriola" panose="04040605051002020D02" pitchFamily="82" charset="0"/>
              </a:rPr>
              <a:t>import</a:t>
            </a:r>
            <a:r>
              <a:rPr lang="en-US" sz="2000" dirty="0">
                <a:latin typeface="Gabriola" panose="04040605051002020D02" pitchFamily="82" charset="0"/>
              </a:rPr>
              <a:t> </a:t>
            </a:r>
            <a:r>
              <a:rPr lang="en-US" sz="2000" dirty="0" err="1">
                <a:latin typeface="Gabriola" panose="04040605051002020D02" pitchFamily="82" charset="0"/>
              </a:rPr>
              <a:t>java.xxx</a:t>
            </a:r>
            <a:r>
              <a:rPr lang="en-US" sz="2000" dirty="0">
                <a:latin typeface="Gabriola" panose="04040605051002020D02" pitchFamily="82" charset="0"/>
              </a:rPr>
              <a:t> ;</a:t>
            </a:r>
          </a:p>
          <a:p>
            <a:r>
              <a:rPr lang="en-US" sz="2000" dirty="0">
                <a:latin typeface="Gabriola" panose="04040605051002020D02" pitchFamily="82" charset="0"/>
              </a:rPr>
              <a:t>import </a:t>
            </a:r>
            <a:r>
              <a:rPr lang="en-US" sz="2000" dirty="0" err="1">
                <a:latin typeface="Gabriola" panose="04040605051002020D02" pitchFamily="82" charset="0"/>
              </a:rPr>
              <a:t>external.stuff.xxx</a:t>
            </a:r>
            <a:r>
              <a:rPr lang="en-US" sz="2000" dirty="0">
                <a:latin typeface="Gabriola" panose="04040605051002020D02" pitchFamily="82" charset="0"/>
              </a:rPr>
              <a:t>;</a:t>
            </a:r>
          </a:p>
          <a:p>
            <a:r>
              <a:rPr lang="en-US" sz="2000" dirty="0">
                <a:latin typeface="Gabriola" panose="04040605051002020D02" pitchFamily="82" charset="0"/>
              </a:rPr>
              <a:t>import </a:t>
            </a:r>
            <a:r>
              <a:rPr lang="en-US" sz="2000" dirty="0" err="1">
                <a:latin typeface="Gabriola" panose="04040605051002020D02" pitchFamily="82" charset="0"/>
              </a:rPr>
              <a:t>from.this.prj.xxx</a:t>
            </a:r>
            <a:r>
              <a:rPr lang="en-US" sz="2000" dirty="0">
                <a:latin typeface="Gabriola" panose="04040605051002020D02" pitchFamily="82" charset="0"/>
              </a:rPr>
              <a:t>;</a:t>
            </a:r>
          </a:p>
          <a:p>
            <a:endParaRPr lang="en-US" sz="1100" dirty="0">
              <a:latin typeface="Gabriola" panose="04040605051002020D02" pitchFamily="82" charset="0"/>
            </a:endParaRPr>
          </a:p>
          <a:p>
            <a:r>
              <a:rPr lang="en-US" sz="2000" dirty="0">
                <a:latin typeface="Gabriola" panose="04040605051002020D02" pitchFamily="82" charset="0"/>
              </a:rPr>
              <a:t>/** class comments */</a:t>
            </a:r>
          </a:p>
          <a:p>
            <a:endParaRPr lang="en-US" sz="1100" dirty="0">
              <a:latin typeface="Gabriola" panose="04040605051002020D02" pitchFamily="82" charset="0"/>
            </a:endParaRPr>
          </a:p>
          <a:p>
            <a:r>
              <a:rPr lang="en-US" sz="2000" dirty="0">
                <a:latin typeface="Gabriola" panose="04040605051002020D02" pitchFamily="82" charset="0"/>
              </a:rPr>
              <a:t>&lt;visibility&gt; </a:t>
            </a:r>
            <a:r>
              <a:rPr lang="en-US" sz="2000" b="1" dirty="0">
                <a:latin typeface="Gabriola" panose="04040605051002020D02" pitchFamily="82" charset="0"/>
              </a:rPr>
              <a:t>class</a:t>
            </a:r>
            <a:r>
              <a:rPr lang="en-US" sz="2000" dirty="0">
                <a:latin typeface="Gabriola" panose="04040605051002020D02" pitchFamily="82" charset="0"/>
              </a:rPr>
              <a:t> &lt;</a:t>
            </a:r>
            <a:r>
              <a:rPr lang="en-US" sz="2000" b="1" dirty="0" err="1">
                <a:latin typeface="Gabriola" panose="04040605051002020D02" pitchFamily="82" charset="0"/>
              </a:rPr>
              <a:t>ClassName</a:t>
            </a:r>
            <a:r>
              <a:rPr lang="en-US" sz="2000" dirty="0">
                <a:latin typeface="Gabriola" panose="04040605051002020D02" pitchFamily="82" charset="0"/>
              </a:rPr>
              <a:t>&gt;{</a:t>
            </a:r>
          </a:p>
          <a:p>
            <a:r>
              <a:rPr lang="en-US" sz="2000" dirty="0">
                <a:latin typeface="Gabriola" panose="04040605051002020D02" pitchFamily="82" charset="0"/>
              </a:rPr>
              <a:t>   {public; ;</a:t>
            </a:r>
            <a:r>
              <a:rPr lang="en-US" sz="2000" dirty="0" err="1">
                <a:latin typeface="Gabriola" panose="04040605051002020D02" pitchFamily="82" charset="0"/>
              </a:rPr>
              <a:t>protected;private</a:t>
            </a:r>
            <a:r>
              <a:rPr lang="en-US" sz="2000" dirty="0">
                <a:latin typeface="Gabriola" panose="04040605051002020D02" pitchFamily="82" charset="0"/>
              </a:rPr>
              <a:t>} </a:t>
            </a:r>
            <a:r>
              <a:rPr lang="en-US" sz="2000" b="1" u="sng" dirty="0">
                <a:latin typeface="Gabriola" panose="04040605051002020D02" pitchFamily="82" charset="0"/>
              </a:rPr>
              <a:t>static</a:t>
            </a:r>
            <a:r>
              <a:rPr lang="en-US" sz="2000" b="1" dirty="0">
                <a:latin typeface="Gabriola" panose="04040605051002020D02" pitchFamily="82" charset="0"/>
              </a:rPr>
              <a:t> </a:t>
            </a:r>
            <a:r>
              <a:rPr lang="en-US" sz="2000" dirty="0">
                <a:latin typeface="Gabriola" panose="04040605051002020D02" pitchFamily="82" charset="0"/>
              </a:rPr>
              <a:t>&lt;type&gt;&lt;</a:t>
            </a:r>
            <a:r>
              <a:rPr lang="en-US" sz="2000" b="1" dirty="0" err="1">
                <a:latin typeface="Gabriola" panose="04040605051002020D02" pitchFamily="82" charset="0"/>
              </a:rPr>
              <a:t>classVrbl</a:t>
            </a:r>
            <a:r>
              <a:rPr lang="en-US" sz="2000" dirty="0">
                <a:latin typeface="Gabriola" panose="04040605051002020D02" pitchFamily="82" charset="0"/>
              </a:rPr>
              <a:t>&gt;;</a:t>
            </a:r>
          </a:p>
          <a:p>
            <a:r>
              <a:rPr lang="en-US" sz="2000" dirty="0">
                <a:latin typeface="Gabriola" panose="04040605051002020D02" pitchFamily="82" charset="0"/>
              </a:rPr>
              <a:t>   {</a:t>
            </a:r>
            <a:r>
              <a:rPr lang="en-US" sz="2000" strike="sngStrike" dirty="0">
                <a:latin typeface="Gabriola" panose="04040605051002020D02" pitchFamily="82" charset="0"/>
              </a:rPr>
              <a:t>public; ;protected;</a:t>
            </a:r>
            <a:r>
              <a:rPr lang="en-US" sz="2000" dirty="0">
                <a:latin typeface="Gabriola" panose="04040605051002020D02" pitchFamily="82" charset="0"/>
              </a:rPr>
              <a:t> private} &lt;type&gt;&lt;</a:t>
            </a:r>
            <a:r>
              <a:rPr lang="en-US" sz="2000" b="1" dirty="0" err="1">
                <a:latin typeface="Gabriola" panose="04040605051002020D02" pitchFamily="82" charset="0"/>
              </a:rPr>
              <a:t>instanceVrbl</a:t>
            </a:r>
            <a:r>
              <a:rPr lang="en-US" sz="2000" dirty="0">
                <a:latin typeface="Gabriola" panose="04040605051002020D02" pitchFamily="82" charset="0"/>
              </a:rPr>
              <a:t>&gt;;</a:t>
            </a:r>
          </a:p>
          <a:p>
            <a:r>
              <a:rPr lang="en-US" sz="1100" dirty="0">
                <a:latin typeface="Gabriola" panose="04040605051002020D02" pitchFamily="82" charset="0"/>
              </a:rPr>
              <a:t> </a:t>
            </a:r>
            <a:r>
              <a:rPr lang="en-US" sz="2000" dirty="0">
                <a:latin typeface="Gabriola" panose="04040605051002020D02" pitchFamily="82" charset="0"/>
              </a:rPr>
              <a:t>  </a:t>
            </a:r>
          </a:p>
          <a:p>
            <a:r>
              <a:rPr lang="en-US" sz="2000" dirty="0">
                <a:latin typeface="Gabriola" panose="04040605051002020D02" pitchFamily="82" charset="0"/>
              </a:rPr>
              <a:t>   &lt;visibility&gt;</a:t>
            </a:r>
            <a:r>
              <a:rPr lang="en-US" sz="2000" b="1" dirty="0">
                <a:latin typeface="Gabriola" panose="04040605051002020D02" pitchFamily="82" charset="0"/>
              </a:rPr>
              <a:t>constructor</a:t>
            </a:r>
            <a:r>
              <a:rPr lang="en-US" sz="2000" dirty="0">
                <a:latin typeface="Gabriola" panose="04040605051002020D02" pitchFamily="82" charset="0"/>
              </a:rPr>
              <a:t>(){ …}</a:t>
            </a:r>
          </a:p>
          <a:p>
            <a:r>
              <a:rPr lang="en-US" sz="2000" dirty="0">
                <a:latin typeface="Gabriola" panose="04040605051002020D02" pitchFamily="82" charset="0"/>
              </a:rPr>
              <a:t>   &lt;visibility&gt;</a:t>
            </a:r>
            <a:r>
              <a:rPr lang="en-US" sz="2000" b="1" dirty="0">
                <a:latin typeface="Gabriola" panose="04040605051002020D02" pitchFamily="82" charset="0"/>
              </a:rPr>
              <a:t>constructor</a:t>
            </a:r>
            <a:r>
              <a:rPr lang="en-US" sz="2000" dirty="0">
                <a:latin typeface="Gabriola" panose="04040605051002020D02" pitchFamily="82" charset="0"/>
              </a:rPr>
              <a:t>(…params…){…}</a:t>
            </a:r>
          </a:p>
          <a:p>
            <a:endParaRPr lang="en-US" sz="1100" dirty="0">
              <a:latin typeface="Gabriola" panose="04040605051002020D02" pitchFamily="82" charset="0"/>
            </a:endParaRPr>
          </a:p>
          <a:p>
            <a:r>
              <a:rPr lang="en-US" sz="2000" dirty="0">
                <a:latin typeface="Gabriola" panose="04040605051002020D02" pitchFamily="82" charset="0"/>
              </a:rPr>
              <a:t>   {public/ /protected/private} </a:t>
            </a:r>
            <a:r>
              <a:rPr lang="en-US" sz="2000" b="1" dirty="0" err="1">
                <a:latin typeface="Gabriola" panose="04040605051002020D02" pitchFamily="82" charset="0"/>
              </a:rPr>
              <a:t>doSth</a:t>
            </a:r>
            <a:r>
              <a:rPr lang="en-US" sz="2000" dirty="0">
                <a:latin typeface="Gabriola" panose="04040605051002020D02" pitchFamily="82" charset="0"/>
              </a:rPr>
              <a:t>(…){…}</a:t>
            </a:r>
          </a:p>
          <a:p>
            <a:pPr lvl="1"/>
            <a:r>
              <a:rPr lang="en-US" dirty="0">
                <a:latin typeface="Gabriola" panose="04040605051002020D02" pitchFamily="82" charset="0"/>
              </a:rPr>
              <a:t>/* No particular order for methods:</a:t>
            </a:r>
          </a:p>
          <a:p>
            <a:pPr lvl="1"/>
            <a:r>
              <a:rPr lang="en-US" u="sng" dirty="0">
                <a:latin typeface="Gabriola" panose="04040605051002020D02" pitchFamily="82" charset="0"/>
              </a:rPr>
              <a:t>“methods should be grouped by functionality</a:t>
            </a:r>
            <a:r>
              <a:rPr lang="en-US" dirty="0">
                <a:latin typeface="Gabriola" panose="04040605051002020D02" pitchFamily="82" charset="0"/>
              </a:rPr>
              <a:t> rather than by scope or accessibility. … The goal is to make reading and understanding the code easier.” */</a:t>
            </a:r>
          </a:p>
          <a:p>
            <a:endParaRPr lang="en-US" sz="2000" dirty="0">
              <a:latin typeface="Gabriola" panose="04040605051002020D02" pitchFamily="82" charset="0"/>
            </a:endParaRPr>
          </a:p>
          <a:p>
            <a:r>
              <a:rPr lang="en-US" sz="2000" dirty="0">
                <a:latin typeface="Gabriola" panose="04040605051002020D02" pitchFamily="82" charset="0"/>
              </a:rPr>
              <a:t>}//end class</a:t>
            </a:r>
          </a:p>
        </p:txBody>
      </p:sp>
      <p:pic>
        <p:nvPicPr>
          <p:cNvPr id="5" name="Picture 4">
            <a:extLst>
              <a:ext uri="{FF2B5EF4-FFF2-40B4-BE49-F238E27FC236}">
                <a16:creationId xmlns:a16="http://schemas.microsoft.com/office/drawing/2014/main" id="{A8EC9863-C4BB-B8C9-D214-A26B11B3AD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545623" cy="6858000"/>
          </a:xfrm>
          <a:prstGeom prst="rect">
            <a:avLst/>
          </a:prstGeom>
        </p:spPr>
      </p:pic>
      <p:sp>
        <p:nvSpPr>
          <p:cNvPr id="7" name="TextBox 6">
            <a:extLst>
              <a:ext uri="{FF2B5EF4-FFF2-40B4-BE49-F238E27FC236}">
                <a16:creationId xmlns:a16="http://schemas.microsoft.com/office/drawing/2014/main" id="{DA385423-E016-5BA7-C60E-76C21E1DBA69}"/>
              </a:ext>
            </a:extLst>
          </p:cNvPr>
          <p:cNvSpPr txBox="1"/>
          <p:nvPr/>
        </p:nvSpPr>
        <p:spPr>
          <a:xfrm>
            <a:off x="7204509" y="848786"/>
            <a:ext cx="1867301" cy="1077218"/>
          </a:xfrm>
          <a:prstGeom prst="rect">
            <a:avLst/>
          </a:prstGeom>
          <a:solidFill>
            <a:schemeClr val="bg2"/>
          </a:solidFill>
          <a:ln>
            <a:solidFill>
              <a:schemeClr val="accent1"/>
            </a:solidFill>
          </a:ln>
        </p:spPr>
        <p:txBody>
          <a:bodyPr wrap="square" rtlCol="0">
            <a:spAutoFit/>
          </a:bodyPr>
          <a:lstStyle/>
          <a:p>
            <a:pPr algn="ctr"/>
            <a:r>
              <a:rPr lang="en-US" sz="1600" dirty="0">
                <a:latin typeface="Calibri" panose="020F0502020204030204" pitchFamily="34" charset="0"/>
                <a:cs typeface="Calibri" panose="020F0502020204030204" pitchFamily="34" charset="0"/>
              </a:rPr>
              <a:t>Package-private has no modifier; denoted via an empty space here</a:t>
            </a:r>
          </a:p>
        </p:txBody>
      </p:sp>
      <p:cxnSp>
        <p:nvCxnSpPr>
          <p:cNvPr id="9" name="Straight Arrow Connector 8">
            <a:extLst>
              <a:ext uri="{FF2B5EF4-FFF2-40B4-BE49-F238E27FC236}">
                <a16:creationId xmlns:a16="http://schemas.microsoft.com/office/drawing/2014/main" id="{B88C44F5-A7E7-7D59-4B19-F004B8955051}"/>
              </a:ext>
            </a:extLst>
          </p:cNvPr>
          <p:cNvCxnSpPr>
            <a:cxnSpLocks/>
            <a:stCxn id="7" idx="1"/>
          </p:cNvCxnSpPr>
          <p:nvPr/>
        </p:nvCxnSpPr>
        <p:spPr>
          <a:xfrm flipH="1">
            <a:off x="5428648" y="1387395"/>
            <a:ext cx="1775861" cy="14904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2421E8E-82EB-E8AF-2B6F-785A623F5A78}"/>
              </a:ext>
            </a:extLst>
          </p:cNvPr>
          <p:cNvSpPr>
            <a:spLocks noGrp="1"/>
          </p:cNvSpPr>
          <p:nvPr>
            <p:ph type="title"/>
          </p:nvPr>
        </p:nvSpPr>
        <p:spPr>
          <a:xfrm>
            <a:off x="3339966" y="21335"/>
            <a:ext cx="5740314" cy="1143000"/>
          </a:xfrm>
          <a:noFill/>
        </p:spPr>
        <p:txBody>
          <a:bodyPr>
            <a:noAutofit/>
          </a:bodyPr>
          <a:lstStyle/>
          <a:p>
            <a:r>
              <a:rPr lang="en-US" sz="2800" dirty="0"/>
              <a:t>(#68) Element order inside a java file</a:t>
            </a:r>
          </a:p>
        </p:txBody>
      </p:sp>
      <p:sp>
        <p:nvSpPr>
          <p:cNvPr id="12" name="TextBox 11">
            <a:extLst>
              <a:ext uri="{FF2B5EF4-FFF2-40B4-BE49-F238E27FC236}">
                <a16:creationId xmlns:a16="http://schemas.microsoft.com/office/drawing/2014/main" id="{B8600785-8AB0-B5C0-DB8E-494F4904108A}"/>
              </a:ext>
            </a:extLst>
          </p:cNvPr>
          <p:cNvSpPr txBox="1"/>
          <p:nvPr/>
        </p:nvSpPr>
        <p:spPr>
          <a:xfrm>
            <a:off x="3328735" y="6575100"/>
            <a:ext cx="5743075" cy="276999"/>
          </a:xfrm>
          <a:prstGeom prst="rect">
            <a:avLst/>
          </a:prstGeom>
          <a:solidFill>
            <a:schemeClr val="bg2"/>
          </a:solidFill>
        </p:spPr>
        <p:txBody>
          <a:bodyPr wrap="square">
            <a:spAutoFit/>
          </a:bodyPr>
          <a:lstStyle/>
          <a:p>
            <a:pPr algn="r"/>
            <a:r>
              <a:rPr lang="en-US" sz="1200" b="1" dirty="0">
                <a:latin typeface="Consolas" panose="020B0609020204030204" pitchFamily="49" charset="0"/>
              </a:rPr>
              <a:t>https://www.oracle.com/technetwork/java/codeconventions-150003.pdf</a:t>
            </a:r>
          </a:p>
        </p:txBody>
      </p:sp>
    </p:spTree>
    <p:extLst>
      <p:ext uri="{BB962C8B-B14F-4D97-AF65-F5344CB8AC3E}">
        <p14:creationId xmlns:p14="http://schemas.microsoft.com/office/powerpoint/2010/main" val="3673322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218A0-A14B-42DE-864D-AE3440723EF1}"/>
              </a:ext>
            </a:extLst>
          </p:cNvPr>
          <p:cNvSpPr>
            <a:spLocks noGrp="1"/>
          </p:cNvSpPr>
          <p:nvPr>
            <p:ph type="title"/>
          </p:nvPr>
        </p:nvSpPr>
        <p:spPr/>
        <p:txBody>
          <a:bodyPr>
            <a:normAutofit fontScale="90000"/>
          </a:bodyPr>
          <a:lstStyle/>
          <a:p>
            <a:r>
              <a:rPr lang="el-GR" dirty="0"/>
              <a:t>Οι πυλώνες του αντικειμενοστρεφούς προγραμματισμού…</a:t>
            </a:r>
            <a:endParaRPr lang="en-US" dirty="0"/>
          </a:p>
        </p:txBody>
      </p:sp>
      <p:sp>
        <p:nvSpPr>
          <p:cNvPr id="3" name="Content Placeholder 2">
            <a:extLst>
              <a:ext uri="{FF2B5EF4-FFF2-40B4-BE49-F238E27FC236}">
                <a16:creationId xmlns:a16="http://schemas.microsoft.com/office/drawing/2014/main" id="{61CEDCEB-F2CA-47AF-BF15-285455251921}"/>
              </a:ext>
            </a:extLst>
          </p:cNvPr>
          <p:cNvSpPr>
            <a:spLocks noGrp="1"/>
          </p:cNvSpPr>
          <p:nvPr>
            <p:ph idx="1"/>
          </p:nvPr>
        </p:nvSpPr>
        <p:spPr/>
        <p:txBody>
          <a:bodyPr/>
          <a:lstStyle/>
          <a:p>
            <a:r>
              <a:rPr lang="el-GR" dirty="0"/>
              <a:t>Κλάσεις, αντικείμενα και ενθυλάκωση</a:t>
            </a:r>
          </a:p>
          <a:p>
            <a:r>
              <a:rPr lang="el-GR" dirty="0"/>
              <a:t>Πολυμορφισμός</a:t>
            </a:r>
          </a:p>
          <a:p>
            <a:r>
              <a:rPr lang="el-GR" dirty="0"/>
              <a:t>Σύνθετα αντικείμενα και συλλογές αντικειμένων</a:t>
            </a:r>
          </a:p>
          <a:p>
            <a:r>
              <a:rPr lang="el-GR" dirty="0"/>
              <a:t>Ιεραρχίες κλάσεων </a:t>
            </a:r>
          </a:p>
          <a:p>
            <a:endParaRPr lang="el-GR" dirty="0"/>
          </a:p>
          <a:p>
            <a:pPr marL="0" indent="0">
              <a:buNone/>
            </a:pPr>
            <a:r>
              <a:rPr lang="el-GR" dirty="0"/>
              <a:t>Για μια ιστορική αναφορά, βλ. το σχόλιο του </a:t>
            </a:r>
            <a:r>
              <a:rPr lang="en-US" dirty="0"/>
              <a:t>Alan Kay https://qr.ae/pNP89E</a:t>
            </a:r>
            <a:endParaRPr lang="el-GR" dirty="0"/>
          </a:p>
          <a:p>
            <a:endParaRPr lang="en-US" dirty="0"/>
          </a:p>
        </p:txBody>
      </p:sp>
      <p:sp>
        <p:nvSpPr>
          <p:cNvPr id="4" name="Slide Number Placeholder 3">
            <a:extLst>
              <a:ext uri="{FF2B5EF4-FFF2-40B4-BE49-F238E27FC236}">
                <a16:creationId xmlns:a16="http://schemas.microsoft.com/office/drawing/2014/main" id="{DDEC39DA-71A0-4765-A274-537F0532363F}"/>
              </a:ext>
            </a:extLst>
          </p:cNvPr>
          <p:cNvSpPr>
            <a:spLocks noGrp="1"/>
          </p:cNvSpPr>
          <p:nvPr>
            <p:ph type="sldNum" sz="quarter" idx="12"/>
          </p:nvPr>
        </p:nvSpPr>
        <p:spPr/>
        <p:txBody>
          <a:bodyPr/>
          <a:lstStyle/>
          <a:p>
            <a:pPr>
              <a:defRPr/>
            </a:pPr>
            <a:fld id="{36664E9B-3A05-4A5F-BB95-6A3DBFA50A39}" type="slidenum">
              <a:rPr lang="el-GR" altLang="en-US" smtClean="0"/>
              <a:pPr>
                <a:defRPr/>
              </a:pPr>
              <a:t>4</a:t>
            </a:fld>
            <a:endParaRPr lang="el-GR" altLang="en-US" dirty="0"/>
          </a:p>
        </p:txBody>
      </p:sp>
    </p:spTree>
    <p:extLst>
      <p:ext uri="{BB962C8B-B14F-4D97-AF65-F5344CB8AC3E}">
        <p14:creationId xmlns:p14="http://schemas.microsoft.com/office/powerpoint/2010/main" val="20332788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AC9DB-ABE6-4DB1-954E-5E52F4774143}"/>
              </a:ext>
            </a:extLst>
          </p:cNvPr>
          <p:cNvSpPr>
            <a:spLocks noGrp="1"/>
          </p:cNvSpPr>
          <p:nvPr>
            <p:ph type="title"/>
          </p:nvPr>
        </p:nvSpPr>
        <p:spPr/>
        <p:txBody>
          <a:bodyPr/>
          <a:lstStyle/>
          <a:p>
            <a:r>
              <a:rPr lang="en-US" dirty="0"/>
              <a:t>Java Code Conventions</a:t>
            </a:r>
          </a:p>
        </p:txBody>
      </p:sp>
      <p:sp>
        <p:nvSpPr>
          <p:cNvPr id="3" name="Content Placeholder 2">
            <a:extLst>
              <a:ext uri="{FF2B5EF4-FFF2-40B4-BE49-F238E27FC236}">
                <a16:creationId xmlns:a16="http://schemas.microsoft.com/office/drawing/2014/main" id="{06D17F28-6719-43B4-B195-A47376E929BF}"/>
              </a:ext>
            </a:extLst>
          </p:cNvPr>
          <p:cNvSpPr>
            <a:spLocks noGrp="1"/>
          </p:cNvSpPr>
          <p:nvPr>
            <p:ph idx="1"/>
          </p:nvPr>
        </p:nvSpPr>
        <p:spPr>
          <a:xfrm>
            <a:off x="457200" y="1600200"/>
            <a:ext cx="8229600" cy="5121275"/>
          </a:xfrm>
        </p:spPr>
        <p:txBody>
          <a:bodyPr>
            <a:normAutofit fontScale="85000" lnSpcReduction="10000"/>
          </a:bodyPr>
          <a:lstStyle/>
          <a:p>
            <a:r>
              <a:rPr lang="el-GR" dirty="0"/>
              <a:t>Οι κανόνες αναμένεται να τηρηθούν με θρησκευτική ευλάβεια</a:t>
            </a:r>
          </a:p>
          <a:p>
            <a:r>
              <a:rPr lang="el-GR" dirty="0"/>
              <a:t>Δεν είναι αποδεκτές παραβιάσεις, ούτε του </a:t>
            </a:r>
            <a:r>
              <a:rPr lang="en-US" dirty="0"/>
              <a:t>format, </a:t>
            </a:r>
            <a:r>
              <a:rPr lang="el-GR" dirty="0"/>
              <a:t>ούτε της ουσίας των κανόνων </a:t>
            </a:r>
            <a:r>
              <a:rPr lang="el-GR" dirty="0" err="1"/>
              <a:t>ονοματοδοσίας</a:t>
            </a:r>
            <a:endParaRPr lang="el-GR" dirty="0"/>
          </a:p>
          <a:p>
            <a:r>
              <a:rPr lang="el-GR" dirty="0"/>
              <a:t>Το ίδιο θα συμβεί σε οποιοδήποτε </a:t>
            </a:r>
            <a:r>
              <a:rPr lang="en-US" dirty="0"/>
              <a:t>software project </a:t>
            </a:r>
            <a:r>
              <a:rPr lang="el-GR" dirty="0"/>
              <a:t>θα κληθείτε να εργαστείτε, παντού στον κόσμο</a:t>
            </a:r>
          </a:p>
          <a:p>
            <a:r>
              <a:rPr lang="el-GR" dirty="0">
                <a:solidFill>
                  <a:srgbClr val="FF0000"/>
                </a:solidFill>
              </a:rPr>
              <a:t>Οι κανόνες όπως είχαν δοθεί από τη </a:t>
            </a:r>
            <a:r>
              <a:rPr lang="en-US" dirty="0">
                <a:solidFill>
                  <a:srgbClr val="FF0000"/>
                </a:solidFill>
              </a:rPr>
              <a:t>Sun – subsequently, Oracle:</a:t>
            </a:r>
            <a:endParaRPr lang="el-GR" dirty="0">
              <a:solidFill>
                <a:srgbClr val="FF0000"/>
              </a:solidFill>
            </a:endParaRPr>
          </a:p>
          <a:p>
            <a:pPr marL="0" indent="0" algn="ctr">
              <a:buNone/>
            </a:pPr>
            <a:r>
              <a:rPr lang="en-US" sz="2400" b="1" dirty="0">
                <a:hlinkClick r:id="rId2"/>
              </a:rPr>
              <a:t>https://www.oracle.com/technetwork/java/codeconventions-150003.pdf</a:t>
            </a:r>
            <a:endParaRPr lang="en-US" sz="2400" b="1" dirty="0"/>
          </a:p>
          <a:p>
            <a:r>
              <a:rPr lang="el-GR" dirty="0"/>
              <a:t>Για πληρότητα: οι κανόνες στη </a:t>
            </a:r>
            <a:r>
              <a:rPr lang="en-US" dirty="0"/>
              <a:t>Google</a:t>
            </a:r>
          </a:p>
          <a:p>
            <a:pPr lvl="1"/>
            <a:r>
              <a:rPr lang="en-US" dirty="0">
                <a:hlinkClick r:id="rId3"/>
              </a:rPr>
              <a:t>https://google.github.io/styleguide/javaguide.html</a:t>
            </a:r>
            <a:r>
              <a:rPr lang="en-US" dirty="0"/>
              <a:t>  </a:t>
            </a:r>
          </a:p>
          <a:p>
            <a:pPr lvl="1"/>
            <a:r>
              <a:rPr kumimoji="0" lang="en-US" altLang="en-US" sz="2800" b="0" i="0" u="none" strike="noStrike" cap="none" normalizeH="0" baseline="0" dirty="0">
                <a:ln>
                  <a:noFill/>
                </a:ln>
                <a:solidFill>
                  <a:srgbClr val="1155CC"/>
                </a:solidFill>
                <a:effectLst/>
                <a:cs typeface="Arial" panose="020B0604020202020204" pitchFamily="34" charset="0"/>
                <a:hlinkClick r:id="rId4"/>
              </a:rPr>
              <a:t>https://github.com/google/styleguide</a:t>
            </a:r>
            <a:r>
              <a:rPr kumimoji="0" lang="en-US" altLang="en-US" sz="2800" b="0" i="0" u="none" strike="noStrike" cap="none" normalizeH="0" baseline="0" dirty="0">
                <a:ln>
                  <a:noFill/>
                </a:ln>
                <a:solidFill>
                  <a:schemeClr val="tx1"/>
                </a:solidFill>
                <a:effectLst/>
              </a:rPr>
              <a:t> </a:t>
            </a:r>
          </a:p>
          <a:p>
            <a:pPr marL="0" indent="0" algn="ctr">
              <a:buNone/>
            </a:pPr>
            <a:endParaRPr lang="en-US" sz="2400" b="1" dirty="0"/>
          </a:p>
        </p:txBody>
      </p:sp>
      <p:sp>
        <p:nvSpPr>
          <p:cNvPr id="4" name="Slide Number Placeholder 3">
            <a:extLst>
              <a:ext uri="{FF2B5EF4-FFF2-40B4-BE49-F238E27FC236}">
                <a16:creationId xmlns:a16="http://schemas.microsoft.com/office/drawing/2014/main" id="{63CFD5FA-1FD9-444F-BCB0-8DFFED616433}"/>
              </a:ext>
            </a:extLst>
          </p:cNvPr>
          <p:cNvSpPr>
            <a:spLocks noGrp="1"/>
          </p:cNvSpPr>
          <p:nvPr>
            <p:ph type="sldNum" sz="quarter" idx="12"/>
          </p:nvPr>
        </p:nvSpPr>
        <p:spPr/>
        <p:txBody>
          <a:bodyPr/>
          <a:lstStyle/>
          <a:p>
            <a:pPr>
              <a:defRPr/>
            </a:pPr>
            <a:fld id="{36664E9B-3A05-4A5F-BB95-6A3DBFA50A39}" type="slidenum">
              <a:rPr lang="el-GR" altLang="en-US" smtClean="0"/>
              <a:pPr>
                <a:defRPr/>
              </a:pPr>
              <a:t>40</a:t>
            </a:fld>
            <a:endParaRPr lang="el-GR" altLang="en-US" dirty="0"/>
          </a:p>
        </p:txBody>
      </p:sp>
    </p:spTree>
    <p:extLst>
      <p:ext uri="{BB962C8B-B14F-4D97-AF65-F5344CB8AC3E}">
        <p14:creationId xmlns:p14="http://schemas.microsoft.com/office/powerpoint/2010/main" val="20803124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87D85-EBCA-4B64-A833-84F97A80AE12}"/>
              </a:ext>
            </a:extLst>
          </p:cNvPr>
          <p:cNvSpPr>
            <a:spLocks noGrp="1"/>
          </p:cNvSpPr>
          <p:nvPr>
            <p:ph type="title"/>
          </p:nvPr>
        </p:nvSpPr>
        <p:spPr/>
        <p:txBody>
          <a:bodyPr/>
          <a:lstStyle/>
          <a:p>
            <a:r>
              <a:rPr lang="el-GR" dirty="0"/>
              <a:t>Εν κατακλείδι</a:t>
            </a:r>
            <a:endParaRPr lang="en-US" dirty="0"/>
          </a:p>
        </p:txBody>
      </p:sp>
      <p:sp>
        <p:nvSpPr>
          <p:cNvPr id="3" name="Text Placeholder 2">
            <a:extLst>
              <a:ext uri="{FF2B5EF4-FFF2-40B4-BE49-F238E27FC236}">
                <a16:creationId xmlns:a16="http://schemas.microsoft.com/office/drawing/2014/main" id="{343AC410-7202-4C6D-8E0F-FB3BE452E3A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54022EE-F16E-4E05-BAE6-FE91F692C09A}"/>
              </a:ext>
            </a:extLst>
          </p:cNvPr>
          <p:cNvSpPr>
            <a:spLocks noGrp="1"/>
          </p:cNvSpPr>
          <p:nvPr>
            <p:ph type="sldNum" sz="quarter" idx="12"/>
          </p:nvPr>
        </p:nvSpPr>
        <p:spPr/>
        <p:txBody>
          <a:bodyPr/>
          <a:lstStyle/>
          <a:p>
            <a:pPr>
              <a:defRPr/>
            </a:pPr>
            <a:fld id="{6BC62216-4CDD-4619-8B68-BE625C4665E5}" type="slidenum">
              <a:rPr lang="el-GR" altLang="en-US" smtClean="0"/>
              <a:pPr>
                <a:defRPr/>
              </a:pPr>
              <a:t>41</a:t>
            </a:fld>
            <a:endParaRPr lang="el-GR" altLang="en-US" dirty="0"/>
          </a:p>
        </p:txBody>
      </p:sp>
    </p:spTree>
    <p:extLst>
      <p:ext uri="{BB962C8B-B14F-4D97-AF65-F5344CB8AC3E}">
        <p14:creationId xmlns:p14="http://schemas.microsoft.com/office/powerpoint/2010/main" val="17941348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218A0-A14B-42DE-864D-AE3440723EF1}"/>
              </a:ext>
            </a:extLst>
          </p:cNvPr>
          <p:cNvSpPr>
            <a:spLocks noGrp="1"/>
          </p:cNvSpPr>
          <p:nvPr>
            <p:ph type="title"/>
          </p:nvPr>
        </p:nvSpPr>
        <p:spPr/>
        <p:txBody>
          <a:bodyPr>
            <a:normAutofit fontScale="90000"/>
          </a:bodyPr>
          <a:lstStyle/>
          <a:p>
            <a:r>
              <a:rPr lang="el-GR" dirty="0"/>
              <a:t>Οι πυλώνες του αντικειμενοστρεφούς προγραμματισμού…</a:t>
            </a:r>
            <a:endParaRPr lang="en-US" dirty="0"/>
          </a:p>
        </p:txBody>
      </p:sp>
      <p:sp>
        <p:nvSpPr>
          <p:cNvPr id="3" name="Content Placeholder 2">
            <a:extLst>
              <a:ext uri="{FF2B5EF4-FFF2-40B4-BE49-F238E27FC236}">
                <a16:creationId xmlns:a16="http://schemas.microsoft.com/office/drawing/2014/main" id="{61CEDCEB-F2CA-47AF-BF15-285455251921}"/>
              </a:ext>
            </a:extLst>
          </p:cNvPr>
          <p:cNvSpPr>
            <a:spLocks noGrp="1"/>
          </p:cNvSpPr>
          <p:nvPr>
            <p:ph idx="1"/>
          </p:nvPr>
        </p:nvSpPr>
        <p:spPr/>
        <p:txBody>
          <a:bodyPr>
            <a:normAutofit/>
          </a:bodyPr>
          <a:lstStyle/>
          <a:p>
            <a:r>
              <a:rPr lang="el-GR" dirty="0"/>
              <a:t>Κλάσεις, αντικείμενα και ενθυλάκωση</a:t>
            </a:r>
          </a:p>
          <a:p>
            <a:r>
              <a:rPr lang="el-GR" dirty="0"/>
              <a:t>Πολυμορφισμός</a:t>
            </a:r>
          </a:p>
          <a:p>
            <a:r>
              <a:rPr lang="el-GR" dirty="0"/>
              <a:t>Σύνθετα αντικείμενα και συλλογές αντικειμένων</a:t>
            </a:r>
          </a:p>
          <a:p>
            <a:r>
              <a:rPr lang="el-GR" dirty="0"/>
              <a:t>Ιεραρχίες κλάσεων </a:t>
            </a:r>
          </a:p>
          <a:p>
            <a:endParaRPr lang="el-GR" dirty="0"/>
          </a:p>
          <a:p>
            <a:pPr marL="0" indent="0">
              <a:buNone/>
            </a:pPr>
            <a:r>
              <a:rPr lang="el-GR" b="1" dirty="0">
                <a:solidFill>
                  <a:srgbClr val="0000FF"/>
                </a:solidFill>
              </a:rPr>
              <a:t>Είναι απολύτως απαραίτητο να κατανοείτε και να μπορείτε να χειριστείτε αυτά τα θεμέλια!</a:t>
            </a:r>
          </a:p>
          <a:p>
            <a:endParaRPr lang="en-US" dirty="0"/>
          </a:p>
        </p:txBody>
      </p:sp>
      <p:sp>
        <p:nvSpPr>
          <p:cNvPr id="4" name="Slide Number Placeholder 3">
            <a:extLst>
              <a:ext uri="{FF2B5EF4-FFF2-40B4-BE49-F238E27FC236}">
                <a16:creationId xmlns:a16="http://schemas.microsoft.com/office/drawing/2014/main" id="{DDEC39DA-71A0-4765-A274-537F0532363F}"/>
              </a:ext>
            </a:extLst>
          </p:cNvPr>
          <p:cNvSpPr>
            <a:spLocks noGrp="1"/>
          </p:cNvSpPr>
          <p:nvPr>
            <p:ph type="sldNum" sz="quarter" idx="12"/>
          </p:nvPr>
        </p:nvSpPr>
        <p:spPr/>
        <p:txBody>
          <a:bodyPr/>
          <a:lstStyle/>
          <a:p>
            <a:pPr>
              <a:defRPr/>
            </a:pPr>
            <a:fld id="{36664E9B-3A05-4A5F-BB95-6A3DBFA50A39}" type="slidenum">
              <a:rPr lang="el-GR" altLang="en-US" smtClean="0"/>
              <a:pPr>
                <a:defRPr/>
              </a:pPr>
              <a:t>42</a:t>
            </a:fld>
            <a:endParaRPr lang="el-GR" altLang="en-US" dirty="0"/>
          </a:p>
        </p:txBody>
      </p:sp>
    </p:spTree>
    <p:extLst>
      <p:ext uri="{BB962C8B-B14F-4D97-AF65-F5344CB8AC3E}">
        <p14:creationId xmlns:p14="http://schemas.microsoft.com/office/powerpoint/2010/main" val="3518225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E9166-EF27-457F-BE67-2DA89C7DFF89}"/>
              </a:ext>
            </a:extLst>
          </p:cNvPr>
          <p:cNvSpPr>
            <a:spLocks noGrp="1"/>
          </p:cNvSpPr>
          <p:nvPr>
            <p:ph type="title"/>
          </p:nvPr>
        </p:nvSpPr>
        <p:spPr/>
        <p:txBody>
          <a:bodyPr/>
          <a:lstStyle/>
          <a:p>
            <a:r>
              <a:rPr lang="en-US" dirty="0"/>
              <a:t>Hands-on</a:t>
            </a:r>
          </a:p>
        </p:txBody>
      </p:sp>
      <p:sp>
        <p:nvSpPr>
          <p:cNvPr id="3" name="Content Placeholder 2">
            <a:extLst>
              <a:ext uri="{FF2B5EF4-FFF2-40B4-BE49-F238E27FC236}">
                <a16:creationId xmlns:a16="http://schemas.microsoft.com/office/drawing/2014/main" id="{94D93439-5B35-4CDE-8DA3-327C5A8B84A2}"/>
              </a:ext>
            </a:extLst>
          </p:cNvPr>
          <p:cNvSpPr>
            <a:spLocks noGrp="1"/>
          </p:cNvSpPr>
          <p:nvPr>
            <p:ph idx="1"/>
          </p:nvPr>
        </p:nvSpPr>
        <p:spPr>
          <a:xfrm>
            <a:off x="457200" y="1575899"/>
            <a:ext cx="3898776" cy="4756150"/>
          </a:xfrm>
        </p:spPr>
        <p:txBody>
          <a:bodyPr>
            <a:normAutofit/>
          </a:bodyPr>
          <a:lstStyle/>
          <a:p>
            <a:r>
              <a:rPr lang="el-GR" sz="2400" dirty="0"/>
              <a:t>ΔΕΙΤΕ</a:t>
            </a:r>
          </a:p>
          <a:p>
            <a:pPr lvl="1"/>
            <a:r>
              <a:rPr lang="el-GR" sz="2000" dirty="0"/>
              <a:t>Δείτε ασκήσεις επανάληψης στην Ενότητα 2 του υλικού</a:t>
            </a:r>
          </a:p>
          <a:p>
            <a:pPr lvl="1"/>
            <a:r>
              <a:rPr lang="el-GR" sz="2000" dirty="0"/>
              <a:t>Δείτε τον κώδικα των μικρών </a:t>
            </a:r>
            <a:r>
              <a:rPr lang="en-US" sz="2000" dirty="0"/>
              <a:t>projects </a:t>
            </a:r>
            <a:r>
              <a:rPr lang="el-GR" sz="2000" dirty="0"/>
              <a:t>που περιγράφονται εκεί</a:t>
            </a:r>
          </a:p>
          <a:p>
            <a:r>
              <a:rPr lang="el-GR" sz="2400" dirty="0"/>
              <a:t>ΚΑΝΤΕ</a:t>
            </a:r>
            <a:r>
              <a:rPr lang="en-US" sz="2400" dirty="0"/>
              <a:t>…</a:t>
            </a:r>
            <a:endParaRPr lang="el-GR" sz="2400" dirty="0"/>
          </a:p>
          <a:p>
            <a:pPr lvl="1"/>
            <a:r>
              <a:rPr lang="en-US" sz="2000" dirty="0"/>
              <a:t>… </a:t>
            </a:r>
            <a:r>
              <a:rPr lang="el-GR" sz="2000" u="sng" dirty="0"/>
              <a:t>ΜΟΝΟΙ ΣΑΣ</a:t>
            </a:r>
            <a:r>
              <a:rPr lang="el-GR" sz="2000" dirty="0"/>
              <a:t> την υλοποίηση για κάτι(όλα) από αυτά </a:t>
            </a:r>
            <a:r>
              <a:rPr lang="el-GR" sz="2000" u="sng" dirty="0"/>
              <a:t>ΠΛΗΡΩΣ, </a:t>
            </a:r>
            <a:r>
              <a:rPr lang="en-US" sz="2000" u="sng" dirty="0"/>
              <a:t>all the way to the end</a:t>
            </a:r>
            <a:endParaRPr lang="el-GR" sz="2000" u="sng" dirty="0"/>
          </a:p>
          <a:p>
            <a:pPr lvl="1"/>
            <a:r>
              <a:rPr lang="el-GR" sz="2000" dirty="0"/>
              <a:t>… ΛΑΘΗ</a:t>
            </a:r>
          </a:p>
          <a:p>
            <a:pPr marL="57150" indent="0">
              <a:buNone/>
            </a:pPr>
            <a:endParaRPr lang="el-GR" sz="2000" dirty="0"/>
          </a:p>
        </p:txBody>
      </p:sp>
      <p:sp>
        <p:nvSpPr>
          <p:cNvPr id="4" name="Slide Number Placeholder 3">
            <a:extLst>
              <a:ext uri="{FF2B5EF4-FFF2-40B4-BE49-F238E27FC236}">
                <a16:creationId xmlns:a16="http://schemas.microsoft.com/office/drawing/2014/main" id="{9B5D6A0C-601A-4EC7-AD6A-E9EE1740B2B5}"/>
              </a:ext>
            </a:extLst>
          </p:cNvPr>
          <p:cNvSpPr>
            <a:spLocks noGrp="1"/>
          </p:cNvSpPr>
          <p:nvPr>
            <p:ph type="sldNum" sz="quarter" idx="12"/>
          </p:nvPr>
        </p:nvSpPr>
        <p:spPr/>
        <p:txBody>
          <a:bodyPr/>
          <a:lstStyle/>
          <a:p>
            <a:pPr>
              <a:defRPr/>
            </a:pPr>
            <a:fld id="{36664E9B-3A05-4A5F-BB95-6A3DBFA50A39}" type="slidenum">
              <a:rPr lang="el-GR" altLang="en-US" smtClean="0"/>
              <a:pPr>
                <a:defRPr/>
              </a:pPr>
              <a:t>43</a:t>
            </a:fld>
            <a:endParaRPr lang="el-GR" altLang="en-US" dirty="0"/>
          </a:p>
        </p:txBody>
      </p:sp>
      <p:sp>
        <p:nvSpPr>
          <p:cNvPr id="6" name="TextBox 5">
            <a:extLst>
              <a:ext uri="{FF2B5EF4-FFF2-40B4-BE49-F238E27FC236}">
                <a16:creationId xmlns:a16="http://schemas.microsoft.com/office/drawing/2014/main" id="{65DD7FA6-6F5D-4420-9EBC-A43F52789535}"/>
              </a:ext>
            </a:extLst>
          </p:cNvPr>
          <p:cNvSpPr txBox="1"/>
          <p:nvPr/>
        </p:nvSpPr>
        <p:spPr>
          <a:xfrm>
            <a:off x="4510828" y="3375155"/>
            <a:ext cx="4499992" cy="2092881"/>
          </a:xfrm>
          <a:prstGeom prst="rect">
            <a:avLst/>
          </a:prstGeom>
          <a:solidFill>
            <a:schemeClr val="accent6">
              <a:lumMod val="20000"/>
              <a:lumOff val="80000"/>
            </a:schemeClr>
          </a:solidFill>
        </p:spPr>
        <p:txBody>
          <a:bodyPr wrap="square">
            <a:spAutoFit/>
          </a:bodyPr>
          <a:lstStyle/>
          <a:p>
            <a:pPr marL="57150" indent="0">
              <a:buNone/>
            </a:pPr>
            <a:r>
              <a:rPr lang="en-US" sz="1600" dirty="0">
                <a:latin typeface="Consolas" panose="020B0609020204030204" pitchFamily="49" charset="0"/>
              </a:rPr>
              <a:t>Repeat{</a:t>
            </a:r>
            <a:endParaRPr lang="el-GR" sz="1600" dirty="0">
              <a:latin typeface="Consolas" panose="020B0609020204030204" pitchFamily="49" charset="0"/>
            </a:endParaRPr>
          </a:p>
          <a:p>
            <a:pPr marL="514350" lvl="1"/>
            <a:r>
              <a:rPr lang="el-GR" sz="1600" dirty="0">
                <a:latin typeface="Consolas" panose="020B0609020204030204" pitchFamily="49" charset="0"/>
              </a:rPr>
              <a:t>γράψτε </a:t>
            </a:r>
            <a:r>
              <a:rPr lang="el-GR" sz="1600" b="1" dirty="0">
                <a:latin typeface="Consolas" panose="020B0609020204030204" pitchFamily="49" charset="0"/>
              </a:rPr>
              <a:t>λίγο</a:t>
            </a:r>
            <a:r>
              <a:rPr lang="el-GR" sz="1600" dirty="0">
                <a:latin typeface="Consolas" panose="020B0609020204030204" pitchFamily="49" charset="0"/>
              </a:rPr>
              <a:t> (όχι κατεβατά)</a:t>
            </a:r>
            <a:r>
              <a:rPr lang="en-US" sz="1600" dirty="0">
                <a:latin typeface="Consolas" panose="020B0609020204030204" pitchFamily="49" charset="0"/>
              </a:rPr>
              <a:t>;</a:t>
            </a:r>
            <a:r>
              <a:rPr lang="el-GR" sz="1600" dirty="0">
                <a:latin typeface="Consolas" panose="020B0609020204030204" pitchFamily="49" charset="0"/>
              </a:rPr>
              <a:t> </a:t>
            </a:r>
            <a:endParaRPr lang="en-US" sz="1600" dirty="0">
              <a:latin typeface="Consolas" panose="020B0609020204030204" pitchFamily="49" charset="0"/>
            </a:endParaRPr>
          </a:p>
          <a:p>
            <a:pPr marL="514350" lvl="1"/>
            <a:r>
              <a:rPr lang="el-GR" sz="1600" dirty="0">
                <a:latin typeface="Consolas" panose="020B0609020204030204" pitchFamily="49" charset="0"/>
              </a:rPr>
              <a:t>κάντε </a:t>
            </a:r>
            <a:r>
              <a:rPr lang="en-US" sz="1600" dirty="0">
                <a:latin typeface="Consolas" panose="020B0609020204030204" pitchFamily="49" charset="0"/>
              </a:rPr>
              <a:t>compile;</a:t>
            </a:r>
            <a:r>
              <a:rPr lang="el-GR" sz="1600" dirty="0">
                <a:latin typeface="Consolas" panose="020B0609020204030204" pitchFamily="49" charset="0"/>
              </a:rPr>
              <a:t> </a:t>
            </a:r>
            <a:endParaRPr lang="en-US" sz="1600" dirty="0">
              <a:latin typeface="Consolas" panose="020B0609020204030204" pitchFamily="49" charset="0"/>
            </a:endParaRPr>
          </a:p>
          <a:p>
            <a:pPr marL="514350" lvl="1"/>
            <a:r>
              <a:rPr lang="en-US" sz="1600" dirty="0">
                <a:latin typeface="Consolas" panose="020B0609020204030204" pitchFamily="49" charset="0"/>
              </a:rPr>
              <a:t>repeat{</a:t>
            </a:r>
          </a:p>
          <a:p>
            <a:pPr marL="514350" lvl="1"/>
            <a:r>
              <a:rPr lang="en-US" sz="1600" dirty="0">
                <a:latin typeface="Consolas" panose="020B0609020204030204" pitchFamily="49" charset="0"/>
              </a:rPr>
              <a:t>	</a:t>
            </a:r>
            <a:r>
              <a:rPr lang="el-GR" sz="1600" dirty="0">
                <a:latin typeface="Consolas" panose="020B0609020204030204" pitchFamily="49" charset="0"/>
              </a:rPr>
              <a:t>διορθώστε</a:t>
            </a:r>
            <a:r>
              <a:rPr lang="en-US" sz="1600" dirty="0">
                <a:latin typeface="Consolas" panose="020B0609020204030204" pitchFamily="49" charset="0"/>
              </a:rPr>
              <a:t>;</a:t>
            </a:r>
            <a:r>
              <a:rPr lang="el-GR" sz="1600" dirty="0">
                <a:latin typeface="Consolas" panose="020B0609020204030204" pitchFamily="49" charset="0"/>
              </a:rPr>
              <a:t> </a:t>
            </a:r>
            <a:endParaRPr lang="en-US" sz="1600" dirty="0">
              <a:latin typeface="Consolas" panose="020B0609020204030204" pitchFamily="49" charset="0"/>
            </a:endParaRPr>
          </a:p>
          <a:p>
            <a:pPr marL="514350" lvl="1"/>
            <a:r>
              <a:rPr lang="en-US" sz="1600" dirty="0">
                <a:latin typeface="Consolas" panose="020B0609020204030204" pitchFamily="49" charset="0"/>
              </a:rPr>
              <a:t>}(</a:t>
            </a:r>
            <a:r>
              <a:rPr lang="el-GR" sz="1600" dirty="0">
                <a:latin typeface="Consolas" panose="020B0609020204030204" pitchFamily="49" charset="0"/>
              </a:rPr>
              <a:t>μέχρι να μην υπάρχουν λάθη</a:t>
            </a:r>
            <a:r>
              <a:rPr lang="en-US" sz="1600" dirty="0">
                <a:latin typeface="Consolas" panose="020B0609020204030204" pitchFamily="49" charset="0"/>
              </a:rPr>
              <a:t>);</a:t>
            </a:r>
            <a:r>
              <a:rPr lang="el-GR" sz="1600" dirty="0">
                <a:latin typeface="Consolas" panose="020B0609020204030204" pitchFamily="49" charset="0"/>
              </a:rPr>
              <a:t> </a:t>
            </a:r>
            <a:endParaRPr lang="en-US" sz="1600" dirty="0">
              <a:latin typeface="Consolas" panose="020B0609020204030204" pitchFamily="49" charset="0"/>
            </a:endParaRPr>
          </a:p>
          <a:p>
            <a:pPr marL="514350" lvl="1"/>
            <a:r>
              <a:rPr lang="el-GR" sz="1600" dirty="0">
                <a:latin typeface="Consolas" panose="020B0609020204030204" pitchFamily="49" charset="0"/>
              </a:rPr>
              <a:t>ελέγξτε το (προσωρινό) αποτέλεσμα</a:t>
            </a:r>
            <a:r>
              <a:rPr lang="en-US" sz="1600" dirty="0">
                <a:latin typeface="Consolas" panose="020B0609020204030204" pitchFamily="49" charset="0"/>
              </a:rPr>
              <a:t>; </a:t>
            </a:r>
          </a:p>
          <a:p>
            <a:pPr marL="57150"/>
            <a:r>
              <a:rPr lang="en-US" sz="1600" dirty="0">
                <a:latin typeface="Consolas" panose="020B0609020204030204" pitchFamily="49" charset="0"/>
              </a:rPr>
              <a:t>}(until done).</a:t>
            </a:r>
          </a:p>
        </p:txBody>
      </p:sp>
      <p:sp>
        <p:nvSpPr>
          <p:cNvPr id="8" name="TextBox 7">
            <a:extLst>
              <a:ext uri="{FF2B5EF4-FFF2-40B4-BE49-F238E27FC236}">
                <a16:creationId xmlns:a16="http://schemas.microsoft.com/office/drawing/2014/main" id="{E7EF34DE-A872-4F35-9ED9-CC1783330029}"/>
              </a:ext>
            </a:extLst>
          </p:cNvPr>
          <p:cNvSpPr txBox="1"/>
          <p:nvPr/>
        </p:nvSpPr>
        <p:spPr>
          <a:xfrm>
            <a:off x="539552" y="6361605"/>
            <a:ext cx="7632848" cy="369332"/>
          </a:xfrm>
          <a:prstGeom prst="rect">
            <a:avLst/>
          </a:prstGeom>
          <a:solidFill>
            <a:schemeClr val="accent1">
              <a:lumMod val="20000"/>
              <a:lumOff val="80000"/>
            </a:schemeClr>
          </a:solidFill>
        </p:spPr>
        <p:txBody>
          <a:bodyPr wrap="square">
            <a:spAutoFit/>
          </a:bodyPr>
          <a:lstStyle/>
          <a:p>
            <a:pPr marL="0" indent="0">
              <a:buNone/>
            </a:pPr>
            <a:r>
              <a:rPr lang="en-US" sz="1800" dirty="0">
                <a:latin typeface="Consolas" panose="020B0609020204030204" pitchFamily="49" charset="0"/>
              </a:rPr>
              <a:t>http://www.cs.uoi.gr/~pvassil/courses/sw_dev/readings.html</a:t>
            </a:r>
          </a:p>
        </p:txBody>
      </p:sp>
      <p:sp>
        <p:nvSpPr>
          <p:cNvPr id="10" name="TextBox 9">
            <a:extLst>
              <a:ext uri="{FF2B5EF4-FFF2-40B4-BE49-F238E27FC236}">
                <a16:creationId xmlns:a16="http://schemas.microsoft.com/office/drawing/2014/main" id="{07F6B664-3DAE-4724-BD36-0B0A293D965D}"/>
              </a:ext>
            </a:extLst>
          </p:cNvPr>
          <p:cNvSpPr txBox="1"/>
          <p:nvPr/>
        </p:nvSpPr>
        <p:spPr>
          <a:xfrm>
            <a:off x="4510828" y="1575899"/>
            <a:ext cx="4590288" cy="1631216"/>
          </a:xfrm>
          <a:prstGeom prst="rect">
            <a:avLst/>
          </a:prstGeom>
          <a:noFill/>
        </p:spPr>
        <p:txBody>
          <a:bodyPr wrap="square">
            <a:spAutoFit/>
          </a:bodyPr>
          <a:lstStyle/>
          <a:p>
            <a:pPr marL="57150" indent="0">
              <a:buNone/>
            </a:pPr>
            <a:r>
              <a:rPr lang="el-GR" sz="2000" i="1" dirty="0">
                <a:solidFill>
                  <a:srgbClr val="002060"/>
                </a:solidFill>
                <a:latin typeface="+mn-lt"/>
                <a:cs typeface="+mn-cs"/>
              </a:rPr>
              <a:t>Είναι απολύτως αποδεκτό και κατανοητό ότι για κάποιους, ο κώδικας, και δη ο αντικειμενοστρεφής, είναι </a:t>
            </a:r>
            <a:r>
              <a:rPr lang="el-GR" sz="2000" i="1" dirty="0" err="1">
                <a:solidFill>
                  <a:srgbClr val="002060"/>
                </a:solidFill>
                <a:latin typeface="+mn-lt"/>
                <a:cs typeface="+mn-cs"/>
              </a:rPr>
              <a:t>στρεσογόνος</a:t>
            </a:r>
            <a:r>
              <a:rPr lang="el-GR" sz="2000" i="1" dirty="0">
                <a:solidFill>
                  <a:srgbClr val="002060"/>
                </a:solidFill>
                <a:latin typeface="+mn-lt"/>
                <a:cs typeface="+mn-cs"/>
              </a:rPr>
              <a:t> και πιεστικός. Και δεν μπορείς να κρυφτείς από το αποτέλεσμα. </a:t>
            </a:r>
            <a:endParaRPr lang="en-US" sz="2000" i="1" dirty="0">
              <a:solidFill>
                <a:srgbClr val="002060"/>
              </a:solidFill>
              <a:latin typeface="+mn-lt"/>
              <a:cs typeface="+mn-cs"/>
            </a:endParaRPr>
          </a:p>
        </p:txBody>
      </p:sp>
      <p:cxnSp>
        <p:nvCxnSpPr>
          <p:cNvPr id="12" name="Straight Connector 11">
            <a:extLst>
              <a:ext uri="{FF2B5EF4-FFF2-40B4-BE49-F238E27FC236}">
                <a16:creationId xmlns:a16="http://schemas.microsoft.com/office/drawing/2014/main" id="{8E7EB585-CD92-44DD-82A8-0F1B04A81ECE}"/>
              </a:ext>
            </a:extLst>
          </p:cNvPr>
          <p:cNvCxnSpPr/>
          <p:nvPr/>
        </p:nvCxnSpPr>
        <p:spPr>
          <a:xfrm>
            <a:off x="4355976" y="1417638"/>
            <a:ext cx="0" cy="460365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66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C3695B5-F0C7-4B5D-AFFC-4F9F0A1D2479}"/>
              </a:ext>
            </a:extLst>
          </p:cNvPr>
          <p:cNvSpPr>
            <a:spLocks noGrp="1"/>
          </p:cNvSpPr>
          <p:nvPr>
            <p:ph type="title"/>
          </p:nvPr>
        </p:nvSpPr>
        <p:spPr/>
        <p:txBody>
          <a:bodyPr>
            <a:normAutofit fontScale="90000"/>
          </a:bodyPr>
          <a:lstStyle/>
          <a:p>
            <a:r>
              <a:rPr lang="el-GR" dirty="0"/>
              <a:t>Η ουσία του αντικειμενοστρεφούς προγραμματισμού</a:t>
            </a:r>
            <a:endParaRPr lang="en-US" dirty="0"/>
          </a:p>
        </p:txBody>
      </p:sp>
      <p:sp>
        <p:nvSpPr>
          <p:cNvPr id="2" name="Slide Number Placeholder 1">
            <a:extLst>
              <a:ext uri="{FF2B5EF4-FFF2-40B4-BE49-F238E27FC236}">
                <a16:creationId xmlns:a16="http://schemas.microsoft.com/office/drawing/2014/main" id="{CD3B7E4D-AD76-4F6A-8C36-53E21E6BFE77}"/>
              </a:ext>
            </a:extLst>
          </p:cNvPr>
          <p:cNvSpPr>
            <a:spLocks noGrp="1"/>
          </p:cNvSpPr>
          <p:nvPr>
            <p:ph type="sldNum" sz="quarter" idx="12"/>
          </p:nvPr>
        </p:nvSpPr>
        <p:spPr/>
        <p:txBody>
          <a:bodyPr/>
          <a:lstStyle/>
          <a:p>
            <a:pPr>
              <a:defRPr/>
            </a:pPr>
            <a:fld id="{E9A806F4-BC2D-42EB-929C-628D2D0B77A5}" type="slidenum">
              <a:rPr lang="el-GR" altLang="en-US" smtClean="0"/>
              <a:pPr>
                <a:defRPr/>
              </a:pPr>
              <a:t>5</a:t>
            </a:fld>
            <a:endParaRPr lang="el-GR" altLang="en-US" dirty="0"/>
          </a:p>
        </p:txBody>
      </p:sp>
      <p:pic>
        <p:nvPicPr>
          <p:cNvPr id="4" name="Picture 3">
            <a:extLst>
              <a:ext uri="{FF2B5EF4-FFF2-40B4-BE49-F238E27FC236}">
                <a16:creationId xmlns:a16="http://schemas.microsoft.com/office/drawing/2014/main" id="{7E4ED2B5-9C10-4726-A1CD-5CAF485364B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06448" y="2784026"/>
            <a:ext cx="2448272" cy="2624451"/>
          </a:xfrm>
          <a:prstGeom prst="rect">
            <a:avLst/>
          </a:prstGeom>
        </p:spPr>
      </p:pic>
      <p:sp>
        <p:nvSpPr>
          <p:cNvPr id="5" name="TextBox 4">
            <a:extLst>
              <a:ext uri="{FF2B5EF4-FFF2-40B4-BE49-F238E27FC236}">
                <a16:creationId xmlns:a16="http://schemas.microsoft.com/office/drawing/2014/main" id="{A5AA56E9-9D4F-44D1-A4BE-A9BE84B6B39A}"/>
              </a:ext>
            </a:extLst>
          </p:cNvPr>
          <p:cNvSpPr txBox="1"/>
          <p:nvPr/>
        </p:nvSpPr>
        <p:spPr>
          <a:xfrm>
            <a:off x="7006100" y="5328415"/>
            <a:ext cx="1848620" cy="369332"/>
          </a:xfrm>
          <a:prstGeom prst="rect">
            <a:avLst/>
          </a:prstGeom>
          <a:noFill/>
        </p:spPr>
        <p:txBody>
          <a:bodyPr wrap="square" rtlCol="0">
            <a:spAutoFit/>
          </a:bodyPr>
          <a:lstStyle/>
          <a:p>
            <a:r>
              <a:rPr lang="en-US" sz="900">
                <a:hlinkClick r:id="rId3" tooltip="http://esheninger.blogspot.com/2011/03/our-quest-for-more-r.html"/>
              </a:rPr>
              <a:t>This Photo</a:t>
            </a:r>
            <a:r>
              <a:rPr lang="en-US" sz="900"/>
              <a:t> by Unknown Author is licensed under </a:t>
            </a:r>
            <a:r>
              <a:rPr lang="en-US" sz="900">
                <a:hlinkClick r:id="rId4" tooltip="https://creativecommons.org/licenses/by/3.0/"/>
              </a:rPr>
              <a:t>CC BY</a:t>
            </a:r>
            <a:endParaRPr lang="en-US" sz="900"/>
          </a:p>
        </p:txBody>
      </p:sp>
      <p:sp>
        <p:nvSpPr>
          <p:cNvPr id="7" name="Content Placeholder 2">
            <a:extLst>
              <a:ext uri="{FF2B5EF4-FFF2-40B4-BE49-F238E27FC236}">
                <a16:creationId xmlns:a16="http://schemas.microsoft.com/office/drawing/2014/main" id="{BA37576A-A301-4597-9AC3-D01AFB583E47}"/>
              </a:ext>
            </a:extLst>
          </p:cNvPr>
          <p:cNvSpPr txBox="1">
            <a:spLocks/>
          </p:cNvSpPr>
          <p:nvPr/>
        </p:nvSpPr>
        <p:spPr>
          <a:xfrm>
            <a:off x="310448" y="1916832"/>
            <a:ext cx="6349784" cy="410445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pPr>
            <a:r>
              <a:rPr lang="el-GR" sz="2000" dirty="0"/>
              <a:t>Η αρχική ιδέα ήταν «υπολογιστικές οντότητες που μιλάνε μεταξύ τους με κάποιο πρωτόκολλο» </a:t>
            </a:r>
          </a:p>
          <a:p>
            <a:pPr fontAlgn="auto">
              <a:spcAft>
                <a:spcPts val="0"/>
              </a:spcAft>
            </a:pPr>
            <a:r>
              <a:rPr lang="el-GR" sz="2000" dirty="0"/>
              <a:t>Ο αντικειμενοστρεφής προγραμματισμός έγινε το κεντρικό εργαλείο ανάπτυξης λογισμικού </a:t>
            </a:r>
            <a:r>
              <a:rPr lang="el-GR" sz="2000" u="sng" dirty="0"/>
              <a:t>σε ομάδες</a:t>
            </a:r>
            <a:r>
              <a:rPr lang="el-GR" sz="2000" dirty="0"/>
              <a:t> – για να καταλάβετε ό,τι λέμε, </a:t>
            </a:r>
            <a:r>
              <a:rPr lang="el-GR" sz="2000" u="sng" dirty="0"/>
              <a:t>βοηθά να σκέφτεστε ότι κάθε κλάση υλοποιείται κι από διαφορετικό άνθρωπο…</a:t>
            </a:r>
          </a:p>
          <a:p>
            <a:pPr fontAlgn="auto">
              <a:spcAft>
                <a:spcPts val="0"/>
              </a:spcAft>
            </a:pPr>
            <a:endParaRPr lang="el-GR" sz="2000" dirty="0"/>
          </a:p>
          <a:p>
            <a:pPr fontAlgn="auto">
              <a:spcAft>
                <a:spcPts val="0"/>
              </a:spcAft>
            </a:pPr>
            <a:r>
              <a:rPr lang="el-GR" sz="2000" b="1" dirty="0"/>
              <a:t>Δουλεύεις μαζί με άλλους για να φτιάξετε ένα </a:t>
            </a:r>
            <a:r>
              <a:rPr lang="en-US" sz="2000" b="1" dirty="0"/>
              <a:t>puzzle</a:t>
            </a:r>
          </a:p>
          <a:p>
            <a:pPr lvl="1" fontAlgn="auto">
              <a:spcAft>
                <a:spcPts val="0"/>
              </a:spcAft>
            </a:pPr>
            <a:r>
              <a:rPr lang="el-GR" sz="1800" b="1" dirty="0"/>
              <a:t>Ο</a:t>
            </a:r>
            <a:r>
              <a:rPr lang="en-US" sz="1800" b="1" dirty="0"/>
              <a:t> </a:t>
            </a:r>
            <a:r>
              <a:rPr lang="el-GR" sz="1800" b="1" dirty="0"/>
              <a:t>καθένας φτιάχνει το κομμάτι του μόνος του (άρα πρέπει να μπορείς να το φτιάξεις μόνος σου)</a:t>
            </a:r>
          </a:p>
          <a:p>
            <a:pPr lvl="1" fontAlgn="auto">
              <a:spcAft>
                <a:spcPts val="0"/>
              </a:spcAft>
            </a:pPr>
            <a:r>
              <a:rPr lang="el-GR" sz="1800" b="1" dirty="0"/>
              <a:t>Τα κομμάτια μετά πρέπει να ταιριάζουν (άρα πρέπει να έχουμε μια συμφωνία στο πώς θα ταιριάξουν μετά)</a:t>
            </a:r>
          </a:p>
        </p:txBody>
      </p:sp>
    </p:spTree>
    <p:extLst>
      <p:ext uri="{BB962C8B-B14F-4D97-AF65-F5344CB8AC3E}">
        <p14:creationId xmlns:p14="http://schemas.microsoft.com/office/powerpoint/2010/main" val="315471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ΚΛΑΣΕΙΣ ΚΑΙ ΕΝΘΥΛΑΚΩΣΗ</a:t>
            </a:r>
          </a:p>
        </p:txBody>
      </p:sp>
      <p:sp>
        <p:nvSpPr>
          <p:cNvPr id="3" name="Text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2"/>
          </p:nvPr>
        </p:nvSpPr>
        <p:spPr/>
        <p:txBody>
          <a:bodyPr/>
          <a:lstStyle/>
          <a:p>
            <a:pPr>
              <a:defRPr/>
            </a:pPr>
            <a:fld id="{6BC62216-4CDD-4619-8B68-BE625C4665E5}" type="slidenum">
              <a:rPr lang="el-GR" altLang="en-US" smtClean="0"/>
              <a:pPr>
                <a:defRPr/>
              </a:pPr>
              <a:t>6</a:t>
            </a:fld>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Κλάσεις και αντικείμενα</a:t>
            </a:r>
          </a:p>
        </p:txBody>
      </p:sp>
      <p:sp>
        <p:nvSpPr>
          <p:cNvPr id="3" name="Content Placeholder 2"/>
          <p:cNvSpPr>
            <a:spLocks noGrp="1"/>
          </p:cNvSpPr>
          <p:nvPr>
            <p:ph idx="1"/>
          </p:nvPr>
        </p:nvSpPr>
        <p:spPr/>
        <p:txBody>
          <a:bodyPr/>
          <a:lstStyle/>
          <a:p>
            <a:r>
              <a:rPr lang="el-GR" dirty="0"/>
              <a:t>Το βασικό στοιχείο σχεδίασης και δόμησης του αντικειμενοστρεφούς κώδικα είναι η </a:t>
            </a:r>
            <a:r>
              <a:rPr lang="el-GR" dirty="0">
                <a:solidFill>
                  <a:srgbClr val="FF0000"/>
                </a:solidFill>
              </a:rPr>
              <a:t>κλάση</a:t>
            </a:r>
            <a:r>
              <a:rPr lang="el-GR" dirty="0"/>
              <a:t> (</a:t>
            </a:r>
            <a:r>
              <a:rPr lang="en-US" dirty="0"/>
              <a:t>class)</a:t>
            </a:r>
          </a:p>
          <a:p>
            <a:r>
              <a:rPr lang="el-GR" dirty="0"/>
              <a:t>Μία κλάση είναι ένα καλούπι από το οποίο παράγονται </a:t>
            </a:r>
            <a:r>
              <a:rPr lang="el-GR" dirty="0">
                <a:solidFill>
                  <a:srgbClr val="FF0000"/>
                </a:solidFill>
              </a:rPr>
              <a:t>αντικείμενα</a:t>
            </a:r>
            <a:r>
              <a:rPr lang="el-GR" dirty="0"/>
              <a:t> (</a:t>
            </a:r>
            <a:r>
              <a:rPr lang="en-US" dirty="0"/>
              <a:t>objects</a:t>
            </a:r>
            <a:r>
              <a:rPr lang="el-GR" dirty="0"/>
              <a:t>), τα οποία:</a:t>
            </a:r>
          </a:p>
          <a:p>
            <a:pPr lvl="1"/>
            <a:r>
              <a:rPr lang="el-GR" dirty="0"/>
              <a:t>Αναπαριστούν ομοειδείς οντότητες του πραγματικού κόσμου</a:t>
            </a:r>
          </a:p>
          <a:p>
            <a:pPr lvl="1"/>
            <a:r>
              <a:rPr lang="el-GR" dirty="0"/>
              <a:t>Έχουν ίδια δομή</a:t>
            </a:r>
          </a:p>
        </p:txBody>
      </p:sp>
      <p:sp>
        <p:nvSpPr>
          <p:cNvPr id="4" name="Slide Number Placeholder 3"/>
          <p:cNvSpPr>
            <a:spLocks noGrp="1"/>
          </p:cNvSpPr>
          <p:nvPr>
            <p:ph type="sldNum" sz="quarter" idx="12"/>
          </p:nvPr>
        </p:nvSpPr>
        <p:spPr/>
        <p:txBody>
          <a:bodyPr/>
          <a:lstStyle/>
          <a:p>
            <a:pPr>
              <a:defRPr/>
            </a:pPr>
            <a:fld id="{798533C1-1FDA-4A24-B06D-F4D7E1AD1555}" type="slidenum">
              <a:rPr lang="el-GR" altLang="en-US" smtClean="0"/>
              <a:pPr>
                <a:defRPr/>
              </a:pPr>
              <a:t>7</a:t>
            </a:fld>
            <a:endParaRPr lang="el-G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Κλάσεις και αντικείμενα</a:t>
            </a:r>
          </a:p>
        </p:txBody>
      </p:sp>
      <p:sp>
        <p:nvSpPr>
          <p:cNvPr id="3" name="Content Placeholder 2"/>
          <p:cNvSpPr>
            <a:spLocks noGrp="1"/>
          </p:cNvSpPr>
          <p:nvPr>
            <p:ph idx="1"/>
          </p:nvPr>
        </p:nvSpPr>
        <p:spPr>
          <a:xfrm>
            <a:off x="395536" y="1196752"/>
            <a:ext cx="8229600" cy="4530725"/>
          </a:xfrm>
        </p:spPr>
        <p:txBody>
          <a:bodyPr/>
          <a:lstStyle/>
          <a:p>
            <a:r>
              <a:rPr lang="el-GR" sz="2000" dirty="0"/>
              <a:t>Κάθε κλάση είναι μια ενότητα λογισμικού, η οποία σχεδιάζεται με σκοπό </a:t>
            </a:r>
          </a:p>
          <a:p>
            <a:pPr lvl="1"/>
            <a:r>
              <a:rPr lang="el-GR" sz="1800" dirty="0"/>
              <a:t>Να διευκολύνει την συνεργασία των προγραμματιστών</a:t>
            </a:r>
          </a:p>
          <a:p>
            <a:pPr lvl="1"/>
            <a:r>
              <a:rPr lang="el-GR" sz="1800" dirty="0"/>
              <a:t>Να διευκολύνει την επαναχρησιμοποίηση έτοιμου κώδικα από άλλους</a:t>
            </a:r>
          </a:p>
          <a:p>
            <a:pPr lvl="1"/>
            <a:r>
              <a:rPr lang="el-GR" sz="1800" dirty="0"/>
              <a:t>Να συμπτύξει στο ίδιο σημείο ενός </a:t>
            </a:r>
            <a:r>
              <a:rPr lang="en-US" sz="1800" dirty="0"/>
              <a:t>project (</a:t>
            </a:r>
            <a:r>
              <a:rPr lang="el-GR" sz="1800" dirty="0"/>
              <a:t>στο ίδιο αρχείο κατά βάση</a:t>
            </a:r>
            <a:r>
              <a:rPr lang="en-US" sz="1800" dirty="0"/>
              <a:t>)</a:t>
            </a:r>
            <a:r>
              <a:rPr lang="el-GR" sz="1800" dirty="0"/>
              <a:t> κώδικα και δεδομένα</a:t>
            </a:r>
          </a:p>
          <a:p>
            <a:r>
              <a:rPr lang="el-GR" sz="2000" dirty="0"/>
              <a:t>Για το σκοπό αυτό:</a:t>
            </a:r>
          </a:p>
          <a:p>
            <a:pPr lvl="1"/>
            <a:r>
              <a:rPr lang="el-GR" sz="1800" dirty="0"/>
              <a:t>Αντί για να διαχωρίζουμε δεδομένα και κώδικα, ο σχεδιαστής μιας κλάσης εξάγει προς τους υπόλοιπους προγραμματιστές μία </a:t>
            </a:r>
            <a:r>
              <a:rPr lang="el-GR" sz="1800" dirty="0">
                <a:solidFill>
                  <a:srgbClr val="FF0000"/>
                </a:solidFill>
              </a:rPr>
              <a:t>δημόσια </a:t>
            </a:r>
            <a:r>
              <a:rPr lang="el-GR" sz="1800" dirty="0" err="1">
                <a:solidFill>
                  <a:srgbClr val="FF0000"/>
                </a:solidFill>
              </a:rPr>
              <a:t>διαπροσωπεία</a:t>
            </a:r>
            <a:r>
              <a:rPr lang="el-GR" sz="1800" dirty="0">
                <a:solidFill>
                  <a:srgbClr val="FF0000"/>
                </a:solidFill>
              </a:rPr>
              <a:t> </a:t>
            </a:r>
            <a:r>
              <a:rPr lang="el-GR" sz="1800" dirty="0"/>
              <a:t>(</a:t>
            </a:r>
            <a:r>
              <a:rPr lang="en-US" sz="1800" dirty="0"/>
              <a:t>public interface</a:t>
            </a:r>
            <a:r>
              <a:rPr lang="el-GR" sz="1800" dirty="0"/>
              <a:t>)</a:t>
            </a:r>
            <a:r>
              <a:rPr lang="en-US" sz="1800" dirty="0"/>
              <a:t>,</a:t>
            </a:r>
            <a:r>
              <a:rPr lang="el-GR" sz="1800" dirty="0"/>
              <a:t> η οποία λέει στους υπόλοιπους προγραμματιστές, τι λειτουργίες μπορεί να προσφέρουν τα αντικείμενα της κλάσης αυτής</a:t>
            </a:r>
          </a:p>
          <a:p>
            <a:pPr lvl="1"/>
            <a:r>
              <a:rPr lang="el-GR" sz="1800" dirty="0"/>
              <a:t>Έτσι, εκτός από τα δεδομένα που κουβαλά ένα αντικείμενο (τα οποία αξιοποιούν τα </a:t>
            </a:r>
            <a:r>
              <a:rPr lang="el-GR" sz="1800" dirty="0">
                <a:solidFill>
                  <a:srgbClr val="FF0000"/>
                </a:solidFill>
              </a:rPr>
              <a:t>πεδία</a:t>
            </a:r>
            <a:r>
              <a:rPr lang="el-GR" sz="1800" dirty="0"/>
              <a:t> της κλάσης)  εκτελεί και συναρτήσεις (οι οποίες εκτελούν τις </a:t>
            </a:r>
            <a:r>
              <a:rPr lang="el-GR" sz="1800" dirty="0">
                <a:solidFill>
                  <a:srgbClr val="FF0000"/>
                </a:solidFill>
              </a:rPr>
              <a:t>μεθόδους</a:t>
            </a:r>
            <a:r>
              <a:rPr lang="el-GR" sz="1800" dirty="0"/>
              <a:t> της κλάσης)</a:t>
            </a:r>
          </a:p>
        </p:txBody>
      </p:sp>
      <p:sp>
        <p:nvSpPr>
          <p:cNvPr id="4" name="Slide Number Placeholder 3"/>
          <p:cNvSpPr>
            <a:spLocks noGrp="1"/>
          </p:cNvSpPr>
          <p:nvPr>
            <p:ph type="sldNum" sz="quarter" idx="12"/>
          </p:nvPr>
        </p:nvSpPr>
        <p:spPr/>
        <p:txBody>
          <a:bodyPr/>
          <a:lstStyle/>
          <a:p>
            <a:pPr>
              <a:defRPr/>
            </a:pPr>
            <a:fld id="{798533C1-1FDA-4A24-B06D-F4D7E1AD1555}" type="slidenum">
              <a:rPr lang="el-GR" altLang="en-US" smtClean="0"/>
              <a:pPr>
                <a:defRPr/>
              </a:pPr>
              <a:t>8</a:t>
            </a:fld>
            <a:endParaRPr lang="el-GR" altLang="en-US" dirty="0"/>
          </a:p>
        </p:txBody>
      </p:sp>
      <p:sp>
        <p:nvSpPr>
          <p:cNvPr id="7" name="Cube 6">
            <a:extLst>
              <a:ext uri="{FF2B5EF4-FFF2-40B4-BE49-F238E27FC236}">
                <a16:creationId xmlns:a16="http://schemas.microsoft.com/office/drawing/2014/main" id="{278675CD-48AF-41BE-87A5-32829ADC3C44}"/>
              </a:ext>
            </a:extLst>
          </p:cNvPr>
          <p:cNvSpPr/>
          <p:nvPr/>
        </p:nvSpPr>
        <p:spPr>
          <a:xfrm>
            <a:off x="1865587" y="5384459"/>
            <a:ext cx="1266253" cy="1265132"/>
          </a:xfrm>
          <a:prstGeom prst="cub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2075" indent="-92075">
              <a:buFont typeface="Arial" panose="020B0604020202020204" pitchFamily="34" charset="0"/>
              <a:buChar char="•"/>
            </a:pPr>
            <a:r>
              <a:rPr lang="en-US" sz="1400" b="1" dirty="0">
                <a:solidFill>
                  <a:schemeClr val="tx1"/>
                </a:solidFill>
              </a:rPr>
              <a:t>Name</a:t>
            </a:r>
          </a:p>
          <a:p>
            <a:pPr marL="92075" indent="-92075">
              <a:buFont typeface="Arial" panose="020B0604020202020204" pitchFamily="34" charset="0"/>
              <a:buChar char="•"/>
            </a:pPr>
            <a:r>
              <a:rPr lang="en-US" sz="1400" b="1" dirty="0">
                <a:solidFill>
                  <a:schemeClr val="tx1"/>
                </a:solidFill>
              </a:rPr>
              <a:t>Rank</a:t>
            </a:r>
          </a:p>
        </p:txBody>
      </p:sp>
      <p:sp>
        <p:nvSpPr>
          <p:cNvPr id="9" name="Cube 8">
            <a:extLst>
              <a:ext uri="{FF2B5EF4-FFF2-40B4-BE49-F238E27FC236}">
                <a16:creationId xmlns:a16="http://schemas.microsoft.com/office/drawing/2014/main" id="{C113E7A5-2899-4513-92D4-93AD90A418A4}"/>
              </a:ext>
            </a:extLst>
          </p:cNvPr>
          <p:cNvSpPr/>
          <p:nvPr/>
        </p:nvSpPr>
        <p:spPr>
          <a:xfrm>
            <a:off x="6466965" y="5589131"/>
            <a:ext cx="504056" cy="504056"/>
          </a:xfrm>
          <a:prstGeom prst="cub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ircle: Hollow 9">
            <a:extLst>
              <a:ext uri="{FF2B5EF4-FFF2-40B4-BE49-F238E27FC236}">
                <a16:creationId xmlns:a16="http://schemas.microsoft.com/office/drawing/2014/main" id="{64329E22-B1DA-4CA8-AEA4-7EB416223916}"/>
              </a:ext>
            </a:extLst>
          </p:cNvPr>
          <p:cNvSpPr/>
          <p:nvPr/>
        </p:nvSpPr>
        <p:spPr>
          <a:xfrm>
            <a:off x="5902266" y="5097911"/>
            <a:ext cx="1584176" cy="1492275"/>
          </a:xfrm>
          <a:prstGeom prst="donu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2" name="Straight Connector 11">
            <a:extLst>
              <a:ext uri="{FF2B5EF4-FFF2-40B4-BE49-F238E27FC236}">
                <a16:creationId xmlns:a16="http://schemas.microsoft.com/office/drawing/2014/main" id="{E06D589B-4CA0-4323-BDEC-549C2CD4522B}"/>
              </a:ext>
            </a:extLst>
          </p:cNvPr>
          <p:cNvCxnSpPr>
            <a:stCxn id="10" idx="7"/>
          </p:cNvCxnSpPr>
          <p:nvPr/>
        </p:nvCxnSpPr>
        <p:spPr>
          <a:xfrm flipH="1">
            <a:off x="7018390" y="5316450"/>
            <a:ext cx="236055" cy="2797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77C0BAE-95F8-4BBE-B8BC-DD0F9C91250D}"/>
              </a:ext>
            </a:extLst>
          </p:cNvPr>
          <p:cNvCxnSpPr>
            <a:stCxn id="10" idx="5"/>
          </p:cNvCxnSpPr>
          <p:nvPr/>
        </p:nvCxnSpPr>
        <p:spPr>
          <a:xfrm flipH="1" flipV="1">
            <a:off x="7018390" y="6106023"/>
            <a:ext cx="236055" cy="2656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361596F-71CC-40B9-89A4-CC093BCD1030}"/>
              </a:ext>
            </a:extLst>
          </p:cNvPr>
          <p:cNvCxnSpPr>
            <a:stCxn id="10" idx="1"/>
          </p:cNvCxnSpPr>
          <p:nvPr/>
        </p:nvCxnSpPr>
        <p:spPr>
          <a:xfrm>
            <a:off x="6134263" y="5316450"/>
            <a:ext cx="236055" cy="2135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2133B83-4199-48A8-8E17-3BA9410880A5}"/>
              </a:ext>
            </a:extLst>
          </p:cNvPr>
          <p:cNvCxnSpPr>
            <a:stCxn id="10" idx="3"/>
          </p:cNvCxnSpPr>
          <p:nvPr/>
        </p:nvCxnSpPr>
        <p:spPr>
          <a:xfrm flipV="1">
            <a:off x="6134263" y="6106023"/>
            <a:ext cx="236055" cy="265624"/>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08A86781-5EF7-4729-9D9B-89C4E7A8FD20}"/>
              </a:ext>
            </a:extLst>
          </p:cNvPr>
          <p:cNvSpPr txBox="1"/>
          <p:nvPr/>
        </p:nvSpPr>
        <p:spPr>
          <a:xfrm>
            <a:off x="7079033" y="5631521"/>
            <a:ext cx="1152128" cy="307777"/>
          </a:xfrm>
          <a:prstGeom prst="rect">
            <a:avLst/>
          </a:prstGeom>
          <a:noFill/>
        </p:spPr>
        <p:txBody>
          <a:bodyPr wrap="square" rtlCol="0">
            <a:spAutoFit/>
          </a:bodyPr>
          <a:lstStyle/>
          <a:p>
            <a:r>
              <a:rPr lang="en-US" sz="1400" b="1" dirty="0" err="1">
                <a:latin typeface="Consolas" panose="020B0609020204030204" pitchFamily="49" charset="0"/>
              </a:rPr>
              <a:t>getName</a:t>
            </a:r>
            <a:r>
              <a:rPr lang="en-US" sz="1400" b="1" dirty="0">
                <a:latin typeface="Consolas" panose="020B0609020204030204" pitchFamily="49" charset="0"/>
              </a:rPr>
              <a:t>()</a:t>
            </a:r>
          </a:p>
        </p:txBody>
      </p:sp>
      <p:sp>
        <p:nvSpPr>
          <p:cNvPr id="21" name="TextBox 20">
            <a:extLst>
              <a:ext uri="{FF2B5EF4-FFF2-40B4-BE49-F238E27FC236}">
                <a16:creationId xmlns:a16="http://schemas.microsoft.com/office/drawing/2014/main" id="{15933BCC-FEF9-4DC1-B822-9C5AC1406EB4}"/>
              </a:ext>
            </a:extLst>
          </p:cNvPr>
          <p:cNvSpPr txBox="1"/>
          <p:nvPr/>
        </p:nvSpPr>
        <p:spPr>
          <a:xfrm>
            <a:off x="6121211" y="6210525"/>
            <a:ext cx="1306525" cy="307777"/>
          </a:xfrm>
          <a:prstGeom prst="rect">
            <a:avLst/>
          </a:prstGeom>
          <a:noFill/>
        </p:spPr>
        <p:txBody>
          <a:bodyPr wrap="square" rtlCol="0">
            <a:spAutoFit/>
          </a:bodyPr>
          <a:lstStyle/>
          <a:p>
            <a:r>
              <a:rPr lang="en-US" sz="1400" b="1" dirty="0" err="1">
                <a:latin typeface="Consolas" panose="020B0609020204030204" pitchFamily="49" charset="0"/>
              </a:rPr>
              <a:t>getSalary</a:t>
            </a:r>
            <a:r>
              <a:rPr lang="en-US" sz="1400" b="1" dirty="0">
                <a:latin typeface="Consolas" panose="020B0609020204030204" pitchFamily="49" charset="0"/>
              </a:rPr>
              <a:t>()</a:t>
            </a:r>
          </a:p>
        </p:txBody>
      </p:sp>
      <p:sp>
        <p:nvSpPr>
          <p:cNvPr id="23" name="TextBox 22">
            <a:extLst>
              <a:ext uri="{FF2B5EF4-FFF2-40B4-BE49-F238E27FC236}">
                <a16:creationId xmlns:a16="http://schemas.microsoft.com/office/drawing/2014/main" id="{35643537-1C77-4444-8443-BE254054C85E}"/>
              </a:ext>
            </a:extLst>
          </p:cNvPr>
          <p:cNvSpPr txBox="1"/>
          <p:nvPr/>
        </p:nvSpPr>
        <p:spPr>
          <a:xfrm>
            <a:off x="6252854" y="5126963"/>
            <a:ext cx="1152128" cy="307777"/>
          </a:xfrm>
          <a:prstGeom prst="rect">
            <a:avLst/>
          </a:prstGeom>
          <a:noFill/>
        </p:spPr>
        <p:txBody>
          <a:bodyPr wrap="square" rtlCol="0">
            <a:spAutoFit/>
          </a:bodyPr>
          <a:lstStyle/>
          <a:p>
            <a:r>
              <a:rPr lang="en-US" sz="1400" b="1" dirty="0" err="1">
                <a:latin typeface="Consolas" panose="020B0609020204030204" pitchFamily="49" charset="0"/>
              </a:rPr>
              <a:t>setName</a:t>
            </a:r>
            <a:r>
              <a:rPr lang="en-US" sz="1400" b="1" dirty="0">
                <a:latin typeface="Consolas" panose="020B0609020204030204" pitchFamily="49" charset="0"/>
              </a:rPr>
              <a:t>()</a:t>
            </a:r>
          </a:p>
        </p:txBody>
      </p:sp>
      <p:sp>
        <p:nvSpPr>
          <p:cNvPr id="25" name="TextBox 24">
            <a:extLst>
              <a:ext uri="{FF2B5EF4-FFF2-40B4-BE49-F238E27FC236}">
                <a16:creationId xmlns:a16="http://schemas.microsoft.com/office/drawing/2014/main" id="{C026BBFE-B390-4454-AA53-13CCB3BB7E25}"/>
              </a:ext>
            </a:extLst>
          </p:cNvPr>
          <p:cNvSpPr txBox="1"/>
          <p:nvPr/>
        </p:nvSpPr>
        <p:spPr>
          <a:xfrm>
            <a:off x="5292080" y="5767134"/>
            <a:ext cx="1152128" cy="307777"/>
          </a:xfrm>
          <a:prstGeom prst="rect">
            <a:avLst/>
          </a:prstGeom>
          <a:noFill/>
        </p:spPr>
        <p:txBody>
          <a:bodyPr wrap="square" rtlCol="0">
            <a:spAutoFit/>
          </a:bodyPr>
          <a:lstStyle/>
          <a:p>
            <a:r>
              <a:rPr lang="en-US" sz="1400" b="1" dirty="0" err="1">
                <a:latin typeface="Consolas" panose="020B0609020204030204" pitchFamily="49" charset="0"/>
              </a:rPr>
              <a:t>setRank</a:t>
            </a:r>
            <a:r>
              <a:rPr lang="en-US" sz="1400" b="1" dirty="0">
                <a:latin typeface="Consolas" panose="020B0609020204030204" pitchFamily="49" charset="0"/>
              </a:rPr>
              <a:t>()</a:t>
            </a:r>
          </a:p>
        </p:txBody>
      </p:sp>
      <p:sp>
        <p:nvSpPr>
          <p:cNvPr id="26" name="Speech Bubble: Rectangle 25">
            <a:extLst>
              <a:ext uri="{FF2B5EF4-FFF2-40B4-BE49-F238E27FC236}">
                <a16:creationId xmlns:a16="http://schemas.microsoft.com/office/drawing/2014/main" id="{6E6A0830-B9D3-4598-8A5C-8A32F15E3F50}"/>
              </a:ext>
            </a:extLst>
          </p:cNvPr>
          <p:cNvSpPr/>
          <p:nvPr/>
        </p:nvSpPr>
        <p:spPr>
          <a:xfrm>
            <a:off x="148085" y="5456319"/>
            <a:ext cx="1500804" cy="640171"/>
          </a:xfrm>
          <a:prstGeom prst="wedgeRectCallout">
            <a:avLst>
              <a:gd name="adj1" fmla="val 60345"/>
              <a:gd name="adj2" fmla="val 22236"/>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int salary(rank)</a:t>
            </a:r>
          </a:p>
        </p:txBody>
      </p:sp>
      <p:sp>
        <p:nvSpPr>
          <p:cNvPr id="27" name="Not Equal 26">
            <a:extLst>
              <a:ext uri="{FF2B5EF4-FFF2-40B4-BE49-F238E27FC236}">
                <a16:creationId xmlns:a16="http://schemas.microsoft.com/office/drawing/2014/main" id="{A39BB14E-186A-4545-9CF8-6536685E637F}"/>
              </a:ext>
            </a:extLst>
          </p:cNvPr>
          <p:cNvSpPr/>
          <p:nvPr/>
        </p:nvSpPr>
        <p:spPr>
          <a:xfrm>
            <a:off x="4217629" y="5441036"/>
            <a:ext cx="708715" cy="923377"/>
          </a:xfrm>
          <a:prstGeom prst="mathNotEqua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Προσοχή: αντικειμενοστρεφής σχεδίαση</a:t>
            </a:r>
          </a:p>
        </p:txBody>
      </p:sp>
      <p:sp>
        <p:nvSpPr>
          <p:cNvPr id="3" name="Content Placeholder 2"/>
          <p:cNvSpPr>
            <a:spLocks noGrp="1"/>
          </p:cNvSpPr>
          <p:nvPr>
            <p:ph idx="1"/>
          </p:nvPr>
        </p:nvSpPr>
        <p:spPr/>
        <p:txBody>
          <a:bodyPr>
            <a:normAutofit lnSpcReduction="10000"/>
          </a:bodyPr>
          <a:lstStyle/>
          <a:p>
            <a:r>
              <a:rPr lang="el-GR" dirty="0"/>
              <a:t>Η κλάση είναι το καλούπι, αλλά τα αντικείμενα είναι αυτά που εκτελούν τις </a:t>
            </a:r>
            <a:r>
              <a:rPr lang="el-GR" dirty="0">
                <a:solidFill>
                  <a:srgbClr val="0000CC"/>
                </a:solidFill>
              </a:rPr>
              <a:t>λειτουργίες</a:t>
            </a:r>
          </a:p>
          <a:p>
            <a:r>
              <a:rPr lang="el-GR" dirty="0"/>
              <a:t>Όταν σχεδιάζουμε τον κώδικα, σκεπτόμαστε πώς κάποια αντικείμενα που θα δημιουργηθούν κατά την εκτέλεση του προγράμματος θα επιτελούν λειτουργίες!</a:t>
            </a:r>
          </a:p>
          <a:p>
            <a:pPr lvl="1"/>
            <a:r>
              <a:rPr lang="el-GR" dirty="0">
                <a:solidFill>
                  <a:srgbClr val="0000CC"/>
                </a:solidFill>
              </a:rPr>
              <a:t>Σχεδιάζουμε, λοιπόν, έχοντας υπόψη λειτουργίες που θα επιτελούνται και όχι δομές δεδομένων!</a:t>
            </a:r>
          </a:p>
        </p:txBody>
      </p:sp>
      <p:sp>
        <p:nvSpPr>
          <p:cNvPr id="4" name="Slide Number Placeholder 3"/>
          <p:cNvSpPr>
            <a:spLocks noGrp="1"/>
          </p:cNvSpPr>
          <p:nvPr>
            <p:ph type="sldNum" sz="quarter" idx="12"/>
          </p:nvPr>
        </p:nvSpPr>
        <p:spPr/>
        <p:txBody>
          <a:bodyPr/>
          <a:lstStyle/>
          <a:p>
            <a:pPr>
              <a:defRPr/>
            </a:pPr>
            <a:fld id="{798533C1-1FDA-4A24-B06D-F4D7E1AD1555}" type="slidenum">
              <a:rPr lang="el-GR" altLang="en-US" smtClean="0"/>
              <a:pPr>
                <a:defRPr/>
              </a:pPr>
              <a:t>9</a:t>
            </a:fld>
            <a:endParaRPr lang="el-GR" altLang="en-US" dirty="0"/>
          </a:p>
        </p:txBody>
      </p:sp>
    </p:spTree>
  </p:cSld>
  <p:clrMapOvr>
    <a:masterClrMapping/>
  </p:clrMapOvr>
</p:sld>
</file>

<file path=ppt/theme/theme1.xml><?xml version="1.0" encoding="utf-8"?>
<a:theme xmlns:a="http://schemas.openxmlformats.org/drawingml/2006/main" name="Office Theme">
  <a:themeElements>
    <a:clrScheme name="pvassil">
      <a:dk1>
        <a:srgbClr val="0020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1344</TotalTime>
  <Words>3366</Words>
  <Application>Microsoft Office PowerPoint</Application>
  <PresentationFormat>On-screen Show (4:3)</PresentationFormat>
  <Paragraphs>434</Paragraphs>
  <Slides>43</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Calibri</vt:lpstr>
      <vt:lpstr>Cambria</vt:lpstr>
      <vt:lpstr>Consolas</vt:lpstr>
      <vt:lpstr>Courier New</vt:lpstr>
      <vt:lpstr>Gabriola</vt:lpstr>
      <vt:lpstr>Times New Roman</vt:lpstr>
      <vt:lpstr>Wingdings</vt:lpstr>
      <vt:lpstr>Office Theme</vt:lpstr>
      <vt:lpstr>Επανάληψη βασικών αρχών του αντικειμενοστρεφούς προγραμματισμού</vt:lpstr>
      <vt:lpstr>Αντικείμενο της ενότητας</vt:lpstr>
      <vt:lpstr>Εκπαιδευτικοί στόχοι</vt:lpstr>
      <vt:lpstr>Οι πυλώνες του αντικειμενοστρεφούς προγραμματισμού…</vt:lpstr>
      <vt:lpstr>Η ουσία του αντικειμενοστρεφούς προγραμματισμού</vt:lpstr>
      <vt:lpstr>ΚΛΑΣΕΙΣ ΚΑΙ ΕΝΘΥΛΑΚΩΣΗ</vt:lpstr>
      <vt:lpstr>Κλάσεις και αντικείμενα</vt:lpstr>
      <vt:lpstr>Κλάσεις και αντικείμενα</vt:lpstr>
      <vt:lpstr>Προσοχή: αντικειμενοστρεφής σχεδίαση</vt:lpstr>
      <vt:lpstr>Ενθυλάκωση</vt:lpstr>
      <vt:lpstr>Κατασκευαστές αντικειμένων</vt:lpstr>
      <vt:lpstr>Στατικά πεδία και μέθοδοι</vt:lpstr>
      <vt:lpstr>ΙΕΡΑΡΧΙΕΣ ΚΛΑΣΕΩΝ</vt:lpstr>
      <vt:lpstr>Κληρονομικότητα</vt:lpstr>
      <vt:lpstr>Κληρονομικότητα</vt:lpstr>
      <vt:lpstr>Εξειδίκευση</vt:lpstr>
      <vt:lpstr>Εξειδίκευση</vt:lpstr>
      <vt:lpstr>Κληρονομικότητα</vt:lpstr>
      <vt:lpstr>Κληρονομικότητα</vt:lpstr>
      <vt:lpstr>Κληρονομικότητα</vt:lpstr>
      <vt:lpstr>Κληρονομικότητα – Πεδία και Μέθοδοι</vt:lpstr>
      <vt:lpstr>Κληρονομικότητα – Πεδία και Μέθοδοι</vt:lpstr>
      <vt:lpstr>ΠΟΛΥΜΟΡΦΙΣΜΟΣ</vt:lpstr>
      <vt:lpstr>Η συντήρηση κάνει τον κόσμο να γυρνάει …</vt:lpstr>
      <vt:lpstr>Βασικοί πυλώνες του πολυμορφισμού</vt:lpstr>
      <vt:lpstr>Αφηρημένες κλάσεις</vt:lpstr>
      <vt:lpstr>Puzzles are made from  contracts</vt:lpstr>
      <vt:lpstr>Interfaces</vt:lpstr>
      <vt:lpstr>Κληρονομικότητα &amp; Πολυμορφισμός</vt:lpstr>
      <vt:lpstr>Composite objects</vt:lpstr>
      <vt:lpstr>Σύνθετα αντικείμενα</vt:lpstr>
      <vt:lpstr>Σύνθετα αντικείμενα</vt:lpstr>
      <vt:lpstr>Collaborate = know = “have” other objects as attributes </vt:lpstr>
      <vt:lpstr>Java Collections</vt:lpstr>
      <vt:lpstr>ArrayList (JavaDocs link)</vt:lpstr>
      <vt:lpstr>HashSet (JavaDocs link)</vt:lpstr>
      <vt:lpstr>HashMap (JavaDocs link)</vt:lpstr>
      <vt:lpstr>Java code conventions</vt:lpstr>
      <vt:lpstr>(#68) Element order inside a java file</vt:lpstr>
      <vt:lpstr>Java Code Conventions</vt:lpstr>
      <vt:lpstr>Εν κατακλείδι</vt:lpstr>
      <vt:lpstr>Οι πυλώνες του αντικειμενοστρεφούς προγραμματισμού…</vt:lpstr>
      <vt:lpstr>Hands-on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of OOP principles</dc:title>
  <dc:creator>pvassil</dc:creator>
  <cp:lastModifiedBy>Panos Vassiliadis</cp:lastModifiedBy>
  <cp:revision>149</cp:revision>
  <dcterms:created xsi:type="dcterms:W3CDTF">1601-01-01T00:00:00Z</dcterms:created>
  <dcterms:modified xsi:type="dcterms:W3CDTF">2023-01-10T07:44:09Z</dcterms:modified>
</cp:coreProperties>
</file>