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60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82" d="100"/>
          <a:sy n="82" d="100"/>
        </p:scale>
        <p:origin x="108" y="7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33778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5722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6766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3077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44682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18145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46269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7520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9350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93270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04544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00950C-1325-4294-9F22-AF29DA34096C}" type="datetimeFigureOut">
              <a:rPr lang="en-US" smtClean="0"/>
              <a:t>18-Feb-2022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5E8620-0DF1-4244-81FF-597A531CAAB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66337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6BFE2F-99C7-4BEB-9737-CD13EDDAC0A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Component &amp; Activity Diagrams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BDCAFF3-0240-4307-9AA0-88A35B514FD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PV</a:t>
            </a:r>
          </a:p>
        </p:txBody>
      </p:sp>
    </p:spTree>
    <p:extLst>
      <p:ext uri="{BB962C8B-B14F-4D97-AF65-F5344CB8AC3E}">
        <p14:creationId xmlns:p14="http://schemas.microsoft.com/office/powerpoint/2010/main" val="32880076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5DF39EE4-EC0E-420D-B17A-BAF76BA1364F}"/>
              </a:ext>
            </a:extLst>
          </p:cNvPr>
          <p:cNvSpPr txBox="1"/>
          <p:nvPr/>
        </p:nvSpPr>
        <p:spPr>
          <a:xfrm>
            <a:off x="5281097" y="5098329"/>
            <a:ext cx="1525093" cy="52322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/>
              <a:t>&lt;&lt;component&gt;&gt;</a:t>
            </a:r>
          </a:p>
          <a:p>
            <a:r>
              <a:rPr lang="en-US" sz="1400" dirty="0" err="1"/>
              <a:t>DW.Parts</a:t>
            </a:r>
            <a:endParaRPr lang="en-US" sz="14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F7FFF87-C159-4C9D-8D14-6E61831A5351}"/>
              </a:ext>
            </a:extLst>
          </p:cNvPr>
          <p:cNvSpPr txBox="1"/>
          <p:nvPr/>
        </p:nvSpPr>
        <p:spPr>
          <a:xfrm>
            <a:off x="3767079" y="473086"/>
            <a:ext cx="1416065" cy="52322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/>
              <a:t>&lt;&lt;component&gt;&gt;</a:t>
            </a:r>
          </a:p>
          <a:p>
            <a:r>
              <a:rPr lang="en-US" sz="1400" dirty="0"/>
              <a:t>S1.Parts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01AE027-2687-4C46-8986-5EFAC11DAEB5}"/>
              </a:ext>
            </a:extLst>
          </p:cNvPr>
          <p:cNvSpPr txBox="1"/>
          <p:nvPr/>
        </p:nvSpPr>
        <p:spPr>
          <a:xfrm>
            <a:off x="159680" y="211476"/>
            <a:ext cx="1433730" cy="52322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/>
              <a:t>&lt;&lt;component&gt;&gt;</a:t>
            </a:r>
          </a:p>
          <a:p>
            <a:r>
              <a:rPr lang="en-US" sz="1400" dirty="0"/>
              <a:t>PS1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142DF19-1C4B-4EEE-8C3A-2510DA490212}"/>
              </a:ext>
            </a:extLst>
          </p:cNvPr>
          <p:cNvSpPr txBox="1"/>
          <p:nvPr/>
        </p:nvSpPr>
        <p:spPr>
          <a:xfrm>
            <a:off x="159680" y="974841"/>
            <a:ext cx="1433730" cy="52322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/>
              <a:t>&lt;&lt;component&gt;&gt;</a:t>
            </a:r>
          </a:p>
          <a:p>
            <a:r>
              <a:rPr lang="en-US" sz="1400" dirty="0"/>
              <a:t>PS2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C3FEA0EE-0FBC-4174-89E3-A67C62FE6BC6}"/>
              </a:ext>
            </a:extLst>
          </p:cNvPr>
          <p:cNvGrpSpPr/>
          <p:nvPr/>
        </p:nvGrpSpPr>
        <p:grpSpPr>
          <a:xfrm>
            <a:off x="1793924" y="473086"/>
            <a:ext cx="1604734" cy="523220"/>
            <a:chOff x="5049796" y="972891"/>
            <a:chExt cx="1820562" cy="523220"/>
          </a:xfrm>
          <a:solidFill>
            <a:schemeClr val="accent2">
              <a:lumMod val="20000"/>
              <a:lumOff val="80000"/>
            </a:schemeClr>
          </a:solidFill>
        </p:grpSpPr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DECCB9C3-459C-41D2-9128-32308FEB03B2}"/>
                </a:ext>
              </a:extLst>
            </p:cNvPr>
            <p:cNvSpPr txBox="1"/>
            <p:nvPr/>
          </p:nvSpPr>
          <p:spPr>
            <a:xfrm>
              <a:off x="5049796" y="972891"/>
              <a:ext cx="1820562" cy="5232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&lt;&lt;component&gt;&gt;</a:t>
              </a:r>
            </a:p>
            <a:p>
              <a:r>
                <a:rPr lang="en-US" sz="1400" dirty="0"/>
                <a:t>Outer Join</a:t>
              </a:r>
            </a:p>
          </p:txBody>
        </p:sp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64A2603B-7ABA-47E6-A44A-DFEC1DDFB181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631460" y="1046208"/>
              <a:ext cx="137671" cy="112035"/>
              <a:chOff x="4736757" y="2125362"/>
              <a:chExt cx="663567" cy="540000"/>
            </a:xfrm>
            <a:grpFill/>
          </p:grpSpPr>
          <p:sp>
            <p:nvSpPr>
              <p:cNvPr id="11" name="Rectangle 10">
                <a:extLst>
                  <a:ext uri="{FF2B5EF4-FFF2-40B4-BE49-F238E27FC236}">
                    <a16:creationId xmlns:a16="http://schemas.microsoft.com/office/drawing/2014/main" id="{048F7436-7A4D-4B0F-82A2-95342A01FF0B}"/>
                  </a:ext>
                </a:extLst>
              </p:cNvPr>
              <p:cNvSpPr/>
              <p:nvPr/>
            </p:nvSpPr>
            <p:spPr>
              <a:xfrm>
                <a:off x="4860324" y="2125362"/>
                <a:ext cx="540000" cy="54000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>
                <a:extLst>
                  <a:ext uri="{FF2B5EF4-FFF2-40B4-BE49-F238E27FC236}">
                    <a16:creationId xmlns:a16="http://schemas.microsoft.com/office/drawing/2014/main" id="{65F2FE01-EC54-4985-9289-43C14A08C164}"/>
                  </a:ext>
                </a:extLst>
              </p:cNvPr>
              <p:cNvSpPr/>
              <p:nvPr/>
            </p:nvSpPr>
            <p:spPr>
              <a:xfrm>
                <a:off x="4736757" y="220774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A6A08568-3BAD-433D-A027-3D8ADCE5DB72}"/>
                  </a:ext>
                </a:extLst>
              </p:cNvPr>
              <p:cNvSpPr/>
              <p:nvPr/>
            </p:nvSpPr>
            <p:spPr>
              <a:xfrm>
                <a:off x="4736757" y="243655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C64D52EB-02AE-4265-95D7-08F84F86807A}"/>
              </a:ext>
            </a:extLst>
          </p:cNvPr>
          <p:cNvCxnSpPr>
            <a:stCxn id="6" idx="3"/>
            <a:endCxn id="9" idx="1"/>
          </p:cNvCxnSpPr>
          <p:nvPr/>
        </p:nvCxnSpPr>
        <p:spPr>
          <a:xfrm>
            <a:off x="1593410" y="473086"/>
            <a:ext cx="200514" cy="26161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CE543825-5460-4F57-9C30-E299FFC4908D}"/>
              </a:ext>
            </a:extLst>
          </p:cNvPr>
          <p:cNvCxnSpPr>
            <a:stCxn id="7" idx="3"/>
            <a:endCxn id="9" idx="1"/>
          </p:cNvCxnSpPr>
          <p:nvPr/>
        </p:nvCxnSpPr>
        <p:spPr>
          <a:xfrm flipV="1">
            <a:off x="1593410" y="734696"/>
            <a:ext cx="200514" cy="5017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B1F6990C-47E0-4669-B020-46CFAFA92FA4}"/>
              </a:ext>
            </a:extLst>
          </p:cNvPr>
          <p:cNvCxnSpPr>
            <a:stCxn id="9" idx="3"/>
            <a:endCxn id="5" idx="1"/>
          </p:cNvCxnSpPr>
          <p:nvPr/>
        </p:nvCxnSpPr>
        <p:spPr>
          <a:xfrm>
            <a:off x="3398658" y="734696"/>
            <a:ext cx="36842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" name="Group 20">
            <a:extLst>
              <a:ext uri="{FF2B5EF4-FFF2-40B4-BE49-F238E27FC236}">
                <a16:creationId xmlns:a16="http://schemas.microsoft.com/office/drawing/2014/main" id="{7D5E52AF-CB27-4F04-A471-A6E63343C3F5}"/>
              </a:ext>
            </a:extLst>
          </p:cNvPr>
          <p:cNvGrpSpPr/>
          <p:nvPr/>
        </p:nvGrpSpPr>
        <p:grpSpPr>
          <a:xfrm>
            <a:off x="5379051" y="473086"/>
            <a:ext cx="1550457" cy="523220"/>
            <a:chOff x="5241236" y="936872"/>
            <a:chExt cx="1758985" cy="523220"/>
          </a:xfrm>
          <a:solidFill>
            <a:schemeClr val="accent2">
              <a:lumMod val="20000"/>
              <a:lumOff val="80000"/>
            </a:schemeClr>
          </a:solidFill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328BA7D2-9EBB-4A86-A003-50E1D58B8308}"/>
                </a:ext>
              </a:extLst>
            </p:cNvPr>
            <p:cNvSpPr txBox="1"/>
            <p:nvPr/>
          </p:nvSpPr>
          <p:spPr>
            <a:xfrm>
              <a:off x="5241236" y="936872"/>
              <a:ext cx="1758985" cy="5232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&lt;&lt;component&gt;&gt;</a:t>
              </a:r>
            </a:p>
            <a:p>
              <a:r>
                <a:rPr lang="en-US" sz="1400" dirty="0"/>
                <a:t>SK</a:t>
              </a:r>
            </a:p>
          </p:txBody>
        </p: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07257B89-6F07-4B6C-8432-8097F8815E1F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631460" y="1046208"/>
              <a:ext cx="137671" cy="112035"/>
              <a:chOff x="4736757" y="2125362"/>
              <a:chExt cx="663567" cy="540000"/>
            </a:xfrm>
            <a:grpFill/>
          </p:grpSpPr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4B93E70C-BC57-4AB4-8B4C-12036497E04F}"/>
                  </a:ext>
                </a:extLst>
              </p:cNvPr>
              <p:cNvSpPr/>
              <p:nvPr/>
            </p:nvSpPr>
            <p:spPr>
              <a:xfrm>
                <a:off x="4860324" y="2125362"/>
                <a:ext cx="540000" cy="54000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B79AA9D9-92F1-415A-B5DD-D41B83FD15FB}"/>
                  </a:ext>
                </a:extLst>
              </p:cNvPr>
              <p:cNvSpPr/>
              <p:nvPr/>
            </p:nvSpPr>
            <p:spPr>
              <a:xfrm>
                <a:off x="4736757" y="220774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63511B31-AC59-48B7-9C97-74F52B06E0C9}"/>
                  </a:ext>
                </a:extLst>
              </p:cNvPr>
              <p:cNvSpPr/>
              <p:nvPr/>
            </p:nvSpPr>
            <p:spPr>
              <a:xfrm>
                <a:off x="4736757" y="243655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F3471027-44D9-4A84-AD8E-10D80CE18F42}"/>
              </a:ext>
            </a:extLst>
          </p:cNvPr>
          <p:cNvCxnSpPr>
            <a:stCxn id="5" idx="3"/>
            <a:endCxn id="22" idx="1"/>
          </p:cNvCxnSpPr>
          <p:nvPr/>
        </p:nvCxnSpPr>
        <p:spPr>
          <a:xfrm>
            <a:off x="5183144" y="734696"/>
            <a:ext cx="19590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9" name="Group 28">
            <a:extLst>
              <a:ext uri="{FF2B5EF4-FFF2-40B4-BE49-F238E27FC236}">
                <a16:creationId xmlns:a16="http://schemas.microsoft.com/office/drawing/2014/main" id="{721CEEFA-1AB4-4647-BF69-324633B08A07}"/>
              </a:ext>
            </a:extLst>
          </p:cNvPr>
          <p:cNvGrpSpPr/>
          <p:nvPr/>
        </p:nvGrpSpPr>
        <p:grpSpPr>
          <a:xfrm>
            <a:off x="7261592" y="454394"/>
            <a:ext cx="1550457" cy="523220"/>
            <a:chOff x="5241236" y="936872"/>
            <a:chExt cx="1758985" cy="523220"/>
          </a:xfrm>
          <a:solidFill>
            <a:schemeClr val="accent2">
              <a:lumMod val="20000"/>
              <a:lumOff val="80000"/>
            </a:schemeClr>
          </a:solidFill>
        </p:grpSpPr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98EDDA0E-89B2-4586-872B-9C6B9ADBDD1F}"/>
                </a:ext>
              </a:extLst>
            </p:cNvPr>
            <p:cNvSpPr txBox="1"/>
            <p:nvPr/>
          </p:nvSpPr>
          <p:spPr>
            <a:xfrm>
              <a:off x="5241236" y="936872"/>
              <a:ext cx="1758985" cy="5232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&lt;&lt;component&gt;&gt;</a:t>
              </a:r>
            </a:p>
            <a:p>
              <a:r>
                <a:rPr lang="en-US" sz="1400" dirty="0"/>
                <a:t>Not Null</a:t>
              </a:r>
            </a:p>
          </p:txBody>
        </p:sp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FEB61275-6EC2-429F-A5D7-C53BAF4E9C4C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631460" y="1046208"/>
              <a:ext cx="137671" cy="112035"/>
              <a:chOff x="4736757" y="2125362"/>
              <a:chExt cx="663567" cy="540000"/>
            </a:xfrm>
            <a:grpFill/>
          </p:grpSpPr>
          <p:sp>
            <p:nvSpPr>
              <p:cNvPr id="32" name="Rectangle 31">
                <a:extLst>
                  <a:ext uri="{FF2B5EF4-FFF2-40B4-BE49-F238E27FC236}">
                    <a16:creationId xmlns:a16="http://schemas.microsoft.com/office/drawing/2014/main" id="{F2884BCB-DAA9-403A-811B-B198147325C3}"/>
                  </a:ext>
                </a:extLst>
              </p:cNvPr>
              <p:cNvSpPr/>
              <p:nvPr/>
            </p:nvSpPr>
            <p:spPr>
              <a:xfrm>
                <a:off x="4860324" y="2125362"/>
                <a:ext cx="540000" cy="54000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3" name="Rectangle 32">
                <a:extLst>
                  <a:ext uri="{FF2B5EF4-FFF2-40B4-BE49-F238E27FC236}">
                    <a16:creationId xmlns:a16="http://schemas.microsoft.com/office/drawing/2014/main" id="{C1B16BF8-567A-4DF4-B781-2856441C8D6E}"/>
                  </a:ext>
                </a:extLst>
              </p:cNvPr>
              <p:cNvSpPr/>
              <p:nvPr/>
            </p:nvSpPr>
            <p:spPr>
              <a:xfrm>
                <a:off x="4736757" y="220774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" name="Rectangle 33">
                <a:extLst>
                  <a:ext uri="{FF2B5EF4-FFF2-40B4-BE49-F238E27FC236}">
                    <a16:creationId xmlns:a16="http://schemas.microsoft.com/office/drawing/2014/main" id="{157528BA-52B2-4E1A-BCBB-758829DA36AE}"/>
                  </a:ext>
                </a:extLst>
              </p:cNvPr>
              <p:cNvSpPr/>
              <p:nvPr/>
            </p:nvSpPr>
            <p:spPr>
              <a:xfrm>
                <a:off x="4736757" y="243655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72CFBDA9-FDE6-4F54-AA1C-6032D05DCB2F}"/>
              </a:ext>
            </a:extLst>
          </p:cNvPr>
          <p:cNvGrpSpPr/>
          <p:nvPr/>
        </p:nvGrpSpPr>
        <p:grpSpPr>
          <a:xfrm>
            <a:off x="7338537" y="1498061"/>
            <a:ext cx="1550457" cy="523220"/>
            <a:chOff x="5241236" y="936872"/>
            <a:chExt cx="1758985" cy="523220"/>
          </a:xfrm>
          <a:solidFill>
            <a:schemeClr val="accent2">
              <a:lumMod val="20000"/>
              <a:lumOff val="80000"/>
            </a:schemeClr>
          </a:solidFill>
        </p:grpSpPr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754F37FB-18CE-4AF8-A08D-3FF3E8ACA95E}"/>
                </a:ext>
              </a:extLst>
            </p:cNvPr>
            <p:cNvSpPr txBox="1"/>
            <p:nvPr/>
          </p:nvSpPr>
          <p:spPr>
            <a:xfrm>
              <a:off x="5241236" y="936872"/>
              <a:ext cx="1758985" cy="5232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&lt;&lt;component&gt;&gt;</a:t>
              </a:r>
            </a:p>
            <a:p>
              <a:r>
                <a:rPr lang="en-US" sz="1400" dirty="0"/>
                <a:t>Add Date</a:t>
              </a:r>
            </a:p>
          </p:txBody>
        </p:sp>
        <p:grpSp>
          <p:nvGrpSpPr>
            <p:cNvPr id="37" name="Group 36">
              <a:extLst>
                <a:ext uri="{FF2B5EF4-FFF2-40B4-BE49-F238E27FC236}">
                  <a16:creationId xmlns:a16="http://schemas.microsoft.com/office/drawing/2014/main" id="{BEBFF35A-039C-4701-B719-CE685CF6BF00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631460" y="1046208"/>
              <a:ext cx="137671" cy="112035"/>
              <a:chOff x="4736757" y="2125362"/>
              <a:chExt cx="663567" cy="540000"/>
            </a:xfrm>
            <a:grpFill/>
          </p:grpSpPr>
          <p:sp>
            <p:nvSpPr>
              <p:cNvPr id="38" name="Rectangle 37">
                <a:extLst>
                  <a:ext uri="{FF2B5EF4-FFF2-40B4-BE49-F238E27FC236}">
                    <a16:creationId xmlns:a16="http://schemas.microsoft.com/office/drawing/2014/main" id="{910D6107-B923-4E1F-8A21-D9AD795711DB}"/>
                  </a:ext>
                </a:extLst>
              </p:cNvPr>
              <p:cNvSpPr/>
              <p:nvPr/>
            </p:nvSpPr>
            <p:spPr>
              <a:xfrm>
                <a:off x="4860324" y="2125362"/>
                <a:ext cx="540000" cy="54000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" name="Rectangle 38">
                <a:extLst>
                  <a:ext uri="{FF2B5EF4-FFF2-40B4-BE49-F238E27FC236}">
                    <a16:creationId xmlns:a16="http://schemas.microsoft.com/office/drawing/2014/main" id="{E6A7056C-AAE5-47E0-B327-4AA23FAD7F0B}"/>
                  </a:ext>
                </a:extLst>
              </p:cNvPr>
              <p:cNvSpPr/>
              <p:nvPr/>
            </p:nvSpPr>
            <p:spPr>
              <a:xfrm>
                <a:off x="4736757" y="220774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0" name="Rectangle 39">
                <a:extLst>
                  <a:ext uri="{FF2B5EF4-FFF2-40B4-BE49-F238E27FC236}">
                    <a16:creationId xmlns:a16="http://schemas.microsoft.com/office/drawing/2014/main" id="{FAA45F8B-54DB-4256-824F-0792C6D18C0A}"/>
                  </a:ext>
                </a:extLst>
              </p:cNvPr>
              <p:cNvSpPr/>
              <p:nvPr/>
            </p:nvSpPr>
            <p:spPr>
              <a:xfrm>
                <a:off x="4736757" y="243655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E9AC668F-6185-496F-8DE1-FAA8A1437678}"/>
              </a:ext>
            </a:extLst>
          </p:cNvPr>
          <p:cNvCxnSpPr>
            <a:cxnSpLocks/>
            <a:stCxn id="22" idx="3"/>
            <a:endCxn id="30" idx="1"/>
          </p:cNvCxnSpPr>
          <p:nvPr/>
        </p:nvCxnSpPr>
        <p:spPr>
          <a:xfrm flipV="1">
            <a:off x="6929508" y="716004"/>
            <a:ext cx="332084" cy="186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5536F3DB-E6DC-4F79-8C49-C51649F424F7}"/>
              </a:ext>
            </a:extLst>
          </p:cNvPr>
          <p:cNvCxnSpPr>
            <a:stCxn id="30" idx="2"/>
            <a:endCxn id="36" idx="0"/>
          </p:cNvCxnSpPr>
          <p:nvPr/>
        </p:nvCxnSpPr>
        <p:spPr>
          <a:xfrm>
            <a:off x="8036821" y="977614"/>
            <a:ext cx="76945" cy="52044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A6549A3D-EF8F-4B31-9F4A-9BF2C6ECA5F7}"/>
              </a:ext>
            </a:extLst>
          </p:cNvPr>
          <p:cNvSpPr txBox="1"/>
          <p:nvPr/>
        </p:nvSpPr>
        <p:spPr>
          <a:xfrm>
            <a:off x="92983" y="2409218"/>
            <a:ext cx="1416065" cy="52322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/>
              <a:t>&lt;&lt;component&gt;&gt;</a:t>
            </a:r>
          </a:p>
          <a:p>
            <a:r>
              <a:rPr lang="en-US" sz="1400" dirty="0"/>
              <a:t>S2.Parts</a:t>
            </a:r>
          </a:p>
        </p:txBody>
      </p:sp>
      <p:grpSp>
        <p:nvGrpSpPr>
          <p:cNvPr id="46" name="Group 45">
            <a:extLst>
              <a:ext uri="{FF2B5EF4-FFF2-40B4-BE49-F238E27FC236}">
                <a16:creationId xmlns:a16="http://schemas.microsoft.com/office/drawing/2014/main" id="{3081D8F1-5F2B-44AB-9397-3C915807BFEA}"/>
              </a:ext>
            </a:extLst>
          </p:cNvPr>
          <p:cNvGrpSpPr/>
          <p:nvPr/>
        </p:nvGrpSpPr>
        <p:grpSpPr>
          <a:xfrm>
            <a:off x="1704955" y="2409218"/>
            <a:ext cx="1550457" cy="523220"/>
            <a:chOff x="5241236" y="936872"/>
            <a:chExt cx="1758985" cy="523220"/>
          </a:xfrm>
          <a:solidFill>
            <a:schemeClr val="accent2">
              <a:lumMod val="20000"/>
              <a:lumOff val="80000"/>
            </a:schemeClr>
          </a:solidFill>
        </p:grpSpPr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19742B36-9786-4254-890F-741921C2AA42}"/>
                </a:ext>
              </a:extLst>
            </p:cNvPr>
            <p:cNvSpPr txBox="1"/>
            <p:nvPr/>
          </p:nvSpPr>
          <p:spPr>
            <a:xfrm>
              <a:off x="5241236" y="936872"/>
              <a:ext cx="1758985" cy="5232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&lt;&lt;component&gt;&gt;</a:t>
              </a:r>
            </a:p>
            <a:p>
              <a:r>
                <a:rPr lang="en-US" sz="1400" dirty="0"/>
                <a:t>SK</a:t>
              </a:r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D563ADE9-5AA3-40AD-BF48-1DE3F63CC1B0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631460" y="1046208"/>
              <a:ext cx="137671" cy="112035"/>
              <a:chOff x="4736757" y="2125362"/>
              <a:chExt cx="663567" cy="540000"/>
            </a:xfrm>
            <a:grpFill/>
          </p:grpSpPr>
          <p:sp>
            <p:nvSpPr>
              <p:cNvPr id="49" name="Rectangle 48">
                <a:extLst>
                  <a:ext uri="{FF2B5EF4-FFF2-40B4-BE49-F238E27FC236}">
                    <a16:creationId xmlns:a16="http://schemas.microsoft.com/office/drawing/2014/main" id="{668C49E9-0818-40D3-9D9F-935728891229}"/>
                  </a:ext>
                </a:extLst>
              </p:cNvPr>
              <p:cNvSpPr/>
              <p:nvPr/>
            </p:nvSpPr>
            <p:spPr>
              <a:xfrm>
                <a:off x="4860324" y="2125362"/>
                <a:ext cx="540000" cy="54000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0" name="Rectangle 49">
                <a:extLst>
                  <a:ext uri="{FF2B5EF4-FFF2-40B4-BE49-F238E27FC236}">
                    <a16:creationId xmlns:a16="http://schemas.microsoft.com/office/drawing/2014/main" id="{927C3D59-9F80-4DAC-90C1-605867460236}"/>
                  </a:ext>
                </a:extLst>
              </p:cNvPr>
              <p:cNvSpPr/>
              <p:nvPr/>
            </p:nvSpPr>
            <p:spPr>
              <a:xfrm>
                <a:off x="4736757" y="220774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1" name="Rectangle 50">
                <a:extLst>
                  <a:ext uri="{FF2B5EF4-FFF2-40B4-BE49-F238E27FC236}">
                    <a16:creationId xmlns:a16="http://schemas.microsoft.com/office/drawing/2014/main" id="{EFCBD845-822B-4030-9D5A-168A3574D0F8}"/>
                  </a:ext>
                </a:extLst>
              </p:cNvPr>
              <p:cNvSpPr/>
              <p:nvPr/>
            </p:nvSpPr>
            <p:spPr>
              <a:xfrm>
                <a:off x="4736757" y="243655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7E4BE935-AE6A-4C1A-A16B-8EF5CFA66026}"/>
              </a:ext>
            </a:extLst>
          </p:cNvPr>
          <p:cNvGrpSpPr/>
          <p:nvPr/>
        </p:nvGrpSpPr>
        <p:grpSpPr>
          <a:xfrm>
            <a:off x="5315077" y="2399155"/>
            <a:ext cx="1550457" cy="523220"/>
            <a:chOff x="5241236" y="936872"/>
            <a:chExt cx="1758985" cy="523220"/>
          </a:xfrm>
          <a:solidFill>
            <a:schemeClr val="accent2">
              <a:lumMod val="20000"/>
              <a:lumOff val="80000"/>
            </a:schemeClr>
          </a:solidFill>
        </p:grpSpPr>
        <p:sp>
          <p:nvSpPr>
            <p:cNvPr id="53" name="TextBox 52">
              <a:extLst>
                <a:ext uri="{FF2B5EF4-FFF2-40B4-BE49-F238E27FC236}">
                  <a16:creationId xmlns:a16="http://schemas.microsoft.com/office/drawing/2014/main" id="{AEC40092-EF3E-4416-95D2-A3450BF328AD}"/>
                </a:ext>
              </a:extLst>
            </p:cNvPr>
            <p:cNvSpPr txBox="1"/>
            <p:nvPr/>
          </p:nvSpPr>
          <p:spPr>
            <a:xfrm>
              <a:off x="5241236" y="936872"/>
              <a:ext cx="1758985" cy="5232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&lt;&lt;component&gt;&gt;</a:t>
              </a:r>
            </a:p>
            <a:p>
              <a:r>
                <a:rPr lang="en-US" sz="1400" dirty="0"/>
                <a:t>$2E</a:t>
              </a:r>
            </a:p>
          </p:txBody>
        </p: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FC7F494A-89DC-4F42-B01A-6EFDBCE916E9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631460" y="1046208"/>
              <a:ext cx="137671" cy="112035"/>
              <a:chOff x="4736757" y="2125362"/>
              <a:chExt cx="663567" cy="540000"/>
            </a:xfrm>
            <a:grpFill/>
          </p:grpSpPr>
          <p:sp>
            <p:nvSpPr>
              <p:cNvPr id="55" name="Rectangle 54">
                <a:extLst>
                  <a:ext uri="{FF2B5EF4-FFF2-40B4-BE49-F238E27FC236}">
                    <a16:creationId xmlns:a16="http://schemas.microsoft.com/office/drawing/2014/main" id="{0717C899-B6B7-46D5-8A89-9C86D6815E3E}"/>
                  </a:ext>
                </a:extLst>
              </p:cNvPr>
              <p:cNvSpPr/>
              <p:nvPr/>
            </p:nvSpPr>
            <p:spPr>
              <a:xfrm>
                <a:off x="4860324" y="2125362"/>
                <a:ext cx="540000" cy="54000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" name="Rectangle 55">
                <a:extLst>
                  <a:ext uri="{FF2B5EF4-FFF2-40B4-BE49-F238E27FC236}">
                    <a16:creationId xmlns:a16="http://schemas.microsoft.com/office/drawing/2014/main" id="{16557C2B-0F47-4D63-B08E-DE0C0E5520AD}"/>
                  </a:ext>
                </a:extLst>
              </p:cNvPr>
              <p:cNvSpPr/>
              <p:nvPr/>
            </p:nvSpPr>
            <p:spPr>
              <a:xfrm>
                <a:off x="4736757" y="220774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7" name="Rectangle 56">
                <a:extLst>
                  <a:ext uri="{FF2B5EF4-FFF2-40B4-BE49-F238E27FC236}">
                    <a16:creationId xmlns:a16="http://schemas.microsoft.com/office/drawing/2014/main" id="{63FBD6CA-4070-47FF-BF3A-70BF649F8A60}"/>
                  </a:ext>
                </a:extLst>
              </p:cNvPr>
              <p:cNvSpPr/>
              <p:nvPr/>
            </p:nvSpPr>
            <p:spPr>
              <a:xfrm>
                <a:off x="4736757" y="243655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792C207D-904F-4D8D-B6DD-28D1BD31F513}"/>
              </a:ext>
            </a:extLst>
          </p:cNvPr>
          <p:cNvGrpSpPr/>
          <p:nvPr/>
        </p:nvGrpSpPr>
        <p:grpSpPr>
          <a:xfrm>
            <a:off x="3524499" y="2397700"/>
            <a:ext cx="1550457" cy="523220"/>
            <a:chOff x="5257666" y="896633"/>
            <a:chExt cx="1758985" cy="523220"/>
          </a:xfrm>
          <a:solidFill>
            <a:schemeClr val="accent2">
              <a:lumMod val="20000"/>
              <a:lumOff val="80000"/>
            </a:schemeClr>
          </a:solidFill>
        </p:grpSpPr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4F89B6EB-EBD0-4E2A-AD3D-46C49D8E1762}"/>
                </a:ext>
              </a:extLst>
            </p:cNvPr>
            <p:cNvSpPr txBox="1"/>
            <p:nvPr/>
          </p:nvSpPr>
          <p:spPr>
            <a:xfrm>
              <a:off x="5257666" y="896633"/>
              <a:ext cx="1758985" cy="5232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&lt;&lt;component&gt;&gt;</a:t>
              </a:r>
            </a:p>
            <a:p>
              <a:r>
                <a:rPr lang="en-US" sz="1400" dirty="0"/>
                <a:t>A2E Date</a:t>
              </a:r>
            </a:p>
          </p:txBody>
        </p: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2869D28E-2BC4-4211-A7DC-A71B58B30210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631460" y="1046208"/>
              <a:ext cx="137671" cy="112035"/>
              <a:chOff x="4736757" y="2125362"/>
              <a:chExt cx="663567" cy="540000"/>
            </a:xfrm>
            <a:grpFill/>
          </p:grpSpPr>
          <p:sp>
            <p:nvSpPr>
              <p:cNvPr id="61" name="Rectangle 60">
                <a:extLst>
                  <a:ext uri="{FF2B5EF4-FFF2-40B4-BE49-F238E27FC236}">
                    <a16:creationId xmlns:a16="http://schemas.microsoft.com/office/drawing/2014/main" id="{D8AA2B1A-DA84-4429-B0F5-D950ED8791BF}"/>
                  </a:ext>
                </a:extLst>
              </p:cNvPr>
              <p:cNvSpPr/>
              <p:nvPr/>
            </p:nvSpPr>
            <p:spPr>
              <a:xfrm>
                <a:off x="4860324" y="2125362"/>
                <a:ext cx="540000" cy="54000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Rectangle 61">
                <a:extLst>
                  <a:ext uri="{FF2B5EF4-FFF2-40B4-BE49-F238E27FC236}">
                    <a16:creationId xmlns:a16="http://schemas.microsoft.com/office/drawing/2014/main" id="{243B6FFA-B83D-49A1-A6E9-B771C7886885}"/>
                  </a:ext>
                </a:extLst>
              </p:cNvPr>
              <p:cNvSpPr/>
              <p:nvPr/>
            </p:nvSpPr>
            <p:spPr>
              <a:xfrm>
                <a:off x="4736757" y="220774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3" name="Rectangle 62">
                <a:extLst>
                  <a:ext uri="{FF2B5EF4-FFF2-40B4-BE49-F238E27FC236}">
                    <a16:creationId xmlns:a16="http://schemas.microsoft.com/office/drawing/2014/main" id="{40E7A9E8-35FF-4253-969D-753CE1CF8286}"/>
                  </a:ext>
                </a:extLst>
              </p:cNvPr>
              <p:cNvSpPr/>
              <p:nvPr/>
            </p:nvSpPr>
            <p:spPr>
              <a:xfrm>
                <a:off x="4736757" y="243655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cxnSp>
        <p:nvCxnSpPr>
          <p:cNvPr id="65" name="Straight Arrow Connector 64">
            <a:extLst>
              <a:ext uri="{FF2B5EF4-FFF2-40B4-BE49-F238E27FC236}">
                <a16:creationId xmlns:a16="http://schemas.microsoft.com/office/drawing/2014/main" id="{9F9BA18C-AF97-4D5F-84B4-45FF29C20FBC}"/>
              </a:ext>
            </a:extLst>
          </p:cNvPr>
          <p:cNvCxnSpPr>
            <a:stCxn id="45" idx="3"/>
            <a:endCxn id="47" idx="1"/>
          </p:cNvCxnSpPr>
          <p:nvPr/>
        </p:nvCxnSpPr>
        <p:spPr>
          <a:xfrm>
            <a:off x="1509048" y="2670828"/>
            <a:ext cx="19590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>
            <a:extLst>
              <a:ext uri="{FF2B5EF4-FFF2-40B4-BE49-F238E27FC236}">
                <a16:creationId xmlns:a16="http://schemas.microsoft.com/office/drawing/2014/main" id="{B1A372E8-74EC-4FC3-A1D5-CCB6CD75EA65}"/>
              </a:ext>
            </a:extLst>
          </p:cNvPr>
          <p:cNvCxnSpPr>
            <a:stCxn id="47" idx="3"/>
            <a:endCxn id="59" idx="1"/>
          </p:cNvCxnSpPr>
          <p:nvPr/>
        </p:nvCxnSpPr>
        <p:spPr>
          <a:xfrm flipV="1">
            <a:off x="3255412" y="2659310"/>
            <a:ext cx="269087" cy="115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E0721963-6678-4A4A-9ADB-3496352EE6A2}"/>
              </a:ext>
            </a:extLst>
          </p:cNvPr>
          <p:cNvCxnSpPr>
            <a:stCxn id="59" idx="3"/>
            <a:endCxn id="53" idx="1"/>
          </p:cNvCxnSpPr>
          <p:nvPr/>
        </p:nvCxnSpPr>
        <p:spPr>
          <a:xfrm>
            <a:off x="5074956" y="2659310"/>
            <a:ext cx="240121" cy="14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0" name="Group 69">
            <a:extLst>
              <a:ext uri="{FF2B5EF4-FFF2-40B4-BE49-F238E27FC236}">
                <a16:creationId xmlns:a16="http://schemas.microsoft.com/office/drawing/2014/main" id="{857D59D7-D836-4F8A-A3AD-CBC6A8E40B0A}"/>
              </a:ext>
            </a:extLst>
          </p:cNvPr>
          <p:cNvGrpSpPr/>
          <p:nvPr/>
        </p:nvGrpSpPr>
        <p:grpSpPr>
          <a:xfrm>
            <a:off x="6084259" y="3345326"/>
            <a:ext cx="1550457" cy="523220"/>
            <a:chOff x="5241236" y="936872"/>
            <a:chExt cx="1758985" cy="523220"/>
          </a:xfrm>
          <a:solidFill>
            <a:schemeClr val="accent2">
              <a:lumMod val="20000"/>
              <a:lumOff val="80000"/>
            </a:schemeClr>
          </a:solidFill>
        </p:grpSpPr>
        <p:sp>
          <p:nvSpPr>
            <p:cNvPr id="71" name="TextBox 70">
              <a:extLst>
                <a:ext uri="{FF2B5EF4-FFF2-40B4-BE49-F238E27FC236}">
                  <a16:creationId xmlns:a16="http://schemas.microsoft.com/office/drawing/2014/main" id="{1539CCA3-A366-43BE-852F-BDF523E45FD7}"/>
                </a:ext>
              </a:extLst>
            </p:cNvPr>
            <p:cNvSpPr txBox="1"/>
            <p:nvPr/>
          </p:nvSpPr>
          <p:spPr>
            <a:xfrm>
              <a:off x="5241236" y="936872"/>
              <a:ext cx="1758985" cy="5232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&lt;&lt;component&gt;&gt;</a:t>
              </a:r>
            </a:p>
            <a:p>
              <a:r>
                <a:rPr lang="en-US" sz="1400" dirty="0"/>
                <a:t>Group</a:t>
              </a:r>
            </a:p>
          </p:txBody>
        </p: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99261949-12A1-48D0-8E96-5330C8888167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631460" y="1046208"/>
              <a:ext cx="137671" cy="112035"/>
              <a:chOff x="4736757" y="2125362"/>
              <a:chExt cx="663567" cy="540000"/>
            </a:xfrm>
            <a:grpFill/>
          </p:grpSpPr>
          <p:sp>
            <p:nvSpPr>
              <p:cNvPr id="73" name="Rectangle 72">
                <a:extLst>
                  <a:ext uri="{FF2B5EF4-FFF2-40B4-BE49-F238E27FC236}">
                    <a16:creationId xmlns:a16="http://schemas.microsoft.com/office/drawing/2014/main" id="{0029B574-9B87-48A8-AAA2-5FCD6CC884FE}"/>
                  </a:ext>
                </a:extLst>
              </p:cNvPr>
              <p:cNvSpPr/>
              <p:nvPr/>
            </p:nvSpPr>
            <p:spPr>
              <a:xfrm>
                <a:off x="4860324" y="2125362"/>
                <a:ext cx="540000" cy="54000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Rectangle 73">
                <a:extLst>
                  <a:ext uri="{FF2B5EF4-FFF2-40B4-BE49-F238E27FC236}">
                    <a16:creationId xmlns:a16="http://schemas.microsoft.com/office/drawing/2014/main" id="{4745238E-D9B2-4EFB-AE2E-6B53717E4595}"/>
                  </a:ext>
                </a:extLst>
              </p:cNvPr>
              <p:cNvSpPr/>
              <p:nvPr/>
            </p:nvSpPr>
            <p:spPr>
              <a:xfrm>
                <a:off x="4736757" y="220774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Rectangle 74">
                <a:extLst>
                  <a:ext uri="{FF2B5EF4-FFF2-40B4-BE49-F238E27FC236}">
                    <a16:creationId xmlns:a16="http://schemas.microsoft.com/office/drawing/2014/main" id="{F5DBD360-96F7-4AFD-981D-F662C2349466}"/>
                  </a:ext>
                </a:extLst>
              </p:cNvPr>
              <p:cNvSpPr/>
              <p:nvPr/>
            </p:nvSpPr>
            <p:spPr>
              <a:xfrm>
                <a:off x="4736757" y="243655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cxnSp>
        <p:nvCxnSpPr>
          <p:cNvPr id="78" name="Straight Arrow Connector 77">
            <a:extLst>
              <a:ext uri="{FF2B5EF4-FFF2-40B4-BE49-F238E27FC236}">
                <a16:creationId xmlns:a16="http://schemas.microsoft.com/office/drawing/2014/main" id="{FB281F0B-3884-4320-B395-93167D6C578E}"/>
              </a:ext>
            </a:extLst>
          </p:cNvPr>
          <p:cNvCxnSpPr>
            <a:cxnSpLocks/>
            <a:stCxn id="53" idx="2"/>
            <a:endCxn id="71" idx="0"/>
          </p:cNvCxnSpPr>
          <p:nvPr/>
        </p:nvCxnSpPr>
        <p:spPr>
          <a:xfrm>
            <a:off x="6090306" y="2922375"/>
            <a:ext cx="769182" cy="4229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9" name="Group 78">
            <a:extLst>
              <a:ext uri="{FF2B5EF4-FFF2-40B4-BE49-F238E27FC236}">
                <a16:creationId xmlns:a16="http://schemas.microsoft.com/office/drawing/2014/main" id="{937A508C-B2FA-4FD0-9FA1-FC7450AFDA8F}"/>
              </a:ext>
            </a:extLst>
          </p:cNvPr>
          <p:cNvGrpSpPr/>
          <p:nvPr/>
        </p:nvGrpSpPr>
        <p:grpSpPr>
          <a:xfrm>
            <a:off x="7503009" y="5098329"/>
            <a:ext cx="1550457" cy="523220"/>
            <a:chOff x="5241236" y="936872"/>
            <a:chExt cx="1758985" cy="523220"/>
          </a:xfrm>
          <a:solidFill>
            <a:schemeClr val="accent2">
              <a:lumMod val="20000"/>
              <a:lumOff val="80000"/>
            </a:schemeClr>
          </a:solidFill>
        </p:grpSpPr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027D3B07-5346-4A10-9711-76D24C92162E}"/>
                </a:ext>
              </a:extLst>
            </p:cNvPr>
            <p:cNvSpPr txBox="1"/>
            <p:nvPr/>
          </p:nvSpPr>
          <p:spPr>
            <a:xfrm>
              <a:off x="5241236" y="936872"/>
              <a:ext cx="1758985" cy="52322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US" sz="1400" dirty="0"/>
                <a:t>&lt;&lt;component&gt;&gt;</a:t>
              </a:r>
            </a:p>
            <a:p>
              <a:r>
                <a:rPr lang="en-US" sz="1400" dirty="0"/>
                <a:t>Check PK</a:t>
              </a:r>
            </a:p>
          </p:txBody>
        </p: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AD668A33-B66C-40C1-B31F-CA7DB4FE6266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6631460" y="1046208"/>
              <a:ext cx="137671" cy="112035"/>
              <a:chOff x="4736757" y="2125362"/>
              <a:chExt cx="663567" cy="540000"/>
            </a:xfrm>
            <a:grpFill/>
          </p:grpSpPr>
          <p:sp>
            <p:nvSpPr>
              <p:cNvPr id="82" name="Rectangle 81">
                <a:extLst>
                  <a:ext uri="{FF2B5EF4-FFF2-40B4-BE49-F238E27FC236}">
                    <a16:creationId xmlns:a16="http://schemas.microsoft.com/office/drawing/2014/main" id="{B5DA1F36-9C91-418A-96B8-A8EA9617F3A5}"/>
                  </a:ext>
                </a:extLst>
              </p:cNvPr>
              <p:cNvSpPr/>
              <p:nvPr/>
            </p:nvSpPr>
            <p:spPr>
              <a:xfrm>
                <a:off x="4860324" y="2125362"/>
                <a:ext cx="540000" cy="540000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05DA1CE0-1DB7-4DA8-86B7-48CC1C6E4DB4}"/>
                  </a:ext>
                </a:extLst>
              </p:cNvPr>
              <p:cNvSpPr/>
              <p:nvPr/>
            </p:nvSpPr>
            <p:spPr>
              <a:xfrm>
                <a:off x="4736757" y="220774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C0B5CC89-9D54-4BFA-B865-429A18466654}"/>
                  </a:ext>
                </a:extLst>
              </p:cNvPr>
              <p:cNvSpPr/>
              <p:nvPr/>
            </p:nvSpPr>
            <p:spPr>
              <a:xfrm>
                <a:off x="4736757" y="2436551"/>
                <a:ext cx="263611" cy="172994"/>
              </a:xfrm>
              <a:prstGeom prst="rect">
                <a:avLst/>
              </a:prstGeom>
              <a:grp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71A2B5F8-1263-4F47-BFA7-28D884539703}"/>
              </a:ext>
            </a:extLst>
          </p:cNvPr>
          <p:cNvCxnSpPr>
            <a:stCxn id="36" idx="2"/>
            <a:endCxn id="80" idx="0"/>
          </p:cNvCxnSpPr>
          <p:nvPr/>
        </p:nvCxnSpPr>
        <p:spPr>
          <a:xfrm>
            <a:off x="8113766" y="2021281"/>
            <a:ext cx="164472" cy="307704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>
            <a:extLst>
              <a:ext uri="{FF2B5EF4-FFF2-40B4-BE49-F238E27FC236}">
                <a16:creationId xmlns:a16="http://schemas.microsoft.com/office/drawing/2014/main" id="{FB7A74E2-A1D9-4CC5-9589-F7EBA0EEE5EC}"/>
              </a:ext>
            </a:extLst>
          </p:cNvPr>
          <p:cNvCxnSpPr>
            <a:cxnSpLocks/>
            <a:stCxn id="71" idx="3"/>
            <a:endCxn id="80" idx="0"/>
          </p:cNvCxnSpPr>
          <p:nvPr/>
        </p:nvCxnSpPr>
        <p:spPr>
          <a:xfrm>
            <a:off x="7634716" y="3606936"/>
            <a:ext cx="643522" cy="149139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Arrow Connector 89">
            <a:extLst>
              <a:ext uri="{FF2B5EF4-FFF2-40B4-BE49-F238E27FC236}">
                <a16:creationId xmlns:a16="http://schemas.microsoft.com/office/drawing/2014/main" id="{A3ED20BB-0F7C-470C-8499-CBB10AD1E55A}"/>
              </a:ext>
            </a:extLst>
          </p:cNvPr>
          <p:cNvCxnSpPr>
            <a:cxnSpLocks/>
            <a:stCxn id="80" idx="1"/>
            <a:endCxn id="4" idx="3"/>
          </p:cNvCxnSpPr>
          <p:nvPr/>
        </p:nvCxnSpPr>
        <p:spPr>
          <a:xfrm flipH="1">
            <a:off x="6806190" y="5359939"/>
            <a:ext cx="69681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610505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802D0C95-1D02-4C2D-B96D-5E0910EFAF42}"/>
              </a:ext>
            </a:extLst>
          </p:cNvPr>
          <p:cNvSpPr/>
          <p:nvPr/>
        </p:nvSpPr>
        <p:spPr>
          <a:xfrm>
            <a:off x="808777" y="1499852"/>
            <a:ext cx="742384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Outer Join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04219091-7719-4578-A7B5-91264FE0CBB9}"/>
              </a:ext>
            </a:extLst>
          </p:cNvPr>
          <p:cNvSpPr/>
          <p:nvPr/>
        </p:nvSpPr>
        <p:spPr>
          <a:xfrm>
            <a:off x="2062870" y="1502874"/>
            <a:ext cx="808777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Store in S1 Parts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1B57E047-8870-4C1D-91B0-C5A1B29D2DFA}"/>
              </a:ext>
            </a:extLst>
          </p:cNvPr>
          <p:cNvSpPr/>
          <p:nvPr/>
        </p:nvSpPr>
        <p:spPr>
          <a:xfrm>
            <a:off x="3383356" y="1502874"/>
            <a:ext cx="808777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SK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464CF576-7606-4404-BFF2-F6D6DB48EF8D}"/>
              </a:ext>
            </a:extLst>
          </p:cNvPr>
          <p:cNvSpPr/>
          <p:nvPr/>
        </p:nvSpPr>
        <p:spPr>
          <a:xfrm>
            <a:off x="4703842" y="1502874"/>
            <a:ext cx="808777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Not Null</a:t>
            </a: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F7CC34B7-82D8-44D0-A9F6-8CC60840AF83}"/>
              </a:ext>
            </a:extLst>
          </p:cNvPr>
          <p:cNvSpPr/>
          <p:nvPr/>
        </p:nvSpPr>
        <p:spPr>
          <a:xfrm>
            <a:off x="6024328" y="1502874"/>
            <a:ext cx="808777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Add Date</a:t>
            </a:r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82E7B36B-4397-4821-B49F-4D5AEA4516F8}"/>
              </a:ext>
            </a:extLst>
          </p:cNvPr>
          <p:cNvCxnSpPr>
            <a:stCxn id="2" idx="3"/>
            <a:endCxn id="3" idx="1"/>
          </p:cNvCxnSpPr>
          <p:nvPr/>
        </p:nvCxnSpPr>
        <p:spPr>
          <a:xfrm>
            <a:off x="1551161" y="1703555"/>
            <a:ext cx="511709" cy="30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E1E56AC8-9716-447D-BBAE-1D348AFD3C8D}"/>
              </a:ext>
            </a:extLst>
          </p:cNvPr>
          <p:cNvCxnSpPr>
            <a:stCxn id="3" idx="3"/>
            <a:endCxn id="4" idx="1"/>
          </p:cNvCxnSpPr>
          <p:nvPr/>
        </p:nvCxnSpPr>
        <p:spPr>
          <a:xfrm>
            <a:off x="2871647" y="1706577"/>
            <a:ext cx="51170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762BA6CC-AEA9-46D2-8E4D-1DAE68FB5A93}"/>
              </a:ext>
            </a:extLst>
          </p:cNvPr>
          <p:cNvCxnSpPr>
            <a:stCxn id="4" idx="3"/>
            <a:endCxn id="5" idx="1"/>
          </p:cNvCxnSpPr>
          <p:nvPr/>
        </p:nvCxnSpPr>
        <p:spPr>
          <a:xfrm>
            <a:off x="4192133" y="1706577"/>
            <a:ext cx="51170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12B3D79E-08DB-4759-91B5-479BB66ECC0D}"/>
              </a:ext>
            </a:extLst>
          </p:cNvPr>
          <p:cNvCxnSpPr>
            <a:stCxn id="5" idx="3"/>
            <a:endCxn id="6" idx="1"/>
          </p:cNvCxnSpPr>
          <p:nvPr/>
        </p:nvCxnSpPr>
        <p:spPr>
          <a:xfrm>
            <a:off x="5512619" y="1706577"/>
            <a:ext cx="51170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A90D95AA-C0F3-45DE-8170-5696B07138F0}"/>
              </a:ext>
            </a:extLst>
          </p:cNvPr>
          <p:cNvSpPr/>
          <p:nvPr/>
        </p:nvSpPr>
        <p:spPr>
          <a:xfrm>
            <a:off x="808777" y="2367475"/>
            <a:ext cx="808777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SK</a:t>
            </a:r>
          </a:p>
        </p:txBody>
      </p:sp>
      <p:sp>
        <p:nvSpPr>
          <p:cNvPr id="16" name="Rectangle: Rounded Corners 15">
            <a:extLst>
              <a:ext uri="{FF2B5EF4-FFF2-40B4-BE49-F238E27FC236}">
                <a16:creationId xmlns:a16="http://schemas.microsoft.com/office/drawing/2014/main" id="{C9CE5D25-76BE-41C0-B834-48C4B45B35E8}"/>
              </a:ext>
            </a:extLst>
          </p:cNvPr>
          <p:cNvSpPr/>
          <p:nvPr/>
        </p:nvSpPr>
        <p:spPr>
          <a:xfrm>
            <a:off x="2077771" y="2370497"/>
            <a:ext cx="808777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A2E Date</a:t>
            </a:r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FD9B1DC0-3862-4881-8EF8-BF3A510CB395}"/>
              </a:ext>
            </a:extLst>
          </p:cNvPr>
          <p:cNvSpPr/>
          <p:nvPr/>
        </p:nvSpPr>
        <p:spPr>
          <a:xfrm>
            <a:off x="3346765" y="2370497"/>
            <a:ext cx="808777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$ to Euro</a:t>
            </a:r>
          </a:p>
        </p:txBody>
      </p: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EAD4696A-C72A-40DA-8578-83DE81709F12}"/>
              </a:ext>
            </a:extLst>
          </p:cNvPr>
          <p:cNvCxnSpPr>
            <a:stCxn id="15" idx="3"/>
            <a:endCxn id="16" idx="1"/>
          </p:cNvCxnSpPr>
          <p:nvPr/>
        </p:nvCxnSpPr>
        <p:spPr>
          <a:xfrm>
            <a:off x="1617554" y="2571178"/>
            <a:ext cx="460217" cy="30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36002CB2-F9BE-4399-987B-3DB84A275C2B}"/>
              </a:ext>
            </a:extLst>
          </p:cNvPr>
          <p:cNvCxnSpPr>
            <a:stCxn id="16" idx="3"/>
            <a:endCxn id="17" idx="1"/>
          </p:cNvCxnSpPr>
          <p:nvPr/>
        </p:nvCxnSpPr>
        <p:spPr>
          <a:xfrm>
            <a:off x="2886548" y="2574200"/>
            <a:ext cx="46021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02D800BD-FCDF-4B2D-A427-B8E121171752}"/>
              </a:ext>
            </a:extLst>
          </p:cNvPr>
          <p:cNvSpPr/>
          <p:nvPr/>
        </p:nvSpPr>
        <p:spPr>
          <a:xfrm>
            <a:off x="4615760" y="2370497"/>
            <a:ext cx="808777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Group</a:t>
            </a:r>
          </a:p>
        </p:txBody>
      </p: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9FB2A394-7A48-4222-9BB8-C5AE13D6A116}"/>
              </a:ext>
            </a:extLst>
          </p:cNvPr>
          <p:cNvCxnSpPr>
            <a:cxnSpLocks/>
            <a:stCxn id="17" idx="3"/>
            <a:endCxn id="20" idx="1"/>
          </p:cNvCxnSpPr>
          <p:nvPr/>
        </p:nvCxnSpPr>
        <p:spPr>
          <a:xfrm>
            <a:off x="4155542" y="2574200"/>
            <a:ext cx="46021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>
            <a:extLst>
              <a:ext uri="{FF2B5EF4-FFF2-40B4-BE49-F238E27FC236}">
                <a16:creationId xmlns:a16="http://schemas.microsoft.com/office/drawing/2014/main" id="{83B8136B-5DE6-4A92-9840-3362F56A21F3}"/>
              </a:ext>
            </a:extLst>
          </p:cNvPr>
          <p:cNvSpPr/>
          <p:nvPr/>
        </p:nvSpPr>
        <p:spPr>
          <a:xfrm>
            <a:off x="7188451" y="1706577"/>
            <a:ext cx="108641" cy="8676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: Rounded Corners 23">
            <a:extLst>
              <a:ext uri="{FF2B5EF4-FFF2-40B4-BE49-F238E27FC236}">
                <a16:creationId xmlns:a16="http://schemas.microsoft.com/office/drawing/2014/main" id="{B334831C-E774-488A-8085-6C56AD121DC0}"/>
              </a:ext>
            </a:extLst>
          </p:cNvPr>
          <p:cNvSpPr/>
          <p:nvPr/>
        </p:nvSpPr>
        <p:spPr>
          <a:xfrm>
            <a:off x="7715061" y="1960069"/>
            <a:ext cx="808777" cy="407406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Check PK</a:t>
            </a:r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5BDD3BCD-9A52-4817-9F4B-FEF3C5F7B4DD}"/>
              </a:ext>
            </a:extLst>
          </p:cNvPr>
          <p:cNvCxnSpPr>
            <a:cxnSpLocks/>
            <a:stCxn id="23" idx="3"/>
            <a:endCxn id="24" idx="1"/>
          </p:cNvCxnSpPr>
          <p:nvPr/>
        </p:nvCxnSpPr>
        <p:spPr>
          <a:xfrm>
            <a:off x="7297092" y="2140389"/>
            <a:ext cx="417969" cy="2338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88D1D65C-FEFC-437A-9E2E-180547A9D0EA}"/>
              </a:ext>
            </a:extLst>
          </p:cNvPr>
          <p:cNvCxnSpPr>
            <a:stCxn id="6" idx="3"/>
            <a:endCxn id="23" idx="1"/>
          </p:cNvCxnSpPr>
          <p:nvPr/>
        </p:nvCxnSpPr>
        <p:spPr>
          <a:xfrm>
            <a:off x="6833105" y="1706577"/>
            <a:ext cx="355346" cy="4338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75CC8DD8-178B-455C-B998-01AA6D04484D}"/>
              </a:ext>
            </a:extLst>
          </p:cNvPr>
          <p:cNvCxnSpPr>
            <a:stCxn id="20" idx="3"/>
            <a:endCxn id="23" idx="1"/>
          </p:cNvCxnSpPr>
          <p:nvPr/>
        </p:nvCxnSpPr>
        <p:spPr>
          <a:xfrm flipV="1">
            <a:off x="5424537" y="2140389"/>
            <a:ext cx="1763914" cy="4338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: Rounded Corners 35">
            <a:extLst>
              <a:ext uri="{FF2B5EF4-FFF2-40B4-BE49-F238E27FC236}">
                <a16:creationId xmlns:a16="http://schemas.microsoft.com/office/drawing/2014/main" id="{096B030B-07E2-417F-B2D6-8FFBA8967BC6}"/>
              </a:ext>
            </a:extLst>
          </p:cNvPr>
          <p:cNvSpPr/>
          <p:nvPr/>
        </p:nvSpPr>
        <p:spPr>
          <a:xfrm>
            <a:off x="7732039" y="2774881"/>
            <a:ext cx="808777" cy="556794"/>
          </a:xfrm>
          <a:prstGeom prst="roundRect">
            <a:avLst>
              <a:gd name="adj" fmla="val 32222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Store in DW Parts</a:t>
            </a:r>
          </a:p>
        </p:txBody>
      </p: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D141D24B-6392-472A-A154-5ABB982E3542}"/>
              </a:ext>
            </a:extLst>
          </p:cNvPr>
          <p:cNvCxnSpPr>
            <a:stCxn id="24" idx="2"/>
            <a:endCxn id="36" idx="0"/>
          </p:cNvCxnSpPr>
          <p:nvPr/>
        </p:nvCxnSpPr>
        <p:spPr>
          <a:xfrm>
            <a:off x="8119450" y="2367475"/>
            <a:ext cx="16978" cy="40740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1" name="Group 60">
            <a:extLst>
              <a:ext uri="{FF2B5EF4-FFF2-40B4-BE49-F238E27FC236}">
                <a16:creationId xmlns:a16="http://schemas.microsoft.com/office/drawing/2014/main" id="{98BFD330-22D7-43E4-81E8-9D411D7EB9AA}"/>
              </a:ext>
            </a:extLst>
          </p:cNvPr>
          <p:cNvGrpSpPr/>
          <p:nvPr/>
        </p:nvGrpSpPr>
        <p:grpSpPr>
          <a:xfrm>
            <a:off x="7897473" y="3703187"/>
            <a:ext cx="504000" cy="504000"/>
            <a:chOff x="7897473" y="3703187"/>
            <a:chExt cx="504000" cy="504000"/>
          </a:xfrm>
        </p:grpSpPr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376FD9A9-04AE-43F7-840A-FE720787334B}"/>
                </a:ext>
              </a:extLst>
            </p:cNvPr>
            <p:cNvSpPr/>
            <p:nvPr/>
          </p:nvSpPr>
          <p:spPr>
            <a:xfrm>
              <a:off x="7897473" y="3703187"/>
              <a:ext cx="504000" cy="50400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B5B0421D-BF11-4CC6-96D6-C1495EFFEBB2}"/>
                </a:ext>
              </a:extLst>
            </p:cNvPr>
            <p:cNvSpPr/>
            <p:nvPr/>
          </p:nvSpPr>
          <p:spPr>
            <a:xfrm>
              <a:off x="7969473" y="3757187"/>
              <a:ext cx="360000" cy="396000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AE88EF42-1350-4294-95B7-A80D6C69E777}"/>
              </a:ext>
            </a:extLst>
          </p:cNvPr>
          <p:cNvCxnSpPr>
            <a:stCxn id="36" idx="2"/>
            <a:endCxn id="39" idx="0"/>
          </p:cNvCxnSpPr>
          <p:nvPr/>
        </p:nvCxnSpPr>
        <p:spPr>
          <a:xfrm>
            <a:off x="8136428" y="3331675"/>
            <a:ext cx="13045" cy="4255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Oval 41">
            <a:extLst>
              <a:ext uri="{FF2B5EF4-FFF2-40B4-BE49-F238E27FC236}">
                <a16:creationId xmlns:a16="http://schemas.microsoft.com/office/drawing/2014/main" id="{5C966075-08D5-4F26-B8DF-F544CEE1AC6E}"/>
              </a:ext>
            </a:extLst>
          </p:cNvPr>
          <p:cNvSpPr/>
          <p:nvPr/>
        </p:nvSpPr>
        <p:spPr>
          <a:xfrm>
            <a:off x="312344" y="1996283"/>
            <a:ext cx="307818" cy="35308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481FFE15-4D9A-41B6-B475-EC5D4730DBA4}"/>
              </a:ext>
            </a:extLst>
          </p:cNvPr>
          <p:cNvCxnSpPr>
            <a:cxnSpLocks/>
            <a:stCxn id="42" idx="6"/>
            <a:endCxn id="2" idx="1"/>
          </p:cNvCxnSpPr>
          <p:nvPr/>
        </p:nvCxnSpPr>
        <p:spPr>
          <a:xfrm flipV="1">
            <a:off x="620162" y="1703555"/>
            <a:ext cx="188615" cy="4692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DD233565-8C0F-4D52-B622-0E4DA31D0030}"/>
              </a:ext>
            </a:extLst>
          </p:cNvPr>
          <p:cNvCxnSpPr>
            <a:stCxn id="42" idx="6"/>
            <a:endCxn id="15" idx="1"/>
          </p:cNvCxnSpPr>
          <p:nvPr/>
        </p:nvCxnSpPr>
        <p:spPr>
          <a:xfrm>
            <a:off x="620162" y="2172826"/>
            <a:ext cx="188615" cy="39835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Flowchart: Card 50">
            <a:extLst>
              <a:ext uri="{FF2B5EF4-FFF2-40B4-BE49-F238E27FC236}">
                <a16:creationId xmlns:a16="http://schemas.microsoft.com/office/drawing/2014/main" id="{15E28E8A-FC5B-4E12-8592-04A68C0CCE72}"/>
              </a:ext>
            </a:extLst>
          </p:cNvPr>
          <p:cNvSpPr/>
          <p:nvPr/>
        </p:nvSpPr>
        <p:spPr>
          <a:xfrm flipH="1">
            <a:off x="714468" y="685824"/>
            <a:ext cx="903085" cy="681244"/>
          </a:xfrm>
          <a:prstGeom prst="flowChartPunchedCar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/>
              <a:t>PS1. Key += PS2.Key</a:t>
            </a:r>
          </a:p>
        </p:txBody>
      </p:sp>
      <p:sp>
        <p:nvSpPr>
          <p:cNvPr id="52" name="Flowchart: Card 51">
            <a:extLst>
              <a:ext uri="{FF2B5EF4-FFF2-40B4-BE49-F238E27FC236}">
                <a16:creationId xmlns:a16="http://schemas.microsoft.com/office/drawing/2014/main" id="{4047FE4C-DB64-4E69-BA03-0540D0D7D58C}"/>
              </a:ext>
            </a:extLst>
          </p:cNvPr>
          <p:cNvSpPr/>
          <p:nvPr/>
        </p:nvSpPr>
        <p:spPr>
          <a:xfrm flipH="1">
            <a:off x="3387071" y="710880"/>
            <a:ext cx="903085" cy="681244"/>
          </a:xfrm>
          <a:prstGeom prst="flowChartPunchedCar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err="1"/>
              <a:t>Pkey</a:t>
            </a:r>
            <a:endParaRPr lang="en-US" sz="1000" dirty="0"/>
          </a:p>
        </p:txBody>
      </p:sp>
      <p:sp>
        <p:nvSpPr>
          <p:cNvPr id="53" name="Flowchart: Card 52">
            <a:extLst>
              <a:ext uri="{FF2B5EF4-FFF2-40B4-BE49-F238E27FC236}">
                <a16:creationId xmlns:a16="http://schemas.microsoft.com/office/drawing/2014/main" id="{AD6AD744-9803-43F2-913C-BC9B0382E843}"/>
              </a:ext>
            </a:extLst>
          </p:cNvPr>
          <p:cNvSpPr/>
          <p:nvPr/>
        </p:nvSpPr>
        <p:spPr>
          <a:xfrm flipH="1">
            <a:off x="4627251" y="728441"/>
            <a:ext cx="903085" cy="681244"/>
          </a:xfrm>
          <a:prstGeom prst="flowChartPunchedCar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/>
              <a:t>Cost</a:t>
            </a:r>
          </a:p>
        </p:txBody>
      </p:sp>
      <p:sp>
        <p:nvSpPr>
          <p:cNvPr id="54" name="Flowchart: Card 53">
            <a:extLst>
              <a:ext uri="{FF2B5EF4-FFF2-40B4-BE49-F238E27FC236}">
                <a16:creationId xmlns:a16="http://schemas.microsoft.com/office/drawing/2014/main" id="{3E308AD8-CA4F-4E63-BA0B-66E927A1C059}"/>
              </a:ext>
            </a:extLst>
          </p:cNvPr>
          <p:cNvSpPr/>
          <p:nvPr/>
        </p:nvSpPr>
        <p:spPr>
          <a:xfrm flipH="1">
            <a:off x="6024328" y="728441"/>
            <a:ext cx="903085" cy="681244"/>
          </a:xfrm>
          <a:prstGeom prst="flowChartPunchedCar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err="1"/>
              <a:t>Sysdate</a:t>
            </a:r>
            <a:r>
              <a:rPr lang="en-US" sz="1000" dirty="0"/>
              <a:t>()</a:t>
            </a:r>
          </a:p>
        </p:txBody>
      </p:sp>
      <p:sp>
        <p:nvSpPr>
          <p:cNvPr id="55" name="Flowchart: Card 54">
            <a:extLst>
              <a:ext uri="{FF2B5EF4-FFF2-40B4-BE49-F238E27FC236}">
                <a16:creationId xmlns:a16="http://schemas.microsoft.com/office/drawing/2014/main" id="{A925CCAC-F56F-48B3-A247-B04F8237A957}"/>
              </a:ext>
            </a:extLst>
          </p:cNvPr>
          <p:cNvSpPr/>
          <p:nvPr/>
        </p:nvSpPr>
        <p:spPr>
          <a:xfrm flipH="1">
            <a:off x="860139" y="2951969"/>
            <a:ext cx="903085" cy="681244"/>
          </a:xfrm>
          <a:prstGeom prst="flowChartPunchedCar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err="1"/>
              <a:t>Pkey</a:t>
            </a:r>
            <a:endParaRPr lang="en-US" sz="1000" dirty="0"/>
          </a:p>
        </p:txBody>
      </p:sp>
      <p:sp>
        <p:nvSpPr>
          <p:cNvPr id="56" name="Flowchart: Card 55">
            <a:extLst>
              <a:ext uri="{FF2B5EF4-FFF2-40B4-BE49-F238E27FC236}">
                <a16:creationId xmlns:a16="http://schemas.microsoft.com/office/drawing/2014/main" id="{23B97CAE-D0E3-45C0-9636-C37B06D221C8}"/>
              </a:ext>
            </a:extLst>
          </p:cNvPr>
          <p:cNvSpPr/>
          <p:nvPr/>
        </p:nvSpPr>
        <p:spPr>
          <a:xfrm flipH="1">
            <a:off x="2101249" y="2969531"/>
            <a:ext cx="903085" cy="681244"/>
          </a:xfrm>
          <a:prstGeom prst="flowChartPunchedCar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/>
              <a:t>date</a:t>
            </a:r>
          </a:p>
        </p:txBody>
      </p:sp>
      <p:sp>
        <p:nvSpPr>
          <p:cNvPr id="57" name="Flowchart: Card 56">
            <a:extLst>
              <a:ext uri="{FF2B5EF4-FFF2-40B4-BE49-F238E27FC236}">
                <a16:creationId xmlns:a16="http://schemas.microsoft.com/office/drawing/2014/main" id="{E6A874D0-8D42-4215-8D5B-37AB71C2249A}"/>
              </a:ext>
            </a:extLst>
          </p:cNvPr>
          <p:cNvSpPr/>
          <p:nvPr/>
        </p:nvSpPr>
        <p:spPr>
          <a:xfrm flipH="1">
            <a:off x="3346388" y="2969181"/>
            <a:ext cx="903085" cy="681244"/>
          </a:xfrm>
          <a:prstGeom prst="flowChartPunchedCar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/>
              <a:t>Cost</a:t>
            </a:r>
          </a:p>
        </p:txBody>
      </p:sp>
      <p:sp>
        <p:nvSpPr>
          <p:cNvPr id="60" name="Flowchart: Card 59">
            <a:extLst>
              <a:ext uri="{FF2B5EF4-FFF2-40B4-BE49-F238E27FC236}">
                <a16:creationId xmlns:a16="http://schemas.microsoft.com/office/drawing/2014/main" id="{F679B4ED-A56B-49CC-A5EE-AED323BC8F66}"/>
              </a:ext>
            </a:extLst>
          </p:cNvPr>
          <p:cNvSpPr/>
          <p:nvPr/>
        </p:nvSpPr>
        <p:spPr>
          <a:xfrm flipH="1">
            <a:off x="4572819" y="2964281"/>
            <a:ext cx="1382982" cy="681244"/>
          </a:xfrm>
          <a:prstGeom prst="flowChartPunchedCard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l"/>
            <a:r>
              <a:rPr lang="en-US" sz="1000" b="1" i="0" u="none" strike="noStrike" baseline="0" dirty="0">
                <a:latin typeface="Calibri" panose="020F0502020204030204" pitchFamily="34" charset="0"/>
                <a:cs typeface="Calibri" panose="020F0502020204030204" pitchFamily="34" charset="0"/>
              </a:rPr>
              <a:t>GROUP BY </a:t>
            </a:r>
            <a:r>
              <a:rPr lang="en-US" sz="1000" b="1" i="0" u="none" strike="noStrike" baseline="0" dirty="0" err="1">
                <a:latin typeface="Calibri" panose="020F0502020204030204" pitchFamily="34" charset="0"/>
                <a:cs typeface="Calibri" panose="020F0502020204030204" pitchFamily="34" charset="0"/>
              </a:rPr>
              <a:t>Pkey,Date</a:t>
            </a:r>
            <a:endParaRPr lang="en-US" sz="1000" b="1" i="0" u="none" strike="noStrike" baseline="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algn="l"/>
            <a:r>
              <a:rPr lang="en-US" sz="1000" b="1" i="0" u="none" strike="noStrike" baseline="0" dirty="0">
                <a:latin typeface="Calibri" panose="020F0502020204030204" pitchFamily="34" charset="0"/>
                <a:cs typeface="Calibri" panose="020F0502020204030204" pitchFamily="34" charset="0"/>
              </a:rPr>
              <a:t>SUM(Cost)</a:t>
            </a:r>
          </a:p>
          <a:p>
            <a:pPr algn="l"/>
            <a:r>
              <a:rPr lang="en-US" sz="1000" b="1" i="0" u="none" strike="noStrike" baseline="0" dirty="0">
                <a:latin typeface="Calibri" panose="020F0502020204030204" pitchFamily="34" charset="0"/>
                <a:cs typeface="Calibri" panose="020F0502020204030204" pitchFamily="34" charset="0"/>
              </a:rPr>
              <a:t>HAVING SUM(Cost) &gt;0</a:t>
            </a:r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2683885604"/>
      </p:ext>
    </p:extLst>
  </p:cSld>
  <p:clrMapOvr>
    <a:masterClrMapping/>
  </p:clrMapOvr>
</p:sld>
</file>

<file path=ppt/theme/theme1.xml><?xml version="1.0" encoding="utf-8"?>
<a:theme xmlns:a="http://schemas.openxmlformats.org/drawingml/2006/main" name="pvassil">
  <a:themeElements>
    <a:clrScheme name="pvassil">
      <a:dk1>
        <a:srgbClr val="00206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vassil" id="{BE4F907C-04CB-41E5-A6E5-71164DB2691B}" vid="{2FA0246C-2DF3-4222-B537-5A4B452F1B9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Default Theme</Template>
  <TotalTime>17</TotalTime>
  <Words>127</Words>
  <Application>Microsoft Office PowerPoint</Application>
  <PresentationFormat>On-screen Show (4:3)</PresentationFormat>
  <Paragraphs>51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pvassil</vt:lpstr>
      <vt:lpstr>Component &amp; Activity Diagrams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Component &amp; Activity Diagrams</dc:title>
  <dc:creator>Panos Vassiliadis</dc:creator>
  <cp:lastModifiedBy>Panos Vassiliadis</cp:lastModifiedBy>
  <cp:revision>4</cp:revision>
  <dcterms:created xsi:type="dcterms:W3CDTF">2022-02-18T20:01:03Z</dcterms:created>
  <dcterms:modified xsi:type="dcterms:W3CDTF">2022-02-18T20:18:50Z</dcterms:modified>
</cp:coreProperties>
</file>

<file path=docProps/thumbnail.jpeg>
</file>