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71"/>
  </p:notesMasterIdLst>
  <p:sldIdLst>
    <p:sldId id="457" r:id="rId2"/>
    <p:sldId id="1097" r:id="rId3"/>
    <p:sldId id="1173" r:id="rId4"/>
    <p:sldId id="1171" r:id="rId5"/>
    <p:sldId id="1172" r:id="rId6"/>
    <p:sldId id="1098" r:id="rId7"/>
    <p:sldId id="1176" r:id="rId8"/>
    <p:sldId id="1175" r:id="rId9"/>
    <p:sldId id="1099" r:id="rId10"/>
    <p:sldId id="1100" r:id="rId11"/>
    <p:sldId id="1101" r:id="rId12"/>
    <p:sldId id="1104" r:id="rId13"/>
    <p:sldId id="1106" r:id="rId14"/>
    <p:sldId id="1107" r:id="rId15"/>
    <p:sldId id="1108" r:id="rId16"/>
    <p:sldId id="1110" r:id="rId17"/>
    <p:sldId id="1111" r:id="rId18"/>
    <p:sldId id="1112" r:id="rId19"/>
    <p:sldId id="1105" r:id="rId20"/>
    <p:sldId id="1169" r:id="rId21"/>
    <p:sldId id="1168" r:id="rId22"/>
    <p:sldId id="1117" r:id="rId23"/>
    <p:sldId id="1174" r:id="rId24"/>
    <p:sldId id="1113" r:id="rId25"/>
    <p:sldId id="1116" r:id="rId26"/>
    <p:sldId id="1115" r:id="rId27"/>
    <p:sldId id="1114" r:id="rId28"/>
    <p:sldId id="1170" r:id="rId29"/>
    <p:sldId id="1120" r:id="rId30"/>
    <p:sldId id="1121" r:id="rId31"/>
    <p:sldId id="1122" r:id="rId32"/>
    <p:sldId id="1123" r:id="rId33"/>
    <p:sldId id="1124" r:id="rId34"/>
    <p:sldId id="1125" r:id="rId35"/>
    <p:sldId id="1126" r:id="rId36"/>
    <p:sldId id="1127" r:id="rId37"/>
    <p:sldId id="1128" r:id="rId38"/>
    <p:sldId id="1129" r:id="rId39"/>
    <p:sldId id="1130" r:id="rId40"/>
    <p:sldId id="1141" r:id="rId41"/>
    <p:sldId id="1131" r:id="rId42"/>
    <p:sldId id="1132" r:id="rId43"/>
    <p:sldId id="1133" r:id="rId44"/>
    <p:sldId id="1134" r:id="rId45"/>
    <p:sldId id="1142" r:id="rId46"/>
    <p:sldId id="1143" r:id="rId47"/>
    <p:sldId id="1144" r:id="rId48"/>
    <p:sldId id="1145" r:id="rId49"/>
    <p:sldId id="1146" r:id="rId50"/>
    <p:sldId id="1147" r:id="rId51"/>
    <p:sldId id="1148" r:id="rId52"/>
    <p:sldId id="1149" r:id="rId53"/>
    <p:sldId id="1150" r:id="rId54"/>
    <p:sldId id="1151" r:id="rId55"/>
    <p:sldId id="1152" r:id="rId56"/>
    <p:sldId id="1153" r:id="rId57"/>
    <p:sldId id="1154" r:id="rId58"/>
    <p:sldId id="1155" r:id="rId59"/>
    <p:sldId id="1156" r:id="rId60"/>
    <p:sldId id="1157" r:id="rId61"/>
    <p:sldId id="1158" r:id="rId62"/>
    <p:sldId id="1159" r:id="rId63"/>
    <p:sldId id="1160" r:id="rId64"/>
    <p:sldId id="1161" r:id="rId65"/>
    <p:sldId id="1162" r:id="rId66"/>
    <p:sldId id="1163" r:id="rId67"/>
    <p:sldId id="1164" r:id="rId68"/>
    <p:sldId id="1165" r:id="rId69"/>
    <p:sldId id="1095" r:id="rId7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-4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F6B91BC9-285E-4552-A0DD-420578E0D074}" type="slidenum">
              <a:rPr lang="el-GR" altLang="en-US" smtClean="0">
                <a:latin typeface="Times New Roman" pitchFamily="18" charset="0"/>
              </a:rPr>
              <a:pPr/>
              <a:t>26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01FD42A6-C647-4DC4-9D7C-52282EDDE04E}" type="slidenum">
              <a:rPr lang="el-GR" altLang="en-US" smtClean="0">
                <a:latin typeface="Times New Roman" pitchFamily="18" charset="0"/>
              </a:rPr>
              <a:pPr/>
              <a:t>43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34C924A9-0838-42FA-B320-58FEF87F571A}" type="slidenum">
              <a:rPr lang="el-GR" altLang="en-US" smtClean="0">
                <a:latin typeface="Times New Roman" pitchFamily="18" charset="0"/>
              </a:rPr>
              <a:pPr/>
              <a:t>44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193C5BA7-C700-4FCC-BB17-F1B07E1DF5BA}" type="slidenum">
              <a:rPr lang="el-GR" altLang="en-US" smtClean="0">
                <a:latin typeface="Times New Roman" pitchFamily="18" charset="0"/>
              </a:rPr>
              <a:pPr/>
              <a:t>45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69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DEF4E9DD-4919-404E-8C8B-25DB2AD6E55C}" type="slidenum">
              <a:rPr lang="el-GR" altLang="en-US" smtClean="0">
                <a:latin typeface="Times New Roman" pitchFamily="18" charset="0"/>
              </a:rPr>
              <a:pPr/>
              <a:t>2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88AFB27-2157-4A9D-9DEB-A0CD79CF4710}" type="slidenum">
              <a:rPr lang="el-GR" altLang="en-US" smtClean="0">
                <a:latin typeface="Times New Roman" pitchFamily="18" charset="0"/>
              </a:rPr>
              <a:pPr/>
              <a:t>4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9EAC897-F3D5-496D-BFA2-10137212CF9A}" type="slidenum">
              <a:rPr lang="el-GR" altLang="en-US" smtClean="0">
                <a:latin typeface="Times New Roman" pitchFamily="18" charset="0"/>
              </a:rPr>
              <a:pPr/>
              <a:t>5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59E7A7A8-4008-454D-8D01-EA89B8764496}" type="slidenum">
              <a:rPr lang="el-GR" altLang="en-US" smtClean="0">
                <a:latin typeface="Times New Roman" pitchFamily="18" charset="0"/>
              </a:rPr>
              <a:pPr/>
              <a:t>6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7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8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23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25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2010-20</a:t>
            </a:r>
            <a:r>
              <a:rPr lang="en-US"/>
              <a:t>1</a:t>
            </a:r>
            <a:r>
              <a:rPr lang="el-GR"/>
              <a:t>1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8E4BD-2343-4FDE-B53D-43A1379A7D8A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272102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Αποθήκευση Δεδομένων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7BC3-11CF-44E1-96D6-A3AFCEF4DCBB}" type="slidenum">
              <a:rPr lang="el-GR" altLang="en-US"/>
              <a:pPr>
                <a:defRPr/>
              </a:pPr>
              <a:t>10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533400" y="2133600"/>
            <a:ext cx="800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 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(μαγνητικοί δίσκοι, ταινίες, δισκέτες, κλπ)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990600" y="3352800"/>
            <a:ext cx="731520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για την επεξεργασία των δεδομένων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απαιτείται η μεταφορά των δεδομένων στην πρωτεύουσα αποθήκευση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πιο αργή προσπέλαση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μεγάλη χωρητικότητα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μικρότερο κόστος (για την ίδια ποσότητα χώρου η κύρια μνήμη 100 φορές ακριβότερη από τη δευτερεύουσα)</a:t>
            </a: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304800" y="1828800"/>
            <a:ext cx="8458200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273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E1A90-D519-4503-B7EA-E77E1886EF51}" type="slidenum">
              <a:rPr lang="el-GR" altLang="en-US"/>
              <a:pPr>
                <a:defRPr/>
              </a:pPr>
              <a:t>11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Οι περισσότερες βάσεις δεδομένων αποθηκεύονται σε δευτερεύουσες αποθηκευτικές μονάδες κυρίως σε</a:t>
            </a:r>
            <a:r>
              <a:rPr lang="el-GR" altLang="en-US" sz="2000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alt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(μαγνητικούς) δίσκους</a:t>
            </a:r>
            <a:endParaRPr lang="el-GR" alt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914400" y="29718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 πολύ </a:t>
            </a:r>
            <a:r>
              <a:rPr lang="el-GR" altLang="en-US" sz="2000" dirty="0">
                <a:latin typeface="Calibri" pitchFamily="34" charset="0"/>
              </a:rPr>
              <a:t>μεγάλες (10-100 ΤΒ) 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altLang="en-US" sz="2000" dirty="0">
                <a:latin typeface="Calibri" pitchFamily="34" charset="0"/>
              </a:rPr>
              <a:t>μεγάλο κόστος ($1/</a:t>
            </a:r>
            <a:r>
              <a:rPr lang="en-US" altLang="en-US" sz="2000" dirty="0">
                <a:latin typeface="Calibri" pitchFamily="34" charset="0"/>
              </a:rPr>
              <a:t>GB – 100$/GB) 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914400" y="3657600"/>
            <a:ext cx="7543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 μόνιμη </a:t>
            </a:r>
            <a:r>
              <a:rPr lang="el-GR" altLang="en-US" sz="2000" dirty="0">
                <a:latin typeface="Calibri" pitchFamily="34" charset="0"/>
              </a:rPr>
              <a:t>αποθήκευση (</a:t>
            </a:r>
            <a:r>
              <a:rPr lang="el-GR" altLang="en-US" sz="2000" dirty="0" err="1" smtClean="0">
                <a:latin typeface="Calibri" pitchFamily="34" charset="0"/>
              </a:rPr>
              <a:t>nonvolatile</a:t>
            </a:r>
            <a:r>
              <a:rPr lang="el-GR" altLang="en-US" sz="2000" dirty="0" smtClean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storage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8229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Μαγνητικές ταινίες</a:t>
            </a:r>
            <a:r>
              <a:rPr lang="el-GR" altLang="en-US" sz="2000" dirty="0">
                <a:latin typeface="Calibri" pitchFamily="34" charset="0"/>
              </a:rPr>
              <a:t> για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τήρηση εφεδρικών αντιγράφων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αρχειοθέτηση (</a:t>
            </a:r>
            <a:r>
              <a:rPr lang="en-US" altLang="en-US" sz="2000" dirty="0">
                <a:latin typeface="Calibri" pitchFamily="34" charset="0"/>
              </a:rPr>
              <a:t>archiving) </a:t>
            </a:r>
            <a:r>
              <a:rPr lang="el-GR" altLang="en-US" sz="2000" dirty="0">
                <a:latin typeface="Calibri" pitchFamily="34" charset="0"/>
              </a:rPr>
              <a:t>(δεδομένα που θέλουμε να κρατήσουμε για πολύ καιρό αλλά η προσπέλαση τους είναι σπάνια)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2564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4FEBF-10F7-46BF-A484-7F31F87DE609}" type="slidenum">
              <a:rPr lang="el-GR" altLang="en-US"/>
              <a:pPr>
                <a:defRPr/>
              </a:pPr>
              <a:t>12</a:t>
            </a:fld>
            <a:endParaRPr lang="el-GR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304800" y="2413262"/>
            <a:ext cx="83207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Μαγνητισμός μιας περιοχής του δίσκου κατά ορισμένο τρόπο ώστε 1 ή 0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28600" y="3124200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</a:t>
            </a:r>
            <a:r>
              <a:rPr lang="el-GR" altLang="en-US" sz="2000" i="1">
                <a:latin typeface="Calibri" pitchFamily="34" charset="0"/>
              </a:rPr>
              <a:t>Χωρητικότητα</a:t>
            </a:r>
            <a:r>
              <a:rPr lang="el-GR" altLang="en-US" sz="2000">
                <a:latin typeface="Calibri" pitchFamily="34" charset="0"/>
              </a:rPr>
              <a:t> (capacity) σε Kbyte - Mbyte - Gbyte</a:t>
            </a:r>
          </a:p>
        </p:txBody>
      </p:sp>
      <p:grpSp>
        <p:nvGrpSpPr>
          <p:cNvPr id="11273" name="Group 6"/>
          <p:cNvGrpSpPr>
            <a:grpSpLocks/>
          </p:cNvGrpSpPr>
          <p:nvPr/>
        </p:nvGrpSpPr>
        <p:grpSpPr bwMode="auto">
          <a:xfrm>
            <a:off x="1981200" y="4191000"/>
            <a:ext cx="4419600" cy="685800"/>
            <a:chOff x="1104" y="2544"/>
            <a:chExt cx="2784" cy="432"/>
          </a:xfrm>
        </p:grpSpPr>
        <p:sp>
          <p:nvSpPr>
            <p:cNvPr id="11276" name="Oval 7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7" name="Oval 8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304800" y="3581400"/>
            <a:ext cx="548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Μαγνητικό υλικό σε σχήμα κυκλικού δίσκου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457200" y="5486400"/>
            <a:ext cx="609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Απλής και διπλής όψης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Μαγνητικοί 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9237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333EB-F16F-4A15-B6A3-0C50A8ECA975}" type="slidenum">
              <a:rPr lang="el-GR" altLang="en-US"/>
              <a:pPr>
                <a:defRPr/>
              </a:pPr>
              <a:t>13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1828800" y="18288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Σε πακέτα δίσκων</a:t>
            </a:r>
          </a:p>
        </p:txBody>
      </p:sp>
      <p:grpSp>
        <p:nvGrpSpPr>
          <p:cNvPr id="13319" name="Group 4"/>
          <p:cNvGrpSpPr>
            <a:grpSpLocks/>
          </p:cNvGrpSpPr>
          <p:nvPr/>
        </p:nvGrpSpPr>
        <p:grpSpPr bwMode="auto">
          <a:xfrm>
            <a:off x="2286000" y="3810000"/>
            <a:ext cx="4419600" cy="1600200"/>
            <a:chOff x="1440" y="2400"/>
            <a:chExt cx="2784" cy="1008"/>
          </a:xfrm>
        </p:grpSpPr>
        <p:grpSp>
          <p:nvGrpSpPr>
            <p:cNvPr id="13329" name="Group 5"/>
            <p:cNvGrpSpPr>
              <a:grpSpLocks/>
            </p:cNvGrpSpPr>
            <p:nvPr/>
          </p:nvGrpSpPr>
          <p:grpSpPr bwMode="auto">
            <a:xfrm>
              <a:off x="1440" y="2976"/>
              <a:ext cx="2784" cy="432"/>
              <a:chOff x="1104" y="2544"/>
              <a:chExt cx="2784" cy="432"/>
            </a:xfrm>
          </p:grpSpPr>
          <p:sp>
            <p:nvSpPr>
              <p:cNvPr id="13335" name="Oval 6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6" name="Oval 7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3330" name="Group 8"/>
            <p:cNvGrpSpPr>
              <a:grpSpLocks/>
            </p:cNvGrpSpPr>
            <p:nvPr/>
          </p:nvGrpSpPr>
          <p:grpSpPr bwMode="auto">
            <a:xfrm>
              <a:off x="1440" y="2400"/>
              <a:ext cx="2784" cy="432"/>
              <a:chOff x="1104" y="2544"/>
              <a:chExt cx="2784" cy="432"/>
            </a:xfrm>
          </p:grpSpPr>
          <p:sp>
            <p:nvSpPr>
              <p:cNvPr id="13333" name="Oval 9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4" name="Oval 10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3331" name="Line 11"/>
            <p:cNvSpPr>
              <a:spLocks noChangeShapeType="1"/>
            </p:cNvSpPr>
            <p:nvPr/>
          </p:nvSpPr>
          <p:spPr bwMode="auto">
            <a:xfrm>
              <a:off x="1920" y="2592"/>
              <a:ext cx="0" cy="62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2" name="Line 12"/>
            <p:cNvSpPr>
              <a:spLocks noChangeShapeType="1"/>
            </p:cNvSpPr>
            <p:nvPr/>
          </p:nvSpPr>
          <p:spPr bwMode="auto">
            <a:xfrm>
              <a:off x="3840" y="2640"/>
              <a:ext cx="0" cy="57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0" name="Line 13"/>
          <p:cNvSpPr>
            <a:spLocks noChangeShapeType="1"/>
          </p:cNvSpPr>
          <p:nvPr/>
        </p:nvSpPr>
        <p:spPr bwMode="auto">
          <a:xfrm>
            <a:off x="1524000" y="4648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4"/>
          <p:cNvSpPr>
            <a:spLocks noChangeShapeType="1"/>
          </p:cNvSpPr>
          <p:nvPr/>
        </p:nvSpPr>
        <p:spPr bwMode="auto">
          <a:xfrm>
            <a:off x="1524000" y="4648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381000" y="5791200"/>
            <a:ext cx="792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Ομόκεντροι κύκλοι σε διαφορετικές επιφάνειες: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κύλινδρος (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cylinder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grpSp>
        <p:nvGrpSpPr>
          <p:cNvPr id="13323" name="Group 16"/>
          <p:cNvGrpSpPr>
            <a:grpSpLocks/>
          </p:cNvGrpSpPr>
          <p:nvPr/>
        </p:nvGrpSpPr>
        <p:grpSpPr bwMode="auto">
          <a:xfrm>
            <a:off x="381000" y="2438400"/>
            <a:ext cx="8458200" cy="1600200"/>
            <a:chOff x="240" y="1536"/>
            <a:chExt cx="5328" cy="1008"/>
          </a:xfrm>
        </p:grpSpPr>
        <p:sp>
          <p:nvSpPr>
            <p:cNvPr id="13325" name="Line 17"/>
            <p:cNvSpPr>
              <a:spLocks noChangeShapeType="1"/>
            </p:cNvSpPr>
            <p:nvPr/>
          </p:nvSpPr>
          <p:spPr bwMode="auto">
            <a:xfrm>
              <a:off x="1968" y="20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6" name="Group 18"/>
            <p:cNvGrpSpPr>
              <a:grpSpLocks/>
            </p:cNvGrpSpPr>
            <p:nvPr/>
          </p:nvGrpSpPr>
          <p:grpSpPr bwMode="auto">
            <a:xfrm>
              <a:off x="240" y="1536"/>
              <a:ext cx="5328" cy="432"/>
              <a:chOff x="240" y="1536"/>
              <a:chExt cx="5328" cy="432"/>
            </a:xfrm>
          </p:grpSpPr>
          <p:sp>
            <p:nvSpPr>
              <p:cNvPr id="13327" name="Text Box 19"/>
              <p:cNvSpPr txBox="1">
                <a:spLocks noChangeArrowheads="1"/>
              </p:cNvSpPr>
              <p:nvPr/>
            </p:nvSpPr>
            <p:spPr bwMode="auto">
              <a:xfrm>
                <a:off x="240" y="1536"/>
                <a:ext cx="5280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just">
                  <a:spcBef>
                    <a:spcPct val="50000"/>
                  </a:spcBef>
                </a:pPr>
                <a:r>
                  <a:rPr lang="el-GR" altLang="en-US" dirty="0">
                    <a:latin typeface="Calibri" pitchFamily="34" charset="0"/>
                  </a:rPr>
                  <a:t>Οι πληροφορίες σε ομόκεντρους κύκλους διαφορετικής διαμέτρου</a:t>
                </a:r>
                <a:r>
                  <a:rPr lang="el-GR" altLang="en-US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: </a:t>
                </a:r>
                <a:r>
                  <a:rPr lang="el-GR" altLang="en-US" sz="2000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άτρακτοι </a:t>
                </a:r>
                <a:r>
                  <a:rPr lang="el-GR" alt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(</a:t>
                </a:r>
                <a:r>
                  <a:rPr lang="el-GR" altLang="en-US" sz="2000" dirty="0" err="1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track</a:t>
                </a:r>
                <a:r>
                  <a:rPr lang="el-GR" alt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) </a:t>
                </a:r>
                <a:r>
                  <a:rPr lang="el-GR" altLang="en-US" dirty="0">
                    <a:latin typeface="Calibri" pitchFamily="34" charset="0"/>
                  </a:rPr>
                  <a:t>(συνήθως κάθε άτρακτος την ίδια ποσότητα πληροφορίας)</a:t>
                </a:r>
              </a:p>
            </p:txBody>
          </p:sp>
          <p:sp>
            <p:nvSpPr>
              <p:cNvPr id="13328" name="Rectangle 20"/>
              <p:cNvSpPr>
                <a:spLocks noChangeArrowheads="1"/>
              </p:cNvSpPr>
              <p:nvPr/>
            </p:nvSpPr>
            <p:spPr bwMode="auto">
              <a:xfrm>
                <a:off x="240" y="1536"/>
                <a:ext cx="532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itchFamily="34" charset="0"/>
                </a:endParaRPr>
              </a:p>
            </p:txBody>
          </p:sp>
        </p:grpSp>
      </p:grpSp>
      <p:sp>
        <p:nvSpPr>
          <p:cNvPr id="13324" name="Rectangle 21"/>
          <p:cNvSpPr>
            <a:spLocks noChangeArrowheads="1"/>
          </p:cNvSpPr>
          <p:nvPr/>
        </p:nvSpPr>
        <p:spPr bwMode="auto">
          <a:xfrm>
            <a:off x="381000" y="5791200"/>
            <a:ext cx="7620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5396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6FA33-132A-43AE-AD0A-7258D8F1DCBE}" type="slidenum">
              <a:rPr lang="el-GR" altLang="en-US"/>
              <a:pPr>
                <a:defRPr/>
              </a:pPr>
              <a:t>14</a:t>
            </a:fld>
            <a:endParaRPr lang="el-GR" altLang="en-US"/>
          </a:p>
        </p:txBody>
      </p:sp>
      <p:grpSp>
        <p:nvGrpSpPr>
          <p:cNvPr id="14342" name="Group 3"/>
          <p:cNvGrpSpPr>
            <a:grpSpLocks/>
          </p:cNvGrpSpPr>
          <p:nvPr/>
        </p:nvGrpSpPr>
        <p:grpSpPr bwMode="auto">
          <a:xfrm>
            <a:off x="2339975" y="3357563"/>
            <a:ext cx="4419600" cy="685800"/>
            <a:chOff x="1104" y="2544"/>
            <a:chExt cx="2784" cy="432"/>
          </a:xfrm>
        </p:grpSpPr>
        <p:sp>
          <p:nvSpPr>
            <p:cNvPr id="14359" name="Oval 4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0" name="Oval 5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4343" name="Group 6"/>
          <p:cNvGrpSpPr>
            <a:grpSpLocks/>
          </p:cNvGrpSpPr>
          <p:nvPr/>
        </p:nvGrpSpPr>
        <p:grpSpPr bwMode="auto">
          <a:xfrm>
            <a:off x="3482975" y="2062163"/>
            <a:ext cx="3200400" cy="1676400"/>
            <a:chOff x="2208" y="1584"/>
            <a:chExt cx="2016" cy="1056"/>
          </a:xfrm>
        </p:grpSpPr>
        <p:sp>
          <p:nvSpPr>
            <p:cNvPr id="14356" name="Line 7"/>
            <p:cNvSpPr>
              <a:spLocks noChangeShapeType="1"/>
            </p:cNvSpPr>
            <p:nvPr/>
          </p:nvSpPr>
          <p:spPr bwMode="auto">
            <a:xfrm>
              <a:off x="2592" y="1968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Line 8"/>
            <p:cNvSpPr>
              <a:spLocks noChangeShapeType="1"/>
            </p:cNvSpPr>
            <p:nvPr/>
          </p:nvSpPr>
          <p:spPr bwMode="auto">
            <a:xfrm>
              <a:off x="3264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Text Box 9"/>
            <p:cNvSpPr txBox="1">
              <a:spLocks noChangeArrowheads="1"/>
            </p:cNvSpPr>
            <p:nvPr/>
          </p:nvSpPr>
          <p:spPr bwMode="auto">
            <a:xfrm>
              <a:off x="2208" y="1584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 err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Block</a:t>
              </a:r>
              <a:r>
                <a:rPr lang="el-GR" altLang="en-US" sz="2000" dirty="0">
                  <a:latin typeface="Calibri" pitchFamily="34" charset="0"/>
                </a:rPr>
                <a:t> (μονάδα μεταφοράς)</a:t>
              </a:r>
            </a:p>
          </p:txBody>
        </p:sp>
      </p:grp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539750" y="4437063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άτρακτος χωρίζεται σε τόξα που ονομάζονται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τομείς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(sectors) </a:t>
            </a:r>
            <a:r>
              <a:rPr lang="el-GR" altLang="en-US" sz="2000" dirty="0">
                <a:latin typeface="Calibri" pitchFamily="34" charset="0"/>
              </a:rPr>
              <a:t>και είναι χαρακτηριστικό του κάθε δίσκου και δε μπορεί να </a:t>
            </a:r>
            <a:r>
              <a:rPr lang="el-GR" altLang="en-US" sz="2000" dirty="0" smtClean="0">
                <a:latin typeface="Calibri" pitchFamily="34" charset="0"/>
              </a:rPr>
              <a:t>τροποποιηθεί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395288" y="5373688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Το μέγεθος ενός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τίθεται κατά την αρχικοποίηση του δίσκου και είναι κάποιο πολλαπλάσιο του τομέα</a:t>
            </a:r>
          </a:p>
        </p:txBody>
      </p:sp>
      <p:grpSp>
        <p:nvGrpSpPr>
          <p:cNvPr id="14346" name="Group 12"/>
          <p:cNvGrpSpPr>
            <a:grpSpLocks/>
          </p:cNvGrpSpPr>
          <p:nvPr/>
        </p:nvGrpSpPr>
        <p:grpSpPr bwMode="auto">
          <a:xfrm>
            <a:off x="815975" y="2671763"/>
            <a:ext cx="5105400" cy="1143000"/>
            <a:chOff x="528" y="1968"/>
            <a:chExt cx="3216" cy="720"/>
          </a:xfrm>
        </p:grpSpPr>
        <p:sp>
          <p:nvSpPr>
            <p:cNvPr id="14347" name="Text Box 13"/>
            <p:cNvSpPr txBox="1">
              <a:spLocks noChangeArrowheads="1"/>
            </p:cNvSpPr>
            <p:nvPr/>
          </p:nvSpPr>
          <p:spPr bwMode="auto">
            <a:xfrm>
              <a:off x="528" y="1968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Τομέας</a:t>
              </a:r>
              <a:r>
                <a:rPr lang="el-GR" altLang="en-US" sz="2000" dirty="0">
                  <a:solidFill>
                    <a:srgbClr val="FF33CC"/>
                  </a:solidFill>
                  <a:latin typeface="Calibri" pitchFamily="34" charset="0"/>
                </a:rPr>
                <a:t> </a:t>
              </a:r>
              <a:r>
                <a:rPr lang="el-GR" altLang="en-US" sz="2000" dirty="0">
                  <a:latin typeface="Calibri" pitchFamily="34" charset="0"/>
                </a:rPr>
                <a:t>(</a:t>
              </a:r>
              <a:r>
                <a:rPr lang="en-US" altLang="en-US" sz="2000" dirty="0">
                  <a:latin typeface="Calibri" pitchFamily="34" charset="0"/>
                </a:rPr>
                <a:t>sector)</a:t>
              </a:r>
              <a:endParaRPr lang="el-GR" altLang="en-US" sz="2000" dirty="0">
                <a:latin typeface="Calibri" pitchFamily="34" charset="0"/>
              </a:endParaRPr>
            </a:p>
          </p:txBody>
        </p:sp>
        <p:sp>
          <p:nvSpPr>
            <p:cNvPr id="14348" name="Line 14"/>
            <p:cNvSpPr>
              <a:spLocks noChangeShapeType="1"/>
            </p:cNvSpPr>
            <p:nvPr/>
          </p:nvSpPr>
          <p:spPr bwMode="auto">
            <a:xfrm>
              <a:off x="1392" y="220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" name="Rectangle 15"/>
            <p:cNvSpPr>
              <a:spLocks noChangeArrowheads="1"/>
            </p:cNvSpPr>
            <p:nvPr/>
          </p:nvSpPr>
          <p:spPr bwMode="auto">
            <a:xfrm>
              <a:off x="2016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0" name="Rectangle 16"/>
            <p:cNvSpPr>
              <a:spLocks noChangeArrowheads="1"/>
            </p:cNvSpPr>
            <p:nvPr/>
          </p:nvSpPr>
          <p:spPr bwMode="auto">
            <a:xfrm>
              <a:off x="2304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1" name="Rectangle 17"/>
            <p:cNvSpPr>
              <a:spLocks noChangeArrowheads="1"/>
            </p:cNvSpPr>
            <p:nvPr/>
          </p:nvSpPr>
          <p:spPr bwMode="auto">
            <a:xfrm>
              <a:off x="259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2" name="Rectangle 18"/>
            <p:cNvSpPr>
              <a:spLocks noChangeArrowheads="1"/>
            </p:cNvSpPr>
            <p:nvPr/>
          </p:nvSpPr>
          <p:spPr bwMode="auto">
            <a:xfrm>
              <a:off x="283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3" name="Rectangle 19"/>
            <p:cNvSpPr>
              <a:spLocks noChangeArrowheads="1"/>
            </p:cNvSpPr>
            <p:nvPr/>
          </p:nvSpPr>
          <p:spPr bwMode="auto">
            <a:xfrm>
              <a:off x="307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4" name="Rectangle 20"/>
            <p:cNvSpPr>
              <a:spLocks noChangeArrowheads="1"/>
            </p:cNvSpPr>
            <p:nvPr/>
          </p:nvSpPr>
          <p:spPr bwMode="auto">
            <a:xfrm>
              <a:off x="331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5" name="Rectangle 21"/>
            <p:cNvSpPr>
              <a:spLocks noChangeArrowheads="1"/>
            </p:cNvSpPr>
            <p:nvPr/>
          </p:nvSpPr>
          <p:spPr bwMode="auto">
            <a:xfrm>
              <a:off x="355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99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25759-127C-46A0-9EA6-5ACC33EF81AC}" type="slidenum">
              <a:rPr lang="el-GR" altLang="en-US"/>
              <a:pPr>
                <a:defRPr/>
              </a:pPr>
              <a:t>15</a:t>
            </a:fld>
            <a:endParaRPr lang="el-GR" altLang="en-US"/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914400" y="2438400"/>
            <a:ext cx="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Oval 4"/>
          <p:cNvSpPr>
            <a:spLocks noChangeArrowheads="1"/>
          </p:cNvSpPr>
          <p:nvPr/>
        </p:nvSpPr>
        <p:spPr bwMode="auto">
          <a:xfrm>
            <a:off x="2286000" y="2514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8" name="Oval 5"/>
          <p:cNvSpPr>
            <a:spLocks noChangeArrowheads="1"/>
          </p:cNvSpPr>
          <p:nvPr/>
        </p:nvSpPr>
        <p:spPr bwMode="auto">
          <a:xfrm>
            <a:off x="3048000" y="2743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9" name="Line 6"/>
          <p:cNvSpPr>
            <a:spLocks noChangeShapeType="1"/>
          </p:cNvSpPr>
          <p:nvPr/>
        </p:nvSpPr>
        <p:spPr bwMode="auto">
          <a:xfrm>
            <a:off x="990600" y="2590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AutoShape 7"/>
          <p:cNvSpPr>
            <a:spLocks noChangeArrowheads="1"/>
          </p:cNvSpPr>
          <p:nvPr/>
        </p:nvSpPr>
        <p:spPr bwMode="auto">
          <a:xfrm>
            <a:off x="2971800" y="2590800"/>
            <a:ext cx="152400" cy="228600"/>
          </a:xfrm>
          <a:prstGeom prst="flowChartMerg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286000" y="3276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3048000" y="3505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3" name="Line 10"/>
          <p:cNvSpPr>
            <a:spLocks noChangeShapeType="1"/>
          </p:cNvSpPr>
          <p:nvPr/>
        </p:nvSpPr>
        <p:spPr bwMode="auto">
          <a:xfrm>
            <a:off x="990600" y="3429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AutoShape 11"/>
          <p:cNvSpPr>
            <a:spLocks noChangeArrowheads="1"/>
          </p:cNvSpPr>
          <p:nvPr/>
        </p:nvSpPr>
        <p:spPr bwMode="auto">
          <a:xfrm>
            <a:off x="2971800" y="3429000"/>
            <a:ext cx="152400" cy="228600"/>
          </a:xfrm>
          <a:prstGeom prst="flowChartMerg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5" name="Line 12"/>
          <p:cNvSpPr>
            <a:spLocks noChangeShapeType="1"/>
          </p:cNvSpPr>
          <p:nvPr/>
        </p:nvSpPr>
        <p:spPr bwMode="auto">
          <a:xfrm>
            <a:off x="609600" y="601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76" name="Group 13"/>
          <p:cNvGrpSpPr>
            <a:grpSpLocks/>
          </p:cNvGrpSpPr>
          <p:nvPr/>
        </p:nvGrpSpPr>
        <p:grpSpPr bwMode="auto">
          <a:xfrm>
            <a:off x="990600" y="5181600"/>
            <a:ext cx="5715000" cy="685800"/>
            <a:chOff x="576" y="2448"/>
            <a:chExt cx="3600" cy="432"/>
          </a:xfrm>
        </p:grpSpPr>
        <p:sp>
          <p:nvSpPr>
            <p:cNvPr id="15386" name="Oval 14"/>
            <p:cNvSpPr>
              <a:spLocks noChangeArrowheads="1"/>
            </p:cNvSpPr>
            <p:nvPr/>
          </p:nvSpPr>
          <p:spPr bwMode="auto">
            <a:xfrm>
              <a:off x="1392" y="2448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7" name="Oval 15"/>
            <p:cNvSpPr>
              <a:spLocks noChangeArrowheads="1"/>
            </p:cNvSpPr>
            <p:nvPr/>
          </p:nvSpPr>
          <p:spPr bwMode="auto">
            <a:xfrm>
              <a:off x="1872" y="2592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8" name="Line 16"/>
            <p:cNvSpPr>
              <a:spLocks noChangeShapeType="1"/>
            </p:cNvSpPr>
            <p:nvPr/>
          </p:nvSpPr>
          <p:spPr bwMode="auto">
            <a:xfrm>
              <a:off x="576" y="254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AutoShape 17"/>
            <p:cNvSpPr>
              <a:spLocks noChangeArrowheads="1"/>
            </p:cNvSpPr>
            <p:nvPr/>
          </p:nvSpPr>
          <p:spPr bwMode="auto">
            <a:xfrm>
              <a:off x="1824" y="2544"/>
              <a:ext cx="96" cy="144"/>
            </a:xfrm>
            <a:prstGeom prst="flowChartMerg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377" name="Line 18"/>
          <p:cNvSpPr>
            <a:spLocks noChangeShapeType="1"/>
          </p:cNvSpPr>
          <p:nvPr/>
        </p:nvSpPr>
        <p:spPr bwMode="auto">
          <a:xfrm>
            <a:off x="3048000" y="2819400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>
            <a:off x="6096000" y="2895600"/>
            <a:ext cx="0" cy="2667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4419600" y="1981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rc 21"/>
          <p:cNvSpPr>
            <a:spLocks/>
          </p:cNvSpPr>
          <p:nvPr/>
        </p:nvSpPr>
        <p:spPr bwMode="auto">
          <a:xfrm rot="8048057">
            <a:off x="4114800" y="1905000"/>
            <a:ext cx="533400" cy="533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Text Box 22"/>
          <p:cNvSpPr txBox="1">
            <a:spLocks noChangeArrowheads="1"/>
          </p:cNvSpPr>
          <p:nvPr/>
        </p:nvSpPr>
        <p:spPr bwMode="auto">
          <a:xfrm>
            <a:off x="228600" y="20574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κτένι</a:t>
            </a:r>
          </a:p>
        </p:txBody>
      </p:sp>
      <p:sp>
        <p:nvSpPr>
          <p:cNvPr id="15382" name="Text Box 23"/>
          <p:cNvSpPr txBox="1">
            <a:spLocks noChangeArrowheads="1"/>
          </p:cNvSpPr>
          <p:nvPr/>
        </p:nvSpPr>
        <p:spPr bwMode="auto">
          <a:xfrm>
            <a:off x="1219200" y="4495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βραχίονας</a:t>
            </a:r>
          </a:p>
        </p:txBody>
      </p:sp>
      <p:sp>
        <p:nvSpPr>
          <p:cNvPr id="15383" name="Text Box 24"/>
          <p:cNvSpPr txBox="1">
            <a:spLocks noChangeArrowheads="1"/>
          </p:cNvSpPr>
          <p:nvPr/>
        </p:nvSpPr>
        <p:spPr bwMode="auto">
          <a:xfrm>
            <a:off x="4648200" y="18288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Άξονας περιστροφής</a:t>
            </a:r>
          </a:p>
        </p:txBody>
      </p:sp>
      <p:sp>
        <p:nvSpPr>
          <p:cNvPr id="15384" name="Text Box 25"/>
          <p:cNvSpPr txBox="1">
            <a:spLocks noChangeArrowheads="1"/>
          </p:cNvSpPr>
          <p:nvPr/>
        </p:nvSpPr>
        <p:spPr bwMode="auto">
          <a:xfrm>
            <a:off x="1143000" y="1752600"/>
            <a:ext cx="441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Κεφαλή ανάγνωσης/εγγραφής</a:t>
            </a:r>
          </a:p>
        </p:txBody>
      </p:sp>
      <p:sp>
        <p:nvSpPr>
          <p:cNvPr id="15385" name="Line 26"/>
          <p:cNvSpPr>
            <a:spLocks noChangeShapeType="1"/>
          </p:cNvSpPr>
          <p:nvPr/>
        </p:nvSpPr>
        <p:spPr bwMode="auto">
          <a:xfrm>
            <a:off x="2743200" y="2057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202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BF9BE-0888-4441-8C0B-4406D57008E3}" type="slidenum">
              <a:rPr lang="el-GR" altLang="en-US"/>
              <a:pPr>
                <a:defRPr/>
              </a:pPr>
              <a:t>16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6664" y="1541871"/>
            <a:ext cx="822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εντοπισμού (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seek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time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Τοποθέτηση κεφαλής στη σωστή άτρακτο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3850" y="2079838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περιστροφής (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rotational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delay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ή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latency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)  </a:t>
            </a:r>
            <a:r>
              <a:rPr lang="el-GR" altLang="en-US" sz="2000" dirty="0">
                <a:latin typeface="Calibri" pitchFamily="34" charset="0"/>
              </a:rPr>
              <a:t>Ώσπου η αρχή του σωστού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να βρεθεί κάτω από την κεφαλή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323850" y="2947608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μεταφοράς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(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transfer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time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χρόνος μεταφοράς δεδομένων από το δίσκο στη μνήμη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562600"/>
            <a:ext cx="838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Μεταφορά αρκετών γειτονικών block</a:t>
            </a:r>
          </a:p>
        </p:txBody>
      </p:sp>
      <p:sp>
        <p:nvSpPr>
          <p:cNvPr id="17418" name="Text Box 7" descr="50%"/>
          <p:cNvSpPr txBox="1">
            <a:spLocks noChangeArrowheads="1"/>
          </p:cNvSpPr>
          <p:nvPr/>
        </p:nvSpPr>
        <p:spPr bwMode="auto">
          <a:xfrm>
            <a:off x="457200" y="4146644"/>
            <a:ext cx="822960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προσπέλασης  = </a:t>
            </a:r>
            <a:endParaRPr lang="el-GR" alt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</a:t>
            </a: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εντοπισμού +  χρόνος περιστροφής  + χρόνος μεταφοράς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8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67750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17</a:t>
            </a:fld>
            <a:endParaRPr lang="el-GR" altLang="en-US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227783" y="1254623"/>
            <a:ext cx="8612234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Παράδειγμα </a:t>
            </a:r>
            <a:r>
              <a:rPr lang="en-US" altLang="en-US" sz="2000" b="1" dirty="0">
                <a:latin typeface="Calibri" pitchFamily="34" charset="0"/>
              </a:rPr>
              <a:t>IBM </a:t>
            </a:r>
            <a:r>
              <a:rPr lang="en-US" altLang="en-US" sz="2000" b="1" dirty="0" err="1">
                <a:latin typeface="Calibri" pitchFamily="34" charset="0"/>
              </a:rPr>
              <a:t>Deskstar</a:t>
            </a:r>
            <a:r>
              <a:rPr lang="en-US" altLang="en-US" sz="2000" b="1" dirty="0">
                <a:latin typeface="Calibri" pitchFamily="34" charset="0"/>
              </a:rPr>
              <a:t> 14GPX </a:t>
            </a:r>
            <a:r>
              <a:rPr lang="en-US" alt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Seegate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Barracuda</a:t>
            </a:r>
            <a:r>
              <a:rPr lang="el-GR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7200.9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 smtClean="0">
                <a:solidFill>
                  <a:srgbClr val="0033CC"/>
                </a:solidFill>
                <a:latin typeface="Calibri" pitchFamily="34" charset="0"/>
              </a:rPr>
              <a:t>    </a:t>
            </a:r>
            <a:r>
              <a:rPr lang="en-US" altLang="en-US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7200.14 (HDD)</a:t>
            </a:r>
            <a:endParaRPr lang="en-US" altLang="en-US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Χωρητικότητα: </a:t>
            </a:r>
            <a:r>
              <a:rPr lang="en-US" altLang="en-US" sz="2000" dirty="0">
                <a:latin typeface="Calibri" pitchFamily="34" charset="0"/>
              </a:rPr>
              <a:t>14.4 GB			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80 – 500 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GB				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1TB</a:t>
            </a: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(</a:t>
            </a:r>
            <a:r>
              <a:rPr lang="en-US" altLang="en-US" sz="2000" dirty="0" err="1">
                <a:latin typeface="Calibri" pitchFamily="34" charset="0"/>
              </a:rPr>
              <a:t>μέσος</a:t>
            </a:r>
            <a:r>
              <a:rPr lang="en-US" altLang="en-US" sz="2000" dirty="0">
                <a:latin typeface="Calibri" pitchFamily="34" charset="0"/>
              </a:rPr>
              <a:t>) </a:t>
            </a:r>
            <a:r>
              <a:rPr lang="en-US" altLang="en-US" sz="2000" dirty="0" err="1">
                <a:latin typeface="Calibri" pitchFamily="34" charset="0"/>
              </a:rPr>
              <a:t>Χρόνος</a:t>
            </a:r>
            <a:r>
              <a:rPr lang="en-US" altLang="en-US" sz="2000" dirty="0">
                <a:latin typeface="Calibri" pitchFamily="34" charset="0"/>
              </a:rPr>
              <a:t>  </a:t>
            </a:r>
            <a:r>
              <a:rPr lang="en-US" altLang="en-US" sz="2000" dirty="0" err="1">
                <a:latin typeface="Calibri" pitchFamily="34" charset="0"/>
              </a:rPr>
              <a:t>Εντο</a:t>
            </a:r>
            <a:r>
              <a:rPr lang="en-US" altLang="en-US" sz="2000" dirty="0">
                <a:latin typeface="Calibri" pitchFamily="34" charset="0"/>
              </a:rPr>
              <a:t>πισμού: 9.1 msec	 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11ms				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&lt;8.5 (R) &lt;9.5 (W)</a:t>
            </a: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(2.2 </a:t>
            </a:r>
            <a:r>
              <a:rPr lang="el-GR" altLang="en-US" sz="2000" dirty="0">
                <a:latin typeface="Calibri" pitchFamily="34" charset="0"/>
              </a:rPr>
              <a:t>για γειτονικά - 15.5 μέγιστο)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(</a:t>
            </a:r>
            <a:r>
              <a:rPr lang="el-GR" altLang="en-US" sz="2000" dirty="0">
                <a:latin typeface="Calibri" pitchFamily="34" charset="0"/>
              </a:rPr>
              <a:t>μέσος) Χρόνος Περιστροφής: 4.17 </a:t>
            </a:r>
            <a:r>
              <a:rPr lang="en-US" altLang="en-US" sz="2000" dirty="0" err="1">
                <a:latin typeface="Calibri" pitchFamily="34" charset="0"/>
              </a:rPr>
              <a:t>msec</a:t>
            </a:r>
            <a:r>
              <a:rPr lang="en-US" altLang="en-US" sz="2000" dirty="0">
                <a:latin typeface="Calibri" pitchFamily="34" charset="0"/>
              </a:rPr>
              <a:t>	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4.16ms</a:t>
            </a: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5 </a:t>
            </a:r>
            <a:r>
              <a:rPr lang="en-US" altLang="en-US" sz="2000" dirty="0" err="1">
                <a:latin typeface="Calibri" pitchFamily="34" charset="0"/>
              </a:rPr>
              <a:t>δι</a:t>
            </a:r>
            <a:r>
              <a:rPr lang="en-US" altLang="en-US" sz="2000" dirty="0">
                <a:latin typeface="Calibri" pitchFamily="34" charset="0"/>
              </a:rPr>
              <a:t>πλής όψης κυκλικούς δίσκους - 7,200 </a:t>
            </a:r>
            <a:r>
              <a:rPr lang="el-GR" altLang="en-US" sz="2000" dirty="0">
                <a:latin typeface="Calibri" pitchFamily="34" charset="0"/>
              </a:rPr>
              <a:t>περιστροφές το λεπτό </a:t>
            </a:r>
            <a:r>
              <a:rPr lang="el-G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7,200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    </a:t>
            </a:r>
            <a:r>
              <a:rPr lang="en-US" altLang="en-US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2/1</a:t>
            </a:r>
            <a:endParaRPr lang="en-US" altLang="en-US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000" dirty="0" err="1">
                <a:latin typeface="Calibri" pitchFamily="34" charset="0"/>
              </a:rPr>
              <a:t>Χρόνος</a:t>
            </a:r>
            <a:r>
              <a:rPr lang="en-US" altLang="en-US" sz="2000" dirty="0">
                <a:latin typeface="Calibri" pitchFamily="34" charset="0"/>
              </a:rPr>
              <a:t>  </a:t>
            </a:r>
            <a:r>
              <a:rPr lang="en-US" altLang="en-US" sz="2000" dirty="0" err="1">
                <a:latin typeface="Calibri" pitchFamily="34" charset="0"/>
              </a:rPr>
              <a:t>Μετ</a:t>
            </a:r>
            <a:r>
              <a:rPr lang="en-US" altLang="en-US" sz="2000" dirty="0">
                <a:latin typeface="Calibri" pitchFamily="34" charset="0"/>
              </a:rPr>
              <a:t>αφοράς 13MB </a:t>
            </a:r>
            <a:r>
              <a:rPr lang="el-GR" altLang="en-US" sz="2000" dirty="0">
                <a:latin typeface="Calibri" pitchFamily="34" charset="0"/>
              </a:rPr>
              <a:t>ανά </a:t>
            </a:r>
            <a:r>
              <a:rPr lang="en-US" altLang="en-US" sz="2000" dirty="0">
                <a:latin typeface="Calibri" pitchFamily="34" charset="0"/>
              </a:rPr>
              <a:t>sec		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300MB </a:t>
            </a:r>
            <a:r>
              <a:rPr lang="el-GR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 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sec </a:t>
            </a:r>
            <a:r>
              <a:rPr lang="el-G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(max </a:t>
            </a:r>
            <a:r>
              <a:rPr lang="el-G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σειριακός)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156 (</a:t>
            </a:r>
            <a:r>
              <a:rPr lang="en-US" altLang="en-US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avg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381000" y="5410200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Χρόνος προσπέλασης  από το δίσκο ~ </a:t>
            </a:r>
            <a:r>
              <a:rPr lang="en-US" altLang="en-US" sz="2000" dirty="0">
                <a:latin typeface="Calibri" pitchFamily="34" charset="0"/>
              </a:rPr>
              <a:t>10 </a:t>
            </a:r>
            <a:r>
              <a:rPr lang="en-US" altLang="en-US" sz="2000" dirty="0" err="1">
                <a:latin typeface="Calibri" pitchFamily="34" charset="0"/>
              </a:rPr>
              <a:t>msec</a:t>
            </a:r>
            <a:r>
              <a:rPr lang="en-US" altLang="en-US" sz="2000" dirty="0">
                <a:latin typeface="Calibri" pitchFamily="34" charset="0"/>
              </a:rPr>
              <a:t> (micro 10</a:t>
            </a:r>
            <a:r>
              <a:rPr lang="en-US" altLang="en-US" sz="2000" baseline="30000" dirty="0">
                <a:latin typeface="Calibri" pitchFamily="34" charset="0"/>
              </a:rPr>
              <a:t>-6</a:t>
            </a:r>
            <a:r>
              <a:rPr lang="en-US" altLang="en-US" sz="2000" dirty="0"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ενώ για </a:t>
            </a:r>
            <a:r>
              <a:rPr lang="el-GR" altLang="en-US" sz="2000" dirty="0" smtClean="0">
                <a:latin typeface="Calibri" pitchFamily="34" charset="0"/>
              </a:rPr>
              <a:t>θέση </a:t>
            </a:r>
            <a:r>
              <a:rPr lang="el-GR" altLang="en-US" sz="2000" dirty="0">
                <a:latin typeface="Calibri" pitchFamily="34" charset="0"/>
              </a:rPr>
              <a:t>μνήμης  60 </a:t>
            </a:r>
            <a:r>
              <a:rPr lang="en-US" altLang="en-US" sz="2000" dirty="0">
                <a:latin typeface="Calibri" pitchFamily="34" charset="0"/>
              </a:rPr>
              <a:t>nanosecond (</a:t>
            </a:r>
            <a:r>
              <a:rPr lang="en-US" altLang="en-US" sz="2000" dirty="0" err="1">
                <a:latin typeface="Calibri" pitchFamily="34" charset="0"/>
              </a:rPr>
              <a:t>nano</a:t>
            </a:r>
            <a:r>
              <a:rPr lang="en-US" altLang="en-US" sz="2000" dirty="0">
                <a:latin typeface="Calibri" pitchFamily="34" charset="0"/>
              </a:rPr>
              <a:t> 10</a:t>
            </a:r>
            <a:r>
              <a:rPr lang="en-US" altLang="en-US" sz="2000" baseline="30000" dirty="0">
                <a:latin typeface="Calibri" pitchFamily="34" charset="0"/>
              </a:rPr>
              <a:t>-9</a:t>
            </a:r>
            <a:r>
              <a:rPr lang="en-US" altLang="en-US" sz="2000" dirty="0">
                <a:latin typeface="Calibri" pitchFamily="34" charset="0"/>
              </a:rPr>
              <a:t>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7441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92F73-5277-4586-93D8-882FBA2DA16F}" type="slidenum">
              <a:rPr lang="el-GR" altLang="en-US"/>
              <a:pPr>
                <a:defRPr/>
              </a:pPr>
              <a:t>18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609600" y="2743200"/>
            <a:ext cx="7772400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>
                <a:latin typeface="Calibri" pitchFamily="34" charset="0"/>
              </a:rPr>
              <a:t>RAID: </a:t>
            </a:r>
            <a:r>
              <a:rPr lang="el-GR" altLang="en-US" sz="2400">
                <a:latin typeface="Calibri" pitchFamily="34" charset="0"/>
              </a:rPr>
              <a:t>πλεονάζουσες συστοιχίες ανεξάρτητων δίσκων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Καταμερισμός δεδομένων: τα δεδομένα διαιρούνται σε ισομεγέθη τμήματα (πχ </a:t>
            </a:r>
            <a:r>
              <a:rPr lang="en-US" altLang="en-US" sz="2000">
                <a:latin typeface="Calibri" pitchFamily="34" charset="0"/>
              </a:rPr>
              <a:t>round robin) </a:t>
            </a:r>
            <a:r>
              <a:rPr lang="el-GR" altLang="en-US" sz="2000">
                <a:latin typeface="Calibri" pitchFamily="34" charset="0"/>
              </a:rPr>
              <a:t>και κατανέμονται σε πολλούς δίσκους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και </a:t>
            </a:r>
            <a:endParaRPr lang="en-US" altLang="en-US" sz="200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Πλεονασμός</a:t>
            </a:r>
            <a:r>
              <a:rPr lang="en-US" altLang="en-US" sz="2000">
                <a:latin typeface="Calibri" pitchFamily="34" charset="0"/>
              </a:rPr>
              <a:t>: </a:t>
            </a:r>
            <a:r>
              <a:rPr lang="el-GR" altLang="en-US" sz="2000">
                <a:latin typeface="Calibri" pitchFamily="34" charset="0"/>
              </a:rPr>
              <a:t>για αξιοπιστία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RAID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8990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2EF11C-4A25-42D1-A896-AC6544AB011C}" type="slidenum">
              <a:rPr lang="el-GR" altLang="en-US"/>
              <a:pPr>
                <a:defRPr/>
              </a:pPr>
              <a:t>19</a:t>
            </a:fld>
            <a:endParaRPr lang="el-GR" alt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457200" y="2819400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Δίσκοι </a:t>
            </a:r>
            <a:r>
              <a:rPr lang="el-GR" altLang="en-US" sz="2000" i="1">
                <a:latin typeface="Calibri" pitchFamily="34" charset="0"/>
              </a:rPr>
              <a:t>τυχαίας προσπέλασης</a:t>
            </a:r>
            <a:r>
              <a:rPr lang="el-GR" altLang="en-US" sz="2000">
                <a:latin typeface="Calibri" pitchFamily="34" charset="0"/>
              </a:rPr>
              <a:t> (random access)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457200" y="3505200"/>
            <a:ext cx="7467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Ταινίες </a:t>
            </a:r>
            <a:r>
              <a:rPr lang="el-GR" altLang="en-US" sz="2000" i="1">
                <a:latin typeface="Calibri" pitchFamily="34" charset="0"/>
              </a:rPr>
              <a:t>σειριακής προσπέλασης</a:t>
            </a:r>
            <a:r>
              <a:rPr lang="el-GR" altLang="en-US" sz="2000">
                <a:latin typeface="Calibri" pitchFamily="34" charset="0"/>
              </a:rPr>
              <a:t> (serial access) για να διαβάσουμε το </a:t>
            </a:r>
            <a:r>
              <a:rPr lang="el-GR" altLang="en-US" sz="2000" i="1">
                <a:latin typeface="Calibri" pitchFamily="34" charset="0"/>
              </a:rPr>
              <a:t>n</a:t>
            </a:r>
            <a:r>
              <a:rPr lang="el-GR" altLang="en-US" sz="2000">
                <a:latin typeface="Calibri" pitchFamily="34" charset="0"/>
              </a:rPr>
              <a:t>-οστό block πρέπει να ξεκινήσουμε από την αρχή και να διαβάσουμε και τα </a:t>
            </a:r>
            <a:r>
              <a:rPr lang="el-GR" altLang="en-US" sz="2000" i="1">
                <a:latin typeface="Calibri" pitchFamily="34" charset="0"/>
              </a:rPr>
              <a:t>n-1</a:t>
            </a:r>
            <a:r>
              <a:rPr lang="el-GR" altLang="en-US" sz="2000">
                <a:latin typeface="Calibri" pitchFamily="34" charset="0"/>
              </a:rPr>
              <a:t> blocks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Μαγνητικές Ταινίες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4555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>
            <a:off x="685800" y="6248400"/>
            <a:ext cx="1905000" cy="4572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" name="Freeform 4"/>
          <p:cNvSpPr>
            <a:spLocks/>
          </p:cNvSpPr>
          <p:nvPr/>
        </p:nvSpPr>
        <p:spPr bwMode="auto">
          <a:xfrm>
            <a:off x="1127125" y="5565775"/>
            <a:ext cx="4656138" cy="822325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Freeform 11"/>
          <p:cNvSpPr>
            <a:spLocks/>
          </p:cNvSpPr>
          <p:nvPr/>
        </p:nvSpPr>
        <p:spPr bwMode="auto">
          <a:xfrm>
            <a:off x="5144155" y="2593680"/>
            <a:ext cx="3287713" cy="6477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508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16"/>
          <p:cNvSpPr>
            <a:spLocks/>
          </p:cNvSpPr>
          <p:nvPr/>
        </p:nvSpPr>
        <p:spPr bwMode="auto">
          <a:xfrm>
            <a:off x="5982355" y="3817643"/>
            <a:ext cx="1584325" cy="166687"/>
          </a:xfrm>
          <a:custGeom>
            <a:avLst/>
            <a:gdLst>
              <a:gd name="T0" fmla="*/ 2147483647 w 10000"/>
              <a:gd name="T1" fmla="*/ 0 h 10000"/>
              <a:gd name="T2" fmla="*/ 0 w 10000"/>
              <a:gd name="T3" fmla="*/ 385988134 h 10000"/>
              <a:gd name="T4" fmla="*/ 2147483647 w 10000"/>
              <a:gd name="T5" fmla="*/ 771981602 h 10000"/>
              <a:gd name="T6" fmla="*/ 2147483647 w 10000"/>
              <a:gd name="T7" fmla="*/ 385988134 h 10000"/>
              <a:gd name="T8" fmla="*/ 2147483647 w 10000"/>
              <a:gd name="T9" fmla="*/ 0 h 10000"/>
              <a:gd name="T10" fmla="*/ 2147483647 w 10000"/>
              <a:gd name="T11" fmla="*/ 0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0"/>
              <a:gd name="T19" fmla="*/ 0 h 10000"/>
              <a:gd name="T20" fmla="*/ 10000 w 10000"/>
              <a:gd name="T21" fmla="*/ 10000 h 10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0" h="10000">
                <a:moveTo>
                  <a:pt x="5000" y="0"/>
                </a:moveTo>
                <a:cubicBezTo>
                  <a:pt x="2238" y="0"/>
                  <a:pt x="0" y="2238"/>
                  <a:pt x="0" y="5000"/>
                </a:cubicBezTo>
                <a:cubicBezTo>
                  <a:pt x="0" y="7761"/>
                  <a:pt x="2238" y="10000"/>
                  <a:pt x="5000" y="10000"/>
                </a:cubicBezTo>
                <a:cubicBezTo>
                  <a:pt x="7761" y="10000"/>
                  <a:pt x="10000" y="7761"/>
                  <a:pt x="10000" y="5000"/>
                </a:cubicBezTo>
                <a:cubicBezTo>
                  <a:pt x="10000" y="2238"/>
                  <a:pt x="7761" y="0"/>
                  <a:pt x="5000" y="0"/>
                </a:cubicBezTo>
                <a:close/>
                <a:moveTo>
                  <a:pt x="5000" y="0"/>
                </a:moveTo>
              </a:path>
            </a:pathLst>
          </a:cu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17"/>
          <p:cNvSpPr>
            <a:spLocks noChangeShapeType="1"/>
          </p:cNvSpPr>
          <p:nvPr/>
        </p:nvSpPr>
        <p:spPr bwMode="auto">
          <a:xfrm>
            <a:off x="5966480" y="3925593"/>
            <a:ext cx="3175" cy="574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18"/>
          <p:cNvSpPr>
            <a:spLocks noChangeShapeType="1"/>
          </p:cNvSpPr>
          <p:nvPr/>
        </p:nvSpPr>
        <p:spPr bwMode="auto">
          <a:xfrm>
            <a:off x="7566680" y="3962105"/>
            <a:ext cx="12700" cy="517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Freeform 19"/>
          <p:cNvSpPr>
            <a:spLocks/>
          </p:cNvSpPr>
          <p:nvPr/>
        </p:nvSpPr>
        <p:spPr bwMode="auto">
          <a:xfrm>
            <a:off x="5982355" y="4466930"/>
            <a:ext cx="1584325" cy="123825"/>
          </a:xfrm>
          <a:custGeom>
            <a:avLst/>
            <a:gdLst>
              <a:gd name="T0" fmla="*/ 2147483647 w 10000"/>
              <a:gd name="T1" fmla="*/ 0 h 10000"/>
              <a:gd name="T2" fmla="*/ 0 w 10000"/>
              <a:gd name="T3" fmla="*/ 117545689 h 10000"/>
              <a:gd name="T4" fmla="*/ 2147483647 w 10000"/>
              <a:gd name="T5" fmla="*/ 235089397 h 10000"/>
              <a:gd name="T6" fmla="*/ 2147483647 w 10000"/>
              <a:gd name="T7" fmla="*/ 117545689 h 10000"/>
              <a:gd name="T8" fmla="*/ 2147483647 w 10000"/>
              <a:gd name="T9" fmla="*/ 0 h 10000"/>
              <a:gd name="T10" fmla="*/ 2147483647 w 10000"/>
              <a:gd name="T11" fmla="*/ 0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0"/>
              <a:gd name="T19" fmla="*/ 0 h 10000"/>
              <a:gd name="T20" fmla="*/ 10000 w 10000"/>
              <a:gd name="T21" fmla="*/ 10000 h 10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0" h="10000">
                <a:moveTo>
                  <a:pt x="5000" y="0"/>
                </a:moveTo>
                <a:cubicBezTo>
                  <a:pt x="2238" y="0"/>
                  <a:pt x="0" y="2238"/>
                  <a:pt x="0" y="5000"/>
                </a:cubicBezTo>
                <a:cubicBezTo>
                  <a:pt x="0" y="7761"/>
                  <a:pt x="2238" y="10000"/>
                  <a:pt x="5000" y="10000"/>
                </a:cubicBezTo>
                <a:cubicBezTo>
                  <a:pt x="7761" y="10000"/>
                  <a:pt x="10000" y="7761"/>
                  <a:pt x="10000" y="5000"/>
                </a:cubicBezTo>
                <a:cubicBezTo>
                  <a:pt x="10000" y="2238"/>
                  <a:pt x="7761" y="0"/>
                  <a:pt x="5000" y="0"/>
                </a:cubicBezTo>
                <a:close/>
                <a:moveTo>
                  <a:pt x="5000" y="0"/>
                </a:moveTo>
              </a:path>
            </a:pathLst>
          </a:cu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Text Box 20"/>
          <p:cNvSpPr txBox="1">
            <a:spLocks noChangeArrowheads="1"/>
          </p:cNvSpPr>
          <p:nvPr/>
        </p:nvSpPr>
        <p:spPr bwMode="auto">
          <a:xfrm>
            <a:off x="6487180" y="4035130"/>
            <a:ext cx="304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r>
              <a:rPr lang="el-GR" altLang="en-US">
                <a:solidFill>
                  <a:srgbClr val="280049"/>
                </a:solidFill>
                <a:latin typeface="Arial" charset="0"/>
              </a:rPr>
              <a:t>ΒΔ</a:t>
            </a:r>
            <a:endParaRPr lang="en-US" altLang="en-US">
              <a:solidFill>
                <a:srgbClr val="280049"/>
              </a:solidFill>
              <a:latin typeface="Arial" charset="0"/>
            </a:endParaRPr>
          </a:p>
        </p:txBody>
      </p:sp>
      <p:sp>
        <p:nvSpPr>
          <p:cNvPr id="4106" name="Line 21"/>
          <p:cNvSpPr>
            <a:spLocks noChangeShapeType="1"/>
          </p:cNvSpPr>
          <p:nvPr/>
        </p:nvSpPr>
        <p:spPr bwMode="auto">
          <a:xfrm>
            <a:off x="6703080" y="3385843"/>
            <a:ext cx="12700" cy="3857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Text Box 47"/>
          <p:cNvSpPr txBox="1">
            <a:spLocks noChangeArrowheads="1"/>
          </p:cNvSpPr>
          <p:nvPr/>
        </p:nvSpPr>
        <p:spPr bwMode="auto">
          <a:xfrm>
            <a:off x="5334655" y="2736555"/>
            <a:ext cx="3024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+mn-lt"/>
              </a:rPr>
              <a:t>Σύστημα Διαχείρισης ΒΔ</a:t>
            </a:r>
          </a:p>
        </p:txBody>
      </p:sp>
      <p:sp>
        <p:nvSpPr>
          <p:cNvPr id="4112" name="Line 48"/>
          <p:cNvSpPr>
            <a:spLocks noChangeShapeType="1"/>
          </p:cNvSpPr>
          <p:nvPr/>
        </p:nvSpPr>
        <p:spPr bwMode="auto">
          <a:xfrm>
            <a:off x="4902855" y="4249443"/>
            <a:ext cx="863600" cy="0"/>
          </a:xfrm>
          <a:prstGeom prst="line">
            <a:avLst/>
          </a:prstGeom>
          <a:noFill/>
          <a:ln w="12700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Text Box 49"/>
          <p:cNvSpPr txBox="1">
            <a:spLocks noChangeArrowheads="1"/>
          </p:cNvSpPr>
          <p:nvPr/>
        </p:nvSpPr>
        <p:spPr bwMode="auto">
          <a:xfrm>
            <a:off x="469014" y="3959259"/>
            <a:ext cx="302833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Αρχεία με τις </a:t>
            </a:r>
            <a:r>
              <a:rPr lang="el-GR" altLang="en-US" dirty="0" smtClean="0">
                <a:latin typeface="Calibri" pitchFamily="34" charset="0"/>
              </a:rPr>
              <a:t>σχέσεις</a:t>
            </a:r>
            <a:r>
              <a:rPr lang="en-US" altLang="en-US" dirty="0" smtClean="0">
                <a:latin typeface="Calibri" pitchFamily="34" charset="0"/>
              </a:rPr>
              <a:t> </a:t>
            </a:r>
            <a:r>
              <a:rPr lang="el-GR" altLang="en-US" dirty="0" smtClean="0">
                <a:latin typeface="Calibri" pitchFamily="34" charset="0"/>
              </a:rPr>
              <a:t>+</a:t>
            </a:r>
            <a:endParaRPr lang="el-GR" alt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Κατάλογος του </a:t>
            </a:r>
            <a:r>
              <a:rPr lang="el-GR" altLang="en-US" dirty="0" smtClean="0">
                <a:latin typeface="Calibri" pitchFamily="34" charset="0"/>
              </a:rPr>
              <a:t>συστήματος</a:t>
            </a:r>
            <a:r>
              <a:rPr lang="en-US" altLang="en-US" dirty="0" smtClean="0">
                <a:latin typeface="Calibri" pitchFamily="34" charset="0"/>
              </a:rPr>
              <a:t> +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 smtClean="0">
                <a:latin typeface="Calibri" pitchFamily="34" charset="0"/>
              </a:rPr>
              <a:t>Ευρετήρια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114" name="Line 50"/>
          <p:cNvSpPr>
            <a:spLocks noChangeShapeType="1"/>
          </p:cNvSpPr>
          <p:nvPr/>
        </p:nvSpPr>
        <p:spPr bwMode="auto">
          <a:xfrm>
            <a:off x="6588125" y="1916113"/>
            <a:ext cx="0" cy="576262"/>
          </a:xfrm>
          <a:prstGeom prst="line">
            <a:avLst/>
          </a:prstGeom>
          <a:noFill/>
          <a:ln w="12700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5" name="Text Box 51"/>
          <p:cNvSpPr txBox="1">
            <a:spLocks noChangeArrowheads="1"/>
          </p:cNvSpPr>
          <p:nvPr/>
        </p:nvSpPr>
        <p:spPr bwMode="auto">
          <a:xfrm>
            <a:off x="7019925" y="1700213"/>
            <a:ext cx="1798638" cy="6413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Λογισμικό για τη διαχείριση</a:t>
            </a:r>
          </a:p>
        </p:txBody>
      </p:sp>
      <p:sp>
        <p:nvSpPr>
          <p:cNvPr id="4116" name="Line 52"/>
          <p:cNvSpPr>
            <a:spLocks noChangeShapeType="1"/>
          </p:cNvSpPr>
          <p:nvPr/>
        </p:nvSpPr>
        <p:spPr bwMode="auto">
          <a:xfrm>
            <a:off x="6588125" y="1916113"/>
            <a:ext cx="360363" cy="0"/>
          </a:xfrm>
          <a:prstGeom prst="line">
            <a:avLst/>
          </a:prstGeom>
          <a:noFill/>
          <a:ln w="12700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7" name="Text Box 53"/>
          <p:cNvSpPr txBox="1">
            <a:spLocks noChangeArrowheads="1"/>
          </p:cNvSpPr>
          <p:nvPr/>
        </p:nvSpPr>
        <p:spPr bwMode="auto">
          <a:xfrm>
            <a:off x="3713850" y="3497443"/>
            <a:ext cx="2305050" cy="9159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Δεδομένα αποθηκευμένα στο δίσκο</a:t>
            </a:r>
          </a:p>
        </p:txBody>
      </p:sp>
      <p:sp>
        <p:nvSpPr>
          <p:cNvPr id="4118" name="AutoShape 54"/>
          <p:cNvSpPr>
            <a:spLocks/>
          </p:cNvSpPr>
          <p:nvPr/>
        </p:nvSpPr>
        <p:spPr bwMode="auto">
          <a:xfrm>
            <a:off x="3492500" y="3500438"/>
            <a:ext cx="142875" cy="2736850"/>
          </a:xfrm>
          <a:prstGeom prst="leftBrace">
            <a:avLst>
              <a:gd name="adj1" fmla="val 1596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429991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713EC-BC38-4B45-99E9-C48F04637995}" type="slidenum">
              <a:rPr lang="el-GR" altLang="en-US"/>
              <a:pPr>
                <a:defRPr/>
              </a:pPr>
              <a:t>2</a:t>
            </a:fld>
            <a:endParaRPr lang="el-GR" altLang="en-US" dirty="0"/>
          </a:p>
        </p:txBody>
      </p:sp>
      <p:sp>
        <p:nvSpPr>
          <p:cNvPr id="26" name="Title 6"/>
          <p:cNvSpPr>
            <a:spLocks noGrp="1"/>
          </p:cNvSpPr>
          <p:nvPr>
            <p:ph type="title"/>
          </p:nvPr>
        </p:nvSpPr>
        <p:spPr>
          <a:xfrm>
            <a:off x="435466" y="19332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8135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20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Flash memory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55650" y="1789907"/>
            <a:ext cx="76327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Flash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memory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</a:t>
            </a:r>
            <a:r>
              <a:rPr lang="en-US" altLang="en-US" sz="2000" dirty="0">
                <a:latin typeface="+mn-lt"/>
              </a:rPr>
              <a:t>(solid state) </a:t>
            </a:r>
            <a:r>
              <a:rPr lang="el-GR" altLang="en-US" sz="2000" dirty="0">
                <a:latin typeface="+mn-lt"/>
              </a:rPr>
              <a:t>δευτερεύουσα </a:t>
            </a:r>
            <a:r>
              <a:rPr lang="el-GR" altLang="en-US" sz="2000" dirty="0" smtClean="0">
                <a:latin typeface="+mn-lt"/>
              </a:rPr>
              <a:t>αποθήκευση</a:t>
            </a:r>
            <a:endParaRPr lang="el-GR" altLang="en-US" sz="2000" dirty="0">
              <a:latin typeface="+mn-lt"/>
            </a:endParaRP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Μεγαλύτερη αντοχή από μαγνητικούς δίσκους</a:t>
            </a:r>
            <a:r>
              <a:rPr lang="en-US" altLang="en-US" sz="2000" dirty="0">
                <a:latin typeface="+mn-lt"/>
              </a:rPr>
              <a:t>, </a:t>
            </a:r>
            <a:r>
              <a:rPr lang="el-GR" altLang="en-US" sz="2000" dirty="0">
                <a:latin typeface="+mn-lt"/>
              </a:rPr>
              <a:t>πιο ελαφριά, γρηγορότερη προσπέλαση </a:t>
            </a:r>
            <a:r>
              <a:rPr lang="en-US" altLang="en-US" sz="2000" dirty="0">
                <a:latin typeface="+mn-lt"/>
              </a:rPr>
              <a:t>(access time)</a:t>
            </a:r>
            <a:r>
              <a:rPr lang="el-GR" altLang="en-US" sz="2000" dirty="0">
                <a:latin typeface="+mn-lt"/>
              </a:rPr>
              <a:t> 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Δεν έχει χρόνο εντοπισμού και περιστροφής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Τρεις λειτουργίες: </a:t>
            </a:r>
            <a:r>
              <a:rPr lang="en-US" altLang="en-US" sz="2000" dirty="0">
                <a:latin typeface="+mn-lt"/>
              </a:rPr>
              <a:t>Read, Write, 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Πριν γίνει εγγραφή, πρέπει να προηγηθεί </a:t>
            </a:r>
            <a:r>
              <a:rPr lang="en-US" altLang="en-US" sz="2000" dirty="0">
                <a:latin typeface="+mn-lt"/>
              </a:rPr>
              <a:t>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</a:t>
            </a:r>
            <a:r>
              <a:rPr lang="en-US" altLang="en-US" sz="2000" dirty="0">
                <a:latin typeface="+mn-lt"/>
              </a:rPr>
              <a:t>Erase </a:t>
            </a:r>
            <a:r>
              <a:rPr lang="el-GR" altLang="en-US" sz="2000" dirty="0">
                <a:latin typeface="+mn-lt"/>
              </a:rPr>
              <a:t>και </a:t>
            </a:r>
            <a:r>
              <a:rPr lang="en-US" altLang="en-US" sz="2000" dirty="0">
                <a:latin typeface="+mn-lt"/>
              </a:rPr>
              <a:t>Write </a:t>
            </a:r>
            <a:r>
              <a:rPr lang="el-GR" altLang="en-US" sz="2000" dirty="0">
                <a:latin typeface="+mn-lt"/>
              </a:rPr>
              <a:t>πολύ πιο αργά από το </a:t>
            </a:r>
            <a:r>
              <a:rPr lang="en-US" altLang="en-US" sz="2000" dirty="0">
                <a:latin typeface="+mn-lt"/>
              </a:rPr>
              <a:t>Read</a:t>
            </a:r>
            <a:endParaRPr lang="el-GR" altLang="en-US" sz="2000" dirty="0">
              <a:latin typeface="+mn-lt"/>
            </a:endParaRPr>
          </a:p>
          <a:p>
            <a:pPr eaLnBrk="1" hangingPunct="1"/>
            <a:endParaRPr lang="el-GR" altLang="en-US" sz="2000" dirty="0">
              <a:latin typeface="+mn-lt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7968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21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SSD (Solid State Disks)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4149" y="1750114"/>
            <a:ext cx="74653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Μνήμη (κύκλωμα)</a:t>
            </a:r>
          </a:p>
          <a:p>
            <a:endParaRPr lang="el-GR" sz="2400" dirty="0"/>
          </a:p>
          <a:p>
            <a:r>
              <a:rPr lang="el-GR" sz="2400" dirty="0" smtClean="0"/>
              <a:t>Δεν έχουν κινητό μηχανικό μέρος</a:t>
            </a:r>
          </a:p>
          <a:p>
            <a:endParaRPr lang="el-GR" sz="2400" dirty="0"/>
          </a:p>
          <a:p>
            <a:r>
              <a:rPr lang="el-GR" sz="2400" dirty="0" smtClean="0"/>
              <a:t>Πιο αθόρυβοι, ανθεκτικοί και γρήγοροι </a:t>
            </a:r>
          </a:p>
          <a:p>
            <a:endParaRPr lang="el-GR" sz="2400" dirty="0"/>
          </a:p>
          <a:p>
            <a:r>
              <a:rPr lang="el-GR" sz="2400" dirty="0" smtClean="0"/>
              <a:t>Πιο ακριβοί</a:t>
            </a:r>
            <a:endParaRPr lang="en-US" sz="2400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8611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6C922-3746-4DE1-9E57-F80126ED3146}" type="slidenum">
              <a:rPr lang="el-GR" altLang="en-US"/>
              <a:pPr>
                <a:defRPr/>
              </a:pPr>
              <a:t>22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2843213" y="2276475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635375" y="2565400"/>
            <a:ext cx="688009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+mn-lt"/>
              </a:rPr>
              <a:t>Cache</a:t>
            </a:r>
            <a:endParaRPr lang="el-GR" altLang="en-US" sz="1600">
              <a:latin typeface="+mn-lt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348038" y="3213100"/>
            <a:ext cx="135255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Κύρια Μνήμη</a:t>
            </a: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3132138" y="3933825"/>
            <a:ext cx="191578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(Μαγνητικός) Δίσκος</a:t>
            </a:r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3851275" y="4652963"/>
            <a:ext cx="718787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Ταινία</a:t>
            </a:r>
          </a:p>
        </p:txBody>
      </p:sp>
      <p:grpSp>
        <p:nvGrpSpPr>
          <p:cNvPr id="24586" name="Group 8"/>
          <p:cNvGrpSpPr>
            <a:grpSpLocks/>
          </p:cNvGrpSpPr>
          <p:nvPr/>
        </p:nvGrpSpPr>
        <p:grpSpPr bwMode="auto">
          <a:xfrm>
            <a:off x="3708400" y="1773238"/>
            <a:ext cx="719138" cy="431800"/>
            <a:chOff x="1474" y="1162"/>
            <a:chExt cx="453" cy="272"/>
          </a:xfrm>
        </p:grpSpPr>
        <p:sp>
          <p:nvSpPr>
            <p:cNvPr id="24603" name="Text Box 9"/>
            <p:cNvSpPr txBox="1">
              <a:spLocks noChangeArrowheads="1"/>
            </p:cNvSpPr>
            <p:nvPr/>
          </p:nvSpPr>
          <p:spPr bwMode="auto">
            <a:xfrm>
              <a:off x="1507" y="1193"/>
              <a:ext cx="35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latin typeface="+mn-lt"/>
                </a:rPr>
                <a:t>KME</a:t>
              </a:r>
              <a:endParaRPr lang="el-GR" altLang="en-US" sz="1600" dirty="0">
                <a:latin typeface="+mn-lt"/>
              </a:endParaRPr>
            </a:p>
          </p:txBody>
        </p:sp>
        <p:sp>
          <p:nvSpPr>
            <p:cNvPr id="24604" name="Oval 10"/>
            <p:cNvSpPr>
              <a:spLocks noChangeArrowheads="1"/>
            </p:cNvSpPr>
            <p:nvPr/>
          </p:nvSpPr>
          <p:spPr bwMode="auto">
            <a:xfrm>
              <a:off x="1474" y="1162"/>
              <a:ext cx="453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24587" name="Freeform 11"/>
          <p:cNvSpPr>
            <a:spLocks/>
          </p:cNvSpPr>
          <p:nvPr/>
        </p:nvSpPr>
        <p:spPr bwMode="auto">
          <a:xfrm>
            <a:off x="2603500" y="1916113"/>
            <a:ext cx="1104900" cy="792162"/>
          </a:xfrm>
          <a:custGeom>
            <a:avLst/>
            <a:gdLst>
              <a:gd name="T0" fmla="*/ 2147483647 w 696"/>
              <a:gd name="T1" fmla="*/ 0 h 499"/>
              <a:gd name="T2" fmla="*/ 2147483647 w 696"/>
              <a:gd name="T3" fmla="*/ 2147483647 h 499"/>
              <a:gd name="T4" fmla="*/ 2147483647 w 696"/>
              <a:gd name="T5" fmla="*/ 2147483647 h 499"/>
              <a:gd name="T6" fmla="*/ 0 60000 65536"/>
              <a:gd name="T7" fmla="*/ 0 60000 65536"/>
              <a:gd name="T8" fmla="*/ 0 60000 65536"/>
              <a:gd name="T9" fmla="*/ 0 w 696"/>
              <a:gd name="T10" fmla="*/ 0 h 499"/>
              <a:gd name="T11" fmla="*/ 696 w 696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499">
                <a:moveTo>
                  <a:pt x="696" y="0"/>
                </a:moveTo>
                <a:cubicBezTo>
                  <a:pt x="363" y="117"/>
                  <a:pt x="30" y="235"/>
                  <a:pt x="15" y="318"/>
                </a:cubicBezTo>
                <a:cubicBezTo>
                  <a:pt x="0" y="401"/>
                  <a:pt x="302" y="450"/>
                  <a:pt x="605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Freeform 12"/>
          <p:cNvSpPr>
            <a:spLocks/>
          </p:cNvSpPr>
          <p:nvPr/>
        </p:nvSpPr>
        <p:spPr bwMode="auto">
          <a:xfrm>
            <a:off x="2508250" y="2781300"/>
            <a:ext cx="1055688" cy="576263"/>
          </a:xfrm>
          <a:custGeom>
            <a:avLst/>
            <a:gdLst>
              <a:gd name="T0" fmla="*/ 2147483647 w 665"/>
              <a:gd name="T1" fmla="*/ 0 h 363"/>
              <a:gd name="T2" fmla="*/ 2147483647 w 665"/>
              <a:gd name="T3" fmla="*/ 2147483647 h 363"/>
              <a:gd name="T4" fmla="*/ 2147483647 w 665"/>
              <a:gd name="T5" fmla="*/ 2147483647 h 363"/>
              <a:gd name="T6" fmla="*/ 0 60000 65536"/>
              <a:gd name="T7" fmla="*/ 0 60000 65536"/>
              <a:gd name="T8" fmla="*/ 0 60000 65536"/>
              <a:gd name="T9" fmla="*/ 0 w 665"/>
              <a:gd name="T10" fmla="*/ 0 h 363"/>
              <a:gd name="T11" fmla="*/ 665 w 665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5" h="363">
                <a:moveTo>
                  <a:pt x="665" y="0"/>
                </a:moveTo>
                <a:cubicBezTo>
                  <a:pt x="362" y="60"/>
                  <a:pt x="60" y="121"/>
                  <a:pt x="30" y="181"/>
                </a:cubicBezTo>
                <a:cubicBezTo>
                  <a:pt x="0" y="241"/>
                  <a:pt x="242" y="302"/>
                  <a:pt x="484" y="36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Freeform 13"/>
          <p:cNvSpPr>
            <a:spLocks/>
          </p:cNvSpPr>
          <p:nvPr/>
        </p:nvSpPr>
        <p:spPr bwMode="auto">
          <a:xfrm>
            <a:off x="2244725" y="3429000"/>
            <a:ext cx="1031875" cy="576263"/>
          </a:xfrm>
          <a:custGeom>
            <a:avLst/>
            <a:gdLst>
              <a:gd name="T0" fmla="*/ 2147483647 w 650"/>
              <a:gd name="T1" fmla="*/ 0 h 363"/>
              <a:gd name="T2" fmla="*/ 2147483647 w 650"/>
              <a:gd name="T3" fmla="*/ 2147483647 h 363"/>
              <a:gd name="T4" fmla="*/ 2147483647 w 650"/>
              <a:gd name="T5" fmla="*/ 2147483647 h 363"/>
              <a:gd name="T6" fmla="*/ 0 60000 65536"/>
              <a:gd name="T7" fmla="*/ 0 60000 65536"/>
              <a:gd name="T8" fmla="*/ 0 60000 65536"/>
              <a:gd name="T9" fmla="*/ 0 w 650"/>
              <a:gd name="T10" fmla="*/ 0 h 363"/>
              <a:gd name="T11" fmla="*/ 650 w 650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0" h="363">
                <a:moveTo>
                  <a:pt x="650" y="0"/>
                </a:moveTo>
                <a:cubicBezTo>
                  <a:pt x="340" y="15"/>
                  <a:pt x="30" y="31"/>
                  <a:pt x="15" y="91"/>
                </a:cubicBezTo>
                <a:cubicBezTo>
                  <a:pt x="0" y="151"/>
                  <a:pt x="279" y="257"/>
                  <a:pt x="559" y="363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Freeform 14"/>
          <p:cNvSpPr>
            <a:spLocks/>
          </p:cNvSpPr>
          <p:nvPr/>
        </p:nvSpPr>
        <p:spPr bwMode="auto">
          <a:xfrm>
            <a:off x="2279650" y="4149725"/>
            <a:ext cx="1212850" cy="792163"/>
          </a:xfrm>
          <a:custGeom>
            <a:avLst/>
            <a:gdLst>
              <a:gd name="T0" fmla="*/ 2147483647 w 764"/>
              <a:gd name="T1" fmla="*/ 0 h 499"/>
              <a:gd name="T2" fmla="*/ 2147483647 w 764"/>
              <a:gd name="T3" fmla="*/ 2147483647 h 499"/>
              <a:gd name="T4" fmla="*/ 2147483647 w 764"/>
              <a:gd name="T5" fmla="*/ 2147483647 h 499"/>
              <a:gd name="T6" fmla="*/ 0 60000 65536"/>
              <a:gd name="T7" fmla="*/ 0 60000 65536"/>
              <a:gd name="T8" fmla="*/ 0 60000 65536"/>
              <a:gd name="T9" fmla="*/ 0 w 764"/>
              <a:gd name="T10" fmla="*/ 0 h 499"/>
              <a:gd name="T11" fmla="*/ 764 w 764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4" h="499">
                <a:moveTo>
                  <a:pt x="537" y="0"/>
                </a:moveTo>
                <a:cubicBezTo>
                  <a:pt x="268" y="117"/>
                  <a:pt x="0" y="234"/>
                  <a:pt x="38" y="317"/>
                </a:cubicBezTo>
                <a:cubicBezTo>
                  <a:pt x="76" y="400"/>
                  <a:pt x="420" y="449"/>
                  <a:pt x="764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84213" y="54451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9750" y="4868863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Αίτηση για δεδομένα</a:t>
            </a:r>
          </a:p>
        </p:txBody>
      </p:sp>
      <p:sp>
        <p:nvSpPr>
          <p:cNvPr id="24593" name="Freeform 17"/>
          <p:cNvSpPr>
            <a:spLocks/>
          </p:cNvSpPr>
          <p:nvPr/>
        </p:nvSpPr>
        <p:spPr bwMode="auto">
          <a:xfrm>
            <a:off x="4787900" y="4076700"/>
            <a:ext cx="1381125" cy="792163"/>
          </a:xfrm>
          <a:custGeom>
            <a:avLst/>
            <a:gdLst>
              <a:gd name="T0" fmla="*/ 0 w 870"/>
              <a:gd name="T1" fmla="*/ 2147483647 h 499"/>
              <a:gd name="T2" fmla="*/ 2147483647 w 870"/>
              <a:gd name="T3" fmla="*/ 2147483647 h 499"/>
              <a:gd name="T4" fmla="*/ 2147483647 w 870"/>
              <a:gd name="T5" fmla="*/ 0 h 499"/>
              <a:gd name="T6" fmla="*/ 0 60000 65536"/>
              <a:gd name="T7" fmla="*/ 0 60000 65536"/>
              <a:gd name="T8" fmla="*/ 0 60000 65536"/>
              <a:gd name="T9" fmla="*/ 0 w 870"/>
              <a:gd name="T10" fmla="*/ 0 h 499"/>
              <a:gd name="T11" fmla="*/ 870 w 870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0" h="499">
                <a:moveTo>
                  <a:pt x="0" y="499"/>
                </a:moveTo>
                <a:cubicBezTo>
                  <a:pt x="382" y="427"/>
                  <a:pt x="764" y="355"/>
                  <a:pt x="817" y="272"/>
                </a:cubicBezTo>
                <a:cubicBezTo>
                  <a:pt x="870" y="189"/>
                  <a:pt x="594" y="94"/>
                  <a:pt x="31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4859338" y="3357563"/>
            <a:ext cx="1655762" cy="684212"/>
          </a:xfrm>
          <a:custGeom>
            <a:avLst/>
            <a:gdLst>
              <a:gd name="T0" fmla="*/ 2147483647 w 1043"/>
              <a:gd name="T1" fmla="*/ 2147483647 h 431"/>
              <a:gd name="T2" fmla="*/ 2147483647 w 1043"/>
              <a:gd name="T3" fmla="*/ 2147483647 h 431"/>
              <a:gd name="T4" fmla="*/ 0 w 1043"/>
              <a:gd name="T5" fmla="*/ 2147483647 h 431"/>
              <a:gd name="T6" fmla="*/ 0 60000 65536"/>
              <a:gd name="T7" fmla="*/ 0 60000 65536"/>
              <a:gd name="T8" fmla="*/ 0 60000 65536"/>
              <a:gd name="T9" fmla="*/ 0 w 1043"/>
              <a:gd name="T10" fmla="*/ 0 h 431"/>
              <a:gd name="T11" fmla="*/ 1043 w 1043"/>
              <a:gd name="T12" fmla="*/ 431 h 4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431">
                <a:moveTo>
                  <a:pt x="273" y="431"/>
                </a:moveTo>
                <a:cubicBezTo>
                  <a:pt x="658" y="283"/>
                  <a:pt x="1043" y="136"/>
                  <a:pt x="998" y="68"/>
                </a:cubicBezTo>
                <a:cubicBezTo>
                  <a:pt x="953" y="0"/>
                  <a:pt x="476" y="11"/>
                  <a:pt x="0" y="2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4643438" y="2708275"/>
            <a:ext cx="1549400" cy="576263"/>
          </a:xfrm>
          <a:custGeom>
            <a:avLst/>
            <a:gdLst>
              <a:gd name="T0" fmla="*/ 2147483647 w 976"/>
              <a:gd name="T1" fmla="*/ 2147483647 h 363"/>
              <a:gd name="T2" fmla="*/ 2147483647 w 976"/>
              <a:gd name="T3" fmla="*/ 2147483647 h 363"/>
              <a:gd name="T4" fmla="*/ 0 w 976"/>
              <a:gd name="T5" fmla="*/ 0 h 363"/>
              <a:gd name="T6" fmla="*/ 0 60000 65536"/>
              <a:gd name="T7" fmla="*/ 0 60000 65536"/>
              <a:gd name="T8" fmla="*/ 0 60000 65536"/>
              <a:gd name="T9" fmla="*/ 0 w 976"/>
              <a:gd name="T10" fmla="*/ 0 h 363"/>
              <a:gd name="T11" fmla="*/ 976 w 976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6" h="363">
                <a:moveTo>
                  <a:pt x="136" y="363"/>
                </a:moveTo>
                <a:cubicBezTo>
                  <a:pt x="556" y="279"/>
                  <a:pt x="976" y="196"/>
                  <a:pt x="953" y="136"/>
                </a:cubicBezTo>
                <a:cubicBezTo>
                  <a:pt x="930" y="76"/>
                  <a:pt x="465" y="38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4500563" y="1916113"/>
            <a:ext cx="1679575" cy="720725"/>
          </a:xfrm>
          <a:custGeom>
            <a:avLst/>
            <a:gdLst>
              <a:gd name="T0" fmla="*/ 2147483647 w 1058"/>
              <a:gd name="T1" fmla="*/ 2147483647 h 454"/>
              <a:gd name="T2" fmla="*/ 2147483647 w 1058"/>
              <a:gd name="T3" fmla="*/ 2147483647 h 454"/>
              <a:gd name="T4" fmla="*/ 0 w 1058"/>
              <a:gd name="T5" fmla="*/ 0 h 454"/>
              <a:gd name="T6" fmla="*/ 0 60000 65536"/>
              <a:gd name="T7" fmla="*/ 0 60000 65536"/>
              <a:gd name="T8" fmla="*/ 0 60000 65536"/>
              <a:gd name="T9" fmla="*/ 0 w 1058"/>
              <a:gd name="T10" fmla="*/ 0 h 454"/>
              <a:gd name="T11" fmla="*/ 1058 w 1058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8" h="454">
                <a:moveTo>
                  <a:pt x="90" y="454"/>
                </a:moveTo>
                <a:cubicBezTo>
                  <a:pt x="574" y="355"/>
                  <a:pt x="1058" y="257"/>
                  <a:pt x="1043" y="182"/>
                </a:cubicBezTo>
                <a:cubicBezTo>
                  <a:pt x="1028" y="107"/>
                  <a:pt x="514" y="53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7092950" y="537368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659563" y="4581525"/>
            <a:ext cx="1944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Δεδομένα που ικανοποιούν την αίτηση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58888" y="3644900"/>
            <a:ext cx="6697662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323850" y="1700213"/>
            <a:ext cx="2160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323850" y="3644900"/>
            <a:ext cx="1800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Μνήμης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70453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5053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889926"/>
            <a:ext cx="8229600" cy="4525963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altLang="en-US" i="1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smtClean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6" name="Picture 15" descr="StorageHierarch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0691" y="1740178"/>
            <a:ext cx="5835596" cy="3425711"/>
          </a:xfrm>
          <a:prstGeom prst="rect">
            <a:avLst/>
          </a:prstGeom>
        </p:spPr>
      </p:pic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32779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26618-BB36-4EAD-ADE5-B68CEFC9B63B}" type="slidenum">
              <a:rPr lang="el-GR" altLang="en-US"/>
              <a:pPr>
                <a:defRPr/>
              </a:pPr>
              <a:t>24</a:t>
            </a:fld>
            <a:endParaRPr lang="el-GR" altLang="en-US"/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533400" y="2743200"/>
            <a:ext cx="8001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Ενώ γίνεται η μεταφορά των δεδομένων από την δευτερεύουσα στην κύρια μνήμη - παράλληλα και ανεξάρτητα η ΚΜΕ μπορεί να επεξεργάζεται δεδομένα</a:t>
            </a: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645736" y="4491872"/>
            <a:ext cx="822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Ένας ανεξάρτητος επεξεργαστής Εισόδου/Εξόδου ή πολλαπλοί επεξεργαστές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Μεταφορά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ενδιάμεση μνήμη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91532" y="1660689"/>
            <a:ext cx="8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 smtClean="0">
                <a:latin typeface="Calibri" pitchFamily="34" charset="0"/>
              </a:rPr>
              <a:t>Για να γίνει η επεξεργασία</a:t>
            </a:r>
            <a:r>
              <a:rPr lang="en-US" altLang="en-US" sz="2400" dirty="0" smtClean="0">
                <a:latin typeface="Calibri" pitchFamily="34" charset="0"/>
              </a:rPr>
              <a:t>,</a:t>
            </a:r>
            <a:r>
              <a:rPr lang="el-GR" altLang="en-US" sz="2400" dirty="0" smtClean="0">
                <a:latin typeface="Calibri" pitchFamily="34" charset="0"/>
              </a:rPr>
              <a:t> τα δεδομένα μεταφέρονται από το δίσκο στη μνήμη – Ι/Ο λειτουργία</a:t>
            </a:r>
            <a:endParaRPr lang="el-GR" alt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15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2536825" y="2986088"/>
            <a:ext cx="4230688" cy="1720850"/>
            <a:chOff x="1598" y="1518"/>
            <a:chExt cx="2665" cy="1084"/>
          </a:xfrm>
        </p:grpSpPr>
        <p:sp>
          <p:nvSpPr>
            <p:cNvPr id="23581" name="Rectangle 7"/>
            <p:cNvSpPr>
              <a:spLocks noChangeArrowheads="1"/>
            </p:cNvSpPr>
            <p:nvPr/>
          </p:nvSpPr>
          <p:spPr bwMode="auto">
            <a:xfrm>
              <a:off x="1606" y="1526"/>
              <a:ext cx="2649" cy="106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2" name="Rectangle 8"/>
            <p:cNvSpPr>
              <a:spLocks noChangeArrowheads="1"/>
            </p:cNvSpPr>
            <p:nvPr/>
          </p:nvSpPr>
          <p:spPr bwMode="auto">
            <a:xfrm>
              <a:off x="1602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3" name="Rectangle 9"/>
            <p:cNvSpPr>
              <a:spLocks noChangeArrowheads="1"/>
            </p:cNvSpPr>
            <p:nvPr/>
          </p:nvSpPr>
          <p:spPr bwMode="auto">
            <a:xfrm>
              <a:off x="2038" y="1522"/>
              <a:ext cx="430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4" name="Rectangle 10"/>
            <p:cNvSpPr>
              <a:spLocks noChangeArrowheads="1"/>
            </p:cNvSpPr>
            <p:nvPr/>
          </p:nvSpPr>
          <p:spPr bwMode="auto">
            <a:xfrm>
              <a:off x="2476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5" name="Rectangle 11"/>
            <p:cNvSpPr>
              <a:spLocks noChangeArrowheads="1"/>
            </p:cNvSpPr>
            <p:nvPr/>
          </p:nvSpPr>
          <p:spPr bwMode="auto">
            <a:xfrm>
              <a:off x="2913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6" name="Rectangle 12"/>
            <p:cNvSpPr>
              <a:spLocks noChangeArrowheads="1"/>
            </p:cNvSpPr>
            <p:nvPr/>
          </p:nvSpPr>
          <p:spPr bwMode="auto">
            <a:xfrm>
              <a:off x="3349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7" name="Line 13"/>
            <p:cNvSpPr>
              <a:spLocks noChangeShapeType="1"/>
            </p:cNvSpPr>
            <p:nvPr/>
          </p:nvSpPr>
          <p:spPr bwMode="auto">
            <a:xfrm>
              <a:off x="1598" y="186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8" name="Line 14"/>
            <p:cNvSpPr>
              <a:spLocks noChangeShapeType="1"/>
            </p:cNvSpPr>
            <p:nvPr/>
          </p:nvSpPr>
          <p:spPr bwMode="auto">
            <a:xfrm>
              <a:off x="1598" y="225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Rectangle 15"/>
            <p:cNvSpPr>
              <a:spLocks noChangeArrowheads="1"/>
            </p:cNvSpPr>
            <p:nvPr/>
          </p:nvSpPr>
          <p:spPr bwMode="auto">
            <a:xfrm>
              <a:off x="1598" y="1518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0" name="Rectangle 16"/>
            <p:cNvSpPr>
              <a:spLocks noChangeArrowheads="1"/>
            </p:cNvSpPr>
            <p:nvPr/>
          </p:nvSpPr>
          <p:spPr bwMode="auto">
            <a:xfrm>
              <a:off x="2472" y="1518"/>
              <a:ext cx="437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1" name="Rectangle 17"/>
            <p:cNvSpPr>
              <a:spLocks noChangeArrowheads="1"/>
            </p:cNvSpPr>
            <p:nvPr/>
          </p:nvSpPr>
          <p:spPr bwMode="auto">
            <a:xfrm>
              <a:off x="2909" y="2255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59" name="Group 18"/>
          <p:cNvGrpSpPr>
            <a:grpSpLocks/>
          </p:cNvGrpSpPr>
          <p:nvPr/>
        </p:nvGrpSpPr>
        <p:grpSpPr bwMode="auto">
          <a:xfrm>
            <a:off x="3924300" y="5284788"/>
            <a:ext cx="1317625" cy="688975"/>
            <a:chOff x="2472" y="2966"/>
            <a:chExt cx="830" cy="434"/>
          </a:xfrm>
        </p:grpSpPr>
        <p:grpSp>
          <p:nvGrpSpPr>
            <p:cNvPr id="23575" name="Group 19"/>
            <p:cNvGrpSpPr>
              <a:grpSpLocks/>
            </p:cNvGrpSpPr>
            <p:nvPr/>
          </p:nvGrpSpPr>
          <p:grpSpPr bwMode="auto">
            <a:xfrm>
              <a:off x="2472" y="2966"/>
              <a:ext cx="830" cy="434"/>
              <a:chOff x="2472" y="2966"/>
              <a:chExt cx="830" cy="434"/>
            </a:xfrm>
          </p:grpSpPr>
          <p:sp>
            <p:nvSpPr>
              <p:cNvPr id="23577" name="Oval 20"/>
              <p:cNvSpPr>
                <a:spLocks noChangeArrowheads="1"/>
              </p:cNvSpPr>
              <p:nvPr/>
            </p:nvSpPr>
            <p:spPr bwMode="auto">
              <a:xfrm>
                <a:off x="2480" y="2966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8" name="Oval 21"/>
              <p:cNvSpPr>
                <a:spLocks noChangeArrowheads="1"/>
              </p:cNvSpPr>
              <p:nvPr/>
            </p:nvSpPr>
            <p:spPr bwMode="auto">
              <a:xfrm>
                <a:off x="2480" y="3303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9" name="Line 22"/>
              <p:cNvSpPr>
                <a:spLocks noChangeShapeType="1"/>
              </p:cNvSpPr>
              <p:nvPr/>
            </p:nvSpPr>
            <p:spPr bwMode="auto">
              <a:xfrm>
                <a:off x="247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0" name="Line 23"/>
              <p:cNvSpPr>
                <a:spLocks noChangeShapeType="1"/>
              </p:cNvSpPr>
              <p:nvPr/>
            </p:nvSpPr>
            <p:spPr bwMode="auto">
              <a:xfrm>
                <a:off x="330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2671" y="3033"/>
              <a:ext cx="40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sz="2400">
                  <a:latin typeface="Book Antiqua" pitchFamily="18" charset="0"/>
                </a:rPr>
                <a:t>DB</a:t>
              </a:r>
            </a:p>
          </p:txBody>
        </p:sp>
      </p:grpSp>
      <p:sp>
        <p:nvSpPr>
          <p:cNvPr id="23560" name="Line 25"/>
          <p:cNvSpPr>
            <a:spLocks noChangeShapeType="1"/>
          </p:cNvSpPr>
          <p:nvPr/>
        </p:nvSpPr>
        <p:spPr bwMode="auto">
          <a:xfrm>
            <a:off x="1066800" y="5057775"/>
            <a:ext cx="5715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26"/>
          <p:cNvSpPr>
            <a:spLocks noChangeArrowheads="1"/>
          </p:cNvSpPr>
          <p:nvPr/>
        </p:nvSpPr>
        <p:spPr bwMode="auto">
          <a:xfrm>
            <a:off x="1098550" y="4681538"/>
            <a:ext cx="1958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MAIN MEMORY</a:t>
            </a:r>
          </a:p>
        </p:txBody>
      </p:sp>
      <p:sp>
        <p:nvSpPr>
          <p:cNvPr id="23562" name="Rectangle 27"/>
          <p:cNvSpPr>
            <a:spLocks noChangeArrowheads="1"/>
          </p:cNvSpPr>
          <p:nvPr/>
        </p:nvSpPr>
        <p:spPr bwMode="auto">
          <a:xfrm>
            <a:off x="1100138" y="5180013"/>
            <a:ext cx="723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DISK</a:t>
            </a:r>
          </a:p>
        </p:txBody>
      </p:sp>
      <p:sp>
        <p:nvSpPr>
          <p:cNvPr id="23563" name="Freeform 28"/>
          <p:cNvSpPr>
            <a:spLocks/>
          </p:cNvSpPr>
          <p:nvPr/>
        </p:nvSpPr>
        <p:spPr bwMode="auto">
          <a:xfrm>
            <a:off x="1462088" y="3160713"/>
            <a:ext cx="1041400" cy="301625"/>
          </a:xfrm>
          <a:custGeom>
            <a:avLst/>
            <a:gdLst>
              <a:gd name="T0" fmla="*/ 0 w 656"/>
              <a:gd name="T1" fmla="*/ 2147483647 h 190"/>
              <a:gd name="T2" fmla="*/ 2147483647 w 656"/>
              <a:gd name="T3" fmla="*/ 2147483647 h 190"/>
              <a:gd name="T4" fmla="*/ 2147483647 w 656"/>
              <a:gd name="T5" fmla="*/ 2147483647 h 190"/>
              <a:gd name="T6" fmla="*/ 2147483647 w 656"/>
              <a:gd name="T7" fmla="*/ 2147483647 h 190"/>
              <a:gd name="T8" fmla="*/ 2147483647 w 656"/>
              <a:gd name="T9" fmla="*/ 2147483647 h 190"/>
              <a:gd name="T10" fmla="*/ 2147483647 w 656"/>
              <a:gd name="T11" fmla="*/ 2147483647 h 190"/>
              <a:gd name="T12" fmla="*/ 2147483647 w 656"/>
              <a:gd name="T13" fmla="*/ 2147483647 h 190"/>
              <a:gd name="T14" fmla="*/ 2147483647 w 656"/>
              <a:gd name="T15" fmla="*/ 2147483647 h 190"/>
              <a:gd name="T16" fmla="*/ 2147483647 w 656"/>
              <a:gd name="T17" fmla="*/ 0 h 190"/>
              <a:gd name="T18" fmla="*/ 2147483647 w 656"/>
              <a:gd name="T19" fmla="*/ 0 h 190"/>
              <a:gd name="T20" fmla="*/ 2147483647 w 656"/>
              <a:gd name="T21" fmla="*/ 2147483647 h 190"/>
              <a:gd name="T22" fmla="*/ 2147483647 w 656"/>
              <a:gd name="T23" fmla="*/ 2147483647 h 190"/>
              <a:gd name="T24" fmla="*/ 2147483647 w 656"/>
              <a:gd name="T25" fmla="*/ 2147483647 h 190"/>
              <a:gd name="T26" fmla="*/ 2147483647 w 656"/>
              <a:gd name="T27" fmla="*/ 2147483647 h 190"/>
              <a:gd name="T28" fmla="*/ 2147483647 w 656"/>
              <a:gd name="T29" fmla="*/ 2147483647 h 190"/>
              <a:gd name="T30" fmla="*/ 2147483647 w 656"/>
              <a:gd name="T31" fmla="*/ 2147483647 h 190"/>
              <a:gd name="T32" fmla="*/ 2147483647 w 656"/>
              <a:gd name="T33" fmla="*/ 2147483647 h 190"/>
              <a:gd name="T34" fmla="*/ 2147483647 w 656"/>
              <a:gd name="T35" fmla="*/ 2147483647 h 190"/>
              <a:gd name="T36" fmla="*/ 2147483647 w 656"/>
              <a:gd name="T37" fmla="*/ 2147483647 h 190"/>
              <a:gd name="T38" fmla="*/ 2147483647 w 656"/>
              <a:gd name="T39" fmla="*/ 2147483647 h 190"/>
              <a:gd name="T40" fmla="*/ 2147483647 w 656"/>
              <a:gd name="T41" fmla="*/ 2147483647 h 190"/>
              <a:gd name="T42" fmla="*/ 2147483647 w 656"/>
              <a:gd name="T43" fmla="*/ 2147483647 h 190"/>
              <a:gd name="T44" fmla="*/ 2147483647 w 656"/>
              <a:gd name="T45" fmla="*/ 2147483647 h 190"/>
              <a:gd name="T46" fmla="*/ 2147483647 w 656"/>
              <a:gd name="T47" fmla="*/ 2147483647 h 190"/>
              <a:gd name="T48" fmla="*/ 2147483647 w 656"/>
              <a:gd name="T49" fmla="*/ 2147483647 h 190"/>
              <a:gd name="T50" fmla="*/ 2147483647 w 656"/>
              <a:gd name="T51" fmla="*/ 2147483647 h 190"/>
              <a:gd name="T52" fmla="*/ 2147483647 w 656"/>
              <a:gd name="T53" fmla="*/ 2147483647 h 190"/>
              <a:gd name="T54" fmla="*/ 2147483647 w 656"/>
              <a:gd name="T55" fmla="*/ 2147483647 h 190"/>
              <a:gd name="T56" fmla="*/ 2147483647 w 656"/>
              <a:gd name="T57" fmla="*/ 2147483647 h 190"/>
              <a:gd name="T58" fmla="*/ 2147483647 w 656"/>
              <a:gd name="T59" fmla="*/ 2147483647 h 190"/>
              <a:gd name="T60" fmla="*/ 2147483647 w 656"/>
              <a:gd name="T61" fmla="*/ 2147483647 h 19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56"/>
              <a:gd name="T94" fmla="*/ 0 h 190"/>
              <a:gd name="T95" fmla="*/ 656 w 656"/>
              <a:gd name="T96" fmla="*/ 190 h 190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56" h="190">
                <a:moveTo>
                  <a:pt x="0" y="189"/>
                </a:moveTo>
                <a:lnTo>
                  <a:pt x="3" y="155"/>
                </a:lnTo>
                <a:lnTo>
                  <a:pt x="16" y="135"/>
                </a:lnTo>
                <a:lnTo>
                  <a:pt x="23" y="114"/>
                </a:lnTo>
                <a:lnTo>
                  <a:pt x="50" y="81"/>
                </a:lnTo>
                <a:lnTo>
                  <a:pt x="71" y="54"/>
                </a:lnTo>
                <a:lnTo>
                  <a:pt x="98" y="33"/>
                </a:lnTo>
                <a:lnTo>
                  <a:pt x="126" y="6"/>
                </a:lnTo>
                <a:lnTo>
                  <a:pt x="146" y="0"/>
                </a:lnTo>
                <a:lnTo>
                  <a:pt x="166" y="0"/>
                </a:lnTo>
                <a:lnTo>
                  <a:pt x="186" y="6"/>
                </a:lnTo>
                <a:lnTo>
                  <a:pt x="207" y="20"/>
                </a:lnTo>
                <a:lnTo>
                  <a:pt x="227" y="33"/>
                </a:lnTo>
                <a:lnTo>
                  <a:pt x="248" y="54"/>
                </a:lnTo>
                <a:lnTo>
                  <a:pt x="268" y="68"/>
                </a:lnTo>
                <a:lnTo>
                  <a:pt x="289" y="87"/>
                </a:lnTo>
                <a:lnTo>
                  <a:pt x="317" y="101"/>
                </a:lnTo>
                <a:lnTo>
                  <a:pt x="344" y="114"/>
                </a:lnTo>
                <a:lnTo>
                  <a:pt x="364" y="114"/>
                </a:lnTo>
                <a:lnTo>
                  <a:pt x="391" y="114"/>
                </a:lnTo>
                <a:lnTo>
                  <a:pt x="412" y="114"/>
                </a:lnTo>
                <a:lnTo>
                  <a:pt x="439" y="114"/>
                </a:lnTo>
                <a:lnTo>
                  <a:pt x="467" y="114"/>
                </a:lnTo>
                <a:lnTo>
                  <a:pt x="494" y="108"/>
                </a:lnTo>
                <a:lnTo>
                  <a:pt x="514" y="101"/>
                </a:lnTo>
                <a:lnTo>
                  <a:pt x="549" y="95"/>
                </a:lnTo>
                <a:lnTo>
                  <a:pt x="576" y="81"/>
                </a:lnTo>
                <a:lnTo>
                  <a:pt x="596" y="68"/>
                </a:lnTo>
                <a:lnTo>
                  <a:pt x="617" y="54"/>
                </a:lnTo>
                <a:lnTo>
                  <a:pt x="637" y="41"/>
                </a:lnTo>
                <a:lnTo>
                  <a:pt x="655" y="16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29"/>
          <p:cNvSpPr>
            <a:spLocks noChangeArrowheads="1"/>
          </p:cNvSpPr>
          <p:nvPr/>
        </p:nvSpPr>
        <p:spPr bwMode="auto">
          <a:xfrm>
            <a:off x="1193800" y="3438525"/>
            <a:ext cx="1160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disk page</a:t>
            </a:r>
          </a:p>
        </p:txBody>
      </p:sp>
      <p:sp>
        <p:nvSpPr>
          <p:cNvPr id="23565" name="Rectangle 30"/>
          <p:cNvSpPr>
            <a:spLocks noChangeArrowheads="1"/>
          </p:cNvSpPr>
          <p:nvPr/>
        </p:nvSpPr>
        <p:spPr bwMode="auto">
          <a:xfrm>
            <a:off x="1265238" y="41322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free frame</a:t>
            </a:r>
          </a:p>
        </p:txBody>
      </p:sp>
      <p:sp>
        <p:nvSpPr>
          <p:cNvPr id="23566" name="Line 31"/>
          <p:cNvSpPr>
            <a:spLocks noChangeShapeType="1"/>
          </p:cNvSpPr>
          <p:nvPr/>
        </p:nvSpPr>
        <p:spPr bwMode="auto">
          <a:xfrm>
            <a:off x="4618038" y="23685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32"/>
          <p:cNvSpPr>
            <a:spLocks noChangeArrowheads="1"/>
          </p:cNvSpPr>
          <p:nvPr/>
        </p:nvSpPr>
        <p:spPr bwMode="auto">
          <a:xfrm>
            <a:off x="1692275" y="2133600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>
                <a:latin typeface="Calibri" pitchFamily="34" charset="0"/>
              </a:rPr>
              <a:t>Αιτήματα για σελίδες από τα υψηλότερα επίπεδα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3568" name="Rectangle 33"/>
          <p:cNvSpPr>
            <a:spLocks noChangeArrowheads="1"/>
          </p:cNvSpPr>
          <p:nvPr/>
        </p:nvSpPr>
        <p:spPr bwMode="auto">
          <a:xfrm>
            <a:off x="2484438" y="2565400"/>
            <a:ext cx="1743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BUFFER POOL</a:t>
            </a:r>
          </a:p>
        </p:txBody>
      </p:sp>
      <p:sp>
        <p:nvSpPr>
          <p:cNvPr id="23569" name="Freeform 34"/>
          <p:cNvSpPr>
            <a:spLocks/>
          </p:cNvSpPr>
          <p:nvPr/>
        </p:nvSpPr>
        <p:spPr bwMode="auto">
          <a:xfrm>
            <a:off x="4770438" y="4995863"/>
            <a:ext cx="1022350" cy="153987"/>
          </a:xfrm>
          <a:custGeom>
            <a:avLst/>
            <a:gdLst>
              <a:gd name="T0" fmla="*/ 2147483647 w 644"/>
              <a:gd name="T1" fmla="*/ 2147483647 h 97"/>
              <a:gd name="T2" fmla="*/ 2147483647 w 644"/>
              <a:gd name="T3" fmla="*/ 2147483647 h 97"/>
              <a:gd name="T4" fmla="*/ 2147483647 w 644"/>
              <a:gd name="T5" fmla="*/ 2147483647 h 97"/>
              <a:gd name="T6" fmla="*/ 2147483647 w 644"/>
              <a:gd name="T7" fmla="*/ 2147483647 h 97"/>
              <a:gd name="T8" fmla="*/ 2147483647 w 644"/>
              <a:gd name="T9" fmla="*/ 2147483647 h 97"/>
              <a:gd name="T10" fmla="*/ 2147483647 w 644"/>
              <a:gd name="T11" fmla="*/ 2147483647 h 97"/>
              <a:gd name="T12" fmla="*/ 2147483647 w 644"/>
              <a:gd name="T13" fmla="*/ 2147483647 h 97"/>
              <a:gd name="T14" fmla="*/ 2147483647 w 644"/>
              <a:gd name="T15" fmla="*/ 2147483647 h 97"/>
              <a:gd name="T16" fmla="*/ 2147483647 w 644"/>
              <a:gd name="T17" fmla="*/ 0 h 97"/>
              <a:gd name="T18" fmla="*/ 2147483647 w 644"/>
              <a:gd name="T19" fmla="*/ 0 h 97"/>
              <a:gd name="T20" fmla="*/ 2147483647 w 644"/>
              <a:gd name="T21" fmla="*/ 2147483647 h 97"/>
              <a:gd name="T22" fmla="*/ 2147483647 w 644"/>
              <a:gd name="T23" fmla="*/ 2147483647 h 97"/>
              <a:gd name="T24" fmla="*/ 2147483647 w 644"/>
              <a:gd name="T25" fmla="*/ 2147483647 h 97"/>
              <a:gd name="T26" fmla="*/ 2147483647 w 644"/>
              <a:gd name="T27" fmla="*/ 2147483647 h 97"/>
              <a:gd name="T28" fmla="*/ 2147483647 w 644"/>
              <a:gd name="T29" fmla="*/ 2147483647 h 97"/>
              <a:gd name="T30" fmla="*/ 2147483647 w 644"/>
              <a:gd name="T31" fmla="*/ 2147483647 h 97"/>
              <a:gd name="T32" fmla="*/ 2147483647 w 644"/>
              <a:gd name="T33" fmla="*/ 2147483647 h 97"/>
              <a:gd name="T34" fmla="*/ 2147483647 w 644"/>
              <a:gd name="T35" fmla="*/ 2147483647 h 97"/>
              <a:gd name="T36" fmla="*/ 2147483647 w 644"/>
              <a:gd name="T37" fmla="*/ 2147483647 h 97"/>
              <a:gd name="T38" fmla="*/ 2147483647 w 644"/>
              <a:gd name="T39" fmla="*/ 2147483647 h 97"/>
              <a:gd name="T40" fmla="*/ 2147483647 w 644"/>
              <a:gd name="T41" fmla="*/ 2147483647 h 97"/>
              <a:gd name="T42" fmla="*/ 2147483647 w 644"/>
              <a:gd name="T43" fmla="*/ 2147483647 h 97"/>
              <a:gd name="T44" fmla="*/ 2147483647 w 644"/>
              <a:gd name="T45" fmla="*/ 2147483647 h 97"/>
              <a:gd name="T46" fmla="*/ 2147483647 w 644"/>
              <a:gd name="T47" fmla="*/ 2147483647 h 97"/>
              <a:gd name="T48" fmla="*/ 2147483647 w 644"/>
              <a:gd name="T49" fmla="*/ 2147483647 h 97"/>
              <a:gd name="T50" fmla="*/ 2147483647 w 644"/>
              <a:gd name="T51" fmla="*/ 2147483647 h 97"/>
              <a:gd name="T52" fmla="*/ 2147483647 w 644"/>
              <a:gd name="T53" fmla="*/ 2147483647 h 97"/>
              <a:gd name="T54" fmla="*/ 2147483647 w 644"/>
              <a:gd name="T55" fmla="*/ 2147483647 h 97"/>
              <a:gd name="T56" fmla="*/ 2147483647 w 644"/>
              <a:gd name="T57" fmla="*/ 2147483647 h 97"/>
              <a:gd name="T58" fmla="*/ 2147483647 w 644"/>
              <a:gd name="T59" fmla="*/ 2147483647 h 97"/>
              <a:gd name="T60" fmla="*/ 0 w 644"/>
              <a:gd name="T61" fmla="*/ 2147483647 h 9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44"/>
              <a:gd name="T94" fmla="*/ 0 h 97"/>
              <a:gd name="T95" fmla="*/ 644 w 644"/>
              <a:gd name="T96" fmla="*/ 97 h 9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44" h="97">
                <a:moveTo>
                  <a:pt x="643" y="96"/>
                </a:moveTo>
                <a:lnTo>
                  <a:pt x="640" y="79"/>
                </a:lnTo>
                <a:lnTo>
                  <a:pt x="627" y="69"/>
                </a:lnTo>
                <a:lnTo>
                  <a:pt x="621" y="58"/>
                </a:lnTo>
                <a:lnTo>
                  <a:pt x="594" y="41"/>
                </a:lnTo>
                <a:lnTo>
                  <a:pt x="573" y="27"/>
                </a:lnTo>
                <a:lnTo>
                  <a:pt x="547" y="17"/>
                </a:lnTo>
                <a:lnTo>
                  <a:pt x="520" y="3"/>
                </a:lnTo>
                <a:lnTo>
                  <a:pt x="500" y="0"/>
                </a:lnTo>
                <a:lnTo>
                  <a:pt x="480" y="0"/>
                </a:lnTo>
                <a:lnTo>
                  <a:pt x="460" y="3"/>
                </a:lnTo>
                <a:lnTo>
                  <a:pt x="439" y="10"/>
                </a:lnTo>
                <a:lnTo>
                  <a:pt x="420" y="17"/>
                </a:lnTo>
                <a:lnTo>
                  <a:pt x="399" y="27"/>
                </a:lnTo>
                <a:lnTo>
                  <a:pt x="380" y="34"/>
                </a:lnTo>
                <a:lnTo>
                  <a:pt x="359" y="44"/>
                </a:lnTo>
                <a:lnTo>
                  <a:pt x="332" y="51"/>
                </a:lnTo>
                <a:lnTo>
                  <a:pt x="305" y="58"/>
                </a:lnTo>
                <a:lnTo>
                  <a:pt x="286" y="58"/>
                </a:lnTo>
                <a:lnTo>
                  <a:pt x="259" y="58"/>
                </a:lnTo>
                <a:lnTo>
                  <a:pt x="238" y="58"/>
                </a:lnTo>
                <a:lnTo>
                  <a:pt x="212" y="58"/>
                </a:lnTo>
                <a:lnTo>
                  <a:pt x="185" y="58"/>
                </a:lnTo>
                <a:lnTo>
                  <a:pt x="158" y="55"/>
                </a:lnTo>
                <a:lnTo>
                  <a:pt x="138" y="51"/>
                </a:lnTo>
                <a:lnTo>
                  <a:pt x="104" y="48"/>
                </a:lnTo>
                <a:lnTo>
                  <a:pt x="78" y="41"/>
                </a:lnTo>
                <a:lnTo>
                  <a:pt x="58" y="34"/>
                </a:lnTo>
                <a:lnTo>
                  <a:pt x="38" y="27"/>
                </a:lnTo>
                <a:lnTo>
                  <a:pt x="18" y="21"/>
                </a:lnTo>
                <a:lnTo>
                  <a:pt x="0" y="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Rectangle 35"/>
          <p:cNvSpPr>
            <a:spLocks noChangeArrowheads="1"/>
          </p:cNvSpPr>
          <p:nvPr/>
        </p:nvSpPr>
        <p:spPr bwMode="auto">
          <a:xfrm>
            <a:off x="5364163" y="5084763"/>
            <a:ext cx="31956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>
                <a:latin typeface="Calibri" pitchFamily="34" charset="0"/>
              </a:rPr>
              <a:t>Επιλογή με βάση μιας πολιτικής</a:t>
            </a:r>
          </a:p>
          <a:p>
            <a:r>
              <a:rPr lang="el-GR" altLang="en-US">
                <a:latin typeface="Calibri" pitchFamily="34" charset="0"/>
              </a:rPr>
              <a:t>αντικατάστασης</a:t>
            </a:r>
          </a:p>
          <a:p>
            <a:r>
              <a:rPr lang="el-GR" altLang="en-US">
                <a:latin typeface="Calibri" pitchFamily="34" charset="0"/>
              </a:rPr>
              <a:t>(</a:t>
            </a:r>
            <a:r>
              <a:rPr lang="en-US" altLang="en-US">
                <a:latin typeface="Calibri" pitchFamily="34" charset="0"/>
              </a:rPr>
              <a:t>replacement policy</a:t>
            </a:r>
            <a:r>
              <a:rPr lang="el-GR" altLang="en-US">
                <a:latin typeface="Calibri" pitchFamily="34" charset="0"/>
              </a:rPr>
              <a:t>)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3571" name="Line 36"/>
          <p:cNvSpPr>
            <a:spLocks noChangeShapeType="1"/>
          </p:cNvSpPr>
          <p:nvPr/>
        </p:nvSpPr>
        <p:spPr bwMode="auto">
          <a:xfrm>
            <a:off x="4618038" y="47307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Freeform 37"/>
          <p:cNvSpPr>
            <a:spLocks/>
          </p:cNvSpPr>
          <p:nvPr/>
        </p:nvSpPr>
        <p:spPr bwMode="auto">
          <a:xfrm>
            <a:off x="1752600" y="3852863"/>
            <a:ext cx="762000" cy="228600"/>
          </a:xfrm>
          <a:custGeom>
            <a:avLst/>
            <a:gdLst>
              <a:gd name="T0" fmla="*/ 0 w 576"/>
              <a:gd name="T1" fmla="*/ 2147483647 h 104"/>
              <a:gd name="T2" fmla="*/ 2147483647 w 576"/>
              <a:gd name="T3" fmla="*/ 2147483647 h 104"/>
              <a:gd name="T4" fmla="*/ 2147483647 w 576"/>
              <a:gd name="T5" fmla="*/ 2147483647 h 104"/>
              <a:gd name="T6" fmla="*/ 2147483647 w 576"/>
              <a:gd name="T7" fmla="*/ 2147483647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104"/>
              <a:gd name="T14" fmla="*/ 576 w 576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104">
                <a:moveTo>
                  <a:pt x="0" y="104"/>
                </a:moveTo>
                <a:cubicBezTo>
                  <a:pt x="24" y="60"/>
                  <a:pt x="48" y="16"/>
                  <a:pt x="96" y="8"/>
                </a:cubicBezTo>
                <a:cubicBezTo>
                  <a:pt x="144" y="0"/>
                  <a:pt x="208" y="56"/>
                  <a:pt x="288" y="56"/>
                </a:cubicBezTo>
                <a:cubicBezTo>
                  <a:pt x="368" y="56"/>
                  <a:pt x="520" y="16"/>
                  <a:pt x="576" y="8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sm" len="sm"/>
            <a:tailEnd type="stealth" w="lg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250825" y="1196975"/>
            <a:ext cx="734536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/>
            <a:r>
              <a:rPr lang="el-GR" altLang="en-US" dirty="0">
                <a:latin typeface="Calibri" pitchFamily="34" charset="0"/>
              </a:rPr>
              <a:t>Ο διαχειριστής ενδιάμεσης μνήμης είναι υπεύθυνος για την μεταφορά όταν χρειάζεται σελίδων από το δίσκο στην κύρια μνήμη</a:t>
            </a:r>
          </a:p>
          <a:p>
            <a:pPr algn="just" eaLnBrk="1" hangingPunct="1"/>
            <a:r>
              <a:rPr lang="el-GR" altLang="en-US" dirty="0">
                <a:latin typeface="Calibri" pitchFamily="34" charset="0"/>
              </a:rPr>
              <a:t>Διαθέσιμες σελίδες </a:t>
            </a:r>
            <a:r>
              <a:rPr lang="en-US" altLang="en-US" dirty="0">
                <a:latin typeface="Calibri" pitchFamily="34" charset="0"/>
              </a:rPr>
              <a:t>(buffer pool) – </a:t>
            </a:r>
            <a:r>
              <a:rPr lang="el-GR" altLang="en-US" dirty="0">
                <a:latin typeface="Calibri" pitchFamily="34" charset="0"/>
              </a:rPr>
              <a:t>ονομάζονται και πλαίσια (</a:t>
            </a:r>
            <a:r>
              <a:rPr lang="en-US" altLang="en-US" dirty="0">
                <a:latin typeface="Calibri" pitchFamily="34" charset="0"/>
              </a:rPr>
              <a:t>frame)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Μεταφορά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ενδιάμεση μνήμη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5918785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 smtClean="0"/>
              <a:t>Ευαγγελία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81189-9676-4640-8B7B-2D8C5CD5AED0}" type="slidenum">
              <a:rPr lang="el-GR" altLang="en-US" smtClean="0"/>
              <a:pPr>
                <a:defRPr/>
              </a:pPr>
              <a:t>26</a:t>
            </a:fld>
            <a:endParaRPr lang="el-GR" altLang="en-US" smtClean="0"/>
          </a:p>
        </p:txBody>
      </p:sp>
      <p:sp>
        <p:nvSpPr>
          <p:cNvPr id="22534" name="AutoShape 3"/>
          <p:cNvSpPr>
            <a:spLocks noChangeArrowheads="1"/>
          </p:cNvSpPr>
          <p:nvPr/>
        </p:nvSpPr>
        <p:spPr bwMode="auto">
          <a:xfrm>
            <a:off x="3851275" y="5516563"/>
            <a:ext cx="1441450" cy="576262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848996" y="5721705"/>
            <a:ext cx="14652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 dirty="0">
                <a:latin typeface="Calibri" pitchFamily="34" charset="0"/>
              </a:rPr>
              <a:t>ΒΑΣΗ  ΔΕΔΟΜΕΝΩΝ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68313" y="1700213"/>
            <a:ext cx="82296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468313" y="1916113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+mn-lt"/>
              </a:rPr>
              <a:t>ΣΔΒΔ</a:t>
            </a: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2987675" y="3213100"/>
            <a:ext cx="3657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Μέθοδοι Προσπέλασης Αρχείων</a:t>
            </a: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3059113" y="4508500"/>
            <a:ext cx="3095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Περιφερειακής Μνήμης</a:t>
            </a: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3348038" y="38608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</a:t>
            </a:r>
            <a:r>
              <a:rPr lang="en-US" altLang="en-US" sz="1200" b="1">
                <a:latin typeface="Calibri" pitchFamily="34" charset="0"/>
              </a:rPr>
              <a:t> </a:t>
            </a:r>
            <a:r>
              <a:rPr lang="el-GR" altLang="en-US" sz="1200" b="1">
                <a:latin typeface="Calibri" pitchFamily="34" charset="0"/>
              </a:rPr>
              <a:t>Ενδιάμεσης Μνήμης  (</a:t>
            </a:r>
            <a:r>
              <a:rPr lang="en-US" altLang="en-US" sz="1200" b="1">
                <a:latin typeface="Calibri" pitchFamily="34" charset="0"/>
              </a:rPr>
              <a:t>Buffer</a:t>
            </a:r>
            <a:r>
              <a:rPr lang="el-GR" altLang="en-US" sz="1200" b="1">
                <a:latin typeface="Calibri" pitchFamily="34" charset="0"/>
              </a:rPr>
              <a:t>)</a:t>
            </a:r>
          </a:p>
        </p:txBody>
      </p:sp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2916238" y="3213100"/>
            <a:ext cx="3810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2" name="Rectangle 11"/>
          <p:cNvSpPr>
            <a:spLocks noChangeArrowheads="1"/>
          </p:cNvSpPr>
          <p:nvPr/>
        </p:nvSpPr>
        <p:spPr bwMode="auto">
          <a:xfrm>
            <a:off x="684213" y="2997200"/>
            <a:ext cx="1676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7" name="Text Box 12"/>
          <p:cNvSpPr txBox="1">
            <a:spLocks noChangeArrowheads="1"/>
          </p:cNvSpPr>
          <p:nvPr/>
        </p:nvSpPr>
        <p:spPr bwMode="auto">
          <a:xfrm>
            <a:off x="684213" y="32131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συναλλαγών</a:t>
            </a:r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684213" y="4005263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Επεξεργαστής Κλειδιών</a:t>
            </a:r>
          </a:p>
        </p:txBody>
      </p:sp>
      <p:sp>
        <p:nvSpPr>
          <p:cNvPr id="28689" name="Text Box 14"/>
          <p:cNvSpPr txBox="1">
            <a:spLocks noChangeArrowheads="1"/>
          </p:cNvSpPr>
          <p:nvPr/>
        </p:nvSpPr>
        <p:spPr bwMode="auto">
          <a:xfrm>
            <a:off x="7092950" y="3357563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Ανάκαμψης</a:t>
            </a:r>
          </a:p>
        </p:txBody>
      </p:sp>
      <p:sp>
        <p:nvSpPr>
          <p:cNvPr id="22546" name="Rectangle 15"/>
          <p:cNvSpPr>
            <a:spLocks noChangeArrowheads="1"/>
          </p:cNvSpPr>
          <p:nvPr/>
        </p:nvSpPr>
        <p:spPr bwMode="auto">
          <a:xfrm>
            <a:off x="2339975" y="1989138"/>
            <a:ext cx="518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91" name="Text Box 16"/>
          <p:cNvSpPr txBox="1">
            <a:spLocks noChangeArrowheads="1"/>
          </p:cNvSpPr>
          <p:nvPr/>
        </p:nvSpPr>
        <p:spPr bwMode="auto">
          <a:xfrm>
            <a:off x="2916238" y="2133600"/>
            <a:ext cx="426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Μηχανή Εκτέλεσης Ερωτήσεων</a:t>
            </a:r>
          </a:p>
        </p:txBody>
      </p:sp>
      <p:sp>
        <p:nvSpPr>
          <p:cNvPr id="22548" name="Line 17"/>
          <p:cNvSpPr>
            <a:spLocks noChangeShapeType="1"/>
          </p:cNvSpPr>
          <p:nvPr/>
        </p:nvSpPr>
        <p:spPr bwMode="auto">
          <a:xfrm>
            <a:off x="4643438" y="27082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18"/>
          <p:cNvSpPr>
            <a:spLocks noChangeShapeType="1"/>
          </p:cNvSpPr>
          <p:nvPr/>
        </p:nvSpPr>
        <p:spPr bwMode="auto">
          <a:xfrm>
            <a:off x="4572000" y="3573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19"/>
          <p:cNvSpPr>
            <a:spLocks noChangeShapeType="1"/>
          </p:cNvSpPr>
          <p:nvPr/>
        </p:nvSpPr>
        <p:spPr bwMode="auto">
          <a:xfrm>
            <a:off x="4572000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0"/>
          <p:cNvSpPr>
            <a:spLocks noChangeArrowheads="1"/>
          </p:cNvSpPr>
          <p:nvPr/>
        </p:nvSpPr>
        <p:spPr bwMode="auto">
          <a:xfrm>
            <a:off x="7086600" y="31242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2" name="Line 21"/>
          <p:cNvSpPr>
            <a:spLocks noChangeShapeType="1"/>
          </p:cNvSpPr>
          <p:nvPr/>
        </p:nvSpPr>
        <p:spPr bwMode="auto">
          <a:xfrm>
            <a:off x="2411413" y="40767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2"/>
          <p:cNvSpPr>
            <a:spLocks noChangeShapeType="1"/>
          </p:cNvSpPr>
          <p:nvPr/>
        </p:nvSpPr>
        <p:spPr bwMode="auto">
          <a:xfrm>
            <a:off x="67818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Line 23"/>
          <p:cNvSpPr>
            <a:spLocks noChangeShapeType="1"/>
          </p:cNvSpPr>
          <p:nvPr/>
        </p:nvSpPr>
        <p:spPr bwMode="auto">
          <a:xfrm>
            <a:off x="4427538" y="134143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4"/>
          <p:cNvSpPr txBox="1">
            <a:spLocks noChangeArrowheads="1"/>
          </p:cNvSpPr>
          <p:nvPr/>
        </p:nvSpPr>
        <p:spPr bwMode="auto">
          <a:xfrm>
            <a:off x="3250038" y="1187450"/>
            <a:ext cx="2087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SQL </a:t>
            </a: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ερώτηση</a:t>
            </a:r>
          </a:p>
        </p:txBody>
      </p:sp>
      <p:sp>
        <p:nvSpPr>
          <p:cNvPr id="22556" name="Text Box 25"/>
          <p:cNvSpPr txBox="1">
            <a:spLocks noChangeArrowheads="1"/>
          </p:cNvSpPr>
          <p:nvPr/>
        </p:nvSpPr>
        <p:spPr bwMode="auto">
          <a:xfrm>
            <a:off x="4716463" y="2708275"/>
            <a:ext cx="3600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b="1"/>
              <a:t>Κλήση συναρτήσεων βιβλιοθήκης που υλοποιούν πράξεις σχεσιακής άλγεβρας</a:t>
            </a:r>
          </a:p>
        </p:txBody>
      </p:sp>
      <p:sp>
        <p:nvSpPr>
          <p:cNvPr id="22557" name="TextBox 28"/>
          <p:cNvSpPr txBox="1">
            <a:spLocks noChangeArrowheads="1"/>
          </p:cNvSpPr>
          <p:nvPr/>
        </p:nvSpPr>
        <p:spPr bwMode="auto">
          <a:xfrm>
            <a:off x="5580063" y="5373688"/>
            <a:ext cx="20875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l-GR" altLang="en-US" sz="1400">
                <a:solidFill>
                  <a:schemeClr val="tx2"/>
                </a:solidFill>
                <a:latin typeface="Calibri" pitchFamily="34" charset="0"/>
              </a:rPr>
              <a:t>Σελίδας (</a:t>
            </a:r>
            <a:r>
              <a:rPr lang="en-US" altLang="en-US" sz="1400">
                <a:solidFill>
                  <a:schemeClr val="tx2"/>
                </a:solidFill>
                <a:latin typeface="Calibri" pitchFamily="34" charset="0"/>
              </a:rPr>
              <a:t>page) </a:t>
            </a:r>
            <a:r>
              <a:rPr lang="el-GR" altLang="en-US" sz="1400">
                <a:solidFill>
                  <a:schemeClr val="tx2"/>
                </a:solidFill>
                <a:latin typeface="Calibri" pitchFamily="34" charset="0"/>
              </a:rPr>
              <a:t>αντιστοιχεί σε ένα </a:t>
            </a:r>
            <a:r>
              <a:rPr lang="en-US" altLang="en-US" sz="1400">
                <a:solidFill>
                  <a:schemeClr val="tx2"/>
                </a:solidFill>
                <a:latin typeface="Calibri" pitchFamily="34" charset="0"/>
              </a:rPr>
              <a:t>block</a:t>
            </a:r>
            <a:endParaRPr lang="el-GR" altLang="en-US" sz="140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72000" y="4941888"/>
            <a:ext cx="0" cy="503237"/>
          </a:xfrm>
          <a:prstGeom prst="straightConnector1">
            <a:avLst/>
          </a:prstGeom>
          <a:ln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294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C227D-CDC2-4734-93FD-7A5CFD5C6F2D}" type="slidenum">
              <a:rPr lang="el-GR" altLang="en-US"/>
              <a:pPr>
                <a:defRPr/>
              </a:pPr>
              <a:t>27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95288" y="1989138"/>
            <a:ext cx="8208962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1. Για να γίνει οποιοσδήποτε υπολογισμός, τα δεδομένα πρέπει να βρίσκονται στη μνήμη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2. Η μονάδα μεταφοράς από το δίσκο στη μνήμη είναι ένα </a:t>
            </a:r>
            <a:r>
              <a:rPr lang="en-US" sz="2000" dirty="0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Ακόμα και αν χρειαζόμαστε ένα μόνο αντικείμενο, πρέπει να μεταφερθεί ολόκληρο το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του.</a:t>
            </a:r>
            <a:r>
              <a:rPr lang="el-GR" sz="2000" dirty="0">
                <a:latin typeface="Calibri" pitchFamily="34" charset="0"/>
              </a:rPr>
              <a:t> Το διάβασμα ή γράψιμο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l-GR" sz="2000" dirty="0">
                <a:latin typeface="Calibri" pitchFamily="34" charset="0"/>
              </a:rPr>
              <a:t>ονομάζεται λειτουργία Εισόδου/Εξόδου (</a:t>
            </a:r>
            <a:r>
              <a:rPr lang="en-US" sz="2000" dirty="0" err="1">
                <a:latin typeface="Calibri" pitchFamily="34" charset="0"/>
              </a:rPr>
              <a:t>Input/Output</a:t>
            </a:r>
            <a:r>
              <a:rPr lang="en-US" sz="2000" dirty="0">
                <a:latin typeface="Calibri" pitchFamily="34" charset="0"/>
              </a:rPr>
              <a:t> – I/O)</a:t>
            </a:r>
            <a:r>
              <a:rPr lang="el-GR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3. Ο χρόνος προσπέλασης (εγγραφής ή ανάγνωσης)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n-US" sz="2000" dirty="0" err="1">
                <a:latin typeface="Calibri" pitchFamily="34" charset="0"/>
              </a:rPr>
              <a:t>διαφέρει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εξαρτάται από τη θέση του </a:t>
            </a:r>
            <a:r>
              <a:rPr lang="en-US" sz="2000" dirty="0">
                <a:latin typeface="Calibri" pitchFamily="34" charset="0"/>
              </a:rPr>
              <a:t>block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600" dirty="0">
                <a:latin typeface="Calibri" pitchFamily="34" charset="0"/>
              </a:rPr>
              <a:t>χρόνος προσπέλασης =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χρόνος εντοπισμού + χρόνου περιστροφής + χρόνος μεταφοράς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Βασικά Σημεία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7288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Οργάνωση Αρχείων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566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F6E6D0-9D80-4608-BA05-C065AA9E241A}" type="slidenum">
              <a:rPr lang="el-GR" altLang="en-US"/>
              <a:pPr>
                <a:defRPr/>
              </a:pPr>
              <a:t>29</a:t>
            </a:fld>
            <a:endParaRPr lang="el-GR" altLang="en-US"/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395288" y="1451354"/>
            <a:ext cx="77724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Τα δεδομένα συνήθως αποθηκεύονται σε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αρχεία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latin typeface="Calibri" pitchFamily="34" charset="0"/>
              </a:rPr>
              <a:t>στο δίσκο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Για να επεξεργαστούμε τα δεδομένα θα πρέπει αυτά να βρίσκονται στη μνήμη.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Η μεταφορά δεδομένων από το δίσκο στη μνήμη και από τη μνήμη στο δίσκο γίνεται σε </a:t>
            </a:r>
            <a:r>
              <a:rPr lang="el-GR" altLang="en-US" i="1" dirty="0">
                <a:solidFill>
                  <a:srgbClr val="990000"/>
                </a:solidFill>
                <a:latin typeface="Calibri" pitchFamily="34" charset="0"/>
              </a:rPr>
              <a:t>μονάδες </a:t>
            </a:r>
            <a:r>
              <a:rPr lang="el-GR" altLang="en-US" i="1" dirty="0" err="1">
                <a:solidFill>
                  <a:srgbClr val="990000"/>
                </a:solidFill>
                <a:latin typeface="Calibri" pitchFamily="34" charset="0"/>
              </a:rPr>
              <a:t>blocks</a:t>
            </a:r>
            <a:endParaRPr lang="el-GR" altLang="en-US" i="1" dirty="0">
              <a:solidFill>
                <a:srgbClr val="990000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rgbClr val="993300"/>
                </a:solidFill>
                <a:latin typeface="Calibri" pitchFamily="34" charset="0"/>
              </a:rPr>
              <a:t>Το διάβασμα ή γράψιμο ενός </a:t>
            </a:r>
            <a:r>
              <a:rPr lang="en-US" altLang="en-US" dirty="0">
                <a:solidFill>
                  <a:srgbClr val="993300"/>
                </a:solidFill>
                <a:latin typeface="Calibri" pitchFamily="34" charset="0"/>
              </a:rPr>
              <a:t>block </a:t>
            </a:r>
            <a:r>
              <a:rPr lang="el-GR" altLang="en-US" dirty="0">
                <a:solidFill>
                  <a:srgbClr val="993300"/>
                </a:solidFill>
                <a:latin typeface="Calibri" pitchFamily="34" charset="0"/>
              </a:rPr>
              <a:t>ονομάζεται λειτουργία Εισόδου/Εξόδου (</a:t>
            </a:r>
            <a:r>
              <a:rPr lang="en-US" altLang="en-US" dirty="0" err="1">
                <a:solidFill>
                  <a:srgbClr val="993300"/>
                </a:solidFill>
                <a:latin typeface="Calibri" pitchFamily="34" charset="0"/>
              </a:rPr>
              <a:t>Input/Output</a:t>
            </a:r>
            <a:r>
              <a:rPr lang="en-US" altLang="en-US" dirty="0">
                <a:solidFill>
                  <a:srgbClr val="993300"/>
                </a:solidFill>
                <a:latin typeface="Calibri" pitchFamily="34" charset="0"/>
              </a:rPr>
              <a:t> – I/O)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395288" y="4060588"/>
            <a:ext cx="8305800" cy="14779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Βασικός στόχος η ελαχιστοποίηση της επικοινωνίας με το δίσκο: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ελαχιστοποίηση του αριθμού των </a:t>
            </a:r>
            <a:r>
              <a:rPr lang="el-GR" altLang="en-US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που μεταφέρονται μεταξύ της πρωτεύουσας (κύριας μνήμης, </a:t>
            </a:r>
            <a:r>
              <a:rPr lang="en-US" altLang="en-US" sz="2000" dirty="0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 – ενδιάμεση μνήμη – </a:t>
            </a:r>
            <a:r>
              <a:rPr lang="en-US" altLang="en-US" sz="2000" dirty="0">
                <a:latin typeface="Calibri" pitchFamily="34" charset="0"/>
              </a:rPr>
              <a:t>buffers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καταχωρητές</a:t>
            </a:r>
            <a:r>
              <a:rPr lang="el-GR" altLang="en-US" sz="2000" dirty="0">
                <a:latin typeface="Calibri" pitchFamily="34" charset="0"/>
              </a:rPr>
              <a:t>) και της δευτερεύουσας αποθήκευσης (δίσκος)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20639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8330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35752-3ACE-4420-9001-EDA4167528C0}" type="slidenum">
              <a:rPr lang="el-GR" altLang="en-US"/>
              <a:pPr>
                <a:defRPr/>
              </a:pPr>
              <a:t>3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68313" y="2349500"/>
            <a:ext cx="82804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Τυπικά,</a:t>
            </a:r>
            <a:endParaRPr lang="el-GR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Κάθε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sz="2000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sz="2000" i="1" dirty="0">
                <a:latin typeface="Calibri" pitchFamily="34" charset="0"/>
              </a:rPr>
              <a:t>ένα αρχείο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Η αποθήκευση είναι </a:t>
            </a:r>
            <a:r>
              <a:rPr lang="el-GR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οριζόντια</a:t>
            </a:r>
            <a:r>
              <a:rPr lang="el-GR" altLang="en-US" sz="2000" dirty="0">
                <a:latin typeface="Calibri" pitchFamily="34" charset="0"/>
              </a:rPr>
              <a:t>: κάθε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πλειάδα</a:t>
            </a:r>
            <a:r>
              <a:rPr lang="el-GR" altLang="en-US" sz="2000" dirty="0">
                <a:latin typeface="Calibri" pitchFamily="34" charset="0"/>
              </a:rPr>
              <a:t> της σχέσης αντιστοιχεί σε μια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</a:t>
            </a:r>
            <a:r>
              <a:rPr lang="el-GR" altLang="en-US" sz="2000" dirty="0">
                <a:latin typeface="Calibri" pitchFamily="34" charset="0"/>
              </a:rPr>
              <a:t> του αρχείου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Δηλαδή, ένα αρχείο είναι μια ακολουθία από πλειάδες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539750" y="5229225"/>
            <a:ext cx="5184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000">
              <a:latin typeface="Arial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611188" y="5157788"/>
            <a:ext cx="82089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Σύγχρονη Τάση: </a:t>
            </a:r>
            <a:r>
              <a:rPr lang="en-US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Column stores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(κάθετη </a:t>
            </a:r>
            <a:r>
              <a:rPr lang="el-GR" alt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αποθήκευση ή αποθήκευση 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ανά στήλη)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429991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9773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30</a:t>
            </a:fld>
            <a:endParaRPr lang="el-GR" altLang="en-US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457200" y="21336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Τα δεδομένα συνήθως αποθηκεύονται με τη μορφή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εγγραφών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468313" y="2636838"/>
            <a:ext cx="79200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Οι εγγραφές συνήθως περιγράφουν οντότητες </a:t>
            </a:r>
            <a:r>
              <a:rPr lang="en-US" altLang="en-US" sz="2000">
                <a:latin typeface="Calibri" pitchFamily="34" charset="0"/>
              </a:rPr>
              <a:t>(</a:t>
            </a:r>
            <a:r>
              <a:rPr lang="el-GR" altLang="en-US" sz="2000">
                <a:latin typeface="Calibri" pitchFamily="34" charset="0"/>
              </a:rPr>
              <a:t>σχέσεις) και τα γνωρίσματά τους</a:t>
            </a:r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468313" y="3573463"/>
            <a:ext cx="7991475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</a:t>
            </a:r>
            <a:r>
              <a:rPr lang="el-GR" sz="2000" dirty="0">
                <a:latin typeface="Calibri" pitchFamily="34" charset="0"/>
              </a:rPr>
              <a:t> είναι λογικά οργανωμένο σε μια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ακολουθία από εγγραφές </a:t>
            </a:r>
            <a:r>
              <a:rPr lang="el-GR" sz="2000" dirty="0">
                <a:latin typeface="Calibri" pitchFamily="34" charset="0"/>
              </a:rPr>
              <a:t>που μπορεί να βρίσκονται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αποθηκευμένες σε πολλές σελίδες </a:t>
            </a:r>
            <a:r>
              <a:rPr lang="en-US" sz="2000" dirty="0">
                <a:latin typeface="Calibri" pitchFamily="34" charset="0"/>
              </a:rPr>
              <a:t>(pages)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θα θεωρούμε </a:t>
            </a:r>
            <a:r>
              <a:rPr lang="en-US" sz="2000" dirty="0">
                <a:latin typeface="Calibri" pitchFamily="34" charset="0"/>
              </a:rPr>
              <a:t>page = block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188" y="5013325"/>
            <a:ext cx="7993062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Μπορούμε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να βλέπουμε μια σελίδα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ως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μια συλλογή «θέσεων» που κάθε μία περιέχει μια εγγραφή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Μια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εγγραφή προσδιορίζεται από τη χρήση του ζεύγους (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page id, slot number)</a:t>
            </a:r>
            <a:endParaRPr lang="el-GR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1709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BCE3-4E6D-4755-9EB2-FE3A5450E203}" type="slidenum">
              <a:rPr lang="el-GR" altLang="en-US"/>
              <a:pPr>
                <a:defRPr/>
              </a:pPr>
              <a:t>31</a:t>
            </a:fld>
            <a:endParaRPr lang="el-GR" altLang="en-US"/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250825" y="2492375"/>
            <a:ext cx="8534400" cy="3581400"/>
            <a:chOff x="192" y="1440"/>
            <a:chExt cx="5376" cy="2256"/>
          </a:xfrm>
        </p:grpSpPr>
        <p:sp>
          <p:nvSpPr>
            <p:cNvPr id="29705" name="Text Box 4"/>
            <p:cNvSpPr txBox="1">
              <a:spLocks noChangeArrowheads="1"/>
            </p:cNvSpPr>
            <p:nvPr/>
          </p:nvSpPr>
          <p:spPr bwMode="auto">
            <a:xfrm>
              <a:off x="432" y="1440"/>
              <a:ext cx="2496" cy="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>
                  <a:latin typeface="Arial" charset="0"/>
                </a:rPr>
                <a:t>type</a:t>
              </a:r>
              <a:r>
                <a:rPr lang="en-US" altLang="en-US" sz="1400">
                  <a:latin typeface="Arial" charset="0"/>
                </a:rPr>
                <a:t> film = </a:t>
              </a:r>
              <a:r>
                <a:rPr lang="en-US" altLang="en-US" sz="1400" b="1">
                  <a:latin typeface="Arial" charset="0"/>
                </a:rPr>
                <a:t>record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>
                  <a:latin typeface="Arial" charset="0"/>
                </a:rPr>
                <a:t>	branch-name: char(22);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>
                  <a:latin typeface="Arial" charset="0"/>
                </a:rPr>
                <a:t>	account-number: char(20);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>
                  <a:latin typeface="Arial" charset="0"/>
                </a:rPr>
                <a:t>	balance:real;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b="1">
                  <a:latin typeface="Arial" charset="0"/>
                </a:rPr>
                <a:t>	end</a:t>
              </a:r>
              <a:endParaRPr lang="el-GR" altLang="en-US" sz="1400">
                <a:latin typeface="Arial" charset="0"/>
              </a:endParaRPr>
            </a:p>
          </p:txBody>
        </p:sp>
        <p:sp>
          <p:nvSpPr>
            <p:cNvPr id="29706" name="Rectangle 5"/>
            <p:cNvSpPr>
              <a:spLocks noChangeArrowheads="1"/>
            </p:cNvSpPr>
            <p:nvPr/>
          </p:nvSpPr>
          <p:spPr bwMode="auto">
            <a:xfrm>
              <a:off x="480" y="3312"/>
              <a:ext cx="4752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07" name="Text Box 6"/>
            <p:cNvSpPr txBox="1">
              <a:spLocks noChangeArrowheads="1"/>
            </p:cNvSpPr>
            <p:nvPr/>
          </p:nvSpPr>
          <p:spPr bwMode="auto">
            <a:xfrm>
              <a:off x="528" y="3264"/>
              <a:ext cx="4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 sz="2000">
                <a:latin typeface="Times New Roman" pitchFamily="18" charset="0"/>
              </a:endParaRPr>
            </a:p>
          </p:txBody>
        </p:sp>
        <p:sp>
          <p:nvSpPr>
            <p:cNvPr id="29708" name="Line 7"/>
            <p:cNvSpPr>
              <a:spLocks noChangeShapeType="1"/>
            </p:cNvSpPr>
            <p:nvPr/>
          </p:nvSpPr>
          <p:spPr bwMode="auto">
            <a:xfrm>
              <a:off x="480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Text Box 8"/>
            <p:cNvSpPr txBox="1">
              <a:spLocks noChangeArrowheads="1"/>
            </p:cNvSpPr>
            <p:nvPr/>
          </p:nvSpPr>
          <p:spPr bwMode="auto">
            <a:xfrm>
              <a:off x="192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branch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name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1056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account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number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1" name="Text Box 10"/>
            <p:cNvSpPr txBox="1">
              <a:spLocks noChangeArrowheads="1"/>
            </p:cNvSpPr>
            <p:nvPr/>
          </p:nvSpPr>
          <p:spPr bwMode="auto">
            <a:xfrm>
              <a:off x="2154" y="2659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12" name="Text Box 11"/>
            <p:cNvSpPr txBox="1">
              <a:spLocks noChangeArrowheads="1"/>
            </p:cNvSpPr>
            <p:nvPr/>
          </p:nvSpPr>
          <p:spPr bwMode="auto">
            <a:xfrm>
              <a:off x="2688" y="1584"/>
              <a:ext cx="28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+mn-lt"/>
                </a:rPr>
                <a:t>Έστω κάθε </a:t>
              </a:r>
              <a:r>
                <a:rPr lang="en-US" altLang="en-US" dirty="0">
                  <a:latin typeface="+mn-lt"/>
                </a:rPr>
                <a:t>char 1 byte - real 8 bytes</a:t>
              </a:r>
              <a:endParaRPr lang="el-GR" altLang="en-US" dirty="0">
                <a:latin typeface="+mn-lt"/>
              </a:endParaRPr>
            </a:p>
          </p:txBody>
        </p:sp>
        <p:sp>
          <p:nvSpPr>
            <p:cNvPr id="29713" name="Text Box 12"/>
            <p:cNvSpPr txBox="1">
              <a:spLocks noChangeArrowheads="1"/>
            </p:cNvSpPr>
            <p:nvPr/>
          </p:nvSpPr>
          <p:spPr bwMode="auto">
            <a:xfrm>
              <a:off x="2784" y="1968"/>
              <a:ext cx="2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>
                  <a:latin typeface="+mn-lt"/>
                </a:rPr>
                <a:t>Κάθε εγγραφή 50 bytes</a:t>
              </a:r>
            </a:p>
          </p:txBody>
        </p:sp>
        <p:sp>
          <p:nvSpPr>
            <p:cNvPr id="29714" name="Line 13"/>
            <p:cNvSpPr>
              <a:spLocks noChangeShapeType="1"/>
            </p:cNvSpPr>
            <p:nvPr/>
          </p:nvSpPr>
          <p:spPr bwMode="auto">
            <a:xfrm>
              <a:off x="528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14"/>
            <p:cNvSpPr>
              <a:spLocks noChangeShapeType="1"/>
            </p:cNvSpPr>
            <p:nvPr/>
          </p:nvSpPr>
          <p:spPr bwMode="auto">
            <a:xfrm>
              <a:off x="2880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15"/>
            <p:cNvSpPr>
              <a:spLocks noChangeShapeType="1"/>
            </p:cNvSpPr>
            <p:nvPr/>
          </p:nvSpPr>
          <p:spPr bwMode="auto">
            <a:xfrm>
              <a:off x="2832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Line 16"/>
            <p:cNvSpPr>
              <a:spLocks noChangeShapeType="1"/>
            </p:cNvSpPr>
            <p:nvPr/>
          </p:nvSpPr>
          <p:spPr bwMode="auto">
            <a:xfrm>
              <a:off x="1440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Line 17"/>
            <p:cNvSpPr>
              <a:spLocks noChangeShapeType="1"/>
            </p:cNvSpPr>
            <p:nvPr/>
          </p:nvSpPr>
          <p:spPr bwMode="auto">
            <a:xfrm>
              <a:off x="2448" y="292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18"/>
            <p:cNvSpPr>
              <a:spLocks noChangeShapeType="1"/>
            </p:cNvSpPr>
            <p:nvPr/>
          </p:nvSpPr>
          <p:spPr bwMode="auto">
            <a:xfrm>
              <a:off x="2832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19"/>
            <p:cNvSpPr txBox="1">
              <a:spLocks noChangeArrowheads="1"/>
            </p:cNvSpPr>
            <p:nvPr/>
          </p:nvSpPr>
          <p:spPr bwMode="auto">
            <a:xfrm>
              <a:off x="2640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branch-name</a:t>
              </a:r>
            </a:p>
          </p:txBody>
        </p:sp>
        <p:sp>
          <p:nvSpPr>
            <p:cNvPr id="29721" name="Text Box 20"/>
            <p:cNvSpPr txBox="1">
              <a:spLocks noChangeArrowheads="1"/>
            </p:cNvSpPr>
            <p:nvPr/>
          </p:nvSpPr>
          <p:spPr bwMode="auto">
            <a:xfrm>
              <a:off x="3408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account-number</a:t>
              </a:r>
            </a:p>
          </p:txBody>
        </p:sp>
        <p:sp>
          <p:nvSpPr>
            <p:cNvPr id="29722" name="Text Box 21"/>
            <p:cNvSpPr txBox="1">
              <a:spLocks noChangeArrowheads="1"/>
            </p:cNvSpPr>
            <p:nvPr/>
          </p:nvSpPr>
          <p:spPr bwMode="auto">
            <a:xfrm>
              <a:off x="4512" y="2640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23" name="Line 22"/>
            <p:cNvSpPr>
              <a:spLocks noChangeShapeType="1"/>
            </p:cNvSpPr>
            <p:nvPr/>
          </p:nvSpPr>
          <p:spPr bwMode="auto">
            <a:xfrm>
              <a:off x="3792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23"/>
            <p:cNvSpPr>
              <a:spLocks noChangeShapeType="1"/>
            </p:cNvSpPr>
            <p:nvPr/>
          </p:nvSpPr>
          <p:spPr bwMode="auto">
            <a:xfrm>
              <a:off x="4830" y="293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2" name="Text Box 24"/>
          <p:cNvSpPr txBox="1">
            <a:spLocks noChangeArrowheads="1"/>
          </p:cNvSpPr>
          <p:nvPr/>
        </p:nvSpPr>
        <p:spPr bwMode="auto">
          <a:xfrm>
            <a:off x="179388" y="1484313"/>
            <a:ext cx="7129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Πως οργανώνονται τα πεδία μέσα σε μία </a:t>
            </a:r>
            <a:r>
              <a:rPr lang="el-GR" altLang="en-US" sz="2400" dirty="0" smtClean="0">
                <a:latin typeface="Calibri" pitchFamily="34" charset="0"/>
              </a:rPr>
              <a:t>εγγραφή;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29703" name="Text Box 25"/>
          <p:cNvSpPr txBox="1">
            <a:spLocks noChangeArrowheads="1"/>
          </p:cNvSpPr>
          <p:nvPr/>
        </p:nvSpPr>
        <p:spPr bwMode="auto">
          <a:xfrm>
            <a:off x="395288" y="1989138"/>
            <a:ext cx="822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Εγγραφές σταθερού και μεταβλητού μήκους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186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72812-7FFA-44B5-8063-183F84B9E08A}" type="slidenum">
              <a:rPr lang="el-GR" altLang="en-US"/>
              <a:pPr>
                <a:defRPr/>
              </a:pPr>
              <a:t>32</a:t>
            </a:fld>
            <a:endParaRPr lang="el-GR" altLang="en-US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539750" y="2133600"/>
            <a:ext cx="7924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Γιατί είναι προτιμότερες οι εγγραφές σταθερού μήκους: </a:t>
            </a:r>
            <a:endParaRPr lang="en-US" altLang="en-US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i="1">
                <a:latin typeface="Calibri" pitchFamily="34" charset="0"/>
              </a:rPr>
              <a:t>εύκολος ο εντοπισμός ενός πεδίου και η διατήρηση πληροφορίας για «άδειες» θέσεις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7876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BA85F-2688-44CB-AA25-FB0188100528}" type="slidenum">
              <a:rPr lang="el-GR" altLang="en-US"/>
              <a:pPr>
                <a:defRPr/>
              </a:pPr>
              <a:t>33</a:t>
            </a:fld>
            <a:endParaRPr lang="el-GR" altLang="en-US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611188" y="2276475"/>
            <a:ext cx="7416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Πως προκύπτουν  οι εγγραφές μεταβλητού τύπου</a:t>
            </a:r>
            <a:r>
              <a:rPr lang="el-GR" altLang="en-US" sz="2000" dirty="0">
                <a:latin typeface="Calibri" pitchFamily="34" charset="0"/>
              </a:rPr>
              <a:t>;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Στο σχεσιακό μοντέλο κάθε εγγραφή (πλειάδα) μιας σχέσης περιέχει το ίδιο πλήθος πεδίων (αριθμό γνωρισμάτων). 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755650" y="4868863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Ανάμεικτο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mixed</a:t>
            </a:r>
            <a:r>
              <a:rPr lang="el-GR" altLang="en-US" sz="2000" dirty="0">
                <a:latin typeface="Calibri" pitchFamily="34" charset="0"/>
              </a:rPr>
              <a:t>) αρχείο: εγγραφές διαφορετικού τύπου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611188" y="4005263"/>
            <a:ext cx="7705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Εγγραφές του ίδιου τύπου αλλά έχουν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ή περισσότερα πεδία 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μεταβλητού μεγέθους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0821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677D2-0EC8-47DA-829C-8DA742B5C6A7}" type="slidenum">
              <a:rPr lang="el-GR" altLang="en-US"/>
              <a:pPr>
                <a:defRPr/>
              </a:pPr>
              <a:t>34</a:t>
            </a:fld>
            <a:endParaRPr lang="el-GR" altLang="en-US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/>
              <a:t> </a:t>
            </a:r>
            <a:r>
              <a:rPr lang="el-GR" altLang="en-US" sz="2000">
                <a:latin typeface="Calibri" pitchFamily="34" charset="0"/>
              </a:rPr>
              <a:t>Αποθήκευση των πεδίων συνεχόμενα, χωρισμένα με διαχωριστές (ειδικούς χαρακτήρες που δεν εμφανίζονται ως δεδομένα)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altLang="en-US" sz="800"/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endParaRPr lang="el-GR" altLang="en-US" sz="2000"/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319213" y="3602038"/>
            <a:ext cx="9906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23161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2697163" y="3595688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2777" name="Group 7"/>
          <p:cNvGrpSpPr>
            <a:grpSpLocks/>
          </p:cNvGrpSpPr>
          <p:nvPr/>
        </p:nvGrpSpPr>
        <p:grpSpPr bwMode="auto">
          <a:xfrm>
            <a:off x="3687763" y="3595688"/>
            <a:ext cx="1358900" cy="596900"/>
            <a:chOff x="2500" y="1492"/>
            <a:chExt cx="856" cy="376"/>
          </a:xfrm>
        </p:grpSpPr>
        <p:sp>
          <p:nvSpPr>
            <p:cNvPr id="32788" name="Rectangle 8"/>
            <p:cNvSpPr>
              <a:spLocks noChangeArrowheads="1"/>
            </p:cNvSpPr>
            <p:nvPr/>
          </p:nvSpPr>
          <p:spPr bwMode="auto">
            <a:xfrm>
              <a:off x="2500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9" name="Rectangle 9"/>
            <p:cNvSpPr>
              <a:spLocks noChangeArrowheads="1"/>
            </p:cNvSpPr>
            <p:nvPr/>
          </p:nvSpPr>
          <p:spPr bwMode="auto">
            <a:xfrm>
              <a:off x="2740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5059363" y="3595688"/>
            <a:ext cx="1358900" cy="596900"/>
            <a:chOff x="3364" y="1492"/>
            <a:chExt cx="856" cy="376"/>
          </a:xfrm>
        </p:grpSpPr>
        <p:sp>
          <p:nvSpPr>
            <p:cNvPr id="32786" name="Rectangle 11"/>
            <p:cNvSpPr>
              <a:spLocks noChangeArrowheads="1"/>
            </p:cNvSpPr>
            <p:nvPr/>
          </p:nvSpPr>
          <p:spPr bwMode="auto">
            <a:xfrm>
              <a:off x="3364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7" name="Rectangle 12"/>
            <p:cNvSpPr>
              <a:spLocks noChangeArrowheads="1"/>
            </p:cNvSpPr>
            <p:nvPr/>
          </p:nvSpPr>
          <p:spPr bwMode="auto">
            <a:xfrm>
              <a:off x="3604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2779" name="Rectangle 13"/>
          <p:cNvSpPr>
            <a:spLocks noChangeArrowheads="1"/>
          </p:cNvSpPr>
          <p:nvPr/>
        </p:nvSpPr>
        <p:spPr bwMode="auto">
          <a:xfrm>
            <a:off x="23669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0" name="Rectangle 14"/>
          <p:cNvSpPr>
            <a:spLocks noChangeArrowheads="1"/>
          </p:cNvSpPr>
          <p:nvPr/>
        </p:nvSpPr>
        <p:spPr bwMode="auto">
          <a:xfrm>
            <a:off x="37385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1" name="Rectangle 15"/>
          <p:cNvSpPr>
            <a:spLocks noChangeArrowheads="1"/>
          </p:cNvSpPr>
          <p:nvPr/>
        </p:nvSpPr>
        <p:spPr bwMode="auto">
          <a:xfrm>
            <a:off x="51101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2" name="Rectangle 16"/>
          <p:cNvSpPr>
            <a:spLocks noChangeArrowheads="1"/>
          </p:cNvSpPr>
          <p:nvPr/>
        </p:nvSpPr>
        <p:spPr bwMode="auto">
          <a:xfrm>
            <a:off x="64309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3" name="Rectangle 17"/>
          <p:cNvSpPr>
            <a:spLocks noChangeArrowheads="1"/>
          </p:cNvSpPr>
          <p:nvPr/>
        </p:nvSpPr>
        <p:spPr bwMode="auto">
          <a:xfrm>
            <a:off x="64817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4" name="Rectangle 18"/>
          <p:cNvSpPr>
            <a:spLocks noChangeArrowheads="1"/>
          </p:cNvSpPr>
          <p:nvPr/>
        </p:nvSpPr>
        <p:spPr bwMode="auto">
          <a:xfrm>
            <a:off x="1547813" y="3284538"/>
            <a:ext cx="452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       F2                   F3                    F4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827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D6050-DED2-4AFD-9B35-C3CD09B1EA94}" type="slidenum">
              <a:rPr lang="el-GR" altLang="en-US"/>
              <a:pPr>
                <a:defRPr/>
              </a:pPr>
              <a:t>35</a:t>
            </a:fld>
            <a:endParaRPr lang="el-GR" altLang="en-US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Χώρο στην αρχή κάθε εγγραφής – πίνακας ακεραίων Ι[</a:t>
            </a:r>
            <a:r>
              <a:rPr lang="en-US" altLang="en-US" sz="2000">
                <a:latin typeface="Calibri" pitchFamily="34" charset="0"/>
              </a:rPr>
              <a:t>j] </a:t>
            </a:r>
            <a:r>
              <a:rPr lang="el-GR" altLang="en-US" sz="2000">
                <a:latin typeface="Calibri" pitchFamily="34" charset="0"/>
              </a:rPr>
              <a:t>όπου </a:t>
            </a:r>
            <a:r>
              <a:rPr lang="en-US" altLang="en-US" sz="2000">
                <a:latin typeface="Calibri" pitchFamily="34" charset="0"/>
              </a:rPr>
              <a:t>j </a:t>
            </a:r>
            <a:r>
              <a:rPr lang="el-GR" altLang="en-US" sz="2000">
                <a:latin typeface="Calibri" pitchFamily="34" charset="0"/>
              </a:rPr>
              <a:t>η μετατόπιση </a:t>
            </a:r>
            <a:r>
              <a:rPr lang="en-US" altLang="en-US" sz="2000">
                <a:latin typeface="Calibri" pitchFamily="34" charset="0"/>
              </a:rPr>
              <a:t>(offset) </a:t>
            </a:r>
            <a:r>
              <a:rPr lang="el-GR" altLang="en-US" sz="2000">
                <a:latin typeface="Calibri" pitchFamily="34" charset="0"/>
              </a:rPr>
              <a:t>της </a:t>
            </a:r>
            <a:r>
              <a:rPr lang="en-US" altLang="en-US" sz="2000">
                <a:latin typeface="Calibri" pitchFamily="34" charset="0"/>
              </a:rPr>
              <a:t>j-</a:t>
            </a:r>
            <a:r>
              <a:rPr lang="el-GR" altLang="en-US" sz="2000">
                <a:latin typeface="Calibri" pitchFamily="34" charset="0"/>
              </a:rPr>
              <a:t>οστής εγγραφής  (κρατά την αρχή του </a:t>
            </a:r>
            <a:r>
              <a:rPr lang="en-US" altLang="en-US" sz="2000">
                <a:latin typeface="Calibri" pitchFamily="34" charset="0"/>
              </a:rPr>
              <a:t>j-</a:t>
            </a:r>
            <a:r>
              <a:rPr lang="el-GR" altLang="en-US" sz="2000">
                <a:latin typeface="Calibri" pitchFamily="34" charset="0"/>
              </a:rPr>
              <a:t>οστού πεδίου) + τη μετατόπιση του τέλους της εγγραφής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	απευθείας πρόσβαση σε οποιαδήποτε πεδίο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	καλό χειρισμό της τιμής </a:t>
            </a:r>
            <a:r>
              <a:rPr lang="en-US" altLang="en-US" sz="2000">
                <a:latin typeface="Calibri" pitchFamily="34" charset="0"/>
              </a:rPr>
              <a:t>null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3159125" y="4248150"/>
            <a:ext cx="337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F2             F3             F4</a:t>
            </a:r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354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735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2116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2497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28781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38687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48593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6" name="Rectangle 12"/>
          <p:cNvSpPr>
            <a:spLocks noChangeArrowheads="1"/>
          </p:cNvSpPr>
          <p:nvPr/>
        </p:nvSpPr>
        <p:spPr bwMode="auto">
          <a:xfrm>
            <a:off x="58499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807" name="AutoShape 13"/>
          <p:cNvCxnSpPr>
            <a:cxnSpLocks noChangeShapeType="1"/>
          </p:cNvCxnSpPr>
          <p:nvPr/>
        </p:nvCxnSpPr>
        <p:spPr bwMode="auto">
          <a:xfrm rot="5400000" flipH="1" flipV="1">
            <a:off x="2170113" y="4248150"/>
            <a:ext cx="76200" cy="1339850"/>
          </a:xfrm>
          <a:prstGeom prst="curvedConnector4">
            <a:avLst>
              <a:gd name="adj1" fmla="val 699995"/>
              <a:gd name="adj2" fmla="val 51421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808" name="AutoShape 14"/>
          <p:cNvCxnSpPr>
            <a:cxnSpLocks noChangeShapeType="1"/>
          </p:cNvCxnSpPr>
          <p:nvPr/>
        </p:nvCxnSpPr>
        <p:spPr bwMode="auto">
          <a:xfrm rot="5400000" flipH="1" flipV="1">
            <a:off x="2817813" y="3905250"/>
            <a:ext cx="76200" cy="2025650"/>
          </a:xfrm>
          <a:prstGeom prst="curvedConnector4">
            <a:avLst>
              <a:gd name="adj1" fmla="val -300000"/>
              <a:gd name="adj2" fmla="val 5094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809" name="AutoShape 15"/>
          <p:cNvCxnSpPr>
            <a:cxnSpLocks noChangeShapeType="1"/>
          </p:cNvCxnSpPr>
          <p:nvPr/>
        </p:nvCxnSpPr>
        <p:spPr bwMode="auto">
          <a:xfrm rot="5400000" flipH="1" flipV="1">
            <a:off x="3533775" y="3619500"/>
            <a:ext cx="65088" cy="2586038"/>
          </a:xfrm>
          <a:prstGeom prst="curvedConnector4">
            <a:avLst>
              <a:gd name="adj1" fmla="val -368292"/>
              <a:gd name="adj2" fmla="val 51259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810" name="AutoShape 16"/>
          <p:cNvCxnSpPr>
            <a:cxnSpLocks noChangeShapeType="1"/>
          </p:cNvCxnSpPr>
          <p:nvPr/>
        </p:nvCxnSpPr>
        <p:spPr bwMode="auto">
          <a:xfrm rot="5400000" flipH="1" flipV="1">
            <a:off x="4221163" y="3340100"/>
            <a:ext cx="76200" cy="3155950"/>
          </a:xfrm>
          <a:prstGeom prst="curvedConnector4">
            <a:avLst>
              <a:gd name="adj1" fmla="val -591667"/>
              <a:gd name="adj2" fmla="val 7706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3811" name="Oval 17"/>
          <p:cNvSpPr>
            <a:spLocks noChangeArrowheads="1"/>
          </p:cNvSpPr>
          <p:nvPr/>
        </p:nvSpPr>
        <p:spPr bwMode="auto">
          <a:xfrm>
            <a:off x="1500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2" name="Oval 18"/>
          <p:cNvSpPr>
            <a:spLocks noChangeArrowheads="1"/>
          </p:cNvSpPr>
          <p:nvPr/>
        </p:nvSpPr>
        <p:spPr bwMode="auto">
          <a:xfrm>
            <a:off x="18049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2262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4" name="Oval 20"/>
          <p:cNvSpPr>
            <a:spLocks noChangeArrowheads="1"/>
          </p:cNvSpPr>
          <p:nvPr/>
        </p:nvSpPr>
        <p:spPr bwMode="auto">
          <a:xfrm>
            <a:off x="2643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998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EFCE-E66B-476E-ABF0-A0A1C2878C10}" type="slidenum">
              <a:rPr lang="el-GR" altLang="en-US"/>
              <a:pPr>
                <a:defRPr/>
              </a:pPr>
              <a:t>36</a:t>
            </a:fld>
            <a:endParaRPr lang="el-GR" altLang="en-US"/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539750" y="2636838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Ως εγγραφές σταθερού μήκους, θεωρώντας το μέγιστο μέγεθος για κάθε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680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A7A84-75D9-43C9-ADD8-7D651AF44341}" type="slidenum">
              <a:rPr lang="el-GR" altLang="en-US"/>
              <a:pPr>
                <a:defRPr/>
              </a:pPr>
              <a:t>37</a:t>
            </a:fld>
            <a:endParaRPr lang="el-GR" altLang="en-US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807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μονάδα μεταφοράς μεταξύ δίσκου και μνήμης είναι ένα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δίσκου</a:t>
            </a: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506730" y="3850042"/>
            <a:ext cx="820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l-GR" altLang="en-US" sz="2400" dirty="0">
                <a:latin typeface="Calibri" pitchFamily="34" charset="0"/>
              </a:rPr>
              <a:t>(</a:t>
            </a:r>
            <a:r>
              <a:rPr lang="el-GR" altLang="en-US" sz="2400" dirty="0" err="1">
                <a:latin typeface="Calibri" pitchFamily="34" charset="0"/>
              </a:rPr>
              <a:t>blocking</a:t>
            </a:r>
            <a:r>
              <a:rPr lang="el-GR" altLang="en-US" sz="2400" dirty="0">
                <a:latin typeface="Calibri" pitchFamily="34" charset="0"/>
              </a:rPr>
              <a:t> </a:t>
            </a:r>
            <a:r>
              <a:rPr lang="el-GR" altLang="en-US" sz="2400" dirty="0" err="1">
                <a:latin typeface="Calibri" pitchFamily="34" charset="0"/>
              </a:rPr>
              <a:t>factor</a:t>
            </a:r>
            <a:r>
              <a:rPr lang="el-GR" altLang="en-US" sz="2400" dirty="0">
                <a:latin typeface="Calibri" pitchFamily="34" charset="0"/>
              </a:rPr>
              <a:t>), όταν Β </a:t>
            </a:r>
            <a:r>
              <a:rPr lang="el-GR" altLang="en-US" sz="24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  R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1225868" y="4354867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 err="1">
                <a:latin typeface="Calibri" pitchFamily="34" charset="0"/>
              </a:rPr>
              <a:t>bfr</a:t>
            </a:r>
            <a:r>
              <a:rPr lang="el-GR" altLang="en-US" sz="2400" dirty="0">
                <a:latin typeface="Calibri" pitchFamily="34" charset="0"/>
              </a:rPr>
              <a:t> = 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 (B / R) , </a:t>
            </a:r>
            <a:r>
              <a:rPr lang="el-GR" altLang="en-US" sz="2400" dirty="0">
                <a:latin typeface="Calibri" pitchFamily="34" charset="0"/>
              </a:rPr>
              <a:t>όπου Β μέγεθος </a:t>
            </a:r>
            <a:r>
              <a:rPr lang="el-GR" altLang="en-US" sz="2400" dirty="0" err="1">
                <a:latin typeface="Calibri" pitchFamily="34" charset="0"/>
              </a:rPr>
              <a:t>block</a:t>
            </a:r>
            <a:r>
              <a:rPr lang="el-GR" altLang="en-US" sz="2400" dirty="0">
                <a:latin typeface="Calibri" pitchFamily="34" charset="0"/>
              </a:rPr>
              <a:t> σε </a:t>
            </a:r>
            <a:r>
              <a:rPr lang="el-GR" altLang="en-US" sz="2400" dirty="0" err="1">
                <a:latin typeface="Calibri" pitchFamily="34" charset="0"/>
              </a:rPr>
              <a:t>byte</a:t>
            </a:r>
            <a:r>
              <a:rPr lang="el-GR" altLang="en-US" sz="2400" dirty="0">
                <a:latin typeface="Calibri" pitchFamily="34" charset="0"/>
              </a:rPr>
              <a:t> και R μέγεθος εγγραφής σε </a:t>
            </a:r>
            <a:r>
              <a:rPr lang="el-GR" altLang="en-US" sz="2400" dirty="0" err="1">
                <a:latin typeface="Calibri" pitchFamily="34" charset="0"/>
              </a:rPr>
              <a:t>bytes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468313" y="2781300"/>
            <a:ext cx="822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Όταν Β </a:t>
            </a:r>
            <a:r>
              <a:rPr lang="el-GR" altLang="en-US" sz="20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  R </a:t>
            </a:r>
            <a:r>
              <a:rPr lang="el-GR" altLang="en-US" sz="2000" dirty="0">
                <a:latin typeface="Calibri" pitchFamily="34" charset="0"/>
              </a:rPr>
              <a:t>περισσότερες από μια εγγραφή ανά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468313" y="2205038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Έστω εγγραφές σταθερού </a:t>
            </a:r>
            <a:r>
              <a:rPr lang="el-GR" altLang="en-US" sz="2000" dirty="0" smtClean="0">
                <a:latin typeface="Calibri" pitchFamily="34" charset="0"/>
              </a:rPr>
              <a:t>μήκους </a:t>
            </a:r>
            <a:r>
              <a:rPr lang="en-US" altLang="en-US" sz="2000" dirty="0" smtClean="0">
                <a:latin typeface="Calibri" pitchFamily="34" charset="0"/>
              </a:rPr>
              <a:t>R – </a:t>
            </a:r>
            <a:r>
              <a:rPr lang="el-GR" altLang="en-US" sz="2000" dirty="0" smtClean="0">
                <a:latin typeface="Calibri" pitchFamily="34" charset="0"/>
              </a:rPr>
              <a:t>μέγεθος </a:t>
            </a:r>
            <a:r>
              <a:rPr lang="en-US" altLang="en-US" sz="2000" dirty="0" smtClean="0">
                <a:latin typeface="Calibri" pitchFamily="34" charset="0"/>
              </a:rPr>
              <a:t>block B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449076" y="3705580"/>
            <a:ext cx="8124769" cy="17287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684213" y="5589588"/>
            <a:ext cx="813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Δηλαδή, πόσες «ολόκληρες» εγγραφές χωρούν σε ένα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927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Παράγοντας Ομαδοποίησης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blocking factor)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6767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C86B8-F4D0-48FE-A753-9E22E6611473}" type="slidenum">
              <a:rPr lang="el-GR" altLang="en-US"/>
              <a:pPr>
                <a:defRPr/>
              </a:pPr>
              <a:t>38</a:t>
            </a:fld>
            <a:endParaRPr lang="el-GR" altLang="en-US"/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179388" y="3716338"/>
            <a:ext cx="8713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Εκτεινόμενη</a:t>
            </a:r>
            <a:r>
              <a:rPr lang="el-GR" altLang="en-US" dirty="0">
                <a:latin typeface="Calibri" pitchFamily="34" charset="0"/>
              </a:rPr>
              <a:t> (</a:t>
            </a:r>
            <a:r>
              <a:rPr lang="el-GR" altLang="en-US" dirty="0" err="1">
                <a:latin typeface="Calibri" pitchFamily="34" charset="0"/>
              </a:rPr>
              <a:t>spanned</a:t>
            </a:r>
            <a:r>
              <a:rPr lang="el-GR" altLang="en-US" dirty="0">
                <a:latin typeface="Calibri" pitchFamily="34" charset="0"/>
              </a:rPr>
              <a:t>) οργάνωση: αποθήκευση μέρους μιας εγγραφής σε ένα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και το υπόλοιπο σε ένα άλλο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- δείκτης στο τέλος του πρώτου τμήματος δείχνει στο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που περιέχει το υπόλοιπο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611188" y="2492375"/>
            <a:ext cx="425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Αχρησιμοποίητος χώρος: Β - bfr * R bytes ανά block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179388" y="1773238"/>
            <a:ext cx="8496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εκτεινόμενη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l-GR" altLang="en-US" dirty="0" err="1">
                <a:latin typeface="Calibri" pitchFamily="34" charset="0"/>
              </a:rPr>
              <a:t>unspanned</a:t>
            </a:r>
            <a:r>
              <a:rPr lang="el-GR" altLang="en-US" dirty="0">
                <a:latin typeface="Calibri" pitchFamily="34" charset="0"/>
              </a:rPr>
              <a:t>) οργάνωση</a:t>
            </a:r>
            <a:r>
              <a:rPr lang="el-GR" altLang="en-US" dirty="0" smtClean="0">
                <a:latin typeface="Calibri" pitchFamily="34" charset="0"/>
              </a:rPr>
              <a:t>: οι </a:t>
            </a:r>
            <a:r>
              <a:rPr lang="el-GR" altLang="en-US" dirty="0">
                <a:latin typeface="Calibri" pitchFamily="34" charset="0"/>
              </a:rPr>
              <a:t>εγγραφές δεν επιτρέπεται να διασχίζουν τα όρια ενός </a:t>
            </a:r>
            <a:r>
              <a:rPr lang="el-GR" altLang="en-US" dirty="0" err="1">
                <a:latin typeface="Calibri" pitchFamily="34" charset="0"/>
              </a:rPr>
              <a:t>block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684213" y="3213100"/>
            <a:ext cx="3457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Πιο εύκολη η προσπέλαση</a:t>
            </a:r>
          </a:p>
        </p:txBody>
      </p:sp>
      <p:grpSp>
        <p:nvGrpSpPr>
          <p:cNvPr id="36875" name="Group 11"/>
          <p:cNvGrpSpPr>
            <a:grpSpLocks/>
          </p:cNvGrpSpPr>
          <p:nvPr/>
        </p:nvGrpSpPr>
        <p:grpSpPr bwMode="auto">
          <a:xfrm>
            <a:off x="4932363" y="2924175"/>
            <a:ext cx="3962400" cy="457200"/>
            <a:chOff x="533400" y="3048000"/>
            <a:chExt cx="3962400" cy="457200"/>
          </a:xfrm>
        </p:grpSpPr>
        <p:sp>
          <p:nvSpPr>
            <p:cNvPr id="36891" name="Rectangle 3"/>
            <p:cNvSpPr>
              <a:spLocks noChangeArrowheads="1"/>
            </p:cNvSpPr>
            <p:nvPr/>
          </p:nvSpPr>
          <p:spPr bwMode="auto">
            <a:xfrm>
              <a:off x="533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2" name="Rectangle 4"/>
            <p:cNvSpPr>
              <a:spLocks noChangeArrowheads="1"/>
            </p:cNvSpPr>
            <p:nvPr/>
          </p:nvSpPr>
          <p:spPr bwMode="auto">
            <a:xfrm>
              <a:off x="2819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3" name="Rectangle 5"/>
            <p:cNvSpPr>
              <a:spLocks noChangeArrowheads="1"/>
            </p:cNvSpPr>
            <p:nvPr/>
          </p:nvSpPr>
          <p:spPr bwMode="auto">
            <a:xfrm>
              <a:off x="1676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4" name="Rectangle 6"/>
            <p:cNvSpPr>
              <a:spLocks noChangeArrowheads="1"/>
            </p:cNvSpPr>
            <p:nvPr/>
          </p:nvSpPr>
          <p:spPr bwMode="auto">
            <a:xfrm>
              <a:off x="3962400" y="3048000"/>
              <a:ext cx="533400" cy="4572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6876" name="Group 16"/>
          <p:cNvGrpSpPr>
            <a:grpSpLocks/>
          </p:cNvGrpSpPr>
          <p:nvPr/>
        </p:nvGrpSpPr>
        <p:grpSpPr bwMode="auto">
          <a:xfrm>
            <a:off x="3276600" y="4437063"/>
            <a:ext cx="4800600" cy="1676400"/>
            <a:chOff x="533400" y="4038600"/>
            <a:chExt cx="4800600" cy="1676400"/>
          </a:xfrm>
        </p:grpSpPr>
        <p:sp>
          <p:nvSpPr>
            <p:cNvPr id="36878" name="Rectangle 7"/>
            <p:cNvSpPr>
              <a:spLocks noChangeArrowheads="1"/>
            </p:cNvSpPr>
            <p:nvPr/>
          </p:nvSpPr>
          <p:spPr bwMode="auto">
            <a:xfrm>
              <a:off x="533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9" name="Rectangle 8"/>
            <p:cNvSpPr>
              <a:spLocks noChangeArrowheads="1"/>
            </p:cNvSpPr>
            <p:nvPr/>
          </p:nvSpPr>
          <p:spPr bwMode="auto">
            <a:xfrm>
              <a:off x="1676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0" name="Rectangle 9"/>
            <p:cNvSpPr>
              <a:spLocks noChangeArrowheads="1"/>
            </p:cNvSpPr>
            <p:nvPr/>
          </p:nvSpPr>
          <p:spPr bwMode="auto">
            <a:xfrm>
              <a:off x="2819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1" name="Line 10"/>
            <p:cNvSpPr>
              <a:spLocks noChangeShapeType="1"/>
            </p:cNvSpPr>
            <p:nvPr/>
          </p:nvSpPr>
          <p:spPr bwMode="auto">
            <a:xfrm>
              <a:off x="4419600" y="4038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11"/>
            <p:cNvSpPr>
              <a:spLocks noChangeShapeType="1"/>
            </p:cNvSpPr>
            <p:nvPr/>
          </p:nvSpPr>
          <p:spPr bwMode="auto">
            <a:xfrm>
              <a:off x="4572000" y="42672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Line 13"/>
            <p:cNvSpPr>
              <a:spLocks noChangeShapeType="1"/>
            </p:cNvSpPr>
            <p:nvPr/>
          </p:nvSpPr>
          <p:spPr bwMode="auto">
            <a:xfrm flipH="1">
              <a:off x="762000" y="48768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Line 14"/>
            <p:cNvSpPr>
              <a:spLocks noChangeShapeType="1"/>
            </p:cNvSpPr>
            <p:nvPr/>
          </p:nvSpPr>
          <p:spPr bwMode="auto">
            <a:xfrm>
              <a:off x="762000" y="48768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5" name="Rectangle 15"/>
            <p:cNvSpPr>
              <a:spLocks noChangeArrowheads="1"/>
            </p:cNvSpPr>
            <p:nvPr/>
          </p:nvSpPr>
          <p:spPr bwMode="auto">
            <a:xfrm>
              <a:off x="3962400" y="4038600"/>
              <a:ext cx="533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6" name="Rectangle 16"/>
            <p:cNvSpPr>
              <a:spLocks noChangeArrowheads="1"/>
            </p:cNvSpPr>
            <p:nvPr/>
          </p:nvSpPr>
          <p:spPr bwMode="auto">
            <a:xfrm>
              <a:off x="533400" y="5257800"/>
              <a:ext cx="6858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7" name="Rectangle 17"/>
            <p:cNvSpPr>
              <a:spLocks noChangeArrowheads="1"/>
            </p:cNvSpPr>
            <p:nvPr/>
          </p:nvSpPr>
          <p:spPr bwMode="auto">
            <a:xfrm>
              <a:off x="1219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8" name="Rectangle 18"/>
            <p:cNvSpPr>
              <a:spLocks noChangeArrowheads="1"/>
            </p:cNvSpPr>
            <p:nvPr/>
          </p:nvSpPr>
          <p:spPr bwMode="auto">
            <a:xfrm>
              <a:off x="2362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9" name="Rectangle 19"/>
            <p:cNvSpPr>
              <a:spLocks noChangeArrowheads="1"/>
            </p:cNvSpPr>
            <p:nvPr/>
          </p:nvSpPr>
          <p:spPr bwMode="auto">
            <a:xfrm>
              <a:off x="3505200" y="5257800"/>
              <a:ext cx="9906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0" name="Line 20"/>
            <p:cNvSpPr>
              <a:spLocks noChangeShapeType="1"/>
            </p:cNvSpPr>
            <p:nvPr/>
          </p:nvSpPr>
          <p:spPr bwMode="auto">
            <a:xfrm>
              <a:off x="4419600" y="5257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7" name="Line 12"/>
          <p:cNvSpPr>
            <a:spLocks noChangeShapeType="1"/>
          </p:cNvSpPr>
          <p:nvPr/>
        </p:nvSpPr>
        <p:spPr bwMode="auto">
          <a:xfrm>
            <a:off x="8101013" y="46529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Εκτεινόμενη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(spanned)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6884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384EA-07BA-44FB-AAA1-272235DA85C3}" type="slidenum">
              <a:rPr lang="el-GR" altLang="en-US"/>
              <a:pPr>
                <a:defRPr/>
              </a:pPr>
              <a:t>39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57200" y="30480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b: Αριθμός blocks για την (μη εκτεινόμενη) αποθήκευση ενός αρχείου r εγγραφών:</a:t>
            </a: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1600200" y="4267200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b = </a:t>
            </a:r>
            <a:r>
              <a:rPr lang="el-GR" altLang="en-US" sz="2400">
                <a:latin typeface="Calibri" pitchFamily="34" charset="0"/>
                <a:sym typeface="Symbol" pitchFamily="18" charset="2"/>
              </a:rPr>
              <a:t> (r/bfr) 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457200" y="2438400"/>
            <a:ext cx="79248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 Εκτεινόμενη 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9604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7993063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itchFamily="34" charset="0"/>
              </a:rPr>
              <a:t>     </a:t>
            </a:r>
            <a:r>
              <a:rPr lang="el-GR" altLang="en-US" b="1" dirty="0" smtClean="0">
                <a:latin typeface="Calibri" pitchFamily="34" charset="0"/>
              </a:rPr>
              <a:t>	</a:t>
            </a:r>
            <a:r>
              <a:rPr lang="el-GR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Για </a:t>
            </a:r>
            <a:r>
              <a:rPr lang="el-GR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κάθε σχέση</a:t>
            </a:r>
            <a:r>
              <a:rPr lang="en-US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:</a:t>
            </a:r>
            <a:endParaRPr lang="el-GR" altLang="en-US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1" hangingPunct="1"/>
            <a:endParaRPr lang="en-US" altLang="en-US" sz="800" b="1" dirty="0">
              <a:latin typeface="Calibri" pitchFamily="34" charset="0"/>
            </a:endParaRPr>
          </a:p>
          <a:p>
            <a:pPr lvl="1" eaLnBrk="1" hangingPunct="1"/>
            <a:r>
              <a:rPr lang="el-GR" altLang="en-US" dirty="0">
                <a:latin typeface="Calibri" pitchFamily="34" charset="0"/>
              </a:rPr>
              <a:t>όνομα</a:t>
            </a:r>
            <a:r>
              <a:rPr lang="en-US" altLang="en-US" dirty="0">
                <a:latin typeface="Calibri" pitchFamily="34" charset="0"/>
              </a:rPr>
              <a:t>, </a:t>
            </a:r>
            <a:r>
              <a:rPr lang="el-GR" altLang="en-US" dirty="0">
                <a:latin typeface="Calibri" pitchFamily="34" charset="0"/>
              </a:rPr>
              <a:t>αρχείο, δομή αρχείου (πχ αρχείο σωρού) </a:t>
            </a:r>
          </a:p>
          <a:p>
            <a:pPr lvl="1" eaLnBrk="1" hangingPunct="1"/>
            <a:r>
              <a:rPr lang="el-GR" altLang="en-US" dirty="0">
                <a:latin typeface="Calibri" pitchFamily="34" charset="0"/>
              </a:rPr>
              <a:t>Όνομα και τύπο για κάθε γνώρισμα </a:t>
            </a:r>
          </a:p>
          <a:p>
            <a:pPr lvl="1" eaLnBrk="1" hangingPunct="1"/>
            <a:r>
              <a:rPr lang="el-GR" altLang="en-US" i="1" dirty="0">
                <a:latin typeface="Calibri" pitchFamily="34" charset="0"/>
              </a:rPr>
              <a:t>Όνομα ευρετηρίου για κάθε ευρετήριο</a:t>
            </a:r>
            <a:r>
              <a:rPr lang="el-GR" altLang="en-US" dirty="0">
                <a:latin typeface="Calibri" pitchFamily="34" charset="0"/>
              </a:rPr>
              <a:t> </a:t>
            </a:r>
          </a:p>
          <a:p>
            <a:pPr lvl="1" eaLnBrk="1" hangingPunct="1"/>
            <a:r>
              <a:rPr lang="el-GR" altLang="en-US" dirty="0">
                <a:latin typeface="Calibri" pitchFamily="34" charset="0"/>
              </a:rPr>
              <a:t>Περιορισμοί ακεραιότητας</a:t>
            </a:r>
          </a:p>
          <a:p>
            <a:pPr lvl="1" eaLnBrk="1" hangingPunct="1"/>
            <a:endParaRPr lang="el-GR" altLang="en-US" b="1" dirty="0">
              <a:latin typeface="Calibri" pitchFamily="34" charset="0"/>
            </a:endParaRPr>
          </a:p>
          <a:p>
            <a:pPr lvl="1" eaLnBrk="1" hangingPunct="1"/>
            <a:r>
              <a:rPr lang="el-GR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Για </a:t>
            </a:r>
            <a:r>
              <a:rPr lang="el-GR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κάθε ευρετήριο:</a:t>
            </a:r>
          </a:p>
          <a:p>
            <a:pPr lvl="1" eaLnBrk="1" hangingPunct="1"/>
            <a:r>
              <a:rPr lang="el-GR" altLang="en-US" i="1" dirty="0">
                <a:latin typeface="Calibri" pitchFamily="34" charset="0"/>
              </a:rPr>
              <a:t>Δομή (πχ </a:t>
            </a:r>
            <a:r>
              <a:rPr lang="en-US" altLang="en-US" i="1" dirty="0">
                <a:latin typeface="Calibri" pitchFamily="34" charset="0"/>
              </a:rPr>
              <a:t>B+ </a:t>
            </a:r>
            <a:r>
              <a:rPr lang="el-GR" altLang="en-US" i="1" dirty="0">
                <a:latin typeface="Calibri" pitchFamily="34" charset="0"/>
              </a:rPr>
              <a:t>δέντρο) και κλειδιά αναζήτησης</a:t>
            </a:r>
          </a:p>
          <a:p>
            <a:pPr lvl="1" eaLnBrk="1" hangingPunct="1"/>
            <a:endParaRPr lang="el-GR" altLang="en-US" dirty="0">
              <a:latin typeface="Calibri" pitchFamily="34" charset="0"/>
            </a:endParaRPr>
          </a:p>
          <a:p>
            <a:pPr lvl="1" eaLnBrk="1" hangingPunct="1"/>
            <a:r>
              <a:rPr lang="el-GR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όψη:</a:t>
            </a:r>
          </a:p>
          <a:p>
            <a:pPr lvl="1" eaLnBrk="1" hangingPunct="1"/>
            <a:r>
              <a:rPr lang="el-GR" altLang="en-US" dirty="0">
                <a:latin typeface="Calibri" pitchFamily="34" charset="0"/>
              </a:rPr>
              <a:t>Το όνομα και τον ορισμό της</a:t>
            </a:r>
          </a:p>
          <a:p>
            <a:pPr lvl="1" eaLnBrk="1" hangingPunct="1"/>
            <a:endParaRPr lang="en-US" altLang="en-US" dirty="0">
              <a:latin typeface="Calibri" pitchFamily="34" charset="0"/>
            </a:endParaRPr>
          </a:p>
          <a:p>
            <a:pPr eaLnBrk="1" hangingPunct="1"/>
            <a:r>
              <a:rPr lang="el-GR" altLang="en-US" dirty="0">
                <a:latin typeface="Calibri" pitchFamily="34" charset="0"/>
              </a:rPr>
              <a:t>Επίσης, στατιστικά, μέγεθος του </a:t>
            </a:r>
            <a:r>
              <a:rPr lang="en-US" altLang="en-US" dirty="0">
                <a:latin typeface="Calibri" pitchFamily="34" charset="0"/>
              </a:rPr>
              <a:t>buffer pool, </a:t>
            </a:r>
            <a:r>
              <a:rPr lang="el-GR" altLang="en-US" dirty="0">
                <a:latin typeface="Calibri" pitchFamily="34" charset="0"/>
              </a:rPr>
              <a:t>δικαιώματα προσπέλασης κλπ</a:t>
            </a:r>
            <a:r>
              <a:rPr lang="en-US" altLang="en-US" dirty="0">
                <a:latin typeface="Calibri" pitchFamily="34" charset="0"/>
              </a:rPr>
              <a:t>.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1619250" y="5516563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Ο κατάλογος αποθηκεύεται επίσης ως σχέση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Κατάλογος Συστήματος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429991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7489136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DD0C9-4E3B-4A84-9AFF-1B9B327B9BBD}" type="slidenum">
              <a:rPr lang="el-GR" altLang="en-US"/>
              <a:pPr>
                <a:defRPr/>
              </a:pPr>
              <a:t>40</a:t>
            </a:fld>
            <a:endParaRPr lang="el-GR" altLang="en-US"/>
          </a:p>
        </p:txBody>
      </p:sp>
      <p:sp>
        <p:nvSpPr>
          <p:cNvPr id="49157" name="Text Box 2"/>
          <p:cNvSpPr txBox="1">
            <a:spLocks noChangeArrowheads="1"/>
          </p:cNvSpPr>
          <p:nvPr/>
        </p:nvSpPr>
        <p:spPr bwMode="auto">
          <a:xfrm>
            <a:off x="468313" y="2205038"/>
            <a:ext cx="7905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μία σχέση </a:t>
            </a:r>
            <a:r>
              <a:rPr lang="en-US" altLang="en-US" sz="2000">
                <a:latin typeface="Calibri" pitchFamily="34" charset="0"/>
              </a:rPr>
              <a:t>R(A, B, C, D</a:t>
            </a:r>
            <a:r>
              <a:rPr lang="el-GR" altLang="en-US" sz="2000">
                <a:latin typeface="Calibri" pitchFamily="34" charset="0"/>
              </a:rPr>
              <a:t>, </a:t>
            </a:r>
            <a:r>
              <a:rPr lang="en-US" altLang="en-US" sz="2000">
                <a:latin typeface="Calibri" pitchFamily="34" charset="0"/>
              </a:rPr>
              <a:t>E), </a:t>
            </a:r>
            <a:r>
              <a:rPr lang="el-GR" altLang="en-US" sz="2000">
                <a:latin typeface="Calibri" pitchFamily="34" charset="0"/>
              </a:rPr>
              <a:t>τα γνωρίσματα Α, Β</a:t>
            </a:r>
            <a:r>
              <a:rPr lang="en-US" altLang="en-US" sz="2000">
                <a:latin typeface="Calibri" pitchFamily="34" charset="0"/>
              </a:rPr>
              <a:t>, D </a:t>
            </a:r>
            <a:r>
              <a:rPr lang="el-GR" altLang="en-US" sz="2000">
                <a:latin typeface="Calibri" pitchFamily="34" charset="0"/>
              </a:rPr>
              <a:t>και </a:t>
            </a:r>
            <a:r>
              <a:rPr lang="en-US" altLang="en-US" sz="2000">
                <a:latin typeface="Calibri" pitchFamily="34" charset="0"/>
              </a:rPr>
              <a:t>E </a:t>
            </a:r>
            <a:r>
              <a:rPr lang="el-GR" altLang="en-US" sz="2000">
                <a:latin typeface="Calibri" pitchFamily="34" charset="0"/>
              </a:rPr>
              <a:t>είναι τύπου ακέραιοι μεγέθους 16</a:t>
            </a:r>
            <a:r>
              <a:rPr lang="en-US" altLang="en-US" sz="2000">
                <a:latin typeface="Calibri" pitchFamily="34" charset="0"/>
              </a:rPr>
              <a:t> bytes </a:t>
            </a:r>
            <a:r>
              <a:rPr lang="el-GR" altLang="en-US" sz="2000">
                <a:latin typeface="Calibri" pitchFamily="34" charset="0"/>
              </a:rPr>
              <a:t>και το γνώρισμα </a:t>
            </a:r>
            <a:r>
              <a:rPr lang="en-US" altLang="en-US" sz="2000">
                <a:latin typeface="Calibri" pitchFamily="34" charset="0"/>
              </a:rPr>
              <a:t>C </a:t>
            </a:r>
            <a:r>
              <a:rPr lang="el-GR" altLang="en-US" sz="2000">
                <a:latin typeface="Calibri" pitchFamily="34" charset="0"/>
              </a:rPr>
              <a:t>σειρά χαρακτήρων  μεγέθους 36</a:t>
            </a:r>
            <a:r>
              <a:rPr lang="en-US" altLang="en-US" sz="2000">
                <a:latin typeface="Calibri" pitchFamily="34" charset="0"/>
              </a:rPr>
              <a:t> bytes. </a:t>
            </a:r>
            <a:r>
              <a:rPr lang="el-GR" altLang="en-US" sz="2000">
                <a:latin typeface="Calibri" pitchFamily="34" charset="0"/>
              </a:rPr>
              <a:t>Έστω αρχείο με </a:t>
            </a:r>
            <a:r>
              <a:rPr lang="en-US" altLang="en-US" sz="2000">
                <a:latin typeface="Calibri" pitchFamily="34" charset="0"/>
              </a:rPr>
              <a:t>r</a:t>
            </a:r>
            <a:r>
              <a:rPr lang="en-US" altLang="en-US" sz="2000" baseline="-25000">
                <a:latin typeface="Calibri" pitchFamily="34" charset="0"/>
              </a:rPr>
              <a:t>A</a:t>
            </a:r>
            <a:r>
              <a:rPr lang="en-US" altLang="en-US" sz="2000" b="1">
                <a:latin typeface="Calibri" pitchFamily="34" charset="0"/>
              </a:rPr>
              <a:t> </a:t>
            </a:r>
            <a:r>
              <a:rPr lang="en-US" altLang="en-US" sz="2000">
                <a:latin typeface="Calibri" pitchFamily="34" charset="0"/>
              </a:rPr>
              <a:t>= 30.000 </a:t>
            </a:r>
            <a:r>
              <a:rPr lang="el-GR" altLang="en-US" sz="2000">
                <a:latin typeface="Calibri" pitchFamily="34" charset="0"/>
              </a:rPr>
              <a:t>εγγραφές, μέγεθος </a:t>
            </a:r>
            <a:r>
              <a:rPr lang="en-US" altLang="en-US" sz="2000">
                <a:latin typeface="Calibri" pitchFamily="34" charset="0"/>
              </a:rPr>
              <a:t>block B = 1024 bytes, </a:t>
            </a:r>
            <a:r>
              <a:rPr lang="el-GR" altLang="en-US" sz="2000">
                <a:latin typeface="Calibri" pitchFamily="34" charset="0"/>
              </a:rPr>
              <a:t>και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μη εκτεινόμενη καταχώρηση. </a:t>
            </a:r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971550" y="3789363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Μέγεθος αρχείου δεδομένων: 3.000 </a:t>
            </a:r>
            <a:r>
              <a:rPr lang="en-US" altLang="en-US" sz="2000">
                <a:latin typeface="Calibri" pitchFamily="34" charset="0"/>
              </a:rPr>
              <a:t>blocks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Αποθήκευση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496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A77BD-BE9E-4F7C-9ED1-5C8F1FF673AF}" type="slidenum">
              <a:rPr lang="el-GR" altLang="en-US"/>
              <a:pPr>
                <a:defRPr/>
              </a:pPr>
              <a:t>41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81000" y="2061882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συνεχόμενη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contiguous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τα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τοποθετούνται σε διαδοχικά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του δίσκου</a:t>
            </a: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91212" y="2833308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συνδεδεμένη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linked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κάθε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περιλαμβάνει ένα δείκτη προς το επόμενο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1143000" y="3662082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Εύκολη επέκταση - πιο αργή ανάγνωση όλου του αρχείου</a:t>
            </a: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533400" y="4119282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συστάδες διαδοχικών </a:t>
            </a:r>
            <a:r>
              <a:rPr lang="el-GR" altLang="en-US" sz="2000" i="1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δίσκου</a:t>
            </a:r>
            <a:r>
              <a:rPr lang="en-US" altLang="en-US" sz="2000" dirty="0">
                <a:latin typeface="Calibri" pitchFamily="34" charset="0"/>
              </a:rPr>
              <a:t>: </a:t>
            </a:r>
            <a:r>
              <a:rPr lang="el-GR" altLang="en-US" sz="2000" dirty="0">
                <a:latin typeface="Calibri" pitchFamily="34" charset="0"/>
              </a:rPr>
              <a:t>τμήματα (</a:t>
            </a:r>
            <a:r>
              <a:rPr lang="el-GR" altLang="en-US" sz="2000" dirty="0" err="1">
                <a:latin typeface="Calibri" pitchFamily="34" charset="0"/>
              </a:rPr>
              <a:t>segments</a:t>
            </a:r>
            <a:r>
              <a:rPr lang="el-GR" altLang="en-US" sz="2000" dirty="0">
                <a:latin typeface="Calibri" pitchFamily="34" charset="0"/>
              </a:rPr>
              <a:t>) ή </a:t>
            </a:r>
            <a:r>
              <a:rPr lang="el-GR" altLang="en-US" sz="2000" dirty="0" err="1">
                <a:latin typeface="Calibri" pitchFamily="34" charset="0"/>
              </a:rPr>
              <a:t>επεκτάματα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extents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457200" y="5033682"/>
            <a:ext cx="815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ευρετηριοποιημένη</a:t>
            </a: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indexed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Τοποθέτηση Αρχείου στο Δίσκο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0594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834D8-31ED-4D99-BFC4-A7C3796D18C3}" type="slidenum">
              <a:rPr lang="el-GR" altLang="en-US"/>
              <a:pPr>
                <a:defRPr/>
              </a:pPr>
              <a:t>42</a:t>
            </a:fld>
            <a:endParaRPr lang="el-GR" altLang="en-US"/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329768" y="1755920"/>
            <a:ext cx="8001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επικεφαλίδα ή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περιγραφέας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αρχείου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header</a:t>
            </a:r>
            <a:r>
              <a:rPr lang="el-GR" altLang="en-US" sz="2000" dirty="0">
                <a:latin typeface="Calibri" pitchFamily="34" charset="0"/>
              </a:rPr>
              <a:t> ή 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descriptor</a:t>
            </a:r>
            <a:r>
              <a:rPr lang="el-GR" altLang="en-US" sz="2000" dirty="0">
                <a:latin typeface="Calibri" pitchFamily="34" charset="0"/>
              </a:rPr>
              <a:t>) περιέχει πληροφορίες σχετικά με ένα αρχείο που είναι απαραίτητες στα προγράμματα που προσπελαύνουν τις εγγραφές του αρχείου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247507" y="3284827"/>
            <a:ext cx="8305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Πληροφορίες για προσδιορισμό διεύθυνσης των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αρχείου στο δίσκο + περιγραφές μορφοποίησης εγγραφών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Αποθηκεύεται στο αρχείο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θεωρούμε ότι «ξέρουμε» σε ποιο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είναι αποθηκευμένη η </a:t>
            </a:r>
            <a:r>
              <a:rPr lang="en-US" altLang="en-US" sz="2000" dirty="0" err="1">
                <a:latin typeface="Calibri" pitchFamily="34" charset="0"/>
              </a:rPr>
              <a:t>i</a:t>
            </a:r>
            <a:r>
              <a:rPr lang="en-US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οστή</a:t>
            </a:r>
            <a:r>
              <a:rPr lang="el-GR" altLang="en-US" sz="2000" dirty="0">
                <a:latin typeface="Calibri" pitchFamily="34" charset="0"/>
              </a:rPr>
              <a:t> σελίδα</a:t>
            </a:r>
            <a:r>
              <a:rPr lang="en-US" altLang="en-US" sz="2000" dirty="0">
                <a:latin typeface="Calibri" pitchFamily="34" charset="0"/>
              </a:rPr>
              <a:t> (block) </a:t>
            </a:r>
            <a:r>
              <a:rPr lang="el-GR" altLang="en-US" sz="20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Επικεφαλίδα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30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4096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2216150" y="2063750"/>
            <a:ext cx="1206500" cy="8255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7" name="Rectangle 5"/>
          <p:cNvSpPr>
            <a:spLocks noChangeArrowheads="1"/>
          </p:cNvSpPr>
          <p:nvPr/>
        </p:nvSpPr>
        <p:spPr bwMode="auto">
          <a:xfrm>
            <a:off x="3663950" y="2063750"/>
            <a:ext cx="1206500" cy="8255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8" name="Rectangle 6"/>
          <p:cNvSpPr>
            <a:spLocks noChangeArrowheads="1"/>
          </p:cNvSpPr>
          <p:nvPr/>
        </p:nvSpPr>
        <p:spPr bwMode="auto">
          <a:xfrm>
            <a:off x="5568950" y="2063750"/>
            <a:ext cx="1206500" cy="8255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9" name="Rectangle 7"/>
          <p:cNvSpPr>
            <a:spLocks noChangeArrowheads="1"/>
          </p:cNvSpPr>
          <p:nvPr/>
        </p:nvSpPr>
        <p:spPr bwMode="auto">
          <a:xfrm>
            <a:off x="2216150" y="3511550"/>
            <a:ext cx="1206500" cy="8255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0" name="Rectangle 8"/>
          <p:cNvSpPr>
            <a:spLocks noChangeArrowheads="1"/>
          </p:cNvSpPr>
          <p:nvPr/>
        </p:nvSpPr>
        <p:spPr bwMode="auto">
          <a:xfrm>
            <a:off x="3663950" y="3511550"/>
            <a:ext cx="1206500" cy="8255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1" name="Rectangle 9"/>
          <p:cNvSpPr>
            <a:spLocks noChangeArrowheads="1"/>
          </p:cNvSpPr>
          <p:nvPr/>
        </p:nvSpPr>
        <p:spPr bwMode="auto">
          <a:xfrm>
            <a:off x="5568950" y="3511550"/>
            <a:ext cx="1206500" cy="8255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2" name="Rectangle 10"/>
          <p:cNvSpPr>
            <a:spLocks noChangeArrowheads="1"/>
          </p:cNvSpPr>
          <p:nvPr/>
        </p:nvSpPr>
        <p:spPr bwMode="auto">
          <a:xfrm>
            <a:off x="844550" y="2825750"/>
            <a:ext cx="1206500" cy="825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3" name="Rectangle 11"/>
          <p:cNvSpPr>
            <a:spLocks noChangeArrowheads="1"/>
          </p:cNvSpPr>
          <p:nvPr/>
        </p:nvSpPr>
        <p:spPr bwMode="auto">
          <a:xfrm>
            <a:off x="973138" y="2873375"/>
            <a:ext cx="93821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>
                <a:solidFill>
                  <a:schemeClr val="bg1"/>
                </a:solidFill>
                <a:latin typeface="Book Antiqua" pitchFamily="18" charset="0"/>
              </a:rPr>
              <a:t>Header</a:t>
            </a:r>
          </a:p>
          <a:p>
            <a:pPr algn="ctr"/>
            <a:r>
              <a:rPr lang="en-US" altLang="en-US">
                <a:solidFill>
                  <a:schemeClr val="bg1"/>
                </a:solidFill>
                <a:latin typeface="Book Antiqua" pitchFamily="18" charset="0"/>
              </a:rPr>
              <a:t>Page</a:t>
            </a:r>
          </a:p>
        </p:txBody>
      </p:sp>
      <p:sp>
        <p:nvSpPr>
          <p:cNvPr id="40974" name="Rectangle 12"/>
          <p:cNvSpPr>
            <a:spLocks noChangeArrowheads="1"/>
          </p:cNvSpPr>
          <p:nvPr/>
        </p:nvSpPr>
        <p:spPr bwMode="auto">
          <a:xfrm>
            <a:off x="2497138" y="2187575"/>
            <a:ext cx="6731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Data</a:t>
            </a:r>
          </a:p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Page</a:t>
            </a:r>
          </a:p>
        </p:txBody>
      </p:sp>
      <p:sp>
        <p:nvSpPr>
          <p:cNvPr id="40975" name="Rectangle 13"/>
          <p:cNvSpPr>
            <a:spLocks noChangeArrowheads="1"/>
          </p:cNvSpPr>
          <p:nvPr/>
        </p:nvSpPr>
        <p:spPr bwMode="auto">
          <a:xfrm>
            <a:off x="3944938" y="2187575"/>
            <a:ext cx="6731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Data</a:t>
            </a:r>
          </a:p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Page</a:t>
            </a:r>
          </a:p>
        </p:txBody>
      </p:sp>
      <p:sp>
        <p:nvSpPr>
          <p:cNvPr id="40976" name="Rectangle 14"/>
          <p:cNvSpPr>
            <a:spLocks noChangeArrowheads="1"/>
          </p:cNvSpPr>
          <p:nvPr/>
        </p:nvSpPr>
        <p:spPr bwMode="auto">
          <a:xfrm>
            <a:off x="5773738" y="2185988"/>
            <a:ext cx="6731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Data</a:t>
            </a:r>
          </a:p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Page</a:t>
            </a:r>
          </a:p>
        </p:txBody>
      </p:sp>
      <p:sp>
        <p:nvSpPr>
          <p:cNvPr id="40977" name="Rectangle 15"/>
          <p:cNvSpPr>
            <a:spLocks noChangeArrowheads="1"/>
          </p:cNvSpPr>
          <p:nvPr/>
        </p:nvSpPr>
        <p:spPr bwMode="auto">
          <a:xfrm>
            <a:off x="2422525" y="3559175"/>
            <a:ext cx="6731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Data</a:t>
            </a:r>
          </a:p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Page</a:t>
            </a:r>
          </a:p>
        </p:txBody>
      </p:sp>
      <p:sp>
        <p:nvSpPr>
          <p:cNvPr id="40978" name="Rectangle 16"/>
          <p:cNvSpPr>
            <a:spLocks noChangeArrowheads="1"/>
          </p:cNvSpPr>
          <p:nvPr/>
        </p:nvSpPr>
        <p:spPr bwMode="auto">
          <a:xfrm>
            <a:off x="3870325" y="3559175"/>
            <a:ext cx="6731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Data</a:t>
            </a:r>
          </a:p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Page</a:t>
            </a:r>
          </a:p>
        </p:txBody>
      </p:sp>
      <p:sp>
        <p:nvSpPr>
          <p:cNvPr id="40979" name="Rectangle 17"/>
          <p:cNvSpPr>
            <a:spLocks noChangeArrowheads="1"/>
          </p:cNvSpPr>
          <p:nvPr/>
        </p:nvSpPr>
        <p:spPr bwMode="auto">
          <a:xfrm>
            <a:off x="5851525" y="3557588"/>
            <a:ext cx="6731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Data</a:t>
            </a:r>
          </a:p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Page</a:t>
            </a:r>
          </a:p>
        </p:txBody>
      </p:sp>
      <p:sp>
        <p:nvSpPr>
          <p:cNvPr id="40980" name="Arc 18"/>
          <p:cNvSpPr>
            <a:spLocks/>
          </p:cNvSpPr>
          <p:nvPr/>
        </p:nvSpPr>
        <p:spPr bwMode="auto">
          <a:xfrm>
            <a:off x="1601788" y="2439988"/>
            <a:ext cx="609600" cy="3810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92"/>
                  <a:pt x="9636" y="30"/>
                  <a:pt x="21544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92"/>
                  <a:pt x="9636" y="30"/>
                  <a:pt x="21544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CF0E3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1" name="Arc 19"/>
          <p:cNvSpPr>
            <a:spLocks/>
          </p:cNvSpPr>
          <p:nvPr/>
        </p:nvSpPr>
        <p:spPr bwMode="auto">
          <a:xfrm rot="7560000">
            <a:off x="2132807" y="2818606"/>
            <a:ext cx="609600" cy="38258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894" y="0"/>
                  <a:pt x="21550" y="9615"/>
                  <a:pt x="21599" y="2151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4" y="0"/>
                  <a:pt x="21550" y="9615"/>
                  <a:pt x="21599" y="2151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accent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2" name="Arc 20"/>
          <p:cNvSpPr>
            <a:spLocks/>
          </p:cNvSpPr>
          <p:nvPr/>
        </p:nvSpPr>
        <p:spPr bwMode="auto">
          <a:xfrm>
            <a:off x="3125788" y="18303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CF0E3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3" name="Arc 21"/>
          <p:cNvSpPr>
            <a:spLocks/>
          </p:cNvSpPr>
          <p:nvPr/>
        </p:nvSpPr>
        <p:spPr bwMode="auto">
          <a:xfrm>
            <a:off x="3201988" y="2894013"/>
            <a:ext cx="838200" cy="228600"/>
          </a:xfrm>
          <a:custGeom>
            <a:avLst/>
            <a:gdLst>
              <a:gd name="T0" fmla="*/ 2147483647 w 43200"/>
              <a:gd name="T1" fmla="*/ 192030218 h 24465"/>
              <a:gd name="T2" fmla="*/ 525246198 w 43200"/>
              <a:gd name="T3" fmla="*/ 0 h 24465"/>
              <a:gd name="T4" fmla="*/ 2147483647 w 43200"/>
              <a:gd name="T5" fmla="*/ 204066730 h 24465"/>
              <a:gd name="T6" fmla="*/ 0 60000 65536"/>
              <a:gd name="T7" fmla="*/ 0 60000 65536"/>
              <a:gd name="T8" fmla="*/ 0 60000 65536"/>
              <a:gd name="T9" fmla="*/ 0 w 43200"/>
              <a:gd name="T10" fmla="*/ 0 h 24465"/>
              <a:gd name="T11" fmla="*/ 43200 w 43200"/>
              <a:gd name="T12" fmla="*/ 24465 h 244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465" fill="none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</a:path>
              <a:path w="43200" h="24465" stroke="0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  <a:lnTo>
                  <a:pt x="21600" y="2865"/>
                </a:lnTo>
                <a:close/>
              </a:path>
            </a:pathLst>
          </a:custGeom>
          <a:noFill/>
          <a:ln w="12700" cap="rnd">
            <a:solidFill>
              <a:schemeClr val="accent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4" name="Arc 22"/>
          <p:cNvSpPr>
            <a:spLocks/>
          </p:cNvSpPr>
          <p:nvPr/>
        </p:nvSpPr>
        <p:spPr bwMode="auto">
          <a:xfrm>
            <a:off x="4268788" y="18303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CF0E3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5" name="Arc 23"/>
          <p:cNvSpPr>
            <a:spLocks/>
          </p:cNvSpPr>
          <p:nvPr/>
        </p:nvSpPr>
        <p:spPr bwMode="auto">
          <a:xfrm>
            <a:off x="4344988" y="2894013"/>
            <a:ext cx="838200" cy="228600"/>
          </a:xfrm>
          <a:custGeom>
            <a:avLst/>
            <a:gdLst>
              <a:gd name="T0" fmla="*/ 2147483647 w 43200"/>
              <a:gd name="T1" fmla="*/ 192030218 h 24465"/>
              <a:gd name="T2" fmla="*/ 525246198 w 43200"/>
              <a:gd name="T3" fmla="*/ 0 h 24465"/>
              <a:gd name="T4" fmla="*/ 2147483647 w 43200"/>
              <a:gd name="T5" fmla="*/ 204066730 h 24465"/>
              <a:gd name="T6" fmla="*/ 0 60000 65536"/>
              <a:gd name="T7" fmla="*/ 0 60000 65536"/>
              <a:gd name="T8" fmla="*/ 0 60000 65536"/>
              <a:gd name="T9" fmla="*/ 0 w 43200"/>
              <a:gd name="T10" fmla="*/ 0 h 24465"/>
              <a:gd name="T11" fmla="*/ 43200 w 43200"/>
              <a:gd name="T12" fmla="*/ 24465 h 244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465" fill="none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</a:path>
              <a:path w="43200" h="24465" stroke="0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  <a:lnTo>
                  <a:pt x="21600" y="2865"/>
                </a:lnTo>
                <a:close/>
              </a:path>
            </a:pathLst>
          </a:custGeom>
          <a:noFill/>
          <a:ln w="12700" cap="rnd">
            <a:solidFill>
              <a:schemeClr val="accent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6" name="Arc 24"/>
          <p:cNvSpPr>
            <a:spLocks/>
          </p:cNvSpPr>
          <p:nvPr/>
        </p:nvSpPr>
        <p:spPr bwMode="auto">
          <a:xfrm>
            <a:off x="5411788" y="18303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CF0E3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7" name="Arc 25"/>
          <p:cNvSpPr>
            <a:spLocks/>
          </p:cNvSpPr>
          <p:nvPr/>
        </p:nvSpPr>
        <p:spPr bwMode="auto">
          <a:xfrm>
            <a:off x="5487988" y="2894013"/>
            <a:ext cx="838200" cy="228600"/>
          </a:xfrm>
          <a:custGeom>
            <a:avLst/>
            <a:gdLst>
              <a:gd name="T0" fmla="*/ 2147483647 w 43200"/>
              <a:gd name="T1" fmla="*/ 192030218 h 24465"/>
              <a:gd name="T2" fmla="*/ 525246198 w 43200"/>
              <a:gd name="T3" fmla="*/ 0 h 24465"/>
              <a:gd name="T4" fmla="*/ 2147483647 w 43200"/>
              <a:gd name="T5" fmla="*/ 204066730 h 24465"/>
              <a:gd name="T6" fmla="*/ 0 60000 65536"/>
              <a:gd name="T7" fmla="*/ 0 60000 65536"/>
              <a:gd name="T8" fmla="*/ 0 60000 65536"/>
              <a:gd name="T9" fmla="*/ 0 w 43200"/>
              <a:gd name="T10" fmla="*/ 0 h 24465"/>
              <a:gd name="T11" fmla="*/ 43200 w 43200"/>
              <a:gd name="T12" fmla="*/ 24465 h 244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465" fill="none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</a:path>
              <a:path w="43200" h="24465" stroke="0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  <a:lnTo>
                  <a:pt x="21600" y="2865"/>
                </a:lnTo>
                <a:close/>
              </a:path>
            </a:pathLst>
          </a:custGeom>
          <a:noFill/>
          <a:ln w="12700" cap="rnd">
            <a:solidFill>
              <a:schemeClr val="accent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8" name="Arc 26"/>
          <p:cNvSpPr>
            <a:spLocks/>
          </p:cNvSpPr>
          <p:nvPr/>
        </p:nvSpPr>
        <p:spPr bwMode="auto">
          <a:xfrm>
            <a:off x="3125788" y="32781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9" name="Arc 27"/>
          <p:cNvSpPr>
            <a:spLocks/>
          </p:cNvSpPr>
          <p:nvPr/>
        </p:nvSpPr>
        <p:spPr bwMode="auto">
          <a:xfrm>
            <a:off x="3201988" y="4341813"/>
            <a:ext cx="838200" cy="228600"/>
          </a:xfrm>
          <a:custGeom>
            <a:avLst/>
            <a:gdLst>
              <a:gd name="T0" fmla="*/ 2147483647 w 43200"/>
              <a:gd name="T1" fmla="*/ 192030218 h 24465"/>
              <a:gd name="T2" fmla="*/ 525246198 w 43200"/>
              <a:gd name="T3" fmla="*/ 0 h 24465"/>
              <a:gd name="T4" fmla="*/ 2147483647 w 43200"/>
              <a:gd name="T5" fmla="*/ 204066730 h 24465"/>
              <a:gd name="T6" fmla="*/ 0 60000 65536"/>
              <a:gd name="T7" fmla="*/ 0 60000 65536"/>
              <a:gd name="T8" fmla="*/ 0 60000 65536"/>
              <a:gd name="T9" fmla="*/ 0 w 43200"/>
              <a:gd name="T10" fmla="*/ 0 h 24465"/>
              <a:gd name="T11" fmla="*/ 43200 w 43200"/>
              <a:gd name="T12" fmla="*/ 24465 h 244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465" fill="none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</a:path>
              <a:path w="43200" h="24465" stroke="0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  <a:lnTo>
                  <a:pt x="21600" y="2865"/>
                </a:lnTo>
                <a:close/>
              </a:path>
            </a:pathLst>
          </a:custGeom>
          <a:noFill/>
          <a:ln w="12700" cap="rnd">
            <a:solidFill>
              <a:srgbClr val="B760F9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0" name="Arc 28"/>
          <p:cNvSpPr>
            <a:spLocks/>
          </p:cNvSpPr>
          <p:nvPr/>
        </p:nvSpPr>
        <p:spPr bwMode="auto">
          <a:xfrm>
            <a:off x="4268788" y="32781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1" name="Arc 29"/>
          <p:cNvSpPr>
            <a:spLocks/>
          </p:cNvSpPr>
          <p:nvPr/>
        </p:nvSpPr>
        <p:spPr bwMode="auto">
          <a:xfrm>
            <a:off x="4344988" y="4341813"/>
            <a:ext cx="838200" cy="228600"/>
          </a:xfrm>
          <a:custGeom>
            <a:avLst/>
            <a:gdLst>
              <a:gd name="T0" fmla="*/ 2147483647 w 43200"/>
              <a:gd name="T1" fmla="*/ 192030218 h 24465"/>
              <a:gd name="T2" fmla="*/ 525246198 w 43200"/>
              <a:gd name="T3" fmla="*/ 0 h 24465"/>
              <a:gd name="T4" fmla="*/ 2147483647 w 43200"/>
              <a:gd name="T5" fmla="*/ 204066730 h 24465"/>
              <a:gd name="T6" fmla="*/ 0 60000 65536"/>
              <a:gd name="T7" fmla="*/ 0 60000 65536"/>
              <a:gd name="T8" fmla="*/ 0 60000 65536"/>
              <a:gd name="T9" fmla="*/ 0 w 43200"/>
              <a:gd name="T10" fmla="*/ 0 h 24465"/>
              <a:gd name="T11" fmla="*/ 43200 w 43200"/>
              <a:gd name="T12" fmla="*/ 24465 h 244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465" fill="none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</a:path>
              <a:path w="43200" h="24465" stroke="0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  <a:lnTo>
                  <a:pt x="21600" y="2865"/>
                </a:lnTo>
                <a:close/>
              </a:path>
            </a:pathLst>
          </a:custGeom>
          <a:noFill/>
          <a:ln w="12700" cap="rnd">
            <a:solidFill>
              <a:srgbClr val="B760F9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2" name="Arc 30"/>
          <p:cNvSpPr>
            <a:spLocks/>
          </p:cNvSpPr>
          <p:nvPr/>
        </p:nvSpPr>
        <p:spPr bwMode="auto">
          <a:xfrm>
            <a:off x="5335588" y="32781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3" name="Arc 31"/>
          <p:cNvSpPr>
            <a:spLocks/>
          </p:cNvSpPr>
          <p:nvPr/>
        </p:nvSpPr>
        <p:spPr bwMode="auto">
          <a:xfrm>
            <a:off x="5411788" y="4341813"/>
            <a:ext cx="838200" cy="228600"/>
          </a:xfrm>
          <a:custGeom>
            <a:avLst/>
            <a:gdLst>
              <a:gd name="T0" fmla="*/ 2147483647 w 43200"/>
              <a:gd name="T1" fmla="*/ 192030218 h 24465"/>
              <a:gd name="T2" fmla="*/ 525246198 w 43200"/>
              <a:gd name="T3" fmla="*/ 0 h 24465"/>
              <a:gd name="T4" fmla="*/ 2147483647 w 43200"/>
              <a:gd name="T5" fmla="*/ 204066730 h 24465"/>
              <a:gd name="T6" fmla="*/ 0 60000 65536"/>
              <a:gd name="T7" fmla="*/ 0 60000 65536"/>
              <a:gd name="T8" fmla="*/ 0 60000 65536"/>
              <a:gd name="T9" fmla="*/ 0 w 43200"/>
              <a:gd name="T10" fmla="*/ 0 h 24465"/>
              <a:gd name="T11" fmla="*/ 43200 w 43200"/>
              <a:gd name="T12" fmla="*/ 24465 h 244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465" fill="none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</a:path>
              <a:path w="43200" h="24465" stroke="0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  <a:lnTo>
                  <a:pt x="21600" y="2865"/>
                </a:lnTo>
                <a:close/>
              </a:path>
            </a:pathLst>
          </a:custGeom>
          <a:noFill/>
          <a:ln w="12700" cap="rnd">
            <a:solidFill>
              <a:srgbClr val="B760F9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4" name="Arc 32"/>
          <p:cNvSpPr>
            <a:spLocks/>
          </p:cNvSpPr>
          <p:nvPr/>
        </p:nvSpPr>
        <p:spPr bwMode="auto">
          <a:xfrm rot="3240000">
            <a:off x="2056607" y="3274219"/>
            <a:ext cx="609600" cy="382587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92"/>
                  <a:pt x="9636" y="30"/>
                  <a:pt x="21544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92"/>
                  <a:pt x="9636" y="30"/>
                  <a:pt x="21544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5" name="Arc 33"/>
          <p:cNvSpPr>
            <a:spLocks/>
          </p:cNvSpPr>
          <p:nvPr/>
        </p:nvSpPr>
        <p:spPr bwMode="auto">
          <a:xfrm>
            <a:off x="1676400" y="3657600"/>
            <a:ext cx="609600" cy="3810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6" name="Rectangle 34"/>
          <p:cNvSpPr>
            <a:spLocks noChangeArrowheads="1"/>
          </p:cNvSpPr>
          <p:nvPr/>
        </p:nvSpPr>
        <p:spPr bwMode="auto">
          <a:xfrm>
            <a:off x="7070725" y="3709988"/>
            <a:ext cx="129222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Pages with</a:t>
            </a:r>
          </a:p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Free Space</a:t>
            </a:r>
          </a:p>
        </p:txBody>
      </p:sp>
      <p:sp>
        <p:nvSpPr>
          <p:cNvPr id="40997" name="Rectangle 35"/>
          <p:cNvSpPr>
            <a:spLocks noChangeArrowheads="1"/>
          </p:cNvSpPr>
          <p:nvPr/>
        </p:nvSpPr>
        <p:spPr bwMode="auto">
          <a:xfrm>
            <a:off x="7067550" y="2263775"/>
            <a:ext cx="1225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Full Pages</a:t>
            </a:r>
          </a:p>
        </p:txBody>
      </p:sp>
      <p:sp>
        <p:nvSpPr>
          <p:cNvPr id="40998" name="Arc 36"/>
          <p:cNvSpPr>
            <a:spLocks/>
          </p:cNvSpPr>
          <p:nvPr/>
        </p:nvSpPr>
        <p:spPr bwMode="auto">
          <a:xfrm>
            <a:off x="6554788" y="18303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CF0E3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999" name="Group 37"/>
          <p:cNvGrpSpPr>
            <a:grpSpLocks/>
          </p:cNvGrpSpPr>
          <p:nvPr/>
        </p:nvGrpSpPr>
        <p:grpSpPr bwMode="auto">
          <a:xfrm>
            <a:off x="7239000" y="2057400"/>
            <a:ext cx="228600" cy="152400"/>
            <a:chOff x="4560" y="1296"/>
            <a:chExt cx="144" cy="96"/>
          </a:xfrm>
        </p:grpSpPr>
        <p:sp>
          <p:nvSpPr>
            <p:cNvPr id="41006" name="Line 38"/>
            <p:cNvSpPr>
              <a:spLocks noChangeShapeType="1"/>
            </p:cNvSpPr>
            <p:nvPr/>
          </p:nvSpPr>
          <p:spPr bwMode="auto">
            <a:xfrm>
              <a:off x="4560" y="1296"/>
              <a:ext cx="14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7" name="Line 39"/>
            <p:cNvSpPr>
              <a:spLocks noChangeShapeType="1"/>
            </p:cNvSpPr>
            <p:nvPr/>
          </p:nvSpPr>
          <p:spPr bwMode="auto">
            <a:xfrm>
              <a:off x="4584" y="1344"/>
              <a:ext cx="9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8" name="Line 40"/>
            <p:cNvSpPr>
              <a:spLocks noChangeShapeType="1"/>
            </p:cNvSpPr>
            <p:nvPr/>
          </p:nvSpPr>
          <p:spPr bwMode="auto">
            <a:xfrm>
              <a:off x="4608" y="1392"/>
              <a:ext cx="4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000" name="Group 41"/>
          <p:cNvGrpSpPr>
            <a:grpSpLocks/>
          </p:cNvGrpSpPr>
          <p:nvPr/>
        </p:nvGrpSpPr>
        <p:grpSpPr bwMode="auto">
          <a:xfrm>
            <a:off x="7162800" y="3505200"/>
            <a:ext cx="228600" cy="152400"/>
            <a:chOff x="4512" y="2208"/>
            <a:chExt cx="144" cy="96"/>
          </a:xfrm>
        </p:grpSpPr>
        <p:sp>
          <p:nvSpPr>
            <p:cNvPr id="41003" name="Line 42"/>
            <p:cNvSpPr>
              <a:spLocks noChangeShapeType="1"/>
            </p:cNvSpPr>
            <p:nvPr/>
          </p:nvSpPr>
          <p:spPr bwMode="auto">
            <a:xfrm>
              <a:off x="4512" y="2208"/>
              <a:ext cx="14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4" name="Line 43"/>
            <p:cNvSpPr>
              <a:spLocks noChangeShapeType="1"/>
            </p:cNvSpPr>
            <p:nvPr/>
          </p:nvSpPr>
          <p:spPr bwMode="auto">
            <a:xfrm>
              <a:off x="4536" y="2256"/>
              <a:ext cx="9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5" name="Line 44"/>
            <p:cNvSpPr>
              <a:spLocks noChangeShapeType="1"/>
            </p:cNvSpPr>
            <p:nvPr/>
          </p:nvSpPr>
          <p:spPr bwMode="auto">
            <a:xfrm>
              <a:off x="4560" y="2304"/>
              <a:ext cx="4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01" name="Arc 45"/>
          <p:cNvSpPr>
            <a:spLocks/>
          </p:cNvSpPr>
          <p:nvPr/>
        </p:nvSpPr>
        <p:spPr bwMode="auto">
          <a:xfrm>
            <a:off x="6478588" y="32781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στο Δίσκο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95113722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41990" name="Group 4"/>
          <p:cNvGrpSpPr>
            <a:grpSpLocks/>
          </p:cNvGrpSpPr>
          <p:nvPr/>
        </p:nvGrpSpPr>
        <p:grpSpPr bwMode="auto">
          <a:xfrm>
            <a:off x="2124075" y="1989138"/>
            <a:ext cx="4202113" cy="3021012"/>
            <a:chOff x="1429" y="724"/>
            <a:chExt cx="2647" cy="1903"/>
          </a:xfrm>
        </p:grpSpPr>
        <p:grpSp>
          <p:nvGrpSpPr>
            <p:cNvPr id="41992" name="Group 5"/>
            <p:cNvGrpSpPr>
              <a:grpSpLocks/>
            </p:cNvGrpSpPr>
            <p:nvPr/>
          </p:nvGrpSpPr>
          <p:grpSpPr bwMode="auto">
            <a:xfrm>
              <a:off x="2068" y="912"/>
              <a:ext cx="616" cy="432"/>
              <a:chOff x="2068" y="912"/>
              <a:chExt cx="616" cy="432"/>
            </a:xfrm>
          </p:grpSpPr>
          <p:sp>
            <p:nvSpPr>
              <p:cNvPr id="42025" name="Rectangle 6"/>
              <p:cNvSpPr>
                <a:spLocks noChangeArrowheads="1"/>
              </p:cNvSpPr>
              <p:nvPr/>
            </p:nvSpPr>
            <p:spPr bwMode="auto">
              <a:xfrm>
                <a:off x="2068" y="916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6" name="Rectangle 7"/>
              <p:cNvSpPr>
                <a:spLocks noChangeArrowheads="1"/>
              </p:cNvSpPr>
              <p:nvPr/>
            </p:nvSpPr>
            <p:spPr bwMode="auto">
              <a:xfrm>
                <a:off x="2068" y="1024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7" name="Rectangle 8"/>
              <p:cNvSpPr>
                <a:spLocks noChangeArrowheads="1"/>
              </p:cNvSpPr>
              <p:nvPr/>
            </p:nvSpPr>
            <p:spPr bwMode="auto">
              <a:xfrm>
                <a:off x="2068" y="113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8" name="Rectangle 9"/>
              <p:cNvSpPr>
                <a:spLocks noChangeArrowheads="1"/>
              </p:cNvSpPr>
              <p:nvPr/>
            </p:nvSpPr>
            <p:spPr bwMode="auto">
              <a:xfrm>
                <a:off x="2068" y="124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9" name="Line 10"/>
              <p:cNvSpPr>
                <a:spLocks noChangeShapeType="1"/>
              </p:cNvSpPr>
              <p:nvPr/>
            </p:nvSpPr>
            <p:spPr bwMode="auto">
              <a:xfrm>
                <a:off x="2259" y="912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30" name="Line 11"/>
              <p:cNvSpPr>
                <a:spLocks noChangeShapeType="1"/>
              </p:cNvSpPr>
              <p:nvPr/>
            </p:nvSpPr>
            <p:spPr bwMode="auto">
              <a:xfrm>
                <a:off x="2493" y="912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993" name="Group 12"/>
            <p:cNvGrpSpPr>
              <a:grpSpLocks/>
            </p:cNvGrpSpPr>
            <p:nvPr/>
          </p:nvGrpSpPr>
          <p:grpSpPr bwMode="auto">
            <a:xfrm>
              <a:off x="2068" y="1440"/>
              <a:ext cx="616" cy="432"/>
              <a:chOff x="2068" y="1440"/>
              <a:chExt cx="616" cy="432"/>
            </a:xfrm>
          </p:grpSpPr>
          <p:sp>
            <p:nvSpPr>
              <p:cNvPr id="42019" name="Rectangle 13"/>
              <p:cNvSpPr>
                <a:spLocks noChangeArrowheads="1"/>
              </p:cNvSpPr>
              <p:nvPr/>
            </p:nvSpPr>
            <p:spPr bwMode="auto">
              <a:xfrm>
                <a:off x="2068" y="1444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0" name="Rectangle 14"/>
              <p:cNvSpPr>
                <a:spLocks noChangeArrowheads="1"/>
              </p:cNvSpPr>
              <p:nvPr/>
            </p:nvSpPr>
            <p:spPr bwMode="auto">
              <a:xfrm>
                <a:off x="2068" y="155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1" name="Rectangle 15"/>
              <p:cNvSpPr>
                <a:spLocks noChangeArrowheads="1"/>
              </p:cNvSpPr>
              <p:nvPr/>
            </p:nvSpPr>
            <p:spPr bwMode="auto">
              <a:xfrm>
                <a:off x="2068" y="166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2" name="Rectangle 16"/>
              <p:cNvSpPr>
                <a:spLocks noChangeArrowheads="1"/>
              </p:cNvSpPr>
              <p:nvPr/>
            </p:nvSpPr>
            <p:spPr bwMode="auto">
              <a:xfrm>
                <a:off x="2068" y="1768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3" name="Line 17"/>
              <p:cNvSpPr>
                <a:spLocks noChangeShapeType="1"/>
              </p:cNvSpPr>
              <p:nvPr/>
            </p:nvSpPr>
            <p:spPr bwMode="auto">
              <a:xfrm>
                <a:off x="2259" y="144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24" name="Line 18"/>
              <p:cNvSpPr>
                <a:spLocks noChangeShapeType="1"/>
              </p:cNvSpPr>
              <p:nvPr/>
            </p:nvSpPr>
            <p:spPr bwMode="auto">
              <a:xfrm>
                <a:off x="2493" y="144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994" name="Group 19"/>
            <p:cNvGrpSpPr>
              <a:grpSpLocks/>
            </p:cNvGrpSpPr>
            <p:nvPr/>
          </p:nvGrpSpPr>
          <p:grpSpPr bwMode="auto">
            <a:xfrm>
              <a:off x="2068" y="1968"/>
              <a:ext cx="616" cy="432"/>
              <a:chOff x="2068" y="1968"/>
              <a:chExt cx="616" cy="432"/>
            </a:xfrm>
          </p:grpSpPr>
          <p:sp>
            <p:nvSpPr>
              <p:cNvPr id="42013" name="Rectangle 20"/>
              <p:cNvSpPr>
                <a:spLocks noChangeArrowheads="1"/>
              </p:cNvSpPr>
              <p:nvPr/>
            </p:nvSpPr>
            <p:spPr bwMode="auto">
              <a:xfrm>
                <a:off x="2068" y="197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14" name="Rectangle 21"/>
              <p:cNvSpPr>
                <a:spLocks noChangeArrowheads="1"/>
              </p:cNvSpPr>
              <p:nvPr/>
            </p:nvSpPr>
            <p:spPr bwMode="auto">
              <a:xfrm>
                <a:off x="2068" y="208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15" name="Rectangle 22"/>
              <p:cNvSpPr>
                <a:spLocks noChangeArrowheads="1"/>
              </p:cNvSpPr>
              <p:nvPr/>
            </p:nvSpPr>
            <p:spPr bwMode="auto">
              <a:xfrm>
                <a:off x="2068" y="2188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16" name="Rectangle 23"/>
              <p:cNvSpPr>
                <a:spLocks noChangeArrowheads="1"/>
              </p:cNvSpPr>
              <p:nvPr/>
            </p:nvSpPr>
            <p:spPr bwMode="auto">
              <a:xfrm>
                <a:off x="2068" y="2296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17" name="Line 24"/>
              <p:cNvSpPr>
                <a:spLocks noChangeShapeType="1"/>
              </p:cNvSpPr>
              <p:nvPr/>
            </p:nvSpPr>
            <p:spPr bwMode="auto">
              <a:xfrm>
                <a:off x="2259" y="1968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18" name="Line 25"/>
              <p:cNvSpPr>
                <a:spLocks noChangeShapeType="1"/>
              </p:cNvSpPr>
              <p:nvPr/>
            </p:nvSpPr>
            <p:spPr bwMode="auto">
              <a:xfrm>
                <a:off x="2493" y="1968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995" name="Rectangle 26"/>
            <p:cNvSpPr>
              <a:spLocks noChangeArrowheads="1"/>
            </p:cNvSpPr>
            <p:nvPr/>
          </p:nvSpPr>
          <p:spPr bwMode="auto">
            <a:xfrm>
              <a:off x="3460" y="724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6" name="Rectangle 27"/>
            <p:cNvSpPr>
              <a:spLocks noChangeArrowheads="1"/>
            </p:cNvSpPr>
            <p:nvPr/>
          </p:nvSpPr>
          <p:spPr bwMode="auto">
            <a:xfrm>
              <a:off x="3460" y="1300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7" name="Rectangle 28"/>
            <p:cNvSpPr>
              <a:spLocks noChangeArrowheads="1"/>
            </p:cNvSpPr>
            <p:nvPr/>
          </p:nvSpPr>
          <p:spPr bwMode="auto">
            <a:xfrm>
              <a:off x="3460" y="2164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8" name="Rectangle 29"/>
            <p:cNvSpPr>
              <a:spLocks noChangeArrowheads="1"/>
            </p:cNvSpPr>
            <p:nvPr/>
          </p:nvSpPr>
          <p:spPr bwMode="auto">
            <a:xfrm>
              <a:off x="3493" y="753"/>
              <a:ext cx="5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>
                  <a:solidFill>
                    <a:schemeClr val="tx2"/>
                  </a:solidFill>
                  <a:latin typeface="Book Antiqua" pitchFamily="18" charset="0"/>
                </a:rPr>
                <a:t>Data</a:t>
              </a:r>
            </a:p>
            <a:p>
              <a:r>
                <a:rPr lang="en-US" altLang="en-US">
                  <a:solidFill>
                    <a:schemeClr val="tx2"/>
                  </a:solidFill>
                  <a:latin typeface="Book Antiqua" pitchFamily="18" charset="0"/>
                </a:rPr>
                <a:t>Page 1</a:t>
              </a:r>
            </a:p>
          </p:txBody>
        </p:sp>
        <p:sp>
          <p:nvSpPr>
            <p:cNvPr id="41999" name="Rectangle 30"/>
            <p:cNvSpPr>
              <a:spLocks noChangeArrowheads="1"/>
            </p:cNvSpPr>
            <p:nvPr/>
          </p:nvSpPr>
          <p:spPr bwMode="auto">
            <a:xfrm>
              <a:off x="3493" y="1329"/>
              <a:ext cx="5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>
                  <a:solidFill>
                    <a:schemeClr val="tx2"/>
                  </a:solidFill>
                  <a:latin typeface="Book Antiqua" pitchFamily="18" charset="0"/>
                </a:rPr>
                <a:t>Data</a:t>
              </a:r>
            </a:p>
            <a:p>
              <a:r>
                <a:rPr lang="en-US" altLang="en-US">
                  <a:solidFill>
                    <a:schemeClr val="tx2"/>
                  </a:solidFill>
                  <a:latin typeface="Book Antiqua" pitchFamily="18" charset="0"/>
                </a:rPr>
                <a:t>Page 2</a:t>
              </a:r>
            </a:p>
          </p:txBody>
        </p:sp>
        <p:sp>
          <p:nvSpPr>
            <p:cNvPr id="42000" name="Rectangle 31"/>
            <p:cNvSpPr>
              <a:spLocks noChangeArrowheads="1"/>
            </p:cNvSpPr>
            <p:nvPr/>
          </p:nvSpPr>
          <p:spPr bwMode="auto">
            <a:xfrm>
              <a:off x="3494" y="2193"/>
              <a:ext cx="5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>
                  <a:solidFill>
                    <a:schemeClr val="tx2"/>
                  </a:solidFill>
                  <a:latin typeface="Book Antiqua" pitchFamily="18" charset="0"/>
                </a:rPr>
                <a:t>Data</a:t>
              </a:r>
            </a:p>
            <a:p>
              <a:r>
                <a:rPr lang="en-US" altLang="en-US">
                  <a:solidFill>
                    <a:schemeClr val="tx2"/>
                  </a:solidFill>
                  <a:latin typeface="Book Antiqua" pitchFamily="18" charset="0"/>
                </a:rPr>
                <a:t>Page N</a:t>
              </a:r>
            </a:p>
          </p:txBody>
        </p:sp>
        <p:sp>
          <p:nvSpPr>
            <p:cNvPr id="42001" name="Rectangle 32"/>
            <p:cNvSpPr>
              <a:spLocks noChangeArrowheads="1"/>
            </p:cNvSpPr>
            <p:nvPr/>
          </p:nvSpPr>
          <p:spPr bwMode="auto">
            <a:xfrm>
              <a:off x="1429" y="946"/>
              <a:ext cx="59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b="1">
                  <a:solidFill>
                    <a:schemeClr val="folHlink"/>
                  </a:solidFill>
                  <a:latin typeface="Book Antiqua" pitchFamily="18" charset="0"/>
                </a:rPr>
                <a:t>Header</a:t>
              </a:r>
            </a:p>
            <a:p>
              <a:r>
                <a:rPr lang="en-US" altLang="en-US" b="1">
                  <a:solidFill>
                    <a:schemeClr val="folHlink"/>
                  </a:solidFill>
                  <a:latin typeface="Book Antiqua" pitchFamily="18" charset="0"/>
                </a:rPr>
                <a:t>Page</a:t>
              </a:r>
            </a:p>
          </p:txBody>
        </p:sp>
        <p:sp>
          <p:nvSpPr>
            <p:cNvPr id="42002" name="Rectangle 33"/>
            <p:cNvSpPr>
              <a:spLocks noChangeArrowheads="1"/>
            </p:cNvSpPr>
            <p:nvPr/>
          </p:nvSpPr>
          <p:spPr bwMode="auto">
            <a:xfrm>
              <a:off x="2005" y="2434"/>
              <a:ext cx="807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sz="1400" b="1">
                  <a:solidFill>
                    <a:schemeClr val="folHlink"/>
                  </a:solidFill>
                  <a:latin typeface="Book Antiqua" pitchFamily="18" charset="0"/>
                </a:rPr>
                <a:t>DIRECTORY</a:t>
              </a:r>
            </a:p>
          </p:txBody>
        </p:sp>
        <p:grpSp>
          <p:nvGrpSpPr>
            <p:cNvPr id="42003" name="Group 34"/>
            <p:cNvGrpSpPr>
              <a:grpSpLocks/>
            </p:cNvGrpSpPr>
            <p:nvPr/>
          </p:nvGrpSpPr>
          <p:grpSpPr bwMode="auto">
            <a:xfrm>
              <a:off x="1825" y="1297"/>
              <a:ext cx="240" cy="191"/>
              <a:chOff x="1825" y="1297"/>
              <a:chExt cx="240" cy="191"/>
            </a:xfrm>
          </p:grpSpPr>
          <p:sp>
            <p:nvSpPr>
              <p:cNvPr id="42011" name="Arc 35"/>
              <p:cNvSpPr>
                <a:spLocks/>
              </p:cNvSpPr>
              <p:nvPr/>
            </p:nvSpPr>
            <p:spPr bwMode="auto">
              <a:xfrm>
                <a:off x="1825" y="1297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12" name="Arc 36"/>
              <p:cNvSpPr>
                <a:spLocks/>
              </p:cNvSpPr>
              <p:nvPr/>
            </p:nvSpPr>
            <p:spPr bwMode="auto">
              <a:xfrm>
                <a:off x="1825" y="1392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004" name="Group 37"/>
            <p:cNvGrpSpPr>
              <a:grpSpLocks/>
            </p:cNvGrpSpPr>
            <p:nvPr/>
          </p:nvGrpSpPr>
          <p:grpSpPr bwMode="auto">
            <a:xfrm>
              <a:off x="1825" y="1825"/>
              <a:ext cx="240" cy="191"/>
              <a:chOff x="1825" y="1825"/>
              <a:chExt cx="240" cy="191"/>
            </a:xfrm>
          </p:grpSpPr>
          <p:sp>
            <p:nvSpPr>
              <p:cNvPr id="42009" name="Arc 38"/>
              <p:cNvSpPr>
                <a:spLocks/>
              </p:cNvSpPr>
              <p:nvPr/>
            </p:nvSpPr>
            <p:spPr bwMode="auto">
              <a:xfrm>
                <a:off x="1825" y="1825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10" name="Arc 39"/>
              <p:cNvSpPr>
                <a:spLocks/>
              </p:cNvSpPr>
              <p:nvPr/>
            </p:nvSpPr>
            <p:spPr bwMode="auto">
              <a:xfrm>
                <a:off x="1825" y="1920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005" name="Arc 40"/>
            <p:cNvSpPr>
              <a:spLocks/>
            </p:cNvSpPr>
            <p:nvPr/>
          </p:nvSpPr>
          <p:spPr bwMode="auto">
            <a:xfrm>
              <a:off x="2161" y="769"/>
              <a:ext cx="129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600"/>
                  </a:moveTo>
                  <a:cubicBezTo>
                    <a:pt x="0" y="9677"/>
                    <a:pt x="9660" y="9"/>
                    <a:pt x="21583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7"/>
                    <a:pt x="9660" y="9"/>
                    <a:pt x="21583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6" name="Arc 41"/>
            <p:cNvSpPr>
              <a:spLocks/>
            </p:cNvSpPr>
            <p:nvPr/>
          </p:nvSpPr>
          <p:spPr bwMode="auto">
            <a:xfrm>
              <a:off x="2353" y="960"/>
              <a:ext cx="1104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7" name="Arc 42"/>
            <p:cNvSpPr>
              <a:spLocks/>
            </p:cNvSpPr>
            <p:nvPr/>
          </p:nvSpPr>
          <p:spPr bwMode="auto">
            <a:xfrm>
              <a:off x="2593" y="960"/>
              <a:ext cx="432" cy="7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8" name="Arc 43"/>
            <p:cNvSpPr>
              <a:spLocks/>
            </p:cNvSpPr>
            <p:nvPr/>
          </p:nvSpPr>
          <p:spPr bwMode="auto">
            <a:xfrm>
              <a:off x="2592" y="2017"/>
              <a:ext cx="86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88782445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5018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848600" cy="3835400"/>
          </a:xfrm>
          <a:noFill/>
        </p:spPr>
        <p:txBody>
          <a:bodyPr lIns="92075" tIns="46038" rIns="92075" bIns="46038"/>
          <a:lstStyle/>
          <a:p>
            <a:pPr algn="just" eaLnBrk="1" hangingPunct="1">
              <a:buFont typeface="Wingdings" pitchFamily="2" charset="2"/>
              <a:buNone/>
            </a:pP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	Θα συζητήσουμε πως πρέπει να οργανώσουμε τις εγγραφές σε ένα αρχείο για αποδοτική επεξεργασία ερωτήσεων</a:t>
            </a:r>
          </a:p>
          <a:p>
            <a:pPr eaLnBrk="1" hangingPunct="1">
              <a:buFont typeface="Wingdings" pitchFamily="2" charset="2"/>
              <a:buNone/>
            </a:pPr>
            <a:endParaRPr lang="el-GR" altLang="en-US" sz="2400" dirty="0" smtClean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altLang="en-US" sz="2400" dirty="0" smtClean="0">
                <a:latin typeface="Calibri" pitchFamily="34" charset="0"/>
              </a:rPr>
              <a:t>Βασικές λειτουργίες</a:t>
            </a:r>
            <a:r>
              <a:rPr lang="en-US" altLang="en-US" sz="2400" dirty="0" smtClean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Εισαγωγή/διαγραφή/τροποποίηση εγγραφής</a:t>
            </a:r>
            <a:endParaRPr lang="en-US" altLang="en-US" sz="24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Εντοπισμός </a:t>
            </a:r>
            <a:r>
              <a:rPr lang="en-US" altLang="en-US" sz="2400" dirty="0" smtClean="0">
                <a:latin typeface="Calibri" pitchFamily="34" charset="0"/>
              </a:rPr>
              <a:t>(</a:t>
            </a:r>
            <a:r>
              <a:rPr lang="el-GR" altLang="en-US" sz="2400" dirty="0" smtClean="0">
                <a:latin typeface="Calibri" pitchFamily="34" charset="0"/>
              </a:rPr>
              <a:t>αναζήτηση) μια συγκεκριμένης εγγραφής με βάση συνθήκη ισότητας ή διαστήματος τιμών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Διάσχιση (</a:t>
            </a:r>
            <a:r>
              <a:rPr lang="en-US" altLang="en-US" sz="2400" dirty="0" smtClean="0">
                <a:latin typeface="Calibri" pitchFamily="34" charset="0"/>
              </a:rPr>
              <a:t>scan</a:t>
            </a:r>
            <a:r>
              <a:rPr lang="el-GR" altLang="en-US" sz="2400" dirty="0" smtClean="0">
                <a:latin typeface="Calibri" pitchFamily="34" charset="0"/>
              </a:rPr>
              <a:t>) όλων των εγγραφών του αρχείου</a:t>
            </a:r>
            <a:endParaRPr lang="en-US" altLang="en-US" sz="2400" dirty="0" smtClean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Εγγραφών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60634602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BCCBE-5394-4ECA-A39B-C42F5BC756C6}" type="slidenum">
              <a:rPr lang="el-GR" altLang="en-US"/>
              <a:pPr>
                <a:defRPr/>
              </a:pPr>
              <a:t>46</a:t>
            </a:fld>
            <a:endParaRPr lang="el-GR" altLang="en-US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395288" y="1989138"/>
            <a:ext cx="7704137" cy="8318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Βασικός στόχος η </a:t>
            </a:r>
            <a:r>
              <a:rPr lang="el-GR" altLang="en-US" sz="2400" i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ελαχιστοποίηση του αριθμού </a:t>
            </a: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blocks που μεταφέρονται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539750" y="3141663"/>
            <a:ext cx="7343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>
                <a:latin typeface="Calibri" pitchFamily="34" charset="0"/>
              </a:rPr>
              <a:t>Θεωρούμε ότι η πληροφορία για τη θέση στο δίσκο ενός </a:t>
            </a:r>
            <a:r>
              <a:rPr lang="en-US" altLang="en-US" sz="2000" i="1">
                <a:latin typeface="Calibri" pitchFamily="34" charset="0"/>
              </a:rPr>
              <a:t>block </a:t>
            </a:r>
            <a:r>
              <a:rPr lang="el-GR" altLang="en-US" sz="2000" i="1">
                <a:latin typeface="Calibri" pitchFamily="34" charset="0"/>
              </a:rPr>
              <a:t>υπάρχει (π.χ., στην επικεφαλίδα του αρχείου)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611188" y="4292600"/>
            <a:ext cx="74898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Σε πραγματικά συστήματα</a:t>
            </a:r>
          </a:p>
          <a:p>
            <a:pPr eaLnBrk="1" hangingPunct="1">
              <a:spcBef>
                <a:spcPct val="50000"/>
              </a:spcBef>
            </a:pPr>
            <a:endParaRPr lang="el-GR" altLang="en-US" sz="80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Ίσως και άλλοι τύποι κόστους (πχ κόστος </a:t>
            </a:r>
            <a:r>
              <a:rPr lang="en-US" altLang="en-US">
                <a:latin typeface="Calibri" pitchFamily="34" charset="0"/>
              </a:rPr>
              <a:t>CPU)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Πρόσβαση κατά </a:t>
            </a:r>
            <a:r>
              <a:rPr lang="en-US" altLang="en-US">
                <a:latin typeface="Calibri" pitchFamily="34" charset="0"/>
              </a:rPr>
              <a:t>block </a:t>
            </a:r>
            <a:r>
              <a:rPr lang="el-GR" altLang="en-US">
                <a:latin typeface="Calibri" pitchFamily="34" charset="0"/>
              </a:rPr>
              <a:t>(διάβασμα γειτονικών </a:t>
            </a:r>
            <a:r>
              <a:rPr lang="en-US" altLang="en-US">
                <a:latin typeface="Calibri" pitchFamily="34" charset="0"/>
              </a:rPr>
              <a:t>block </a:t>
            </a:r>
            <a:r>
              <a:rPr lang="el-GR" altLang="en-US">
                <a:latin typeface="Calibri" pitchFamily="34" charset="0"/>
              </a:rPr>
              <a:t>με μια μόνο αίτηση </a:t>
            </a:r>
            <a:r>
              <a:rPr lang="en-US" altLang="en-US">
                <a:latin typeface="Calibri" pitchFamily="34" charset="0"/>
              </a:rPr>
              <a:t>I/O: </a:t>
            </a:r>
            <a:r>
              <a:rPr lang="el-GR" altLang="en-US">
                <a:latin typeface="Calibri" pitchFamily="34" charset="0"/>
              </a:rPr>
              <a:t>αναζήτηση 1</a:t>
            </a:r>
            <a:r>
              <a:rPr lang="el-GR" altLang="en-US" baseline="30000">
                <a:latin typeface="Calibri" pitchFamily="34" charset="0"/>
              </a:rPr>
              <a:t>ου</a:t>
            </a:r>
            <a:r>
              <a:rPr lang="el-GR" altLang="en-US">
                <a:latin typeface="Calibri" pitchFamily="34" charset="0"/>
              </a:rPr>
              <a:t> </a:t>
            </a:r>
            <a:r>
              <a:rPr lang="en-US" altLang="en-US">
                <a:latin typeface="Calibri" pitchFamily="34" charset="0"/>
              </a:rPr>
              <a:t>block + </a:t>
            </a:r>
            <a:r>
              <a:rPr lang="el-GR" altLang="en-US">
                <a:latin typeface="Calibri" pitchFamily="34" charset="0"/>
              </a:rPr>
              <a:t>μεταφορά όλων των επόμενων)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541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F2796-056E-4A92-9E3B-1F1942AEF622}" type="slidenum">
              <a:rPr lang="el-GR" altLang="en-US"/>
              <a:pPr>
                <a:defRPr/>
              </a:pPr>
              <a:t>47</a:t>
            </a:fld>
            <a:endParaRPr lang="el-GR" altLang="en-US"/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628795" y="3613727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 </a:t>
            </a:r>
            <a:r>
              <a:rPr lang="en-US" altLang="en-US" sz="2000" dirty="0">
                <a:latin typeface="Calibri" pitchFamily="34" charset="0"/>
              </a:rPr>
              <a:t>blocks </a:t>
            </a:r>
            <a:r>
              <a:rPr lang="el-GR" altLang="en-US" sz="2000" dirty="0" smtClean="0">
                <a:latin typeface="Calibri" pitchFamily="34" charset="0"/>
              </a:rPr>
              <a:t>- </a:t>
            </a:r>
            <a:r>
              <a:rPr lang="en-US" altLang="en-US" sz="2000" dirty="0" smtClean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 ανά </a:t>
            </a:r>
            <a:r>
              <a:rPr lang="en-US" altLang="en-US" sz="2000" dirty="0" smtClean="0">
                <a:latin typeface="Calibri" pitchFamily="34" charset="0"/>
              </a:rPr>
              <a:t>block</a:t>
            </a:r>
            <a:endParaRPr lang="el-GR" altLang="en-US" sz="20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εγγραφή/ανάγνωση </a:t>
            </a: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στο/από το δίσκο</a:t>
            </a:r>
            <a:endParaRPr lang="el-GR" altLang="en-US" sz="20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1329460" y="5237306"/>
            <a:ext cx="6216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D </a:t>
            </a:r>
            <a:r>
              <a:rPr lang="en-US" altLang="en-US" sz="2000" dirty="0">
                <a:latin typeface="Calibri" pitchFamily="34" charset="0"/>
              </a:rPr>
              <a:t>= 15 milliseconds  -- </a:t>
            </a:r>
            <a:r>
              <a:rPr lang="el-GR" altLang="en-US" sz="2000" dirty="0">
                <a:latin typeface="Calibri" pitchFamily="34" charset="0"/>
              </a:rPr>
              <a:t> 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= 100 nanoseconds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399842" y="1722405"/>
            <a:ext cx="818008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ΠΡΟΣΟΧΗ: Στα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επόμενα, αναφέρεται και το κόστος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επεξεργασίας, αλλά,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γενικά θα το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αγνοούμε</a:t>
            </a:r>
            <a:r>
              <a:rPr lang="en-US" altLang="en-US" sz="2400" dirty="0" smtClean="0">
                <a:solidFill>
                  <a:schemeClr val="tx2"/>
                </a:solidFill>
                <a:latin typeface="Calibri" pitchFamily="34" charset="0"/>
              </a:rPr>
              <a:t>,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δηλαδή θα μετράμε μόνο το Ι/Ο κόστος ως 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τον αριθμό των </a:t>
            </a:r>
            <a:r>
              <a:rPr lang="en-US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που χρειάζεται να διαβαστούν από ή να γραφούν στο δίσκο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)</a:t>
            </a:r>
            <a:endParaRPr lang="el-GR" alt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99688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CF463-D2D5-41EA-9F6C-5069472677E7}" type="slidenum">
              <a:rPr lang="el-GR" altLang="en-US"/>
              <a:pPr>
                <a:defRPr/>
              </a:pPr>
              <a:t>48</a:t>
            </a:fld>
            <a:endParaRPr lang="el-GR" altLang="en-US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827088" y="3192332"/>
            <a:ext cx="7481887" cy="155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Αρχεία Σωρού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Διατεταγμένα </a:t>
            </a:r>
            <a:r>
              <a:rPr lang="el-GR" altLang="en-US" sz="2000" dirty="0">
                <a:latin typeface="Calibri" pitchFamily="34" charset="0"/>
              </a:rPr>
              <a:t>Αρχεία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dirty="0" smtClean="0">
                <a:latin typeface="Calibri" pitchFamily="34" charset="0"/>
              </a:rPr>
              <a:t>Φυσική </a:t>
            </a:r>
            <a:r>
              <a:rPr lang="el-GR" altLang="en-US" dirty="0">
                <a:latin typeface="Calibri" pitchFamily="34" charset="0"/>
              </a:rPr>
              <a:t>διάταξη των εγγραφών ενός αρχείου με βάση την τιμή </a:t>
            </a:r>
            <a:r>
              <a:rPr lang="en-US" altLang="en-US" dirty="0">
                <a:latin typeface="Calibri" pitchFamily="34" charset="0"/>
              </a:rPr>
              <a:t>	</a:t>
            </a:r>
            <a:r>
              <a:rPr lang="el-GR" altLang="en-US" dirty="0">
                <a:latin typeface="Calibri" pitchFamily="34" charset="0"/>
              </a:rPr>
              <a:t>ενός από τα πεδία του το οποίο λέγεται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n-US" altLang="en-US" dirty="0">
                <a:latin typeface="Calibri" pitchFamily="34" charset="0"/>
              </a:rPr>
              <a:t>ordering </a:t>
            </a:r>
            <a:r>
              <a:rPr lang="en-US" altLang="en-US" dirty="0" smtClean="0">
                <a:latin typeface="Calibri" pitchFamily="34" charset="0"/>
              </a:rPr>
              <a:t>field</a:t>
            </a:r>
            <a:r>
              <a:rPr lang="en-US" altLang="en-US" dirty="0">
                <a:latin typeface="Calibri" pitchFamily="34" charset="0"/>
              </a:rPr>
              <a:t>)</a:t>
            </a:r>
            <a:endParaRPr lang="el-GR" altLang="en-US" i="1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539750" y="2112832"/>
            <a:ext cx="746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 αρχείων</a:t>
            </a:r>
            <a:r>
              <a:rPr lang="el-GR" altLang="en-US" sz="2000" dirty="0">
                <a:latin typeface="Calibri" pitchFamily="34" charset="0"/>
              </a:rPr>
              <a:t>: πως είναι τοποθετημένες οι εγγραφές ενός αρχείου όταν αποθηκεύονται στο δίσκο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482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B0DD-31E4-4C33-9B2A-773258CFD6DF}" type="slidenum">
              <a:rPr lang="el-GR" altLang="en-US"/>
              <a:pPr>
                <a:defRPr/>
              </a:pPr>
              <a:t>49</a:t>
            </a:fld>
            <a:endParaRPr lang="el-GR" altLang="en-US" dirty="0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551873" y="1856509"/>
            <a:ext cx="8153400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Σωρού (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heap file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ή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pile file): </a:t>
            </a:r>
            <a:r>
              <a:rPr lang="el-GR" altLang="en-US" sz="2000" dirty="0">
                <a:latin typeface="Calibri" pitchFamily="34" charset="0"/>
              </a:rPr>
              <a:t>Οι εγγραφές τοποθετούνται στο αρχείο με τη σειρά που εισάγονται 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780473" y="34567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4280" name="Text Box 6"/>
          <p:cNvSpPr txBox="1">
            <a:spLocks noChangeArrowheads="1"/>
          </p:cNvSpPr>
          <p:nvPr/>
        </p:nvSpPr>
        <p:spPr bwMode="auto">
          <a:xfrm>
            <a:off x="780473" y="46759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</a:t>
            </a:r>
            <a:r>
              <a:rPr lang="en-US" altLang="en-US" sz="2000" b="1">
                <a:latin typeface="Calibri" pitchFamily="34" charset="0"/>
              </a:rPr>
              <a:t> </a:t>
            </a:r>
            <a:r>
              <a:rPr lang="en-US" altLang="en-US">
                <a:latin typeface="Calibri" pitchFamily="34" charset="0"/>
              </a:rPr>
              <a:t>(</a:t>
            </a:r>
            <a:r>
              <a:rPr lang="el-GR" altLang="en-US">
                <a:latin typeface="Calibri" pitchFamily="34" charset="0"/>
              </a:rPr>
              <a:t>μέσος χρόνος) </a:t>
            </a:r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323273" y="2847109"/>
            <a:ext cx="762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Μη </a:t>
            </a:r>
            <a:r>
              <a:rPr lang="el-GR" altLang="en-US" sz="2000" dirty="0" smtClean="0">
                <a:latin typeface="Calibri" pitchFamily="34" charset="0"/>
              </a:rPr>
              <a:t>διατεταγμένο </a:t>
            </a:r>
            <a:r>
              <a:rPr lang="el-GR" altLang="en-US" sz="2000" dirty="0">
                <a:latin typeface="Calibri" pitchFamily="34" charset="0"/>
              </a:rPr>
              <a:t>αρχείο</a:t>
            </a:r>
          </a:p>
        </p:txBody>
      </p:sp>
      <p:sp>
        <p:nvSpPr>
          <p:cNvPr id="751624" name="Text Box 8"/>
          <p:cNvSpPr txBox="1">
            <a:spLocks noChangeArrowheads="1"/>
          </p:cNvSpPr>
          <p:nvPr/>
        </p:nvSpPr>
        <p:spPr bwMode="auto">
          <a:xfrm>
            <a:off x="1466273" y="3990109"/>
            <a:ext cx="502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751625" name="Text Box 9"/>
          <p:cNvSpPr txBox="1">
            <a:spLocks noChangeArrowheads="1"/>
          </p:cNvSpPr>
          <p:nvPr/>
        </p:nvSpPr>
        <p:spPr bwMode="auto">
          <a:xfrm>
            <a:off x="1466273" y="5133109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B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R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4284" name="Text Box 10"/>
          <p:cNvSpPr txBox="1">
            <a:spLocks noChangeArrowheads="1"/>
          </p:cNvSpPr>
          <p:nvPr/>
        </p:nvSpPr>
        <p:spPr bwMode="auto">
          <a:xfrm>
            <a:off x="4661911" y="3207472"/>
            <a:ext cx="3744912" cy="161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</a:t>
            </a:r>
            <a:r>
              <a:rPr lang="en-US" altLang="en-US">
                <a:latin typeface="Calibri" pitchFamily="34" charset="0"/>
              </a:rPr>
              <a:t>#blocks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#</a:t>
            </a:r>
            <a:r>
              <a:rPr lang="el-GR" altLang="en-US">
                <a:latin typeface="Calibri" pitchFamily="34" charset="0"/>
              </a:rPr>
              <a:t>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3492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3442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1706563" y="1643063"/>
            <a:ext cx="1558925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1" name="Rectangle 5"/>
          <p:cNvSpPr>
            <a:spLocks noChangeArrowheads="1"/>
          </p:cNvSpPr>
          <p:nvPr/>
        </p:nvSpPr>
        <p:spPr bwMode="auto">
          <a:xfrm>
            <a:off x="3265488" y="1643063"/>
            <a:ext cx="7937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2" name="Rectangle 6"/>
          <p:cNvSpPr>
            <a:spLocks noChangeArrowheads="1"/>
          </p:cNvSpPr>
          <p:nvPr/>
        </p:nvSpPr>
        <p:spPr bwMode="auto">
          <a:xfrm>
            <a:off x="3273425" y="1643063"/>
            <a:ext cx="2016125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3" name="Rectangle 7"/>
          <p:cNvSpPr>
            <a:spLocks noChangeArrowheads="1"/>
          </p:cNvSpPr>
          <p:nvPr/>
        </p:nvSpPr>
        <p:spPr bwMode="auto">
          <a:xfrm>
            <a:off x="5289550" y="1643063"/>
            <a:ext cx="7938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5297488" y="1643063"/>
            <a:ext cx="1152525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5" name="Rectangle 9"/>
          <p:cNvSpPr>
            <a:spLocks noChangeArrowheads="1"/>
          </p:cNvSpPr>
          <p:nvPr/>
        </p:nvSpPr>
        <p:spPr bwMode="auto">
          <a:xfrm>
            <a:off x="6450013" y="1643063"/>
            <a:ext cx="7937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6" name="Rectangle 10"/>
          <p:cNvSpPr>
            <a:spLocks noChangeArrowheads="1"/>
          </p:cNvSpPr>
          <p:nvPr/>
        </p:nvSpPr>
        <p:spPr bwMode="auto">
          <a:xfrm>
            <a:off x="6457950" y="1643063"/>
            <a:ext cx="1125538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7" name="Rectangle 11"/>
          <p:cNvSpPr>
            <a:spLocks noChangeArrowheads="1"/>
          </p:cNvSpPr>
          <p:nvPr/>
        </p:nvSpPr>
        <p:spPr bwMode="auto">
          <a:xfrm>
            <a:off x="7583488" y="1643063"/>
            <a:ext cx="14287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8" name="Rectangle 12"/>
          <p:cNvSpPr>
            <a:spLocks noChangeArrowheads="1"/>
          </p:cNvSpPr>
          <p:nvPr/>
        </p:nvSpPr>
        <p:spPr bwMode="auto">
          <a:xfrm>
            <a:off x="1706563" y="16510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9" name="Rectangle 13"/>
          <p:cNvSpPr>
            <a:spLocks noChangeArrowheads="1"/>
          </p:cNvSpPr>
          <p:nvPr/>
        </p:nvSpPr>
        <p:spPr bwMode="auto">
          <a:xfrm>
            <a:off x="3265488" y="16510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0" name="Rectangle 14"/>
          <p:cNvSpPr>
            <a:spLocks noChangeArrowheads="1"/>
          </p:cNvSpPr>
          <p:nvPr/>
        </p:nvSpPr>
        <p:spPr bwMode="auto">
          <a:xfrm>
            <a:off x="5289550" y="1651000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1" name="Rectangle 15"/>
          <p:cNvSpPr>
            <a:spLocks noChangeArrowheads="1"/>
          </p:cNvSpPr>
          <p:nvPr/>
        </p:nvSpPr>
        <p:spPr bwMode="auto">
          <a:xfrm>
            <a:off x="6450013" y="16510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2" name="Rectangle 16"/>
          <p:cNvSpPr>
            <a:spLocks noChangeArrowheads="1"/>
          </p:cNvSpPr>
          <p:nvPr/>
        </p:nvSpPr>
        <p:spPr bwMode="auto">
          <a:xfrm>
            <a:off x="7583488" y="16510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3" name="Rectangle 17"/>
          <p:cNvSpPr>
            <a:spLocks noChangeArrowheads="1"/>
          </p:cNvSpPr>
          <p:nvPr/>
        </p:nvSpPr>
        <p:spPr bwMode="auto">
          <a:xfrm>
            <a:off x="1720850" y="1651000"/>
            <a:ext cx="1544638" cy="354013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4" name="Rectangle 18"/>
          <p:cNvSpPr>
            <a:spLocks noChangeArrowheads="1"/>
          </p:cNvSpPr>
          <p:nvPr/>
        </p:nvSpPr>
        <p:spPr bwMode="auto">
          <a:xfrm>
            <a:off x="1766888" y="1651000"/>
            <a:ext cx="13112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attr_name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25" name="Rectangle 19"/>
          <p:cNvSpPr>
            <a:spLocks noChangeArrowheads="1"/>
          </p:cNvSpPr>
          <p:nvPr/>
        </p:nvSpPr>
        <p:spPr bwMode="auto">
          <a:xfrm>
            <a:off x="3273425" y="1651000"/>
            <a:ext cx="2016125" cy="354013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6" name="Rectangle 20"/>
          <p:cNvSpPr>
            <a:spLocks noChangeArrowheads="1"/>
          </p:cNvSpPr>
          <p:nvPr/>
        </p:nvSpPr>
        <p:spPr bwMode="auto">
          <a:xfrm>
            <a:off x="3324225" y="1651000"/>
            <a:ext cx="12001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rel_name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27" name="Rectangle 21"/>
          <p:cNvSpPr>
            <a:spLocks noChangeArrowheads="1"/>
          </p:cNvSpPr>
          <p:nvPr/>
        </p:nvSpPr>
        <p:spPr bwMode="auto">
          <a:xfrm>
            <a:off x="5297488" y="1651000"/>
            <a:ext cx="1152525" cy="354013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8" name="Rectangle 22"/>
          <p:cNvSpPr>
            <a:spLocks noChangeArrowheads="1"/>
          </p:cNvSpPr>
          <p:nvPr/>
        </p:nvSpPr>
        <p:spPr bwMode="auto">
          <a:xfrm>
            <a:off x="5349875" y="1651000"/>
            <a:ext cx="5730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type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29" name="Rectangle 23"/>
          <p:cNvSpPr>
            <a:spLocks noChangeArrowheads="1"/>
          </p:cNvSpPr>
          <p:nvPr/>
        </p:nvSpPr>
        <p:spPr bwMode="auto">
          <a:xfrm>
            <a:off x="6457950" y="1651000"/>
            <a:ext cx="1125538" cy="354013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0" name="Rectangle 24"/>
          <p:cNvSpPr>
            <a:spLocks noChangeArrowheads="1"/>
          </p:cNvSpPr>
          <p:nvPr/>
        </p:nvSpPr>
        <p:spPr bwMode="auto">
          <a:xfrm>
            <a:off x="6535738" y="1651000"/>
            <a:ext cx="10541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position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31" name="Rectangle 25"/>
          <p:cNvSpPr>
            <a:spLocks noChangeArrowheads="1"/>
          </p:cNvSpPr>
          <p:nvPr/>
        </p:nvSpPr>
        <p:spPr bwMode="auto">
          <a:xfrm>
            <a:off x="1706563" y="2005013"/>
            <a:ext cx="1428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2" name="Rectangle 26"/>
          <p:cNvSpPr>
            <a:spLocks noChangeArrowheads="1"/>
          </p:cNvSpPr>
          <p:nvPr/>
        </p:nvSpPr>
        <p:spPr bwMode="auto">
          <a:xfrm>
            <a:off x="1720850" y="2005013"/>
            <a:ext cx="1544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3" name="Rectangle 27"/>
          <p:cNvSpPr>
            <a:spLocks noChangeArrowheads="1"/>
          </p:cNvSpPr>
          <p:nvPr/>
        </p:nvSpPr>
        <p:spPr bwMode="auto">
          <a:xfrm>
            <a:off x="3265488" y="2005013"/>
            <a:ext cx="79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4" name="Rectangle 28"/>
          <p:cNvSpPr>
            <a:spLocks noChangeArrowheads="1"/>
          </p:cNvSpPr>
          <p:nvPr/>
        </p:nvSpPr>
        <p:spPr bwMode="auto">
          <a:xfrm>
            <a:off x="3273425" y="2005013"/>
            <a:ext cx="20161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5" name="Rectangle 29"/>
          <p:cNvSpPr>
            <a:spLocks noChangeArrowheads="1"/>
          </p:cNvSpPr>
          <p:nvPr/>
        </p:nvSpPr>
        <p:spPr bwMode="auto">
          <a:xfrm>
            <a:off x="5289550" y="2005013"/>
            <a:ext cx="79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6" name="Rectangle 30"/>
          <p:cNvSpPr>
            <a:spLocks noChangeArrowheads="1"/>
          </p:cNvSpPr>
          <p:nvPr/>
        </p:nvSpPr>
        <p:spPr bwMode="auto">
          <a:xfrm>
            <a:off x="5297488" y="2005013"/>
            <a:ext cx="11525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7" name="Rectangle 31"/>
          <p:cNvSpPr>
            <a:spLocks noChangeArrowheads="1"/>
          </p:cNvSpPr>
          <p:nvPr/>
        </p:nvSpPr>
        <p:spPr bwMode="auto">
          <a:xfrm>
            <a:off x="6450013" y="2005013"/>
            <a:ext cx="79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8" name="Rectangle 32"/>
          <p:cNvSpPr>
            <a:spLocks noChangeArrowheads="1"/>
          </p:cNvSpPr>
          <p:nvPr/>
        </p:nvSpPr>
        <p:spPr bwMode="auto">
          <a:xfrm>
            <a:off x="6457950" y="2005013"/>
            <a:ext cx="11255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9" name="Rectangle 33"/>
          <p:cNvSpPr>
            <a:spLocks noChangeArrowheads="1"/>
          </p:cNvSpPr>
          <p:nvPr/>
        </p:nvSpPr>
        <p:spPr bwMode="auto">
          <a:xfrm>
            <a:off x="7583488" y="2005013"/>
            <a:ext cx="1428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0" name="Rectangle 34"/>
          <p:cNvSpPr>
            <a:spLocks noChangeArrowheads="1"/>
          </p:cNvSpPr>
          <p:nvPr/>
        </p:nvSpPr>
        <p:spPr bwMode="auto">
          <a:xfrm>
            <a:off x="1706563" y="201136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1" name="Rectangle 35"/>
          <p:cNvSpPr>
            <a:spLocks noChangeArrowheads="1"/>
          </p:cNvSpPr>
          <p:nvPr/>
        </p:nvSpPr>
        <p:spPr bwMode="auto">
          <a:xfrm>
            <a:off x="3265488" y="201136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2" name="Rectangle 36"/>
          <p:cNvSpPr>
            <a:spLocks noChangeArrowheads="1"/>
          </p:cNvSpPr>
          <p:nvPr/>
        </p:nvSpPr>
        <p:spPr bwMode="auto">
          <a:xfrm>
            <a:off x="5289550" y="201136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3" name="Rectangle 37"/>
          <p:cNvSpPr>
            <a:spLocks noChangeArrowheads="1"/>
          </p:cNvSpPr>
          <p:nvPr/>
        </p:nvSpPr>
        <p:spPr bwMode="auto">
          <a:xfrm>
            <a:off x="6450013" y="201136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4" name="Rectangle 38"/>
          <p:cNvSpPr>
            <a:spLocks noChangeArrowheads="1"/>
          </p:cNvSpPr>
          <p:nvPr/>
        </p:nvSpPr>
        <p:spPr bwMode="auto">
          <a:xfrm>
            <a:off x="7583488" y="201136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5" name="Rectangle 39"/>
          <p:cNvSpPr>
            <a:spLocks noChangeArrowheads="1"/>
          </p:cNvSpPr>
          <p:nvPr/>
        </p:nvSpPr>
        <p:spPr bwMode="auto">
          <a:xfrm>
            <a:off x="1766888" y="2011363"/>
            <a:ext cx="13112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attr_name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46" name="Rectangle 40"/>
          <p:cNvSpPr>
            <a:spLocks noChangeArrowheads="1"/>
          </p:cNvSpPr>
          <p:nvPr/>
        </p:nvSpPr>
        <p:spPr bwMode="auto">
          <a:xfrm>
            <a:off x="3324225" y="2011363"/>
            <a:ext cx="178593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Attribute_Cat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47" name="Rectangle 41"/>
          <p:cNvSpPr>
            <a:spLocks noChangeArrowheads="1"/>
          </p:cNvSpPr>
          <p:nvPr/>
        </p:nvSpPr>
        <p:spPr bwMode="auto">
          <a:xfrm>
            <a:off x="5349875" y="2011363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48" name="Rectangle 42"/>
          <p:cNvSpPr>
            <a:spLocks noChangeArrowheads="1"/>
          </p:cNvSpPr>
          <p:nvPr/>
        </p:nvSpPr>
        <p:spPr bwMode="auto">
          <a:xfrm>
            <a:off x="6946900" y="2011363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1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49" name="Rectangle 43"/>
          <p:cNvSpPr>
            <a:spLocks noChangeArrowheads="1"/>
          </p:cNvSpPr>
          <p:nvPr/>
        </p:nvSpPr>
        <p:spPr bwMode="auto">
          <a:xfrm>
            <a:off x="1706563" y="236537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0" name="Rectangle 44"/>
          <p:cNvSpPr>
            <a:spLocks noChangeArrowheads="1"/>
          </p:cNvSpPr>
          <p:nvPr/>
        </p:nvSpPr>
        <p:spPr bwMode="auto">
          <a:xfrm>
            <a:off x="3265488" y="236537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1" name="Rectangle 45"/>
          <p:cNvSpPr>
            <a:spLocks noChangeArrowheads="1"/>
          </p:cNvSpPr>
          <p:nvPr/>
        </p:nvSpPr>
        <p:spPr bwMode="auto">
          <a:xfrm>
            <a:off x="5289550" y="2365375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2" name="Rectangle 46"/>
          <p:cNvSpPr>
            <a:spLocks noChangeArrowheads="1"/>
          </p:cNvSpPr>
          <p:nvPr/>
        </p:nvSpPr>
        <p:spPr bwMode="auto">
          <a:xfrm>
            <a:off x="6450013" y="236537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3" name="Rectangle 47"/>
          <p:cNvSpPr>
            <a:spLocks noChangeArrowheads="1"/>
          </p:cNvSpPr>
          <p:nvPr/>
        </p:nvSpPr>
        <p:spPr bwMode="auto">
          <a:xfrm>
            <a:off x="7583488" y="236537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4" name="Rectangle 48"/>
          <p:cNvSpPr>
            <a:spLocks noChangeArrowheads="1"/>
          </p:cNvSpPr>
          <p:nvPr/>
        </p:nvSpPr>
        <p:spPr bwMode="auto">
          <a:xfrm>
            <a:off x="1766888" y="2365375"/>
            <a:ext cx="12001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rel_name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55" name="Rectangle 49"/>
          <p:cNvSpPr>
            <a:spLocks noChangeArrowheads="1"/>
          </p:cNvSpPr>
          <p:nvPr/>
        </p:nvSpPr>
        <p:spPr bwMode="auto">
          <a:xfrm>
            <a:off x="3324225" y="2365375"/>
            <a:ext cx="178593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Attribute_Cat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56" name="Rectangle 50"/>
          <p:cNvSpPr>
            <a:spLocks noChangeArrowheads="1"/>
          </p:cNvSpPr>
          <p:nvPr/>
        </p:nvSpPr>
        <p:spPr bwMode="auto">
          <a:xfrm>
            <a:off x="5349875" y="2365375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57" name="Rectangle 51"/>
          <p:cNvSpPr>
            <a:spLocks noChangeArrowheads="1"/>
          </p:cNvSpPr>
          <p:nvPr/>
        </p:nvSpPr>
        <p:spPr bwMode="auto">
          <a:xfrm>
            <a:off x="6946900" y="2365375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2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58" name="Rectangle 52"/>
          <p:cNvSpPr>
            <a:spLocks noChangeArrowheads="1"/>
          </p:cNvSpPr>
          <p:nvPr/>
        </p:nvSpPr>
        <p:spPr bwMode="auto">
          <a:xfrm>
            <a:off x="1706563" y="271938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9" name="Rectangle 53"/>
          <p:cNvSpPr>
            <a:spLocks noChangeArrowheads="1"/>
          </p:cNvSpPr>
          <p:nvPr/>
        </p:nvSpPr>
        <p:spPr bwMode="auto">
          <a:xfrm>
            <a:off x="3265488" y="271938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0" name="Rectangle 54"/>
          <p:cNvSpPr>
            <a:spLocks noChangeArrowheads="1"/>
          </p:cNvSpPr>
          <p:nvPr/>
        </p:nvSpPr>
        <p:spPr bwMode="auto">
          <a:xfrm>
            <a:off x="5289550" y="2719388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1" name="Rectangle 55"/>
          <p:cNvSpPr>
            <a:spLocks noChangeArrowheads="1"/>
          </p:cNvSpPr>
          <p:nvPr/>
        </p:nvSpPr>
        <p:spPr bwMode="auto">
          <a:xfrm>
            <a:off x="6450013" y="271938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2" name="Rectangle 56"/>
          <p:cNvSpPr>
            <a:spLocks noChangeArrowheads="1"/>
          </p:cNvSpPr>
          <p:nvPr/>
        </p:nvSpPr>
        <p:spPr bwMode="auto">
          <a:xfrm>
            <a:off x="7583488" y="271938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3" name="Rectangle 57"/>
          <p:cNvSpPr>
            <a:spLocks noChangeArrowheads="1"/>
          </p:cNvSpPr>
          <p:nvPr/>
        </p:nvSpPr>
        <p:spPr bwMode="auto">
          <a:xfrm>
            <a:off x="1766888" y="2719388"/>
            <a:ext cx="5730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 dirty="0">
                <a:solidFill>
                  <a:srgbClr val="000000"/>
                </a:solidFill>
                <a:latin typeface="Book Antiqua" pitchFamily="18" charset="0"/>
              </a:rPr>
              <a:t>type</a:t>
            </a:r>
            <a:endParaRPr lang="en-US" altLang="en-US" sz="1200" dirty="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64" name="Rectangle 58"/>
          <p:cNvSpPr>
            <a:spLocks noChangeArrowheads="1"/>
          </p:cNvSpPr>
          <p:nvPr/>
        </p:nvSpPr>
        <p:spPr bwMode="auto">
          <a:xfrm>
            <a:off x="3324225" y="2719388"/>
            <a:ext cx="178593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Attribute_Cat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65" name="Rectangle 59"/>
          <p:cNvSpPr>
            <a:spLocks noChangeArrowheads="1"/>
          </p:cNvSpPr>
          <p:nvPr/>
        </p:nvSpPr>
        <p:spPr bwMode="auto">
          <a:xfrm>
            <a:off x="5349875" y="2719388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66" name="Rectangle 60"/>
          <p:cNvSpPr>
            <a:spLocks noChangeArrowheads="1"/>
          </p:cNvSpPr>
          <p:nvPr/>
        </p:nvSpPr>
        <p:spPr bwMode="auto">
          <a:xfrm>
            <a:off x="6946900" y="2719388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3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67" name="Rectangle 61"/>
          <p:cNvSpPr>
            <a:spLocks noChangeArrowheads="1"/>
          </p:cNvSpPr>
          <p:nvPr/>
        </p:nvSpPr>
        <p:spPr bwMode="auto">
          <a:xfrm>
            <a:off x="1706563" y="30734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8" name="Rectangle 62"/>
          <p:cNvSpPr>
            <a:spLocks noChangeArrowheads="1"/>
          </p:cNvSpPr>
          <p:nvPr/>
        </p:nvSpPr>
        <p:spPr bwMode="auto">
          <a:xfrm>
            <a:off x="3265488" y="30734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9" name="Rectangle 63"/>
          <p:cNvSpPr>
            <a:spLocks noChangeArrowheads="1"/>
          </p:cNvSpPr>
          <p:nvPr/>
        </p:nvSpPr>
        <p:spPr bwMode="auto">
          <a:xfrm>
            <a:off x="5289550" y="3073400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0" name="Rectangle 64"/>
          <p:cNvSpPr>
            <a:spLocks noChangeArrowheads="1"/>
          </p:cNvSpPr>
          <p:nvPr/>
        </p:nvSpPr>
        <p:spPr bwMode="auto">
          <a:xfrm>
            <a:off x="6450013" y="30734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1" name="Rectangle 65"/>
          <p:cNvSpPr>
            <a:spLocks noChangeArrowheads="1"/>
          </p:cNvSpPr>
          <p:nvPr/>
        </p:nvSpPr>
        <p:spPr bwMode="auto">
          <a:xfrm>
            <a:off x="7583488" y="30734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2" name="Rectangle 66"/>
          <p:cNvSpPr>
            <a:spLocks noChangeArrowheads="1"/>
          </p:cNvSpPr>
          <p:nvPr/>
        </p:nvSpPr>
        <p:spPr bwMode="auto">
          <a:xfrm>
            <a:off x="1766888" y="3073400"/>
            <a:ext cx="10541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position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73" name="Rectangle 67"/>
          <p:cNvSpPr>
            <a:spLocks noChangeArrowheads="1"/>
          </p:cNvSpPr>
          <p:nvPr/>
        </p:nvSpPr>
        <p:spPr bwMode="auto">
          <a:xfrm>
            <a:off x="3324225" y="3073400"/>
            <a:ext cx="178593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Attribute_Cat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74" name="Rectangle 68"/>
          <p:cNvSpPr>
            <a:spLocks noChangeArrowheads="1"/>
          </p:cNvSpPr>
          <p:nvPr/>
        </p:nvSpPr>
        <p:spPr bwMode="auto">
          <a:xfrm>
            <a:off x="5349875" y="3073400"/>
            <a:ext cx="908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integer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75" name="Rectangle 69"/>
          <p:cNvSpPr>
            <a:spLocks noChangeArrowheads="1"/>
          </p:cNvSpPr>
          <p:nvPr/>
        </p:nvSpPr>
        <p:spPr bwMode="auto">
          <a:xfrm>
            <a:off x="6946900" y="3073400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4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76" name="Rectangle 70"/>
          <p:cNvSpPr>
            <a:spLocks noChangeArrowheads="1"/>
          </p:cNvSpPr>
          <p:nvPr/>
        </p:nvSpPr>
        <p:spPr bwMode="auto">
          <a:xfrm>
            <a:off x="1706563" y="34274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7" name="Rectangle 71"/>
          <p:cNvSpPr>
            <a:spLocks noChangeArrowheads="1"/>
          </p:cNvSpPr>
          <p:nvPr/>
        </p:nvSpPr>
        <p:spPr bwMode="auto">
          <a:xfrm>
            <a:off x="3265488" y="34274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8" name="Rectangle 72"/>
          <p:cNvSpPr>
            <a:spLocks noChangeArrowheads="1"/>
          </p:cNvSpPr>
          <p:nvPr/>
        </p:nvSpPr>
        <p:spPr bwMode="auto">
          <a:xfrm>
            <a:off x="5289550" y="342741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9" name="Rectangle 73"/>
          <p:cNvSpPr>
            <a:spLocks noChangeArrowheads="1"/>
          </p:cNvSpPr>
          <p:nvPr/>
        </p:nvSpPr>
        <p:spPr bwMode="auto">
          <a:xfrm>
            <a:off x="6450013" y="34274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0" name="Rectangle 74"/>
          <p:cNvSpPr>
            <a:spLocks noChangeArrowheads="1"/>
          </p:cNvSpPr>
          <p:nvPr/>
        </p:nvSpPr>
        <p:spPr bwMode="auto">
          <a:xfrm>
            <a:off x="7583488" y="34274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1" name="Rectangle 75"/>
          <p:cNvSpPr>
            <a:spLocks noChangeArrowheads="1"/>
          </p:cNvSpPr>
          <p:nvPr/>
        </p:nvSpPr>
        <p:spPr bwMode="auto">
          <a:xfrm>
            <a:off x="1766888" y="3427413"/>
            <a:ext cx="3873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sid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82" name="Rectangle 76"/>
          <p:cNvSpPr>
            <a:spLocks noChangeArrowheads="1"/>
          </p:cNvSpPr>
          <p:nvPr/>
        </p:nvSpPr>
        <p:spPr bwMode="auto">
          <a:xfrm>
            <a:off x="3324225" y="3427413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83" name="Rectangle 77"/>
          <p:cNvSpPr>
            <a:spLocks noChangeArrowheads="1"/>
          </p:cNvSpPr>
          <p:nvPr/>
        </p:nvSpPr>
        <p:spPr bwMode="auto">
          <a:xfrm>
            <a:off x="5349875" y="3427413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84" name="Rectangle 78"/>
          <p:cNvSpPr>
            <a:spLocks noChangeArrowheads="1"/>
          </p:cNvSpPr>
          <p:nvPr/>
        </p:nvSpPr>
        <p:spPr bwMode="auto">
          <a:xfrm>
            <a:off x="6946900" y="3427413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1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85" name="Rectangle 79"/>
          <p:cNvSpPr>
            <a:spLocks noChangeArrowheads="1"/>
          </p:cNvSpPr>
          <p:nvPr/>
        </p:nvSpPr>
        <p:spPr bwMode="auto">
          <a:xfrm>
            <a:off x="1706563" y="378142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6" name="Rectangle 80"/>
          <p:cNvSpPr>
            <a:spLocks noChangeArrowheads="1"/>
          </p:cNvSpPr>
          <p:nvPr/>
        </p:nvSpPr>
        <p:spPr bwMode="auto">
          <a:xfrm>
            <a:off x="3265488" y="378142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7" name="Rectangle 81"/>
          <p:cNvSpPr>
            <a:spLocks noChangeArrowheads="1"/>
          </p:cNvSpPr>
          <p:nvPr/>
        </p:nvSpPr>
        <p:spPr bwMode="auto">
          <a:xfrm>
            <a:off x="5289550" y="3781425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8" name="Rectangle 82"/>
          <p:cNvSpPr>
            <a:spLocks noChangeArrowheads="1"/>
          </p:cNvSpPr>
          <p:nvPr/>
        </p:nvSpPr>
        <p:spPr bwMode="auto">
          <a:xfrm>
            <a:off x="6450013" y="378142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9" name="Rectangle 83"/>
          <p:cNvSpPr>
            <a:spLocks noChangeArrowheads="1"/>
          </p:cNvSpPr>
          <p:nvPr/>
        </p:nvSpPr>
        <p:spPr bwMode="auto">
          <a:xfrm>
            <a:off x="7583488" y="378142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0" name="Rectangle 84"/>
          <p:cNvSpPr>
            <a:spLocks noChangeArrowheads="1"/>
          </p:cNvSpPr>
          <p:nvPr/>
        </p:nvSpPr>
        <p:spPr bwMode="auto">
          <a:xfrm>
            <a:off x="1766888" y="3779838"/>
            <a:ext cx="7143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91" name="Rectangle 85"/>
          <p:cNvSpPr>
            <a:spLocks noChangeArrowheads="1"/>
          </p:cNvSpPr>
          <p:nvPr/>
        </p:nvSpPr>
        <p:spPr bwMode="auto">
          <a:xfrm>
            <a:off x="3324225" y="3779838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92" name="Rectangle 86"/>
          <p:cNvSpPr>
            <a:spLocks noChangeArrowheads="1"/>
          </p:cNvSpPr>
          <p:nvPr/>
        </p:nvSpPr>
        <p:spPr bwMode="auto">
          <a:xfrm>
            <a:off x="5349875" y="3779838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93" name="Rectangle 87"/>
          <p:cNvSpPr>
            <a:spLocks noChangeArrowheads="1"/>
          </p:cNvSpPr>
          <p:nvPr/>
        </p:nvSpPr>
        <p:spPr bwMode="auto">
          <a:xfrm>
            <a:off x="6946900" y="3779838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2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94" name="Rectangle 88"/>
          <p:cNvSpPr>
            <a:spLocks noChangeArrowheads="1"/>
          </p:cNvSpPr>
          <p:nvPr/>
        </p:nvSpPr>
        <p:spPr bwMode="auto">
          <a:xfrm>
            <a:off x="1706563" y="4135438"/>
            <a:ext cx="1428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5" name="Rectangle 89"/>
          <p:cNvSpPr>
            <a:spLocks noChangeArrowheads="1"/>
          </p:cNvSpPr>
          <p:nvPr/>
        </p:nvSpPr>
        <p:spPr bwMode="auto">
          <a:xfrm>
            <a:off x="3265488" y="4135438"/>
            <a:ext cx="793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6" name="Rectangle 90"/>
          <p:cNvSpPr>
            <a:spLocks noChangeArrowheads="1"/>
          </p:cNvSpPr>
          <p:nvPr/>
        </p:nvSpPr>
        <p:spPr bwMode="auto">
          <a:xfrm>
            <a:off x="5289550" y="4135438"/>
            <a:ext cx="7938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7" name="Rectangle 91"/>
          <p:cNvSpPr>
            <a:spLocks noChangeArrowheads="1"/>
          </p:cNvSpPr>
          <p:nvPr/>
        </p:nvSpPr>
        <p:spPr bwMode="auto">
          <a:xfrm>
            <a:off x="6450013" y="4135438"/>
            <a:ext cx="793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8" name="Rectangle 92"/>
          <p:cNvSpPr>
            <a:spLocks noChangeArrowheads="1"/>
          </p:cNvSpPr>
          <p:nvPr/>
        </p:nvSpPr>
        <p:spPr bwMode="auto">
          <a:xfrm>
            <a:off x="7583488" y="4135438"/>
            <a:ext cx="1428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9" name="Rectangle 93"/>
          <p:cNvSpPr>
            <a:spLocks noChangeArrowheads="1"/>
          </p:cNvSpPr>
          <p:nvPr/>
        </p:nvSpPr>
        <p:spPr bwMode="auto">
          <a:xfrm>
            <a:off x="1766888" y="4133850"/>
            <a:ext cx="6619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login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0" name="Rectangle 94"/>
          <p:cNvSpPr>
            <a:spLocks noChangeArrowheads="1"/>
          </p:cNvSpPr>
          <p:nvPr/>
        </p:nvSpPr>
        <p:spPr bwMode="auto">
          <a:xfrm>
            <a:off x="3324225" y="4133850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1" name="Rectangle 95"/>
          <p:cNvSpPr>
            <a:spLocks noChangeArrowheads="1"/>
          </p:cNvSpPr>
          <p:nvPr/>
        </p:nvSpPr>
        <p:spPr bwMode="auto">
          <a:xfrm>
            <a:off x="5349875" y="4133850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2" name="Rectangle 96"/>
          <p:cNvSpPr>
            <a:spLocks noChangeArrowheads="1"/>
          </p:cNvSpPr>
          <p:nvPr/>
        </p:nvSpPr>
        <p:spPr bwMode="auto">
          <a:xfrm>
            <a:off x="6946900" y="4133850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3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3" name="Rectangle 97"/>
          <p:cNvSpPr>
            <a:spLocks noChangeArrowheads="1"/>
          </p:cNvSpPr>
          <p:nvPr/>
        </p:nvSpPr>
        <p:spPr bwMode="auto">
          <a:xfrm>
            <a:off x="1706563" y="448786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4" name="Rectangle 98"/>
          <p:cNvSpPr>
            <a:spLocks noChangeArrowheads="1"/>
          </p:cNvSpPr>
          <p:nvPr/>
        </p:nvSpPr>
        <p:spPr bwMode="auto">
          <a:xfrm>
            <a:off x="3265488" y="448786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5" name="Rectangle 99"/>
          <p:cNvSpPr>
            <a:spLocks noChangeArrowheads="1"/>
          </p:cNvSpPr>
          <p:nvPr/>
        </p:nvSpPr>
        <p:spPr bwMode="auto">
          <a:xfrm>
            <a:off x="5289550" y="448786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6" name="Rectangle 100"/>
          <p:cNvSpPr>
            <a:spLocks noChangeArrowheads="1"/>
          </p:cNvSpPr>
          <p:nvPr/>
        </p:nvSpPr>
        <p:spPr bwMode="auto">
          <a:xfrm>
            <a:off x="6450013" y="448786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7" name="Rectangle 101"/>
          <p:cNvSpPr>
            <a:spLocks noChangeArrowheads="1"/>
          </p:cNvSpPr>
          <p:nvPr/>
        </p:nvSpPr>
        <p:spPr bwMode="auto">
          <a:xfrm>
            <a:off x="7583488" y="448786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8" name="Rectangle 102"/>
          <p:cNvSpPr>
            <a:spLocks noChangeArrowheads="1"/>
          </p:cNvSpPr>
          <p:nvPr/>
        </p:nvSpPr>
        <p:spPr bwMode="auto">
          <a:xfrm>
            <a:off x="1766888" y="4487863"/>
            <a:ext cx="4476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age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9" name="Rectangle 103"/>
          <p:cNvSpPr>
            <a:spLocks noChangeArrowheads="1"/>
          </p:cNvSpPr>
          <p:nvPr/>
        </p:nvSpPr>
        <p:spPr bwMode="auto">
          <a:xfrm>
            <a:off x="3324225" y="4487863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0" name="Rectangle 104"/>
          <p:cNvSpPr>
            <a:spLocks noChangeArrowheads="1"/>
          </p:cNvSpPr>
          <p:nvPr/>
        </p:nvSpPr>
        <p:spPr bwMode="auto">
          <a:xfrm>
            <a:off x="5349875" y="4487863"/>
            <a:ext cx="908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integer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1" name="Rectangle 105"/>
          <p:cNvSpPr>
            <a:spLocks noChangeArrowheads="1"/>
          </p:cNvSpPr>
          <p:nvPr/>
        </p:nvSpPr>
        <p:spPr bwMode="auto">
          <a:xfrm>
            <a:off x="6946900" y="4487863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4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2" name="Rectangle 106"/>
          <p:cNvSpPr>
            <a:spLocks noChangeArrowheads="1"/>
          </p:cNvSpPr>
          <p:nvPr/>
        </p:nvSpPr>
        <p:spPr bwMode="auto">
          <a:xfrm>
            <a:off x="1706563" y="484187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3" name="Rectangle 107"/>
          <p:cNvSpPr>
            <a:spLocks noChangeArrowheads="1"/>
          </p:cNvSpPr>
          <p:nvPr/>
        </p:nvSpPr>
        <p:spPr bwMode="auto">
          <a:xfrm>
            <a:off x="3265488" y="484187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4" name="Rectangle 108"/>
          <p:cNvSpPr>
            <a:spLocks noChangeArrowheads="1"/>
          </p:cNvSpPr>
          <p:nvPr/>
        </p:nvSpPr>
        <p:spPr bwMode="auto">
          <a:xfrm>
            <a:off x="5289550" y="4841875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5" name="Rectangle 109"/>
          <p:cNvSpPr>
            <a:spLocks noChangeArrowheads="1"/>
          </p:cNvSpPr>
          <p:nvPr/>
        </p:nvSpPr>
        <p:spPr bwMode="auto">
          <a:xfrm>
            <a:off x="6450013" y="484187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6" name="Rectangle 110"/>
          <p:cNvSpPr>
            <a:spLocks noChangeArrowheads="1"/>
          </p:cNvSpPr>
          <p:nvPr/>
        </p:nvSpPr>
        <p:spPr bwMode="auto">
          <a:xfrm>
            <a:off x="7583488" y="484187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7" name="Rectangle 111"/>
          <p:cNvSpPr>
            <a:spLocks noChangeArrowheads="1"/>
          </p:cNvSpPr>
          <p:nvPr/>
        </p:nvSpPr>
        <p:spPr bwMode="auto">
          <a:xfrm>
            <a:off x="1766888" y="4841875"/>
            <a:ext cx="4841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gpa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8" name="Rectangle 112"/>
          <p:cNvSpPr>
            <a:spLocks noChangeArrowheads="1"/>
          </p:cNvSpPr>
          <p:nvPr/>
        </p:nvSpPr>
        <p:spPr bwMode="auto">
          <a:xfrm>
            <a:off x="3324225" y="4841875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9" name="Rectangle 113"/>
          <p:cNvSpPr>
            <a:spLocks noChangeArrowheads="1"/>
          </p:cNvSpPr>
          <p:nvPr/>
        </p:nvSpPr>
        <p:spPr bwMode="auto">
          <a:xfrm>
            <a:off x="5349875" y="4841875"/>
            <a:ext cx="4857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real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0" name="Rectangle 114"/>
          <p:cNvSpPr>
            <a:spLocks noChangeArrowheads="1"/>
          </p:cNvSpPr>
          <p:nvPr/>
        </p:nvSpPr>
        <p:spPr bwMode="auto">
          <a:xfrm>
            <a:off x="6946900" y="4841875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5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1" name="Rectangle 115"/>
          <p:cNvSpPr>
            <a:spLocks noChangeArrowheads="1"/>
          </p:cNvSpPr>
          <p:nvPr/>
        </p:nvSpPr>
        <p:spPr bwMode="auto">
          <a:xfrm>
            <a:off x="1706563" y="519588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2" name="Rectangle 116"/>
          <p:cNvSpPr>
            <a:spLocks noChangeArrowheads="1"/>
          </p:cNvSpPr>
          <p:nvPr/>
        </p:nvSpPr>
        <p:spPr bwMode="auto">
          <a:xfrm>
            <a:off x="3265488" y="519588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3" name="Rectangle 117"/>
          <p:cNvSpPr>
            <a:spLocks noChangeArrowheads="1"/>
          </p:cNvSpPr>
          <p:nvPr/>
        </p:nvSpPr>
        <p:spPr bwMode="auto">
          <a:xfrm>
            <a:off x="5289550" y="5195888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4" name="Rectangle 118"/>
          <p:cNvSpPr>
            <a:spLocks noChangeArrowheads="1"/>
          </p:cNvSpPr>
          <p:nvPr/>
        </p:nvSpPr>
        <p:spPr bwMode="auto">
          <a:xfrm>
            <a:off x="6450013" y="519588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5" name="Rectangle 119"/>
          <p:cNvSpPr>
            <a:spLocks noChangeArrowheads="1"/>
          </p:cNvSpPr>
          <p:nvPr/>
        </p:nvSpPr>
        <p:spPr bwMode="auto">
          <a:xfrm>
            <a:off x="7583488" y="519588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6" name="Rectangle 120"/>
          <p:cNvSpPr>
            <a:spLocks noChangeArrowheads="1"/>
          </p:cNvSpPr>
          <p:nvPr/>
        </p:nvSpPr>
        <p:spPr bwMode="auto">
          <a:xfrm>
            <a:off x="1766888" y="5195888"/>
            <a:ext cx="360362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fid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7" name="Rectangle 121"/>
          <p:cNvSpPr>
            <a:spLocks noChangeArrowheads="1"/>
          </p:cNvSpPr>
          <p:nvPr/>
        </p:nvSpPr>
        <p:spPr bwMode="auto">
          <a:xfrm>
            <a:off x="3324225" y="5195888"/>
            <a:ext cx="95726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Faculty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8" name="Rectangle 122"/>
          <p:cNvSpPr>
            <a:spLocks noChangeArrowheads="1"/>
          </p:cNvSpPr>
          <p:nvPr/>
        </p:nvSpPr>
        <p:spPr bwMode="auto">
          <a:xfrm>
            <a:off x="5349875" y="5195888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9" name="Rectangle 123"/>
          <p:cNvSpPr>
            <a:spLocks noChangeArrowheads="1"/>
          </p:cNvSpPr>
          <p:nvPr/>
        </p:nvSpPr>
        <p:spPr bwMode="auto">
          <a:xfrm>
            <a:off x="6946900" y="5195888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1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0" name="Rectangle 124"/>
          <p:cNvSpPr>
            <a:spLocks noChangeArrowheads="1"/>
          </p:cNvSpPr>
          <p:nvPr/>
        </p:nvSpPr>
        <p:spPr bwMode="auto">
          <a:xfrm>
            <a:off x="1706563" y="55499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1" name="Rectangle 125"/>
          <p:cNvSpPr>
            <a:spLocks noChangeArrowheads="1"/>
          </p:cNvSpPr>
          <p:nvPr/>
        </p:nvSpPr>
        <p:spPr bwMode="auto">
          <a:xfrm>
            <a:off x="3265488" y="55499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2" name="Rectangle 126"/>
          <p:cNvSpPr>
            <a:spLocks noChangeArrowheads="1"/>
          </p:cNvSpPr>
          <p:nvPr/>
        </p:nvSpPr>
        <p:spPr bwMode="auto">
          <a:xfrm>
            <a:off x="5289550" y="5549900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3" name="Rectangle 127"/>
          <p:cNvSpPr>
            <a:spLocks noChangeArrowheads="1"/>
          </p:cNvSpPr>
          <p:nvPr/>
        </p:nvSpPr>
        <p:spPr bwMode="auto">
          <a:xfrm>
            <a:off x="6450013" y="55499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4" name="Rectangle 128"/>
          <p:cNvSpPr>
            <a:spLocks noChangeArrowheads="1"/>
          </p:cNvSpPr>
          <p:nvPr/>
        </p:nvSpPr>
        <p:spPr bwMode="auto">
          <a:xfrm>
            <a:off x="7583488" y="55499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5" name="Rectangle 129"/>
          <p:cNvSpPr>
            <a:spLocks noChangeArrowheads="1"/>
          </p:cNvSpPr>
          <p:nvPr/>
        </p:nvSpPr>
        <p:spPr bwMode="auto">
          <a:xfrm>
            <a:off x="1766888" y="5549900"/>
            <a:ext cx="811212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6" name="Rectangle 130"/>
          <p:cNvSpPr>
            <a:spLocks noChangeArrowheads="1"/>
          </p:cNvSpPr>
          <p:nvPr/>
        </p:nvSpPr>
        <p:spPr bwMode="auto">
          <a:xfrm>
            <a:off x="3324225" y="5549900"/>
            <a:ext cx="95726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Faculty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7" name="Rectangle 131"/>
          <p:cNvSpPr>
            <a:spLocks noChangeArrowheads="1"/>
          </p:cNvSpPr>
          <p:nvPr/>
        </p:nvSpPr>
        <p:spPr bwMode="auto">
          <a:xfrm>
            <a:off x="5349875" y="5549900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8" name="Rectangle 132"/>
          <p:cNvSpPr>
            <a:spLocks noChangeArrowheads="1"/>
          </p:cNvSpPr>
          <p:nvPr/>
        </p:nvSpPr>
        <p:spPr bwMode="auto">
          <a:xfrm>
            <a:off x="6946900" y="5549900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2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9" name="Rectangle 133"/>
          <p:cNvSpPr>
            <a:spLocks noChangeArrowheads="1"/>
          </p:cNvSpPr>
          <p:nvPr/>
        </p:nvSpPr>
        <p:spPr bwMode="auto">
          <a:xfrm>
            <a:off x="1706563" y="59039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0" name="Rectangle 134"/>
          <p:cNvSpPr>
            <a:spLocks noChangeArrowheads="1"/>
          </p:cNvSpPr>
          <p:nvPr/>
        </p:nvSpPr>
        <p:spPr bwMode="auto">
          <a:xfrm>
            <a:off x="1706563" y="6257925"/>
            <a:ext cx="15589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1" name="Rectangle 135"/>
          <p:cNvSpPr>
            <a:spLocks noChangeArrowheads="1"/>
          </p:cNvSpPr>
          <p:nvPr/>
        </p:nvSpPr>
        <p:spPr bwMode="auto">
          <a:xfrm>
            <a:off x="3265488" y="59039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2" name="Rectangle 136"/>
          <p:cNvSpPr>
            <a:spLocks noChangeArrowheads="1"/>
          </p:cNvSpPr>
          <p:nvPr/>
        </p:nvSpPr>
        <p:spPr bwMode="auto">
          <a:xfrm>
            <a:off x="3265488" y="6257925"/>
            <a:ext cx="7937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3" name="Rectangle 137"/>
          <p:cNvSpPr>
            <a:spLocks noChangeArrowheads="1"/>
          </p:cNvSpPr>
          <p:nvPr/>
        </p:nvSpPr>
        <p:spPr bwMode="auto">
          <a:xfrm>
            <a:off x="3273425" y="6257925"/>
            <a:ext cx="20161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4" name="Rectangle 138"/>
          <p:cNvSpPr>
            <a:spLocks noChangeArrowheads="1"/>
          </p:cNvSpPr>
          <p:nvPr/>
        </p:nvSpPr>
        <p:spPr bwMode="auto">
          <a:xfrm>
            <a:off x="5289550" y="590391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5" name="Rectangle 139"/>
          <p:cNvSpPr>
            <a:spLocks noChangeArrowheads="1"/>
          </p:cNvSpPr>
          <p:nvPr/>
        </p:nvSpPr>
        <p:spPr bwMode="auto">
          <a:xfrm>
            <a:off x="5289550" y="6257925"/>
            <a:ext cx="7938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6" name="Rectangle 140"/>
          <p:cNvSpPr>
            <a:spLocks noChangeArrowheads="1"/>
          </p:cNvSpPr>
          <p:nvPr/>
        </p:nvSpPr>
        <p:spPr bwMode="auto">
          <a:xfrm>
            <a:off x="5297488" y="6257925"/>
            <a:ext cx="11525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7" name="Rectangle 141"/>
          <p:cNvSpPr>
            <a:spLocks noChangeArrowheads="1"/>
          </p:cNvSpPr>
          <p:nvPr/>
        </p:nvSpPr>
        <p:spPr bwMode="auto">
          <a:xfrm>
            <a:off x="6450013" y="59039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8" name="Rectangle 142"/>
          <p:cNvSpPr>
            <a:spLocks noChangeArrowheads="1"/>
          </p:cNvSpPr>
          <p:nvPr/>
        </p:nvSpPr>
        <p:spPr bwMode="auto">
          <a:xfrm>
            <a:off x="6450013" y="6257925"/>
            <a:ext cx="7937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9" name="Rectangle 143"/>
          <p:cNvSpPr>
            <a:spLocks noChangeArrowheads="1"/>
          </p:cNvSpPr>
          <p:nvPr/>
        </p:nvSpPr>
        <p:spPr bwMode="auto">
          <a:xfrm>
            <a:off x="6457950" y="6257925"/>
            <a:ext cx="1125538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50" name="Rectangle 144"/>
          <p:cNvSpPr>
            <a:spLocks noChangeArrowheads="1"/>
          </p:cNvSpPr>
          <p:nvPr/>
        </p:nvSpPr>
        <p:spPr bwMode="auto">
          <a:xfrm>
            <a:off x="7583488" y="59039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51" name="Rectangle 145"/>
          <p:cNvSpPr>
            <a:spLocks noChangeArrowheads="1"/>
          </p:cNvSpPr>
          <p:nvPr/>
        </p:nvSpPr>
        <p:spPr bwMode="auto">
          <a:xfrm>
            <a:off x="7583488" y="6257925"/>
            <a:ext cx="14287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52" name="Rectangle 146"/>
          <p:cNvSpPr>
            <a:spLocks noChangeArrowheads="1"/>
          </p:cNvSpPr>
          <p:nvPr/>
        </p:nvSpPr>
        <p:spPr bwMode="auto">
          <a:xfrm>
            <a:off x="1766888" y="5903913"/>
            <a:ext cx="3556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sal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53" name="Rectangle 147"/>
          <p:cNvSpPr>
            <a:spLocks noChangeArrowheads="1"/>
          </p:cNvSpPr>
          <p:nvPr/>
        </p:nvSpPr>
        <p:spPr bwMode="auto">
          <a:xfrm>
            <a:off x="3324225" y="5903913"/>
            <a:ext cx="95726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Faculty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54" name="Rectangle 148"/>
          <p:cNvSpPr>
            <a:spLocks noChangeArrowheads="1"/>
          </p:cNvSpPr>
          <p:nvPr/>
        </p:nvSpPr>
        <p:spPr bwMode="auto">
          <a:xfrm>
            <a:off x="5349875" y="5903913"/>
            <a:ext cx="4857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real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55" name="Rectangle 149"/>
          <p:cNvSpPr>
            <a:spLocks noChangeArrowheads="1"/>
          </p:cNvSpPr>
          <p:nvPr/>
        </p:nvSpPr>
        <p:spPr bwMode="auto">
          <a:xfrm>
            <a:off x="6946900" y="5903913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3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56" name="Line 150"/>
          <p:cNvSpPr>
            <a:spLocks noChangeShapeType="1"/>
          </p:cNvSpPr>
          <p:nvPr/>
        </p:nvSpPr>
        <p:spPr bwMode="auto">
          <a:xfrm>
            <a:off x="1676400" y="1981200"/>
            <a:ext cx="594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257" name="Line 151"/>
          <p:cNvSpPr>
            <a:spLocks noChangeShapeType="1"/>
          </p:cNvSpPr>
          <p:nvPr/>
        </p:nvSpPr>
        <p:spPr bwMode="auto">
          <a:xfrm>
            <a:off x="5257800" y="1676400"/>
            <a:ext cx="0" cy="457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258" name="Line 152"/>
          <p:cNvSpPr>
            <a:spLocks noChangeShapeType="1"/>
          </p:cNvSpPr>
          <p:nvPr/>
        </p:nvSpPr>
        <p:spPr bwMode="auto">
          <a:xfrm>
            <a:off x="6324600" y="1676400"/>
            <a:ext cx="0" cy="457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259" name="Text Box 153"/>
          <p:cNvSpPr txBox="1">
            <a:spLocks noChangeArrowheads="1"/>
          </p:cNvSpPr>
          <p:nvPr/>
        </p:nvSpPr>
        <p:spPr bwMode="auto">
          <a:xfrm>
            <a:off x="592335" y="1165635"/>
            <a:ext cx="5616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Attr_Cat</a:t>
            </a:r>
            <a:r>
              <a:rPr lang="en-US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(</a:t>
            </a:r>
            <a:r>
              <a:rPr lang="en-US" alt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attr_name</a:t>
            </a:r>
            <a:r>
              <a:rPr lang="en-US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, </a:t>
            </a:r>
            <a:r>
              <a:rPr lang="en-US" alt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rel_name</a:t>
            </a:r>
            <a:r>
              <a:rPr lang="en-US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, type, position)</a:t>
            </a:r>
            <a:endParaRPr lang="el-GR" altLang="en-US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57" name="Title 1"/>
          <p:cNvSpPr>
            <a:spLocks noGrp="1"/>
          </p:cNvSpPr>
          <p:nvPr>
            <p:ph type="title"/>
          </p:nvPr>
        </p:nvSpPr>
        <p:spPr>
          <a:xfrm>
            <a:off x="455515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Κατάλογος Συστήματος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429991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91340992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8D88A-59DA-4790-A1F3-B058A5DDC83C}" type="slidenum">
              <a:rPr lang="el-GR" altLang="en-US"/>
              <a:pPr>
                <a:defRPr/>
              </a:pPr>
              <a:t>50</a:t>
            </a:fld>
            <a:endParaRPr lang="el-GR" altLang="en-US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12954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Σημάδι διαγραφής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331913" y="3573463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Περιοδική αναδιοργάνωση</a:t>
            </a:r>
          </a:p>
        </p:txBody>
      </p:sp>
      <p:sp>
        <p:nvSpPr>
          <p:cNvPr id="752646" name="Text Box 6"/>
          <p:cNvSpPr txBox="1">
            <a:spLocks noChangeArrowheads="1"/>
          </p:cNvSpPr>
          <p:nvPr/>
        </p:nvSpPr>
        <p:spPr bwMode="auto">
          <a:xfrm>
            <a:off x="2057400" y="4343400"/>
            <a:ext cx="539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(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126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191D8-53D6-4FF9-87FD-A331353F4A93}" type="slidenum">
              <a:rPr lang="el-GR" altLang="en-US"/>
              <a:pPr>
                <a:defRPr/>
              </a:pPr>
              <a:t>51</a:t>
            </a:fld>
            <a:endParaRPr lang="el-GR" altLang="en-US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11430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- εγγραφή μεταβλητού μήκους</a:t>
            </a: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395288" y="45085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6. Ανάγνωση όλων των εγγραφών σε διάταξη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971550" y="4941888"/>
            <a:ext cx="762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Εξωτερική ταξινόμηση συνήθως μια παραλλαγή της ταξινόμησης με συγχώνευση</a:t>
            </a:r>
          </a:p>
        </p:txBody>
      </p:sp>
      <p:sp>
        <p:nvSpPr>
          <p:cNvPr id="56330" name="Text Box 7"/>
          <p:cNvSpPr txBox="1">
            <a:spLocks noChangeArrowheads="1"/>
          </p:cNvSpPr>
          <p:nvPr/>
        </p:nvSpPr>
        <p:spPr bwMode="auto">
          <a:xfrm>
            <a:off x="395288" y="3573463"/>
            <a:ext cx="7924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Σάρωση </a:t>
            </a:r>
            <a:r>
              <a:rPr lang="en-US" altLang="en-US" sz="2000" b="1" dirty="0">
                <a:latin typeface="Calibri" pitchFamily="34" charset="0"/>
              </a:rPr>
              <a:t>(scan) </a:t>
            </a:r>
            <a:r>
              <a:rPr lang="el-GR" altLang="en-US" sz="2000" b="1" dirty="0">
                <a:latin typeface="Calibri" pitchFamily="34" charset="0"/>
              </a:rPr>
              <a:t>Ανάγνωση όλων των εγγραφών</a:t>
            </a:r>
            <a:endParaRPr lang="en-US" altLang="en-US" sz="2000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b="1" dirty="0">
                <a:latin typeface="Calibri" pitchFamily="34" charset="0"/>
              </a:rPr>
              <a:t>	</a:t>
            </a:r>
            <a:r>
              <a:rPr lang="en-US" altLang="en-US" sz="2000" dirty="0">
                <a:latin typeface="Calibri" pitchFamily="34" charset="0"/>
              </a:rPr>
              <a:t>B*</a:t>
            </a:r>
            <a:r>
              <a:rPr lang="en-US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 smtClean="0">
                <a:latin typeface="Calibri" pitchFamily="34" charset="0"/>
              </a:rPr>
              <a:t>+ </a:t>
            </a:r>
            <a:r>
              <a:rPr lang="en-US" altLang="en-US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R*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5122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8307C-EE44-4A2A-BEF5-12126AAC6BFA}" type="slidenum">
              <a:rPr lang="el-GR" altLang="en-US"/>
              <a:pPr>
                <a:defRPr/>
              </a:pPr>
              <a:t>52</a:t>
            </a:fld>
            <a:endParaRPr lang="el-GR" altLang="en-US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250825" y="2060575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Ταξινομημένα/Διατεταγμένα Αρχεία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539750" y="2997200"/>
            <a:ext cx="7696200" cy="769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Φυσική διάταξη των εγγραφών ενός αρχείου με βάση την τιμή ενός από τα πεδία του το οποίο λέγεται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ordering field)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304800" y="4038600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Διατεταγμένο ή φυσικό αρχείο</a:t>
            </a:r>
          </a:p>
        </p:txBody>
      </p:sp>
      <p:sp>
        <p:nvSpPr>
          <p:cNvPr id="57353" name="Text Box 6"/>
          <p:cNvSpPr txBox="1">
            <a:spLocks noChangeArrowheads="1"/>
          </p:cNvSpPr>
          <p:nvPr/>
        </p:nvSpPr>
        <p:spPr bwMode="auto">
          <a:xfrm>
            <a:off x="323850" y="4797425"/>
            <a:ext cx="844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Αν το πεδίο διάταξης είναι και κλειδί τότε λέγεται και </a:t>
            </a:r>
            <a:r>
              <a:rPr lang="el-GR" alt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 διάταξης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Διατεταγμένο Αρχείο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5142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6B8D6-E6BD-4DC9-A338-A891CB6DEA6B}" type="slidenum">
              <a:rPr lang="el-GR" altLang="en-US"/>
              <a:pPr>
                <a:defRPr/>
              </a:pPr>
              <a:t>53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i</a:t>
            </a:r>
            <a:r>
              <a:rPr lang="el-GR" altLang="en-US" sz="2000">
                <a:latin typeface="Calibri" pitchFamily="34" charset="0"/>
              </a:rPr>
              <a:t>. Εύρεση της σωστής θέσης της εγγραφής στο αρχείο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3400" y="3048000"/>
            <a:ext cx="769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ii. Μετακίνηση εγγραφών για να κάνουμε χώρο για την εισαγωγή της</a:t>
            </a: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827088" y="36449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Κατά μέσο όρο μετακίνηση των μισών εγγραφών</a:t>
            </a:r>
          </a:p>
        </p:txBody>
      </p:sp>
      <p:sp>
        <p:nvSpPr>
          <p:cNvPr id="755719" name="Text Box 7"/>
          <p:cNvSpPr txBox="1">
            <a:spLocks noChangeArrowheads="1"/>
          </p:cNvSpPr>
          <p:nvPr/>
        </p:nvSpPr>
        <p:spPr bwMode="auto">
          <a:xfrm>
            <a:off x="471619" y="4477830"/>
            <a:ext cx="50403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* (0.5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Β </a:t>
            </a:r>
            <a:r>
              <a:rPr lang="en-US" sz="2000" dirty="0">
                <a:latin typeface="Calibri" pitchFamily="34" charset="0"/>
              </a:rPr>
              <a:t>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+ R*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))</a:t>
            </a:r>
            <a:endParaRPr lang="el-GR" sz="20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4932363" y="4149725"/>
            <a:ext cx="3384550" cy="188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3979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8AD37-8C4F-4944-BEA5-B5ED0643E185}" type="slidenum">
              <a:rPr lang="el-GR" altLang="en-US"/>
              <a:pPr>
                <a:defRPr/>
              </a:pPr>
              <a:t>54</a:t>
            </a:fld>
            <a:endParaRPr lang="el-GR" altLang="en-US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Διατήρηση </a:t>
            </a:r>
            <a:r>
              <a:rPr lang="el-GR" altLang="en-US" sz="2000" dirty="0">
                <a:latin typeface="Calibri" pitchFamily="34" charset="0"/>
              </a:rPr>
              <a:t>κάποιου αχρησιμοποίητου χώρου ανά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Δημιουργία </a:t>
            </a:r>
            <a:r>
              <a:rPr lang="el-GR" altLang="en-US" sz="2000" dirty="0">
                <a:latin typeface="Calibri" pitchFamily="34" charset="0"/>
              </a:rPr>
              <a:t>ενός προσωρινού μη διατεταγμένου αρχείου (αρχείο υπερχείλισης) + κυρίως αρχείο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1310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0AFF8-2AB9-4B71-BFFD-0144248E7A80}" type="slidenum">
              <a:rPr lang="el-GR" altLang="en-US"/>
              <a:pPr>
                <a:defRPr/>
              </a:pPr>
              <a:t>55</a:t>
            </a:fld>
            <a:endParaRPr lang="el-GR" altLang="en-US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457200" y="21209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</a:t>
            </a:r>
            <a:r>
              <a:rPr lang="en-US" altLang="en-US" sz="2000" b="1">
                <a:latin typeface="Calibri" pitchFamily="34" charset="0"/>
              </a:rPr>
              <a:t> (</a:t>
            </a:r>
            <a:r>
              <a:rPr lang="el-GR" altLang="en-US" sz="2000" b="1">
                <a:latin typeface="Calibri" pitchFamily="34" charset="0"/>
              </a:rPr>
              <a:t>με επιλογή ισότητας)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533400" y="28829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αποδοτική αν η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συνθήκη αναζήτησης </a:t>
            </a:r>
            <a:r>
              <a:rPr lang="el-GR" altLang="en-US" sz="2000" i="1" dirty="0">
                <a:latin typeface="Calibri" pitchFamily="34" charset="0"/>
              </a:rPr>
              <a:t>είναι στο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ταξινόμησης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533400" y="3644900"/>
            <a:ext cx="792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</a:t>
            </a:r>
            <a:r>
              <a:rPr lang="en-US" altLang="en-US" sz="2000">
                <a:latin typeface="Calibri" pitchFamily="34" charset="0"/>
              </a:rPr>
              <a:t>Β blocks, </a:t>
            </a:r>
            <a:r>
              <a:rPr lang="el-GR" altLang="en-US" sz="2000">
                <a:latin typeface="Calibri" pitchFamily="34" charset="0"/>
              </a:rPr>
              <a:t>αναζήτηση της εγγραφής με τιμή </a:t>
            </a:r>
            <a:r>
              <a:rPr lang="en-US" altLang="en-US" sz="2000" i="1">
                <a:latin typeface="Calibri" pitchFamily="34" charset="0"/>
              </a:rPr>
              <a:t>K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στο πεδίο διάταξης</a:t>
            </a:r>
          </a:p>
        </p:txBody>
      </p:sp>
      <p:sp>
        <p:nvSpPr>
          <p:cNvPr id="60425" name="Text Box 6"/>
          <p:cNvSpPr txBox="1">
            <a:spLocks noChangeArrowheads="1"/>
          </p:cNvSpPr>
          <p:nvPr/>
        </p:nvSpPr>
        <p:spPr bwMode="auto">
          <a:xfrm>
            <a:off x="611188" y="4581525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Σημείωση: Υποθέτουμε ότι οι διευθύνσεις των </a:t>
            </a:r>
            <a:r>
              <a:rPr lang="en-US" altLang="en-US" sz="2000">
                <a:latin typeface="Calibri" pitchFamily="34" charset="0"/>
              </a:rPr>
              <a:t>blocks </a:t>
            </a:r>
            <a:r>
              <a:rPr lang="el-GR" altLang="en-US" sz="2000">
                <a:latin typeface="Calibri" pitchFamily="34" charset="0"/>
              </a:rPr>
              <a:t>του αρχείου είναι αποθηκευμένες στην επικεφαλίδα του αρχείου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897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0973D-A685-4E5F-8C12-05D54DBB3607}" type="slidenum">
              <a:rPr lang="el-GR" altLang="en-US"/>
              <a:pPr>
                <a:defRPr/>
              </a:pPr>
              <a:t>56</a:t>
            </a:fld>
            <a:endParaRPr lang="el-GR" altLang="en-US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609600" y="2209800"/>
            <a:ext cx="5562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lower := 1; upper := Β;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while (upper </a:t>
            </a:r>
            <a:r>
              <a:rPr lang="en-US" altLang="en-US" sz="1600" dirty="0">
                <a:latin typeface="+mn-lt"/>
                <a:sym typeface="Symbol" pitchFamily="18" charset="2"/>
              </a:rPr>
              <a:t> lower)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r>
              <a:rPr lang="en-US" altLang="en-US" sz="1600" dirty="0">
                <a:latin typeface="+mn-lt"/>
                <a:sym typeface="Symbol" pitchFamily="18" charset="2"/>
              </a:rPr>
              <a:t> := (lower + upper) div 2;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read block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endParaRPr lang="en-US" altLang="en-US" sz="1600" dirty="0">
              <a:latin typeface="+mn-lt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</a:t>
            </a:r>
            <a:r>
              <a:rPr lang="el-GR" altLang="en-US" sz="1600" dirty="0" err="1">
                <a:latin typeface="+mn-lt"/>
              </a:rPr>
              <a:t>if</a:t>
            </a:r>
            <a:r>
              <a:rPr lang="el-GR" altLang="en-US" sz="1600" dirty="0">
                <a:latin typeface="+mn-lt"/>
              </a:rPr>
              <a:t> (K &lt; τιμής διάταξης της πρώτης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upper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- 1;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if (K &gt; </a:t>
            </a:r>
            <a:r>
              <a:rPr lang="el-GR" altLang="en-US" sz="1600" dirty="0">
                <a:latin typeface="+mn-lt"/>
              </a:rPr>
              <a:t>τιμής διάταξης της  τελευταίας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lower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+ 1;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...</a:t>
            </a:r>
            <a:endParaRPr lang="el-GR" altLang="en-US" sz="1600" dirty="0">
              <a:latin typeface="+mn-lt"/>
            </a:endParaRPr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4643438" y="2349500"/>
            <a:ext cx="4249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</a:t>
            </a:r>
            <a:r>
              <a:rPr lang="en-US" sz="2000" dirty="0">
                <a:latin typeface="Calibri" pitchFamily="34" charset="0"/>
              </a:rPr>
              <a:t>: log B * (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log 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4500563" y="5732463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 Συνθήκη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πχ., &lt;= ??</a:t>
            </a:r>
          </a:p>
        </p:txBody>
      </p:sp>
      <p:sp>
        <p:nvSpPr>
          <p:cNvPr id="61450" name="Text Box 7"/>
          <p:cNvSpPr txBox="1">
            <a:spLocks noChangeArrowheads="1"/>
          </p:cNvSpPr>
          <p:nvPr/>
        </p:nvSpPr>
        <p:spPr bwMode="auto">
          <a:xfrm>
            <a:off x="5940425" y="2852738"/>
            <a:ext cx="2665413" cy="2170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795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5E1A8-C34D-4DBD-96EC-E1229127A335}" type="slidenum">
              <a:rPr lang="el-GR" altLang="en-US"/>
              <a:pPr>
                <a:defRPr/>
              </a:pPr>
              <a:t>57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Μετακίνηση εγγραφών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914400" y="3352800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 smtClean="0">
                <a:latin typeface="Calibri" pitchFamily="34" charset="0"/>
              </a:rPr>
              <a:t>  Χρήση </a:t>
            </a:r>
            <a:r>
              <a:rPr lang="el-GR" altLang="en-US" sz="2000" dirty="0">
                <a:latin typeface="Calibri" pitchFamily="34" charset="0"/>
              </a:rPr>
              <a:t>σημαδιού διαγραφής</a:t>
            </a: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323850" y="4005263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46406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1D085-46EF-4EE3-ABC0-D87D3F93CCD7}" type="slidenum">
              <a:rPr lang="el-GR" altLang="en-US"/>
              <a:pPr>
                <a:defRPr/>
              </a:pPr>
              <a:t>58</a:t>
            </a:fld>
            <a:endParaRPr lang="el-GR" altLang="en-US"/>
          </a:p>
        </p:txBody>
      </p:sp>
      <p:sp>
        <p:nvSpPr>
          <p:cNvPr id="63494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Ανάγνωση όλων των εγγραφών σε διάταξη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543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D1433-5FDC-4543-A16E-8DE23DD9BE7C}" type="slidenum">
              <a:rPr lang="el-GR" altLang="en-US"/>
              <a:pPr>
                <a:defRPr/>
              </a:pPr>
              <a:t>59</a:t>
            </a:fld>
            <a:endParaRPr lang="el-GR" altLang="en-US"/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539750" y="2205038"/>
            <a:ext cx="76533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990000"/>
              </a:buClr>
            </a:pPr>
            <a:r>
              <a:rPr lang="el-GR" altLang="en-US" sz="2800" dirty="0" smtClean="0">
                <a:latin typeface="Calibri" pitchFamily="34" charset="0"/>
              </a:rPr>
              <a:t>Βασική </a:t>
            </a:r>
            <a:r>
              <a:rPr lang="el-GR" altLang="en-US" sz="2800" dirty="0">
                <a:latin typeface="Calibri" pitchFamily="34" charset="0"/>
              </a:rPr>
              <a:t>ιδέα: η τοποθέτηση των εγγραφών στα </a:t>
            </a:r>
            <a:r>
              <a:rPr lang="en-US" altLang="en-US" sz="2800" dirty="0">
                <a:latin typeface="Calibri" pitchFamily="34" charset="0"/>
              </a:rPr>
              <a:t>blocks </a:t>
            </a:r>
            <a:r>
              <a:rPr lang="el-GR" altLang="en-US" sz="2800" dirty="0">
                <a:latin typeface="Calibri" pitchFamily="34" charset="0"/>
              </a:rPr>
              <a:t>του αρχείου γίνεται εφαρμόζοντας μια συνάρτηση κατακερματισμού σε κάποιο από τα πεδία της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703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>
            <a:off x="685800" y="6248400"/>
            <a:ext cx="1905000" cy="4572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Freeform 3"/>
          <p:cNvSpPr>
            <a:spLocks/>
          </p:cNvSpPr>
          <p:nvPr/>
        </p:nvSpPr>
        <p:spPr bwMode="auto">
          <a:xfrm>
            <a:off x="3124200" y="6248400"/>
            <a:ext cx="2895600" cy="4572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Freeform 4"/>
          <p:cNvSpPr>
            <a:spLocks/>
          </p:cNvSpPr>
          <p:nvPr/>
        </p:nvSpPr>
        <p:spPr bwMode="auto">
          <a:xfrm>
            <a:off x="1127125" y="5565775"/>
            <a:ext cx="4656138" cy="822325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4572000" y="2205038"/>
            <a:ext cx="3276600" cy="4011612"/>
            <a:chOff x="2520" y="1175"/>
            <a:chExt cx="2064" cy="2527"/>
          </a:xfrm>
        </p:grpSpPr>
        <p:sp>
          <p:nvSpPr>
            <p:cNvPr id="5142" name="Text Box 6"/>
            <p:cNvSpPr txBox="1">
              <a:spLocks noChangeArrowheads="1"/>
            </p:cNvSpPr>
            <p:nvPr/>
          </p:nvSpPr>
          <p:spPr bwMode="auto">
            <a:xfrm>
              <a:off x="2948" y="1200"/>
              <a:ext cx="121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Βελτιστοποίηση και </a:t>
              </a:r>
            </a:p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Εκτέλεση ερωτήσεων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3" name="Text Box 7"/>
            <p:cNvSpPr txBox="1">
              <a:spLocks noChangeArrowheads="1"/>
            </p:cNvSpPr>
            <p:nvPr/>
          </p:nvSpPr>
          <p:spPr bwMode="auto">
            <a:xfrm>
              <a:off x="3006" y="1723"/>
              <a:ext cx="10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Σχεσιακοί Τελεστές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4" name="Text Box 8"/>
            <p:cNvSpPr txBox="1">
              <a:spLocks noChangeArrowheads="1"/>
            </p:cNvSpPr>
            <p:nvPr/>
          </p:nvSpPr>
          <p:spPr bwMode="auto">
            <a:xfrm>
              <a:off x="2584" y="2044"/>
              <a:ext cx="19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Αρχεία και Μέθοδοι Προσπέλασης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5" name="Text Box 9"/>
            <p:cNvSpPr txBox="1">
              <a:spLocks noChangeArrowheads="1"/>
            </p:cNvSpPr>
            <p:nvPr/>
          </p:nvSpPr>
          <p:spPr bwMode="auto">
            <a:xfrm>
              <a:off x="2606" y="2411"/>
              <a:ext cx="190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Διαχείριση Καταχωρητών (</a:t>
              </a:r>
              <a:r>
                <a:rPr lang="en-US" altLang="en-US" sz="1600">
                  <a:latin typeface="Arial" charset="0"/>
                </a:rPr>
                <a:t>Buffer</a:t>
              </a:r>
              <a:r>
                <a:rPr lang="el-GR" altLang="en-US" sz="1600">
                  <a:latin typeface="Arial" charset="0"/>
                </a:rPr>
                <a:t>)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6" name="Text Box 10"/>
            <p:cNvSpPr txBox="1">
              <a:spLocks noChangeArrowheads="1"/>
            </p:cNvSpPr>
            <p:nvPr/>
          </p:nvSpPr>
          <p:spPr bwMode="auto">
            <a:xfrm>
              <a:off x="3039" y="2742"/>
              <a:ext cx="102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Διαχείριση Δίσκου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7" name="Freeform 11"/>
            <p:cNvSpPr>
              <a:spLocks/>
            </p:cNvSpPr>
            <p:nvPr/>
          </p:nvSpPr>
          <p:spPr bwMode="auto">
            <a:xfrm>
              <a:off x="2536" y="1175"/>
              <a:ext cx="2030" cy="1809"/>
            </a:xfrm>
            <a:custGeom>
              <a:avLst/>
              <a:gdLst>
                <a:gd name="T0" fmla="*/ 0 w 10000"/>
                <a:gd name="T1" fmla="*/ 0 h 10000"/>
                <a:gd name="T2" fmla="*/ 17 w 10000"/>
                <a:gd name="T3" fmla="*/ 0 h 10000"/>
                <a:gd name="T4" fmla="*/ 17 w 10000"/>
                <a:gd name="T5" fmla="*/ 11 h 10000"/>
                <a:gd name="T6" fmla="*/ 0 w 10000"/>
                <a:gd name="T7" fmla="*/ 11 h 10000"/>
                <a:gd name="T8" fmla="*/ 0 w 10000"/>
                <a:gd name="T9" fmla="*/ 0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00"/>
                <a:gd name="T16" fmla="*/ 0 h 10000"/>
                <a:gd name="T17" fmla="*/ 10000 w 10000"/>
                <a:gd name="T18" fmla="*/ 10000 h 1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noFill/>
            <a:ln w="508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2"/>
            <p:cNvSpPr>
              <a:spLocks noChangeShapeType="1"/>
            </p:cNvSpPr>
            <p:nvPr/>
          </p:nvSpPr>
          <p:spPr bwMode="auto">
            <a:xfrm>
              <a:off x="2520" y="1652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3"/>
            <p:cNvSpPr>
              <a:spLocks noChangeShapeType="1"/>
            </p:cNvSpPr>
            <p:nvPr/>
          </p:nvSpPr>
          <p:spPr bwMode="auto">
            <a:xfrm>
              <a:off x="2520" y="1988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14"/>
            <p:cNvSpPr>
              <a:spLocks noChangeShapeType="1"/>
            </p:cNvSpPr>
            <p:nvPr/>
          </p:nvSpPr>
          <p:spPr bwMode="auto">
            <a:xfrm>
              <a:off x="2520" y="2276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15"/>
            <p:cNvSpPr>
              <a:spLocks noChangeShapeType="1"/>
            </p:cNvSpPr>
            <p:nvPr/>
          </p:nvSpPr>
          <p:spPr bwMode="auto">
            <a:xfrm>
              <a:off x="2520" y="2660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16"/>
            <p:cNvSpPr>
              <a:spLocks/>
            </p:cNvSpPr>
            <p:nvPr/>
          </p:nvSpPr>
          <p:spPr bwMode="auto">
            <a:xfrm>
              <a:off x="3200" y="3296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7"/>
            <p:cNvSpPr>
              <a:spLocks noChangeShapeType="1"/>
            </p:cNvSpPr>
            <p:nvPr/>
          </p:nvSpPr>
          <p:spPr bwMode="auto">
            <a:xfrm>
              <a:off x="3190" y="3329"/>
              <a:ext cx="2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18"/>
            <p:cNvSpPr>
              <a:spLocks noChangeShapeType="1"/>
            </p:cNvSpPr>
            <p:nvPr/>
          </p:nvSpPr>
          <p:spPr bwMode="auto">
            <a:xfrm>
              <a:off x="3860" y="3346"/>
              <a:ext cx="8" cy="3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19"/>
            <p:cNvSpPr>
              <a:spLocks/>
            </p:cNvSpPr>
            <p:nvPr/>
          </p:nvSpPr>
          <p:spPr bwMode="auto">
            <a:xfrm>
              <a:off x="3200" y="3632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Text Box 20"/>
            <p:cNvSpPr txBox="1">
              <a:spLocks noChangeArrowheads="1"/>
            </p:cNvSpPr>
            <p:nvPr/>
          </p:nvSpPr>
          <p:spPr bwMode="auto">
            <a:xfrm>
              <a:off x="3391" y="3446"/>
              <a:ext cx="192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lnSpc>
                  <a:spcPts val="2200"/>
                </a:lnSpc>
              </a:pPr>
              <a:r>
                <a:rPr lang="el-GR" altLang="en-US">
                  <a:solidFill>
                    <a:srgbClr val="280049"/>
                  </a:solidFill>
                  <a:latin typeface="Arial" charset="0"/>
                </a:rPr>
                <a:t>ΒΔ</a:t>
              </a:r>
              <a:endParaRPr lang="en-US" altLang="en-US">
                <a:solidFill>
                  <a:srgbClr val="280049"/>
                </a:solidFill>
                <a:latin typeface="Arial" charset="0"/>
              </a:endParaRPr>
            </a:p>
          </p:txBody>
        </p:sp>
        <p:sp>
          <p:nvSpPr>
            <p:cNvPr id="5157" name="Line 21"/>
            <p:cNvSpPr>
              <a:spLocks noChangeShapeType="1"/>
            </p:cNvSpPr>
            <p:nvPr/>
          </p:nvSpPr>
          <p:spPr bwMode="auto">
            <a:xfrm>
              <a:off x="3476" y="3000"/>
              <a:ext cx="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6" name="Line 22"/>
          <p:cNvSpPr>
            <a:spLocks noChangeShapeType="1"/>
          </p:cNvSpPr>
          <p:nvPr/>
        </p:nvSpPr>
        <p:spPr bwMode="auto">
          <a:xfrm>
            <a:off x="4284663" y="3716338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23"/>
          <p:cNvSpPr>
            <a:spLocks noChangeShapeType="1"/>
          </p:cNvSpPr>
          <p:nvPr/>
        </p:nvSpPr>
        <p:spPr bwMode="auto">
          <a:xfrm>
            <a:off x="4284663" y="3716338"/>
            <a:ext cx="127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24"/>
          <p:cNvSpPr>
            <a:spLocks noChangeShapeType="1"/>
          </p:cNvSpPr>
          <p:nvPr/>
        </p:nvSpPr>
        <p:spPr bwMode="auto">
          <a:xfrm>
            <a:off x="4284663" y="4868863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25"/>
          <p:cNvSpPr>
            <a:spLocks noChangeShapeType="1"/>
          </p:cNvSpPr>
          <p:nvPr/>
        </p:nvSpPr>
        <p:spPr bwMode="auto">
          <a:xfrm flipH="1">
            <a:off x="3635375" y="4292600"/>
            <a:ext cx="50482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Text Box 30"/>
          <p:cNvSpPr txBox="1">
            <a:spLocks noChangeArrowheads="1"/>
          </p:cNvSpPr>
          <p:nvPr/>
        </p:nvSpPr>
        <p:spPr bwMode="auto">
          <a:xfrm>
            <a:off x="684213" y="2492375"/>
            <a:ext cx="3168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Η (εσωτερική) αρχιτεκτονική ενός ΣΔΒΔ είναι σε επίπεδα</a:t>
            </a:r>
          </a:p>
        </p:txBody>
      </p:sp>
      <p:sp>
        <p:nvSpPr>
          <p:cNvPr id="5134" name="Text Box 31"/>
          <p:cNvSpPr txBox="1">
            <a:spLocks noChangeArrowheads="1"/>
          </p:cNvSpPr>
          <p:nvPr/>
        </p:nvSpPr>
        <p:spPr bwMode="auto">
          <a:xfrm>
            <a:off x="468313" y="4076700"/>
            <a:ext cx="3671887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mtClean="0">
                <a:latin typeface="Calibri" pitchFamily="34" charset="0"/>
              </a:rPr>
              <a:t>Αρχικά </a:t>
            </a:r>
            <a:r>
              <a:rPr lang="el-GR" altLang="en-US" dirty="0">
                <a:latin typeface="Calibri" pitchFamily="34" charset="0"/>
              </a:rPr>
              <a:t>θα δούμε: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Αποθήκευση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Δομή αρχείων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Στη συνέχεια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Τα παραπάνω επίπεδα</a:t>
            </a:r>
          </a:p>
        </p:txBody>
      </p:sp>
      <p:sp>
        <p:nvSpPr>
          <p:cNvPr id="5135" name="Line 32"/>
          <p:cNvSpPr>
            <a:spLocks noChangeShapeType="1"/>
          </p:cNvSpPr>
          <p:nvPr/>
        </p:nvSpPr>
        <p:spPr bwMode="auto">
          <a:xfrm>
            <a:off x="6227763" y="14128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Text Box 33"/>
          <p:cNvSpPr txBox="1">
            <a:spLocks noChangeArrowheads="1"/>
          </p:cNvSpPr>
          <p:nvPr/>
        </p:nvSpPr>
        <p:spPr bwMode="auto">
          <a:xfrm>
            <a:off x="6300788" y="1557338"/>
            <a:ext cx="1800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+mn-lt"/>
              </a:rPr>
              <a:t>SQL </a:t>
            </a:r>
            <a:endParaRPr lang="el-GR" altLang="en-US" sz="2000" dirty="0">
              <a:latin typeface="+mn-lt"/>
            </a:endParaRPr>
          </a:p>
        </p:txBody>
      </p:sp>
      <p:sp>
        <p:nvSpPr>
          <p:cNvPr id="5137" name="AutoShape 34"/>
          <p:cNvSpPr>
            <a:spLocks/>
          </p:cNvSpPr>
          <p:nvPr/>
        </p:nvSpPr>
        <p:spPr bwMode="auto">
          <a:xfrm>
            <a:off x="7885113" y="2205038"/>
            <a:ext cx="287337" cy="3024187"/>
          </a:xfrm>
          <a:prstGeom prst="rightBrace">
            <a:avLst>
              <a:gd name="adj1" fmla="val 877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Text Box 35"/>
          <p:cNvSpPr txBox="1">
            <a:spLocks noChangeArrowheads="1"/>
          </p:cNvSpPr>
          <p:nvPr/>
        </p:nvSpPr>
        <p:spPr bwMode="auto">
          <a:xfrm>
            <a:off x="8172450" y="3500438"/>
            <a:ext cx="792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ΣΔΒΔ</a:t>
            </a: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150B-DD50-413A-ADA9-630C840A0A41}" type="slidenum">
              <a:rPr lang="el-GR" altLang="en-US"/>
              <a:pPr>
                <a:defRPr/>
              </a:pPr>
              <a:t>6</a:t>
            </a:fld>
            <a:endParaRPr lang="el-GR" altLang="en-US" dirty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38" name="Title 6"/>
          <p:cNvSpPr>
            <a:spLocks noGrp="1"/>
          </p:cNvSpPr>
          <p:nvPr>
            <p:ph type="title"/>
          </p:nvPr>
        </p:nvSpPr>
        <p:spPr>
          <a:xfrm>
            <a:off x="438802" y="13647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 (πιο αναλυτικά)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59253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1E9A3-D94B-4821-900B-6C1AF56D8482}" type="slidenum">
              <a:rPr lang="el-GR" altLang="en-US"/>
              <a:pPr>
                <a:defRPr/>
              </a:pPr>
              <a:t>60</a:t>
            </a:fld>
            <a:endParaRPr lang="el-GR" altLang="en-US"/>
          </a:p>
        </p:txBody>
      </p:sp>
      <p:sp>
        <p:nvSpPr>
          <p:cNvPr id="65542" name="Text Box 3"/>
          <p:cNvSpPr txBox="1">
            <a:spLocks noChangeArrowheads="1"/>
          </p:cNvSpPr>
          <p:nvPr/>
        </p:nvSpPr>
        <p:spPr bwMode="auto">
          <a:xfrm>
            <a:off x="396875" y="2030816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(τα δεδομένα είναι στη μνήμη, όπως στις δομές δεδομένων)</a:t>
            </a:r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911225" y="3843338"/>
            <a:ext cx="647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h</a:t>
            </a:r>
            <a:r>
              <a:rPr lang="el-GR" altLang="en-US" sz="2000">
                <a:latin typeface="Calibri" pitchFamily="34" charset="0"/>
              </a:rPr>
              <a:t>: </a:t>
            </a:r>
            <a:r>
              <a:rPr lang="el-GR" altLang="en-US" sz="2000" i="1">
                <a:latin typeface="Calibri" pitchFamily="34" charset="0"/>
              </a:rPr>
              <a:t>συνάρτηση κατακερματισμού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1444625" y="4300538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i</a:t>
            </a:r>
          </a:p>
        </p:txBody>
      </p:sp>
      <p:grpSp>
        <p:nvGrpSpPr>
          <p:cNvPr id="65545" name="Group 6"/>
          <p:cNvGrpSpPr>
            <a:grpSpLocks/>
          </p:cNvGrpSpPr>
          <p:nvPr/>
        </p:nvGrpSpPr>
        <p:grpSpPr bwMode="auto">
          <a:xfrm>
            <a:off x="682625" y="4605338"/>
            <a:ext cx="2971800" cy="1143000"/>
            <a:chOff x="384" y="2448"/>
            <a:chExt cx="1872" cy="720"/>
          </a:xfrm>
        </p:grpSpPr>
        <p:sp>
          <p:nvSpPr>
            <p:cNvPr id="65551" name="Text Box 7"/>
            <p:cNvSpPr txBox="1">
              <a:spLocks noChangeArrowheads="1"/>
            </p:cNvSpPr>
            <p:nvPr/>
          </p:nvSpPr>
          <p:spPr bwMode="auto">
            <a:xfrm>
              <a:off x="384" y="2688"/>
              <a:ext cx="187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Πεδίο αναζήτησης - Πεδίο κατακερματισμού</a:t>
              </a:r>
            </a:p>
          </p:txBody>
        </p:sp>
        <p:sp>
          <p:nvSpPr>
            <p:cNvPr id="65552" name="Rectangle 8"/>
            <p:cNvSpPr>
              <a:spLocks noChangeArrowheads="1"/>
            </p:cNvSpPr>
            <p:nvPr/>
          </p:nvSpPr>
          <p:spPr bwMode="auto">
            <a:xfrm>
              <a:off x="384" y="2688"/>
              <a:ext cx="17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3" name="Line 9"/>
            <p:cNvSpPr>
              <a:spLocks noChangeShapeType="1"/>
            </p:cNvSpPr>
            <p:nvPr/>
          </p:nvSpPr>
          <p:spPr bwMode="auto">
            <a:xfrm flipV="1">
              <a:off x="1008" y="2448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6" name="Group 10"/>
          <p:cNvGrpSpPr>
            <a:grpSpLocks/>
          </p:cNvGrpSpPr>
          <p:nvPr/>
        </p:nvGrpSpPr>
        <p:grpSpPr bwMode="auto">
          <a:xfrm>
            <a:off x="2587625" y="4376738"/>
            <a:ext cx="5657850" cy="401637"/>
            <a:chOff x="1392" y="2640"/>
            <a:chExt cx="3216" cy="240"/>
          </a:xfrm>
        </p:grpSpPr>
        <p:sp>
          <p:nvSpPr>
            <p:cNvPr id="65548" name="Text Box 11"/>
            <p:cNvSpPr txBox="1">
              <a:spLocks noChangeArrowheads="1"/>
            </p:cNvSpPr>
            <p:nvPr/>
          </p:nvSpPr>
          <p:spPr bwMode="auto">
            <a:xfrm>
              <a:off x="1872" y="2640"/>
              <a:ext cx="2736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Σε ποιο κάδο - τιμή από 0 έως Μ-1</a:t>
              </a:r>
            </a:p>
          </p:txBody>
        </p:sp>
        <p:sp>
          <p:nvSpPr>
            <p:cNvPr id="65549" name="Rectangle 12"/>
            <p:cNvSpPr>
              <a:spLocks noChangeArrowheads="1"/>
            </p:cNvSpPr>
            <p:nvPr/>
          </p:nvSpPr>
          <p:spPr bwMode="auto">
            <a:xfrm>
              <a:off x="1872" y="2640"/>
              <a:ext cx="24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0" name="Line 13"/>
            <p:cNvSpPr>
              <a:spLocks noChangeShapeType="1"/>
            </p:cNvSpPr>
            <p:nvPr/>
          </p:nvSpPr>
          <p:spPr bwMode="auto">
            <a:xfrm flipH="1">
              <a:off x="1392" y="273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Text Box 14"/>
          <p:cNvSpPr txBox="1">
            <a:spLocks noChangeArrowheads="1"/>
          </p:cNvSpPr>
          <p:nvPr/>
        </p:nvSpPr>
        <p:spPr bwMode="auto">
          <a:xfrm>
            <a:off x="323850" y="3284538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Πίνακας κατακερματισμού με Μ θέσεις - κάδους (</a:t>
            </a:r>
            <a:r>
              <a:rPr lang="en-US" altLang="en-US" sz="2400">
                <a:latin typeface="Calibri" pitchFamily="34" charset="0"/>
              </a:rPr>
              <a:t>buckets)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Εσωτερικός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8662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4EB3A-C714-4452-A732-6C03C6D3CDCD}" type="slidenum">
              <a:rPr lang="el-GR" altLang="en-US"/>
              <a:pPr>
                <a:defRPr/>
              </a:pPr>
              <a:t>61</a:t>
            </a:fld>
            <a:endParaRPr lang="el-GR" altLang="en-US"/>
          </a:p>
        </p:txBody>
      </p:sp>
      <p:sp>
        <p:nvSpPr>
          <p:cNvPr id="66566" name="Text Box 3"/>
          <p:cNvSpPr txBox="1">
            <a:spLocks noChangeArrowheads="1"/>
          </p:cNvSpPr>
          <p:nvPr/>
        </p:nvSpPr>
        <p:spPr bwMode="auto">
          <a:xfrm>
            <a:off x="1066800" y="41148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</a:t>
            </a:r>
            <a:r>
              <a:rPr lang="el-GR" altLang="en-US" sz="2000" i="1">
                <a:solidFill>
                  <a:srgbClr val="990000"/>
                </a:solidFill>
                <a:latin typeface="Calibri" pitchFamily="34" charset="0"/>
              </a:rPr>
              <a:t>k</a:t>
            </a:r>
            <a:r>
              <a:rPr lang="el-GR" altLang="en-US" sz="2000">
                <a:latin typeface="Calibri" pitchFamily="34" charset="0"/>
              </a:rPr>
              <a:t>) = i</a:t>
            </a:r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457200" y="4953000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Τιμή του πεδίου κατακερματισμού</a:t>
            </a:r>
          </a:p>
        </p:txBody>
      </p:sp>
      <p:sp>
        <p:nvSpPr>
          <p:cNvPr id="66568" name="Rectangle 5"/>
          <p:cNvSpPr>
            <a:spLocks noChangeArrowheads="1"/>
          </p:cNvSpPr>
          <p:nvPr/>
        </p:nvSpPr>
        <p:spPr bwMode="auto">
          <a:xfrm>
            <a:off x="457200" y="4876800"/>
            <a:ext cx="2133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66569" name="Line 6"/>
          <p:cNvSpPr>
            <a:spLocks noChangeShapeType="1"/>
          </p:cNvSpPr>
          <p:nvPr/>
        </p:nvSpPr>
        <p:spPr bwMode="auto">
          <a:xfrm flipV="1">
            <a:off x="1331913" y="4437063"/>
            <a:ext cx="163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Text Box 7"/>
          <p:cNvSpPr txBox="1">
            <a:spLocks noChangeArrowheads="1"/>
          </p:cNvSpPr>
          <p:nvPr/>
        </p:nvSpPr>
        <p:spPr bwMode="auto">
          <a:xfrm>
            <a:off x="2978150" y="4114800"/>
            <a:ext cx="4337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Διεύθυνση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(αριθμός)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του αρχείου που είναι αποθηκευμένη</a:t>
            </a:r>
          </a:p>
        </p:txBody>
      </p:sp>
      <p:sp>
        <p:nvSpPr>
          <p:cNvPr id="66571" name="Rectangle 8"/>
          <p:cNvSpPr>
            <a:spLocks noChangeArrowheads="1"/>
          </p:cNvSpPr>
          <p:nvPr/>
        </p:nvSpPr>
        <p:spPr bwMode="auto">
          <a:xfrm>
            <a:off x="2895600" y="4114800"/>
            <a:ext cx="4484688" cy="754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572" name="Line 9"/>
          <p:cNvSpPr>
            <a:spLocks noChangeShapeType="1"/>
          </p:cNvSpPr>
          <p:nvPr/>
        </p:nvSpPr>
        <p:spPr bwMode="auto">
          <a:xfrm flipH="1">
            <a:off x="2133600" y="4343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Text Box 10"/>
          <p:cNvSpPr txBox="1">
            <a:spLocks noChangeArrowheads="1"/>
          </p:cNvSpPr>
          <p:nvPr/>
        </p:nvSpPr>
        <p:spPr bwMode="auto">
          <a:xfrm>
            <a:off x="2051050" y="3213100"/>
            <a:ext cx="345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Στόχος</a:t>
            </a:r>
          </a:p>
        </p:txBody>
      </p:sp>
      <p:sp>
        <p:nvSpPr>
          <p:cNvPr id="66574" name="Text Box 11"/>
          <p:cNvSpPr txBox="1">
            <a:spLocks noChangeArrowheads="1"/>
          </p:cNvSpPr>
          <p:nvPr/>
        </p:nvSpPr>
        <p:spPr bwMode="auto">
          <a:xfrm>
            <a:off x="3276600" y="5229225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Η εγγραφή με τιμή στο πεδίο κατακερματισμού 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k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αποθηκεύεται στο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</a:t>
            </a:r>
            <a:r>
              <a:rPr lang="el-GR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οστο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block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(κάδο) του αρχείου</a:t>
            </a:r>
          </a:p>
        </p:txBody>
      </p:sp>
      <p:sp>
        <p:nvSpPr>
          <p:cNvPr id="66575" name="Text Box 12"/>
          <p:cNvSpPr txBox="1">
            <a:spLocks noChangeArrowheads="1"/>
          </p:cNvSpPr>
          <p:nvPr/>
        </p:nvSpPr>
        <p:spPr bwMode="auto">
          <a:xfrm>
            <a:off x="563420" y="2202574"/>
            <a:ext cx="777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Εξωτερικός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(εφαρμογή σε δεδομένα αποθηκευμένα σε αρχεία)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6856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169FD-C884-40EC-83DE-6A4AD403EA73}" type="slidenum">
              <a:rPr lang="el-GR" altLang="en-US"/>
              <a:pPr>
                <a:defRPr/>
              </a:pPr>
              <a:t>62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75070" y="1862411"/>
            <a:ext cx="647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i="1" dirty="0">
                <a:latin typeface="Calibri" pitchFamily="34" charset="0"/>
              </a:rPr>
              <a:t>h</a:t>
            </a:r>
            <a:r>
              <a:rPr lang="el-GR" altLang="en-US" sz="3200" dirty="0">
                <a:latin typeface="Calibri" pitchFamily="34" charset="0"/>
              </a:rPr>
              <a:t>: συνάρτηση κατακερματισμού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3429000"/>
            <a:ext cx="6927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l-GR" altLang="en-US" sz="2400" dirty="0">
                <a:latin typeface="Calibri" pitchFamily="34" charset="0"/>
              </a:rPr>
              <a:t> Συνηθισμένη συνάρτηση κατακερματισμού: 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2339975" y="4076700"/>
            <a:ext cx="289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h(</a:t>
            </a:r>
            <a:r>
              <a:rPr lang="en-US" altLang="en-US" sz="2400" dirty="0">
                <a:latin typeface="Calibri" pitchFamily="34" charset="0"/>
              </a:rPr>
              <a:t>k) = k 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mod M</a:t>
            </a:r>
            <a:endParaRPr lang="el-GR" altLang="en-US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7593" name="Text Box 6"/>
          <p:cNvSpPr txBox="1">
            <a:spLocks noChangeArrowheads="1"/>
          </p:cNvSpPr>
          <p:nvPr/>
        </p:nvSpPr>
        <p:spPr bwMode="auto">
          <a:xfrm>
            <a:off x="611187" y="2811438"/>
            <a:ext cx="77821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(Στόχος) Ομοιόμορφη </a:t>
            </a:r>
            <a:r>
              <a:rPr lang="el-GR" altLang="en-US" sz="2000" dirty="0">
                <a:latin typeface="Calibri" pitchFamily="34" charset="0"/>
              </a:rPr>
              <a:t>κατανομή των κλειδιών στους κάδους (</a:t>
            </a:r>
            <a:r>
              <a:rPr lang="en-US" altLang="en-US" sz="2000" dirty="0">
                <a:latin typeface="Calibri" pitchFamily="34" charset="0"/>
              </a:rPr>
              <a:t>blocks)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67594" name="Text Box 7"/>
          <p:cNvSpPr txBox="1">
            <a:spLocks noChangeArrowheads="1"/>
          </p:cNvSpPr>
          <p:nvPr/>
        </p:nvSpPr>
        <p:spPr bwMode="auto">
          <a:xfrm>
            <a:off x="1258888" y="4724400"/>
            <a:ext cx="2592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Συχνά </a:t>
            </a:r>
            <a:r>
              <a:rPr lang="en-US" altLang="en-US" dirty="0">
                <a:latin typeface="Calibri" pitchFamily="34" charset="0"/>
              </a:rPr>
              <a:t>M </a:t>
            </a:r>
            <a:r>
              <a:rPr lang="el-GR" altLang="en-US" dirty="0">
                <a:latin typeface="Calibri" pitchFamily="34" charset="0"/>
              </a:rPr>
              <a:t>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662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B2F06-8193-4FB8-8C00-956EE878147C}" type="slidenum">
              <a:rPr lang="el-GR" altLang="en-US"/>
              <a:pPr>
                <a:defRPr/>
              </a:pPr>
              <a:t>63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457200" y="2743200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Καλή συνάρτηση κατακερματισμού</a:t>
            </a:r>
            <a:r>
              <a:rPr lang="el-GR" altLang="en-US" sz="2000" dirty="0">
                <a:latin typeface="Calibri" pitchFamily="34" charset="0"/>
              </a:rPr>
              <a:t>: κατανέμει τις εγγραφές ομοιόμορφα στο χώρο των διευθύνσεων (ελαχιστοποίηση συγκρούσεων και λίγες αχρησιμοποίητες θέσεις)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533400" y="1705970"/>
            <a:ext cx="815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Σύγκρουση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(collision): </a:t>
            </a:r>
            <a:r>
              <a:rPr lang="el-GR" altLang="en-US" sz="2000" dirty="0">
                <a:latin typeface="Calibri" pitchFamily="34" charset="0"/>
              </a:rPr>
              <a:t>όταν μια νέα εγγραφή κατακερματίζεται σε μία ήδη γεμάτη θέση </a:t>
            </a: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609600" y="3962400"/>
            <a:ext cx="8077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Ευριστικοί</a:t>
            </a:r>
            <a:r>
              <a:rPr lang="el-GR" altLang="en-US" sz="2000" b="1" dirty="0">
                <a:latin typeface="Calibri" pitchFamily="34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αν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εγγραφές, πρέπει να επιλέξουμε το Μ ώστε το </a:t>
            </a:r>
            <a:r>
              <a:rPr lang="en-US" altLang="en-US" sz="2000" dirty="0">
                <a:latin typeface="Calibri" pitchFamily="34" charset="0"/>
              </a:rPr>
              <a:t>r/M </a:t>
            </a:r>
            <a:r>
              <a:rPr lang="el-GR" altLang="en-US" sz="2000" dirty="0">
                <a:latin typeface="Calibri" pitchFamily="34" charset="0"/>
              </a:rPr>
              <a:t>να είναι μεταξύ του 0</a:t>
            </a:r>
            <a:r>
              <a:rPr lang="en-US" altLang="en-US" sz="2000" dirty="0">
                <a:latin typeface="Calibri" pitchFamily="34" charset="0"/>
              </a:rPr>
              <a:t>.</a:t>
            </a:r>
            <a:r>
              <a:rPr lang="el-GR" altLang="en-US" sz="2000" dirty="0">
                <a:latin typeface="Calibri" pitchFamily="34" charset="0"/>
              </a:rPr>
              <a:t>7 και 0.9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όταν χρησιμοποιείται η </a:t>
            </a:r>
            <a:r>
              <a:rPr lang="en-US" altLang="en-US" sz="2000" dirty="0">
                <a:latin typeface="Calibri" pitchFamily="34" charset="0"/>
              </a:rPr>
              <a:t>mod </a:t>
            </a:r>
            <a:r>
              <a:rPr lang="el-GR" altLang="en-US" sz="2000" dirty="0">
                <a:latin typeface="Calibri" pitchFamily="34" charset="0"/>
              </a:rPr>
              <a:t>τότε είναι καλύτερα το Μ να είναι 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7564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1E70-12B7-4177-9F66-C33D96F61D94}" type="slidenum">
              <a:rPr lang="el-GR" altLang="en-US"/>
              <a:pPr>
                <a:defRPr/>
              </a:pPr>
              <a:t>64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1638300" y="1815152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Επίλυση Συγκρούσεων</a:t>
            </a: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1.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Ανοιχτή </a:t>
            </a:r>
            <a:r>
              <a:rPr lang="el-GR" altLang="en-US" sz="24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Διευθυνσιοδότηση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(open addressing): </a:t>
            </a:r>
            <a:r>
              <a:rPr lang="el-GR" altLang="en-US" sz="2400" dirty="0">
                <a:latin typeface="Calibri" pitchFamily="34" charset="0"/>
              </a:rPr>
              <a:t>χρησιμοποίησε την επόμενη κενή θέση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533400" y="35814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2.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Αλυσιδωτή Σύνδεση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(chaining): </a:t>
            </a:r>
            <a:r>
              <a:rPr lang="el-GR" altLang="en-US" sz="2400" dirty="0">
                <a:latin typeface="Calibri" pitchFamily="34" charset="0"/>
              </a:rPr>
              <a:t> για κάθε θέση μια συνδεδεμένη λίστα με εγγραφές υπερχείλισης</a:t>
            </a:r>
          </a:p>
        </p:txBody>
      </p:sp>
      <p:sp>
        <p:nvSpPr>
          <p:cNvPr id="69641" name="Text Box 6"/>
          <p:cNvSpPr txBox="1">
            <a:spLocks noChangeArrowheads="1"/>
          </p:cNvSpPr>
          <p:nvPr/>
        </p:nvSpPr>
        <p:spPr bwMode="auto">
          <a:xfrm>
            <a:off x="533400" y="45720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3.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Πολλαπλός Κατακερματισμός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(multiple hashing): </a:t>
            </a:r>
            <a:r>
              <a:rPr lang="el-GR" altLang="en-US" sz="2400" dirty="0">
                <a:latin typeface="Calibri" pitchFamily="34" charset="0"/>
              </a:rPr>
              <a:t>εφαρμογή μιας δεύτερης συνάρτησης κατακερματισμού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69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A42D-E813-4836-9FB6-F11EC38544F2}" type="slidenum">
              <a:rPr lang="el-GR" altLang="en-US"/>
              <a:pPr>
                <a:defRPr/>
              </a:pPr>
              <a:t>65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371600" y="32004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</a:t>
            </a:r>
            <a:r>
              <a:rPr lang="el-GR" altLang="en-US" sz="2000">
                <a:solidFill>
                  <a:srgbClr val="990000"/>
                </a:solidFill>
                <a:latin typeface="Calibri" pitchFamily="34" charset="0"/>
              </a:rPr>
              <a:t>i</a:t>
            </a:r>
            <a:endParaRPr lang="el-GR" altLang="en-US" sz="2000">
              <a:latin typeface="Calibri" pitchFamily="34" charset="0"/>
            </a:endParaRPr>
          </a:p>
        </p:txBody>
      </p:sp>
      <p:grpSp>
        <p:nvGrpSpPr>
          <p:cNvPr id="70663" name="Group 4"/>
          <p:cNvGrpSpPr>
            <a:grpSpLocks/>
          </p:cNvGrpSpPr>
          <p:nvPr/>
        </p:nvGrpSpPr>
        <p:grpSpPr bwMode="auto">
          <a:xfrm>
            <a:off x="468313" y="3573463"/>
            <a:ext cx="2286000" cy="1281112"/>
            <a:chOff x="288" y="2832"/>
            <a:chExt cx="1296" cy="816"/>
          </a:xfrm>
        </p:grpSpPr>
        <p:sp>
          <p:nvSpPr>
            <p:cNvPr id="70670" name="Text Box 5"/>
            <p:cNvSpPr txBox="1">
              <a:spLocks noChangeArrowheads="1"/>
            </p:cNvSpPr>
            <p:nvPr/>
          </p:nvSpPr>
          <p:spPr bwMode="auto">
            <a:xfrm>
              <a:off x="288" y="3120"/>
              <a:ext cx="1296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Τιμή του πεδίου κατακερματισμού</a:t>
              </a:r>
            </a:p>
          </p:txBody>
        </p:sp>
        <p:sp>
          <p:nvSpPr>
            <p:cNvPr id="70671" name="Rectangle 6"/>
            <p:cNvSpPr>
              <a:spLocks noChangeArrowheads="1"/>
            </p:cNvSpPr>
            <p:nvPr/>
          </p:nvSpPr>
          <p:spPr bwMode="auto">
            <a:xfrm>
              <a:off x="288" y="3072"/>
              <a:ext cx="124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72" name="Line 7"/>
            <p:cNvSpPr>
              <a:spLocks noChangeShapeType="1"/>
            </p:cNvSpPr>
            <p:nvPr/>
          </p:nvSpPr>
          <p:spPr bwMode="auto">
            <a:xfrm flipV="1">
              <a:off x="960" y="283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2743200" y="3124200"/>
            <a:ext cx="4495800" cy="762000"/>
            <a:chOff x="1536" y="1776"/>
            <a:chExt cx="2640" cy="480"/>
          </a:xfrm>
        </p:grpSpPr>
        <p:sp>
          <p:nvSpPr>
            <p:cNvPr id="70667" name="Text Box 9"/>
            <p:cNvSpPr txBox="1">
              <a:spLocks noChangeArrowheads="1"/>
            </p:cNvSpPr>
            <p:nvPr/>
          </p:nvSpPr>
          <p:spPr bwMode="auto">
            <a:xfrm>
              <a:off x="2064" y="1776"/>
              <a:ext cx="211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Σχετική διεύθυνση του κάδου (ποιος κάδος του αρχείου)</a:t>
              </a:r>
            </a:p>
          </p:txBody>
        </p:sp>
        <p:sp>
          <p:nvSpPr>
            <p:cNvPr id="70668" name="Rectangle 10"/>
            <p:cNvSpPr>
              <a:spLocks noChangeArrowheads="1"/>
            </p:cNvSpPr>
            <p:nvPr/>
          </p:nvSpPr>
          <p:spPr bwMode="auto">
            <a:xfrm>
              <a:off x="2016" y="1776"/>
              <a:ext cx="216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69" name="Line 11"/>
            <p:cNvSpPr>
              <a:spLocks noChangeShapeType="1"/>
            </p:cNvSpPr>
            <p:nvPr/>
          </p:nvSpPr>
          <p:spPr bwMode="auto">
            <a:xfrm flipH="1">
              <a:off x="1536" y="192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5" name="Text Box 12"/>
          <p:cNvSpPr txBox="1">
            <a:spLocks noChangeArrowheads="1"/>
          </p:cNvSpPr>
          <p:nvPr/>
        </p:nvSpPr>
        <p:spPr bwMode="auto">
          <a:xfrm>
            <a:off x="323850" y="21336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Κάδος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: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μια συστάδα από συνεχόμενα 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blocks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του αρχείου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70666" name="Text Box 13"/>
          <p:cNvSpPr txBox="1">
            <a:spLocks noChangeArrowheads="1"/>
          </p:cNvSpPr>
          <p:nvPr/>
        </p:nvSpPr>
        <p:spPr bwMode="auto">
          <a:xfrm>
            <a:off x="411752" y="5204006"/>
            <a:ext cx="8324850" cy="83099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Ο κατακερματισμός είναι πολύ αποδοτικός για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επιλογές 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(αναζητήσεις) ισότητας</a:t>
            </a:r>
            <a:endParaRPr lang="el-GR" altLang="en-US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8671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F18BF-C3F8-42BA-8EB0-52320552B0F0}" type="slidenum">
              <a:rPr lang="el-GR" altLang="en-US"/>
              <a:pPr>
                <a:defRPr/>
              </a:pPr>
              <a:t>66</a:t>
            </a:fld>
            <a:endParaRPr lang="el-GR" altLang="en-US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755650" y="1851025"/>
            <a:ext cx="723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Ένας πίνακας που αποθηκεύεται στην επικεφαλίδα του αρχείου μετατρέπει τον αριθμό κάδου στην αντίστοιχη διεύθυνση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71687" name="Group 4"/>
          <p:cNvGrpSpPr>
            <a:grpSpLocks/>
          </p:cNvGrpSpPr>
          <p:nvPr/>
        </p:nvGrpSpPr>
        <p:grpSpPr bwMode="auto">
          <a:xfrm>
            <a:off x="1447800" y="3429000"/>
            <a:ext cx="6019800" cy="2413000"/>
            <a:chOff x="912" y="1968"/>
            <a:chExt cx="3792" cy="1520"/>
          </a:xfrm>
        </p:grpSpPr>
        <p:sp>
          <p:nvSpPr>
            <p:cNvPr id="71688" name="Text Box 5"/>
            <p:cNvSpPr txBox="1">
              <a:spLocks noChangeArrowheads="1"/>
            </p:cNvSpPr>
            <p:nvPr/>
          </p:nvSpPr>
          <p:spPr bwMode="auto">
            <a:xfrm>
              <a:off x="912" y="2016"/>
              <a:ext cx="3792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0	</a:t>
              </a:r>
              <a:r>
                <a:rPr lang="el-GR" altLang="en-US" dirty="0" smtClean="0">
                  <a:latin typeface="Calibri" pitchFamily="34" charset="0"/>
                </a:rPr>
                <a:t>     διεύθυνση </a:t>
              </a:r>
              <a:r>
                <a:rPr lang="el-GR" altLang="en-US" dirty="0">
                  <a:latin typeface="Calibri" pitchFamily="34" charset="0"/>
                </a:rPr>
                <a:t>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1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2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…                                 ...</a:t>
              </a:r>
            </a:p>
            <a:p>
              <a:pPr>
                <a:spcBef>
                  <a:spcPct val="50000"/>
                </a:spcBef>
              </a:pPr>
              <a:endParaRPr lang="el-GR" altLang="en-US" sz="1400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Μ-1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</p:txBody>
        </p:sp>
        <p:sp>
          <p:nvSpPr>
            <p:cNvPr id="71689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928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1690" name="Line 7"/>
            <p:cNvSpPr>
              <a:spLocks noChangeShapeType="1"/>
            </p:cNvSpPr>
            <p:nvPr/>
          </p:nvSpPr>
          <p:spPr bwMode="auto">
            <a:xfrm>
              <a:off x="1392" y="225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Line 8"/>
            <p:cNvSpPr>
              <a:spLocks noChangeShapeType="1"/>
            </p:cNvSpPr>
            <p:nvPr/>
          </p:nvSpPr>
          <p:spPr bwMode="auto">
            <a:xfrm>
              <a:off x="1392" y="254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2" name="Line 9"/>
            <p:cNvSpPr>
              <a:spLocks noChangeShapeType="1"/>
            </p:cNvSpPr>
            <p:nvPr/>
          </p:nvSpPr>
          <p:spPr bwMode="auto">
            <a:xfrm>
              <a:off x="1392" y="283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3" name="Line 10"/>
            <p:cNvSpPr>
              <a:spLocks noChangeShapeType="1"/>
            </p:cNvSpPr>
            <p:nvPr/>
          </p:nvSpPr>
          <p:spPr bwMode="auto">
            <a:xfrm>
              <a:off x="1392" y="316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3916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1433E-C31A-4F3B-8DD0-6F1A53838F65}" type="slidenum">
              <a:rPr lang="el-GR" altLang="en-US"/>
              <a:pPr>
                <a:defRPr/>
              </a:pPr>
              <a:t>67</a:t>
            </a:fld>
            <a:endParaRPr lang="el-GR" altLang="en-US"/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609600" y="1733550"/>
            <a:ext cx="754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Συγκρούσεις - αλυσιδωτή σύνδεση - εγγραφές υπερχείλισης ανά κάδο</a:t>
            </a:r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304800" y="28194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1. Ανάγνωση όλου του αρχείου (</a:t>
            </a:r>
            <a:r>
              <a:rPr lang="en-US" altLang="en-US" sz="2000" b="1" dirty="0">
                <a:latin typeface="Calibri" pitchFamily="34" charset="0"/>
              </a:rPr>
              <a:t>scan)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70053" name="Text Box 5"/>
          <p:cNvSpPr txBox="1">
            <a:spLocks noChangeArrowheads="1"/>
          </p:cNvSpPr>
          <p:nvPr/>
        </p:nvSpPr>
        <p:spPr bwMode="auto">
          <a:xfrm>
            <a:off x="762000" y="3429000"/>
            <a:ext cx="7924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Έστω ότι διατηρούμε κάθε κάδο γεμάτο κατά 80% άρα ένα αρχείο με μέγεθος Β </a:t>
            </a:r>
            <a:r>
              <a:rPr lang="en-US" sz="2000" dirty="0">
                <a:latin typeface="Calibri" pitchFamily="34" charset="0"/>
              </a:rPr>
              <a:t> blocks</a:t>
            </a:r>
            <a:r>
              <a:rPr lang="el-GR" sz="2000" dirty="0">
                <a:latin typeface="Calibri" pitchFamily="34" charset="0"/>
              </a:rPr>
              <a:t> χρειάζεται 1.25 Β </a:t>
            </a:r>
            <a:r>
              <a:rPr lang="en-US" sz="2000" dirty="0">
                <a:latin typeface="Calibri" pitchFamily="34" charset="0"/>
              </a:rPr>
              <a:t> blocks</a:t>
            </a: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	1.25</a:t>
            </a:r>
            <a:r>
              <a:rPr lang="en-US" sz="2000" dirty="0">
                <a:latin typeface="Calibri" pitchFamily="34" charset="0"/>
              </a:rPr>
              <a:t> *</a:t>
            </a:r>
            <a:r>
              <a:rPr lang="el-GR" sz="2000" dirty="0">
                <a:latin typeface="Calibri" pitchFamily="34" charset="0"/>
              </a:rPr>
              <a:t> Β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(Τ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2712" name="Text Box 6"/>
          <p:cNvSpPr txBox="1">
            <a:spLocks noChangeArrowheads="1"/>
          </p:cNvSpPr>
          <p:nvPr/>
        </p:nvSpPr>
        <p:spPr bwMode="auto">
          <a:xfrm>
            <a:off x="381000" y="47244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72713" name="Text Box 7"/>
          <p:cNvSpPr txBox="1">
            <a:spLocks noChangeArrowheads="1"/>
          </p:cNvSpPr>
          <p:nvPr/>
        </p:nvSpPr>
        <p:spPr bwMode="auto">
          <a:xfrm>
            <a:off x="900113" y="5157788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Συνθήκη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ισότητας </a:t>
            </a:r>
            <a:r>
              <a:rPr lang="el-GR" altLang="en-US" sz="2000" dirty="0">
                <a:latin typeface="Calibri" pitchFamily="34" charset="0"/>
              </a:rPr>
              <a:t>και μόνο ένα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ανά κάδο: Τ</a:t>
            </a:r>
            <a:r>
              <a:rPr lang="en-US" altLang="en-US" sz="2000" baseline="-25000" dirty="0"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 + </a:t>
            </a: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C</a:t>
            </a:r>
            <a:endParaRPr lang="el-GR" altLang="en-US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2714" name="Text Box 8"/>
          <p:cNvSpPr txBox="1">
            <a:spLocks noChangeArrowheads="1"/>
          </p:cNvSpPr>
          <p:nvPr/>
        </p:nvSpPr>
        <p:spPr bwMode="auto">
          <a:xfrm>
            <a:off x="914400" y="5715000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Αν συνθήκη περιοχής (διαστήματος): </a:t>
            </a:r>
            <a:r>
              <a:rPr lang="en-US" altLang="en-US" sz="2000">
                <a:latin typeface="Calibri" pitchFamily="34" charset="0"/>
              </a:rPr>
              <a:t>scan!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6758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72158-9504-461E-8E32-B3357F41249B}" type="slidenum">
              <a:rPr lang="el-GR" altLang="en-US"/>
              <a:pPr>
                <a:defRPr/>
              </a:pPr>
              <a:t>68</a:t>
            </a:fld>
            <a:endParaRPr lang="el-GR" altLang="en-US"/>
          </a:p>
        </p:txBody>
      </p:sp>
      <p:sp>
        <p:nvSpPr>
          <p:cNvPr id="73733" name="Text Box 3"/>
          <p:cNvSpPr txBox="1">
            <a:spLocks noChangeArrowheads="1"/>
          </p:cNvSpPr>
          <p:nvPr/>
        </p:nvSpPr>
        <p:spPr bwMode="auto">
          <a:xfrm>
            <a:off x="323850" y="2126776"/>
            <a:ext cx="8458200" cy="29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+mn-lt"/>
              </a:rPr>
              <a:t>			   </a:t>
            </a:r>
            <a:r>
              <a:rPr lang="el-GR" altLang="en-US" sz="1600" dirty="0">
                <a:latin typeface="+mn-lt"/>
              </a:rPr>
              <a:t>Σωρός               Ταξινομημένο           Κατακερματισμένο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Ανάγνωση του αρχείου     </a:t>
            </a:r>
            <a:r>
              <a:rPr lang="el-GR" altLang="en-US" sz="1600" dirty="0" smtClean="0">
                <a:latin typeface="+mn-lt"/>
              </a:rPr>
              <a:t>   		          </a:t>
            </a:r>
            <a:r>
              <a:rPr lang="el-GR" altLang="en-US" sz="1600" dirty="0">
                <a:latin typeface="+mn-lt"/>
              </a:rPr>
              <a:t>Β</a:t>
            </a:r>
            <a:r>
              <a:rPr lang="en-US" altLang="en-US" sz="1600" dirty="0">
                <a:latin typeface="+mn-lt"/>
              </a:rPr>
              <a:t>               </a:t>
            </a:r>
            <a:r>
              <a:rPr lang="el-GR" altLang="en-US" sz="1600" dirty="0">
                <a:latin typeface="+mn-lt"/>
              </a:rPr>
              <a:t>           </a:t>
            </a:r>
            <a:r>
              <a:rPr lang="en-US" altLang="en-US" sz="1600" dirty="0" smtClean="0">
                <a:latin typeface="+mn-lt"/>
              </a:rPr>
              <a:t>B</a:t>
            </a:r>
            <a:r>
              <a:rPr lang="el-GR" altLang="en-US" sz="1600" dirty="0" smtClean="0">
                <a:latin typeface="+mn-lt"/>
              </a:rPr>
              <a:t>	</a:t>
            </a:r>
            <a:r>
              <a:rPr lang="en-US" altLang="en-US" sz="1600" dirty="0">
                <a:latin typeface="+mn-lt"/>
              </a:rPr>
              <a:t>		     1.25B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ισότητας			 </a:t>
            </a:r>
            <a:r>
              <a:rPr lang="el-GR" altLang="en-US" sz="1600" dirty="0" smtClean="0">
                <a:latin typeface="+mn-lt"/>
              </a:rPr>
              <a:t>			  </a:t>
            </a:r>
            <a:r>
              <a:rPr lang="el-GR" altLang="en-US" sz="1600" dirty="0">
                <a:latin typeface="+mn-lt"/>
              </a:rPr>
              <a:t>0.5 B                 </a:t>
            </a:r>
            <a:r>
              <a:rPr lang="el-GR" altLang="en-US" sz="1600" dirty="0" smtClean="0">
                <a:latin typeface="+mn-lt"/>
              </a:rPr>
              <a:t>	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                    </a:t>
            </a:r>
            <a:r>
              <a:rPr lang="el-GR" altLang="en-US" sz="1600" dirty="0" smtClean="0">
                <a:latin typeface="+mn-lt"/>
              </a:rPr>
              <a:t>	           </a:t>
            </a:r>
            <a:r>
              <a:rPr lang="el-GR" altLang="en-US" sz="1600" dirty="0">
                <a:latin typeface="+mn-lt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περιοχής			   </a:t>
            </a:r>
            <a:r>
              <a:rPr lang="el-GR" altLang="en-US" sz="1600" dirty="0" smtClean="0">
                <a:latin typeface="+mn-lt"/>
              </a:rPr>
              <a:t>			  </a:t>
            </a:r>
            <a:r>
              <a:rPr lang="el-GR" altLang="en-US" sz="1600" dirty="0">
                <a:latin typeface="+mn-lt"/>
              </a:rPr>
              <a:t>B	   </a:t>
            </a:r>
            <a:r>
              <a:rPr lang="el-GR" altLang="en-US" sz="1600" dirty="0" smtClean="0">
                <a:latin typeface="+mn-lt"/>
              </a:rPr>
              <a:t>	   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+ ταιριάσματα              1.25 Β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Εισαγωγή 	             </a:t>
            </a:r>
            <a:r>
              <a:rPr lang="el-GR" altLang="en-US" sz="1600" dirty="0" smtClean="0">
                <a:latin typeface="+mn-lt"/>
              </a:rPr>
              <a:t>				   2</a:t>
            </a:r>
            <a:r>
              <a:rPr lang="en-US" altLang="en-US" sz="1600" dirty="0" smtClean="0">
                <a:latin typeface="+mn-lt"/>
              </a:rPr>
              <a:t>     </a:t>
            </a:r>
            <a:r>
              <a:rPr lang="el-GR" altLang="en-US" sz="1600" dirty="0" smtClean="0">
                <a:latin typeface="+mn-lt"/>
              </a:rPr>
              <a:t>   </a:t>
            </a:r>
            <a:r>
              <a:rPr lang="en-US" altLang="en-US" sz="1600" dirty="0" smtClean="0">
                <a:latin typeface="+mn-lt"/>
              </a:rPr>
              <a:t>    </a:t>
            </a:r>
            <a:r>
              <a:rPr lang="el-GR" altLang="en-US" sz="1600" dirty="0" smtClean="0">
                <a:latin typeface="+mn-lt"/>
              </a:rPr>
              <a:t>     </a:t>
            </a:r>
            <a:r>
              <a:rPr lang="en-US" altLang="en-US" sz="1600" dirty="0" smtClean="0">
                <a:latin typeface="+mn-lt"/>
              </a:rPr>
              <a:t>    </a:t>
            </a:r>
            <a:r>
              <a:rPr lang="el-GR" altLang="en-US" sz="1600" dirty="0">
                <a:latin typeface="+mn-lt"/>
              </a:rPr>
              <a:t>αναζήτηση + </a:t>
            </a:r>
            <a:r>
              <a:rPr lang="en-US" altLang="en-US" sz="1600" dirty="0">
                <a:latin typeface="+mn-lt"/>
              </a:rPr>
              <a:t>B       </a:t>
            </a:r>
            <a:r>
              <a:rPr lang="el-GR" altLang="en-US" sz="1600" dirty="0">
                <a:latin typeface="+mn-lt"/>
              </a:rPr>
              <a:t>  </a:t>
            </a:r>
            <a:r>
              <a:rPr lang="en-US" altLang="en-US" sz="1600" dirty="0">
                <a:latin typeface="+mn-lt"/>
              </a:rPr>
              <a:t>             2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Διαγραφή                </a:t>
            </a:r>
            <a:r>
              <a:rPr lang="el-GR" altLang="en-US" sz="1600" dirty="0" smtClean="0">
                <a:latin typeface="+mn-lt"/>
              </a:rPr>
              <a:t>		            </a:t>
            </a:r>
            <a:r>
              <a:rPr lang="el-GR" altLang="en-US" sz="1600" dirty="0">
                <a:latin typeface="+mn-lt"/>
              </a:rPr>
              <a:t>αναζήτηση + 1</a:t>
            </a:r>
            <a:r>
              <a:rPr lang="en-US" altLang="en-US" sz="1600" dirty="0">
                <a:latin typeface="+mn-lt"/>
              </a:rPr>
              <a:t>    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αναζήτηση + Β      </a:t>
            </a:r>
            <a:r>
              <a:rPr lang="el-GR" altLang="en-US" sz="1600" dirty="0" smtClean="0">
                <a:latin typeface="+mn-lt"/>
              </a:rPr>
              <a:t>        </a:t>
            </a:r>
            <a:r>
              <a:rPr lang="el-GR" altLang="en-US" sz="1600" dirty="0">
                <a:latin typeface="+mn-lt"/>
              </a:rPr>
              <a:t>αναζήτηση + 1</a:t>
            </a:r>
          </a:p>
        </p:txBody>
      </p:sp>
      <p:sp>
        <p:nvSpPr>
          <p:cNvPr id="73734" name="Line 4"/>
          <p:cNvSpPr>
            <a:spLocks noChangeShapeType="1"/>
          </p:cNvSpPr>
          <p:nvPr/>
        </p:nvSpPr>
        <p:spPr bwMode="auto">
          <a:xfrm>
            <a:off x="4591050" y="2028351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5"/>
          <p:cNvSpPr>
            <a:spLocks noChangeShapeType="1"/>
          </p:cNvSpPr>
          <p:nvPr/>
        </p:nvSpPr>
        <p:spPr bwMode="auto">
          <a:xfrm>
            <a:off x="6607175" y="1956914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6"/>
          <p:cNvSpPr>
            <a:spLocks noChangeShapeType="1"/>
          </p:cNvSpPr>
          <p:nvPr/>
        </p:nvSpPr>
        <p:spPr bwMode="auto">
          <a:xfrm flipH="1">
            <a:off x="8767763" y="1956914"/>
            <a:ext cx="14287" cy="336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Line 7"/>
          <p:cNvSpPr>
            <a:spLocks noChangeShapeType="1"/>
          </p:cNvSpPr>
          <p:nvPr/>
        </p:nvSpPr>
        <p:spPr bwMode="auto">
          <a:xfrm>
            <a:off x="323850" y="2507776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8"/>
          <p:cNvSpPr>
            <a:spLocks noChangeShapeType="1"/>
          </p:cNvSpPr>
          <p:nvPr/>
        </p:nvSpPr>
        <p:spPr bwMode="auto">
          <a:xfrm>
            <a:off x="342900" y="5341464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Line 9"/>
          <p:cNvSpPr>
            <a:spLocks noChangeShapeType="1"/>
          </p:cNvSpPr>
          <p:nvPr/>
        </p:nvSpPr>
        <p:spPr bwMode="auto">
          <a:xfrm>
            <a:off x="2990850" y="2050576"/>
            <a:ext cx="15875" cy="3290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Text Box 10"/>
          <p:cNvSpPr txBox="1">
            <a:spLocks noChangeArrowheads="1"/>
          </p:cNvSpPr>
          <p:nvPr/>
        </p:nvSpPr>
        <p:spPr bwMode="auto">
          <a:xfrm>
            <a:off x="2430463" y="1380651"/>
            <a:ext cx="4103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 i="1"/>
              <a:t>Κόστος: μεταφορά </a:t>
            </a:r>
            <a:r>
              <a:rPr lang="en-US" altLang="en-US" sz="1400" i="1"/>
              <a:t>blocks (I/O)</a:t>
            </a:r>
            <a:endParaRPr lang="el-GR" altLang="en-US" sz="1400" i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Περίληψη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531144" y="5593876"/>
            <a:ext cx="6119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Στη συνέχεια θα δούμε ευρετήρια!</a:t>
            </a:r>
          </a:p>
        </p:txBody>
      </p:sp>
      <p:sp>
        <p:nvSpPr>
          <p:cNvPr id="1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78048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5053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5353" y="1423446"/>
            <a:ext cx="78053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smtClean="0"/>
              <a:t>Cache (MB)</a:t>
            </a:r>
            <a:r>
              <a:rPr lang="en-US" dirty="0" smtClean="0"/>
              <a:t>: </a:t>
            </a:r>
            <a:r>
              <a:rPr lang="el-GR" dirty="0" smtClean="0"/>
              <a:t>πιο γρήγορη – προσπέλαση λίγα </a:t>
            </a:r>
            <a:r>
              <a:rPr lang="en-US" dirty="0" smtClean="0"/>
              <a:t>nanoseconds</a:t>
            </a:r>
            <a:r>
              <a:rPr lang="el-GR" dirty="0" smtClean="0"/>
              <a:t>, ακριβή, </a:t>
            </a:r>
            <a:r>
              <a:rPr lang="en-US" dirty="0" smtClean="0"/>
              <a:t>volatile</a:t>
            </a:r>
            <a:r>
              <a:rPr lang="el-GR" dirty="0" smtClean="0"/>
              <a:t>, τυπικό μέγεθος </a:t>
            </a:r>
            <a:r>
              <a:rPr lang="en-US" dirty="0" smtClean="0"/>
              <a:t> megabytes.</a:t>
            </a:r>
          </a:p>
          <a:p>
            <a:r>
              <a:rPr lang="el-GR" i="1" u="sng" dirty="0" smtClean="0"/>
              <a:t>Κύρια μνήμη </a:t>
            </a:r>
            <a:r>
              <a:rPr lang="en-US" i="1" u="sng" dirty="0" smtClean="0"/>
              <a:t>(GB)</a:t>
            </a:r>
            <a:r>
              <a:rPr lang="en-US" dirty="0" smtClean="0"/>
              <a:t>: </a:t>
            </a:r>
            <a:r>
              <a:rPr lang="el-GR" dirty="0" smtClean="0"/>
              <a:t>σε αυτή αναφερόμαστε όταν μιλάμε για (πολυπλοκότητες, απόδοση) αλγορίθμων, δομών δεδομένων κλπ. Προσπέλαση ~ </a:t>
            </a:r>
            <a:r>
              <a:rPr lang="en-US" dirty="0" smtClean="0"/>
              <a:t>100 nanoseconds. </a:t>
            </a:r>
            <a:r>
              <a:rPr lang="el-GR" dirty="0" smtClean="0"/>
              <a:t>Τάξη μεγέθους ~ </a:t>
            </a:r>
            <a:r>
              <a:rPr lang="en-US" dirty="0" smtClean="0"/>
              <a:t>10 GB. volatile.</a:t>
            </a:r>
          </a:p>
          <a:p>
            <a:endParaRPr lang="el-GR" i="1" u="sng" dirty="0" smtClean="0"/>
          </a:p>
          <a:p>
            <a:r>
              <a:rPr lang="el-GR" i="1" u="sng" dirty="0" smtClean="0"/>
              <a:t>Δευτερεύουσα αποθήκευση </a:t>
            </a:r>
            <a:r>
              <a:rPr lang="en-US" i="1" u="sng" dirty="0" smtClean="0"/>
              <a:t>(TB)</a:t>
            </a:r>
            <a:r>
              <a:rPr lang="en-US" dirty="0" smtClean="0"/>
              <a:t>: nonvolatile</a:t>
            </a:r>
            <a:r>
              <a:rPr lang="el-GR" dirty="0" smtClean="0"/>
              <a:t>, εξωτερική </a:t>
            </a:r>
          </a:p>
          <a:p>
            <a:r>
              <a:rPr lang="el-GR" dirty="0" smtClean="0"/>
              <a:t>Μέγεθος </a:t>
            </a:r>
            <a:r>
              <a:rPr lang="en-US" dirty="0" smtClean="0"/>
              <a:t>terabytes </a:t>
            </a:r>
            <a:r>
              <a:rPr lang="el-GR" dirty="0" smtClean="0"/>
              <a:t>με σχετικά μικρό κόστος </a:t>
            </a:r>
          </a:p>
          <a:p>
            <a:r>
              <a:rPr lang="el-GR" dirty="0" smtClean="0"/>
              <a:t>Τυπική αποθήκευση ΒΔ – κατανομή και αντίγραφα </a:t>
            </a:r>
            <a:r>
              <a:rPr lang="en-US" dirty="0" smtClean="0"/>
              <a:t>(redundancy) </a:t>
            </a:r>
            <a:r>
              <a:rPr lang="el-GR" dirty="0" smtClean="0"/>
              <a:t>– προσπέλαση μερικά </a:t>
            </a:r>
            <a:r>
              <a:rPr lang="en-US" dirty="0" smtClean="0"/>
              <a:t>milliseconds</a:t>
            </a:r>
            <a:endParaRPr lang="el-GR" dirty="0" smtClean="0"/>
          </a:p>
          <a:p>
            <a:endParaRPr lang="en-US" dirty="0" smtClean="0"/>
          </a:p>
          <a:p>
            <a:r>
              <a:rPr lang="en-US" i="1" u="sng" dirty="0" smtClean="0"/>
              <a:t>Tertiary storage (PB)</a:t>
            </a:r>
            <a:r>
              <a:rPr lang="en-US" dirty="0" smtClean="0"/>
              <a:t>: backup </a:t>
            </a:r>
          </a:p>
          <a:p>
            <a:r>
              <a:rPr lang="en-US" dirty="0" err="1" smtClean="0"/>
              <a:t>petabyte</a:t>
            </a:r>
            <a:r>
              <a:rPr lang="en-US" dirty="0" smtClean="0"/>
              <a:t> </a:t>
            </a:r>
          </a:p>
          <a:p>
            <a:r>
              <a:rPr lang="el-GR" dirty="0" smtClean="0"/>
              <a:t>Προσπέλαση </a:t>
            </a:r>
            <a:r>
              <a:rPr lang="en-US" dirty="0" smtClean="0"/>
              <a:t>seconds or minutes.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32779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5053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pic>
        <p:nvPicPr>
          <p:cNvPr id="9220" name="Picture 2" descr="image24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8300" y="899319"/>
            <a:ext cx="6934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889926"/>
            <a:ext cx="8229600" cy="4525963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altLang="en-US" i="1" dirty="0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dirty="0" smtClean="0"/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914400" y="60198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sz="1400">
                <a:latin typeface="Times New Roman" pitchFamily="18" charset="0"/>
              </a:rPr>
              <a:t>Source: Operating Systems Concepts 5th Edition </a:t>
            </a: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114348" y="1711397"/>
            <a:ext cx="3455988" cy="430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l-GR" altLang="en-US" sz="2400" dirty="0">
                <a:latin typeface="Calibri" pitchFamily="34" charset="0"/>
              </a:rPr>
              <a:t> Κύρια μνήμη</a:t>
            </a:r>
            <a:r>
              <a:rPr lang="en-US" altLang="en-US" sz="2400" dirty="0">
                <a:latin typeface="Calibri" pitchFamily="34" charset="0"/>
              </a:rPr>
              <a:t> (RAM) </a:t>
            </a:r>
            <a:r>
              <a:rPr lang="el-GR" altLang="en-US" sz="2400" dirty="0">
                <a:latin typeface="Calibri" pitchFamily="34" charset="0"/>
              </a:rPr>
              <a:t>για τα δεδομένα σε χρήση</a:t>
            </a:r>
            <a:endParaRPr lang="en-US" altLang="en-US" sz="2400" dirty="0">
              <a:latin typeface="Calibri" pitchFamily="34" charset="0"/>
            </a:endParaRPr>
          </a:p>
          <a:p>
            <a:pPr lvl="1" algn="just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l-GR" altLang="en-US" sz="2400" dirty="0">
                <a:latin typeface="Calibri" pitchFamily="34" charset="0"/>
              </a:rPr>
              <a:t> Δίσκοι για τη </a:t>
            </a:r>
            <a:r>
              <a:rPr lang="el-GR" altLang="en-US" sz="2400" dirty="0" err="1">
                <a:latin typeface="Calibri" pitchFamily="34" charset="0"/>
              </a:rPr>
              <a:t>βδ</a:t>
            </a:r>
            <a:r>
              <a:rPr lang="el-GR" altLang="en-US" sz="2400" dirty="0"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</a:t>
            </a:r>
            <a:r>
              <a:rPr lang="el-GR" altLang="en-US" sz="2400" dirty="0">
                <a:latin typeface="Calibri" pitchFamily="34" charset="0"/>
              </a:rPr>
              <a:t>δευτερεύουσα αποθήκευση)</a:t>
            </a:r>
            <a:endParaRPr lang="en-US" altLang="en-US" sz="2400" dirty="0">
              <a:latin typeface="Calibri" pitchFamily="34" charset="0"/>
            </a:endParaRPr>
          </a:p>
          <a:p>
            <a:pPr lvl="1" algn="just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l-GR" altLang="en-US" sz="2400" dirty="0">
                <a:latin typeface="Calibri" pitchFamily="34" charset="0"/>
              </a:rPr>
              <a:t>Ταινίες για παλιές εκδοχές δεδομένων </a:t>
            </a:r>
            <a:r>
              <a:rPr lang="en-US" altLang="en-US" sz="2400" dirty="0">
                <a:latin typeface="Calibri" pitchFamily="34" charset="0"/>
              </a:rPr>
              <a:t>(tertiary storage</a:t>
            </a:r>
            <a:r>
              <a:rPr lang="en-US" altLang="en-US" sz="2400" dirty="0" smtClean="0">
                <a:latin typeface="Calibri" pitchFamily="34" charset="0"/>
              </a:rPr>
              <a:t>).</a:t>
            </a:r>
            <a:endParaRPr lang="el-GR" altLang="en-US" sz="2400" dirty="0" smtClean="0">
              <a:latin typeface="Calibri" pitchFamily="34" charset="0"/>
            </a:endParaRPr>
          </a:p>
          <a:p>
            <a:pPr lvl="1" algn="just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l-GR" altLang="en-US" sz="2400" dirty="0" smtClean="0">
                <a:latin typeface="Calibri" pitchFamily="34" charset="0"/>
              </a:rPr>
              <a:t> </a:t>
            </a:r>
            <a:r>
              <a:rPr lang="en-US" altLang="en-US" sz="2400" dirty="0" smtClean="0">
                <a:latin typeface="Calibri" pitchFamily="34" charset="0"/>
              </a:rPr>
              <a:t>+ 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δικτυακή αποθήκευση (</a:t>
            </a:r>
            <a:r>
              <a:rPr lang="en-US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Cloud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n-US" altLang="en-US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69353" name="AutoShape 9"/>
          <p:cNvSpPr>
            <a:spLocks noChangeArrowheads="1"/>
          </p:cNvSpPr>
          <p:nvPr/>
        </p:nvSpPr>
        <p:spPr bwMode="auto">
          <a:xfrm>
            <a:off x="7848600" y="1499394"/>
            <a:ext cx="381000" cy="4191000"/>
          </a:xfrm>
          <a:prstGeom prst="upArrow">
            <a:avLst>
              <a:gd name="adj1" fmla="val 50000"/>
              <a:gd name="adj2" fmla="val 275000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9354" name="Text Box 10"/>
          <p:cNvSpPr txBox="1">
            <a:spLocks noChangeArrowheads="1"/>
          </p:cNvSpPr>
          <p:nvPr/>
        </p:nvSpPr>
        <p:spPr bwMode="auto">
          <a:xfrm>
            <a:off x="6659563" y="1116806"/>
            <a:ext cx="21923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Μικρότερες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l-GR" altLang="en-US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Γρηγορότερες</a:t>
            </a:r>
            <a:endParaRPr lang="en-US" altLang="en-US" sz="1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69355" name="Text Box 11"/>
          <p:cNvSpPr txBox="1">
            <a:spLocks noChangeArrowheads="1"/>
          </p:cNvSpPr>
          <p:nvPr/>
        </p:nvSpPr>
        <p:spPr bwMode="auto">
          <a:xfrm>
            <a:off x="7026559" y="5872531"/>
            <a:ext cx="2022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Μεγαλύτερες, Πιο αργές</a:t>
            </a:r>
            <a:endParaRPr lang="en-US" altLang="en-US" sz="1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32779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53" grpId="0" animBg="1"/>
      <p:bldP spid="569354" grpId="0" autoUpdateAnimBg="0"/>
      <p:bldP spid="56935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D1AC2-EF07-4503-A65B-058EA055BF00}" type="slidenum">
              <a:rPr lang="el-GR" altLang="en-US"/>
              <a:pPr>
                <a:defRPr/>
              </a:pPr>
              <a:t>9</a:t>
            </a:fld>
            <a:endParaRPr lang="el-GR" altLang="en-US"/>
          </a:p>
        </p:txBody>
      </p:sp>
      <p:sp>
        <p:nvSpPr>
          <p:cNvPr id="6150" name="Text Box 3"/>
          <p:cNvSpPr txBox="1">
            <a:spLocks noChangeArrowheads="1"/>
          </p:cNvSpPr>
          <p:nvPr/>
        </p:nvSpPr>
        <p:spPr bwMode="auto">
          <a:xfrm>
            <a:off x="468313" y="1916113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Η βάση δεδομένων θα πρέπει να αποθηκευτεί σε κάποιο αποθηκευτικό μέσο </a:t>
            </a:r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2268538" y="2565400"/>
            <a:ext cx="533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Ιεραρχία αποθήκευσης</a:t>
            </a:r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1034268" y="3429000"/>
            <a:ext cx="800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primary storage)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κύρια μνήμη (</a:t>
            </a:r>
            <a:r>
              <a:rPr lang="el-GR" altLang="en-US" sz="2000" dirty="0" err="1">
                <a:latin typeface="Calibri" pitchFamily="34" charset="0"/>
              </a:rPr>
              <a:t>main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memory</a:t>
            </a:r>
            <a:r>
              <a:rPr lang="el-GR" altLang="en-US" sz="2000" dirty="0">
                <a:latin typeface="Calibri" pitchFamily="34" charset="0"/>
              </a:rPr>
              <a:t>)  - κρυφή μνήμη (</a:t>
            </a:r>
            <a:r>
              <a:rPr lang="el-GR" altLang="en-US" sz="2000" dirty="0" err="1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6153" name="Text Box 6"/>
          <p:cNvSpPr txBox="1">
            <a:spLocks noChangeArrowheads="1"/>
          </p:cNvSpPr>
          <p:nvPr/>
        </p:nvSpPr>
        <p:spPr bwMode="auto">
          <a:xfrm>
            <a:off x="1192213" y="4419600"/>
            <a:ext cx="7010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άμεση προσπέλαση από την κύρια ΚΜΕ </a:t>
            </a:r>
            <a:r>
              <a:rPr lang="en-US" altLang="en-US" sz="2000" dirty="0">
                <a:latin typeface="Calibri" pitchFamily="34" charset="0"/>
              </a:rPr>
              <a:t>(CPU)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γρήγορη προσπέλαση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περιορισμένη χωρητικότητα αποθήκευσης</a:t>
            </a: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938734" y="3243595"/>
            <a:ext cx="7010400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35685" y="635468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-20</a:t>
            </a:r>
            <a:r>
              <a:rPr lang="en-US" dirty="0" smtClean="0"/>
              <a:t>15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4544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3013</TotalTime>
  <Words>3679</Words>
  <Application>Microsoft Office PowerPoint</Application>
  <PresentationFormat>On-screen Show (4:3)</PresentationFormat>
  <Paragraphs>735</Paragraphs>
  <Slides>69</Slides>
  <Notes>15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Slide 1</vt:lpstr>
      <vt:lpstr>Δομή ενός ΣΔΒΔ</vt:lpstr>
      <vt:lpstr>Αρχεία</vt:lpstr>
      <vt:lpstr>Κατάλογος Συστήματος</vt:lpstr>
      <vt:lpstr>Κατάλογος Συστήματος</vt:lpstr>
      <vt:lpstr>Δομή ενός ΣΔΒΔ (πιο αναλυτικά)</vt:lpstr>
      <vt:lpstr>Ιεραρχία Αποθήκευσης</vt:lpstr>
      <vt:lpstr>Ιεραρχία Αποθήκευσης</vt:lpstr>
      <vt:lpstr>Αποθηκευτικές Μονάδες</vt:lpstr>
      <vt:lpstr>Αποθηκευτικές Μονάδες</vt:lpstr>
      <vt:lpstr>Αποθηκευτικές Μονάδες</vt:lpstr>
      <vt:lpstr>Μαγνητικοί Δίσκοι</vt:lpstr>
      <vt:lpstr>Δίσκοι</vt:lpstr>
      <vt:lpstr>Δίσκοι</vt:lpstr>
      <vt:lpstr>Δίσκοι</vt:lpstr>
      <vt:lpstr>Δίσκοι</vt:lpstr>
      <vt:lpstr>Δίσκοι</vt:lpstr>
      <vt:lpstr>RAID</vt:lpstr>
      <vt:lpstr>Μαγνητικές Ταινίες</vt:lpstr>
      <vt:lpstr>Flash memory</vt:lpstr>
      <vt:lpstr>SSD (Solid State Disks)</vt:lpstr>
      <vt:lpstr>Ιεραρχία Μνήμης</vt:lpstr>
      <vt:lpstr>Ιεραρχία Αποθήκευσης</vt:lpstr>
      <vt:lpstr>Μεταφορά block σε ενδιάμεση μνήμη</vt:lpstr>
      <vt:lpstr>Μεταφορά block σε ενδιάμεση μνήμη</vt:lpstr>
      <vt:lpstr>Δομή ενός ΣΔΒΔ</vt:lpstr>
      <vt:lpstr>Βασικά Σημεία</vt:lpstr>
      <vt:lpstr>Slide 28</vt:lpstr>
      <vt:lpstr>Αρχεία Δεδομένων</vt:lpstr>
      <vt:lpstr>Αρχεία</vt:lpstr>
      <vt:lpstr>Εγγραφές</vt:lpstr>
      <vt:lpstr>Εγγραφές</vt:lpstr>
      <vt:lpstr>Εγγραφές</vt:lpstr>
      <vt:lpstr>Εγγραφές</vt:lpstr>
      <vt:lpstr>Εγγραφές</vt:lpstr>
      <vt:lpstr>Εγγραφές</vt:lpstr>
      <vt:lpstr>Παράγοντας Ομαδοποίησης (blocking factor)</vt:lpstr>
      <vt:lpstr>Εκτεινόμενη (spanned) Καταχώρηση</vt:lpstr>
      <vt:lpstr>Μη Εκτεινόμενη Καταχώρηση</vt:lpstr>
      <vt:lpstr>Αποθήκευση Δεδομένων</vt:lpstr>
      <vt:lpstr>Τοποθέτηση Αρχείου στο Δίσκο</vt:lpstr>
      <vt:lpstr>Επικεφαλίδα Αρχείου</vt:lpstr>
      <vt:lpstr>Αρχεία στο Δίσκο</vt:lpstr>
      <vt:lpstr>Αρχεία</vt:lpstr>
      <vt:lpstr>Οργάνωση Εγγραφών Αρχείου</vt:lpstr>
      <vt:lpstr>Οργάνωση Αρχείων</vt:lpstr>
      <vt:lpstr>Οργάνωση Αρχείου</vt:lpstr>
      <vt:lpstr>Οργάνωση Αρχείων</vt:lpstr>
      <vt:lpstr>Αρχεία Σωρού (Heap Files)</vt:lpstr>
      <vt:lpstr>Αρχεία Σωρού (Heap Files)</vt:lpstr>
      <vt:lpstr>Αρχεία Σωρού (Heap Files)</vt:lpstr>
      <vt:lpstr> Διατεταγμένο Αρχείο 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Αρχεία Κατακερματισμού</vt:lpstr>
      <vt:lpstr>Εσωτερικός Κατακερματισμός</vt:lpstr>
      <vt:lpstr>Αρχεία Κατακερματισμού</vt:lpstr>
      <vt:lpstr>Κατακερματισμός</vt:lpstr>
      <vt:lpstr>Κατακερματισμός</vt:lpstr>
      <vt:lpstr>Κατακερματισμός</vt:lpstr>
      <vt:lpstr>Εξωτερικός Κατακερματισμός</vt:lpstr>
      <vt:lpstr>Εξωτερικός Κατακερματισμός</vt:lpstr>
      <vt:lpstr>Εξωτερικός Κατακερματισμός</vt:lpstr>
      <vt:lpstr>Περίληψη</vt:lpstr>
      <vt:lpstr>Slide 69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374</cp:revision>
  <dcterms:created xsi:type="dcterms:W3CDTF">2013-06-13T09:19:30Z</dcterms:created>
  <dcterms:modified xsi:type="dcterms:W3CDTF">2014-12-29T13:46:35Z</dcterms:modified>
</cp:coreProperties>
</file>