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vml" ContentType="application/vnd.openxmlformats-officedocument.vmlDrawing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33"/>
  </p:notesMasterIdLst>
  <p:sldIdLst>
    <p:sldId id="457" r:id="rId2"/>
    <p:sldId id="656" r:id="rId3"/>
    <p:sldId id="650" r:id="rId4"/>
    <p:sldId id="652" r:id="rId5"/>
    <p:sldId id="655" r:id="rId6"/>
    <p:sldId id="459" r:id="rId7"/>
    <p:sldId id="597" r:id="rId8"/>
    <p:sldId id="596" r:id="rId9"/>
    <p:sldId id="599" r:id="rId10"/>
    <p:sldId id="600" r:id="rId11"/>
    <p:sldId id="601" r:id="rId12"/>
    <p:sldId id="602" r:id="rId13"/>
    <p:sldId id="603" r:id="rId14"/>
    <p:sldId id="663" r:id="rId15"/>
    <p:sldId id="604" r:id="rId16"/>
    <p:sldId id="662" r:id="rId17"/>
    <p:sldId id="605" r:id="rId18"/>
    <p:sldId id="606" r:id="rId19"/>
    <p:sldId id="607" r:id="rId20"/>
    <p:sldId id="608" r:id="rId21"/>
    <p:sldId id="609" r:id="rId22"/>
    <p:sldId id="610" r:id="rId23"/>
    <p:sldId id="612" r:id="rId24"/>
    <p:sldId id="613" r:id="rId25"/>
    <p:sldId id="614" r:id="rId26"/>
    <p:sldId id="615" r:id="rId27"/>
    <p:sldId id="616" r:id="rId28"/>
    <p:sldId id="617" r:id="rId29"/>
    <p:sldId id="664" r:id="rId30"/>
    <p:sldId id="666" r:id="rId31"/>
    <p:sldId id="657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>
        <p:scale>
          <a:sx n="75" d="100"/>
          <a:sy n="75" d="100"/>
        </p:scale>
        <p:origin x="-1242" y="-6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10/28/2014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3F8A2A-9370-403F-882C-D91A59BF1B34}" type="slidenum">
              <a:rPr lang="el-GR" smtClean="0"/>
              <a:pPr/>
              <a:t>14</a:t>
            </a:fld>
            <a:endParaRPr lang="el-GR" smtClean="0"/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3F8A2A-9370-403F-882C-D91A59BF1B34}" type="slidenum">
              <a:rPr lang="el-GR" smtClean="0"/>
              <a:pPr/>
              <a:t>16</a:t>
            </a:fld>
            <a:endParaRPr lang="el-GR" smtClean="0"/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02AEE0-9A41-4770-901B-9C8EA1E2DDFE}" type="slidenum">
              <a:rPr lang="el-GR" smtClean="0"/>
              <a:pPr/>
              <a:t>2</a:t>
            </a:fld>
            <a:endParaRPr lang="el-GR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65EE4F-9C9C-4B6A-B364-5393415D8EE0}" type="slidenum">
              <a:rPr lang="el-GR" smtClean="0"/>
              <a:pPr/>
              <a:t>3</a:t>
            </a:fld>
            <a:endParaRPr lang="el-GR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31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85C5DB-7721-4A23-9977-8023102138F0}" type="slidenum">
              <a:rPr lang="el-GR" smtClean="0"/>
              <a:pPr/>
              <a:t>4</a:t>
            </a:fld>
            <a:endParaRPr lang="el-GR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017" eaLnBrk="0" hangingPunct="0">
              <a:defRPr sz="1500">
                <a:solidFill>
                  <a:schemeClr val="tx1"/>
                </a:solidFill>
                <a:latin typeface="Arial" pitchFamily="34" charset="0"/>
              </a:defRPr>
            </a:lvl1pPr>
            <a:lvl2pPr marL="686263" indent="-263947" defTabSz="915017" eaLnBrk="0" hangingPunct="0">
              <a:defRPr sz="1500">
                <a:solidFill>
                  <a:schemeClr val="tx1"/>
                </a:solidFill>
                <a:latin typeface="Arial" pitchFamily="34" charset="0"/>
              </a:defRPr>
            </a:lvl2pPr>
            <a:lvl3pPr marL="1055789" indent="-211158" defTabSz="915017" eaLnBrk="0" hangingPunct="0">
              <a:defRPr sz="1500">
                <a:solidFill>
                  <a:schemeClr val="tx1"/>
                </a:solidFill>
                <a:latin typeface="Arial" pitchFamily="34" charset="0"/>
              </a:defRPr>
            </a:lvl3pPr>
            <a:lvl4pPr marL="1478105" indent="-211158" defTabSz="915017" eaLnBrk="0" hangingPunct="0">
              <a:defRPr sz="1500">
                <a:solidFill>
                  <a:schemeClr val="tx1"/>
                </a:solidFill>
                <a:latin typeface="Arial" pitchFamily="34" charset="0"/>
              </a:defRPr>
            </a:lvl4pPr>
            <a:lvl5pPr marL="1900420" indent="-211158" defTabSz="915017" eaLnBrk="0" hangingPunct="0">
              <a:defRPr sz="1500">
                <a:solidFill>
                  <a:schemeClr val="tx1"/>
                </a:solidFill>
                <a:latin typeface="Arial" pitchFamily="34" charset="0"/>
              </a:defRPr>
            </a:lvl5pPr>
            <a:lvl6pPr marL="2322736" indent="-211158" defTabSz="915017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pitchFamily="34" charset="0"/>
              </a:defRPr>
            </a:lvl6pPr>
            <a:lvl7pPr marL="2745052" indent="-211158" defTabSz="915017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pitchFamily="34" charset="0"/>
              </a:defRPr>
            </a:lvl7pPr>
            <a:lvl8pPr marL="3167367" indent="-211158" defTabSz="915017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pitchFamily="34" charset="0"/>
              </a:defRPr>
            </a:lvl8pPr>
            <a:lvl9pPr marL="3589683" indent="-211158" defTabSz="915017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08457A4D-0C1A-454C-A595-425E79A91FE6}" type="slidenum">
              <a:rPr lang="el-GR" altLang="en-US" sz="1200">
                <a:latin typeface="Times New Roman" pitchFamily="18" charset="0"/>
              </a:rPr>
              <a:pPr/>
              <a:t>5</a:t>
            </a:fld>
            <a:endParaRPr lang="el-GR" altLang="en-US" sz="1200">
              <a:latin typeface="Times New Roman" pitchFamily="18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7AFA3A-D89B-43E2-98CC-CE28656011AB}" type="slidenum">
              <a:rPr lang="el-GR" smtClean="0"/>
              <a:pPr/>
              <a:t>6</a:t>
            </a:fld>
            <a:endParaRPr lang="el-GR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10/28/2014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10/28/2014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10/28/2014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10/28/2014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10/28/2014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10/28/2014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10/28/2014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10/28/2014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10/28/2014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10/28/2014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10/28/2014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22300" y="2320330"/>
            <a:ext cx="80899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Το Σχεσιακό Μοντέλο</a:t>
            </a:r>
            <a:endParaRPr lang="en-US" sz="5400" dirty="0" smtClean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126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2A8C49-D44A-496F-ACB9-7476FEF2D365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323850" y="3821758"/>
            <a:ext cx="830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Το πεδίο 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ορισμού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είναι ένα 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σύνολο από </a:t>
            </a:r>
            <a:r>
              <a:rPr lang="el-GR" sz="2400" i="1" u="sng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ατομικές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 τιμές</a:t>
            </a:r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250825" y="1481138"/>
            <a:ext cx="846137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Κάθε γνώρισμα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παίρνει τιμές από κάποιο σύνολο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που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ονομάζεται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πεδίο ορισμού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του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και συμβολίζεται με </a:t>
            </a:r>
            <a:r>
              <a:rPr lang="en-US" sz="2400" i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dom</a:t>
            </a:r>
            <a:r>
              <a:rPr lang="en-US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(A</a:t>
            </a:r>
            <a:r>
              <a:rPr lang="en-US" sz="2400" i="1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el-GR" sz="2400" i="1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Τ</a:t>
            </a:r>
            <a:r>
              <a:rPr lang="el-GR" sz="2400" i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ο </a:t>
            </a:r>
            <a:r>
              <a:rPr lang="el-GR" sz="2400" i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γνώρισμα είναι το όνομα ενός ρόλου που παίζει κάποιο πεδίο ορισμού </a:t>
            </a:r>
            <a:r>
              <a:rPr lang="en-US" sz="2400" i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D </a:t>
            </a:r>
            <a:r>
              <a:rPr lang="el-GR" sz="2400" i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στο σχήμα σχέσης </a:t>
            </a:r>
            <a:r>
              <a:rPr lang="en-US" sz="2400" i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endParaRPr lang="el-GR" sz="2400" i="1" dirty="0">
              <a:solidFill>
                <a:schemeClr val="accent4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272" name="Text Box 5"/>
          <p:cNvSpPr txBox="1">
            <a:spLocks noChangeArrowheads="1"/>
          </p:cNvSpPr>
          <p:nvPr/>
        </p:nvSpPr>
        <p:spPr bwMode="auto">
          <a:xfrm>
            <a:off x="1668462" y="5086995"/>
            <a:ext cx="6345238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i="1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Κάθε τιμή γνωρίσματος  μιας πλειάδας ατομική.</a:t>
            </a:r>
          </a:p>
        </p:txBody>
      </p:sp>
      <p:sp>
        <p:nvSpPr>
          <p:cNvPr id="11273" name="Text Box 6"/>
          <p:cNvSpPr txBox="1">
            <a:spLocks noChangeArrowheads="1"/>
          </p:cNvSpPr>
          <p:nvPr/>
        </p:nvSpPr>
        <p:spPr bwMode="auto">
          <a:xfrm>
            <a:off x="323850" y="4363094"/>
            <a:ext cx="8610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(παράδειγμα: ακέραιοι, συμβολοσειρές - όχι εγγραφές, πίνακες, λίστες)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Πεδίο Ορισμού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92350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2292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9E4C71-4D7C-476B-887D-16E2E43428A2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12295" name="Text Box 4"/>
          <p:cNvSpPr txBox="1">
            <a:spLocks noChangeArrowheads="1"/>
          </p:cNvSpPr>
          <p:nvPr/>
        </p:nvSpPr>
        <p:spPr bwMode="auto">
          <a:xfrm>
            <a:off x="406400" y="1554162"/>
            <a:ext cx="8204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Κάθε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πλειάδα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είναι μια </a:t>
            </a:r>
            <a:r>
              <a:rPr lang="el-GR" sz="2400" i="1" u="sng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διατεταγμένη λίστα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από τιμές &lt;</a:t>
            </a:r>
            <a:r>
              <a:rPr lang="el-GR" sz="2400" dirty="0" err="1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v</a:t>
            </a:r>
            <a:r>
              <a:rPr lang="el-GR" sz="2400" baseline="-25000" dirty="0" err="1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v</a:t>
            </a:r>
            <a:r>
              <a:rPr lang="el-GR" sz="2400" baseline="-25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…, </a:t>
            </a:r>
            <a:r>
              <a:rPr lang="el-GR" sz="2400" dirty="0" err="1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v</a:t>
            </a:r>
            <a:r>
              <a:rPr lang="el-GR" sz="2400" baseline="-25000" dirty="0" err="1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&gt; όπου κάθε τιμή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v</a:t>
            </a:r>
            <a:r>
              <a:rPr lang="en-US" sz="2400" baseline="-25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είναι ένα στοιχείο του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dom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(A</a:t>
            </a:r>
            <a:r>
              <a:rPr lang="en-US" sz="2400" baseline="-25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)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ή η ειδική τιμή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null</a:t>
            </a:r>
            <a:endParaRPr lang="el-GR" sz="2400" dirty="0">
              <a:solidFill>
                <a:schemeClr val="tx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990600" y="3413125"/>
            <a:ext cx="7848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r(R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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dom(A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x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dom(A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x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…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x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dom(A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12297" name="Text Box 6"/>
          <p:cNvSpPr txBox="1">
            <a:spLocks noChangeArrowheads="1"/>
          </p:cNvSpPr>
          <p:nvPr/>
        </p:nvSpPr>
        <p:spPr bwMode="auto">
          <a:xfrm>
            <a:off x="406400" y="2806700"/>
            <a:ext cx="79838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Κάθε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σχέση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είναι ένα υποσύνολο του καρτεσιανού γινομένου:</a:t>
            </a:r>
            <a:endParaRPr lang="el-GR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298" name="Text Box 7"/>
          <p:cNvSpPr txBox="1">
            <a:spLocks noChangeArrowheads="1"/>
          </p:cNvSpPr>
          <p:nvPr/>
        </p:nvSpPr>
        <p:spPr bwMode="auto">
          <a:xfrm>
            <a:off x="533400" y="4343400"/>
            <a:ext cx="8077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Παρατηρήσεις</a:t>
            </a:r>
          </a:p>
          <a:p>
            <a:pPr marL="342900" indent="-342900" eaLnBrk="0" hangingPunct="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Διάταξη των πλειάδων σε μια σχέση</a:t>
            </a:r>
          </a:p>
          <a:p>
            <a:pPr marL="342900" indent="-342900" eaLnBrk="0" hangingPunct="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Διάταξη των γνωρισμάτων στο σχήμα σχέσης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9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Πλειάδες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68458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DF122C-3175-4ECD-9D05-C762BF186C56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13319" name="Rectangle 4"/>
          <p:cNvSpPr>
            <a:spLocks noChangeArrowheads="1"/>
          </p:cNvSpPr>
          <p:nvPr/>
        </p:nvSpPr>
        <p:spPr bwMode="auto">
          <a:xfrm>
            <a:off x="1676400" y="1806575"/>
            <a:ext cx="52760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Σχήμ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σχέσης βαθμού n   R(A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…, 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320" name="Rectangle 5"/>
          <p:cNvSpPr>
            <a:spLocks noChangeArrowheads="1"/>
          </p:cNvSpPr>
          <p:nvPr/>
        </p:nvSpPr>
        <p:spPr bwMode="auto">
          <a:xfrm>
            <a:off x="1524000" y="3051175"/>
            <a:ext cx="6375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Πλειάδα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της σχέσης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r(R) 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&lt;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v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v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…,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v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&gt;</a:t>
            </a:r>
          </a:p>
          <a:p>
            <a:pPr marL="800100" lvl="1" indent="-342900" eaLnBrk="0" hangingPunct="0">
              <a:buFont typeface="Wingdings" panose="05000000000000000000" pitchFamily="2" charset="2"/>
              <a:buChar char="ü"/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αναφορά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στις συνιστώσες τιμές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t[A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] </a:t>
            </a:r>
          </a:p>
          <a:p>
            <a:pPr marL="800100" lvl="1" indent="-342900" eaLnBrk="0" hangingPunct="0"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t[A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u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w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…,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z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]</a:t>
            </a:r>
            <a:endParaRPr lang="el-GR" sz="24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800100" lvl="1" indent="-342900" eaLnBrk="0" hangingPunct="0">
              <a:buFont typeface="Wingdings" panose="05000000000000000000" pitchFamily="2" charset="2"/>
              <a:buChar char="ü"/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όνομα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γνωρίσματος  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t.A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Συμβολισμός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87575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434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90E1E2-97DE-4269-8331-BDBAFCE7FB84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406400" y="1852614"/>
            <a:ext cx="79248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Σχήμα μιας σχεσιακής βάσης δεδομένων 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είναι ένα σύνολο από σχήματα σχέσεων</a:t>
            </a:r>
          </a:p>
          <a:p>
            <a:pPr eaLnBrk="0" hangingPunct="0">
              <a:spcBef>
                <a:spcPct val="50000"/>
              </a:spcBef>
            </a:pPr>
            <a:endParaRPr lang="el-GR" sz="28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l-GR" sz="28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343" name="Text Box 4"/>
          <p:cNvSpPr txBox="1">
            <a:spLocks noChangeArrowheads="1"/>
          </p:cNvSpPr>
          <p:nvPr/>
        </p:nvSpPr>
        <p:spPr bwMode="auto">
          <a:xfrm>
            <a:off x="406400" y="3429000"/>
            <a:ext cx="7924800" cy="132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/>
              <a:t>Παράδειγμα - Τ</a:t>
            </a:r>
            <a:r>
              <a:rPr lang="en-US" sz="2000" dirty="0"/>
              <a:t>AINIA</a:t>
            </a:r>
            <a:r>
              <a:rPr lang="el-GR" sz="2000" dirty="0"/>
              <a:t>(τίτλος, χρόνος, διάρκεια, είδος)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/>
              <a:t>	      </a:t>
            </a:r>
            <a:r>
              <a:rPr lang="el-GR" sz="2000" dirty="0" smtClean="0"/>
              <a:t>		 </a:t>
            </a:r>
            <a:r>
              <a:rPr lang="el-GR" sz="2000" dirty="0" err="1"/>
              <a:t>ΗΘΟΠΟΙΟΣ(όνομα</a:t>
            </a:r>
            <a:r>
              <a:rPr lang="el-GR" sz="2000" dirty="0"/>
              <a:t>, διεύθυνση, έτος-γέννησης)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/>
              <a:t>	       </a:t>
            </a:r>
            <a:r>
              <a:rPr lang="el-GR" sz="2000" dirty="0" smtClean="0"/>
              <a:t>		</a:t>
            </a:r>
            <a:r>
              <a:rPr lang="el-GR" sz="2000" dirty="0" err="1" smtClean="0"/>
              <a:t>ΠΑΙΖΕΙ(όνομα_ηθοποιοιού</a:t>
            </a:r>
            <a:r>
              <a:rPr lang="el-GR" sz="2000" dirty="0"/>
              <a:t>, τίτλος, χρόνος)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Σχήμα Σχεσιακής Βάσης Δεδομένων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99218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716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B3A085-6704-4F88-A81C-2202416C1DA3}" type="slidenum">
              <a:rPr lang="el-GR" altLang="en-US" smtClean="0"/>
              <a:pPr/>
              <a:t>14</a:t>
            </a:fld>
            <a:endParaRPr lang="el-GR" altLang="en-US" dirty="0" smtClean="0"/>
          </a:p>
        </p:txBody>
      </p:sp>
      <p:sp>
        <p:nvSpPr>
          <p:cNvPr id="71686" name="Text Box 3"/>
          <p:cNvSpPr txBox="1">
            <a:spLocks noChangeArrowheads="1"/>
          </p:cNvSpPr>
          <p:nvPr/>
        </p:nvSpPr>
        <p:spPr bwMode="auto">
          <a:xfrm>
            <a:off x="357187" y="1455738"/>
            <a:ext cx="8431213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Θεωρείστε μια βάση δεδομένων για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ταινίες και ηθοποιούς όπου κρατάμε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το έτος γέννησης,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διεύθυνση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 όνομα (που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είναι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μοναδικό) για τους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Ηθοποιούς</a:t>
            </a:r>
            <a:endParaRPr lang="el-GR" sz="2400" i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 τίτλο, έτος, διάρκεια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 είδος για τις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Ταινίες.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</a:rPr>
              <a:t>Ο τίτλος μιας ταινίας δεν είναι μοναδικός, αλλά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υπάρχει μόνο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</a:rPr>
              <a:t>μια ταινία με τον ίδιο τίτλο κάθε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έτος.</a:t>
            </a:r>
            <a:endParaRPr lang="el-GR" sz="2400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ποιος ηθοποιός έπαιξε σε ποια ταινία και ποιο ρόλο</a:t>
            </a:r>
            <a:endParaRPr lang="el-GR" sz="24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30200" y="279400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sz="27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57101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536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E76735-CB00-49FF-84B3-EFAAD7800E62}" type="slidenum">
              <a:rPr lang="el-GR" altLang="en-US" smtClean="0"/>
              <a:pPr/>
              <a:t>15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752600" y="2438400"/>
            <a:ext cx="7010400" cy="457200"/>
            <a:chOff x="1152" y="2544"/>
            <a:chExt cx="4416" cy="288"/>
          </a:xfrm>
        </p:grpSpPr>
        <p:sp>
          <p:nvSpPr>
            <p:cNvPr id="15379" name="Text Box 4"/>
            <p:cNvSpPr txBox="1">
              <a:spLocks noChangeArrowheads="1"/>
            </p:cNvSpPr>
            <p:nvPr/>
          </p:nvSpPr>
          <p:spPr bwMode="auto">
            <a:xfrm>
              <a:off x="1152" y="2544"/>
              <a:ext cx="44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Τίτλος   Έτος     Διάρκεια   Είδος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15380" name="Rectangle 5"/>
            <p:cNvSpPr>
              <a:spLocks noChangeArrowheads="1"/>
            </p:cNvSpPr>
            <p:nvPr/>
          </p:nvSpPr>
          <p:spPr bwMode="auto">
            <a:xfrm>
              <a:off x="1152" y="2544"/>
              <a:ext cx="2400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1" name="Line 6"/>
            <p:cNvSpPr>
              <a:spLocks noChangeShapeType="1"/>
            </p:cNvSpPr>
            <p:nvPr/>
          </p:nvSpPr>
          <p:spPr bwMode="auto">
            <a:xfrm>
              <a:off x="1680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2" name="Line 7"/>
            <p:cNvSpPr>
              <a:spLocks noChangeShapeType="1"/>
            </p:cNvSpPr>
            <p:nvPr/>
          </p:nvSpPr>
          <p:spPr bwMode="auto">
            <a:xfrm>
              <a:off x="2208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3" name="Line 8"/>
            <p:cNvSpPr>
              <a:spLocks noChangeShapeType="1"/>
            </p:cNvSpPr>
            <p:nvPr/>
          </p:nvSpPr>
          <p:spPr bwMode="auto">
            <a:xfrm>
              <a:off x="2928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67" name="Text Box 9"/>
          <p:cNvSpPr txBox="1">
            <a:spLocks noChangeArrowheads="1"/>
          </p:cNvSpPr>
          <p:nvPr/>
        </p:nvSpPr>
        <p:spPr bwMode="auto">
          <a:xfrm>
            <a:off x="406400" y="2041525"/>
            <a:ext cx="251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ΤΑΙΝΙΑ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905000" y="4800600"/>
            <a:ext cx="5334000" cy="457200"/>
            <a:chOff x="1200" y="3312"/>
            <a:chExt cx="3360" cy="288"/>
          </a:xfrm>
        </p:grpSpPr>
        <p:sp>
          <p:nvSpPr>
            <p:cNvPr id="15375" name="Text Box 11"/>
            <p:cNvSpPr txBox="1">
              <a:spLocks noChangeArrowheads="1"/>
            </p:cNvSpPr>
            <p:nvPr/>
          </p:nvSpPr>
          <p:spPr bwMode="auto">
            <a:xfrm>
              <a:off x="1296" y="3312"/>
              <a:ext cx="32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Όνομα-Ηθοποιού    Τίτλος      </a:t>
              </a:r>
              <a:r>
                <a:rPr lang="el-GR" sz="2000" dirty="0" smtClean="0">
                  <a:latin typeface="Times New Roman" pitchFamily="18" charset="0"/>
                </a:rPr>
                <a:t>Έτος  </a:t>
              </a:r>
              <a:endParaRPr lang="el-GR" sz="2000" dirty="0">
                <a:latin typeface="Times New Roman" pitchFamily="18" charset="0"/>
              </a:endParaRPr>
            </a:p>
          </p:txBody>
        </p:sp>
        <p:sp>
          <p:nvSpPr>
            <p:cNvPr id="15376" name="Rectangle 12"/>
            <p:cNvSpPr>
              <a:spLocks noChangeArrowheads="1"/>
            </p:cNvSpPr>
            <p:nvPr/>
          </p:nvSpPr>
          <p:spPr bwMode="auto">
            <a:xfrm>
              <a:off x="1200" y="3312"/>
              <a:ext cx="2496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7" name="Line 13"/>
            <p:cNvSpPr>
              <a:spLocks noChangeShapeType="1"/>
            </p:cNvSpPr>
            <p:nvPr/>
          </p:nvSpPr>
          <p:spPr bwMode="auto">
            <a:xfrm>
              <a:off x="3216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8" name="Line 14"/>
            <p:cNvSpPr>
              <a:spLocks noChangeShapeType="1"/>
            </p:cNvSpPr>
            <p:nvPr/>
          </p:nvSpPr>
          <p:spPr bwMode="auto">
            <a:xfrm>
              <a:off x="2544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69" name="Text Box 15"/>
          <p:cNvSpPr txBox="1">
            <a:spLocks noChangeArrowheads="1"/>
          </p:cNvSpPr>
          <p:nvPr/>
        </p:nvSpPr>
        <p:spPr bwMode="auto">
          <a:xfrm>
            <a:off x="406400" y="4495800"/>
            <a:ext cx="218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/>
              <a:t>ΠΑΙΖΕΙ</a:t>
            </a:r>
          </a:p>
        </p:txBody>
      </p:sp>
      <p:sp>
        <p:nvSpPr>
          <p:cNvPr id="15370" name="Text Box 16"/>
          <p:cNvSpPr txBox="1">
            <a:spLocks noChangeArrowheads="1"/>
          </p:cNvSpPr>
          <p:nvPr/>
        </p:nvSpPr>
        <p:spPr bwMode="auto">
          <a:xfrm>
            <a:off x="1752600" y="3579813"/>
            <a:ext cx="5233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Times New Roman" pitchFamily="18" charset="0"/>
              </a:rPr>
              <a:t>Όνομα      Διεύθυνση       Έτος-Γέννησης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15371" name="Rectangle 17"/>
          <p:cNvSpPr>
            <a:spLocks noChangeArrowheads="1"/>
          </p:cNvSpPr>
          <p:nvPr/>
        </p:nvSpPr>
        <p:spPr bwMode="auto">
          <a:xfrm>
            <a:off x="1752600" y="3519488"/>
            <a:ext cx="4475163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Line 18"/>
          <p:cNvSpPr>
            <a:spLocks noChangeShapeType="1"/>
          </p:cNvSpPr>
          <p:nvPr/>
        </p:nvSpPr>
        <p:spPr bwMode="auto">
          <a:xfrm>
            <a:off x="4249738" y="35194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Line 19"/>
          <p:cNvSpPr>
            <a:spLocks noChangeShapeType="1"/>
          </p:cNvSpPr>
          <p:nvPr/>
        </p:nvSpPr>
        <p:spPr bwMode="auto">
          <a:xfrm>
            <a:off x="2803525" y="35194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Text Box 20"/>
          <p:cNvSpPr txBox="1">
            <a:spLocks noChangeArrowheads="1"/>
          </p:cNvSpPr>
          <p:nvPr/>
        </p:nvSpPr>
        <p:spPr bwMode="auto">
          <a:xfrm>
            <a:off x="406400" y="3122613"/>
            <a:ext cx="30019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ΗΘΟΠΟΙΟΣ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Σχεσιακό Σχήμα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0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99631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716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B3A085-6704-4F88-A81C-2202416C1DA3}" type="slidenum">
              <a:rPr lang="el-GR" altLang="en-US" smtClean="0"/>
              <a:pPr/>
              <a:t>16</a:t>
            </a:fld>
            <a:endParaRPr lang="el-GR" altLang="en-US" dirty="0" smtClean="0"/>
          </a:p>
        </p:txBody>
      </p:sp>
      <p:sp>
        <p:nvSpPr>
          <p:cNvPr id="71686" name="Text Box 3"/>
          <p:cNvSpPr txBox="1">
            <a:spLocks noChangeArrowheads="1"/>
          </p:cNvSpPr>
          <p:nvPr/>
        </p:nvSpPr>
        <p:spPr bwMode="auto">
          <a:xfrm>
            <a:off x="357187" y="1455738"/>
            <a:ext cx="8431213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Θεωρείστε μια βάση δεδομένων για το </a:t>
            </a:r>
            <a:r>
              <a:rPr lang="el-GR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φοιτητολόγιο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για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 πανεπιστήμιο που να περιέχει τις παρακάτω πληροφορίες: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το όνομα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αριθμό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μητρώου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(που είναι μοναδικός)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τους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Φοιτητές</a:t>
            </a:r>
            <a:endParaRPr lang="el-GR" sz="2400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 όνομα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κωδικό (που είναι μοναδικός), μονάδες, εξάμηνο για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Μαθήματα </a:t>
            </a:r>
            <a:endParaRPr lang="el-GR" sz="24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βαθμό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που πήρε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ένας φοιτητής σε κάποιο μάθημα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Υποθέστε ότι καταγράφεται μόνο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ένας (ο τελικός βαθμός) του φοιτητή στο μάθημα</a:t>
            </a:r>
            <a:endParaRPr lang="el-GR" sz="2400" i="1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30200" y="279400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sz="27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53761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638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76AACC-9270-45DE-B432-10D82FE2CC33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16391" name="Text Box 4"/>
          <p:cNvSpPr txBox="1">
            <a:spLocks noChangeArrowheads="1"/>
          </p:cNvSpPr>
          <p:nvPr/>
        </p:nvSpPr>
        <p:spPr bwMode="auto">
          <a:xfrm>
            <a:off x="558800" y="1496703"/>
            <a:ext cx="8229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Μια σχέση ορίζεται ως ένα </a:t>
            </a:r>
            <a:r>
              <a:rPr lang="el-GR" sz="2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σύνολο</a:t>
            </a:r>
            <a:r>
              <a:rPr lang="el-GR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πλειάδων, άρα όλες οι πλειάδες πρέπει να είναι </a:t>
            </a:r>
            <a:r>
              <a:rPr lang="el-GR" sz="2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διαφορετικές</a:t>
            </a:r>
            <a:r>
              <a:rPr lang="el-GR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16392" name="Text Box 5"/>
          <p:cNvSpPr txBox="1">
            <a:spLocks noChangeArrowheads="1"/>
          </p:cNvSpPr>
          <p:nvPr/>
        </p:nvSpPr>
        <p:spPr bwMode="auto">
          <a:xfrm>
            <a:off x="584200" y="2518201"/>
            <a:ext cx="8071048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el-GR" sz="2800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Υπερ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)-κλειδί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είναι ένα υποσύνολο γνωρισμάτων του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σχήματος σχέσης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 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τέτοια ώστε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σε κάθε στιγμιότυπο </a:t>
            </a:r>
            <a:r>
              <a:rPr lang="en-US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r(R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),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κανένα ζευγάρι πλειάδων δε μπορεί να έχει τον ίδιο συνδυασμό τιμών για τα γνωρίσματα αυτά,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δηλαδή, Κ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είναι κλειδί,  αν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δεν μπορούν να υπάρχουν σε 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οποιοδήποτε στιγμιότυπο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της σχέσης δύο διαφορετικές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πλειάδες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και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για τις οποίες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[K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]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=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t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[Κ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Κλειδιού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57822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7BDB16-3390-4BCA-9570-5D3D1BD51873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447676" y="1511300"/>
            <a:ext cx="82296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50000"/>
                  </a:schemeClr>
                </a:solidFill>
                <a:cs typeface="Calibri" pitchFamily="34" charset="0"/>
              </a:rPr>
              <a:t>(</a:t>
            </a:r>
            <a:r>
              <a:rPr lang="el-GR" sz="2400" dirty="0" err="1" smtClean="0">
                <a:solidFill>
                  <a:schemeClr val="accent6">
                    <a:lumMod val="50000"/>
                  </a:schemeClr>
                </a:solidFill>
                <a:cs typeface="Calibri" pitchFamily="34" charset="0"/>
              </a:rPr>
              <a:t>υπερ)κλειδί</a:t>
            </a:r>
            <a:r>
              <a:rPr lang="el-GR" sz="2400" dirty="0" smtClean="0">
                <a:solidFill>
                  <a:schemeClr val="accent6">
                    <a:lumMod val="50000"/>
                  </a:schemeClr>
                </a:solidFill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50000"/>
                  </a:schemeClr>
                </a:solidFill>
                <a:cs typeface="Calibri" pitchFamily="34" charset="0"/>
              </a:rPr>
              <a:t>- υποψήφιο κλειδί - </a:t>
            </a:r>
            <a:r>
              <a:rPr lang="el-GR" sz="2400" dirty="0" smtClean="0">
                <a:solidFill>
                  <a:schemeClr val="accent6">
                    <a:lumMod val="50000"/>
                  </a:schemeClr>
                </a:solidFill>
                <a:cs typeface="Calibri" pitchFamily="34" charset="0"/>
              </a:rPr>
              <a:t>πρωτεύον </a:t>
            </a:r>
            <a:r>
              <a:rPr lang="el-GR" sz="2400" dirty="0">
                <a:solidFill>
                  <a:schemeClr val="accent6">
                    <a:lumMod val="50000"/>
                  </a:schemeClr>
                </a:solidFill>
                <a:cs typeface="Calibri" pitchFamily="34" charset="0"/>
              </a:rPr>
              <a:t>κλειδί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cs typeface="Calibri" pitchFamily="34" charset="0"/>
              </a:rPr>
              <a:t>υποψήφιο κλειδί 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cs typeface="Calibri" pitchFamily="34" charset="0"/>
              </a:rPr>
              <a:t>Κ: κλειδί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cs typeface="Calibri" pitchFamily="34" charset="0"/>
              </a:rPr>
              <a:t>με την ιδιότητα ότι αν αφαιρεθεί ένα οποιοδήποτε γνώρισμα Α από το Κ, το Κ’ που προκύπτει δεν είναι 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cs typeface="Calibri" pitchFamily="34" charset="0"/>
              </a:rPr>
              <a:t>κλειδί</a:t>
            </a:r>
            <a:endParaRPr lang="el-GR" sz="2400" b="1" i="1" dirty="0">
              <a:solidFill>
                <a:schemeClr val="tx2">
                  <a:lumMod val="50000"/>
                </a:schemeClr>
              </a:solidFill>
              <a:cs typeface="Calibri" pitchFamily="34" charset="0"/>
            </a:endParaRPr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525464" y="3265626"/>
            <a:ext cx="8356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cs typeface="Calibri" pitchFamily="34" charset="0"/>
              </a:rPr>
              <a:t>Συμβολισμός: υπογραμμίζουμε τα γνωρίσματα του  πρωτεύοντος κλειδιού</a:t>
            </a:r>
            <a:endParaRPr lang="el-GR" sz="2400" b="1" dirty="0">
              <a:solidFill>
                <a:schemeClr val="tx2">
                  <a:lumMod val="50000"/>
                </a:schemeClr>
              </a:solidFill>
              <a:cs typeface="Calibri" pitchFamily="34" charset="0"/>
            </a:endParaRPr>
          </a:p>
        </p:txBody>
      </p:sp>
      <p:sp>
        <p:nvSpPr>
          <p:cNvPr id="17416" name="Text Box 5"/>
          <p:cNvSpPr txBox="1">
            <a:spLocks noChangeArrowheads="1"/>
          </p:cNvSpPr>
          <p:nvPr/>
        </p:nvSpPr>
        <p:spPr bwMode="auto">
          <a:xfrm>
            <a:off x="525464" y="4419600"/>
            <a:ext cx="7696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l-GR" sz="2400" dirty="0">
                <a:solidFill>
                  <a:schemeClr val="accent3">
                    <a:lumMod val="75000"/>
                  </a:schemeClr>
                </a:solidFill>
                <a:cs typeface="Calibri" pitchFamily="34" charset="0"/>
              </a:rPr>
              <a:t> Κάθε σχέση έχει τουλάχιστον ένα </a:t>
            </a:r>
            <a:r>
              <a:rPr lang="el-GR" sz="2400" dirty="0" err="1" smtClean="0">
                <a:solidFill>
                  <a:schemeClr val="accent3">
                    <a:lumMod val="75000"/>
                  </a:schemeClr>
                </a:solidFill>
                <a:cs typeface="Calibri" pitchFamily="34" charset="0"/>
              </a:rPr>
              <a:t>υπερ</a:t>
            </a:r>
            <a:r>
              <a:rPr lang="el-GR" sz="2400" dirty="0" smtClean="0">
                <a:solidFill>
                  <a:schemeClr val="accent3">
                    <a:lumMod val="75000"/>
                  </a:schemeClr>
                </a:solidFill>
                <a:cs typeface="Calibri" pitchFamily="34" charset="0"/>
              </a:rPr>
              <a:t>-κλειδί</a:t>
            </a:r>
            <a:r>
              <a:rPr lang="el-GR" sz="2400" dirty="0">
                <a:solidFill>
                  <a:schemeClr val="accent3">
                    <a:lumMod val="75000"/>
                  </a:schemeClr>
                </a:solidFill>
                <a:cs typeface="Calibri" pitchFamily="34" charset="0"/>
              </a:rPr>
              <a:t>, ποιο;</a:t>
            </a:r>
            <a:endParaRPr lang="el-GR" sz="2400" b="1" dirty="0">
              <a:solidFill>
                <a:schemeClr val="accent3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447676" y="5092700"/>
            <a:ext cx="8072437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>
                <a:solidFill>
                  <a:schemeClr val="accent3">
                    <a:lumMod val="50000"/>
                  </a:schemeClr>
                </a:solidFill>
              </a:rPr>
              <a:t>Από τον ορισμό, κάθε (σχήμα) σχέσης έχει τουλάχιστον ένα (πρωτεύον) κλειδί – δεν υπάρχουν «ασθενείς» σχέσεις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Κλειδιού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17442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8436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6DF042-9914-402C-865D-0E6046C6826C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828800" y="3903663"/>
            <a:ext cx="7010400" cy="457200"/>
            <a:chOff x="1152" y="2544"/>
            <a:chExt cx="4416" cy="288"/>
          </a:xfrm>
        </p:grpSpPr>
        <p:sp>
          <p:nvSpPr>
            <p:cNvPr id="18452" name="Text Box 4"/>
            <p:cNvSpPr txBox="1">
              <a:spLocks noChangeArrowheads="1"/>
            </p:cNvSpPr>
            <p:nvPr/>
          </p:nvSpPr>
          <p:spPr bwMode="auto">
            <a:xfrm>
              <a:off x="1152" y="2544"/>
              <a:ext cx="44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Τίτλος   Έτος     Διάρκεια   Είδος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18453" name="Rectangle 5"/>
            <p:cNvSpPr>
              <a:spLocks noChangeArrowheads="1"/>
            </p:cNvSpPr>
            <p:nvPr/>
          </p:nvSpPr>
          <p:spPr bwMode="auto">
            <a:xfrm>
              <a:off x="1152" y="2544"/>
              <a:ext cx="2400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4" name="Line 6"/>
            <p:cNvSpPr>
              <a:spLocks noChangeShapeType="1"/>
            </p:cNvSpPr>
            <p:nvPr/>
          </p:nvSpPr>
          <p:spPr bwMode="auto">
            <a:xfrm>
              <a:off x="1680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5" name="Line 7"/>
            <p:cNvSpPr>
              <a:spLocks noChangeShapeType="1"/>
            </p:cNvSpPr>
            <p:nvPr/>
          </p:nvSpPr>
          <p:spPr bwMode="auto">
            <a:xfrm>
              <a:off x="2208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6" name="Line 8"/>
            <p:cNvSpPr>
              <a:spLocks noChangeShapeType="1"/>
            </p:cNvSpPr>
            <p:nvPr/>
          </p:nvSpPr>
          <p:spPr bwMode="auto">
            <a:xfrm>
              <a:off x="2928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39" name="Text Box 9"/>
          <p:cNvSpPr txBox="1">
            <a:spLocks noChangeArrowheads="1"/>
          </p:cNvSpPr>
          <p:nvPr/>
        </p:nvSpPr>
        <p:spPr bwMode="auto">
          <a:xfrm>
            <a:off x="365124" y="4086226"/>
            <a:ext cx="251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ΤΑΙΝΙΑ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776412" y="5413375"/>
            <a:ext cx="5334000" cy="457200"/>
            <a:chOff x="1200" y="3312"/>
            <a:chExt cx="3360" cy="288"/>
          </a:xfrm>
        </p:grpSpPr>
        <p:sp>
          <p:nvSpPr>
            <p:cNvPr id="18448" name="Text Box 11"/>
            <p:cNvSpPr txBox="1">
              <a:spLocks noChangeArrowheads="1"/>
            </p:cNvSpPr>
            <p:nvPr/>
          </p:nvSpPr>
          <p:spPr bwMode="auto">
            <a:xfrm>
              <a:off x="1296" y="3312"/>
              <a:ext cx="32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Όνομα-Ηθοποιού    Τίτλος      Έτος</a:t>
              </a:r>
            </a:p>
          </p:txBody>
        </p:sp>
        <p:sp>
          <p:nvSpPr>
            <p:cNvPr id="18449" name="Rectangle 12"/>
            <p:cNvSpPr>
              <a:spLocks noChangeArrowheads="1"/>
            </p:cNvSpPr>
            <p:nvPr/>
          </p:nvSpPr>
          <p:spPr bwMode="auto">
            <a:xfrm>
              <a:off x="1200" y="3312"/>
              <a:ext cx="2496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0" name="Line 13"/>
            <p:cNvSpPr>
              <a:spLocks noChangeShapeType="1"/>
            </p:cNvSpPr>
            <p:nvPr/>
          </p:nvSpPr>
          <p:spPr bwMode="auto">
            <a:xfrm>
              <a:off x="3216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1" name="Line 14"/>
            <p:cNvSpPr>
              <a:spLocks noChangeShapeType="1"/>
            </p:cNvSpPr>
            <p:nvPr/>
          </p:nvSpPr>
          <p:spPr bwMode="auto">
            <a:xfrm>
              <a:off x="2544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41" name="Text Box 15"/>
          <p:cNvSpPr txBox="1">
            <a:spLocks noChangeArrowheads="1"/>
          </p:cNvSpPr>
          <p:nvPr/>
        </p:nvSpPr>
        <p:spPr bwMode="auto">
          <a:xfrm>
            <a:off x="365124" y="5310187"/>
            <a:ext cx="218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ΠΑΙΖΕΙ</a:t>
            </a:r>
          </a:p>
        </p:txBody>
      </p:sp>
      <p:sp>
        <p:nvSpPr>
          <p:cNvPr id="18442" name="Text Box 16"/>
          <p:cNvSpPr txBox="1">
            <a:spLocks noChangeArrowheads="1"/>
          </p:cNvSpPr>
          <p:nvPr/>
        </p:nvSpPr>
        <p:spPr bwMode="auto">
          <a:xfrm>
            <a:off x="1816100" y="4629151"/>
            <a:ext cx="5233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Times New Roman" pitchFamily="18" charset="0"/>
              </a:rPr>
              <a:t>Όνομα      Διεύθυνση       Έτος-Γέννησης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18443" name="Rectangle 17"/>
          <p:cNvSpPr>
            <a:spLocks noChangeArrowheads="1"/>
          </p:cNvSpPr>
          <p:nvPr/>
        </p:nvSpPr>
        <p:spPr bwMode="auto">
          <a:xfrm>
            <a:off x="1828799" y="4589463"/>
            <a:ext cx="4475163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4" name="Line 18"/>
          <p:cNvSpPr>
            <a:spLocks noChangeShapeType="1"/>
          </p:cNvSpPr>
          <p:nvPr/>
        </p:nvSpPr>
        <p:spPr bwMode="auto">
          <a:xfrm>
            <a:off x="4325937" y="458946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5" name="Line 19"/>
          <p:cNvSpPr>
            <a:spLocks noChangeShapeType="1"/>
          </p:cNvSpPr>
          <p:nvPr/>
        </p:nvSpPr>
        <p:spPr bwMode="auto">
          <a:xfrm>
            <a:off x="2879724" y="458946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6" name="Text Box 20"/>
          <p:cNvSpPr txBox="1">
            <a:spLocks noChangeArrowheads="1"/>
          </p:cNvSpPr>
          <p:nvPr/>
        </p:nvSpPr>
        <p:spPr bwMode="auto">
          <a:xfrm>
            <a:off x="327818" y="4619625"/>
            <a:ext cx="30019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ΗΘΟΠΟΙΟΣ</a:t>
            </a:r>
          </a:p>
        </p:txBody>
      </p:sp>
      <p:sp>
        <p:nvSpPr>
          <p:cNvPr id="18447" name="Text Box 21"/>
          <p:cNvSpPr txBox="1">
            <a:spLocks noChangeArrowheads="1"/>
          </p:cNvSpPr>
          <p:nvPr/>
        </p:nvSpPr>
        <p:spPr bwMode="auto">
          <a:xfrm>
            <a:off x="438148" y="1409700"/>
            <a:ext cx="8312152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Υποθέσεις: </a:t>
            </a:r>
          </a:p>
          <a:p>
            <a:pPr algn="just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(1) Το όνομα του ηθοποιού είναι μοναδικό</a:t>
            </a:r>
          </a:p>
          <a:p>
            <a:pPr algn="just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(2) Ο τίτλος μιας ταινίας δεν είναι μοναδικός, αλλά μόνο μια ταινία με τον ίδιο τίτλο κάθε 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έτος</a:t>
            </a:r>
            <a:endParaRPr lang="el-GR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(3) Σε μια ταινία μπορεί να παίζουν πολλοί ηθοποιοί και ένα ηθοποιός μπορεί να παίζει σε πολλές ταινίες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Κλειδιού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75450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  <p:sp>
        <p:nvSpPr>
          <p:cNvPr id="204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011FDB-DED2-47C1-839A-E24A75A431A4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82947" name="Text Box 3"/>
          <p:cNvSpPr txBox="1">
            <a:spLocks noChangeArrowheads="1"/>
          </p:cNvSpPr>
          <p:nvPr/>
        </p:nvSpPr>
        <p:spPr bwMode="auto">
          <a:xfrm>
            <a:off x="318294" y="4032250"/>
            <a:ext cx="8356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Μοντέλο Δεδομένων: 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 σύνολο από έννοιες (δομικά στοιχεία) που μπορούν να χρησιμοποιηθούν για την περιγραφή της δομής της πληροφορίας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241300" y="1871663"/>
            <a:ext cx="856773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800" u="sng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Σχήμα (</a:t>
            </a:r>
            <a:r>
              <a:rPr lang="en-US" sz="2800" u="sng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database schema)</a:t>
            </a:r>
            <a:r>
              <a:rPr lang="el-GR" sz="2800" u="sng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περιγραφή της δομής της πληροφορίας που είναι αποθηκευμένη στη </a:t>
            </a:r>
            <a:r>
              <a:rPr lang="el-GR" sz="28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βδ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με τη χρήση ενός μοντέλου δεδομένων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10369" y="3254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Μοντελοποίηση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372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946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26FF01-10C8-4320-9A09-15E90783ED4A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752600" y="2438400"/>
            <a:ext cx="7010400" cy="457200"/>
            <a:chOff x="1152" y="2544"/>
            <a:chExt cx="4416" cy="288"/>
          </a:xfrm>
        </p:grpSpPr>
        <p:sp>
          <p:nvSpPr>
            <p:cNvPr id="19475" name="Text Box 4"/>
            <p:cNvSpPr txBox="1">
              <a:spLocks noChangeArrowheads="1"/>
            </p:cNvSpPr>
            <p:nvPr/>
          </p:nvSpPr>
          <p:spPr bwMode="auto">
            <a:xfrm>
              <a:off x="1152" y="2544"/>
              <a:ext cx="44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u="sng">
                  <a:latin typeface="Times New Roman" pitchFamily="18" charset="0"/>
                </a:rPr>
                <a:t>Τίτλος</a:t>
              </a:r>
              <a:r>
                <a:rPr lang="el-GR" sz="2000">
                  <a:latin typeface="Times New Roman" pitchFamily="18" charset="0"/>
                </a:rPr>
                <a:t>   </a:t>
              </a:r>
              <a:r>
                <a:rPr lang="el-GR" sz="2000" u="sng">
                  <a:latin typeface="Times New Roman" pitchFamily="18" charset="0"/>
                </a:rPr>
                <a:t>Έτος</a:t>
              </a:r>
              <a:r>
                <a:rPr lang="el-GR" sz="2000">
                  <a:latin typeface="Times New Roman" pitchFamily="18" charset="0"/>
                </a:rPr>
                <a:t>     Διάρκεια   Είδος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19476" name="Rectangle 5"/>
            <p:cNvSpPr>
              <a:spLocks noChangeArrowheads="1"/>
            </p:cNvSpPr>
            <p:nvPr/>
          </p:nvSpPr>
          <p:spPr bwMode="auto">
            <a:xfrm>
              <a:off x="1152" y="2544"/>
              <a:ext cx="2400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7" name="Line 6"/>
            <p:cNvSpPr>
              <a:spLocks noChangeShapeType="1"/>
            </p:cNvSpPr>
            <p:nvPr/>
          </p:nvSpPr>
          <p:spPr bwMode="auto">
            <a:xfrm>
              <a:off x="1680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8" name="Line 7"/>
            <p:cNvSpPr>
              <a:spLocks noChangeShapeType="1"/>
            </p:cNvSpPr>
            <p:nvPr/>
          </p:nvSpPr>
          <p:spPr bwMode="auto">
            <a:xfrm>
              <a:off x="2208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9" name="Line 8"/>
            <p:cNvSpPr>
              <a:spLocks noChangeShapeType="1"/>
            </p:cNvSpPr>
            <p:nvPr/>
          </p:nvSpPr>
          <p:spPr bwMode="auto">
            <a:xfrm>
              <a:off x="2928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463" name="Text Box 9"/>
          <p:cNvSpPr txBox="1">
            <a:spLocks noChangeArrowheads="1"/>
          </p:cNvSpPr>
          <p:nvPr/>
        </p:nvSpPr>
        <p:spPr bwMode="auto">
          <a:xfrm>
            <a:off x="406400" y="2041525"/>
            <a:ext cx="251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/>
              <a:t>ΤΑΙΝΙΑ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905000" y="4800600"/>
            <a:ext cx="5334000" cy="457200"/>
            <a:chOff x="1200" y="3312"/>
            <a:chExt cx="3360" cy="288"/>
          </a:xfrm>
        </p:grpSpPr>
        <p:sp>
          <p:nvSpPr>
            <p:cNvPr id="19471" name="Text Box 11"/>
            <p:cNvSpPr txBox="1">
              <a:spLocks noChangeArrowheads="1"/>
            </p:cNvSpPr>
            <p:nvPr/>
          </p:nvSpPr>
          <p:spPr bwMode="auto">
            <a:xfrm>
              <a:off x="1296" y="3312"/>
              <a:ext cx="32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u="sng">
                  <a:latin typeface="Times New Roman" pitchFamily="18" charset="0"/>
                </a:rPr>
                <a:t>Όνομα-Ηθοποιού</a:t>
              </a:r>
              <a:r>
                <a:rPr lang="el-GR" sz="2000">
                  <a:latin typeface="Times New Roman" pitchFamily="18" charset="0"/>
                </a:rPr>
                <a:t>    </a:t>
              </a:r>
              <a:r>
                <a:rPr lang="el-GR" sz="2000" u="sng">
                  <a:latin typeface="Times New Roman" pitchFamily="18" charset="0"/>
                </a:rPr>
                <a:t>Τίτλος</a:t>
              </a:r>
              <a:r>
                <a:rPr lang="el-GR" sz="2000">
                  <a:latin typeface="Times New Roman" pitchFamily="18" charset="0"/>
                </a:rPr>
                <a:t>      </a:t>
              </a:r>
              <a:r>
                <a:rPr lang="el-GR" sz="2000" u="sng">
                  <a:latin typeface="Times New Roman" pitchFamily="18" charset="0"/>
                </a:rPr>
                <a:t>Έτος</a:t>
              </a:r>
              <a:endParaRPr lang="el-GR" sz="2000">
                <a:latin typeface="Times New Roman" pitchFamily="18" charset="0"/>
              </a:endParaRPr>
            </a:p>
          </p:txBody>
        </p:sp>
        <p:sp>
          <p:nvSpPr>
            <p:cNvPr id="19472" name="Rectangle 12"/>
            <p:cNvSpPr>
              <a:spLocks noChangeArrowheads="1"/>
            </p:cNvSpPr>
            <p:nvPr/>
          </p:nvSpPr>
          <p:spPr bwMode="auto">
            <a:xfrm>
              <a:off x="1200" y="3312"/>
              <a:ext cx="2496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3" name="Line 13"/>
            <p:cNvSpPr>
              <a:spLocks noChangeShapeType="1"/>
            </p:cNvSpPr>
            <p:nvPr/>
          </p:nvSpPr>
          <p:spPr bwMode="auto">
            <a:xfrm>
              <a:off x="3216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4" name="Line 14"/>
            <p:cNvSpPr>
              <a:spLocks noChangeShapeType="1"/>
            </p:cNvSpPr>
            <p:nvPr/>
          </p:nvSpPr>
          <p:spPr bwMode="auto">
            <a:xfrm>
              <a:off x="2544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465" name="Text Box 15"/>
          <p:cNvSpPr txBox="1">
            <a:spLocks noChangeArrowheads="1"/>
          </p:cNvSpPr>
          <p:nvPr/>
        </p:nvSpPr>
        <p:spPr bwMode="auto">
          <a:xfrm>
            <a:off x="406400" y="4495800"/>
            <a:ext cx="218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/>
              <a:t>ΠΑΙΖΕΙ</a:t>
            </a:r>
          </a:p>
        </p:txBody>
      </p:sp>
      <p:sp>
        <p:nvSpPr>
          <p:cNvPr id="19466" name="Text Box 16"/>
          <p:cNvSpPr txBox="1">
            <a:spLocks noChangeArrowheads="1"/>
          </p:cNvSpPr>
          <p:nvPr/>
        </p:nvSpPr>
        <p:spPr bwMode="auto">
          <a:xfrm>
            <a:off x="1752600" y="3808413"/>
            <a:ext cx="5233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</a:t>
            </a:r>
            <a:r>
              <a:rPr lang="el-GR" sz="2000">
                <a:latin typeface="Times New Roman" pitchFamily="18" charset="0"/>
              </a:rPr>
              <a:t>      Διεύθυνση       Έτος-Γέννησης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19467" name="Rectangle 17"/>
          <p:cNvSpPr>
            <a:spLocks noChangeArrowheads="1"/>
          </p:cNvSpPr>
          <p:nvPr/>
        </p:nvSpPr>
        <p:spPr bwMode="auto">
          <a:xfrm>
            <a:off x="1752600" y="3748088"/>
            <a:ext cx="4475163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8" name="Line 18"/>
          <p:cNvSpPr>
            <a:spLocks noChangeShapeType="1"/>
          </p:cNvSpPr>
          <p:nvPr/>
        </p:nvSpPr>
        <p:spPr bwMode="auto">
          <a:xfrm>
            <a:off x="4249738" y="37480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Line 19"/>
          <p:cNvSpPr>
            <a:spLocks noChangeShapeType="1"/>
          </p:cNvSpPr>
          <p:nvPr/>
        </p:nvSpPr>
        <p:spPr bwMode="auto">
          <a:xfrm>
            <a:off x="2803525" y="37480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0" name="Text Box 20"/>
          <p:cNvSpPr txBox="1">
            <a:spLocks noChangeArrowheads="1"/>
          </p:cNvSpPr>
          <p:nvPr/>
        </p:nvSpPr>
        <p:spPr bwMode="auto">
          <a:xfrm>
            <a:off x="368300" y="3152774"/>
            <a:ext cx="30019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ΗΘΟΠΟΙΟΣ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Κλειδιού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11005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048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102D9A-29A2-4265-AE36-1F31A4C9B48E}" type="slidenum">
              <a:rPr lang="el-GR" altLang="en-US" smtClean="0"/>
              <a:pPr/>
              <a:t>21</a:t>
            </a:fld>
            <a:endParaRPr lang="el-GR" altLang="en-US" smtClean="0"/>
          </a:p>
        </p:txBody>
      </p:sp>
      <p:sp>
        <p:nvSpPr>
          <p:cNvPr id="20486" name="Text Box 3"/>
          <p:cNvSpPr txBox="1">
            <a:spLocks noChangeArrowheads="1"/>
          </p:cNvSpPr>
          <p:nvPr/>
        </p:nvSpPr>
        <p:spPr bwMode="auto">
          <a:xfrm>
            <a:off x="345903" y="1447800"/>
            <a:ext cx="8568952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  <a:cs typeface="Calibri" pitchFamily="34" charset="0"/>
              </a:rPr>
              <a:t>Έστω 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το παρακάτω στιγμιότυπο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ενός σχήματος σχέσης 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R(A, B, C, D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)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		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Α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	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Β	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C	D</a:t>
            </a:r>
          </a:p>
          <a:p>
            <a:pPr marL="914400" lvl="1" indent="-457200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	6	7	1	1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		1	7	7	2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		3	7	7	1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		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1	5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	9	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2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  <a:cs typeface="Calibri" pitchFamily="34" charset="0"/>
              </a:rPr>
              <a:t>Τι 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μπορείτε να πείτε για τα κλειδιά της 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R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;</a:t>
            </a:r>
          </a:p>
        </p:txBody>
      </p:sp>
      <p:sp>
        <p:nvSpPr>
          <p:cNvPr id="20487" name="Line 4"/>
          <p:cNvSpPr>
            <a:spLocks noChangeShapeType="1"/>
          </p:cNvSpPr>
          <p:nvPr/>
        </p:nvSpPr>
        <p:spPr bwMode="auto">
          <a:xfrm>
            <a:off x="1018333" y="2366392"/>
            <a:ext cx="256306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76816" y="5008513"/>
            <a:ext cx="8307125" cy="1015663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just"/>
            <a:r>
              <a:rPr lang="el-GR" sz="20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Ο περιορισμός του κλειδιού αφορά το σχήμα, από ένα στιγμιότυπο, μπορούμε να πούμε ποια σύνολα γνωρισμάτων </a:t>
            </a:r>
            <a:r>
              <a:rPr lang="el-GR" sz="20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δεν</a:t>
            </a:r>
            <a:r>
              <a:rPr lang="el-GR" sz="20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έχουν την ιδιότητα του κλειδιού, αλλά δεν μπορούμε να πούμε ποια την έχουν</a:t>
            </a:r>
            <a:endParaRPr lang="el-GR" sz="2000" i="1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Κλειδιού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24592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150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C8C06C-BD35-4C58-82E4-344A2FB5B787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sp>
        <p:nvSpPr>
          <p:cNvPr id="21511" name="Text Box 4"/>
          <p:cNvSpPr txBox="1">
            <a:spLocks noChangeArrowheads="1"/>
          </p:cNvSpPr>
          <p:nvPr/>
        </p:nvSpPr>
        <p:spPr bwMode="auto">
          <a:xfrm>
            <a:off x="467544" y="2768848"/>
            <a:ext cx="7772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  <a:cs typeface="Calibri" pitchFamily="34" charset="0"/>
              </a:rPr>
              <a:t>Δε μπορεί η τιμή του πρωτεύοντος κλειδιού (οποιοδήποτε γνωρίσματος που ανήκει στο κλειδί) να είναι 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null.</a:t>
            </a:r>
            <a:endParaRPr lang="el-GR" sz="28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667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Ακεραιότητας Οντοτήτων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15749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3556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C0B9B5-E689-42EF-9AFA-A85D6B050334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sp>
        <p:nvSpPr>
          <p:cNvPr id="23559" name="Text Box 4"/>
          <p:cNvSpPr txBox="1">
            <a:spLocks noChangeArrowheads="1"/>
          </p:cNvSpPr>
          <p:nvPr/>
        </p:nvSpPr>
        <p:spPr bwMode="auto">
          <a:xfrm>
            <a:off x="292100" y="1587500"/>
            <a:ext cx="82296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Ορίζεται μεταξύ </a:t>
            </a:r>
            <a:r>
              <a:rPr lang="el-GR" sz="2000" i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δύο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σχημάτων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σχέσεων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R1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και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R2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Λέμε ότι κάποια γνωρίσματα της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R1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αναφέρονται στην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R2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Τα γνωρίσματα μιας πλειάδας </a:t>
            </a:r>
            <a:r>
              <a:rPr lang="el-GR" sz="2000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αναφέρεται σε μια άλλης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τότε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οι τιμές που παίρνουν </a:t>
            </a:r>
            <a:r>
              <a:rPr lang="el-GR" sz="2000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πρέπει </a:t>
            </a:r>
            <a:r>
              <a:rPr lang="el-GR" sz="20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να </a:t>
            </a:r>
            <a:r>
              <a:rPr lang="el-GR" sz="2000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υπάρχουν στην αναφερόμενη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(συγκεκριμένα: η τιμή που εμφανίζεται αν δεν είναι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null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πρέπει να είναι μια τιμή που εμφανίζεται στην αναφερόμενη)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04800" y="3886200"/>
            <a:ext cx="8534400" cy="1920875"/>
            <a:chOff x="192" y="2448"/>
            <a:chExt cx="5376" cy="1210"/>
          </a:xfrm>
        </p:grpSpPr>
        <p:sp>
          <p:nvSpPr>
            <p:cNvPr id="23561" name="Text Box 6"/>
            <p:cNvSpPr txBox="1">
              <a:spLocks noChangeArrowheads="1"/>
            </p:cNvSpPr>
            <p:nvPr/>
          </p:nvSpPr>
          <p:spPr bwMode="auto">
            <a:xfrm>
              <a:off x="192" y="2448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 b="1" dirty="0"/>
                <a:t>ΤΑΙΝΙΑ </a:t>
              </a:r>
              <a:r>
                <a:rPr lang="el-GR" sz="1800" b="1" dirty="0">
                  <a:latin typeface="Times New Roman" pitchFamily="18" charset="0"/>
                </a:rPr>
                <a:t>     </a:t>
              </a: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1152" y="2544"/>
              <a:ext cx="4416" cy="288"/>
              <a:chOff x="1152" y="2544"/>
              <a:chExt cx="4416" cy="288"/>
            </a:xfrm>
          </p:grpSpPr>
          <p:sp>
            <p:nvSpPr>
              <p:cNvPr id="23575" name="Text Box 8"/>
              <p:cNvSpPr txBox="1">
                <a:spLocks noChangeArrowheads="1"/>
              </p:cNvSpPr>
              <p:nvPr/>
            </p:nvSpPr>
            <p:spPr bwMode="auto">
              <a:xfrm>
                <a:off x="1152" y="2544"/>
                <a:ext cx="441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000" u="sng">
                    <a:latin typeface="Times New Roman" pitchFamily="18" charset="0"/>
                  </a:rPr>
                  <a:t>Τίτλος</a:t>
                </a:r>
                <a:r>
                  <a:rPr lang="el-GR" sz="2000">
                    <a:latin typeface="Times New Roman" pitchFamily="18" charset="0"/>
                  </a:rPr>
                  <a:t>   </a:t>
                </a:r>
                <a:r>
                  <a:rPr lang="el-GR" sz="2000" u="sng">
                    <a:latin typeface="Times New Roman" pitchFamily="18" charset="0"/>
                  </a:rPr>
                  <a:t>Έτος</a:t>
                </a:r>
                <a:r>
                  <a:rPr lang="el-GR" sz="2000">
                    <a:latin typeface="Times New Roman" pitchFamily="18" charset="0"/>
                  </a:rPr>
                  <a:t>     Διάρκεια   Είδος</a:t>
                </a:r>
                <a:endParaRPr lang="el-GR" sz="2000" b="1">
                  <a:latin typeface="Times New Roman" pitchFamily="18" charset="0"/>
                </a:endParaRPr>
              </a:p>
            </p:txBody>
          </p:sp>
          <p:sp>
            <p:nvSpPr>
              <p:cNvPr id="23576" name="Rectangle 9"/>
              <p:cNvSpPr>
                <a:spLocks noChangeArrowheads="1"/>
              </p:cNvSpPr>
              <p:nvPr/>
            </p:nvSpPr>
            <p:spPr bwMode="auto">
              <a:xfrm>
                <a:off x="1152" y="2544"/>
                <a:ext cx="2400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7" name="Line 10"/>
              <p:cNvSpPr>
                <a:spLocks noChangeShapeType="1"/>
              </p:cNvSpPr>
              <p:nvPr/>
            </p:nvSpPr>
            <p:spPr bwMode="auto">
              <a:xfrm>
                <a:off x="1680" y="254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8" name="Line 11"/>
              <p:cNvSpPr>
                <a:spLocks noChangeShapeType="1"/>
              </p:cNvSpPr>
              <p:nvPr/>
            </p:nvSpPr>
            <p:spPr bwMode="auto">
              <a:xfrm>
                <a:off x="2208" y="254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9" name="Line 12"/>
              <p:cNvSpPr>
                <a:spLocks noChangeShapeType="1"/>
              </p:cNvSpPr>
              <p:nvPr/>
            </p:nvSpPr>
            <p:spPr bwMode="auto">
              <a:xfrm>
                <a:off x="2928" y="254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3563" name="Text Box 13"/>
            <p:cNvSpPr txBox="1">
              <a:spLocks noChangeArrowheads="1"/>
            </p:cNvSpPr>
            <p:nvPr/>
          </p:nvSpPr>
          <p:spPr bwMode="auto">
            <a:xfrm>
              <a:off x="192" y="3120"/>
              <a:ext cx="86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dirty="0"/>
                <a:t>ΠΑΙΖΕΙ</a:t>
              </a:r>
            </a:p>
          </p:txBody>
        </p: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1152" y="3370"/>
              <a:ext cx="3360" cy="288"/>
              <a:chOff x="1056" y="3082"/>
              <a:chExt cx="3360" cy="288"/>
            </a:xfrm>
          </p:grpSpPr>
          <p:sp>
            <p:nvSpPr>
              <p:cNvPr id="23571" name="Text Box 15"/>
              <p:cNvSpPr txBox="1">
                <a:spLocks noChangeArrowheads="1"/>
              </p:cNvSpPr>
              <p:nvPr/>
            </p:nvSpPr>
            <p:spPr bwMode="auto">
              <a:xfrm>
                <a:off x="1152" y="3120"/>
                <a:ext cx="326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000" u="sng">
                    <a:latin typeface="Times New Roman" pitchFamily="18" charset="0"/>
                  </a:rPr>
                  <a:t>Όνομα-Ηθοποιού</a:t>
                </a:r>
                <a:r>
                  <a:rPr lang="el-GR" sz="2000">
                    <a:latin typeface="Times New Roman" pitchFamily="18" charset="0"/>
                  </a:rPr>
                  <a:t>    </a:t>
                </a:r>
                <a:r>
                  <a:rPr lang="el-GR" sz="2000" u="sng">
                    <a:latin typeface="Times New Roman" pitchFamily="18" charset="0"/>
                  </a:rPr>
                  <a:t>Τίτλος</a:t>
                </a:r>
                <a:r>
                  <a:rPr lang="el-GR" sz="2000">
                    <a:latin typeface="Times New Roman" pitchFamily="18" charset="0"/>
                  </a:rPr>
                  <a:t>     </a:t>
                </a:r>
                <a:r>
                  <a:rPr lang="el-GR" sz="2000" u="sng">
                    <a:latin typeface="Times New Roman" pitchFamily="18" charset="0"/>
                  </a:rPr>
                  <a:t> Έτος</a:t>
                </a:r>
                <a:endParaRPr lang="el-GR" sz="2000">
                  <a:latin typeface="Times New Roman" pitchFamily="18" charset="0"/>
                </a:endParaRPr>
              </a:p>
            </p:txBody>
          </p:sp>
          <p:sp>
            <p:nvSpPr>
              <p:cNvPr id="23572" name="Rectangle 16"/>
              <p:cNvSpPr>
                <a:spLocks noChangeArrowheads="1"/>
              </p:cNvSpPr>
              <p:nvPr/>
            </p:nvSpPr>
            <p:spPr bwMode="auto">
              <a:xfrm>
                <a:off x="1056" y="3082"/>
                <a:ext cx="2496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3" name="Line 17"/>
              <p:cNvSpPr>
                <a:spLocks noChangeShapeType="1"/>
              </p:cNvSpPr>
              <p:nvPr/>
            </p:nvSpPr>
            <p:spPr bwMode="auto">
              <a:xfrm>
                <a:off x="3072" y="3082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4" name="Line 18"/>
              <p:cNvSpPr>
                <a:spLocks noChangeShapeType="1"/>
              </p:cNvSpPr>
              <p:nvPr/>
            </p:nvSpPr>
            <p:spPr bwMode="auto">
              <a:xfrm>
                <a:off x="2400" y="3082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3565" name="Line 19"/>
            <p:cNvSpPr>
              <a:spLocks noChangeShapeType="1"/>
            </p:cNvSpPr>
            <p:nvPr/>
          </p:nvSpPr>
          <p:spPr bwMode="auto">
            <a:xfrm flipV="1">
              <a:off x="2928" y="3120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6" name="Line 20"/>
            <p:cNvSpPr>
              <a:spLocks noChangeShapeType="1"/>
            </p:cNvSpPr>
            <p:nvPr/>
          </p:nvSpPr>
          <p:spPr bwMode="auto">
            <a:xfrm flipH="1">
              <a:off x="1536" y="3120"/>
              <a:ext cx="13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7" name="Line 21"/>
            <p:cNvSpPr>
              <a:spLocks noChangeShapeType="1"/>
            </p:cNvSpPr>
            <p:nvPr/>
          </p:nvSpPr>
          <p:spPr bwMode="auto">
            <a:xfrm flipV="1">
              <a:off x="1536" y="283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8" name="Line 22"/>
            <p:cNvSpPr>
              <a:spLocks noChangeShapeType="1"/>
            </p:cNvSpPr>
            <p:nvPr/>
          </p:nvSpPr>
          <p:spPr bwMode="auto">
            <a:xfrm>
              <a:off x="3356" y="2948"/>
              <a:ext cx="0" cy="4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9" name="Line 23"/>
            <p:cNvSpPr>
              <a:spLocks noChangeShapeType="1"/>
            </p:cNvSpPr>
            <p:nvPr/>
          </p:nvSpPr>
          <p:spPr bwMode="auto">
            <a:xfrm>
              <a:off x="1945" y="2948"/>
              <a:ext cx="141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0" name="Line 24"/>
            <p:cNvSpPr>
              <a:spLocks noChangeShapeType="1"/>
            </p:cNvSpPr>
            <p:nvPr/>
          </p:nvSpPr>
          <p:spPr bwMode="auto">
            <a:xfrm>
              <a:off x="1945" y="2832"/>
              <a:ext cx="0" cy="1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Αναφορικής Ακεραιότητας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  <p:sp>
        <p:nvSpPr>
          <p:cNvPr id="29" name="Text Box 24"/>
          <p:cNvSpPr txBox="1">
            <a:spLocks noChangeArrowheads="1"/>
          </p:cNvSpPr>
          <p:nvPr/>
        </p:nvSpPr>
        <p:spPr bwMode="auto">
          <a:xfrm>
            <a:off x="6516688" y="5516563"/>
            <a:ext cx="1079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R</a:t>
            </a:r>
            <a:r>
              <a:rPr lang="en-US" sz="1800" baseline="-25000"/>
              <a:t>1</a:t>
            </a:r>
            <a:endParaRPr lang="el-GR" sz="1800" baseline="-25000"/>
          </a:p>
        </p:txBody>
      </p:sp>
      <p:sp>
        <p:nvSpPr>
          <p:cNvPr id="30" name="Text Box 25"/>
          <p:cNvSpPr txBox="1">
            <a:spLocks noChangeArrowheads="1"/>
          </p:cNvSpPr>
          <p:nvPr/>
        </p:nvSpPr>
        <p:spPr bwMode="auto">
          <a:xfrm>
            <a:off x="6184900" y="4533106"/>
            <a:ext cx="1079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R</a:t>
            </a:r>
            <a:r>
              <a:rPr lang="en-US" sz="1800" baseline="-25000" dirty="0"/>
              <a:t>2</a:t>
            </a:r>
            <a:endParaRPr lang="el-GR" sz="1800" baseline="-25000" dirty="0"/>
          </a:p>
        </p:txBody>
      </p:sp>
    </p:spTree>
    <p:extLst>
      <p:ext uri="{BB962C8B-B14F-4D97-AF65-F5344CB8AC3E}">
        <p14:creationId xmlns:p14="http://schemas.microsoft.com/office/powerpoint/2010/main" xmlns="" val="5219150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458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F3C5C4-C2A1-4624-980B-B00EF00A1461}" type="slidenum">
              <a:rPr lang="el-GR" altLang="en-US" smtClean="0"/>
              <a:pPr/>
              <a:t>24</a:t>
            </a:fld>
            <a:endParaRPr lang="el-GR" altLang="en-US" smtClean="0"/>
          </a:p>
        </p:txBody>
      </p:sp>
      <p:sp>
        <p:nvSpPr>
          <p:cNvPr id="24582" name="Text Box 3"/>
          <p:cNvSpPr txBox="1">
            <a:spLocks noChangeArrowheads="1"/>
          </p:cNvSpPr>
          <p:nvPr/>
        </p:nvSpPr>
        <p:spPr bwMode="auto">
          <a:xfrm>
            <a:off x="355600" y="1460501"/>
            <a:ext cx="83439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l-GR" sz="2400" dirty="0" smtClean="0"/>
              <a:t>Έστω δύο σχήματα σχέσεων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1</a:t>
            </a:r>
            <a:r>
              <a:rPr lang="el-GR" sz="2400" i="1" dirty="0" smtClean="0"/>
              <a:t>(</a:t>
            </a:r>
            <a:r>
              <a:rPr lang="en-US" sz="2400" i="1" dirty="0" smtClean="0"/>
              <a:t>X</a:t>
            </a:r>
            <a:r>
              <a:rPr lang="el-GR" sz="2400" i="1" dirty="0" smtClean="0"/>
              <a:t>)</a:t>
            </a:r>
            <a:r>
              <a:rPr lang="el-GR" sz="2400" dirty="0" smtClean="0"/>
              <a:t> και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2</a:t>
            </a:r>
            <a:r>
              <a:rPr lang="el-GR" sz="2400" i="1" dirty="0" smtClean="0"/>
              <a:t>(</a:t>
            </a:r>
            <a:r>
              <a:rPr lang="en-US" sz="2400" i="1" dirty="0" smtClean="0"/>
              <a:t>Y</a:t>
            </a:r>
            <a:r>
              <a:rPr lang="el-GR" sz="2400" i="1" dirty="0" smtClean="0"/>
              <a:t>)</a:t>
            </a:r>
            <a:r>
              <a:rPr lang="el-GR" sz="2400" i="1" baseline="-25000" dirty="0" smtClean="0"/>
              <a:t>,  </a:t>
            </a:r>
            <a:r>
              <a:rPr lang="el-GR" sz="2400" dirty="0" smtClean="0"/>
              <a:t>ένα σύνολο</a:t>
            </a:r>
            <a:r>
              <a:rPr lang="en-US" sz="2400" dirty="0" smtClean="0"/>
              <a:t> </a:t>
            </a:r>
            <a:r>
              <a:rPr lang="el-GR" sz="2400" dirty="0" smtClean="0"/>
              <a:t>γνωρισμάτων </a:t>
            </a: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</a:rPr>
              <a:t>F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sz="2400" dirty="0" smtClean="0"/>
              <a:t>της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 </a:t>
            </a:r>
            <a:r>
              <a:rPr lang="el-GR" sz="2400" dirty="0" smtClean="0"/>
              <a:t>είναι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</a:rPr>
              <a:t>ξένο κλειδί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sz="2400" dirty="0" smtClean="0"/>
              <a:t>που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</a:rPr>
              <a:t>αναφέρεται</a:t>
            </a:r>
            <a:r>
              <a:rPr lang="el-GR" sz="2400" dirty="0" smtClean="0"/>
              <a:t> στην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 </a:t>
            </a:r>
            <a:r>
              <a:rPr lang="el-GR" sz="2400" dirty="0" smtClean="0"/>
              <a:t>αν </a:t>
            </a:r>
          </a:p>
          <a:p>
            <a:pPr marL="457200" indent="-457200" algn="just">
              <a:buAutoNum type="arabicParenBoth"/>
            </a:pPr>
            <a:r>
              <a:rPr lang="el-GR" sz="2400" dirty="0" smtClean="0"/>
              <a:t>το σύνολο </a:t>
            </a:r>
            <a:r>
              <a:rPr lang="en-US" sz="2400" i="1" dirty="0" smtClean="0"/>
              <a:t>F</a:t>
            </a:r>
            <a:r>
              <a:rPr lang="el-GR" sz="2400" dirty="0" smtClean="0"/>
              <a:t> αποτελείται από το ίδιο πλήθος και με το ίδιο πεδίο ορισμού γνωρισμάτων όπως και το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</a:rPr>
              <a:t>πρωτεύον κλειδί </a:t>
            </a:r>
            <a:r>
              <a:rPr lang="en-US" sz="2400" i="1" dirty="0" smtClean="0"/>
              <a:t>K</a:t>
            </a:r>
            <a:r>
              <a:rPr lang="en-US" sz="2400" dirty="0" smtClean="0"/>
              <a:t> </a:t>
            </a:r>
            <a:r>
              <a:rPr lang="el-GR" sz="2400" dirty="0" smtClean="0"/>
              <a:t>της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 </a:t>
            </a:r>
            <a:r>
              <a:rPr lang="el-GR" sz="2400" dirty="0" smtClean="0"/>
              <a:t>και </a:t>
            </a:r>
          </a:p>
          <a:p>
            <a:pPr marL="457200" indent="-457200" algn="just">
              <a:buAutoNum type="arabicParenBoth"/>
            </a:pPr>
            <a:r>
              <a:rPr lang="el-GR" sz="2400" i="1" dirty="0" smtClean="0"/>
              <a:t>σε οποιοδήποτε στιγμιότυπο</a:t>
            </a:r>
            <a:r>
              <a:rPr lang="el-GR" sz="2400" dirty="0" smtClean="0"/>
              <a:t>, για μια πλειάδα </a:t>
            </a:r>
            <a:r>
              <a:rPr lang="en-US" sz="2400" i="1" dirty="0" smtClean="0"/>
              <a:t>t</a:t>
            </a:r>
            <a:r>
              <a:rPr lang="el-GR" sz="2400" i="1" baseline="-25000" dirty="0" smtClean="0"/>
              <a:t>1</a:t>
            </a:r>
            <a:r>
              <a:rPr lang="el-GR" sz="2400" i="1" dirty="0" smtClean="0"/>
              <a:t> </a:t>
            </a:r>
            <a:r>
              <a:rPr lang="el-GR" sz="2400" dirty="0" smtClean="0"/>
              <a:t>της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 </a:t>
            </a:r>
            <a:r>
              <a:rPr lang="el-GR" sz="2400" dirty="0" smtClean="0"/>
              <a:t>ισχύει ότι είτε </a:t>
            </a:r>
          </a:p>
          <a:p>
            <a:pPr marL="457200" indent="-457200" algn="just"/>
            <a:r>
              <a:rPr lang="en-US" sz="2400" dirty="0" smtClean="0"/>
              <a:t>	</a:t>
            </a:r>
            <a:r>
              <a:rPr lang="el-GR" sz="2400" dirty="0" smtClean="0"/>
              <a:t>(α) όλα τα γνωρίσματα </a:t>
            </a: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</a:rPr>
              <a:t>F</a:t>
            </a:r>
            <a:r>
              <a:rPr lang="en-US" sz="2400" dirty="0" smtClean="0"/>
              <a:t> </a:t>
            </a:r>
            <a:r>
              <a:rPr lang="el-GR" sz="2400" dirty="0" smtClean="0"/>
              <a:t>της </a:t>
            </a:r>
            <a:r>
              <a:rPr lang="en-US" sz="2400" i="1" dirty="0" smtClean="0"/>
              <a:t>t</a:t>
            </a:r>
            <a:r>
              <a:rPr lang="el-GR" sz="2400" i="1" baseline="-25000" dirty="0" smtClean="0"/>
              <a:t>1</a:t>
            </a:r>
            <a:r>
              <a:rPr lang="el-GR" sz="2400" dirty="0" smtClean="0"/>
              <a:t> έχουν την τιμή </a:t>
            </a:r>
            <a:r>
              <a:rPr lang="en-US" sz="2400" dirty="0" smtClean="0"/>
              <a:t>null </a:t>
            </a:r>
            <a:r>
              <a:rPr lang="el-GR" sz="2400" dirty="0" smtClean="0"/>
              <a:t>είτε </a:t>
            </a:r>
          </a:p>
          <a:p>
            <a:pPr marL="457200" indent="-457200" algn="just"/>
            <a:r>
              <a:rPr lang="en-US" sz="2400" dirty="0" smtClean="0"/>
              <a:t>	</a:t>
            </a:r>
            <a:r>
              <a:rPr lang="el-GR" sz="2400" dirty="0" smtClean="0"/>
              <a:t>(β) στο ίδιο στιγμιότυπο, υπάρχει μια πλειάδα </a:t>
            </a:r>
            <a:r>
              <a:rPr lang="en-US" sz="2400" i="1" dirty="0" smtClean="0"/>
              <a:t>t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 </a:t>
            </a:r>
            <a:r>
              <a:rPr lang="el-GR" sz="2400" dirty="0" smtClean="0"/>
              <a:t>της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, </a:t>
            </a:r>
            <a:r>
              <a:rPr lang="el-GR" sz="2400" dirty="0" smtClean="0"/>
              <a:t>τέτοια ώστε </a:t>
            </a:r>
            <a:r>
              <a:rPr lang="en-US" sz="2400" i="1" dirty="0" smtClean="0"/>
              <a:t>t</a:t>
            </a:r>
            <a:r>
              <a:rPr lang="en-US" sz="2400" i="1" baseline="-25000" dirty="0" smtClean="0"/>
              <a:t>1</a:t>
            </a:r>
            <a:r>
              <a:rPr lang="en-US" sz="2400" i="1" dirty="0" smtClean="0"/>
              <a:t>[F]</a:t>
            </a:r>
            <a:r>
              <a:rPr lang="en-US" sz="2400" dirty="0" smtClean="0"/>
              <a:t> = </a:t>
            </a:r>
            <a:r>
              <a:rPr lang="en-US" sz="2400" i="1" dirty="0" smtClean="0"/>
              <a:t>t</a:t>
            </a:r>
            <a:r>
              <a:rPr lang="en-US" sz="2400" i="1" baseline="-25000" dirty="0" smtClean="0"/>
              <a:t>2</a:t>
            </a:r>
            <a:r>
              <a:rPr lang="en-US" sz="2400" i="1" dirty="0" smtClean="0"/>
              <a:t>[</a:t>
            </a:r>
            <a:r>
              <a:rPr lang="el-GR" sz="2400" i="1" dirty="0" smtClean="0"/>
              <a:t>Κ</a:t>
            </a:r>
            <a:r>
              <a:rPr lang="en-US" sz="2400" i="1" dirty="0" smtClean="0"/>
              <a:t>].</a:t>
            </a:r>
            <a:r>
              <a:rPr lang="en-US" sz="2400" dirty="0" smtClean="0"/>
              <a:t> </a:t>
            </a:r>
          </a:p>
          <a:p>
            <a:pPr marL="457200" indent="-457200" algn="just"/>
            <a:r>
              <a:rPr lang="el-GR" sz="2400" dirty="0" smtClean="0"/>
              <a:t>Λέμε ότι η πλειάδα </a:t>
            </a:r>
            <a:r>
              <a:rPr lang="en-US" sz="2400" i="1" dirty="0" smtClean="0"/>
              <a:t>t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 </a:t>
            </a:r>
            <a:r>
              <a:rPr lang="el-GR" sz="2400" dirty="0" smtClean="0"/>
              <a:t>της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1</a:t>
            </a:r>
            <a:r>
              <a:rPr lang="en-US" sz="2400" baseline="-25000" dirty="0" smtClean="0"/>
              <a:t> </a:t>
            </a:r>
            <a:r>
              <a:rPr lang="el-GR" sz="2400" dirty="0" smtClean="0"/>
              <a:t>αναφέρεται στην πλειάδα </a:t>
            </a:r>
            <a:r>
              <a:rPr lang="en-US" sz="2400" i="1" dirty="0" smtClean="0"/>
              <a:t>t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 </a:t>
            </a:r>
            <a:r>
              <a:rPr lang="el-GR" sz="2400" dirty="0" smtClean="0"/>
              <a:t>της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.</a:t>
            </a:r>
            <a:endParaRPr lang="en-US" sz="2400" dirty="0"/>
          </a:p>
          <a:p>
            <a:pPr marL="457200" indent="-457200" algn="just"/>
            <a:r>
              <a:rPr lang="en-US" sz="2400" dirty="0" smtClean="0"/>
              <a:t>H</a:t>
            </a:r>
            <a:r>
              <a:rPr lang="en-US" sz="2400" i="1" dirty="0" smtClean="0"/>
              <a:t> R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  </a:t>
            </a:r>
            <a:r>
              <a:rPr lang="el-GR" sz="2400" dirty="0" smtClean="0"/>
              <a:t>καλείται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</a:rPr>
              <a:t>αναφερόμενη</a:t>
            </a:r>
            <a:r>
              <a:rPr lang="el-GR" sz="2400" i="1" dirty="0" smtClean="0"/>
              <a:t> </a:t>
            </a:r>
            <a:r>
              <a:rPr lang="el-GR" sz="2400" dirty="0" smtClean="0"/>
              <a:t>σχέση και η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</a:rPr>
              <a:t>αναφέρουσα</a:t>
            </a:r>
            <a:r>
              <a:rPr lang="el-GR" sz="2400" dirty="0" smtClean="0"/>
              <a:t> σχέση.</a:t>
            </a:r>
            <a:endParaRPr lang="el-GR" sz="2400" dirty="0"/>
          </a:p>
        </p:txBody>
      </p:sp>
      <p:sp>
        <p:nvSpPr>
          <p:cNvPr id="30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Αναφορικής Ακεραιότητας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86196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79887D-0877-46F9-B489-366828E922AC}" type="slidenum">
              <a:rPr lang="el-GR" altLang="en-US" smtClean="0"/>
              <a:pPr/>
              <a:t>25</a:t>
            </a:fld>
            <a:endParaRPr lang="el-GR" altLang="en-US" smtClean="0"/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203201" y="1790402"/>
            <a:ext cx="86233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Συνήθως προκύπτουν από συσχετίσεις μεταξύ οντοτήτων</a:t>
            </a:r>
          </a:p>
        </p:txBody>
      </p:sp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203201" y="2744508"/>
            <a:ext cx="8775699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Το ξένο κλειδί μπορεί να αναφέρεται στη δική του σχέση (συνήθως, προκύπτει από αναδρομική συσχέτιση)</a:t>
            </a:r>
          </a:p>
        </p:txBody>
      </p:sp>
      <p:sp>
        <p:nvSpPr>
          <p:cNvPr id="25608" name="Text Box 5"/>
          <p:cNvSpPr txBox="1">
            <a:spLocks noChangeArrowheads="1"/>
          </p:cNvSpPr>
          <p:nvPr/>
        </p:nvSpPr>
        <p:spPr bwMode="auto">
          <a:xfrm>
            <a:off x="576262" y="4400271"/>
            <a:ext cx="1862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ΗΘΟΠΟΙΟΣ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076325" y="4973638"/>
            <a:ext cx="7353300" cy="952500"/>
            <a:chOff x="678" y="2833"/>
            <a:chExt cx="4632" cy="600"/>
          </a:xfrm>
        </p:grpSpPr>
        <p:sp>
          <p:nvSpPr>
            <p:cNvPr id="25610" name="Text Box 7"/>
            <p:cNvSpPr txBox="1">
              <a:spLocks noChangeArrowheads="1"/>
            </p:cNvSpPr>
            <p:nvPr/>
          </p:nvSpPr>
          <p:spPr bwMode="auto">
            <a:xfrm>
              <a:off x="894" y="3183"/>
              <a:ext cx="44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u="sng">
                  <a:latin typeface="Times New Roman" pitchFamily="18" charset="0"/>
                </a:rPr>
                <a:t>Όνομα</a:t>
              </a:r>
              <a:r>
                <a:rPr lang="el-GR" sz="2000">
                  <a:latin typeface="Times New Roman" pitchFamily="18" charset="0"/>
                </a:rPr>
                <a:t>      Διεύθυνση       Έτος-Γέννησης       Σύζυγος-Ηθοποιού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25611" name="Rectangle 8"/>
            <p:cNvSpPr>
              <a:spLocks noChangeArrowheads="1"/>
            </p:cNvSpPr>
            <p:nvPr/>
          </p:nvSpPr>
          <p:spPr bwMode="auto">
            <a:xfrm>
              <a:off x="678" y="3183"/>
              <a:ext cx="4489" cy="2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2" name="Line 9"/>
            <p:cNvSpPr>
              <a:spLocks noChangeShapeType="1"/>
            </p:cNvSpPr>
            <p:nvPr/>
          </p:nvSpPr>
          <p:spPr bwMode="auto">
            <a:xfrm>
              <a:off x="1536" y="3183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3" name="Line 10"/>
            <p:cNvSpPr>
              <a:spLocks noChangeShapeType="1"/>
            </p:cNvSpPr>
            <p:nvPr/>
          </p:nvSpPr>
          <p:spPr bwMode="auto">
            <a:xfrm>
              <a:off x="2400" y="3183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4" name="Line 11"/>
            <p:cNvSpPr>
              <a:spLocks noChangeShapeType="1"/>
            </p:cNvSpPr>
            <p:nvPr/>
          </p:nvSpPr>
          <p:spPr bwMode="auto">
            <a:xfrm>
              <a:off x="3792" y="3183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5" name="Line 12"/>
            <p:cNvSpPr>
              <a:spLocks noChangeShapeType="1"/>
            </p:cNvSpPr>
            <p:nvPr/>
          </p:nvSpPr>
          <p:spPr bwMode="auto">
            <a:xfrm>
              <a:off x="4512" y="2833"/>
              <a:ext cx="0" cy="3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6" name="Line 13"/>
            <p:cNvSpPr>
              <a:spLocks noChangeShapeType="1"/>
            </p:cNvSpPr>
            <p:nvPr/>
          </p:nvSpPr>
          <p:spPr bwMode="auto">
            <a:xfrm>
              <a:off x="1134" y="2833"/>
              <a:ext cx="33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7" name="Line 14"/>
            <p:cNvSpPr>
              <a:spLocks noChangeShapeType="1"/>
            </p:cNvSpPr>
            <p:nvPr/>
          </p:nvSpPr>
          <p:spPr bwMode="auto">
            <a:xfrm>
              <a:off x="1134" y="2833"/>
              <a:ext cx="0" cy="3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Αναφορικής Ακεραιότητας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13187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662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2C4C34-968A-4C25-996D-0449C0DA72EA}" type="slidenum">
              <a:rPr lang="el-GR" altLang="en-US" smtClean="0"/>
              <a:pPr/>
              <a:t>26</a:t>
            </a:fld>
            <a:endParaRPr lang="el-GR" altLang="en-US" smtClean="0"/>
          </a:p>
        </p:txBody>
      </p:sp>
      <p:sp>
        <p:nvSpPr>
          <p:cNvPr id="26631" name="Text Box 4"/>
          <p:cNvSpPr txBox="1">
            <a:spLocks noChangeArrowheads="1"/>
          </p:cNvSpPr>
          <p:nvPr/>
        </p:nvSpPr>
        <p:spPr bwMode="auto">
          <a:xfrm>
            <a:off x="406400" y="2044700"/>
            <a:ext cx="80010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b="1" dirty="0">
                <a:latin typeface="Calibri" pitchFamily="34" charset="0"/>
                <a:cs typeface="Calibri" pitchFamily="34" charset="0"/>
              </a:rPr>
              <a:t>Παραδείγματα:</a:t>
            </a:r>
          </a:p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l-GR" sz="2800" dirty="0">
                <a:latin typeface="Calibri" pitchFamily="34" charset="0"/>
                <a:cs typeface="Calibri" pitchFamily="34" charset="0"/>
              </a:rPr>
              <a:t> ο μισθός ενός εργαζομένου δεν μπορεί να υπερβαίνει το μισθό του προϊσταμένου του</a:t>
            </a:r>
          </a:p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l-GR" sz="2800" dirty="0">
                <a:latin typeface="Calibri" pitchFamily="34" charset="0"/>
                <a:cs typeface="Calibri" pitchFamily="34" charset="0"/>
              </a:rPr>
              <a:t> ο μέγιστος αριθμός ωρών που ένας εργαζόμενος μπορεί να απασχοληθεί σε όλα τα έργα ανά εβδομάδα είναι 56.</a:t>
            </a:r>
          </a:p>
        </p:txBody>
      </p:sp>
      <p:sp>
        <p:nvSpPr>
          <p:cNvPr id="9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Σημασιολογικής Ακεραιότητας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93683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7652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09D2B6-93BB-4155-92AD-4BDA8740BC63}" type="slidenum">
              <a:rPr lang="el-GR" altLang="en-US" smtClean="0"/>
              <a:pPr/>
              <a:t>27</a:t>
            </a:fld>
            <a:endParaRPr lang="el-GR" altLang="en-US" smtClean="0"/>
          </a:p>
        </p:txBody>
      </p:sp>
      <p:sp>
        <p:nvSpPr>
          <p:cNvPr id="27654" name="Text Box 3"/>
          <p:cNvSpPr txBox="1">
            <a:spLocks noChangeArrowheads="1"/>
          </p:cNvSpPr>
          <p:nvPr/>
        </p:nvSpPr>
        <p:spPr bwMode="auto">
          <a:xfrm>
            <a:off x="279400" y="1930400"/>
            <a:ext cx="8521699" cy="3916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Περιορισμός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Πεδίου Ορισμού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Η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τιμή κάθε γνωρίσματος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πρέπει να είναι μία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ατομική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τιμή από το πεδίο ορισμού αυτού του γνωρίσματος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dom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(A)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Περιορισμός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Κλειδιού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Περιορισμός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Ακεραιότητας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Οντοτήτων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Δε μπορεί η τιμή του πρωτεύοντος κλειδιού να είναι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null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Περιορισμός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Αναφορικής Ακεραιότητας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Περιορισμός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Σημασιολογικής Ακεραιότητας</a:t>
            </a:r>
          </a:p>
        </p:txBody>
      </p:sp>
      <p:sp>
        <p:nvSpPr>
          <p:cNvPr id="8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Περιορισμοί Ακεραιότητας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integrity constraints)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49459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8608BF-6154-4567-94C6-51DDC903F4D1}" type="slidenum">
              <a:rPr lang="el-GR" altLang="en-US" smtClean="0"/>
              <a:pPr/>
              <a:t>28</a:t>
            </a:fld>
            <a:endParaRPr lang="el-GR" altLang="en-US" smtClean="0"/>
          </a:p>
        </p:txBody>
      </p:sp>
      <p:sp>
        <p:nvSpPr>
          <p:cNvPr id="28678" name="Text Box 3"/>
          <p:cNvSpPr txBox="1">
            <a:spLocks noChangeArrowheads="1"/>
          </p:cNvSpPr>
          <p:nvPr/>
        </p:nvSpPr>
        <p:spPr bwMode="auto">
          <a:xfrm>
            <a:off x="468312" y="1247428"/>
            <a:ext cx="80708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Ένα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σχεσιακό σχήμα βάσης 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δεδομένων είναι ένα σύνολο από σχήματα σχέσεων Σ = {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R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…,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}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και ένα σύνολο από περιορισμούς ακεραιότητας.</a:t>
            </a:r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463550" y="2469814"/>
            <a:ext cx="8218487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Ένα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στιγμιότυπο μιας σχεσιακής βάσης δεδομένων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ΒΔ του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είναι ένα σύνολο από στιγμιότυπα σχέσεων (σχέσεις) ΒΔ = {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r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…,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}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τέτοια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ώστε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κάθε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είναι ένα στιγμιότυπο του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που ικανοποιεί τους περιορισμούς ορθότητας (πεδίου ορισμού, κλειδιού, ακεραιότητας οντοτήτων, και αναφορικής ακεραιότητας)</a:t>
            </a:r>
          </a:p>
        </p:txBody>
      </p:sp>
      <p:sp>
        <p:nvSpPr>
          <p:cNvPr id="28680" name="Text Box 5"/>
          <p:cNvSpPr txBox="1">
            <a:spLocks noChangeArrowheads="1"/>
          </p:cNvSpPr>
          <p:nvPr/>
        </p:nvSpPr>
        <p:spPr bwMode="auto">
          <a:xfrm>
            <a:off x="1476375" y="5084763"/>
            <a:ext cx="6192838" cy="830997"/>
          </a:xfrm>
          <a:prstGeom prst="rect">
            <a:avLst/>
          </a:prstGeom>
          <a:noFill/>
          <a:ln w="28575">
            <a:solidFill>
              <a:schemeClr val="tx2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Προσοχή: οι περιορισμοί ακεραιότητας πρέπει να ισχύουν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σε κάθε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στιγμιότυπο.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Σχεσιακό Σχήμα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8978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922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72A34C-20EE-4C0C-85D3-4FB8C1E73A90}" type="slidenum">
              <a:rPr lang="el-GR" altLang="en-US" smtClean="0"/>
              <a:pPr/>
              <a:t>29</a:t>
            </a:fld>
            <a:endParaRPr lang="el-GR" altLang="en-US" smtClean="0"/>
          </a:p>
        </p:txBody>
      </p:sp>
      <p:sp>
        <p:nvSpPr>
          <p:cNvPr id="103" name="Title 1"/>
          <p:cNvSpPr txBox="1">
            <a:spLocks/>
          </p:cNvSpPr>
          <p:nvPr/>
        </p:nvSpPr>
        <p:spPr>
          <a:xfrm>
            <a:off x="431800" y="3683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Σχήμα μιας Βάσης Δεδομένων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5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508000" y="2616200"/>
          <a:ext cx="8045450" cy="2298700"/>
        </p:xfrm>
        <a:graphic>
          <a:graphicData uri="http://schemas.openxmlformats.org/presentationml/2006/ole">
            <p:oleObj spid="_x0000_s2053" name="Visio" r:id="rId4" imgW="5701918" imgH="1625960" progId="Visio.Drawing.11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96900" y="1638301"/>
            <a:ext cx="7048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ΠΡΟΣΟΧΗ - το παρακάτω σχήμα για ταινίες είναι διαφορετικό από αυτό στις προηγούμενες διαφάνειες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965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Βήματα Σχεδιασμού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2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128629-A61C-49C7-AA29-956D03CA8F2D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395288" y="1428750"/>
            <a:ext cx="81534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Συλλογή και Ανάλυση Απαιτήσεων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(requirement analysis)</a:t>
            </a:r>
            <a:endParaRPr lang="el-GR" sz="24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 δεδομένα θα αποθηκευτούν,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ποιες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εφαρμογές θα κτιστούν πάνω στα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δεδομένα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b="1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Περιγραφή σε φυσική γλώσσα</a:t>
            </a:r>
            <a:endParaRPr lang="el-GR" sz="2000" b="1" i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95288" y="2877542"/>
            <a:ext cx="8431212" cy="3447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2. Εννοιολογικός Σχεδιασμός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/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Μοντελοποίηση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(conceptual design)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Υψηλού-επιπέδου περιγραφή: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(α) Δεδομένα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(οντότητες και συσχετίσεις) που θα αποθηκευτούν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στη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βδ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(β) Τι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είδους πληροφορία για αυτά θα αποθηκεύσουμε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(γ) Περιορισμοί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ακεραιότητας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(integrity constraints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b="1" i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b="1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Χρήση Μοντέλου Οντοτήτων/Συσχετίσεων</a:t>
            </a:r>
            <a:endParaRPr lang="en-US" sz="2000" b="1" i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3883152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922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72A34C-20EE-4C0C-85D3-4FB8C1E73A90}" type="slidenum">
              <a:rPr lang="el-GR" altLang="en-US" smtClean="0"/>
              <a:pPr/>
              <a:t>30</a:t>
            </a:fld>
            <a:endParaRPr lang="el-GR" altLang="en-US" smtClean="0"/>
          </a:p>
        </p:txBody>
      </p:sp>
      <p:sp>
        <p:nvSpPr>
          <p:cNvPr id="103" name="Title 1"/>
          <p:cNvSpPr txBox="1">
            <a:spLocks/>
          </p:cNvSpPr>
          <p:nvPr/>
        </p:nvSpPr>
        <p:spPr>
          <a:xfrm>
            <a:off x="457200" y="12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Στιγμιότυπο του σχήματος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5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49" name="Object 1"/>
          <p:cNvGraphicFramePr>
            <a:graphicFrameLocks noChangeAspect="1"/>
          </p:cNvGraphicFramePr>
          <p:nvPr/>
        </p:nvGraphicFramePr>
        <p:xfrm>
          <a:off x="449577" y="1447800"/>
          <a:ext cx="8345069" cy="3898901"/>
        </p:xfrm>
        <a:graphic>
          <a:graphicData uri="http://schemas.openxmlformats.org/presentationml/2006/ole">
            <p:oleObj spid="_x0000_s78852" name="Visio" r:id="rId4" imgW="6691304" imgH="3071438" progId="Visio.Drawing.11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63965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31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95B4AC-3B5B-46A1-8484-404269A75F66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423863" y="1423990"/>
            <a:ext cx="81534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3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Λογικός Σχεδιασμός (ή Απεικόνιση των Μοντέλων Δεδομένων)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(logical design)</a:t>
            </a:r>
            <a:endParaRPr lang="el-GR" sz="24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Επιλογή ενός ΣΔΒΔ για την υλοποίηση του σχεδιασμού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Μετατροπή του εννοιολογικού σχεδιασμού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 σχήμα στο μοντέλο δεδομένων του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επιλεγμένου </a:t>
            </a:r>
            <a:r>
              <a:rPr lang="el-GR" sz="20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ΣΔΒΔ</a:t>
            </a:r>
            <a:endParaRPr lang="el-GR" sz="1800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1943100" y="3672824"/>
            <a:ext cx="5257800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2400" b="1" dirty="0">
                <a:solidFill>
                  <a:schemeClr val="accent3">
                    <a:lumMod val="75000"/>
                  </a:schemeClr>
                </a:solidFill>
              </a:rPr>
              <a:t>χρήση </a:t>
            </a:r>
            <a:r>
              <a:rPr lang="el-GR" sz="2400" b="1" dirty="0" smtClean="0">
                <a:solidFill>
                  <a:schemeClr val="accent3">
                    <a:lumMod val="75000"/>
                  </a:schemeClr>
                </a:solidFill>
              </a:rPr>
              <a:t>Σχεσιακού Μοντέλου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el-GR" sz="2400" b="1" dirty="0">
                <a:solidFill>
                  <a:schemeClr val="accent3">
                    <a:lumMod val="75000"/>
                  </a:schemeClr>
                </a:solidFill>
              </a:rPr>
              <a:t>πίνακες)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" y="2603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Βήματα Σχεδιασμού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22300" y="4762909"/>
            <a:ext cx="80645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επίσης </a:t>
            </a:r>
            <a:r>
              <a:rPr lang="el-GR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Κανονικοποίηση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π.χ., έλεγχοι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πλεονασμού</a:t>
            </a:r>
            <a:endParaRPr lang="el-GR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Βελτίωση Σχήματος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(Schema Refinement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6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216531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l-GR" altLang="en-US" sz="12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Ευαγγελία </a:t>
            </a:r>
            <a:r>
              <a:rPr lang="el-GR" altLang="en-US" sz="1200" dirty="0" err="1">
                <a:solidFill>
                  <a:schemeClr val="tx1">
                    <a:tint val="75000"/>
                  </a:schemeClr>
                </a:solidFill>
                <a:latin typeface="+mn-lt"/>
              </a:rPr>
              <a:t>Πιτουρά</a:t>
            </a:r>
            <a:endParaRPr lang="el-GR" altLang="en-US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F57D58-AA1E-4E9C-866D-B9D7CCD78796}" type="slidenum">
              <a:rPr lang="el-GR" altLang="en-US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eaLnBrk="1" hangingPunct="1"/>
              <a:t>5</a:t>
            </a:fld>
            <a:endParaRPr lang="el-GR" altLang="en-US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83971" name="Text Box 3"/>
          <p:cNvSpPr txBox="1">
            <a:spLocks noChangeArrowheads="1"/>
          </p:cNvSpPr>
          <p:nvPr/>
        </p:nvSpPr>
        <p:spPr bwMode="auto">
          <a:xfrm>
            <a:off x="406400" y="1676400"/>
            <a:ext cx="835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Σχήμα της Βάσης</a:t>
            </a:r>
          </a:p>
        </p:txBody>
      </p:sp>
      <p:sp>
        <p:nvSpPr>
          <p:cNvPr id="83973" name="Text Box 5"/>
          <p:cNvSpPr txBox="1">
            <a:spLocks noChangeArrowheads="1"/>
          </p:cNvSpPr>
          <p:nvPr/>
        </p:nvSpPr>
        <p:spPr bwMode="auto">
          <a:xfrm>
            <a:off x="1371600" y="2162175"/>
            <a:ext cx="678180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Μοντέλο : (1) δομικά </a:t>
            </a:r>
            <a:r>
              <a:rPr lang="el-GR" altLang="en-US" sz="20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στοιχεία </a:t>
            </a:r>
            <a:r>
              <a:rPr lang="el-GR" altLang="en-US" sz="20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l-GR" altLang="en-US" sz="20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		   (2) περιορισμοί ακεραιότητας</a:t>
            </a:r>
            <a:endParaRPr lang="el-GR" altLang="en-US" sz="20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83974" name="Text Box 6"/>
          <p:cNvSpPr txBox="1">
            <a:spLocks noChangeArrowheads="1"/>
          </p:cNvSpPr>
          <p:nvPr/>
        </p:nvSpPr>
        <p:spPr bwMode="auto">
          <a:xfrm>
            <a:off x="390525" y="4100938"/>
            <a:ext cx="8356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Στιγμιότυπο της Βάσης (κατάσταση ή σύνολο εμφανίσεων ή σύνολο </a:t>
            </a:r>
            <a:r>
              <a:rPr lang="el-GR" altLang="en-US" sz="2400" dirty="0" err="1">
                <a:solidFill>
                  <a:schemeClr val="tx2">
                    <a:lumMod val="50000"/>
                  </a:schemeClr>
                </a:solidFill>
                <a:latin typeface="+mn-lt"/>
              </a:rPr>
              <a:t>στιγμιοτύπων</a:t>
            </a:r>
            <a:r>
              <a:rPr lang="el-GR" altLang="en-US" sz="2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)</a:t>
            </a:r>
          </a:p>
        </p:txBody>
      </p:sp>
      <p:sp>
        <p:nvSpPr>
          <p:cNvPr id="83975" name="Text Box 7"/>
          <p:cNvSpPr txBox="1">
            <a:spLocks noChangeArrowheads="1"/>
          </p:cNvSpPr>
          <p:nvPr/>
        </p:nvSpPr>
        <p:spPr bwMode="auto">
          <a:xfrm>
            <a:off x="3352800" y="1676400"/>
            <a:ext cx="2387600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Πρόθεση </a:t>
            </a:r>
            <a:r>
              <a:rPr lang="en-US" altLang="en-US" sz="20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(intension)</a:t>
            </a:r>
            <a:endParaRPr lang="el-GR" altLang="en-US" sz="20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83976" name="Text Box 8"/>
          <p:cNvSpPr txBox="1">
            <a:spLocks noChangeArrowheads="1"/>
          </p:cNvSpPr>
          <p:nvPr/>
        </p:nvSpPr>
        <p:spPr bwMode="auto">
          <a:xfrm>
            <a:off x="5537200" y="3653263"/>
            <a:ext cx="2781300" cy="3968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solidFill>
                  <a:schemeClr val="tx2">
                    <a:lumMod val="50000"/>
                  </a:schemeClr>
                </a:solidFill>
                <a:latin typeface="+mn-lt"/>
              </a:rPr>
              <a:t>Ανάπτυξη (extension)</a:t>
            </a:r>
          </a:p>
        </p:txBody>
      </p:sp>
      <p:sp>
        <p:nvSpPr>
          <p:cNvPr id="83978" name="Text Box 10"/>
          <p:cNvSpPr txBox="1">
            <a:spLocks noChangeArrowheads="1"/>
          </p:cNvSpPr>
          <p:nvPr/>
        </p:nvSpPr>
        <p:spPr bwMode="auto">
          <a:xfrm>
            <a:off x="1725613" y="4970035"/>
            <a:ext cx="510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(αρχική κατάσταση, έγκυρη κατάσταση)</a:t>
            </a:r>
            <a:endParaRPr lang="el-GR" altLang="en-US" sz="20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Σχήμα και Στιγμιότυπο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143557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/>
      <p:bldP spid="83973" grpId="0"/>
      <p:bldP spid="83974" grpId="0"/>
      <p:bldP spid="83975" grpId="0" animBg="1"/>
      <p:bldP spid="83976" grpId="0" animBg="1"/>
      <p:bldP spid="8397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51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CF5973-94F6-420A-825D-974F0CB198D3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5126" name="TextBox 8"/>
          <p:cNvSpPr txBox="1">
            <a:spLocks noChangeArrowheads="1"/>
          </p:cNvSpPr>
          <p:nvPr/>
        </p:nvSpPr>
        <p:spPr bwMode="auto">
          <a:xfrm>
            <a:off x="785813" y="2098675"/>
            <a:ext cx="708818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71550" lvl="1" indent="-514350">
              <a:buFont typeface="+mj-lt"/>
              <a:buAutoNum type="romanUcPeriod"/>
            </a:pPr>
            <a:r>
              <a:rPr lang="el-GR" sz="3200" dirty="0"/>
              <a:t> </a:t>
            </a:r>
            <a:r>
              <a:rPr lang="el-GR" sz="3200" dirty="0" smtClean="0">
                <a:solidFill>
                  <a:schemeClr val="tx2">
                    <a:lumMod val="75000"/>
                  </a:schemeClr>
                </a:solidFill>
              </a:rPr>
              <a:t>Το Σχεσιακό Μοντέλο</a:t>
            </a:r>
            <a:endParaRPr lang="el-GR" sz="3200" dirty="0">
              <a:solidFill>
                <a:schemeClr val="tx2">
                  <a:lumMod val="75000"/>
                </a:schemeClr>
              </a:solidFill>
            </a:endParaRPr>
          </a:p>
          <a:p>
            <a:pPr marL="1028700" lvl="1" indent="-571500">
              <a:buFont typeface="+mj-lt"/>
              <a:buAutoNum type="romanUcPeriod"/>
            </a:pPr>
            <a:r>
              <a:rPr lang="el-GR" sz="3200" dirty="0" smtClean="0">
                <a:solidFill>
                  <a:schemeClr val="tx2">
                    <a:lumMod val="75000"/>
                  </a:schemeClr>
                </a:solidFill>
              </a:rPr>
              <a:t>Μετατροπή/αντιστοιχία Σχήματος Ο/Σ σε Σχεσιακό Σχήμα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81000" y="4397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4400" dirty="0" smtClean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Τι θα δούμε σήμερα</a:t>
            </a:r>
            <a:endParaRPr kumimoji="0" lang="el-GR" sz="44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7172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A01EA4-0516-44B5-973C-BD1132750C4A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631826" y="1783040"/>
            <a:ext cx="78279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Σχήμα σχέσης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δηλώνεται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R(A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…,A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αποτελείται από ένα όνομα σχέσης και μια λίστα από γνωρίσματα.</a:t>
            </a:r>
          </a:p>
        </p:txBody>
      </p:sp>
      <p:sp>
        <p:nvSpPr>
          <p:cNvPr id="7175" name="Text Box 4"/>
          <p:cNvSpPr txBox="1">
            <a:spLocks noChangeArrowheads="1"/>
          </p:cNvSpPr>
          <p:nvPr/>
        </p:nvSpPr>
        <p:spPr bwMode="auto">
          <a:xfrm>
            <a:off x="980262" y="2817237"/>
            <a:ext cx="7559675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Παράδειγμα - Τ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AINIA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(τίτλος, χρόνος, διάρκεια, είδος)</a:t>
            </a:r>
          </a:p>
        </p:txBody>
      </p:sp>
      <p:sp>
        <p:nvSpPr>
          <p:cNvPr id="7176" name="Text Box 5"/>
          <p:cNvSpPr txBox="1">
            <a:spLocks noChangeArrowheads="1"/>
          </p:cNvSpPr>
          <p:nvPr/>
        </p:nvSpPr>
        <p:spPr bwMode="auto">
          <a:xfrm>
            <a:off x="685493" y="5792786"/>
            <a:ext cx="746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Βαθμός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 το πλήθος των γνωρισμάτων</a:t>
            </a:r>
          </a:p>
        </p:txBody>
      </p:sp>
      <p:sp>
        <p:nvSpPr>
          <p:cNvPr id="7177" name="Text Box 6"/>
          <p:cNvSpPr txBox="1">
            <a:spLocks noChangeArrowheads="1"/>
          </p:cNvSpPr>
          <p:nvPr/>
        </p:nvSpPr>
        <p:spPr bwMode="auto">
          <a:xfrm>
            <a:off x="980262" y="1321375"/>
            <a:ext cx="74501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Βασικό δομικό στοιχείο είναι οι «πίνακες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»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ή «σχέσεις»</a:t>
            </a:r>
            <a:endParaRPr lang="el-GR" sz="2400" i="1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88" y="8890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Σχήμα Σχέσης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2" name="Rectangle 66"/>
          <p:cNvSpPr>
            <a:spLocks noChangeArrowheads="1"/>
          </p:cNvSpPr>
          <p:nvPr/>
        </p:nvSpPr>
        <p:spPr bwMode="auto">
          <a:xfrm>
            <a:off x="2600018" y="5257257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" name="Rectangle 75"/>
          <p:cNvSpPr>
            <a:spLocks noChangeArrowheads="1"/>
          </p:cNvSpPr>
          <p:nvPr/>
        </p:nvSpPr>
        <p:spPr bwMode="auto">
          <a:xfrm>
            <a:off x="2600018" y="5266782"/>
            <a:ext cx="7937" cy="450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" name="Rectangle 76"/>
          <p:cNvSpPr>
            <a:spLocks noChangeArrowheads="1"/>
          </p:cNvSpPr>
          <p:nvPr/>
        </p:nvSpPr>
        <p:spPr bwMode="auto">
          <a:xfrm>
            <a:off x="2600018" y="571763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" name="Rectangle 77"/>
          <p:cNvSpPr>
            <a:spLocks noChangeArrowheads="1"/>
          </p:cNvSpPr>
          <p:nvPr/>
        </p:nvSpPr>
        <p:spPr bwMode="auto">
          <a:xfrm>
            <a:off x="2600018" y="571763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" name="Rectangle 82"/>
          <p:cNvSpPr>
            <a:spLocks noChangeArrowheads="1"/>
          </p:cNvSpPr>
          <p:nvPr/>
        </p:nvSpPr>
        <p:spPr bwMode="auto">
          <a:xfrm>
            <a:off x="5443230" y="5266782"/>
            <a:ext cx="9525" cy="450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9" name="Rectangle 83"/>
          <p:cNvSpPr>
            <a:spLocks noChangeArrowheads="1"/>
          </p:cNvSpPr>
          <p:nvPr/>
        </p:nvSpPr>
        <p:spPr bwMode="auto">
          <a:xfrm>
            <a:off x="5443230" y="571763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1" name="Rectangle 85"/>
          <p:cNvSpPr>
            <a:spLocks noChangeArrowheads="1"/>
          </p:cNvSpPr>
          <p:nvPr/>
        </p:nvSpPr>
        <p:spPr bwMode="auto">
          <a:xfrm>
            <a:off x="6713230" y="5266782"/>
            <a:ext cx="9525" cy="450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" name="Rectangle 86"/>
          <p:cNvSpPr>
            <a:spLocks noChangeArrowheads="1"/>
          </p:cNvSpPr>
          <p:nvPr/>
        </p:nvSpPr>
        <p:spPr bwMode="auto">
          <a:xfrm>
            <a:off x="6713230" y="571763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" name="Rectangle 58"/>
          <p:cNvSpPr>
            <a:spLocks noChangeArrowheads="1"/>
          </p:cNvSpPr>
          <p:nvPr/>
        </p:nvSpPr>
        <p:spPr bwMode="auto">
          <a:xfrm>
            <a:off x="2757017" y="5117799"/>
            <a:ext cx="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endParaRPr lang="el-GR" sz="2000" b="1" dirty="0"/>
          </a:p>
        </p:txBody>
      </p:sp>
      <p:sp>
        <p:nvSpPr>
          <p:cNvPr id="101" name="Text Box 97"/>
          <p:cNvSpPr txBox="1">
            <a:spLocks noChangeArrowheads="1"/>
          </p:cNvSpPr>
          <p:nvPr/>
        </p:nvSpPr>
        <p:spPr bwMode="auto">
          <a:xfrm>
            <a:off x="812007" y="4046236"/>
            <a:ext cx="2116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/>
              <a:t>TAINIA</a:t>
            </a:r>
            <a:endParaRPr lang="el-GR" sz="2000" dirty="0"/>
          </a:p>
        </p:txBody>
      </p:sp>
      <p:sp>
        <p:nvSpPr>
          <p:cNvPr id="74" name="Rectangle 68"/>
          <p:cNvSpPr>
            <a:spLocks noChangeArrowheads="1"/>
          </p:cNvSpPr>
          <p:nvPr/>
        </p:nvSpPr>
        <p:spPr bwMode="auto">
          <a:xfrm>
            <a:off x="4402783" y="5323599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" name="Rectangle 49"/>
          <p:cNvSpPr>
            <a:spLocks noChangeArrowheads="1"/>
          </p:cNvSpPr>
          <p:nvPr/>
        </p:nvSpPr>
        <p:spPr bwMode="auto">
          <a:xfrm>
            <a:off x="2971000" y="4421597"/>
            <a:ext cx="17827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l-GR" sz="2000" b="1" dirty="0">
                <a:solidFill>
                  <a:schemeClr val="accent3">
                    <a:lumMod val="75000"/>
                  </a:schemeClr>
                </a:solidFill>
              </a:rPr>
              <a:t>τίτλος</a:t>
            </a:r>
          </a:p>
        </p:txBody>
      </p:sp>
      <p:sp>
        <p:nvSpPr>
          <p:cNvPr id="56" name="Rectangle 50"/>
          <p:cNvSpPr>
            <a:spLocks noChangeArrowheads="1"/>
          </p:cNvSpPr>
          <p:nvPr/>
        </p:nvSpPr>
        <p:spPr bwMode="auto">
          <a:xfrm>
            <a:off x="4141851" y="4459697"/>
            <a:ext cx="7524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l-GR" sz="2000" b="1" dirty="0">
                <a:solidFill>
                  <a:schemeClr val="accent3">
                    <a:lumMod val="75000"/>
                  </a:schemeClr>
                </a:solidFill>
              </a:rPr>
              <a:t>χρόνος</a:t>
            </a:r>
          </a:p>
        </p:txBody>
      </p:sp>
      <p:sp>
        <p:nvSpPr>
          <p:cNvPr id="57" name="Rectangle 51"/>
          <p:cNvSpPr>
            <a:spLocks noChangeArrowheads="1"/>
          </p:cNvSpPr>
          <p:nvPr/>
        </p:nvSpPr>
        <p:spPr bwMode="auto">
          <a:xfrm>
            <a:off x="5367026" y="4487669"/>
            <a:ext cx="9620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l-GR" sz="2000" b="1" dirty="0">
                <a:solidFill>
                  <a:schemeClr val="accent3">
                    <a:lumMod val="75000"/>
                  </a:schemeClr>
                </a:solidFill>
              </a:rPr>
              <a:t>διάρκεια</a:t>
            </a:r>
          </a:p>
        </p:txBody>
      </p:sp>
      <p:sp>
        <p:nvSpPr>
          <p:cNvPr id="58" name="Rectangle 52"/>
          <p:cNvSpPr>
            <a:spLocks noChangeArrowheads="1"/>
          </p:cNvSpPr>
          <p:nvPr/>
        </p:nvSpPr>
        <p:spPr bwMode="auto">
          <a:xfrm rot="10800000" flipV="1">
            <a:off x="6629400" y="4475270"/>
            <a:ext cx="71565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/>
            <a:r>
              <a:rPr lang="el-GR" sz="2000" b="1" dirty="0">
                <a:solidFill>
                  <a:schemeClr val="accent3">
                    <a:lumMod val="75000"/>
                  </a:schemeClr>
                </a:solidFill>
              </a:rPr>
              <a:t>είδος</a:t>
            </a:r>
          </a:p>
        </p:txBody>
      </p:sp>
      <p:sp>
        <p:nvSpPr>
          <p:cNvPr id="97" name="Line 92"/>
          <p:cNvSpPr>
            <a:spLocks noChangeShapeType="1"/>
          </p:cNvSpPr>
          <p:nvPr/>
        </p:nvSpPr>
        <p:spPr bwMode="auto">
          <a:xfrm flipH="1">
            <a:off x="3695388" y="3798987"/>
            <a:ext cx="381000" cy="4136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" name="Line 93"/>
          <p:cNvSpPr>
            <a:spLocks noChangeShapeType="1"/>
          </p:cNvSpPr>
          <p:nvPr/>
        </p:nvSpPr>
        <p:spPr bwMode="auto">
          <a:xfrm>
            <a:off x="4819337" y="3798988"/>
            <a:ext cx="307181" cy="41909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Line 94"/>
          <p:cNvSpPr>
            <a:spLocks noChangeShapeType="1"/>
          </p:cNvSpPr>
          <p:nvPr/>
        </p:nvSpPr>
        <p:spPr bwMode="auto">
          <a:xfrm>
            <a:off x="5759139" y="3798987"/>
            <a:ext cx="1491455" cy="423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" name="Line 98"/>
          <p:cNvSpPr>
            <a:spLocks noChangeShapeType="1"/>
          </p:cNvSpPr>
          <p:nvPr/>
        </p:nvSpPr>
        <p:spPr bwMode="auto">
          <a:xfrm>
            <a:off x="5501168" y="3798988"/>
            <a:ext cx="460375" cy="3675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3862381" y="4391706"/>
            <a:ext cx="1" cy="10451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H="1">
            <a:off x="6526696" y="4380655"/>
            <a:ext cx="1" cy="10451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flipH="1">
            <a:off x="5149371" y="4356480"/>
            <a:ext cx="1" cy="10451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 flipH="1">
            <a:off x="7402994" y="4428218"/>
            <a:ext cx="1" cy="10451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flipH="1">
            <a:off x="2909252" y="4351475"/>
            <a:ext cx="1" cy="10451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8" name="Text Box 91"/>
          <p:cNvSpPr txBox="1">
            <a:spLocks noChangeArrowheads="1"/>
          </p:cNvSpPr>
          <p:nvPr/>
        </p:nvSpPr>
        <p:spPr bwMode="auto">
          <a:xfrm>
            <a:off x="3697770" y="3409284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3">
                    <a:lumMod val="75000"/>
                  </a:schemeClr>
                </a:solidFill>
              </a:rPr>
              <a:t>Γνωρίσματα</a:t>
            </a:r>
            <a:endParaRPr lang="el-GR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9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  <p:cxnSp>
        <p:nvCxnSpPr>
          <p:cNvPr id="70" name="Straight Connector 69"/>
          <p:cNvCxnSpPr/>
          <p:nvPr/>
        </p:nvCxnSpPr>
        <p:spPr>
          <a:xfrm>
            <a:off x="2959100" y="4356100"/>
            <a:ext cx="4445000" cy="381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2921000" y="4813300"/>
            <a:ext cx="44831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469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922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72A34C-20EE-4C0C-85D3-4FB8C1E73A90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533400" y="1016000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απλός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τρόπος αναπαράστασης δεδομένων: ένας δυσδιάστατος πίνακας που λέγεται 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σχέση</a:t>
            </a:r>
          </a:p>
        </p:txBody>
      </p:sp>
      <p:sp>
        <p:nvSpPr>
          <p:cNvPr id="9223" name="Rectangle 4"/>
          <p:cNvSpPr>
            <a:spLocks noChangeArrowheads="1"/>
          </p:cNvSpPr>
          <p:nvPr/>
        </p:nvSpPr>
        <p:spPr bwMode="auto">
          <a:xfrm>
            <a:off x="2247901" y="27836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4" name="Rectangle 5"/>
          <p:cNvSpPr>
            <a:spLocks noChangeArrowheads="1"/>
          </p:cNvSpPr>
          <p:nvPr/>
        </p:nvSpPr>
        <p:spPr bwMode="auto">
          <a:xfrm>
            <a:off x="2247901" y="27836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5" name="Rectangle 6"/>
          <p:cNvSpPr>
            <a:spLocks noChangeArrowheads="1"/>
          </p:cNvSpPr>
          <p:nvPr/>
        </p:nvSpPr>
        <p:spPr bwMode="auto">
          <a:xfrm>
            <a:off x="2255838" y="2783622"/>
            <a:ext cx="183038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6" name="Rectangle 7"/>
          <p:cNvSpPr>
            <a:spLocks noChangeArrowheads="1"/>
          </p:cNvSpPr>
          <p:nvPr/>
        </p:nvSpPr>
        <p:spPr bwMode="auto">
          <a:xfrm>
            <a:off x="4086226" y="27836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7" name="Rectangle 8"/>
          <p:cNvSpPr>
            <a:spLocks noChangeArrowheads="1"/>
          </p:cNvSpPr>
          <p:nvPr/>
        </p:nvSpPr>
        <p:spPr bwMode="auto">
          <a:xfrm>
            <a:off x="5091113" y="27836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8" name="Rectangle 9"/>
          <p:cNvSpPr>
            <a:spLocks noChangeArrowheads="1"/>
          </p:cNvSpPr>
          <p:nvPr/>
        </p:nvSpPr>
        <p:spPr bwMode="auto">
          <a:xfrm>
            <a:off x="5100638" y="2783622"/>
            <a:ext cx="126047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9" name="Rectangle 10"/>
          <p:cNvSpPr>
            <a:spLocks noChangeArrowheads="1"/>
          </p:cNvSpPr>
          <p:nvPr/>
        </p:nvSpPr>
        <p:spPr bwMode="auto">
          <a:xfrm>
            <a:off x="6361113" y="27836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0" name="Rectangle 11"/>
          <p:cNvSpPr>
            <a:spLocks noChangeArrowheads="1"/>
          </p:cNvSpPr>
          <p:nvPr/>
        </p:nvSpPr>
        <p:spPr bwMode="auto">
          <a:xfrm>
            <a:off x="7800976" y="27836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1" name="Rectangle 12"/>
          <p:cNvSpPr>
            <a:spLocks noChangeArrowheads="1"/>
          </p:cNvSpPr>
          <p:nvPr/>
        </p:nvSpPr>
        <p:spPr bwMode="auto">
          <a:xfrm>
            <a:off x="7800976" y="27836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2" name="Rectangle 13"/>
          <p:cNvSpPr>
            <a:spLocks noChangeArrowheads="1"/>
          </p:cNvSpPr>
          <p:nvPr/>
        </p:nvSpPr>
        <p:spPr bwMode="auto">
          <a:xfrm>
            <a:off x="2247901" y="2793147"/>
            <a:ext cx="7937" cy="398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3" name="Rectangle 14"/>
          <p:cNvSpPr>
            <a:spLocks noChangeArrowheads="1"/>
          </p:cNvSpPr>
          <p:nvPr/>
        </p:nvSpPr>
        <p:spPr bwMode="auto">
          <a:xfrm>
            <a:off x="4086226" y="2793147"/>
            <a:ext cx="9525" cy="398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4" name="Rectangle 15"/>
          <p:cNvSpPr>
            <a:spLocks noChangeArrowheads="1"/>
          </p:cNvSpPr>
          <p:nvPr/>
        </p:nvSpPr>
        <p:spPr bwMode="auto">
          <a:xfrm>
            <a:off x="5091113" y="2793147"/>
            <a:ext cx="9525" cy="398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5" name="Rectangle 16"/>
          <p:cNvSpPr>
            <a:spLocks noChangeArrowheads="1"/>
          </p:cNvSpPr>
          <p:nvPr/>
        </p:nvSpPr>
        <p:spPr bwMode="auto">
          <a:xfrm>
            <a:off x="6361113" y="2793147"/>
            <a:ext cx="9525" cy="398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6" name="Rectangle 17"/>
          <p:cNvSpPr>
            <a:spLocks noChangeArrowheads="1"/>
          </p:cNvSpPr>
          <p:nvPr/>
        </p:nvSpPr>
        <p:spPr bwMode="auto">
          <a:xfrm>
            <a:off x="7800976" y="2793147"/>
            <a:ext cx="7937" cy="398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7" name="Rectangle 18"/>
          <p:cNvSpPr>
            <a:spLocks noChangeArrowheads="1"/>
          </p:cNvSpPr>
          <p:nvPr/>
        </p:nvSpPr>
        <p:spPr bwMode="auto">
          <a:xfrm>
            <a:off x="2247901" y="31900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8" name="Rectangle 19"/>
          <p:cNvSpPr>
            <a:spLocks noChangeArrowheads="1"/>
          </p:cNvSpPr>
          <p:nvPr/>
        </p:nvSpPr>
        <p:spPr bwMode="auto">
          <a:xfrm>
            <a:off x="2255838" y="3190022"/>
            <a:ext cx="183038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9" name="Rectangle 20"/>
          <p:cNvSpPr>
            <a:spLocks noChangeArrowheads="1"/>
          </p:cNvSpPr>
          <p:nvPr/>
        </p:nvSpPr>
        <p:spPr bwMode="auto">
          <a:xfrm>
            <a:off x="4086226" y="31900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0" name="Rectangle 21"/>
          <p:cNvSpPr>
            <a:spLocks noChangeArrowheads="1"/>
          </p:cNvSpPr>
          <p:nvPr/>
        </p:nvSpPr>
        <p:spPr bwMode="auto">
          <a:xfrm>
            <a:off x="4095751" y="3190022"/>
            <a:ext cx="995362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1" name="Rectangle 22"/>
          <p:cNvSpPr>
            <a:spLocks noChangeArrowheads="1"/>
          </p:cNvSpPr>
          <p:nvPr/>
        </p:nvSpPr>
        <p:spPr bwMode="auto">
          <a:xfrm>
            <a:off x="5091113" y="31900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2" name="Rectangle 23"/>
          <p:cNvSpPr>
            <a:spLocks noChangeArrowheads="1"/>
          </p:cNvSpPr>
          <p:nvPr/>
        </p:nvSpPr>
        <p:spPr bwMode="auto">
          <a:xfrm>
            <a:off x="5100638" y="3190022"/>
            <a:ext cx="126047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3" name="Rectangle 24"/>
          <p:cNvSpPr>
            <a:spLocks noChangeArrowheads="1"/>
          </p:cNvSpPr>
          <p:nvPr/>
        </p:nvSpPr>
        <p:spPr bwMode="auto">
          <a:xfrm>
            <a:off x="6361113" y="31900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4" name="Rectangle 25"/>
          <p:cNvSpPr>
            <a:spLocks noChangeArrowheads="1"/>
          </p:cNvSpPr>
          <p:nvPr/>
        </p:nvSpPr>
        <p:spPr bwMode="auto">
          <a:xfrm>
            <a:off x="6370638" y="3190022"/>
            <a:ext cx="143033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5" name="Rectangle 26"/>
          <p:cNvSpPr>
            <a:spLocks noChangeArrowheads="1"/>
          </p:cNvSpPr>
          <p:nvPr/>
        </p:nvSpPr>
        <p:spPr bwMode="auto">
          <a:xfrm>
            <a:off x="7800976" y="31900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6" name="Rectangle 27"/>
          <p:cNvSpPr>
            <a:spLocks noChangeArrowheads="1"/>
          </p:cNvSpPr>
          <p:nvPr/>
        </p:nvSpPr>
        <p:spPr bwMode="auto">
          <a:xfrm>
            <a:off x="2247901" y="3199547"/>
            <a:ext cx="7937" cy="4476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7" name="Rectangle 28"/>
          <p:cNvSpPr>
            <a:spLocks noChangeArrowheads="1"/>
          </p:cNvSpPr>
          <p:nvPr/>
        </p:nvSpPr>
        <p:spPr bwMode="auto">
          <a:xfrm>
            <a:off x="4086226" y="3199547"/>
            <a:ext cx="9525" cy="4476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8" name="Rectangle 29"/>
          <p:cNvSpPr>
            <a:spLocks noChangeArrowheads="1"/>
          </p:cNvSpPr>
          <p:nvPr/>
        </p:nvSpPr>
        <p:spPr bwMode="auto">
          <a:xfrm>
            <a:off x="5091113" y="3199547"/>
            <a:ext cx="9525" cy="4476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9" name="Rectangle 30"/>
          <p:cNvSpPr>
            <a:spLocks noChangeArrowheads="1"/>
          </p:cNvSpPr>
          <p:nvPr/>
        </p:nvSpPr>
        <p:spPr bwMode="auto">
          <a:xfrm>
            <a:off x="6361113" y="3199547"/>
            <a:ext cx="9525" cy="4476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0" name="Rectangle 31"/>
          <p:cNvSpPr>
            <a:spLocks noChangeArrowheads="1"/>
          </p:cNvSpPr>
          <p:nvPr/>
        </p:nvSpPr>
        <p:spPr bwMode="auto">
          <a:xfrm>
            <a:off x="7800976" y="3199547"/>
            <a:ext cx="7937" cy="4476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1" name="Rectangle 32"/>
          <p:cNvSpPr>
            <a:spLocks noChangeArrowheads="1"/>
          </p:cNvSpPr>
          <p:nvPr/>
        </p:nvSpPr>
        <p:spPr bwMode="auto">
          <a:xfrm>
            <a:off x="2247901" y="36472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2" name="Rectangle 33"/>
          <p:cNvSpPr>
            <a:spLocks noChangeArrowheads="1"/>
          </p:cNvSpPr>
          <p:nvPr/>
        </p:nvSpPr>
        <p:spPr bwMode="auto">
          <a:xfrm>
            <a:off x="2255838" y="3647222"/>
            <a:ext cx="183038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3" name="Rectangle 34"/>
          <p:cNvSpPr>
            <a:spLocks noChangeArrowheads="1"/>
          </p:cNvSpPr>
          <p:nvPr/>
        </p:nvSpPr>
        <p:spPr bwMode="auto">
          <a:xfrm>
            <a:off x="4086226" y="36472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4" name="Rectangle 35"/>
          <p:cNvSpPr>
            <a:spLocks noChangeArrowheads="1"/>
          </p:cNvSpPr>
          <p:nvPr/>
        </p:nvSpPr>
        <p:spPr bwMode="auto">
          <a:xfrm>
            <a:off x="4095751" y="3647222"/>
            <a:ext cx="995362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5" name="Rectangle 36"/>
          <p:cNvSpPr>
            <a:spLocks noChangeArrowheads="1"/>
          </p:cNvSpPr>
          <p:nvPr/>
        </p:nvSpPr>
        <p:spPr bwMode="auto">
          <a:xfrm>
            <a:off x="5091113" y="36472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6" name="Rectangle 37"/>
          <p:cNvSpPr>
            <a:spLocks noChangeArrowheads="1"/>
          </p:cNvSpPr>
          <p:nvPr/>
        </p:nvSpPr>
        <p:spPr bwMode="auto">
          <a:xfrm>
            <a:off x="5100638" y="3647222"/>
            <a:ext cx="126047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7" name="Rectangle 38"/>
          <p:cNvSpPr>
            <a:spLocks noChangeArrowheads="1"/>
          </p:cNvSpPr>
          <p:nvPr/>
        </p:nvSpPr>
        <p:spPr bwMode="auto">
          <a:xfrm>
            <a:off x="6361113" y="36472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8" name="Rectangle 39"/>
          <p:cNvSpPr>
            <a:spLocks noChangeArrowheads="1"/>
          </p:cNvSpPr>
          <p:nvPr/>
        </p:nvSpPr>
        <p:spPr bwMode="auto">
          <a:xfrm>
            <a:off x="6370638" y="3647222"/>
            <a:ext cx="143033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9" name="Rectangle 40"/>
          <p:cNvSpPr>
            <a:spLocks noChangeArrowheads="1"/>
          </p:cNvSpPr>
          <p:nvPr/>
        </p:nvSpPr>
        <p:spPr bwMode="auto">
          <a:xfrm>
            <a:off x="7800976" y="36472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0" name="Rectangle 41"/>
          <p:cNvSpPr>
            <a:spLocks noChangeArrowheads="1"/>
          </p:cNvSpPr>
          <p:nvPr/>
        </p:nvSpPr>
        <p:spPr bwMode="auto">
          <a:xfrm>
            <a:off x="2247901" y="3656747"/>
            <a:ext cx="7937" cy="4635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1" name="Rectangle 42"/>
          <p:cNvSpPr>
            <a:spLocks noChangeArrowheads="1"/>
          </p:cNvSpPr>
          <p:nvPr/>
        </p:nvSpPr>
        <p:spPr bwMode="auto">
          <a:xfrm>
            <a:off x="4086226" y="3656747"/>
            <a:ext cx="9525" cy="4635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2" name="Rectangle 43"/>
          <p:cNvSpPr>
            <a:spLocks noChangeArrowheads="1"/>
          </p:cNvSpPr>
          <p:nvPr/>
        </p:nvSpPr>
        <p:spPr bwMode="auto">
          <a:xfrm>
            <a:off x="5091113" y="3656747"/>
            <a:ext cx="9525" cy="4635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3" name="Rectangle 44"/>
          <p:cNvSpPr>
            <a:spLocks noChangeArrowheads="1"/>
          </p:cNvSpPr>
          <p:nvPr/>
        </p:nvSpPr>
        <p:spPr bwMode="auto">
          <a:xfrm>
            <a:off x="6361113" y="3656747"/>
            <a:ext cx="9525" cy="4635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4" name="Rectangle 45"/>
          <p:cNvSpPr>
            <a:spLocks noChangeArrowheads="1"/>
          </p:cNvSpPr>
          <p:nvPr/>
        </p:nvSpPr>
        <p:spPr bwMode="auto">
          <a:xfrm>
            <a:off x="7800976" y="3656747"/>
            <a:ext cx="7937" cy="4635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2320926" y="2783622"/>
            <a:ext cx="5480050" cy="1654175"/>
            <a:chOff x="968" y="2348"/>
            <a:chExt cx="3452" cy="1042"/>
          </a:xfrm>
        </p:grpSpPr>
        <p:sp>
          <p:nvSpPr>
            <p:cNvPr id="9300" name="Rectangle 47"/>
            <p:cNvSpPr>
              <a:spLocks noChangeArrowheads="1"/>
            </p:cNvSpPr>
            <p:nvPr/>
          </p:nvSpPr>
          <p:spPr bwMode="auto">
            <a:xfrm>
              <a:off x="2086" y="2348"/>
              <a:ext cx="627" cy="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48"/>
            <p:cNvGrpSpPr>
              <a:grpSpLocks/>
            </p:cNvGrpSpPr>
            <p:nvPr/>
          </p:nvGrpSpPr>
          <p:grpSpPr bwMode="auto">
            <a:xfrm>
              <a:off x="968" y="2348"/>
              <a:ext cx="3452" cy="1042"/>
              <a:chOff x="968" y="2348"/>
              <a:chExt cx="3452" cy="1042"/>
            </a:xfrm>
          </p:grpSpPr>
          <p:sp>
            <p:nvSpPr>
              <p:cNvPr id="9302" name="Rectangle 49"/>
              <p:cNvSpPr>
                <a:spLocks noChangeArrowheads="1"/>
              </p:cNvSpPr>
              <p:nvPr/>
            </p:nvSpPr>
            <p:spPr bwMode="auto">
              <a:xfrm>
                <a:off x="968" y="2354"/>
                <a:ext cx="1123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eaLnBrk="0" hangingPunct="0"/>
                <a:r>
                  <a:rPr lang="el-GR" sz="2000" b="1" dirty="0">
                    <a:solidFill>
                      <a:schemeClr val="accent3">
                        <a:lumMod val="75000"/>
                      </a:schemeClr>
                    </a:solidFill>
                  </a:rPr>
                  <a:t>τίτλος</a:t>
                </a:r>
              </a:p>
            </p:txBody>
          </p:sp>
          <p:sp>
            <p:nvSpPr>
              <p:cNvPr id="9303" name="Rectangle 50"/>
              <p:cNvSpPr>
                <a:spLocks noChangeArrowheads="1"/>
              </p:cNvSpPr>
              <p:nvPr/>
            </p:nvSpPr>
            <p:spPr bwMode="auto">
              <a:xfrm>
                <a:off x="2126" y="2354"/>
                <a:ext cx="474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 b="1" dirty="0">
                    <a:solidFill>
                      <a:schemeClr val="accent3">
                        <a:lumMod val="75000"/>
                      </a:schemeClr>
                    </a:solidFill>
                  </a:rPr>
                  <a:t>χρόνος</a:t>
                </a:r>
              </a:p>
            </p:txBody>
          </p:sp>
          <p:sp>
            <p:nvSpPr>
              <p:cNvPr id="9304" name="Rectangle 51"/>
              <p:cNvSpPr>
                <a:spLocks noChangeArrowheads="1"/>
              </p:cNvSpPr>
              <p:nvPr/>
            </p:nvSpPr>
            <p:spPr bwMode="auto">
              <a:xfrm>
                <a:off x="2759" y="2354"/>
                <a:ext cx="606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 b="1" dirty="0">
                    <a:solidFill>
                      <a:schemeClr val="accent3">
                        <a:lumMod val="75000"/>
                      </a:schemeClr>
                    </a:solidFill>
                  </a:rPr>
                  <a:t>διάρκεια</a:t>
                </a:r>
              </a:p>
            </p:txBody>
          </p:sp>
          <p:sp>
            <p:nvSpPr>
              <p:cNvPr id="9305" name="Rectangle 52"/>
              <p:cNvSpPr>
                <a:spLocks noChangeArrowheads="1"/>
              </p:cNvSpPr>
              <p:nvPr/>
            </p:nvSpPr>
            <p:spPr bwMode="auto">
              <a:xfrm>
                <a:off x="3559" y="2354"/>
                <a:ext cx="358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 b="1" dirty="0">
                    <a:solidFill>
                      <a:schemeClr val="accent3">
                        <a:lumMod val="75000"/>
                      </a:schemeClr>
                    </a:solidFill>
                  </a:rPr>
                  <a:t>είδος</a:t>
                </a:r>
              </a:p>
            </p:txBody>
          </p:sp>
          <p:sp>
            <p:nvSpPr>
              <p:cNvPr id="9306" name="Rectangle 53"/>
              <p:cNvSpPr>
                <a:spLocks noChangeArrowheads="1"/>
              </p:cNvSpPr>
              <p:nvPr/>
            </p:nvSpPr>
            <p:spPr bwMode="auto">
              <a:xfrm>
                <a:off x="3519" y="2348"/>
                <a:ext cx="901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07" name="Rectangle 54"/>
              <p:cNvSpPr>
                <a:spLocks noChangeArrowheads="1"/>
              </p:cNvSpPr>
              <p:nvPr/>
            </p:nvSpPr>
            <p:spPr bwMode="auto">
              <a:xfrm>
                <a:off x="968" y="2610"/>
                <a:ext cx="631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Star Wars</a:t>
                </a:r>
                <a:endParaRPr lang="el-GR" sz="2000" b="1"/>
              </a:p>
            </p:txBody>
          </p:sp>
          <p:sp>
            <p:nvSpPr>
              <p:cNvPr id="9308" name="Rectangle 55"/>
              <p:cNvSpPr>
                <a:spLocks noChangeArrowheads="1"/>
              </p:cNvSpPr>
              <p:nvPr/>
            </p:nvSpPr>
            <p:spPr bwMode="auto">
              <a:xfrm>
                <a:off x="2126" y="2610"/>
                <a:ext cx="327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1997</a:t>
                </a:r>
                <a:endParaRPr lang="el-GR" sz="2000" b="1"/>
              </a:p>
            </p:txBody>
          </p:sp>
          <p:sp>
            <p:nvSpPr>
              <p:cNvPr id="9309" name="Rectangle 56"/>
              <p:cNvSpPr>
                <a:spLocks noChangeArrowheads="1"/>
              </p:cNvSpPr>
              <p:nvPr/>
            </p:nvSpPr>
            <p:spPr bwMode="auto">
              <a:xfrm>
                <a:off x="2759" y="2610"/>
                <a:ext cx="245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124</a:t>
                </a:r>
                <a:endParaRPr lang="el-GR" sz="2000" b="1"/>
              </a:p>
            </p:txBody>
          </p:sp>
          <p:sp>
            <p:nvSpPr>
              <p:cNvPr id="9310" name="Rectangle 57"/>
              <p:cNvSpPr>
                <a:spLocks noChangeArrowheads="1"/>
              </p:cNvSpPr>
              <p:nvPr/>
            </p:nvSpPr>
            <p:spPr bwMode="auto">
              <a:xfrm>
                <a:off x="3559" y="2610"/>
                <a:ext cx="585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έγχρωμη</a:t>
                </a:r>
                <a:endParaRPr lang="el-GR" sz="2000" b="1"/>
              </a:p>
            </p:txBody>
          </p:sp>
          <p:sp>
            <p:nvSpPr>
              <p:cNvPr id="9311" name="Rectangle 58"/>
              <p:cNvSpPr>
                <a:spLocks noChangeArrowheads="1"/>
              </p:cNvSpPr>
              <p:nvPr/>
            </p:nvSpPr>
            <p:spPr bwMode="auto">
              <a:xfrm>
                <a:off x="968" y="2898"/>
                <a:ext cx="887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Mighty Ducks</a:t>
                </a:r>
                <a:endParaRPr lang="el-GR" sz="2000" b="1"/>
              </a:p>
            </p:txBody>
          </p:sp>
          <p:sp>
            <p:nvSpPr>
              <p:cNvPr id="9312" name="Rectangle 59"/>
              <p:cNvSpPr>
                <a:spLocks noChangeArrowheads="1"/>
              </p:cNvSpPr>
              <p:nvPr/>
            </p:nvSpPr>
            <p:spPr bwMode="auto">
              <a:xfrm>
                <a:off x="2126" y="2898"/>
                <a:ext cx="327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1991</a:t>
                </a:r>
                <a:endParaRPr lang="el-GR" sz="2000" b="1"/>
              </a:p>
            </p:txBody>
          </p:sp>
          <p:sp>
            <p:nvSpPr>
              <p:cNvPr id="9313" name="Rectangle 60"/>
              <p:cNvSpPr>
                <a:spLocks noChangeArrowheads="1"/>
              </p:cNvSpPr>
              <p:nvPr/>
            </p:nvSpPr>
            <p:spPr bwMode="auto">
              <a:xfrm>
                <a:off x="2759" y="2898"/>
                <a:ext cx="245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104</a:t>
                </a:r>
                <a:endParaRPr lang="el-GR" sz="2000" b="1"/>
              </a:p>
            </p:txBody>
          </p:sp>
          <p:sp>
            <p:nvSpPr>
              <p:cNvPr id="9314" name="Rectangle 61"/>
              <p:cNvSpPr>
                <a:spLocks noChangeArrowheads="1"/>
              </p:cNvSpPr>
              <p:nvPr/>
            </p:nvSpPr>
            <p:spPr bwMode="auto">
              <a:xfrm>
                <a:off x="3559" y="2898"/>
                <a:ext cx="585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έγχρωμη</a:t>
                </a:r>
                <a:endParaRPr lang="el-GR" sz="2000" b="1"/>
              </a:p>
            </p:txBody>
          </p:sp>
          <p:sp>
            <p:nvSpPr>
              <p:cNvPr id="9315" name="Rectangle 62"/>
              <p:cNvSpPr>
                <a:spLocks noChangeArrowheads="1"/>
              </p:cNvSpPr>
              <p:nvPr/>
            </p:nvSpPr>
            <p:spPr bwMode="auto">
              <a:xfrm>
                <a:off x="968" y="3196"/>
                <a:ext cx="981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Wayne’s World</a:t>
                </a:r>
                <a:endParaRPr lang="el-GR" sz="2000" b="1"/>
              </a:p>
            </p:txBody>
          </p:sp>
          <p:sp>
            <p:nvSpPr>
              <p:cNvPr id="9316" name="Rectangle 63"/>
              <p:cNvSpPr>
                <a:spLocks noChangeArrowheads="1"/>
              </p:cNvSpPr>
              <p:nvPr/>
            </p:nvSpPr>
            <p:spPr bwMode="auto">
              <a:xfrm>
                <a:off x="2126" y="3196"/>
                <a:ext cx="327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1992</a:t>
                </a:r>
                <a:endParaRPr lang="el-GR" sz="2000" b="1"/>
              </a:p>
            </p:txBody>
          </p:sp>
          <p:sp>
            <p:nvSpPr>
              <p:cNvPr id="9317" name="Rectangle 64"/>
              <p:cNvSpPr>
                <a:spLocks noChangeArrowheads="1"/>
              </p:cNvSpPr>
              <p:nvPr/>
            </p:nvSpPr>
            <p:spPr bwMode="auto">
              <a:xfrm>
                <a:off x="2759" y="3196"/>
                <a:ext cx="164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95</a:t>
                </a:r>
                <a:endParaRPr lang="el-GR" sz="2000" b="1"/>
              </a:p>
            </p:txBody>
          </p:sp>
          <p:sp>
            <p:nvSpPr>
              <p:cNvPr id="9318" name="Rectangle 65"/>
              <p:cNvSpPr>
                <a:spLocks noChangeArrowheads="1"/>
              </p:cNvSpPr>
              <p:nvPr/>
            </p:nvSpPr>
            <p:spPr bwMode="auto">
              <a:xfrm>
                <a:off x="3559" y="3196"/>
                <a:ext cx="585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έγχρωμη</a:t>
                </a:r>
                <a:endParaRPr lang="el-GR" sz="2000" b="1"/>
              </a:p>
            </p:txBody>
          </p:sp>
        </p:grpSp>
      </p:grpSp>
      <p:sp>
        <p:nvSpPr>
          <p:cNvPr id="9266" name="Rectangle 66"/>
          <p:cNvSpPr>
            <a:spLocks noChangeArrowheads="1"/>
          </p:cNvSpPr>
          <p:nvPr/>
        </p:nvSpPr>
        <p:spPr bwMode="auto">
          <a:xfrm>
            <a:off x="2247901" y="4118710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7" name="Rectangle 67"/>
          <p:cNvSpPr>
            <a:spLocks noChangeArrowheads="1"/>
          </p:cNvSpPr>
          <p:nvPr/>
        </p:nvSpPr>
        <p:spPr bwMode="auto">
          <a:xfrm>
            <a:off x="2255838" y="4118710"/>
            <a:ext cx="183038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8" name="Rectangle 68"/>
          <p:cNvSpPr>
            <a:spLocks noChangeArrowheads="1"/>
          </p:cNvSpPr>
          <p:nvPr/>
        </p:nvSpPr>
        <p:spPr bwMode="auto">
          <a:xfrm>
            <a:off x="4086226" y="4118710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9" name="Rectangle 69"/>
          <p:cNvSpPr>
            <a:spLocks noChangeArrowheads="1"/>
          </p:cNvSpPr>
          <p:nvPr/>
        </p:nvSpPr>
        <p:spPr bwMode="auto">
          <a:xfrm>
            <a:off x="4095751" y="4118710"/>
            <a:ext cx="995362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0" name="Rectangle 70"/>
          <p:cNvSpPr>
            <a:spLocks noChangeArrowheads="1"/>
          </p:cNvSpPr>
          <p:nvPr/>
        </p:nvSpPr>
        <p:spPr bwMode="auto">
          <a:xfrm>
            <a:off x="5091113" y="4118710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1" name="Rectangle 71"/>
          <p:cNvSpPr>
            <a:spLocks noChangeArrowheads="1"/>
          </p:cNvSpPr>
          <p:nvPr/>
        </p:nvSpPr>
        <p:spPr bwMode="auto">
          <a:xfrm>
            <a:off x="5100638" y="4118710"/>
            <a:ext cx="126047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2" name="Rectangle 72"/>
          <p:cNvSpPr>
            <a:spLocks noChangeArrowheads="1"/>
          </p:cNvSpPr>
          <p:nvPr/>
        </p:nvSpPr>
        <p:spPr bwMode="auto">
          <a:xfrm>
            <a:off x="6361113" y="4118710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3" name="Rectangle 73"/>
          <p:cNvSpPr>
            <a:spLocks noChangeArrowheads="1"/>
          </p:cNvSpPr>
          <p:nvPr/>
        </p:nvSpPr>
        <p:spPr bwMode="auto">
          <a:xfrm>
            <a:off x="6370638" y="4118710"/>
            <a:ext cx="143033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4" name="Rectangle 74"/>
          <p:cNvSpPr>
            <a:spLocks noChangeArrowheads="1"/>
          </p:cNvSpPr>
          <p:nvPr/>
        </p:nvSpPr>
        <p:spPr bwMode="auto">
          <a:xfrm>
            <a:off x="7800976" y="4118710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5" name="Rectangle 75"/>
          <p:cNvSpPr>
            <a:spLocks noChangeArrowheads="1"/>
          </p:cNvSpPr>
          <p:nvPr/>
        </p:nvSpPr>
        <p:spPr bwMode="auto">
          <a:xfrm>
            <a:off x="2247901" y="4128235"/>
            <a:ext cx="7937" cy="450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6" name="Rectangle 76"/>
          <p:cNvSpPr>
            <a:spLocks noChangeArrowheads="1"/>
          </p:cNvSpPr>
          <p:nvPr/>
        </p:nvSpPr>
        <p:spPr bwMode="auto">
          <a:xfrm>
            <a:off x="2247901" y="4579085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7" name="Rectangle 77"/>
          <p:cNvSpPr>
            <a:spLocks noChangeArrowheads="1"/>
          </p:cNvSpPr>
          <p:nvPr/>
        </p:nvSpPr>
        <p:spPr bwMode="auto">
          <a:xfrm>
            <a:off x="2247901" y="4579085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8" name="Rectangle 78"/>
          <p:cNvSpPr>
            <a:spLocks noChangeArrowheads="1"/>
          </p:cNvSpPr>
          <p:nvPr/>
        </p:nvSpPr>
        <p:spPr bwMode="auto">
          <a:xfrm>
            <a:off x="2255838" y="4579085"/>
            <a:ext cx="183038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9" name="Rectangle 79"/>
          <p:cNvSpPr>
            <a:spLocks noChangeArrowheads="1"/>
          </p:cNvSpPr>
          <p:nvPr/>
        </p:nvSpPr>
        <p:spPr bwMode="auto">
          <a:xfrm>
            <a:off x="4086226" y="4128235"/>
            <a:ext cx="9525" cy="450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0" name="Rectangle 80"/>
          <p:cNvSpPr>
            <a:spLocks noChangeArrowheads="1"/>
          </p:cNvSpPr>
          <p:nvPr/>
        </p:nvSpPr>
        <p:spPr bwMode="auto">
          <a:xfrm>
            <a:off x="4086226" y="4579085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1" name="Rectangle 81"/>
          <p:cNvSpPr>
            <a:spLocks noChangeArrowheads="1"/>
          </p:cNvSpPr>
          <p:nvPr/>
        </p:nvSpPr>
        <p:spPr bwMode="auto">
          <a:xfrm>
            <a:off x="4095751" y="4579085"/>
            <a:ext cx="995362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2" name="Rectangle 82"/>
          <p:cNvSpPr>
            <a:spLocks noChangeArrowheads="1"/>
          </p:cNvSpPr>
          <p:nvPr/>
        </p:nvSpPr>
        <p:spPr bwMode="auto">
          <a:xfrm>
            <a:off x="5091113" y="4128235"/>
            <a:ext cx="9525" cy="450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3" name="Rectangle 83"/>
          <p:cNvSpPr>
            <a:spLocks noChangeArrowheads="1"/>
          </p:cNvSpPr>
          <p:nvPr/>
        </p:nvSpPr>
        <p:spPr bwMode="auto">
          <a:xfrm>
            <a:off x="5091113" y="4579085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4" name="Rectangle 84"/>
          <p:cNvSpPr>
            <a:spLocks noChangeArrowheads="1"/>
          </p:cNvSpPr>
          <p:nvPr/>
        </p:nvSpPr>
        <p:spPr bwMode="auto">
          <a:xfrm>
            <a:off x="5100638" y="4579085"/>
            <a:ext cx="126047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5" name="Rectangle 85"/>
          <p:cNvSpPr>
            <a:spLocks noChangeArrowheads="1"/>
          </p:cNvSpPr>
          <p:nvPr/>
        </p:nvSpPr>
        <p:spPr bwMode="auto">
          <a:xfrm>
            <a:off x="6361113" y="4128235"/>
            <a:ext cx="9525" cy="450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6" name="Rectangle 86"/>
          <p:cNvSpPr>
            <a:spLocks noChangeArrowheads="1"/>
          </p:cNvSpPr>
          <p:nvPr/>
        </p:nvSpPr>
        <p:spPr bwMode="auto">
          <a:xfrm>
            <a:off x="6361113" y="4579085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7" name="Rectangle 87"/>
          <p:cNvSpPr>
            <a:spLocks noChangeArrowheads="1"/>
          </p:cNvSpPr>
          <p:nvPr/>
        </p:nvSpPr>
        <p:spPr bwMode="auto">
          <a:xfrm>
            <a:off x="6370638" y="4579085"/>
            <a:ext cx="143033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8" name="Rectangle 88"/>
          <p:cNvSpPr>
            <a:spLocks noChangeArrowheads="1"/>
          </p:cNvSpPr>
          <p:nvPr/>
        </p:nvSpPr>
        <p:spPr bwMode="auto">
          <a:xfrm>
            <a:off x="7800976" y="4128235"/>
            <a:ext cx="7937" cy="450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9" name="Rectangle 89"/>
          <p:cNvSpPr>
            <a:spLocks noChangeArrowheads="1"/>
          </p:cNvSpPr>
          <p:nvPr/>
        </p:nvSpPr>
        <p:spPr bwMode="auto">
          <a:xfrm>
            <a:off x="7800976" y="4579085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90" name="Rectangle 90"/>
          <p:cNvSpPr>
            <a:spLocks noChangeArrowheads="1"/>
          </p:cNvSpPr>
          <p:nvPr/>
        </p:nvSpPr>
        <p:spPr bwMode="auto">
          <a:xfrm>
            <a:off x="7800976" y="4579085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91" name="Text Box 91"/>
          <p:cNvSpPr txBox="1">
            <a:spLocks noChangeArrowheads="1"/>
          </p:cNvSpPr>
          <p:nvPr/>
        </p:nvSpPr>
        <p:spPr bwMode="auto">
          <a:xfrm>
            <a:off x="3479800" y="1874967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3">
                    <a:lumMod val="75000"/>
                  </a:schemeClr>
                </a:solidFill>
              </a:rPr>
              <a:t>Γνωρίσματα</a:t>
            </a:r>
            <a:endParaRPr lang="el-GR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292" name="Line 92"/>
          <p:cNvSpPr>
            <a:spLocks noChangeShapeType="1"/>
          </p:cNvSpPr>
          <p:nvPr/>
        </p:nvSpPr>
        <p:spPr bwMode="auto">
          <a:xfrm flipH="1">
            <a:off x="3294857" y="2271593"/>
            <a:ext cx="381000" cy="4136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93" name="Line 93"/>
          <p:cNvSpPr>
            <a:spLocks noChangeShapeType="1"/>
          </p:cNvSpPr>
          <p:nvPr/>
        </p:nvSpPr>
        <p:spPr bwMode="auto">
          <a:xfrm>
            <a:off x="4418806" y="2271594"/>
            <a:ext cx="307181" cy="41909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94" name="Line 94"/>
          <p:cNvSpPr>
            <a:spLocks noChangeShapeType="1"/>
          </p:cNvSpPr>
          <p:nvPr/>
        </p:nvSpPr>
        <p:spPr bwMode="auto">
          <a:xfrm>
            <a:off x="5358608" y="2271593"/>
            <a:ext cx="1491455" cy="423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96" name="Line 96"/>
          <p:cNvSpPr>
            <a:spLocks noChangeShapeType="1"/>
          </p:cNvSpPr>
          <p:nvPr/>
        </p:nvSpPr>
        <p:spPr bwMode="auto">
          <a:xfrm>
            <a:off x="7800976" y="2793147"/>
            <a:ext cx="0" cy="1785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97" name="Text Box 97"/>
          <p:cNvSpPr txBox="1">
            <a:spLocks noChangeArrowheads="1"/>
          </p:cNvSpPr>
          <p:nvPr/>
        </p:nvSpPr>
        <p:spPr bwMode="auto">
          <a:xfrm>
            <a:off x="375916" y="2585184"/>
            <a:ext cx="2116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/>
              <a:t>TAINIA</a:t>
            </a:r>
            <a:endParaRPr lang="el-GR" sz="2000" dirty="0"/>
          </a:p>
        </p:txBody>
      </p:sp>
      <p:sp>
        <p:nvSpPr>
          <p:cNvPr id="9298" name="Line 98"/>
          <p:cNvSpPr>
            <a:spLocks noChangeShapeType="1"/>
          </p:cNvSpPr>
          <p:nvPr/>
        </p:nvSpPr>
        <p:spPr bwMode="auto">
          <a:xfrm>
            <a:off x="5100637" y="2271594"/>
            <a:ext cx="460375" cy="3675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3" name="Title 1"/>
          <p:cNvSpPr txBox="1">
            <a:spLocks/>
          </p:cNvSpPr>
          <p:nvPr/>
        </p:nvSpPr>
        <p:spPr>
          <a:xfrm>
            <a:off x="457200" y="12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Στιγμιότυπο Σχέσης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9" name="Text Box 19"/>
          <p:cNvSpPr txBox="1">
            <a:spLocks noChangeArrowheads="1"/>
          </p:cNvSpPr>
          <p:nvPr/>
        </p:nvSpPr>
        <p:spPr bwMode="auto">
          <a:xfrm>
            <a:off x="228601" y="4665663"/>
            <a:ext cx="845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Οι γραμμές της σχέσης  (εκτός της επικεφαλίδας) ονομάζονται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πλειάδες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110" name="Text Box 18"/>
          <p:cNvSpPr txBox="1">
            <a:spLocks noChangeArrowheads="1"/>
          </p:cNvSpPr>
          <p:nvPr/>
        </p:nvSpPr>
        <p:spPr bwMode="auto">
          <a:xfrm>
            <a:off x="635000" y="5084763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Στιγμιότυπο: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Σύνολο από Πλειάδες</a:t>
            </a:r>
          </a:p>
        </p:txBody>
      </p:sp>
      <p:sp>
        <p:nvSpPr>
          <p:cNvPr id="111" name="Text Box 20"/>
          <p:cNvSpPr txBox="1">
            <a:spLocks noChangeArrowheads="1"/>
          </p:cNvSpPr>
          <p:nvPr/>
        </p:nvSpPr>
        <p:spPr bwMode="auto">
          <a:xfrm>
            <a:off x="560386" y="5588001"/>
            <a:ext cx="805021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 smtClean="0"/>
              <a:t>Παράδειγμα: </a:t>
            </a:r>
            <a:r>
              <a:rPr lang="en-US" dirty="0" smtClean="0"/>
              <a:t>{</a:t>
            </a:r>
            <a:r>
              <a:rPr lang="el-GR" dirty="0" smtClean="0"/>
              <a:t>(</a:t>
            </a:r>
            <a:r>
              <a:rPr lang="en-US" dirty="0"/>
              <a:t>Star Wars, 1997, 124, </a:t>
            </a:r>
            <a:r>
              <a:rPr lang="el-GR" dirty="0"/>
              <a:t>έγχρωμη</a:t>
            </a:r>
            <a:r>
              <a:rPr lang="el-GR" dirty="0" smtClean="0"/>
              <a:t>)</a:t>
            </a:r>
            <a:r>
              <a:rPr lang="en-US" dirty="0" smtClean="0"/>
              <a:t>, (Mighty Ducks, 1991, 104, </a:t>
            </a:r>
            <a:r>
              <a:rPr lang="el-GR" dirty="0" smtClean="0"/>
              <a:t>έγχρωμη), (</a:t>
            </a:r>
            <a:r>
              <a:rPr lang="en-US" dirty="0"/>
              <a:t>Wayne’s World, 1992, 95, </a:t>
            </a:r>
            <a:r>
              <a:rPr lang="el-GR" dirty="0"/>
              <a:t>έγχρωμη</a:t>
            </a:r>
            <a:r>
              <a:rPr lang="el-GR" dirty="0" smtClean="0"/>
              <a:t>)}</a:t>
            </a:r>
            <a:endParaRPr lang="el-GR" dirty="0"/>
          </a:p>
        </p:txBody>
      </p:sp>
      <p:cxnSp>
        <p:nvCxnSpPr>
          <p:cNvPr id="9" name="Straight Connector 8"/>
          <p:cNvCxnSpPr>
            <a:stCxn id="9275" idx="2"/>
            <a:endCxn id="9287" idx="3"/>
          </p:cNvCxnSpPr>
          <p:nvPr/>
        </p:nvCxnSpPr>
        <p:spPr>
          <a:xfrm>
            <a:off x="2251870" y="4579085"/>
            <a:ext cx="5549106" cy="47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5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63965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024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0026CA-4951-46C1-A0BA-4AB4CE3C3968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427036" y="3290888"/>
            <a:ext cx="86582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</a:rPr>
              <a:t>Μία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σχέση  r 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</a:rPr>
              <a:t>ή 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</a:rPr>
              <a:t>r(R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)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</a:rPr>
              <a:t>(ή ένα στιγμιότυπο r του σχήματος σχέσης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R)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</a:rPr>
              <a:t>είν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αι ένα </a:t>
            </a:r>
            <a:r>
              <a:rPr lang="en-US" sz="2400" i="1" u="sng" dirty="0">
                <a:solidFill>
                  <a:schemeClr val="tx2">
                    <a:lumMod val="50000"/>
                  </a:schemeClr>
                </a:solidFill>
              </a:rPr>
              <a:t>σύνολο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 από πλειάδες.</a:t>
            </a:r>
            <a:endParaRPr lang="el-GR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250" name="Text Box 7"/>
          <p:cNvSpPr txBox="1">
            <a:spLocks noChangeArrowheads="1"/>
          </p:cNvSpPr>
          <p:nvPr/>
        </p:nvSpPr>
        <p:spPr bwMode="auto">
          <a:xfrm>
            <a:off x="427037" y="2011363"/>
            <a:ext cx="8305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Σχήμα σχέσης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</a:rPr>
              <a:t>που δηλώνεται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R(A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, 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, …,A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</a:rPr>
              <a:t>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)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</a:rPr>
              <a:t>αποτελείται από ένα όνομα σχέσης και μια λίστα από γνωρίσματα.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Σχήμα - Στιγμιότυπο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28833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2080</TotalTime>
  <Words>1781</Words>
  <Application>Microsoft Office PowerPoint</Application>
  <PresentationFormat>On-screen Show (4:3)</PresentationFormat>
  <Paragraphs>294</Paragraphs>
  <Slides>31</Slides>
  <Notes>31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Office Theme</vt:lpstr>
      <vt:lpstr>Visio</vt:lpstr>
      <vt:lpstr>Slide 1</vt:lpstr>
      <vt:lpstr>Μοντελοποίηση</vt:lpstr>
      <vt:lpstr>Βήματα Σχεδιασμού</vt:lpstr>
      <vt:lpstr>Slide 4</vt:lpstr>
      <vt:lpstr>Σχήμα και Στιγμιότυπο </vt:lpstr>
      <vt:lpstr>Slide 6</vt:lpstr>
      <vt:lpstr>Σχήμα Σχέσης</vt:lpstr>
      <vt:lpstr>Slide 8</vt:lpstr>
      <vt:lpstr>Σχήμα - Στιγμιότυπο</vt:lpstr>
      <vt:lpstr>Πεδίο Ορισμού</vt:lpstr>
      <vt:lpstr>Πλειάδες</vt:lpstr>
      <vt:lpstr>Συμβολισμός</vt:lpstr>
      <vt:lpstr>Σχήμα Σχεσιακής Βάσης Δεδομένων</vt:lpstr>
      <vt:lpstr>Παράδειγμα</vt:lpstr>
      <vt:lpstr>Σχεσιακό Σχήμα</vt:lpstr>
      <vt:lpstr>Παράδειγμα</vt:lpstr>
      <vt:lpstr>Περιορισμός Κλειδιού</vt:lpstr>
      <vt:lpstr>Περιορισμός Κλειδιού</vt:lpstr>
      <vt:lpstr>Περιορισμός Κλειδιού</vt:lpstr>
      <vt:lpstr>Περιορισμός Κλειδιού</vt:lpstr>
      <vt:lpstr>Περιορισμός Κλειδιού</vt:lpstr>
      <vt:lpstr>Περιορισμός Ακεραιότητας Οντοτήτων</vt:lpstr>
      <vt:lpstr>Περιορισμός Αναφορικής Ακεραιότητας</vt:lpstr>
      <vt:lpstr>Περιορισμός Αναφορικής Ακεραιότητας </vt:lpstr>
      <vt:lpstr>Περιορισμός Αναφορικής Ακεραιότητας</vt:lpstr>
      <vt:lpstr>Περιορισμός Σημασιολογικής Ακεραιότητας</vt:lpstr>
      <vt:lpstr>Περιορισμοί Ακεραιότητας (integrity constraints)</vt:lpstr>
      <vt:lpstr>Σχεσιακό Σχήμα</vt:lpstr>
      <vt:lpstr>Slide 29</vt:lpstr>
      <vt:lpstr>Slide 30</vt:lpstr>
      <vt:lpstr>Slide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People Describe Themselves on Twitter</dc:title>
  <dc:creator>Konstantinos Semertzidis</dc:creator>
  <cp:lastModifiedBy>pitoura</cp:lastModifiedBy>
  <cp:revision>290</cp:revision>
  <dcterms:created xsi:type="dcterms:W3CDTF">2013-06-13T09:19:30Z</dcterms:created>
  <dcterms:modified xsi:type="dcterms:W3CDTF">2014-10-28T10:46:45Z</dcterms:modified>
</cp:coreProperties>
</file>