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2"/>
  </p:notesMasterIdLst>
  <p:sldIdLst>
    <p:sldId id="457" r:id="rId2"/>
    <p:sldId id="1324" r:id="rId3"/>
    <p:sldId id="1287" r:id="rId4"/>
    <p:sldId id="1273" r:id="rId5"/>
    <p:sldId id="1274" r:id="rId6"/>
    <p:sldId id="1180" r:id="rId7"/>
    <p:sldId id="1277" r:id="rId8"/>
    <p:sldId id="1275" r:id="rId9"/>
    <p:sldId id="1278" r:id="rId10"/>
    <p:sldId id="1279" r:id="rId11"/>
    <p:sldId id="1280" r:id="rId12"/>
    <p:sldId id="1281" r:id="rId13"/>
    <p:sldId id="1325" r:id="rId14"/>
    <p:sldId id="1328" r:id="rId15"/>
    <p:sldId id="1327" r:id="rId16"/>
    <p:sldId id="1329" r:id="rId17"/>
    <p:sldId id="1330" r:id="rId18"/>
    <p:sldId id="1326" r:id="rId19"/>
    <p:sldId id="1282" r:id="rId20"/>
    <p:sldId id="127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17" autoAdjust="0"/>
    <p:restoredTop sz="94671" autoAdjust="0"/>
  </p:normalViewPr>
  <p:slideViewPr>
    <p:cSldViewPr snapToGrid="0">
      <p:cViewPr varScale="1">
        <p:scale>
          <a:sx n="95" d="100"/>
          <a:sy n="9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896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bell.com/tutorials/MySQL/Using_Stored_Procedures.htm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zetcode.com/db/mysqljava/" TargetMode="External"/><Relationship Id="rId2" Type="http://schemas.openxmlformats.org/officeDocument/2006/relationships/hyperlink" Target="http://www.cs.uoi.gr/~pvassil/courses/db_III/exercises/JavaExamples/Simple/Example1.java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kyong.com/tutorials/jdbc-tutorial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wnloads/connector/j/5.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MySQL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+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Προγραμματισμού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134" y="2271860"/>
            <a:ext cx="7362331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ResultSet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null;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String query = "SELECT * FROM Authors";</a:t>
            </a:r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pst.executeQuery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(query);</a:t>
            </a: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pst.close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144" y="1150070"/>
            <a:ext cx="7400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εκτέλεση της εντολής επιστρέφει αποτελέσματα. </a:t>
            </a:r>
          </a:p>
          <a:p>
            <a:r>
              <a:rPr lang="el-GR" sz="2000" dirty="0" smtClean="0"/>
              <a:t>Τα αποτελέσματα εισάγονται σε ένα </a:t>
            </a:r>
            <a:r>
              <a:rPr lang="en-US" sz="2000" dirty="0" err="1" smtClean="0"/>
              <a:t>ResultSet</a:t>
            </a:r>
            <a:r>
              <a:rPr lang="el-GR" sz="2000" dirty="0" smtClean="0"/>
              <a:t> </a:t>
            </a:r>
            <a:r>
              <a:rPr lang="en-US" sz="2000" dirty="0" smtClean="0"/>
              <a:t>object  – </a:t>
            </a:r>
            <a:r>
              <a:rPr lang="el-GR" sz="2000" dirty="0" smtClean="0"/>
              <a:t>ένας πίνακας</a:t>
            </a:r>
            <a:endParaRPr lang="el-GR" sz="2000" dirty="0"/>
          </a:p>
        </p:txBody>
      </p:sp>
      <p:sp>
        <p:nvSpPr>
          <p:cNvPr id="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Ερώτηση: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Cursor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2683" y="2001718"/>
            <a:ext cx="7362331" cy="42473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 = null;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String query = "SELECT * FROM Authors";</a:t>
            </a:r>
          </a:p>
          <a:p>
            <a:r>
              <a:rPr lang="en-US" dirty="0" err="1" smtClean="0"/>
              <a:t>rs</a:t>
            </a:r>
            <a:r>
              <a:rPr lang="en-US" dirty="0" smtClean="0"/>
              <a:t> = </a:t>
            </a:r>
            <a:r>
              <a:rPr lang="en-US" dirty="0" err="1" smtClean="0"/>
              <a:t>pst.executeQuery</a:t>
            </a:r>
            <a:r>
              <a:rPr lang="en-US" dirty="0" smtClean="0"/>
              <a:t>(query);</a:t>
            </a:r>
          </a:p>
          <a:p>
            <a:r>
              <a:rPr lang="en-US" dirty="0" err="1" smtClean="0"/>
              <a:t>pst.close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while 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rs.next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()) {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System.out.print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rs.getInt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(1));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System.out.print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(": ");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System.out.println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rs.getString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(2));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8197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δεδομένα από το </a:t>
            </a:r>
            <a:r>
              <a:rPr lang="en-US" sz="2000" dirty="0" err="1" smtClean="0"/>
              <a:t>ResultSet</a:t>
            </a:r>
            <a:r>
              <a:rPr lang="en-US" sz="2000" dirty="0" smtClean="0"/>
              <a:t> </a:t>
            </a:r>
            <a:r>
              <a:rPr lang="el-GR" sz="2000" dirty="0" smtClean="0"/>
              <a:t>διαβάζονται μια πλειάδα (γραμμή, εγγραφή) τη φορά</a:t>
            </a:r>
            <a:endParaRPr lang="en-US" sz="2000" dirty="0" smtClean="0"/>
          </a:p>
          <a:p>
            <a:r>
              <a:rPr lang="en-US" sz="2000" dirty="0" smtClean="0"/>
              <a:t>H </a:t>
            </a:r>
            <a:r>
              <a:rPr lang="el-GR" sz="2000" dirty="0" smtClean="0"/>
              <a:t>μέθοδος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next() </a:t>
            </a:r>
            <a:r>
              <a:rPr lang="el-GR" sz="2000" dirty="0" smtClean="0"/>
              <a:t>προχωρά το δείκτη </a:t>
            </a:r>
            <a:r>
              <a:rPr lang="en-US" sz="2000" dirty="0" smtClean="0"/>
              <a:t>(cursor) </a:t>
            </a:r>
            <a:r>
              <a:rPr lang="el-GR" sz="2000" dirty="0" smtClean="0"/>
              <a:t>στην επόμενη εγγραφή</a:t>
            </a:r>
          </a:p>
          <a:p>
            <a:r>
              <a:rPr lang="el-GR" sz="2000" dirty="0" smtClean="0"/>
              <a:t>Επιστρέφει </a:t>
            </a:r>
            <a:r>
              <a:rPr lang="en-US" sz="2000" dirty="0" smtClean="0"/>
              <a:t>null </a:t>
            </a:r>
            <a:r>
              <a:rPr lang="el-GR" sz="2000" dirty="0" smtClean="0"/>
              <a:t>όταν δεν υπάρχουν άλλες πλειάδες</a:t>
            </a:r>
            <a:endParaRPr lang="el-GR" sz="2000" dirty="0"/>
          </a:p>
        </p:txBody>
      </p:sp>
      <p:sp>
        <p:nvSpPr>
          <p:cNvPr id="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Prepared Statements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929" y="2482226"/>
            <a:ext cx="7362331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PreparedStatement</a:t>
            </a:r>
            <a:r>
              <a:rPr lang="en-US" dirty="0" smtClean="0"/>
              <a:t> </a:t>
            </a:r>
            <a:r>
              <a:rPr lang="en-US" dirty="0" err="1" smtClean="0"/>
              <a:t>pst</a:t>
            </a:r>
            <a:r>
              <a:rPr lang="en-US" dirty="0" smtClean="0"/>
              <a:t> = null; </a:t>
            </a:r>
            <a:endParaRPr lang="el-GR" dirty="0" smtClean="0"/>
          </a:p>
          <a:p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 = null;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String author = "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Trygve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Gulbranssen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";</a:t>
            </a:r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err="1" smtClean="0"/>
              <a:t>pst</a:t>
            </a:r>
            <a:r>
              <a:rPr lang="en-US" dirty="0" smtClean="0"/>
              <a:t> = </a:t>
            </a:r>
            <a:r>
              <a:rPr lang="en-US" dirty="0" err="1" smtClean="0"/>
              <a:t>con.prepareStatement</a:t>
            </a:r>
            <a:r>
              <a:rPr lang="en-US" dirty="0" smtClean="0"/>
              <a:t>("INSERT INTO Authors(Name) VALUES(?)")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4260" y="1082625"/>
            <a:ext cx="79119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Αντί να γράφουμε μέσα στην </a:t>
            </a:r>
            <a:r>
              <a:rPr lang="en-US" sz="2000" dirty="0" smtClean="0"/>
              <a:t>SQL </a:t>
            </a:r>
            <a:r>
              <a:rPr lang="el-GR" sz="2000" dirty="0" smtClean="0"/>
              <a:t>έκφραση τις πραγματικές τιμές χρησιμοποιούμε </a:t>
            </a:r>
            <a:r>
              <a:rPr lang="en-US" sz="2000" dirty="0" smtClean="0"/>
              <a:t>placeholder</a:t>
            </a:r>
            <a:r>
              <a:rPr lang="el-GR" sz="2000" dirty="0" smtClean="0"/>
              <a:t> (?) </a:t>
            </a:r>
            <a:endParaRPr lang="en-US" sz="2000" dirty="0" smtClean="0"/>
          </a:p>
          <a:p>
            <a:pPr algn="just"/>
            <a:r>
              <a:rPr lang="el-GR" sz="2000" dirty="0" smtClean="0"/>
              <a:t>Προσδιορίζουμε τις τιμές αργότερα</a:t>
            </a:r>
            <a:endParaRPr lang="el-G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96700" y="4935065"/>
            <a:ext cx="736233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pst.setString</a:t>
            </a:r>
            <a:r>
              <a:rPr lang="en-US" dirty="0" smtClean="0"/>
              <a:t>(1, author);</a:t>
            </a:r>
            <a:endParaRPr lang="el-GR" dirty="0" smtClean="0"/>
          </a:p>
          <a:p>
            <a:r>
              <a:rPr lang="en-US" dirty="0" err="1" smtClean="0"/>
              <a:t>pst.executeUpdate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pst.close</a:t>
            </a:r>
            <a:r>
              <a:rPr lang="en-US" dirty="0"/>
              <a:t>();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279" y="4397141"/>
            <a:ext cx="791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Προσδιορισμός τιμής</a:t>
            </a:r>
            <a:endParaRPr lang="el-GR" dirty="0"/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384" y="23919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Stored Procedures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936" y="1695574"/>
            <a:ext cx="7911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dirty="0" smtClean="0"/>
              <a:t>Τι είναι;</a:t>
            </a:r>
          </a:p>
          <a:p>
            <a:pPr algn="just"/>
            <a:endParaRPr lang="el-GR" sz="2800" dirty="0" smtClean="0"/>
          </a:p>
          <a:p>
            <a:pPr algn="just"/>
            <a:r>
              <a:rPr lang="el-GR" sz="2000" dirty="0" smtClean="0"/>
              <a:t>Μια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</a:rPr>
              <a:t>διαδικασία</a:t>
            </a:r>
            <a:r>
              <a:rPr lang="el-GR" sz="2000" dirty="0" smtClean="0"/>
              <a:t> </a:t>
            </a:r>
            <a:r>
              <a:rPr lang="en-US" sz="2000" dirty="0" smtClean="0"/>
              <a:t>(procedure)</a:t>
            </a:r>
            <a:r>
              <a:rPr lang="el-GR" sz="2000" dirty="0" smtClean="0"/>
              <a:t> γραμμένη σε </a:t>
            </a:r>
            <a:r>
              <a:rPr lang="en-US" sz="2000" dirty="0" smtClean="0"/>
              <a:t>SQL </a:t>
            </a:r>
            <a:r>
              <a:rPr lang="el-GR" sz="2000" dirty="0" smtClean="0"/>
              <a:t>(και άλλες απλές εντολές) που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</a:rPr>
              <a:t>αποθηκεύεται</a:t>
            </a:r>
            <a:r>
              <a:rPr lang="el-GR" sz="2000" dirty="0" smtClean="0"/>
              <a:t> στη βάση δεδομένων και μπορείτε να την καλέσετε είτε από τη βάση δεδομένων είτε από ένα πρόγραμμα σε κάποια γλώσσα προγραμματισμού 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algn="just"/>
            <a:endParaRPr lang="el-GR" sz="2000" dirty="0" smtClean="0"/>
          </a:p>
          <a:p>
            <a:pPr algn="just"/>
            <a:endParaRPr lang="el-GR" sz="2000" dirty="0" smtClean="0"/>
          </a:p>
          <a:p>
            <a:pPr algn="just"/>
            <a:r>
              <a:rPr lang="el-GR" sz="2000" dirty="0" smtClean="0"/>
              <a:t>Πρώτα πρέπει να τη δημιουργήσετε </a:t>
            </a:r>
            <a:r>
              <a:rPr lang="el-GR" sz="2000" dirty="0" smtClean="0"/>
              <a:t>μέσω μιας </a:t>
            </a:r>
            <a:r>
              <a:rPr lang="en-US" sz="2000" dirty="0" smtClean="0"/>
              <a:t>CREATE PROCURE </a:t>
            </a:r>
            <a:r>
              <a:rPr lang="el-GR" sz="2000" dirty="0" smtClean="0"/>
              <a:t>και </a:t>
            </a:r>
            <a:r>
              <a:rPr lang="el-GR" sz="2000" dirty="0" smtClean="0"/>
              <a:t>μετά να </a:t>
            </a:r>
            <a:r>
              <a:rPr lang="el-GR" sz="2000" dirty="0" smtClean="0"/>
              <a:t>τη</a:t>
            </a:r>
            <a:r>
              <a:rPr lang="el-GR" sz="2000" dirty="0" smtClean="0"/>
              <a:t>ν</a:t>
            </a:r>
            <a:r>
              <a:rPr lang="el-GR" sz="2000" dirty="0" smtClean="0"/>
              <a:t> </a:t>
            </a:r>
            <a:r>
              <a:rPr lang="el-GR" sz="2000" dirty="0" smtClean="0"/>
              <a:t>καλέσετε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Stored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0395" y="1557779"/>
            <a:ext cx="493972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DELIMITER //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CREATE PROCEDURE </a:t>
            </a:r>
            <a:r>
              <a:rPr lang="en-US" dirty="0" err="1" smtClean="0"/>
              <a:t>bookcount</a:t>
            </a:r>
            <a:r>
              <a:rPr lang="en-US" dirty="0" smtClean="0"/>
              <a:t>() </a:t>
            </a: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BEGIN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SELECT Count</a:t>
            </a:r>
            <a:r>
              <a:rPr lang="en-US" dirty="0" smtClean="0"/>
              <a:t>() </a:t>
            </a:r>
            <a:r>
              <a:rPr lang="en-US" dirty="0" smtClean="0"/>
              <a:t>AS </a:t>
            </a:r>
            <a:r>
              <a:rPr lang="en-US" dirty="0" err="1" smtClean="0"/>
              <a:t>booknumber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    FROM </a:t>
            </a:r>
            <a:r>
              <a:rPr lang="en-US" dirty="0" smtClean="0"/>
              <a:t>Book</a:t>
            </a:r>
            <a:r>
              <a:rPr lang="en-US" dirty="0" smtClean="0"/>
              <a:t>s</a:t>
            </a:r>
            <a:r>
              <a:rPr lang="en-US" dirty="0" smtClean="0"/>
              <a:t>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END</a:t>
            </a:r>
            <a:r>
              <a:rPr lang="en-US" dirty="0" smtClean="0"/>
              <a:t> // </a:t>
            </a:r>
          </a:p>
          <a:p>
            <a:r>
              <a:rPr lang="en-US" dirty="0" smtClean="0"/>
              <a:t>DELIMITER ;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4884" y="1024934"/>
            <a:ext cx="71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απλό παράδειγμα  δημιουργίας μιας διαδικασίας χωρίς παραμέτρους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1267766" y="3739663"/>
            <a:ext cx="71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Μπορείτε να την καλέσετε απευθείας από τη βάση δεδομένων: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1352214" y="4344354"/>
            <a:ext cx="3089157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CALL </a:t>
            </a:r>
            <a:r>
              <a:rPr lang="en-US" dirty="0" err="1" smtClean="0"/>
              <a:t>bookcount</a:t>
            </a:r>
            <a:r>
              <a:rPr lang="en-US" dirty="0" smtClean="0"/>
              <a:t>();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3696" y="5632218"/>
            <a:ext cx="3089157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DROP </a:t>
            </a:r>
            <a:r>
              <a:rPr lang="en-US" dirty="0" err="1" smtClean="0"/>
              <a:t>bookcount</a:t>
            </a:r>
            <a:r>
              <a:rPr lang="en-US" dirty="0" smtClean="0"/>
              <a:t>();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9537" y="4987333"/>
            <a:ext cx="71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τη διαγράψετε: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Stored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169" y="1447246"/>
            <a:ext cx="5874226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DELIMITER // </a:t>
            </a:r>
          </a:p>
          <a:p>
            <a:r>
              <a:rPr lang="en-US" dirty="0" smtClean="0"/>
              <a:t>CREATE </a:t>
            </a:r>
            <a:r>
              <a:rPr lang="en-US" dirty="0" smtClean="0"/>
              <a:t>PROCEDURE </a:t>
            </a:r>
            <a:r>
              <a:rPr lang="en-US" dirty="0" err="1" smtClean="0"/>
              <a:t>authorbookcount</a:t>
            </a:r>
            <a:r>
              <a:rPr lang="en-US" dirty="0" smtClean="0"/>
              <a:t>(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en-US" dirty="0" smtClean="0"/>
              <a:t> </a:t>
            </a:r>
            <a:r>
              <a:rPr lang="en-US" dirty="0" err="1" smtClean="0"/>
              <a:t>inauthor</a:t>
            </a:r>
            <a:r>
              <a:rPr lang="en-US" dirty="0" smtClean="0"/>
              <a:t> VARCHAR(25),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OUT</a:t>
            </a:r>
            <a:r>
              <a:rPr lang="en-US" dirty="0" smtClean="0"/>
              <a:t> </a:t>
            </a:r>
            <a:r>
              <a:rPr lang="en-US" dirty="0" err="1" smtClean="0"/>
              <a:t>booknumber</a:t>
            </a:r>
            <a:r>
              <a:rPr lang="en-US" dirty="0" smtClean="0"/>
              <a:t> INT</a:t>
            </a:r>
          </a:p>
          <a:p>
            <a:r>
              <a:rPr lang="en-US" dirty="0" smtClean="0"/>
              <a:t>) </a:t>
            </a:r>
          </a:p>
          <a:p>
            <a:r>
              <a:rPr lang="en-US" dirty="0" smtClean="0"/>
              <a:t>BEGIN </a:t>
            </a:r>
          </a:p>
          <a:p>
            <a:r>
              <a:rPr lang="en-US" dirty="0" smtClean="0"/>
              <a:t>   SELECT Count(Title) </a:t>
            </a:r>
          </a:p>
          <a:p>
            <a:r>
              <a:rPr lang="en-US" dirty="0" smtClean="0"/>
              <a:t>   FROM Authors, Book</a:t>
            </a:r>
          </a:p>
          <a:p>
            <a:r>
              <a:rPr lang="en-US" dirty="0" smtClean="0"/>
              <a:t>   WHERE </a:t>
            </a:r>
            <a:r>
              <a:rPr lang="en-US" dirty="0" err="1" smtClean="0"/>
              <a:t>AuthorsId</a:t>
            </a:r>
            <a:r>
              <a:rPr lang="en-US" dirty="0" smtClean="0"/>
              <a:t> = Id AND Name = </a:t>
            </a:r>
            <a:r>
              <a:rPr lang="en-US" dirty="0" err="1" smtClean="0"/>
              <a:t>inauthor</a:t>
            </a: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INTO </a:t>
            </a:r>
            <a:r>
              <a:rPr lang="en-US" dirty="0" err="1" smtClean="0"/>
              <a:t>booknumber</a:t>
            </a:r>
            <a:r>
              <a:rPr lang="en-US" dirty="0" smtClean="0"/>
              <a:t>; </a:t>
            </a:r>
          </a:p>
          <a:p>
            <a:r>
              <a:rPr lang="en-US" dirty="0" smtClean="0"/>
              <a:t>END // </a:t>
            </a:r>
          </a:p>
          <a:p>
            <a:r>
              <a:rPr lang="en-US" dirty="0" smtClean="0"/>
              <a:t>DELIMITER ;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2804" y="793820"/>
            <a:ext cx="71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stored procedures </a:t>
            </a:r>
            <a:r>
              <a:rPr lang="el-GR" dirty="0" smtClean="0"/>
              <a:t>μπορεί να έχουν </a:t>
            </a:r>
            <a:r>
              <a:rPr lang="en-US" dirty="0" smtClean="0"/>
              <a:t>IN, OUT </a:t>
            </a:r>
            <a:r>
              <a:rPr lang="el-GR" dirty="0" smtClean="0"/>
              <a:t>και </a:t>
            </a:r>
            <a:r>
              <a:rPr lang="en-US" dirty="0" smtClean="0"/>
              <a:t>INOUT </a:t>
            </a:r>
            <a:r>
              <a:rPr lang="el-GR" dirty="0" smtClean="0"/>
              <a:t>παραμέτρους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363412" y="5015805"/>
            <a:ext cx="8479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παραπάνω παράδειγμα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inauthor</a:t>
            </a:r>
            <a:r>
              <a:rPr lang="en-US" dirty="0" smtClean="0"/>
              <a:t> </a:t>
            </a:r>
            <a:r>
              <a:rPr lang="el-GR" dirty="0" smtClean="0"/>
              <a:t>είναι μια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en-US" dirty="0" smtClean="0"/>
              <a:t> </a:t>
            </a:r>
            <a:r>
              <a:rPr lang="el-GR" dirty="0" smtClean="0"/>
              <a:t>παράμετρος της οποίας πρέπει να προσδιορίσουμε την τιμή κατά την κλήση της διαδικασίας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Font typeface="Wingdings" pitchFamily="2" charset="2"/>
              <a:buChar char="§"/>
            </a:pPr>
            <a:r>
              <a:rPr lang="el-GR" dirty="0" smtClean="0"/>
              <a:t> </a:t>
            </a:r>
            <a:r>
              <a:rPr lang="en-US" dirty="0" err="1" smtClean="0"/>
              <a:t>booknumber</a:t>
            </a:r>
            <a:r>
              <a:rPr lang="en-US" dirty="0" smtClean="0"/>
              <a:t> </a:t>
            </a:r>
            <a:r>
              <a:rPr lang="el-GR" dirty="0" smtClean="0"/>
              <a:t>είναι μια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OUT</a:t>
            </a:r>
            <a:r>
              <a:rPr lang="en-US" dirty="0" smtClean="0"/>
              <a:t> </a:t>
            </a:r>
            <a:r>
              <a:rPr lang="el-GR" dirty="0" smtClean="0"/>
              <a:t>παράμετρος στην οποία ανατίθεται τιμή μέσω της </a:t>
            </a:r>
            <a:r>
              <a:rPr lang="en-US" dirty="0" smtClean="0"/>
              <a:t>INTO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238" y="2090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Stored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865" y="1398396"/>
            <a:ext cx="795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Μπορείτε να καλέσετε τη διαδικασία από τη βάση δεδομένων, προσδιορίζοντας μια τιμή για κάθε </a:t>
            </a:r>
            <a:r>
              <a:rPr lang="en-US" dirty="0" smtClean="0"/>
              <a:t>IN </a:t>
            </a:r>
            <a:r>
              <a:rPr lang="el-GR" dirty="0" smtClean="0"/>
              <a:t>παράμετρο και μια μεταβλητή για κάθε </a:t>
            </a:r>
            <a:r>
              <a:rPr lang="en-US" dirty="0" smtClean="0"/>
              <a:t>OUT </a:t>
            </a:r>
            <a:r>
              <a:rPr lang="el-GR" dirty="0" smtClean="0"/>
              <a:t>παράμετρο: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1291924" y="2425119"/>
            <a:ext cx="587422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CALL </a:t>
            </a:r>
            <a:r>
              <a:rPr lang="en-US" dirty="0" err="1" smtClean="0"/>
              <a:t>authorbookcount</a:t>
            </a:r>
            <a:r>
              <a:rPr lang="en-US" dirty="0" smtClean="0"/>
              <a:t>(`Jack London’, @</a:t>
            </a:r>
            <a:r>
              <a:rPr lang="en-US" dirty="0" err="1" smtClean="0"/>
              <a:t>jlcount</a:t>
            </a:r>
            <a:r>
              <a:rPr lang="en-US" dirty="0" smtClean="0"/>
              <a:t>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6104" y="3068098"/>
            <a:ext cx="79566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παραπάνω κλήση υπολογίζει τον αριθμό βιβλίων του συγγραφέα </a:t>
            </a:r>
            <a:r>
              <a:rPr lang="en-US" dirty="0" smtClean="0"/>
              <a:t>Jack London </a:t>
            </a:r>
            <a:r>
              <a:rPr lang="el-GR" dirty="0" smtClean="0"/>
              <a:t>και επιστρέφει την τιμή στη μεταβλητή </a:t>
            </a:r>
            <a:r>
              <a:rPr lang="en-US" dirty="0" err="1" smtClean="0"/>
              <a:t>jlcount</a:t>
            </a:r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Για να δούμε την τιμή της μεταβλητής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1323744" y="4657527"/>
            <a:ext cx="321811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SELECT @</a:t>
            </a:r>
            <a:r>
              <a:rPr lang="en-US" dirty="0" err="1" smtClean="0"/>
              <a:t>jlcount</a:t>
            </a:r>
            <a:r>
              <a:rPr lang="en-US" dirty="0" smtClean="0"/>
              <a:t>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916" y="5385917"/>
            <a:ext cx="7496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Δείτε και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www.brainbell.com/tutorials/MySQL/Using_Stored_Procedures.htm</a:t>
            </a:r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Stored Procedures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8122" y="2663098"/>
            <a:ext cx="7362331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CallableStatement</a:t>
            </a:r>
            <a:r>
              <a:rPr lang="en-US" dirty="0" smtClean="0"/>
              <a:t> stmt = null; 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String </a:t>
            </a:r>
            <a:r>
              <a:rPr lang="en-US" dirty="0" err="1" smtClean="0"/>
              <a:t>sql</a:t>
            </a:r>
            <a:r>
              <a:rPr lang="en-US" dirty="0" smtClean="0"/>
              <a:t> = "{call </a:t>
            </a:r>
            <a:r>
              <a:rPr lang="en-US" dirty="0" err="1" smtClean="0"/>
              <a:t>authorbookcount</a:t>
            </a:r>
            <a:r>
              <a:rPr lang="en-US" dirty="0" smtClean="0"/>
              <a:t>(?, </a:t>
            </a:r>
            <a:r>
              <a:rPr lang="en-US" dirty="0" smtClean="0"/>
              <a:t>?)}"; </a:t>
            </a:r>
            <a:endParaRPr lang="el-GR" dirty="0" smtClean="0"/>
          </a:p>
          <a:p>
            <a:r>
              <a:rPr lang="en-US" dirty="0" smtClean="0"/>
              <a:t>stmt </a:t>
            </a:r>
            <a:r>
              <a:rPr lang="en-US" dirty="0" smtClean="0"/>
              <a:t>= </a:t>
            </a:r>
            <a:r>
              <a:rPr lang="en-US" dirty="0" err="1" smtClean="0"/>
              <a:t>conn.prepareCall</a:t>
            </a:r>
            <a:r>
              <a:rPr lang="en-US" dirty="0" smtClean="0"/>
              <a:t>(</a:t>
            </a:r>
            <a:r>
              <a:rPr lang="en-US" dirty="0" err="1" smtClean="0"/>
              <a:t>sql</a:t>
            </a:r>
            <a:r>
              <a:rPr lang="en-US" dirty="0" smtClean="0"/>
              <a:t>);</a:t>
            </a: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6507" y="4884822"/>
            <a:ext cx="736233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stmt.setString</a:t>
            </a:r>
            <a:r>
              <a:rPr lang="en-US" dirty="0" smtClean="0"/>
              <a:t>(1, “Jack London");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5811" y="4306706"/>
            <a:ext cx="791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Προσδιορισμός </a:t>
            </a:r>
            <a:r>
              <a:rPr lang="el-GR" dirty="0" smtClean="0"/>
              <a:t>τιμής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0946" y="1600687"/>
            <a:ext cx="350232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import </a:t>
            </a:r>
            <a:r>
              <a:rPr lang="en-US" dirty="0" err="1" smtClean="0"/>
              <a:t>java.sql.CallableStatement</a:t>
            </a:r>
            <a:r>
              <a:rPr lang="en-US" dirty="0" smtClean="0"/>
              <a:t>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308" y="951996"/>
            <a:ext cx="7911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Μπορείτε να καλέσετε μια </a:t>
            </a:r>
            <a:r>
              <a:rPr lang="en-US" sz="2000" dirty="0" smtClean="0"/>
              <a:t>stored procedure </a:t>
            </a:r>
            <a:r>
              <a:rPr lang="el-GR" sz="2000" dirty="0" smtClean="0"/>
              <a:t>από τη </a:t>
            </a:r>
            <a:r>
              <a:rPr lang="en-US" sz="2000" dirty="0" smtClean="0"/>
              <a:t>Java</a:t>
            </a:r>
            <a:endParaRPr lang="el-GR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5934" y="1566622"/>
            <a:ext cx="7911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Πρέπει να προσθέσετε το:</a:t>
            </a:r>
            <a:endParaRPr lang="el-GR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6031" y="2219764"/>
            <a:ext cx="7911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Όπως και στις προηγούμενες περιπτώσεις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Stored Procedures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824" y="1113005"/>
            <a:ext cx="791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Προσδιορισμός </a:t>
            </a:r>
            <a:r>
              <a:rPr lang="el-GR" dirty="0" smtClean="0"/>
              <a:t>τιμής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OUT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677794" y="2845470"/>
            <a:ext cx="736233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stmt.registerOutParameter</a:t>
            </a:r>
            <a:r>
              <a:rPr lang="en-US" dirty="0" smtClean="0"/>
              <a:t>(2</a:t>
            </a:r>
            <a:r>
              <a:rPr lang="en-US" dirty="0" smtClean="0"/>
              <a:t>, </a:t>
            </a:r>
            <a:r>
              <a:rPr lang="en-US" dirty="0" smtClean="0"/>
              <a:t>java.sql.Types.INT);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934" y="1617097"/>
            <a:ext cx="79119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 πρώτα να καταχωρηθεί μέσω του </a:t>
            </a:r>
            <a:r>
              <a:rPr lang="en-US" dirty="0" smtClean="0"/>
              <a:t>JDBC</a:t>
            </a:r>
            <a:endParaRPr lang="en-US" dirty="0" smtClean="0"/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CallableStatement.registerOutParameter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index,sqlType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dirty="0" smtClean="0"/>
              <a:t>Παράδειγμα: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41753" y="4472504"/>
            <a:ext cx="79119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Μπορείτε να δείτε την τιμή μέσω του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CallableStatement.getDataType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(index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l-GR" dirty="0" smtClean="0"/>
          </a:p>
          <a:p>
            <a:r>
              <a:rPr lang="el-GR" dirty="0" smtClean="0"/>
              <a:t>Παράδειγμα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9372" y="5630539"/>
            <a:ext cx="736233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INT </a:t>
            </a:r>
            <a:r>
              <a:rPr lang="en-US" dirty="0" err="1" smtClean="0"/>
              <a:t>AuthorCount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stmt.getInt</a:t>
            </a:r>
            <a:r>
              <a:rPr lang="en-US" dirty="0" smtClean="0"/>
              <a:t>(2</a:t>
            </a:r>
            <a:r>
              <a:rPr lang="en-US" dirty="0" smtClean="0"/>
              <a:t>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9643" y="3425800"/>
            <a:ext cx="791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Αφού καλέσετε τη διαδικασία μέσω του: 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1061306" y="3872077"/>
            <a:ext cx="736233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stmt.execute</a:t>
            </a:r>
            <a:r>
              <a:rPr lang="en-US" dirty="0" smtClean="0"/>
              <a:t>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πηγές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6818" y="2623923"/>
            <a:ext cx="7911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://www.cs.uoi.gr/~pvassil/courses/db_III/exercises/JavaExamples/Simple/Example1.java</a:t>
            </a:r>
            <a:endParaRPr lang="el-GR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86818" y="1528549"/>
            <a:ext cx="7692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Στο παρακάτω </a:t>
            </a:r>
            <a:r>
              <a:rPr lang="en-US" sz="2400" dirty="0" smtClean="0"/>
              <a:t>link</a:t>
            </a:r>
            <a:r>
              <a:rPr lang="el-GR" sz="2400" dirty="0"/>
              <a:t> </a:t>
            </a:r>
            <a:r>
              <a:rPr lang="el-GR" sz="2400" dirty="0" smtClean="0"/>
              <a:t>μπορείτε να δείτε ένα ολοκληρωμένο πρόγραμμα </a:t>
            </a:r>
            <a:r>
              <a:rPr lang="en-US" sz="2400" dirty="0" smtClean="0"/>
              <a:t>Java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92868" y="4786707"/>
            <a:ext cx="71313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2400" dirty="0" smtClean="0"/>
              <a:t>Ο</a:t>
            </a:r>
            <a:r>
              <a:rPr lang="en-US" altLang="en-US" sz="2400" dirty="0" err="1" smtClean="0"/>
              <a:t>nline</a:t>
            </a:r>
            <a:r>
              <a:rPr lang="en-US" altLang="en-US" sz="2400" dirty="0" smtClean="0"/>
              <a:t> documentation: </a:t>
            </a:r>
            <a:endParaRPr lang="el-GR" altLang="en-US" sz="2400" dirty="0" smtClean="0"/>
          </a:p>
          <a:p>
            <a:r>
              <a:rPr lang="en-US" altLang="en-US" dirty="0" smtClean="0">
                <a:hlinkClick r:id="rId3"/>
              </a:rPr>
              <a:t>http://dev.mysql.com/doc/connector-j/en/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7562" y="3430818"/>
            <a:ext cx="71313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2400" dirty="0" smtClean="0"/>
              <a:t>Επίσης</a:t>
            </a:r>
            <a:r>
              <a:rPr lang="en-US" altLang="en-US" sz="2400" dirty="0" smtClean="0"/>
              <a:t>: </a:t>
            </a:r>
          </a:p>
          <a:p>
            <a:r>
              <a:rPr lang="en-US" dirty="0" smtClean="0">
                <a:hlinkClick r:id="rId3"/>
              </a:rPr>
              <a:t>http://zetcode.com/db/mysqljava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altLang="en-US" dirty="0" smtClean="0">
                <a:hlinkClick r:id="rId4"/>
              </a:rPr>
              <a:t>http://www.mkyong.com/tutorials/jdbc-tutorials</a:t>
            </a:r>
            <a:r>
              <a:rPr lang="en-US" altLang="en-US" dirty="0" smtClean="0">
                <a:hlinkClick r:id="rId4"/>
              </a:rPr>
              <a:t>/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67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311084" y="1178350"/>
            <a:ext cx="831293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Για να χρησιμοποιήσουμε μια βάση δεδομένων από μια γλώσσα προγραμματισμού χρειαζόμαστε έναν </a:t>
            </a:r>
            <a:r>
              <a:rPr lang="en-US" sz="2400" dirty="0" smtClean="0">
                <a:latin typeface="Calibri" pitchFamily="34" charset="0"/>
              </a:rPr>
              <a:t>“driver”.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JDBC</a:t>
            </a:r>
            <a:r>
              <a:rPr lang="en-US" sz="2400" dirty="0" smtClean="0"/>
              <a:t> </a:t>
            </a:r>
            <a:r>
              <a:rPr lang="el-GR" sz="2400" dirty="0" smtClean="0"/>
              <a:t>είναι το </a:t>
            </a:r>
            <a:r>
              <a:rPr lang="en-US" sz="2400" dirty="0" smtClean="0"/>
              <a:t>API </a:t>
            </a:r>
            <a:r>
              <a:rPr lang="el-GR" sz="2400" dirty="0" smtClean="0"/>
              <a:t>για τη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sz="2400" dirty="0" smtClean="0"/>
              <a:t> </a:t>
            </a:r>
            <a:r>
              <a:rPr lang="el-GR" sz="2400" dirty="0" smtClean="0"/>
              <a:t>και καθορίζει πως ένας πελάτης μπορεί να συνδεθεί με μια βάση δεδομένων</a:t>
            </a:r>
            <a:r>
              <a:rPr lang="en-US" sz="2400" dirty="0" smtClean="0"/>
              <a:t>, </a:t>
            </a:r>
            <a:r>
              <a:rPr lang="el-GR" sz="2400" dirty="0" smtClean="0"/>
              <a:t>υποστηρίζει</a:t>
            </a:r>
          </a:p>
          <a:p>
            <a:pPr lvl="1" algn="just">
              <a:spcBef>
                <a:spcPct val="50000"/>
              </a:spcBef>
            </a:pPr>
            <a:r>
              <a:rPr lang="el-GR" sz="2400" dirty="0" smtClean="0"/>
              <a:t>(1) σύνδεση με τη </a:t>
            </a:r>
            <a:r>
              <a:rPr lang="el-GR" sz="2400" dirty="0" err="1" smtClean="0"/>
              <a:t>βδ</a:t>
            </a:r>
            <a:r>
              <a:rPr lang="el-GR" sz="2400" dirty="0" smtClean="0"/>
              <a:t>, (2) εκτέλεση ερωτήσεων και τροποποιήσεων και (3) συλλογή των αποτελεσμάτων</a:t>
            </a:r>
          </a:p>
          <a:p>
            <a:pPr algn="just">
              <a:spcBef>
                <a:spcPct val="50000"/>
              </a:spcBef>
            </a:pPr>
            <a:r>
              <a:rPr lang="el-GR" sz="2400" dirty="0" smtClean="0"/>
              <a:t>	Τεχνικά: είναι ένα σύνολο από κλάσεις στο </a:t>
            </a:r>
            <a:r>
              <a:rPr lang="en-US" sz="2400" dirty="0" smtClean="0"/>
              <a:t>java.sql </a:t>
            </a:r>
            <a:r>
              <a:rPr lang="el-GR" sz="2400" dirty="0" smtClean="0"/>
              <a:t>	</a:t>
            </a:r>
            <a:r>
              <a:rPr lang="en-US" sz="2400" dirty="0" smtClean="0"/>
              <a:t>package </a:t>
            </a:r>
            <a:endParaRPr lang="el-GR" sz="2400" dirty="0" smtClean="0"/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/>
              <a:t> Υπάρχει ένα </a:t>
            </a:r>
            <a:r>
              <a:rPr lang="en-US" sz="2400" dirty="0" smtClean="0"/>
              <a:t>JDBC </a:t>
            </a:r>
            <a:r>
              <a:rPr lang="el-GR" sz="2400" dirty="0" smtClean="0"/>
              <a:t>για κάθε διαφορετικό ΣΔΒΔ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Για τη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MySQL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Connector/J</a:t>
            </a:r>
            <a:r>
              <a:rPr lang="en-US" sz="2400" dirty="0" smtClean="0"/>
              <a:t> 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512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Database drivers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950" y="5778632"/>
            <a:ext cx="592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Για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MySQL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και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++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Connector/C++ </a:t>
            </a:r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4-20</a:t>
            </a:r>
            <a:r>
              <a:rPr lang="en-US" altLang="en-US" dirty="0" smtClean="0"/>
              <a:t>1</a:t>
            </a:r>
            <a:r>
              <a:rPr lang="el-GR" altLang="en-US" smtClean="0"/>
              <a:t>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</p:spTree>
    <p:extLst>
      <p:ext uri="{BB962C8B-B14F-4D97-AF65-F5344CB8AC3E}">
        <p14:creationId xmlns=""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2585" y="6365791"/>
            <a:ext cx="2133600" cy="365125"/>
          </a:xfrm>
        </p:spPr>
        <p:txBody>
          <a:bodyPr/>
          <a:lstStyle/>
          <a:p>
            <a:pPr algn="r">
              <a:defRPr/>
            </a:pPr>
            <a:fld id="{CFD83C83-875B-4694-80CD-0FBA9D27C2AC}" type="slidenum">
              <a:rPr lang="ar-SA" altLang="en-US"/>
              <a:pPr algn="r">
                <a:defRPr/>
              </a:pPr>
              <a:t>3</a:t>
            </a:fld>
            <a:endParaRPr lang="en-US" altLang="en-US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09" y="559512"/>
            <a:ext cx="8610600" cy="103302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</a:rPr>
              <a:t>Βήμα 0:</a:t>
            </a:r>
            <a:br>
              <a:rPr lang="el-GR" alt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altLang="en-US" sz="3600" dirty="0" smtClean="0">
                <a:solidFill>
                  <a:schemeClr val="accent6">
                    <a:lumMod val="75000"/>
                  </a:schemeClr>
                </a:solidFill>
              </a:rPr>
              <a:t>Εγκατάσταση του </a:t>
            </a:r>
            <a:r>
              <a:rPr lang="en-US" altLang="en-US" sz="3600" dirty="0" smtClean="0">
                <a:solidFill>
                  <a:schemeClr val="accent6">
                    <a:lumMod val="75000"/>
                  </a:schemeClr>
                </a:solidFill>
              </a:rPr>
              <a:t>driver (Connector/J)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625" y="1958425"/>
            <a:ext cx="8253167" cy="3716511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l-GR" altLang="en-US" sz="2400" dirty="0" smtClean="0"/>
              <a:t>Κατεβάστε </a:t>
            </a:r>
            <a:r>
              <a:rPr lang="en-US" altLang="en-US" sz="2400" dirty="0" smtClean="0"/>
              <a:t> Connector/J using binary distribution </a:t>
            </a:r>
            <a:r>
              <a:rPr lang="el-GR" altLang="en-US" sz="2400" dirty="0" smtClean="0"/>
              <a:t>από</a:t>
            </a:r>
            <a:r>
              <a:rPr lang="en-US" altLang="en-US" sz="2400" dirty="0" smtClean="0"/>
              <a:t>: </a:t>
            </a:r>
            <a:r>
              <a:rPr lang="en-US" altLang="en-US" sz="2000" dirty="0" smtClean="0">
                <a:hlinkClick r:id="rId2"/>
              </a:rPr>
              <a:t>http://dev.mysql.com/downloads/connector/j/5.0.html</a:t>
            </a:r>
            <a:endParaRPr lang="el-GR" altLang="en-US" sz="20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altLang="en-US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l-GR" altLang="en-US" sz="2400" dirty="0" smtClean="0"/>
              <a:t>Εγκατάσταση: </a:t>
            </a:r>
            <a:r>
              <a:rPr lang="en-US" altLang="en-US" sz="2400" dirty="0" smtClean="0"/>
              <a:t> unzip (or </a:t>
            </a:r>
            <a:r>
              <a:rPr lang="en-US" altLang="en-US" sz="2400" dirty="0" err="1" smtClean="0"/>
              <a:t>untar</a:t>
            </a:r>
            <a:r>
              <a:rPr lang="en-US" altLang="en-US" sz="2400" dirty="0" smtClean="0"/>
              <a:t>) </a:t>
            </a:r>
            <a:r>
              <a:rPr lang="el-GR" altLang="en-US" sz="2400" dirty="0" smtClean="0"/>
              <a:t>και θέστε το </a:t>
            </a:r>
            <a:r>
              <a:rPr lang="en-US" altLang="en-US" sz="2400" dirty="0" err="1" smtClean="0"/>
              <a:t>mysql</a:t>
            </a:r>
            <a:r>
              <a:rPr lang="en-US" altLang="en-US" sz="2400" dirty="0" smtClean="0"/>
              <a:t>-connector-java-</a:t>
            </a:r>
            <a:r>
              <a:rPr lang="en-US" altLang="en-US" sz="2400" i="1" dirty="0" smtClean="0"/>
              <a:t>[version]</a:t>
            </a:r>
            <a:r>
              <a:rPr lang="en-US" altLang="en-US" sz="2400" dirty="0" smtClean="0"/>
              <a:t>-bin.jar </a:t>
            </a:r>
            <a:r>
              <a:rPr lang="el-GR" altLang="en-US" sz="2400" dirty="0" smtClean="0"/>
              <a:t>στο </a:t>
            </a:r>
            <a:r>
              <a:rPr lang="en-US" altLang="en-US" sz="2400" dirty="0" smtClean="0"/>
              <a:t>class path</a:t>
            </a:r>
            <a:endParaRPr lang="el-GR" altLang="en-US" sz="24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altLang="en-US" sz="2800" dirty="0" smtClean="0"/>
          </a:p>
          <a:p>
            <a:pPr>
              <a:buFont typeface="Wingdings" pitchFamily="2" charset="2"/>
              <a:buChar char="§"/>
            </a:pPr>
            <a:r>
              <a:rPr lang="el-GR" altLang="en-US" sz="2400" dirty="0" smtClean="0"/>
              <a:t>Αν χρησιμοποιείτε </a:t>
            </a:r>
            <a:r>
              <a:rPr lang="en-US" sz="2400" dirty="0" err="1" smtClean="0"/>
              <a:t>Netbeans</a:t>
            </a:r>
            <a:r>
              <a:rPr lang="en-US" sz="2400" dirty="0" smtClean="0"/>
              <a:t> IDE, </a:t>
            </a:r>
            <a:r>
              <a:rPr lang="el-GR" sz="2400" dirty="0" smtClean="0"/>
              <a:t>υπάρχει ήδη</a:t>
            </a:r>
          </a:p>
          <a:p>
            <a:pPr lvl="1">
              <a:buFont typeface="Wingdings" pitchFamily="2" charset="2"/>
              <a:buChar char="§"/>
            </a:pPr>
            <a:r>
              <a:rPr lang="el-GR" sz="2400" dirty="0" smtClean="0"/>
              <a:t>Οδηγίες: </a:t>
            </a:r>
            <a:r>
              <a:rPr lang="el-GR" sz="1800" dirty="0" smtClean="0">
                <a:solidFill>
                  <a:schemeClr val="bg1">
                    <a:lumMod val="50000"/>
                  </a:schemeClr>
                </a:solidFill>
              </a:rPr>
              <a:t>«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Inside the Projects tab, right click on the Libraries node and select Add Library option. From the list of options, select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MySQL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JDBC Driver.</a:t>
            </a:r>
            <a:r>
              <a:rPr lang="el-GR" sz="1800" dirty="0" smtClean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en-US" alt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altLang="en-US" sz="2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97400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49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487" y="1480008"/>
            <a:ext cx="689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μια βάση δεδομένων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70343" y="1395166"/>
            <a:ext cx="355390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CREATE DATABASE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testdb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l-G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Query OK, 1 row affected (0.02 sec) 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7117" y="3346517"/>
            <a:ext cx="679515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&gt; CREATE USER '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testuser'@'localhost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 IDENTIFIED BY 'test623‘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endParaRPr lang="el-G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Query OK, 0 rows affected (0.00 sec)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6969" y="5308862"/>
            <a:ext cx="679515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&gt; GRANT ALL ON testdb.* TO '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testuser'@'localhost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'; </a:t>
            </a:r>
          </a:p>
          <a:p>
            <a:endParaRPr lang="en-US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Query OK, 0 rows affected (0.00 sec)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8261" y="4216923"/>
            <a:ext cx="679515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&gt; USE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testdb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Database changed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4630" y="2556236"/>
            <a:ext cx="8180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Φτιάχνουμε ένα νέο χρήστη και του δίνουμε δικαιώματα σε όλους τους πίνακες της </a:t>
            </a:r>
            <a:r>
              <a:rPr lang="en-US" dirty="0" err="1" smtClean="0"/>
              <a:t>testdb</a:t>
            </a:r>
            <a:endParaRPr lang="el-GR" dirty="0" smtClean="0"/>
          </a:p>
        </p:txBody>
      </p:sp>
      <p:sp>
        <p:nvSpPr>
          <p:cNvPr id="17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93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546" y="1363645"/>
            <a:ext cx="6844056" cy="474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Σύνδεση με τη βάση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9950" y="1838226"/>
            <a:ext cx="3912122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package</a:t>
            </a:r>
            <a:r>
              <a:rPr lang="en-US" dirty="0" smtClean="0"/>
              <a:t> </a:t>
            </a:r>
            <a:r>
              <a:rPr lang="en-US" i="1" dirty="0" err="1" smtClean="0"/>
              <a:t>name.mysql.first</a:t>
            </a:r>
            <a:r>
              <a:rPr lang="en-US" dirty="0" smtClean="0"/>
              <a:t>; </a:t>
            </a:r>
            <a:endParaRPr lang="el-GR" dirty="0" smtClean="0"/>
          </a:p>
          <a:p>
            <a:endParaRPr lang="el-GR" b="1" dirty="0" smtClean="0"/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java.sql.Connection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java.sql.DriverManager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java.sql.PreparedStatement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java.sql.ResultSet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java.sql.SQLException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java.sql.Statement</a:t>
            </a:r>
            <a:r>
              <a:rPr lang="en-US" dirty="0" smtClean="0"/>
              <a:t>; </a:t>
            </a:r>
          </a:p>
        </p:txBody>
      </p:sp>
      <p:sp>
        <p:nvSpPr>
          <p:cNvPr id="9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Σύνδεση με τη βάση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9182" y="1659117"/>
            <a:ext cx="5684361" cy="20407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Connection con = null;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String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url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= "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jdbc:mysql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://localhost:3306/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testdb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"; 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String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user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= "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testuser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"; 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String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password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= "test623";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con =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DriverManager.getConnection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url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user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password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);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1535" y="4128940"/>
            <a:ext cx="6721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url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= "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jdbc:mysql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://localhost:3306/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testdb</a:t>
            </a:r>
            <a:endParaRPr lang="el-GR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059757" y="4171362"/>
            <a:ext cx="207393" cy="9521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Left Brace 10"/>
          <p:cNvSpPr/>
          <p:nvPr/>
        </p:nvSpPr>
        <p:spPr>
          <a:xfrm rot="16200000">
            <a:off x="3473777" y="4022104"/>
            <a:ext cx="256100" cy="11107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Left Brace 11"/>
          <p:cNvSpPr/>
          <p:nvPr/>
        </p:nvSpPr>
        <p:spPr>
          <a:xfrm rot="16200000">
            <a:off x="4520154" y="4212212"/>
            <a:ext cx="191684" cy="7792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1894788" y="4817098"/>
            <a:ext cx="5175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			Port		</a:t>
            </a:r>
            <a:r>
              <a:rPr lang="el-GR" dirty="0" smtClean="0"/>
              <a:t>όνομα </a:t>
            </a:r>
            <a:r>
              <a:rPr lang="el-GR" dirty="0" err="1" smtClean="0"/>
              <a:t>βδ</a:t>
            </a:r>
            <a:endParaRPr lang="el-GR" dirty="0"/>
          </a:p>
        </p:txBody>
      </p:sp>
      <p:sp>
        <p:nvSpPr>
          <p:cNvPr id="16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8</a:t>
            </a:fld>
            <a:endParaRPr lang="el-GR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Εκτέλεση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εντολών στη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5619" y="2007909"/>
            <a:ext cx="3157977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4206" y="3355941"/>
            <a:ext cx="7909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Για να εκτελέσουμε </a:t>
            </a:r>
            <a:r>
              <a:rPr lang="en-US" dirty="0" smtClean="0"/>
              <a:t>SQL </a:t>
            </a:r>
            <a:r>
              <a:rPr lang="el-GR" dirty="0" smtClean="0"/>
              <a:t>εντολές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l-GR" dirty="0" smtClean="0"/>
              <a:t>Ερωτήσεις </a:t>
            </a:r>
            <a:r>
              <a:rPr lang="en-US" dirty="0" smtClean="0"/>
              <a:t>(select queries)</a:t>
            </a:r>
            <a:r>
              <a:rPr lang="el-GR" dirty="0" smtClean="0"/>
              <a:t> </a:t>
            </a: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r>
              <a:rPr lang="el-GR" dirty="0" smtClean="0"/>
              <a:t>Τροποποιήσεις </a:t>
            </a:r>
            <a:r>
              <a:rPr lang="en-US" dirty="0" smtClean="0"/>
              <a:t>(insert, update deletes)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2320568" y="3996964"/>
            <a:ext cx="3392075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rs</a:t>
            </a:r>
            <a:r>
              <a:rPr lang="en-US" dirty="0" smtClean="0"/>
              <a:t> = </a:t>
            </a:r>
            <a:r>
              <a:rPr lang="en-US" dirty="0" err="1" smtClean="0"/>
              <a:t>st.executeQuery</a:t>
            </a:r>
            <a:r>
              <a:rPr lang="en-US" dirty="0" smtClean="0"/>
              <a:t>(query); </a:t>
            </a:r>
            <a:endParaRPr lang="el-GR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284433" y="4873658"/>
            <a:ext cx="368273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st.executeUpdate</a:t>
            </a:r>
            <a:r>
              <a:rPr lang="en-US" dirty="0" smtClean="0"/>
              <a:t>(query);</a:t>
            </a:r>
            <a:endParaRPr lang="el-GR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15334" y="1234910"/>
            <a:ext cx="8069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Η μέθοδος </a:t>
            </a:r>
            <a:r>
              <a:rPr lang="en-US" sz="2000" dirty="0" smtClean="0"/>
              <a:t> 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</a:rPr>
              <a:t>createStatement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()</a:t>
            </a:r>
            <a:r>
              <a:rPr lang="en-US" sz="2000" dirty="0" smtClean="0"/>
              <a:t> </a:t>
            </a:r>
            <a:r>
              <a:rPr lang="el-GR" sz="2000" dirty="0" smtClean="0"/>
              <a:t>του </a:t>
            </a:r>
            <a:r>
              <a:rPr lang="en-US" sz="2000" dirty="0" smtClean="0"/>
              <a:t>connection object </a:t>
            </a:r>
            <a:r>
              <a:rPr lang="el-GR" sz="2000" dirty="0" smtClean="0"/>
              <a:t>δημιουργεί ένα </a:t>
            </a:r>
            <a:r>
              <a:rPr lang="en-US" sz="2000" dirty="0" smtClean="0"/>
              <a:t> Statement object </a:t>
            </a:r>
            <a:r>
              <a:rPr lang="el-GR" sz="2000" dirty="0" smtClean="0"/>
              <a:t>για να στέλνουμε </a:t>
            </a:r>
            <a:r>
              <a:rPr lang="en-US" sz="2000" dirty="0" smtClean="0"/>
              <a:t>SQL </a:t>
            </a:r>
            <a:r>
              <a:rPr lang="el-GR" sz="2000" dirty="0" smtClean="0"/>
              <a:t>εντολές στη βάση δεδομένων</a:t>
            </a:r>
          </a:p>
        </p:txBody>
      </p:sp>
      <p:sp>
        <p:nvSpPr>
          <p:cNvPr id="1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135" y="2262432"/>
            <a:ext cx="7362331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r>
              <a:rPr lang="en-US" dirty="0" smtClean="0"/>
              <a:t> 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String query = "INSERT INTO Authors(Id, Name) VALUES(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‘Steven King');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st.executeUpdate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(query);</a:t>
            </a: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54144" y="1432874"/>
            <a:ext cx="6042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εκτέλεση της εντολής δεν επιστρέφει αποτελέσματα</a:t>
            </a:r>
            <a:endParaRPr lang="el-GR" sz="2000" dirty="0"/>
          </a:p>
        </p:txBody>
      </p:sp>
      <p:sp>
        <p:nvSpPr>
          <p:cNvPr id="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-201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3341</TotalTime>
  <Words>1131</Words>
  <Application>Microsoft Office PowerPoint</Application>
  <PresentationFormat>On-screen Show (4:3)</PresentationFormat>
  <Paragraphs>260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Database drivers</vt:lpstr>
      <vt:lpstr>Βήμα 0: Εγκατάσταση του driver (Connector/J) </vt:lpstr>
      <vt:lpstr>Παράδειγμα</vt:lpstr>
      <vt:lpstr>Παράδειγμα</vt:lpstr>
      <vt:lpstr>Σύνδεση με τη βάση δεδομένων</vt:lpstr>
      <vt:lpstr>Σύνδεση με τη βάση δεδομένων</vt:lpstr>
      <vt:lpstr>Εκτέλεση SQL εντολών στη βδ</vt:lpstr>
      <vt:lpstr>Τροποποίηση</vt:lpstr>
      <vt:lpstr>Ερώτηση</vt:lpstr>
      <vt:lpstr>Ερώτηση: Cursor</vt:lpstr>
      <vt:lpstr>Prepared Statements</vt:lpstr>
      <vt:lpstr>Stored Procedures</vt:lpstr>
      <vt:lpstr>Stored Procedures</vt:lpstr>
      <vt:lpstr>Stored Procedures</vt:lpstr>
      <vt:lpstr>Stored Procedures</vt:lpstr>
      <vt:lpstr>Stored Procedures</vt:lpstr>
      <vt:lpstr>Stored Procedures</vt:lpstr>
      <vt:lpstr>Περισσότερες πηγές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395</cp:revision>
  <dcterms:created xsi:type="dcterms:W3CDTF">2013-06-13T09:19:30Z</dcterms:created>
  <dcterms:modified xsi:type="dcterms:W3CDTF">2014-12-12T17:07:33Z</dcterms:modified>
</cp:coreProperties>
</file>