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0"/>
  </p:notesMasterIdLst>
  <p:sldIdLst>
    <p:sldId id="654" r:id="rId2"/>
    <p:sldId id="622" r:id="rId3"/>
    <p:sldId id="623" r:id="rId4"/>
    <p:sldId id="624" r:id="rId5"/>
    <p:sldId id="625" r:id="rId6"/>
    <p:sldId id="627" r:id="rId7"/>
    <p:sldId id="628" r:id="rId8"/>
    <p:sldId id="629" r:id="rId9"/>
    <p:sldId id="630" r:id="rId10"/>
    <p:sldId id="631" r:id="rId11"/>
    <p:sldId id="632" r:id="rId12"/>
    <p:sldId id="633" r:id="rId13"/>
    <p:sldId id="634" r:id="rId14"/>
    <p:sldId id="560" r:id="rId15"/>
    <p:sldId id="635" r:id="rId16"/>
    <p:sldId id="658" r:id="rId17"/>
    <p:sldId id="583" r:id="rId18"/>
    <p:sldId id="662" r:id="rId19"/>
    <p:sldId id="664" r:id="rId20"/>
    <p:sldId id="663" r:id="rId21"/>
    <p:sldId id="636" r:id="rId22"/>
    <p:sldId id="659" r:id="rId23"/>
    <p:sldId id="660" r:id="rId24"/>
    <p:sldId id="643" r:id="rId25"/>
    <p:sldId id="639" r:id="rId26"/>
    <p:sldId id="640" r:id="rId27"/>
    <p:sldId id="641" r:id="rId28"/>
    <p:sldId id="642" r:id="rId29"/>
    <p:sldId id="644" r:id="rId30"/>
    <p:sldId id="661" r:id="rId31"/>
    <p:sldId id="645" r:id="rId32"/>
    <p:sldId id="649" r:id="rId33"/>
    <p:sldId id="646" r:id="rId34"/>
    <p:sldId id="647" r:id="rId35"/>
    <p:sldId id="648" r:id="rId36"/>
    <p:sldId id="562" r:id="rId37"/>
    <p:sldId id="563" r:id="rId38"/>
    <p:sldId id="657"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p:scale>
          <a:sx n="75" d="100"/>
          <a:sy n="75" d="100"/>
        </p:scale>
        <p:origin x="-1242" y="-6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1" d="100"/>
          <a:sy n="81" d="100"/>
        </p:scale>
        <p:origin x="-175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14</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17</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22</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23</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A006F3A2-B364-430F-93A7-CB416E086B2A}" type="slidenum">
              <a:rPr lang="el-GR" smtClean="0"/>
              <a:pPr/>
              <a:t>35</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36</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37</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38</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10/28/2014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10/28/2014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10/28/2014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10/28/2014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10/28/2014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10/28/2014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10/28/2014</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10/28/2014</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10/28/2014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10/28/2014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10/28/2014</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 xmlns:p14="http://schemas.microsoft.com/office/powerpoint/2010/main"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10</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3241535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11</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05617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12</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14619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13</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06670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14</a:t>
            </a:fld>
            <a:endParaRPr lang="el-GR" altLang="en-US" dirty="0" smtClean="0"/>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15</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3720406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16</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a:t>
            </a:r>
            <a:r>
              <a:rPr lang="el-GR" sz="2400" dirty="0" err="1">
                <a:solidFill>
                  <a:schemeClr val="tx2">
                    <a:lumMod val="50000"/>
                  </a:schemeClr>
                </a:solidFill>
                <a:latin typeface="Calibri" pitchFamily="34" charset="0"/>
                <a:cs typeface="Calibri" pitchFamily="34" charset="0"/>
              </a:rPr>
              <a:t>πλειότιμο</a:t>
            </a:r>
            <a:r>
              <a:rPr lang="el-GR" sz="2400" dirty="0">
                <a:solidFill>
                  <a:schemeClr val="tx2">
                    <a:lumMod val="50000"/>
                  </a:schemeClr>
                </a:solidFill>
                <a:latin typeface="Calibri" pitchFamily="34" charset="0"/>
                <a:cs typeface="Calibri" pitchFamily="34" charset="0"/>
              </a:rPr>
              <a:t> γνώρισμα Α, κατασκευάζουμε μια σχέση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 γνωρίσματα:</a:t>
            </a:r>
            <a:endParaRPr lang="en-US" sz="2400" dirty="0">
              <a:solidFill>
                <a:schemeClr val="tx2">
                  <a:lumMod val="50000"/>
                </a:schemeClr>
              </a:solidFill>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το Α (ή τα γνωρίσματα του </a:t>
            </a:r>
            <a:r>
              <a:rPr lang="el-GR" sz="2400" dirty="0" smtClean="0">
                <a:solidFill>
                  <a:schemeClr val="tx2">
                    <a:lumMod val="50000"/>
                  </a:schemeClr>
                </a:solidFill>
                <a:latin typeface="Calibri" pitchFamily="34" charset="0"/>
                <a:cs typeface="Calibri" pitchFamily="34" charset="0"/>
              </a:rPr>
              <a:t>Α</a:t>
            </a:r>
            <a:r>
              <a:rPr lang="en-US" sz="2400" dirty="0" smtClean="0">
                <a:solidFill>
                  <a:schemeClr val="tx2">
                    <a:lumMod val="50000"/>
                  </a:schemeClr>
                </a:solidFill>
                <a:latin typeface="Calibri" pitchFamily="34" charset="0"/>
                <a:cs typeface="Calibri" pitchFamily="34" charset="0"/>
              </a:rPr>
              <a:t>,</a:t>
            </a:r>
            <a:r>
              <a:rPr lang="el-GR" sz="2400" dirty="0" smtClean="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a:t>
            </a:r>
            <a:r>
              <a:rPr lang="el-GR" sz="2400" dirty="0" smtClean="0">
                <a:solidFill>
                  <a:schemeClr val="tx2">
                    <a:lumMod val="50000"/>
                  </a:schemeClr>
                </a:solidFill>
                <a:latin typeface="Calibri" pitchFamily="34" charset="0"/>
                <a:cs typeface="Calibri" pitchFamily="34" charset="0"/>
              </a:rPr>
              <a:t>του </a:t>
            </a:r>
            <a:r>
              <a:rPr lang="el-GR" sz="2400" dirty="0">
                <a:solidFill>
                  <a:schemeClr val="tx2">
                    <a:lumMod val="50000"/>
                  </a:schemeClr>
                </a:solidFill>
                <a:latin typeface="Calibri" pitchFamily="34" charset="0"/>
                <a:cs typeface="Calibri" pitchFamily="34" charset="0"/>
              </a:rPr>
              <a:t>πρωτεύοντος κλειδιού της σχέσης που </a:t>
            </a:r>
            <a:r>
              <a:rPr lang="el-GR" sz="2400" dirty="0" smtClean="0">
                <a:solidFill>
                  <a:schemeClr val="tx2">
                    <a:lumMod val="50000"/>
                  </a:schemeClr>
                </a:solidFill>
                <a:latin typeface="Calibri" pitchFamily="34" charset="0"/>
                <a:cs typeface="Calibri" pitchFamily="34" charset="0"/>
              </a:rPr>
              <a:t>αντιστοιχεί στον </a:t>
            </a:r>
            <a:r>
              <a:rPr lang="el-GR" sz="2400" dirty="0">
                <a:solidFill>
                  <a:schemeClr val="tx2">
                    <a:lumMod val="50000"/>
                  </a:schemeClr>
                </a:solidFill>
                <a:latin typeface="Calibri" pitchFamily="34" charset="0"/>
                <a:cs typeface="Calibri" pitchFamily="34" charset="0"/>
              </a:rPr>
              <a:t>τύπο οντοτήτων </a:t>
            </a:r>
            <a:r>
              <a:rPr lang="el-GR" sz="2400" dirty="0" smtClean="0">
                <a:solidFill>
                  <a:schemeClr val="tx2">
                    <a:lumMod val="50000"/>
                  </a:schemeClr>
                </a:solidFill>
                <a:latin typeface="Calibri" pitchFamily="34" charset="0"/>
                <a:cs typeface="Calibri" pitchFamily="34" charset="0"/>
              </a:rPr>
              <a:t>ή συσχετίσεων </a:t>
            </a:r>
            <a:r>
              <a:rPr lang="el-GR" sz="2400" dirty="0">
                <a:solidFill>
                  <a:schemeClr val="tx2">
                    <a:lumMod val="50000"/>
                  </a:schemeClr>
                </a:solidFill>
                <a:latin typeface="Calibri" pitchFamily="34" charset="0"/>
                <a:cs typeface="Calibri" pitchFamily="34" charset="0"/>
              </a:rPr>
              <a:t>του οποίου γνώρισμα είναι το </a:t>
            </a:r>
            <a:r>
              <a:rPr lang="el-GR" sz="2400" dirty="0" smtClean="0">
                <a:solidFill>
                  <a:schemeClr val="tx2">
                    <a:lumMod val="50000"/>
                  </a:schemeClr>
                </a:solidFill>
                <a:latin typeface="Calibri" pitchFamily="34" charset="0"/>
                <a:cs typeface="Calibri" pitchFamily="34" charset="0"/>
              </a:rPr>
              <a:t>Α (ως ξένο κλειδί)</a:t>
            </a:r>
            <a:endParaRPr lang="el-GR" sz="2400" dirty="0">
              <a:solidFill>
                <a:schemeClr val="tx2">
                  <a:lumMod val="50000"/>
                </a:schemeClr>
              </a:solidFill>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25144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17</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487833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18</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graphicFrame>
        <p:nvGraphicFramePr>
          <p:cNvPr id="2050" name="Object 2"/>
          <p:cNvGraphicFramePr>
            <a:graphicFrameLocks noChangeAspect="1"/>
          </p:cNvGraphicFramePr>
          <p:nvPr/>
        </p:nvGraphicFramePr>
        <p:xfrm>
          <a:off x="1109663" y="2438400"/>
          <a:ext cx="7543362" cy="2641600"/>
        </p:xfrm>
        <a:graphic>
          <a:graphicData uri="http://schemas.openxmlformats.org/presentationml/2006/ole">
            <p:oleObj spid="_x0000_s2050" name="Visio" r:id="rId4" imgW="6402418" imgH="2239275" progId="Visio.Drawing.11">
              <p:embed/>
            </p:oleObj>
          </a:graphicData>
        </a:graphic>
      </p:graphicFrame>
    </p:spTree>
    <p:extLst>
      <p:ext uri="{BB962C8B-B14F-4D97-AF65-F5344CB8AC3E}">
        <p14:creationId xmlns="" xmlns:p14="http://schemas.microsoft.com/office/powerpoint/2010/main" val="248783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nvGraphicFramePr>
        <p:xfrm>
          <a:off x="419100" y="2197100"/>
          <a:ext cx="8329723" cy="2590800"/>
        </p:xfrm>
        <a:graphic>
          <a:graphicData uri="http://schemas.openxmlformats.org/presentationml/2006/ole">
            <p:oleObj spid="_x0000_s4099" name="Visio" r:id="rId4" imgW="8854845" imgH="2752082" progId="Visio.Drawing.11">
              <p:embed/>
            </p:oleObj>
          </a:graphicData>
        </a:graphic>
      </p:graphicFrame>
    </p:spTree>
    <p:extLst>
      <p:ext uri="{BB962C8B-B14F-4D97-AF65-F5344CB8AC3E}">
        <p14:creationId xmlns="" xmlns:p14="http://schemas.microsoft.com/office/powerpoint/2010/main" val="248783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2</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accent5">
                    <a:lumMod val="5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accent5">
                    <a:lumMod val="50000"/>
                  </a:schemeClr>
                </a:solidFill>
                <a:latin typeface="Calibri" pitchFamily="34" charset="0"/>
                <a:cs typeface="Calibri" pitchFamily="34" charset="0"/>
              </a:rPr>
              <a:t>τύπο συσχετίσεων </a:t>
            </a:r>
            <a:r>
              <a:rPr lang="el-GR" sz="2800" dirty="0">
                <a:latin typeface="Calibri" pitchFamily="34" charset="0"/>
                <a:cs typeface="Calibri" pitchFamily="34" charset="0"/>
              </a:rPr>
              <a:t>δημιουργούμε ένα </a:t>
            </a:r>
            <a:r>
              <a:rPr lang="el-GR" sz="2800" i="1" dirty="0">
                <a:solidFill>
                  <a:schemeClr val="accent5">
                    <a:lumMod val="5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269560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σχεσιακό μοντέλο</a:t>
            </a:r>
          </a:p>
        </p:txBody>
      </p:sp>
    </p:spTree>
    <p:extLst>
      <p:ext uri="{BB962C8B-B14F-4D97-AF65-F5344CB8AC3E}">
        <p14:creationId xmlns="" xmlns:p14="http://schemas.microsoft.com/office/powerpoint/2010/main" val="248783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21</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solidFill>
                  <a:schemeClr val="tx2">
                    <a:lumMod val="50000"/>
                  </a:schemeClr>
                </a:solidFill>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solidFill>
                  <a:schemeClr val="tx2">
                    <a:lumMod val="50000"/>
                  </a:schemeClr>
                </a:solidFill>
                <a:latin typeface="Calibri" pitchFamily="34" charset="0"/>
                <a:cs typeface="Calibri" pitchFamily="34" charset="0"/>
              </a:rPr>
              <a:t>. τα γνωρίσματα του </a:t>
            </a:r>
            <a:r>
              <a:rPr lang="el-GR" sz="2400" i="1" dirty="0">
                <a:solidFill>
                  <a:schemeClr val="tx2">
                    <a:lumMod val="50000"/>
                  </a:schemeClr>
                </a:solidFill>
                <a:latin typeface="Calibri" pitchFamily="34" charset="0"/>
                <a:cs typeface="Calibri" pitchFamily="34" charset="0"/>
              </a:rPr>
              <a:t>πρωτεύοντος κλειδιού</a:t>
            </a:r>
            <a:r>
              <a:rPr lang="el-GR" sz="2400" dirty="0">
                <a:solidFill>
                  <a:schemeClr val="tx2">
                    <a:lumMod val="50000"/>
                  </a:schemeClr>
                </a:solidFill>
                <a:latin typeface="Calibri" pitchFamily="34" charset="0"/>
                <a:cs typeface="Calibri" pitchFamily="34" charset="0"/>
              </a:rPr>
              <a:t> του Β</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(τα οποία είναι και </a:t>
            </a:r>
            <a:r>
              <a:rPr lang="el-GR" sz="2400" u="sng" dirty="0">
                <a:solidFill>
                  <a:schemeClr val="tx2">
                    <a:lumMod val="50000"/>
                  </a:schemeClr>
                </a:solidFill>
                <a:latin typeface="Calibri" pitchFamily="34" charset="0"/>
                <a:cs typeface="Calibri" pitchFamily="34" charset="0"/>
              </a:rPr>
              <a:t>ξένο</a:t>
            </a:r>
            <a:r>
              <a:rPr lang="el-GR" sz="2400" dirty="0">
                <a:solidFill>
                  <a:schemeClr val="tx2">
                    <a:lumMod val="50000"/>
                  </a:schemeClr>
                </a:solidFill>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dirty="0" smtClean="0">
                <a:solidFill>
                  <a:schemeClr val="accent3">
                    <a:lumMod val="50000"/>
                  </a:schemeClr>
                </a:solidFill>
              </a:rPr>
              <a:t>Δε δημιουργούμε σχέση για την προσδιορίζουσα συσχέτιση (είναι περιττή)</a:t>
            </a:r>
            <a:endParaRPr lang="el-GR" sz="2400" dirty="0">
              <a:solidFill>
                <a:schemeClr val="accent3">
                  <a:lumMod val="50000"/>
                </a:schemeClr>
              </a:solidFill>
            </a:endParaRPr>
          </a:p>
        </p:txBody>
      </p:sp>
    </p:spTree>
    <p:extLst>
      <p:ext uri="{BB962C8B-B14F-4D97-AF65-F5344CB8AC3E}">
        <p14:creationId xmlns="" xmlns:p14="http://schemas.microsoft.com/office/powerpoint/2010/main" val="2216035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22</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257922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23</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3801388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24</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45420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25</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Ποια είναι τα κλειδιά της </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Προμηθεύει</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στο σχεσιακό </a:t>
            </a:r>
            <a:r>
              <a:rPr lang="el-GR" dirty="0" err="1" smtClean="0">
                <a:solidFill>
                  <a:schemeClr val="tx2">
                    <a:lumMod val="50000"/>
                  </a:schemeClr>
                </a:solidFill>
                <a:latin typeface="Calibri" pitchFamily="34" charset="0"/>
                <a:cs typeface="Calibri" pitchFamily="34" charset="0"/>
              </a:rPr>
              <a:t>μοντέλ</a:t>
            </a:r>
            <a:r>
              <a:rPr lang="en-US" dirty="0" smtClean="0">
                <a:solidFill>
                  <a:schemeClr val="tx2">
                    <a:lumMod val="50000"/>
                  </a:schemeClr>
                </a:solidFill>
                <a:latin typeface="Calibri" pitchFamily="34" charset="0"/>
                <a:cs typeface="Calibri" pitchFamily="34" charset="0"/>
              </a:rPr>
              <a:t>o;</a:t>
            </a:r>
            <a:endParaRPr lang="el-GR" dirty="0" smtClean="0">
              <a:solidFill>
                <a:schemeClr val="tx2">
                  <a:lumMod val="50000"/>
                </a:schemeClr>
              </a:solidFill>
              <a:latin typeface="Calibri" pitchFamily="34" charset="0"/>
              <a:cs typeface="Calibri" pitchFamily="34" charset="0"/>
            </a:endParaRPr>
          </a:p>
          <a:p>
            <a:pPr algn="just">
              <a:spcBef>
                <a:spcPct val="50000"/>
              </a:spcBef>
            </a:pPr>
            <a:r>
              <a:rPr lang="el-GR" dirty="0" smtClean="0">
                <a:solidFill>
                  <a:schemeClr val="tx2">
                    <a:lumMod val="50000"/>
                  </a:schemeClr>
                </a:solidFill>
                <a:latin typeface="Calibri" pitchFamily="34" charset="0"/>
                <a:cs typeface="Calibri" pitchFamily="34" charset="0"/>
              </a:rPr>
              <a:t>Γενικά</a:t>
            </a:r>
            <a:r>
              <a:rPr lang="el-GR" dirty="0">
                <a:solidFill>
                  <a:schemeClr val="tx2">
                    <a:lumMod val="50000"/>
                  </a:schemeClr>
                </a:solidFill>
                <a:latin typeface="Calibri" pitchFamily="34" charset="0"/>
                <a:cs typeface="Calibri" pitchFamily="34" charset="0"/>
              </a:rPr>
              <a:t>, </a:t>
            </a:r>
            <a:r>
              <a:rPr lang="en-US" dirty="0" smtClean="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διαφορετικές περιπτώσεις με βάση την </a:t>
            </a:r>
            <a:r>
              <a:rPr lang="el-GR" dirty="0" err="1" smtClean="0">
                <a:solidFill>
                  <a:schemeClr val="tx2">
                    <a:lumMod val="50000"/>
                  </a:schemeClr>
                </a:solidFill>
                <a:latin typeface="Calibri" pitchFamily="34" charset="0"/>
                <a:cs typeface="Calibri" pitchFamily="34" charset="0"/>
              </a:rPr>
              <a:t>πληθικότητα</a:t>
            </a:r>
            <a:endParaRPr lang="el-GR"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3867499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26</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1211"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1212" name="Text Box 9"/>
          <p:cNvSpPr txBox="1">
            <a:spLocks noChangeArrowheads="1"/>
          </p:cNvSpPr>
          <p:nvPr/>
        </p:nvSpPr>
        <p:spPr bwMode="auto">
          <a:xfrm>
            <a:off x="240823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304800"/>
          </a:xfrm>
          <a:prstGeom prst="rect">
            <a:avLst/>
          </a:prstGeom>
          <a:noFill/>
          <a:ln w="9525">
            <a:noFill/>
            <a:miter lim="800000"/>
            <a:headEnd/>
            <a:tailEnd/>
          </a:ln>
        </p:spPr>
        <p:txBody>
          <a:bodyPr>
            <a:spAutoFit/>
          </a:bodyPr>
          <a:lstStyle/>
          <a:p>
            <a:pPr>
              <a:spcBef>
                <a:spcPct val="50000"/>
              </a:spcBef>
            </a:pPr>
            <a:r>
              <a:rPr lang="el-GR" sz="1400">
                <a:latin typeface="Times New Roman" pitchFamily="18" charset="0"/>
              </a:rPr>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1234" name="Text Box 31"/>
          <p:cNvSpPr txBox="1">
            <a:spLocks noChangeArrowheads="1"/>
          </p:cNvSpPr>
          <p:nvPr/>
        </p:nvSpPr>
        <p:spPr bwMode="auto">
          <a:xfrm>
            <a:off x="5710238" y="2078038"/>
            <a:ext cx="304482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Έργο και εξάρτημα προσδιορίζουν μοναδικά τον προμηθευτή</a:t>
            </a:r>
          </a:p>
          <a:p>
            <a:pPr algn="just">
              <a:spcBef>
                <a:spcPct val="50000"/>
              </a:spcBef>
            </a:pPr>
            <a:r>
              <a:rPr lang="el-GR" dirty="0">
                <a:solidFill>
                  <a:schemeClr val="tx2">
                    <a:lumMod val="50000"/>
                  </a:schemeClr>
                </a:solidFill>
                <a:latin typeface="Calibri" pitchFamily="34" charset="0"/>
                <a:cs typeface="Calibri" pitchFamily="34" charset="0"/>
              </a:rPr>
              <a:t>(δηλαδή, ένα εξάρτημα για ένα έργο μόνο από ένα συγκεκριμένο προμηθευτή)</a:t>
            </a:r>
          </a:p>
        </p:txBody>
      </p:sp>
      <p:sp>
        <p:nvSpPr>
          <p:cNvPr id="51235" name="Line 32"/>
          <p:cNvSpPr>
            <a:spLocks noChangeShapeType="1"/>
          </p:cNvSpPr>
          <p:nvPr/>
        </p:nvSpPr>
        <p:spPr bwMode="auto">
          <a:xfrm>
            <a:off x="3097213" y="3709988"/>
            <a:ext cx="0" cy="517525"/>
          </a:xfrm>
          <a:prstGeom prst="line">
            <a:avLst/>
          </a:prstGeom>
          <a:noFill/>
          <a:ln w="9525">
            <a:solidFill>
              <a:schemeClr val="tx1"/>
            </a:solidFill>
            <a:round/>
            <a:headEnd/>
            <a:tailEnd/>
          </a:ln>
        </p:spPr>
        <p:txBody>
          <a:bodyPr/>
          <a:lstStyle/>
          <a:p>
            <a:endParaRPr lang="el-GR"/>
          </a:p>
        </p:txBody>
      </p:sp>
      <p:sp>
        <p:nvSpPr>
          <p:cNvPr id="51237" name="Text Box 34"/>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1238" name="Text Box 35"/>
          <p:cNvSpPr txBox="1">
            <a:spLocks noChangeArrowheads="1"/>
          </p:cNvSpPr>
          <p:nvPr/>
        </p:nvSpPr>
        <p:spPr bwMode="auto">
          <a:xfrm>
            <a:off x="3806825" y="2549525"/>
            <a:ext cx="34607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239" name="Text Box 36"/>
          <p:cNvSpPr txBox="1">
            <a:spLocks noChangeArrowheads="1"/>
          </p:cNvSpPr>
          <p:nvPr/>
        </p:nvSpPr>
        <p:spPr bwMode="auto">
          <a:xfrm>
            <a:off x="2287588" y="3556000"/>
            <a:ext cx="523875"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5259426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27</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2">
                    <a:lumMod val="50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6238938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28</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9191572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29</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smtClean="0">
                <a:solidFill>
                  <a:srgbClr val="FF6600"/>
                </a:solidFill>
              </a:rPr>
              <a:t> ο </a:t>
            </a:r>
            <a:r>
              <a:rPr lang="el-GR" b="1" dirty="0">
                <a:solidFill>
                  <a:srgbClr val="FF6600"/>
                </a:solidFill>
              </a:rPr>
              <a:t>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300831" y="4885533"/>
            <a:ext cx="8539163" cy="1200329"/>
          </a:xfrm>
          <a:prstGeom prst="rect">
            <a:avLst/>
          </a:prstGeom>
          <a:noFill/>
          <a:ln w="9525">
            <a:noFill/>
            <a:miter lim="800000"/>
            <a:headEnd/>
            <a:tailEnd/>
          </a:ln>
        </p:spPr>
        <p:txBody>
          <a:bodyPr wrap="square">
            <a:spAutoFit/>
          </a:bodyPr>
          <a:lstStyle/>
          <a:p>
            <a:pPr algn="just">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Γενική λύση</a:t>
            </a:r>
            <a:endParaRPr lang="en-US"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την </a:t>
            </a:r>
            <a:r>
              <a:rPr lang="el-GR" sz="2400" dirty="0" err="1" smtClean="0">
                <a:solidFill>
                  <a:schemeClr val="tx2">
                    <a:lumMod val="50000"/>
                  </a:schemeClr>
                </a:solidFill>
                <a:latin typeface="Calibri" pitchFamily="34" charset="0"/>
                <a:cs typeface="Calibri" pitchFamily="34" charset="0"/>
              </a:rPr>
              <a:t>υπερκλάση</a:t>
            </a:r>
            <a:endParaRPr lang="el-GR"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κάθε υποκλάση</a:t>
            </a:r>
            <a:endParaRPr lang="el-GR" sz="2400" dirty="0">
              <a:solidFill>
                <a:schemeClr val="tx2">
                  <a:lumMod val="50000"/>
                </a:schemeClr>
              </a:solidFill>
              <a:latin typeface="Calibri" pitchFamily="34" charset="0"/>
              <a:cs typeface="Calibri" pitchFamily="34" charset="0"/>
            </a:endParaRPr>
          </a:p>
        </p:txBody>
      </p:sp>
      <p:sp>
        <p:nvSpPr>
          <p:cNvPr id="4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008921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3</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2326070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30</a:t>
            </a:fld>
            <a:endParaRPr lang="el-GR" altLang="en-US" smtClean="0"/>
          </a:p>
        </p:txBody>
      </p:sp>
      <p:sp>
        <p:nvSpPr>
          <p:cNvPr id="54306" name="Text Box 39"/>
          <p:cNvSpPr txBox="1">
            <a:spLocks noChangeArrowheads="1"/>
          </p:cNvSpPr>
          <p:nvPr/>
        </p:nvSpPr>
        <p:spPr bwMode="auto">
          <a:xfrm>
            <a:off x="333374" y="4233843"/>
            <a:ext cx="8137525" cy="163121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solidFill>
                  <a:schemeClr val="tx2">
                    <a:lumMod val="50000"/>
                  </a:schemeClr>
                </a:solidFill>
                <a:latin typeface="Calibri" pitchFamily="34" charset="0"/>
                <a:cs typeface="Calibri" pitchFamily="34" charset="0"/>
              </a:rPr>
              <a:t> Χρειάζεται (σχήμα) σχέσης για την </a:t>
            </a:r>
            <a:r>
              <a:rPr lang="el-GR" sz="2000" dirty="0" err="1">
                <a:solidFill>
                  <a:schemeClr val="tx2">
                    <a:lumMod val="50000"/>
                  </a:schemeClr>
                </a:solidFill>
                <a:latin typeface="Calibri" pitchFamily="34" charset="0"/>
                <a:cs typeface="Calibri" pitchFamily="34" charset="0"/>
              </a:rPr>
              <a:t>υπερκλάση</a:t>
            </a:r>
            <a:r>
              <a:rPr lang="el-GR" sz="2000" dirty="0">
                <a:solidFill>
                  <a:schemeClr val="tx2">
                    <a:lumMod val="50000"/>
                  </a:schemeClr>
                </a:solidFill>
                <a:latin typeface="Calibri" pitchFamily="34" charset="0"/>
                <a:cs typeface="Calibri" pitchFamily="34" charset="0"/>
              </a:rPr>
              <a:t> ή αρκούν (σχήματα) σχέσεων για την υποκλάση;</a:t>
            </a:r>
          </a:p>
          <a:p>
            <a:pPr>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	Γενική περίπτωση</a:t>
            </a:r>
          </a:p>
          <a:p>
            <a:pPr lvl="2">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Ειδική περίπτωση: όταν ολική συμμετοχή και μη επικάλυψη</a:t>
            </a:r>
          </a:p>
        </p:txBody>
      </p:sp>
      <p:sp>
        <p:nvSpPr>
          <p:cNvPr id="54310" name="Text Box 43"/>
          <p:cNvSpPr txBox="1">
            <a:spLocks noChangeArrowheads="1"/>
          </p:cNvSpPr>
          <p:nvPr/>
        </p:nvSpPr>
        <p:spPr bwMode="auto">
          <a:xfrm>
            <a:off x="655638" y="3303530"/>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l-GR"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269874" y="1757362"/>
            <a:ext cx="8586789" cy="861774"/>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a:t>
            </a:r>
            <a:r>
              <a:rPr lang="el-GR" sz="2000" dirty="0" smtClean="0">
                <a:solidFill>
                  <a:schemeClr val="tx2">
                    <a:lumMod val="75000"/>
                  </a:schemeClr>
                </a:solidFill>
                <a:latin typeface="Calibri" pitchFamily="34" charset="0"/>
                <a:cs typeface="Calibri" pitchFamily="34" charset="0"/>
              </a:rPr>
              <a:t>Μια μόνο σχέση (για την </a:t>
            </a:r>
            <a:r>
              <a:rPr lang="el-GR" sz="2000" dirty="0" err="1" smtClean="0">
                <a:solidFill>
                  <a:schemeClr val="tx2">
                    <a:lumMod val="75000"/>
                  </a:schemeClr>
                </a:solidFill>
                <a:latin typeface="Calibri" pitchFamily="34" charset="0"/>
                <a:cs typeface="Calibri" pitchFamily="34" charset="0"/>
              </a:rPr>
              <a:t>υπερκλάση</a:t>
            </a:r>
            <a:r>
              <a:rPr lang="el-GR" sz="2000" dirty="0" smtClean="0">
                <a:solidFill>
                  <a:schemeClr val="tx2">
                    <a:lumMod val="75000"/>
                  </a:schemeClr>
                </a:solidFill>
                <a:latin typeface="Calibri" pitchFamily="34" charset="0"/>
                <a:cs typeface="Calibri" pitchFamily="34" charset="0"/>
              </a:rPr>
              <a:t>)</a:t>
            </a:r>
            <a:endParaRPr lang="el-GR" sz="2000" dirty="0">
              <a:solidFill>
                <a:schemeClr val="tx2">
                  <a:lumMod val="75000"/>
                </a:schemeClr>
              </a:solidFill>
              <a:latin typeface="Calibri" pitchFamily="34" charset="0"/>
              <a:cs typeface="Calibri" pitchFamily="34" charset="0"/>
            </a:endParaRPr>
          </a:p>
          <a:p>
            <a:pPr algn="just">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Σχέσεις μόνο για τις υποκλάσεις</a:t>
            </a:r>
            <a:endParaRPr lang="el-GR" sz="2000" dirty="0">
              <a:solidFill>
                <a:schemeClr val="tx2">
                  <a:lumMod val="75000"/>
                </a:schemeClr>
              </a:solidFill>
              <a:latin typeface="Calibri" pitchFamily="34" charset="0"/>
              <a:cs typeface="Calibri" pitchFamily="34" charset="0"/>
            </a:endParaRP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71337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31</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οντοτήτων		</a:t>
            </a:r>
            <a:endParaRPr lang="el-GR" sz="2000" b="1">
              <a:solidFill>
                <a:schemeClr val="accent3">
                  <a:lumMod val="75000"/>
                </a:schemeClr>
              </a:solidFill>
            </a:endParaRPr>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1:1 ή 1:Ν</a:t>
            </a:r>
            <a:endParaRPr lang="el-GR" sz="2000" b="1">
              <a:solidFill>
                <a:schemeClr val="accent3">
                  <a:lumMod val="75000"/>
                </a:schemeClr>
              </a:solidFill>
            </a:endParaRPr>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Μ:Ν</a:t>
            </a:r>
            <a:endParaRPr lang="el-GR" sz="2000" b="1">
              <a:solidFill>
                <a:schemeClr val="accent3">
                  <a:lumMod val="75000"/>
                </a:schemeClr>
              </a:solidFill>
            </a:endParaRPr>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2 ξένα κλειδιά</a:t>
            </a:r>
            <a:endParaRPr lang="el-GR" sz="2000" b="1">
              <a:solidFill>
                <a:schemeClr val="accent3">
                  <a:lumMod val="75000"/>
                </a:schemeClr>
              </a:solidFill>
            </a:endParaRPr>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    (και γενικά) </a:t>
            </a:r>
            <a:r>
              <a:rPr lang="en-US" sz="2000">
                <a:solidFill>
                  <a:schemeClr val="accent3">
                    <a:lumMod val="75000"/>
                  </a:schemeClr>
                </a:solidFill>
              </a:rPr>
              <a:t>n-</a:t>
            </a:r>
            <a:r>
              <a:rPr lang="el-GR" sz="2000">
                <a:solidFill>
                  <a:schemeClr val="accent3">
                    <a:lumMod val="75000"/>
                  </a:schemeClr>
                </a:solidFill>
              </a:rPr>
              <a:t>αδικός τύπος </a:t>
            </a:r>
          </a:p>
          <a:p>
            <a:pPr algn="just" eaLnBrk="0" hangingPunct="0">
              <a:spcBef>
                <a:spcPct val="50000"/>
              </a:spcBef>
            </a:pPr>
            <a:r>
              <a:rPr lang="el-GR" sz="2000">
                <a:solidFill>
                  <a:schemeClr val="accent3">
                    <a:lumMod val="75000"/>
                  </a:schemeClr>
                </a:solidFill>
              </a:rPr>
              <a:t>    συσχέτισης		</a:t>
            </a:r>
            <a:endParaRPr lang="el-GR" sz="2000" b="1">
              <a:solidFill>
                <a:schemeClr val="accent3">
                  <a:lumMod val="75000"/>
                </a:schemeClr>
              </a:solidFill>
            </a:endParaRPr>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a:t>
            </a:r>
            <a:r>
              <a:rPr lang="en-US" sz="2000">
                <a:solidFill>
                  <a:schemeClr val="accent3">
                    <a:lumMod val="75000"/>
                  </a:schemeClr>
                </a:solidFill>
              </a:rPr>
              <a:t>n</a:t>
            </a:r>
            <a:r>
              <a:rPr lang="el-GR" sz="2000">
                <a:solidFill>
                  <a:schemeClr val="accent3">
                    <a:lumMod val="75000"/>
                  </a:schemeClr>
                </a:solidFill>
              </a:rPr>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Απλό γνώρισμα</a:t>
            </a:r>
            <a:endParaRPr lang="el-GR" sz="2000" b="1">
              <a:solidFill>
                <a:schemeClr val="accent3">
                  <a:lumMod val="75000"/>
                </a:schemeClr>
              </a:solidFill>
            </a:endParaRPr>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Γνώρισμα</a:t>
            </a:r>
            <a:endParaRPr lang="el-GR" sz="2000" b="1">
              <a:solidFill>
                <a:schemeClr val="accent3">
                  <a:lumMod val="75000"/>
                </a:schemeClr>
              </a:solidFill>
            </a:endParaRPr>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Σύνθετο γνώρισμα</a:t>
            </a:r>
            <a:endParaRPr lang="el-GR" sz="2000" b="1">
              <a:solidFill>
                <a:schemeClr val="accent3">
                  <a:lumMod val="75000"/>
                </a:schemeClr>
              </a:solidFill>
            </a:endParaRPr>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Σύνολο από γνωρίσματα</a:t>
            </a:r>
            <a:endParaRPr lang="el-GR" sz="2000" b="1">
              <a:solidFill>
                <a:schemeClr val="accent3">
                  <a:lumMod val="75000"/>
                </a:schemeClr>
              </a:solidFill>
            </a:endParaRPr>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Πλειότιμο γνώρισμα</a:t>
            </a:r>
            <a:endParaRPr lang="el-GR" sz="2000" b="1">
              <a:solidFill>
                <a:schemeClr val="accent3">
                  <a:lumMod val="75000"/>
                </a:schemeClr>
              </a:solidFill>
            </a:endParaRPr>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και ξένο κλειδί</a:t>
            </a:r>
            <a:endParaRPr lang="el-GR" sz="2000" b="1">
              <a:solidFill>
                <a:schemeClr val="accent3">
                  <a:lumMod val="75000"/>
                </a:schemeClr>
              </a:solidFill>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Ανακεφαλαίωση</a:t>
            </a:r>
            <a:endParaRPr lang="en-US" dirty="0">
              <a:solidFill>
                <a:schemeClr val="accent6">
                  <a:lumMod val="75000"/>
                </a:schemeClr>
              </a:solidFill>
            </a:endParaRP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1557764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32</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292100" y="1206500"/>
            <a:ext cx="8167688"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solidFill>
                  <a:schemeClr val="tx2">
                    <a:lumMod val="50000"/>
                  </a:schemeClr>
                </a:solidFill>
                <a:latin typeface="Calibri" pitchFamily="34" charset="0"/>
                <a:cs typeface="Calibri" pitchFamily="34" charset="0"/>
              </a:rPr>
              <a:t>Μετά </a:t>
            </a:r>
            <a:r>
              <a:rPr lang="el-GR" sz="2400" dirty="0">
                <a:solidFill>
                  <a:schemeClr val="tx2">
                    <a:lumMod val="50000"/>
                  </a:schemeClr>
                </a:solidFill>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Δυο </a:t>
            </a:r>
            <a:r>
              <a:rPr lang="el-GR" sz="2400" dirty="0" smtClean="0">
                <a:solidFill>
                  <a:schemeClr val="tx2">
                    <a:lumMod val="50000"/>
                  </a:schemeClr>
                </a:solidFill>
                <a:latin typeface="Calibri" pitchFamily="34" charset="0"/>
                <a:cs typeface="Calibri" pitchFamily="34" charset="0"/>
              </a:rPr>
              <a:t>ερωτήματα</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Είναι ο σχεδιασμός μας καλός;</a:t>
            </a:r>
          </a:p>
          <a:p>
            <a:pPr marL="1371600" lvl="2" indent="-457200" algn="just" eaLnBrk="0" hangingPunct="0"/>
            <a:r>
              <a:rPr lang="el-GR" sz="2400" i="1" dirty="0">
                <a:solidFill>
                  <a:schemeClr val="tx2">
                    <a:lumMod val="50000"/>
                  </a:schemeClr>
                </a:solidFill>
                <a:latin typeface="Calibri" pitchFamily="34" charset="0"/>
                <a:cs typeface="Calibri" pitchFamily="34" charset="0"/>
              </a:rPr>
              <a:t>Θεωρία Κανονικών </a:t>
            </a:r>
            <a:r>
              <a:rPr lang="el-GR" sz="2400" i="1" dirty="0" smtClean="0">
                <a:solidFill>
                  <a:schemeClr val="tx2">
                    <a:lumMod val="50000"/>
                  </a:schemeClr>
                </a:solidFill>
                <a:latin typeface="Calibri" pitchFamily="34" charset="0"/>
                <a:cs typeface="Calibri" pitchFamily="34" charset="0"/>
              </a:rPr>
              <a:t>Μορφών</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Σχεσιακή Άλγεβρα – </a:t>
            </a:r>
            <a:r>
              <a:rPr lang="en-US" sz="2400" i="1" dirty="0">
                <a:solidFill>
                  <a:schemeClr val="tx2">
                    <a:lumMod val="50000"/>
                  </a:schemeClr>
                </a:solidFill>
                <a:latin typeface="Calibri" pitchFamily="34" charset="0"/>
                <a:cs typeface="Calibri" pitchFamily="34" charset="0"/>
              </a:rPr>
              <a:t>SQL</a:t>
            </a:r>
          </a:p>
          <a:p>
            <a:pPr marL="457200" indent="-457200" algn="just" eaLnBrk="0" hangingPunct="0"/>
            <a:endParaRPr lang="en-US"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Θα αρχίσουμε από το ερώτημα </a:t>
            </a:r>
            <a:r>
              <a:rPr lang="el-GR" sz="2400" i="1" dirty="0" smtClean="0">
                <a:solidFill>
                  <a:schemeClr val="tx2">
                    <a:lumMod val="50000"/>
                  </a:schemeClr>
                </a:solidFill>
                <a:latin typeface="Calibri" pitchFamily="34" charset="0"/>
                <a:cs typeface="Calibri" pitchFamily="34" charset="0"/>
              </a:rPr>
              <a:t>2</a:t>
            </a:r>
            <a:endParaRPr lang="el-GR" sz="2400" i="1"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891553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33</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κάθε πείραμα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 που αναπαριστά 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9515025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34</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2">
                    <a:lumMod val="50000"/>
                  </a:schemeClr>
                </a:solidFill>
                <a:latin typeface="Calibri" pitchFamily="34" charset="0"/>
                <a:cs typeface="Calibri" pitchFamily="34" charset="0"/>
              </a:rPr>
              <a:t>Μετατρέψτε </a:t>
            </a:r>
            <a:r>
              <a:rPr lang="el-GR" sz="1800" dirty="0">
                <a:solidFill>
                  <a:schemeClr val="tx2">
                    <a:lumMod val="50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Εξηγείστε.</a:t>
            </a:r>
            <a:br>
              <a:rPr lang="el-GR" sz="1800" dirty="0">
                <a:solidFill>
                  <a:schemeClr val="tx2">
                    <a:lumMod val="50000"/>
                  </a:schemeClr>
                </a:solidFill>
                <a:latin typeface="Calibri" pitchFamily="34" charset="0"/>
                <a:cs typeface="Calibri" pitchFamily="34" charset="0"/>
              </a:rPr>
            </a:br>
            <a:r>
              <a:rPr lang="el-GR" sz="1800" dirty="0">
                <a:solidFill>
                  <a:schemeClr val="tx2">
                    <a:lumMod val="50000"/>
                  </a:schemeClr>
                </a:solidFill>
                <a:latin typeface="Calibri" pitchFamily="34" charset="0"/>
                <a:cs typeface="Calibri" pitchFamily="34" charset="0"/>
              </a:rPr>
              <a:t/>
            </a:r>
            <a:br>
              <a:rPr lang="el-GR" sz="1800" dirty="0">
                <a:solidFill>
                  <a:schemeClr val="tx2">
                    <a:lumMod val="50000"/>
                  </a:schemeClr>
                </a:solidFill>
                <a:latin typeface="Calibri" pitchFamily="34" charset="0"/>
                <a:cs typeface="Calibri" pitchFamily="34" charset="0"/>
              </a:rPr>
            </a:br>
            <a:endParaRPr lang="el-GR" sz="1800" dirty="0">
              <a:solidFill>
                <a:schemeClr val="tx2">
                  <a:lumMod val="50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6271380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8EF1817E-6FAF-4663-9559-36E4C44D631C}" type="slidenum">
              <a:rPr lang="el-GR" altLang="en-US" smtClean="0"/>
              <a:pPr/>
              <a:t>35</a:t>
            </a:fld>
            <a:endParaRPr lang="el-GR" altLang="en-US" smtClean="0"/>
          </a:p>
        </p:txBody>
      </p:sp>
      <p:sp>
        <p:nvSpPr>
          <p:cNvPr id="7" name="Title 1"/>
          <p:cNvSpPr txBox="1">
            <a:spLocks/>
          </p:cNvSpPr>
          <p:nvPr/>
        </p:nvSpPr>
        <p:spPr>
          <a:xfrm>
            <a:off x="384175" y="241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9" name="Text Box 3"/>
          <p:cNvSpPr txBox="1">
            <a:spLocks noChangeArrowheads="1"/>
          </p:cNvSpPr>
          <p:nvPr/>
        </p:nvSpPr>
        <p:spPr bwMode="auto">
          <a:xfrm>
            <a:off x="407988" y="1552575"/>
            <a:ext cx="8207375" cy="4124206"/>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i="1"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Ηθοποιούς</a:t>
            </a:r>
            <a:r>
              <a:rPr lang="el-GR" sz="1600" dirty="0">
                <a:solidFill>
                  <a:schemeClr val="accent1">
                    <a:lumMod val="75000"/>
                  </a:schemeClr>
                </a:solidFill>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Τηλεοπτικές Σειρές</a:t>
            </a:r>
            <a:r>
              <a:rPr lang="el-GR" sz="1600" dirty="0">
                <a:solidFill>
                  <a:schemeClr val="accent1">
                    <a:lumMod val="75000"/>
                  </a:schemeClr>
                </a:solidFill>
                <a:latin typeface="Calibri" pitchFamily="34" charset="0"/>
                <a:ea typeface="Calibri" pitchFamily="34" charset="0"/>
                <a:cs typeface="Calibri" pitchFamily="34" charset="0"/>
              </a:rPr>
              <a:t>: τον τίτλο, τα χρόνια που προβάλλονται (πχ, 2005, 2006, 2010) και το κανάλι που τις προβάλλει.</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Επεισόδια</a:t>
            </a:r>
            <a:r>
              <a:rPr lang="el-GR" sz="1600" dirty="0">
                <a:solidFill>
                  <a:schemeClr val="accent1">
                    <a:lumMod val="75000"/>
                  </a:schemeClr>
                </a:solidFill>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Εμφανίσεις Ηθοποιού – Ρόλοι</a:t>
            </a:r>
            <a:r>
              <a:rPr lang="el-GR" sz="1600" dirty="0">
                <a:solidFill>
                  <a:schemeClr val="accent1">
                    <a:lumMod val="75000"/>
                  </a:schemeClr>
                </a:solidFill>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solidFill>
                  <a:schemeClr val="accent1">
                    <a:lumMod val="75000"/>
                  </a:schemeClr>
                </a:solidFill>
                <a:latin typeface="Calibri" pitchFamily="34" charset="0"/>
                <a:ea typeface="Calibri" pitchFamily="34" charset="0"/>
                <a:cs typeface="Calibri" pitchFamily="34" charset="0"/>
              </a:rPr>
              <a:t>Ζουμπουλία</a:t>
            </a:r>
            <a:r>
              <a:rPr lang="el-GR" sz="1600" dirty="0">
                <a:solidFill>
                  <a:schemeClr val="accent1">
                    <a:lumMod val="75000"/>
                  </a:schemeClr>
                </a:solidFill>
                <a:latin typeface="Calibri" pitchFamily="34" charset="0"/>
                <a:ea typeface="Calibri" pitchFamily="34" charset="0"/>
                <a:cs typeface="Calibri" pitchFamily="34" charset="0"/>
              </a:rPr>
              <a:t>») που μπορεί να είναι διαφορετικός σε κάθε επεισόδιο.</a:t>
            </a:r>
          </a:p>
        </p:txBody>
      </p:sp>
    </p:spTree>
    <p:extLst>
      <p:ext uri="{BB962C8B-B14F-4D97-AF65-F5344CB8AC3E}">
        <p14:creationId xmlns="" xmlns:p14="http://schemas.microsoft.com/office/powerpoint/2010/main" val="36541564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36</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6406" y="122238"/>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241300" y="1387475"/>
            <a:ext cx="8642350" cy="4770537"/>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solidFill>
                  <a:schemeClr val="accent1">
                    <a:lumMod val="75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accent1">
                    <a:lumMod val="75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αυτοκίνητ</a:t>
            </a:r>
            <a:r>
              <a:rPr lang="el-GR" sz="1600" dirty="0">
                <a:solidFill>
                  <a:schemeClr val="accent1">
                    <a:lumMod val="75000"/>
                  </a:schemeClr>
                </a:solidFill>
                <a:latin typeface="Calibri" pitchFamily="34" charset="0"/>
                <a:ea typeface="Calibri" pitchFamily="34" charset="0"/>
                <a:cs typeface="Calibri" pitchFamily="34" charset="0"/>
              </a:rPr>
              <a:t>ο έχουμε το μοναδικό αριθμό πινακίδων του, τη μάρκα </a:t>
            </a:r>
            <a:r>
              <a:rPr lang="en-US" sz="1600" dirty="0">
                <a:solidFill>
                  <a:schemeClr val="accent1">
                    <a:lumMod val="75000"/>
                  </a:schemeClr>
                </a:solidFill>
                <a:latin typeface="Calibri" pitchFamily="34" charset="0"/>
                <a:ea typeface="Calibri" pitchFamily="34" charset="0"/>
                <a:cs typeface="Calibri" pitchFamily="34" charset="0"/>
              </a:rPr>
              <a:t>(</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a:solidFill>
                  <a:schemeClr val="accent1">
                    <a:lumMod val="75000"/>
                  </a:schemeClr>
                </a:solidFill>
                <a:latin typeface="Calibri" pitchFamily="34" charset="0"/>
                <a:ea typeface="Calibri" pitchFamily="34" charset="0"/>
                <a:cs typeface="Calibri" pitchFamily="34" charset="0"/>
              </a:rPr>
              <a:t>FIAT, BMW)</a:t>
            </a:r>
            <a:r>
              <a:rPr lang="el-GR" sz="1600" dirty="0">
                <a:solidFill>
                  <a:schemeClr val="accent1">
                    <a:lumMod val="75000"/>
                  </a:schemeClr>
                </a:solidFill>
                <a:latin typeface="Calibri" pitchFamily="34" charset="0"/>
                <a:ea typeface="Calibri" pitchFamily="34" charset="0"/>
                <a:cs typeface="Calibri" pitchFamily="34" charset="0"/>
              </a:rPr>
              <a:t> και το μοντέλο του</a:t>
            </a: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err="1">
                <a:solidFill>
                  <a:schemeClr val="accent1">
                    <a:lumMod val="75000"/>
                  </a:schemeClr>
                </a:solidFill>
                <a:latin typeface="Calibri" pitchFamily="34" charset="0"/>
                <a:ea typeface="Calibri" pitchFamily="34" charset="0"/>
                <a:cs typeface="Calibri" pitchFamily="34" charset="0"/>
              </a:rPr>
              <a:t>Punto</a:t>
            </a:r>
            <a:r>
              <a:rPr lang="en-US" sz="1600" dirty="0">
                <a:solidFill>
                  <a:schemeClr val="accent1">
                    <a:lumMod val="75000"/>
                  </a:schemeClr>
                </a:solidFill>
                <a:latin typeface="Calibri" pitchFamily="34" charset="0"/>
                <a:ea typeface="Calibri" pitchFamily="34" charset="0"/>
                <a:cs typeface="Calibri" pitchFamily="34" charset="0"/>
              </a:rPr>
              <a:t>, Polo</a:t>
            </a:r>
            <a:r>
              <a:rPr lang="en-US" sz="1600" dirty="0" smtClean="0">
                <a:solidFill>
                  <a:schemeClr val="accent1">
                    <a:lumMod val="75000"/>
                  </a:schemeClr>
                </a:solidFill>
                <a:latin typeface="Calibri" pitchFamily="34" charset="0"/>
                <a:ea typeface="Calibri" pitchFamily="34" charset="0"/>
                <a:cs typeface="Calibri" pitchFamily="34" charset="0"/>
              </a:rPr>
              <a:t>)</a:t>
            </a:r>
            <a:r>
              <a:rPr lang="el-GR" sz="1600" dirty="0" smtClean="0">
                <a:solidFill>
                  <a:schemeClr val="accent1">
                    <a:lumMod val="75000"/>
                  </a:schemeClr>
                </a:solidFill>
                <a:latin typeface="Calibri" pitchFamily="34" charset="0"/>
                <a:ea typeface="Calibri" pitchFamily="34" charset="0"/>
                <a:cs typeface="Calibri" pitchFamily="34" charset="0"/>
              </a:rPr>
              <a:t> καθώς και τον πελάτη που είναι ιδιοκτήτης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accent1">
                    <a:lumMod val="75000"/>
                  </a:schemeClr>
                </a:solidFill>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Μια επισκευή περιλαμβάνει αλλαγή μηδέν ή περισσοτέρων </a:t>
            </a:r>
            <a:r>
              <a:rPr lang="el-GR" sz="1600" i="1" dirty="0">
                <a:solidFill>
                  <a:schemeClr val="accent6">
                    <a:lumMod val="75000"/>
                  </a:schemeClr>
                </a:solidFill>
                <a:latin typeface="Calibri" pitchFamily="34" charset="0"/>
                <a:ea typeface="Calibri" pitchFamily="34" charset="0"/>
                <a:cs typeface="Calibri" pitchFamily="34" charset="0"/>
              </a:rPr>
              <a:t>εξαρτημάτων</a:t>
            </a:r>
            <a:r>
              <a:rPr lang="el-GR" sz="1600" dirty="0">
                <a:solidFill>
                  <a:schemeClr val="accent1">
                    <a:lumMod val="75000"/>
                  </a:schemeClr>
                </a:solidFill>
                <a:latin typeface="Calibri" pitchFamily="34" charset="0"/>
                <a:ea typeface="Calibri" pitchFamily="34" charset="0"/>
                <a:cs typeface="Calibri" pitchFamily="34" charset="0"/>
              </a:rPr>
              <a:t> (π.χ., μπαταρία, τακάκια, κλπ). Για κάθε εξάρτημα καταγράφουμε το μοναδικό αριθμός εξαρτήματος, το όνομα του εξαρτήματος και το κόστος του. </a:t>
            </a: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3">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smtClean="0">
                <a:solidFill>
                  <a:schemeClr val="accent3">
                    <a:lumMod val="75000"/>
                  </a:schemeClr>
                </a:solidFill>
                <a:latin typeface="Calibri" pitchFamily="34" charset="0"/>
                <a:ea typeface="Calibri" pitchFamily="34" charset="0"/>
                <a:cs typeface="Calibri" pitchFamily="34" charset="0"/>
              </a:rPr>
              <a:t>  Σε ένα </a:t>
            </a:r>
            <a:r>
              <a:rPr lang="el-GR" sz="1600" dirty="0">
                <a:solidFill>
                  <a:schemeClr val="accent3">
                    <a:lumMod val="75000"/>
                  </a:schemeClr>
                </a:solidFill>
                <a:latin typeface="Calibri" pitchFamily="34" charset="0"/>
                <a:ea typeface="Calibri" pitchFamily="34" charset="0"/>
                <a:cs typeface="Calibri" pitchFamily="34" charset="0"/>
              </a:rPr>
              <a:t>αυτοκίνητο γίνονται μία ή περισσότερες επισκευές.</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πελάτης είναι </a:t>
            </a:r>
            <a:r>
              <a:rPr lang="el-GR" sz="1600" i="1" dirty="0" smtClean="0">
                <a:solidFill>
                  <a:schemeClr val="accent3">
                    <a:lumMod val="75000"/>
                  </a:schemeClr>
                </a:solidFill>
                <a:latin typeface="Calibri" pitchFamily="34" charset="0"/>
                <a:ea typeface="Calibri" pitchFamily="34" charset="0"/>
                <a:cs typeface="Calibri" pitchFamily="34" charset="0"/>
              </a:rPr>
              <a:t>ιδιοκτήτης</a:t>
            </a:r>
            <a:r>
              <a:rPr lang="el-GR"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accent3">
                    <a:lumMod val="75000"/>
                  </a:schemeClr>
                </a:solidFill>
                <a:latin typeface="Calibri" pitchFamily="34" charset="0"/>
                <a:ea typeface="Calibri" pitchFamily="34" charset="0"/>
                <a:cs typeface="Calibri" pitchFamily="34" charset="0"/>
              </a:rPr>
              <a:t>ιδιοκτήτη </a:t>
            </a:r>
            <a:r>
              <a:rPr lang="el-GR" sz="1600" dirty="0">
                <a:solidFill>
                  <a:schemeClr val="accent3">
                    <a:lumMod val="75000"/>
                  </a:schemeClr>
                </a:solidFill>
                <a:latin typeface="Calibri" pitchFamily="34" charset="0"/>
                <a:ea typeface="Calibri" pitchFamily="34" charset="0"/>
                <a:cs typeface="Calibri" pitchFamily="34" charset="0"/>
              </a:rPr>
              <a:t>(αγνοούμε συν-ιδιοκτησίες αυτοκινήτων</a:t>
            </a:r>
            <a:r>
              <a:rPr lang="el-GR" sz="1600" dirty="0" smtClean="0">
                <a:solidFill>
                  <a:schemeClr val="accent3">
                    <a:lumMod val="75000"/>
                  </a:schemeClr>
                </a:solidFill>
                <a:latin typeface="Calibri" pitchFamily="34" charset="0"/>
                <a:ea typeface="Calibri" pitchFamily="34" charset="0"/>
                <a:cs typeface="Calibri" pitchFamily="34" charset="0"/>
              </a:rPr>
              <a:t>).</a:t>
            </a:r>
          </a:p>
          <a:p>
            <a:pPr algn="just">
              <a:buFont typeface="Wingdings" pitchFamily="2" charset="2"/>
              <a:buChar char="§"/>
            </a:pP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r>
              <a:rPr lang="el-GR" sz="1600" dirty="0" smtClean="0">
                <a:solidFill>
                  <a:schemeClr val="accent1">
                    <a:lumMod val="75000"/>
                  </a:schemeClr>
                </a:solidFill>
                <a:latin typeface="Calibri" pitchFamily="34" charset="0"/>
                <a:ea typeface="Calibri" pitchFamily="34" charset="0"/>
                <a:cs typeface="Calibri" pitchFamily="34" charset="0"/>
              </a:rPr>
              <a:t>Τι αλλάζει αν:</a:t>
            </a: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b="1" i="1" dirty="0">
                <a:solidFill>
                  <a:schemeClr val="accent1">
                    <a:lumMod val="75000"/>
                  </a:schemeClr>
                </a:solidFill>
                <a:latin typeface="Calibri" pitchFamily="34" charset="0"/>
                <a:ea typeface="Calibri" pitchFamily="34" charset="0"/>
                <a:cs typeface="Calibri" pitchFamily="34" charset="0"/>
              </a:rPr>
              <a:t> </a:t>
            </a:r>
            <a:r>
              <a:rPr lang="el-GR" sz="1600" b="1" i="1" dirty="0">
                <a:solidFill>
                  <a:schemeClr val="accent1">
                    <a:lumMod val="75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37</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38</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 xmlns:p14="http://schemas.microsoft.com/office/powerpoint/2010/main" val="1216187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4</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347395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5</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985984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6</a:t>
            </a:fld>
            <a:endParaRPr lang="el-GR" altLang="en-US" smtClean="0"/>
          </a:p>
        </p:txBody>
      </p:sp>
      <p:sp>
        <p:nvSpPr>
          <p:cNvPr id="38920" name="Text Box 5"/>
          <p:cNvSpPr txBox="1">
            <a:spLocks noChangeArrowheads="1"/>
          </p:cNvSpPr>
          <p:nvPr/>
        </p:nvSpPr>
        <p:spPr bwMode="auto">
          <a:xfrm>
            <a:off x="578272" y="5484564"/>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smtClean="0">
                <a:solidFill>
                  <a:schemeClr val="tx2">
                    <a:lumMod val="50000"/>
                  </a:schemeClr>
                </a:solidFill>
                <a:latin typeface="Calibri" pitchFamily="34" charset="0"/>
                <a:cs typeface="Calibri" pitchFamily="34" charset="0"/>
              </a:rPr>
              <a:t>Τμήμα</a:t>
            </a:r>
            <a:r>
              <a:rPr lang="el-GR" sz="1800" dirty="0" smtClean="0">
                <a:solidFill>
                  <a:schemeClr val="tx2">
                    <a:lumMod val="50000"/>
                  </a:schemeClr>
                </a:solidFill>
                <a:latin typeface="Calibri" pitchFamily="34" charset="0"/>
                <a:cs typeface="Calibri" pitchFamily="34" charset="0"/>
              </a:rPr>
              <a:t> </a:t>
            </a:r>
            <a:r>
              <a:rPr lang="el-GR" sz="1800" dirty="0">
                <a:solidFill>
                  <a:schemeClr val="tx2">
                    <a:lumMod val="50000"/>
                  </a:schemeClr>
                </a:solidFill>
                <a:latin typeface="Calibri" pitchFamily="34" charset="0"/>
                <a:cs typeface="Calibri" pitchFamily="34" charset="0"/>
              </a:rPr>
              <a:t>– </a:t>
            </a:r>
            <a:r>
              <a:rPr lang="el-GR" sz="1800" dirty="0" smtClean="0">
                <a:solidFill>
                  <a:schemeClr val="tx2">
                    <a:lumMod val="50000"/>
                  </a:schemeClr>
                </a:solidFill>
                <a:latin typeface="Calibri" pitchFamily="34" charset="0"/>
                <a:cs typeface="Calibri" pitchFamily="34" charset="0"/>
              </a:rPr>
              <a:t>Εργαζόμενος </a:t>
            </a:r>
            <a:r>
              <a:rPr lang="el-GR" sz="1800" dirty="0">
                <a:solidFill>
                  <a:schemeClr val="tx2">
                    <a:lumMod val="50000"/>
                  </a:schemeClr>
                </a:solidFill>
                <a:latin typeface="Calibri" pitchFamily="34" charset="0"/>
                <a:cs typeface="Calibri" pitchFamily="34" charset="0"/>
              </a:rPr>
              <a:t>(1-Ν)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a:latin typeface="Calibri" pitchFamily="34" charset="0"/>
                <a:cs typeface="Calibri" pitchFamily="34" charset="0"/>
              </a:rPr>
              <a:t>E1</a:t>
            </a:r>
            <a:r>
              <a:rPr lang="el-GR" sz="2800" dirty="0">
                <a:latin typeface="Calibri" pitchFamily="34" charset="0"/>
                <a:cs typeface="Calibri" pitchFamily="34" charset="0"/>
              </a:rPr>
              <a:t> .</a:t>
            </a:r>
            <a:endParaRPr lang="el-GR" sz="2800" dirty="0" smtClean="0">
              <a:latin typeface="Calibri" pitchFamily="34" charset="0"/>
              <a:cs typeface="Calibri" pitchFamily="34" charset="0"/>
            </a:endParaRPr>
          </a:p>
          <a:p>
            <a:pPr algn="just" eaLnBrk="0" hangingPunct="0">
              <a:spcBef>
                <a:spcPct val="50000"/>
              </a:spcBef>
            </a:pPr>
            <a:r>
              <a:rPr lang="el-GR" sz="2800" i="1" dirty="0" smtClean="0">
                <a:solidFill>
                  <a:schemeClr val="accent5">
                    <a:lumMod val="50000"/>
                  </a:schemeClr>
                </a:solidFill>
                <a:latin typeface="Calibri" pitchFamily="34" charset="0"/>
                <a:cs typeface="Calibri" pitchFamily="34" charset="0"/>
              </a:rPr>
              <a:t>Πο</a:t>
            </a:r>
            <a:r>
              <a:rPr lang="el-GR" sz="2800" i="1" dirty="0" smtClean="0">
                <a:solidFill>
                  <a:schemeClr val="accent1">
                    <a:lumMod val="75000"/>
                  </a:schemeClr>
                </a:solidFill>
                <a:latin typeface="Calibri" pitchFamily="34" charset="0"/>
                <a:cs typeface="Calibri" pitchFamily="34" charset="0"/>
              </a:rPr>
              <a:t>ιο </a:t>
            </a:r>
            <a:r>
              <a:rPr lang="el-GR" sz="2800" i="1" dirty="0" smtClean="0">
                <a:solidFill>
                  <a:schemeClr val="accent5">
                    <a:lumMod val="50000"/>
                  </a:schemeClr>
                </a:solidFill>
                <a:latin typeface="Calibri" pitchFamily="34" charset="0"/>
                <a:cs typeface="Calibri" pitchFamily="34" charset="0"/>
              </a:rPr>
              <a:t>είναι το πρωτεύον κλειδί της σχέσης που προκύπτει για τη συσχέτιση;</a:t>
            </a:r>
            <a:endParaRPr lang="en-US" sz="2800" i="1" dirty="0">
              <a:solidFill>
                <a:schemeClr val="accent5">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50278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7</a:t>
            </a:fld>
            <a:endParaRPr lang="el-GR" altLang="en-US" smtClean="0"/>
          </a:p>
        </p:txBody>
      </p:sp>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 name="Rectangle 47"/>
          <p:cNvSpPr>
            <a:spLocks noChangeArrowheads="1"/>
          </p:cNvSpPr>
          <p:nvPr/>
        </p:nvSpPr>
        <p:spPr bwMode="auto">
          <a:xfrm>
            <a:off x="5436096" y="37890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08104" y="37890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00192" y="37890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12160" y="37890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580112" y="33569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24328" y="37170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68344" y="37170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172400" y="37170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696075" y="47971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67512" y="47971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15212" y="47971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43775" y="47971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19812" y="47256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38950" y="44367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24128" y="41490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775575" y="43653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775575" y="43653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278812" y="40779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20037" y="47971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7991475" y="47971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52320" y="32849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44408" y="37170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24128" y="44364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4194425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75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75000"/>
                  </a:schemeClr>
                </a:solidFill>
                <a:latin typeface="Calibri" pitchFamily="34" charset="0"/>
                <a:cs typeface="Calibri" pitchFamily="34" charset="0"/>
              </a:rPr>
              <a:t>E1 </a:t>
            </a:r>
            <a:r>
              <a:rPr lang="el-GR" sz="2400" dirty="0" smtClean="0">
                <a:solidFill>
                  <a:schemeClr val="tx2">
                    <a:lumMod val="75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75000"/>
                  </a:schemeClr>
                </a:solidFill>
                <a:latin typeface="Calibri" pitchFamily="34" charset="0"/>
                <a:cs typeface="Calibri" pitchFamily="34" charset="0"/>
              </a:rPr>
              <a:t>E2</a:t>
            </a:r>
            <a:r>
              <a:rPr lang="el-GR" sz="2400" dirty="0" smtClean="0">
                <a:solidFill>
                  <a:schemeClr val="accent5">
                    <a:lumMod val="5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10412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9</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333043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2086</TotalTime>
  <Words>2219</Words>
  <Application>Microsoft Office PowerPoint</Application>
  <PresentationFormat>On-screen Show (4:3)</PresentationFormat>
  <Paragraphs>518</Paragraphs>
  <Slides>38</Slides>
  <Notes>38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Office Theme</vt:lpstr>
      <vt:lpstr>Visio</vt:lpstr>
      <vt:lpstr>Slide 1</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Slide 9</vt:lpstr>
      <vt:lpstr>(Δυαδική) 1-1 Συσχέτιση</vt:lpstr>
      <vt:lpstr>(Δυαδική) 1-1 Συσχέτιση</vt:lpstr>
      <vt:lpstr>(Δυαδική) 1-1 Συσχέτιση</vt:lpstr>
      <vt:lpstr>(Δυαδική) 1-Ν Συσχέτιση</vt:lpstr>
      <vt:lpstr>Παράδειγμα</vt:lpstr>
      <vt:lpstr>Σύνθετα Γνωρίσματα</vt:lpstr>
      <vt:lpstr>Πλειότιμα Γνωρίσματα</vt:lpstr>
      <vt:lpstr>Παράδειγμα</vt:lpstr>
      <vt:lpstr>Παράδειγμα</vt:lpstr>
      <vt:lpstr>Παράδειγμα</vt:lpstr>
      <vt:lpstr>Παράδειγμα</vt:lpstr>
      <vt:lpstr>Ασθενείς Τύποι Οντοτήτων</vt:lpstr>
      <vt:lpstr>Παράδειγμα</vt:lpstr>
      <vt:lpstr>Παράδειγμα</vt:lpstr>
      <vt:lpstr>Τριαδικές Συσχετίσεις</vt:lpstr>
      <vt:lpstr>Τριαδικές Συσχετίσεις</vt:lpstr>
      <vt:lpstr>Τριαδικές Συσχετίσεις</vt:lpstr>
      <vt:lpstr>Τριαδικές Συσχετίσεις</vt:lpstr>
      <vt:lpstr>Τριαδικές Συσχετίσεις</vt:lpstr>
      <vt:lpstr>Κλάσεις</vt:lpstr>
      <vt:lpstr>Κλάσεις</vt:lpstr>
      <vt:lpstr>Ανακεφαλαίωση</vt:lpstr>
      <vt:lpstr>Σε επόμενα μαθήματα</vt:lpstr>
      <vt:lpstr>Παράδειγμα</vt:lpstr>
      <vt:lpstr>Παράδειγμα (συνέχεια)</vt:lpstr>
      <vt:lpstr>Slide 35</vt:lpstr>
      <vt:lpstr>Παράδειγμα</vt:lpstr>
      <vt:lpstr>Παράδειγμα</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pitoura</cp:lastModifiedBy>
  <cp:revision>286</cp:revision>
  <dcterms:created xsi:type="dcterms:W3CDTF">2013-06-13T09:19:30Z</dcterms:created>
  <dcterms:modified xsi:type="dcterms:W3CDTF">2014-10-28T10:58:29Z</dcterms:modified>
</cp:coreProperties>
</file>