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80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729" r:id="rId15"/>
    <p:sldId id="730" r:id="rId16"/>
    <p:sldId id="731" r:id="rId17"/>
    <p:sldId id="732" r:id="rId18"/>
    <p:sldId id="733" r:id="rId19"/>
    <p:sldId id="734" r:id="rId20"/>
    <p:sldId id="735" r:id="rId21"/>
    <p:sldId id="736" r:id="rId22"/>
    <p:sldId id="737" r:id="rId23"/>
    <p:sldId id="738" r:id="rId24"/>
    <p:sldId id="739" r:id="rId25"/>
    <p:sldId id="740" r:id="rId26"/>
    <p:sldId id="741" r:id="rId27"/>
    <p:sldId id="742" r:id="rId28"/>
    <p:sldId id="744" r:id="rId29"/>
    <p:sldId id="743" r:id="rId30"/>
    <p:sldId id="745" r:id="rId31"/>
    <p:sldId id="746" r:id="rId32"/>
    <p:sldId id="747" r:id="rId33"/>
    <p:sldId id="795" r:id="rId34"/>
    <p:sldId id="748" r:id="rId35"/>
    <p:sldId id="749" r:id="rId36"/>
    <p:sldId id="750" r:id="rId37"/>
    <p:sldId id="751" r:id="rId38"/>
    <p:sldId id="752" r:id="rId39"/>
    <p:sldId id="753" r:id="rId40"/>
    <p:sldId id="754" r:id="rId41"/>
    <p:sldId id="755" r:id="rId42"/>
    <p:sldId id="756" r:id="rId43"/>
    <p:sldId id="757" r:id="rId44"/>
    <p:sldId id="758" r:id="rId45"/>
    <p:sldId id="759" r:id="rId46"/>
    <p:sldId id="760" r:id="rId47"/>
    <p:sldId id="794" r:id="rId48"/>
    <p:sldId id="791" r:id="rId49"/>
    <p:sldId id="761" r:id="rId50"/>
    <p:sldId id="762" r:id="rId51"/>
    <p:sldId id="763" r:id="rId52"/>
    <p:sldId id="764" r:id="rId53"/>
    <p:sldId id="765" r:id="rId54"/>
    <p:sldId id="766" r:id="rId55"/>
    <p:sldId id="767" r:id="rId56"/>
    <p:sldId id="768" r:id="rId57"/>
    <p:sldId id="769" r:id="rId58"/>
    <p:sldId id="770" r:id="rId59"/>
    <p:sldId id="772" r:id="rId60"/>
    <p:sldId id="773" r:id="rId61"/>
    <p:sldId id="774" r:id="rId62"/>
    <p:sldId id="775" r:id="rId63"/>
    <p:sldId id="776" r:id="rId64"/>
    <p:sldId id="777" r:id="rId65"/>
    <p:sldId id="778" r:id="rId66"/>
    <p:sldId id="779" r:id="rId67"/>
    <p:sldId id="780" r:id="rId68"/>
    <p:sldId id="782" r:id="rId69"/>
    <p:sldId id="783" r:id="rId70"/>
    <p:sldId id="771" r:id="rId71"/>
    <p:sldId id="784" r:id="rId72"/>
    <p:sldId id="785" r:id="rId73"/>
    <p:sldId id="786" r:id="rId74"/>
    <p:sldId id="787" r:id="rId75"/>
    <p:sldId id="788" r:id="rId76"/>
    <p:sldId id="789" r:id="rId77"/>
    <p:sldId id="790" r:id="rId78"/>
    <p:sldId id="657" r:id="rId7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70" d="100"/>
          <a:sy n="70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786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65</a:t>
            </a:fld>
            <a:endParaRPr lang="el-GR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66</a:t>
            </a:fld>
            <a:endParaRPr lang="el-GR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67</a:t>
            </a:fld>
            <a:endParaRPr lang="el-GR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68</a:t>
            </a:fld>
            <a:endParaRPr lang="el-GR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69</a:t>
            </a:fld>
            <a:endParaRPr lang="el-GR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32F69-7828-40A5-B464-FB3F70298687}" type="slidenum">
              <a:rPr lang="el-GR" smtClean="0"/>
              <a:pPr/>
              <a:t>70</a:t>
            </a:fld>
            <a:endParaRPr lang="el-GR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71</a:t>
            </a:fld>
            <a:endParaRPr lang="el-GR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72</a:t>
            </a:fld>
            <a:endParaRPr lang="el-GR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73</a:t>
            </a:fld>
            <a:endParaRPr lang="el-G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74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75</a:t>
            </a:fld>
            <a:endParaRPr lang="el-GR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76</a:t>
            </a:fld>
            <a:endParaRPr lang="el-GR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77</a:t>
            </a:fld>
            <a:endParaRPr lang="el-GR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528" y="2832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  <a:endPara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1150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     </a:t>
              </a:r>
              <a:r>
                <a:rPr lang="el-GR" sz="2000" dirty="0" smtClean="0">
                  <a:latin typeface="Times New Roman" pitchFamily="18" charset="0"/>
                </a:rPr>
                <a:t>Έτος 	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43000" y="4953000"/>
            <a:ext cx="7188200" cy="1222375"/>
            <a:chOff x="720" y="3120"/>
            <a:chExt cx="4528" cy="770"/>
          </a:xfrm>
        </p:grpSpPr>
        <p:sp>
          <p:nvSpPr>
            <p:cNvPr id="17419" name="Text Box 13"/>
            <p:cNvSpPr txBox="1">
              <a:spLocks noChangeArrowheads="1"/>
            </p:cNvSpPr>
            <p:nvPr/>
          </p:nvSpPr>
          <p:spPr bwMode="auto">
            <a:xfrm>
              <a:off x="720" y="3120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0" name="Line 14"/>
            <p:cNvSpPr>
              <a:spLocks noChangeShapeType="1"/>
            </p:cNvSpPr>
            <p:nvPr/>
          </p:nvSpPr>
          <p:spPr bwMode="auto">
            <a:xfrm>
              <a:off x="720" y="336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1" name="Line 15"/>
            <p:cNvSpPr>
              <a:spLocks noChangeShapeType="1"/>
            </p:cNvSpPr>
            <p:nvPr/>
          </p:nvSpPr>
          <p:spPr bwMode="auto">
            <a:xfrm>
              <a:off x="1776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2" name="Line 16"/>
            <p:cNvSpPr>
              <a:spLocks noChangeShapeType="1"/>
            </p:cNvSpPr>
            <p:nvPr/>
          </p:nvSpPr>
          <p:spPr bwMode="auto">
            <a:xfrm>
              <a:off x="26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3" name="Line 17"/>
            <p:cNvSpPr>
              <a:spLocks noChangeShapeType="1"/>
            </p:cNvSpPr>
            <p:nvPr/>
          </p:nvSpPr>
          <p:spPr bwMode="auto">
            <a:xfrm>
              <a:off x="3888" y="3120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676400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1997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124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1991 		</a:t>
              </a:r>
              <a:r>
                <a:rPr lang="el-GR" dirty="0" smtClean="0">
                  <a:latin typeface="Times New Roman" pitchFamily="18" charset="0"/>
                </a:rPr>
                <a:t>	104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95 </a:t>
              </a:r>
              <a:r>
                <a:rPr lang="en-US" dirty="0">
                  <a:latin typeface="Times New Roman" pitchFamily="18" charset="0"/>
                </a:rPr>
                <a:t>	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/>
              <a:t>σ  </a:t>
            </a:r>
            <a:r>
              <a:rPr lang="el-GR" sz="2400" baseline="-25000" dirty="0"/>
              <a:t>διάρκεια &gt; 100 </a:t>
            </a:r>
            <a:r>
              <a:rPr lang="en-US" sz="2400" baseline="-25000" dirty="0"/>
              <a:t>AND </a:t>
            </a:r>
            <a:r>
              <a:rPr lang="el-GR" sz="2400" baseline="-25000" dirty="0"/>
              <a:t>χρόνος &gt; 1995</a:t>
            </a:r>
            <a:r>
              <a:rPr lang="el-GR" sz="2400" dirty="0"/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</a:t>
              </a:r>
              <a:r>
                <a:rPr lang="el-GR" sz="2000" dirty="0">
                  <a:latin typeface="Times New Roman" pitchFamily="18" charset="0"/>
                </a:rPr>
                <a:t>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>
                  <a:latin typeface="Times New Roman" pitchFamily="18" charset="0"/>
                </a:rPr>
                <a:t>Δ</a:t>
              </a:r>
              <a:r>
                <a:rPr lang="el-GR" sz="2000" dirty="0" smtClean="0">
                  <a:latin typeface="Times New Roman" pitchFamily="18" charset="0"/>
                </a:rPr>
                <a:t>ιάρκεια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841500" y="3975100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219200" y="2971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6000" y="5130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3124200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latin typeface="Times New Roman" pitchFamily="18" charset="0"/>
                </a:rPr>
                <a:t>Τίτλος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  </a:t>
              </a:r>
              <a:r>
                <a:rPr lang="el-GR" sz="2000" dirty="0" smtClean="0">
                  <a:latin typeface="Times New Roman" pitchFamily="18" charset="0"/>
                </a:rPr>
                <a:t>Έτος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 </a:t>
              </a:r>
              <a:r>
                <a:rPr lang="el-GR" sz="2000" dirty="0" smtClean="0">
                  <a:latin typeface="Times New Roman" pitchFamily="18" charset="0"/>
                </a:rPr>
                <a:t>Είδος</a:t>
              </a:r>
              <a:endParaRPr lang="el-GR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</a:t>
              </a:r>
              <a:r>
                <a:rPr lang="el-GR" dirty="0" smtClean="0">
                  <a:latin typeface="Times New Roman" pitchFamily="18" charset="0"/>
                </a:rPr>
                <a:t>	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1992 		95 		</a:t>
              </a:r>
              <a:r>
                <a:rPr lang="el-GR" dirty="0" smtClean="0">
                  <a:latin typeface="Times New Roman" pitchFamily="18" charset="0"/>
                </a:rPr>
                <a:t>		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ιάρκεια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</a:t>
              </a:r>
              <a:r>
                <a:rPr lang="el-GR" sz="2000" dirty="0" smtClean="0">
                  <a:latin typeface="Times New Roman" pitchFamily="18" charset="0"/>
                </a:rPr>
                <a:t>ίτλος</a:t>
              </a:r>
              <a:r>
                <a:rPr lang="el-GR" sz="2000" dirty="0">
                  <a:latin typeface="Times New Roman" pitchFamily="18" charset="0"/>
                </a:rPr>
                <a:t>		</a:t>
              </a:r>
              <a:r>
                <a:rPr lang="el-GR" sz="2000" dirty="0" smtClean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Έτος	</a:t>
              </a:r>
              <a:r>
                <a:rPr lang="el-GR" sz="2000" dirty="0">
                  <a:latin typeface="Times New Roman" pitchFamily="18" charset="0"/>
                </a:rPr>
                <a:t>	</a:t>
              </a:r>
              <a:r>
                <a:rPr lang="el-GR" sz="2000" dirty="0" smtClean="0">
                  <a:latin typeface="Times New Roman" pitchFamily="18" charset="0"/>
                </a:rPr>
                <a:t>Διάρκεια</a:t>
              </a:r>
              <a:r>
                <a:rPr lang="el-GR" sz="2000" dirty="0">
                  <a:latin typeface="Times New Roman" pitchFamily="18" charset="0"/>
                </a:rPr>
                <a:t>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 smtClean="0">
                  <a:latin typeface="Times New Roman" pitchFamily="18" charset="0"/>
                </a:rPr>
                <a:t>	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ίδος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Είδος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20896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και Υλοποίηση Σχεσιακών Βάσεων δεδομένων</a:t>
            </a:r>
          </a:p>
          <a:p>
            <a:pPr marL="457200" indent="-457200" algn="just" eaLnBrk="0" hangingPunct="0"/>
            <a:endParaRPr lang="el-GR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0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ΓΧΔ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46100" y="46355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μικρότερο ή ίσο (πότε;)  με την αρχική σχέση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αντιμεταθετική;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Διάρκεια</a:t>
              </a:r>
              <a:endParaRPr lang="el-G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104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μεγαλύτερες των 100 λεπτών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(σ 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προκύπτουσα σχέση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διπλότιμων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7" name="Text Box 14"/>
          <p:cNvSpPr txBox="1">
            <a:spLocks noChangeArrowheads="1"/>
          </p:cNvSpPr>
          <p:nvPr/>
        </p:nvSpPr>
        <p:spPr bwMode="auto">
          <a:xfrm>
            <a:off x="4800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 S</a:t>
            </a:r>
          </a:p>
        </p:txBody>
      </p:sp>
      <p:sp>
        <p:nvSpPr>
          <p:cNvPr id="30738" name="Text Box 15"/>
          <p:cNvSpPr txBox="1">
            <a:spLocks noChangeArrowheads="1"/>
          </p:cNvSpPr>
          <p:nvPr/>
        </p:nvSpPr>
        <p:spPr bwMode="auto">
          <a:xfrm>
            <a:off x="6096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- S</a:t>
            </a:r>
          </a:p>
        </p:txBody>
      </p:sp>
      <p:sp>
        <p:nvSpPr>
          <p:cNvPr id="30739" name="Text Box 16"/>
          <p:cNvSpPr txBox="1">
            <a:spLocks noChangeArrowheads="1"/>
          </p:cNvSpPr>
          <p:nvPr/>
        </p:nvSpPr>
        <p:spPr bwMode="auto">
          <a:xfrm>
            <a:off x="7164388" y="36449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S -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331913" y="2565400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</a:t>
            </a:r>
            <a:r>
              <a:rPr lang="el-GR" sz="1000" b="1" dirty="0" smtClean="0"/>
              <a:t>	ανανάς</a:t>
            </a:r>
            <a:endParaRPr lang="el-GR" sz="1000" b="1" dirty="0"/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 smtClean="0"/>
              <a:t>	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 smtClean="0"/>
              <a:t>	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233488" y="1827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323850" y="3141663"/>
            <a:ext cx="8497888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της πίτσας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εύρεση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πληροφορίας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βάση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μια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-ταινίας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έτος-παραγωγής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Όνομα-ταινίας     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-</a:t>
              </a:r>
              <a:r>
                <a:rPr lang="el-GR" sz="2000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παραγωγής</a:t>
              </a: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1997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 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124 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1991 		 </a:t>
              </a:r>
              <a:r>
                <a:rPr lang="el-GR" dirty="0" smtClean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  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9179" y="1758476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 smtClean="0"/>
              <a:t>συμβολίζεται </a:t>
            </a:r>
            <a:r>
              <a:rPr lang="el-GR" sz="3600" dirty="0"/>
              <a:t>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 smtClean="0"/>
          </a:p>
          <a:p>
            <a:r>
              <a:rPr lang="el-GR" sz="3600" dirty="0" smtClean="0"/>
              <a:t>για </a:t>
            </a:r>
            <a:r>
              <a:rPr lang="el-GR" sz="3600" dirty="0"/>
              <a:t>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r>
              <a:rPr lang="el-GR" sz="3600" dirty="0" smtClean="0"/>
              <a:t>:</a:t>
            </a:r>
            <a:r>
              <a:rPr lang="en-US" sz="3600" dirty="0" smtClean="0"/>
              <a:t> </a:t>
            </a:r>
            <a:endParaRPr lang="el-GR" sz="3600" dirty="0" smtClean="0"/>
          </a:p>
          <a:p>
            <a:r>
              <a:rPr lang="el-GR" sz="3600" dirty="0" smtClean="0"/>
              <a:t>η </a:t>
            </a:r>
            <a:r>
              <a:rPr lang="el-GR" sz="3600" dirty="0"/>
              <a:t>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endParaRPr lang="el-GR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 smtClean="0"/>
              <a:t>είναι</a:t>
            </a:r>
            <a:r>
              <a:rPr lang="en-US" sz="3600" dirty="0" smtClean="0"/>
              <a:t> </a:t>
            </a:r>
            <a:r>
              <a:rPr lang="el-GR" sz="3600" dirty="0" smtClean="0"/>
              <a:t>ισοδύναμη </a:t>
            </a:r>
            <a:r>
              <a:rPr lang="el-GR" sz="3600" dirty="0"/>
              <a:t>του συμβολισμού </a:t>
            </a:r>
            <a:endParaRPr lang="el-GR" sz="3600" dirty="0" smtClean="0"/>
          </a:p>
          <a:p>
            <a:r>
              <a:rPr lang="en-US" sz="3600" dirty="0" smtClean="0"/>
              <a:t>S(B</a:t>
            </a:r>
            <a:r>
              <a:rPr lang="en-US" sz="3600" baseline="-25000" dirty="0" smtClean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42900" y="1968501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χιαστί γινόμενο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1449388" y="2030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49250" y="3763963"/>
            <a:ext cx="849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κάποιο συστατικό που αρέσει στο φοιτητή Δημήτρη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</a:t>
            </a:r>
            <a:r>
              <a:rPr lang="el-GR" sz="1000" b="1" dirty="0" smtClean="0"/>
              <a:t>(ΠΙΤΣΑ)ΣΥΣΤΑΤΙΚΟ</a:t>
            </a:r>
            <a:r>
              <a:rPr lang="el-GR" sz="1000" b="1" dirty="0"/>
              <a:t>	ΦΟΙΤΗΤΗΣ		</a:t>
            </a:r>
            <a:r>
              <a:rPr lang="el-GR" sz="1000" b="1" dirty="0" smtClean="0"/>
              <a:t>(ΑΡΕΣΕΙ)ΣΥΣΤΑΤΙΚΟ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09600" y="2514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09599" y="353477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 smtClean="0"/>
              <a:t>Παίζει1( Όνομα-Ηθοποιού, Παίζει-Τίτλος, Παίζει-Έτος)           </a:t>
            </a:r>
          </a:p>
          <a:p>
            <a:r>
              <a:rPr lang="el-GR" dirty="0" smtClean="0"/>
              <a:t>Παίζει( Όνομα-Ηθοποιού, Τίτλος</a:t>
            </a:r>
            <a:r>
              <a:rPr lang="el-GR" dirty="0"/>
              <a:t>, </a:t>
            </a:r>
            <a:r>
              <a:rPr lang="el-GR" dirty="0" smtClean="0"/>
              <a:t>Έτος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27593" y="5049672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Άλγεβρα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σύνολο τελεστών 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</a:t>
            </a:r>
            <a:r>
              <a:rPr kumimoji="1"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</a:t>
            </a:r>
            <a:r>
              <a:rPr kumimoji="1"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kumimoji="1"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βάση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πραγματικές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kumimoji="1"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SQL)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για την υλοποίησή τους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Ασπρόμαυρη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Έγχρωμη</a:t>
            </a:r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</a:t>
            </a: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600" b="1" dirty="0" smtClean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</a:t>
            </a:r>
            <a:endParaRPr lang="el-GR" sz="1600" b="1" dirty="0">
              <a:solidFill>
                <a:srgbClr val="0099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Παραμύθι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Φυγή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</a:t>
            </a:r>
            <a:r>
              <a:rPr lang="el-GR" sz="16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Άνοιξη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Ταινία.               Ταινία.   	            Διάρκεια</a:t>
            </a:r>
            <a:r>
              <a:rPr lang="el-GR" sz="900" b="1" dirty="0">
                <a:solidFill>
                  <a:srgbClr val="0099FF"/>
                </a:solidFill>
              </a:rPr>
              <a:t>	 </a:t>
            </a:r>
            <a:r>
              <a:rPr lang="el-GR" sz="900" b="1" dirty="0" smtClean="0">
                <a:solidFill>
                  <a:srgbClr val="0099FF"/>
                </a:solidFill>
              </a:rPr>
              <a:t>Είδος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</a:t>
            </a:r>
            <a:r>
              <a:rPr lang="el-GR" sz="900" dirty="0" smtClean="0"/>
              <a:t>	120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</a:t>
            </a:r>
            <a:r>
              <a:rPr lang="el-GR" sz="900" dirty="0" smtClean="0"/>
              <a:t>Ασπρόμαυρη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 smtClean="0"/>
              <a:t>Άνοιξη	</a:t>
            </a:r>
            <a:r>
              <a:rPr lang="el-GR" sz="900" dirty="0"/>
              <a:t>	1998	</a:t>
            </a:r>
            <a:r>
              <a:rPr lang="el-GR" sz="900" dirty="0" smtClean="0"/>
              <a:t>	101</a:t>
            </a:r>
            <a:r>
              <a:rPr lang="el-GR" sz="900" dirty="0"/>
              <a:t>	</a:t>
            </a:r>
            <a:r>
              <a:rPr lang="el-GR" sz="900" dirty="0" smtClean="0"/>
              <a:t>Έγχρωμη</a:t>
            </a:r>
            <a:endParaRPr lang="el-GR" sz="9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Παίζει-Έτος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/>
              <a:t>Παίζει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 smtClean="0">
                <a:solidFill>
                  <a:srgbClr val="0099FF"/>
                </a:solidFill>
              </a:rPr>
              <a:t>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Έτος 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       Διάρκεια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 </a:t>
            </a:r>
            <a:r>
              <a:rPr lang="el-GR" sz="900" b="1" dirty="0">
                <a:solidFill>
                  <a:srgbClr val="0099FF"/>
                </a:solidFill>
              </a:rPr>
              <a:t>Είδος 	</a:t>
            </a:r>
            <a:r>
              <a:rPr lang="el-GR" sz="900" b="1" dirty="0" smtClean="0">
                <a:solidFill>
                  <a:srgbClr val="0099FF"/>
                </a:solidFill>
              </a:rPr>
              <a:t>	Όνομα-Ηθοποιού</a:t>
            </a:r>
            <a:r>
              <a:rPr lang="el-GR" sz="900" b="1" dirty="0">
                <a:solidFill>
                  <a:srgbClr val="0099FF"/>
                </a:solidFill>
              </a:rPr>
              <a:t>		</a:t>
            </a:r>
            <a:r>
              <a:rPr lang="el-GR" sz="900" b="1" dirty="0" smtClean="0">
                <a:solidFill>
                  <a:srgbClr val="0099FF"/>
                </a:solidFill>
              </a:rPr>
              <a:t>Παίζει-Τίτλος</a:t>
            </a:r>
            <a:r>
              <a:rPr lang="el-GR" sz="900" b="1" dirty="0">
                <a:solidFill>
                  <a:srgbClr val="0099FF"/>
                </a:solidFill>
              </a:rPr>
              <a:t>	</a:t>
            </a:r>
            <a:r>
              <a:rPr lang="el-GR" sz="900" b="1" dirty="0" smtClean="0">
                <a:solidFill>
                  <a:srgbClr val="0099FF"/>
                </a:solidFill>
              </a:rPr>
              <a:t>Παίζει-</a:t>
            </a:r>
            <a:r>
              <a:rPr lang="el-GR" sz="900" b="1" dirty="0" smtClean="0">
                <a:solidFill>
                  <a:srgbClr val="0099FF"/>
                </a:solidFill>
              </a:rPr>
              <a:t>Έ</a:t>
            </a:r>
            <a:r>
              <a:rPr lang="el-GR" sz="900" b="1" dirty="0" smtClean="0">
                <a:solidFill>
                  <a:srgbClr val="0099FF"/>
                </a:solidFill>
              </a:rPr>
              <a:t>τος</a:t>
            </a:r>
            <a:endParaRPr lang="el-GR" sz="900" b="1" dirty="0">
              <a:solidFill>
                <a:srgbClr val="0099FF"/>
              </a:solidFill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	</a:t>
            </a:r>
            <a:r>
              <a:rPr lang="el-GR" sz="900" dirty="0" smtClean="0"/>
              <a:t>	Αλίκη </a:t>
            </a:r>
            <a:r>
              <a:rPr lang="el-GR" sz="900" dirty="0"/>
              <a:t>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</a:t>
            </a:r>
            <a:r>
              <a:rPr lang="el-GR" sz="900" dirty="0" smtClean="0"/>
              <a:t>Έγχρωμη	 </a:t>
            </a:r>
            <a:r>
              <a:rPr lang="el-GR" sz="900" dirty="0"/>
              <a:t>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</a:t>
            </a:r>
            <a:r>
              <a:rPr lang="el-GR" sz="900" dirty="0" smtClean="0"/>
              <a:t>	90</a:t>
            </a:r>
            <a:r>
              <a:rPr lang="el-GR" sz="900" dirty="0"/>
              <a:t>	Έγχρωμη </a:t>
            </a:r>
            <a:r>
              <a:rPr lang="el-GR" sz="900" dirty="0" smtClean="0"/>
              <a:t>	</a:t>
            </a:r>
            <a:r>
              <a:rPr lang="el-GR" sz="900" dirty="0"/>
              <a:t>	</a:t>
            </a:r>
            <a:r>
              <a:rPr lang="el-GR" sz="900" dirty="0" smtClean="0"/>
              <a:t>Κατερίνα </a:t>
            </a:r>
            <a:r>
              <a:rPr lang="el-GR" sz="900" dirty="0"/>
              <a:t>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Αλίκη Παππά		Παραμύθι	1930</a:t>
            </a:r>
          </a:p>
          <a:p>
            <a:r>
              <a:rPr lang="el-GR" sz="900" dirty="0"/>
              <a:t>Παραμύθι	 1990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Γεωργίου		Παραμύθι	1990</a:t>
            </a:r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Κώστας Χρήστου	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Μαρία Στεργίου		Άνοιξη	</a:t>
            </a:r>
            <a:r>
              <a:rPr lang="el-GR" sz="900" dirty="0" smtClean="0"/>
              <a:t>	1998</a:t>
            </a:r>
            <a:endParaRPr lang="el-GR" sz="900" dirty="0"/>
          </a:p>
          <a:p>
            <a:r>
              <a:rPr lang="el-GR" sz="900" dirty="0"/>
              <a:t>Παραμύθι	 1930	</a:t>
            </a:r>
            <a:r>
              <a:rPr lang="el-GR" sz="900" dirty="0" smtClean="0"/>
              <a:t>	120</a:t>
            </a:r>
            <a:r>
              <a:rPr lang="el-GR" sz="900" dirty="0"/>
              <a:t>	Ασπρόμαυρη 	Κατερίνα Αποστόλου	Φυγή	</a:t>
            </a:r>
            <a:r>
              <a:rPr lang="el-GR" sz="900" dirty="0" smtClean="0"/>
              <a:t>	2000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</a:t>
            </a:r>
            <a:r>
              <a:rPr lang="el-GR" sz="900" dirty="0" smtClean="0"/>
              <a:t>	2000</a:t>
            </a:r>
            <a:r>
              <a:rPr lang="el-GR" sz="900" dirty="0"/>
              <a:t>	</a:t>
            </a:r>
            <a:r>
              <a:rPr lang="el-GR" sz="900" dirty="0" smtClean="0"/>
              <a:t>	98</a:t>
            </a:r>
            <a:r>
              <a:rPr lang="el-GR" sz="900" dirty="0"/>
              <a:t>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νομα-Ηθοποιού, 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n-US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 =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44500" y="1592263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69888" y="2141538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8750" y="271780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539750" y="3294063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Comic Sans MS" pitchFamily="66" charset="0"/>
                  </a:rPr>
                  <a:t>=, &gt;, &lt;, </a:t>
                </a:r>
                <a:r>
                  <a:rPr lang="el-GR" sz="200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921000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45</a:t>
            </a:fld>
            <a:endParaRPr lang="el-GR" altLang="en-US" dirty="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 smtClean="0"/>
              <a:t>U            </a:t>
            </a:r>
            <a:r>
              <a:rPr lang="el-GR" sz="2400" b="1" baseline="-25000" dirty="0" smtClean="0"/>
              <a:t>A   </a:t>
            </a:r>
            <a:r>
              <a:rPr lang="el-GR" sz="2400" b="1" baseline="-25000" dirty="0"/>
              <a:t>&lt; </a:t>
            </a:r>
            <a:r>
              <a:rPr lang="el-GR" sz="2400" b="1" baseline="-25000" dirty="0" smtClean="0"/>
              <a:t> D</a:t>
            </a:r>
            <a:r>
              <a:rPr lang="el-GR" sz="2000" b="1" dirty="0" smtClean="0"/>
              <a:t> </a:t>
            </a:r>
            <a:r>
              <a:rPr lang="el-GR" sz="2000" b="1" dirty="0"/>
              <a:t>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9" name="Rectangle 27"/>
          <p:cNvSpPr>
            <a:spLocks noChangeArrowheads="1"/>
          </p:cNvSpPr>
          <p:nvPr/>
        </p:nvSpPr>
        <p:spPr bwMode="auto">
          <a:xfrm>
            <a:off x="96380" y="5715794"/>
            <a:ext cx="3789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U                 </a:t>
            </a:r>
            <a:r>
              <a:rPr lang="el-GR" sz="2000" dirty="0" smtClean="0"/>
              <a:t>A &lt; D </a:t>
            </a:r>
            <a:r>
              <a:rPr lang="el-GR" sz="2000" dirty="0"/>
              <a:t>AND </a:t>
            </a:r>
            <a:r>
              <a:rPr lang="el-GR" sz="2000" dirty="0" smtClean="0"/>
              <a:t>B </a:t>
            </a:r>
            <a:r>
              <a:rPr lang="el-GR" sz="2000" dirty="0">
                <a:sym typeface="Symbol" pitchFamily="18" charset="2"/>
              </a:rPr>
              <a:t> </a:t>
            </a:r>
            <a:r>
              <a:rPr lang="el-GR" sz="2000" dirty="0" smtClean="0">
                <a:sym typeface="Symbol" pitchFamily="18" charset="2"/>
              </a:rPr>
              <a:t>B</a:t>
            </a:r>
            <a:r>
              <a:rPr lang="el-GR" sz="2000" dirty="0" smtClean="0"/>
              <a:t> ‘         </a:t>
            </a:r>
            <a:r>
              <a:rPr lang="el-GR" sz="2000" dirty="0"/>
              <a:t>V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77430" y="5715794"/>
            <a:ext cx="325438" cy="215900"/>
            <a:chOff x="3945" y="1231"/>
            <a:chExt cx="205" cy="136"/>
          </a:xfrm>
        </p:grpSpPr>
        <p:sp>
          <p:nvSpPr>
            <p:cNvPr id="50191" name="AutoShape 2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2" name="AutoShape 3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ος</a:t>
            </a:r>
            <a:r>
              <a:rPr lang="el-GR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</a:rPr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9400" y="16732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168400" y="17526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Β1</a:t>
            </a:r>
            <a:r>
              <a:rPr lang="el-GR" sz="2000" dirty="0" smtClean="0">
                <a:latin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</a:rPr>
              <a:t>C1</a:t>
            </a:r>
            <a:endParaRPr lang="el-GR" sz="2000" dirty="0" smtClean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4	2	4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 smtClean="0">
                <a:latin typeface="Times New Roman" pitchFamily="18" charset="0"/>
              </a:rPr>
              <a:t>8 	9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800" y="3975100"/>
            <a:ext cx="69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τουλάχιστον μια τιμή του Α2 της </a:t>
            </a:r>
            <a:r>
              <a:rPr lang="en-US" dirty="0" smtClean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 smtClean="0"/>
              <a:t>Τις πλειάδες της </a:t>
            </a:r>
            <a:r>
              <a:rPr lang="en-US" dirty="0" smtClean="0"/>
              <a:t>R </a:t>
            </a:r>
            <a:r>
              <a:rPr lang="el-GR" dirty="0" smtClean="0"/>
              <a:t>για τις οποίες η τιμή του </a:t>
            </a:r>
            <a:r>
              <a:rPr lang="en-US" dirty="0" smtClean="0"/>
              <a:t>A1 </a:t>
            </a:r>
            <a:r>
              <a:rPr lang="el-GR" dirty="0" smtClean="0"/>
              <a:t>είναι μεγαλύτερη από όλες τις τιμές του Α2 της </a:t>
            </a:r>
            <a:r>
              <a:rPr lang="en-US" dirty="0" smtClean="0"/>
              <a:t>S</a:t>
            </a:r>
            <a:endParaRPr lang="el-GR" dirty="0" smtClean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</a:rPr>
              <a:t>Α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Β</a:t>
            </a:r>
            <a:r>
              <a:rPr lang="el-GR" sz="2000" dirty="0" smtClean="0">
                <a:latin typeface="Times New Roman" pitchFamily="18" charset="0"/>
              </a:rPr>
              <a:t>2	</a:t>
            </a:r>
            <a:r>
              <a:rPr lang="en-US" sz="2000" dirty="0" smtClean="0">
                <a:latin typeface="Times New Roman" pitchFamily="18" charset="0"/>
              </a:rPr>
              <a:t>C</a:t>
            </a:r>
            <a:r>
              <a:rPr lang="el-GR" sz="2000" dirty="0" smtClean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 smtClean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 smtClean="0">
                <a:latin typeface="Times New Roman" pitchFamily="18" charset="0"/>
              </a:rPr>
              <a:t>1	3	6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!=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Προγραμματισμού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ανα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μένετ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αι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να  είναι “Turing complete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ανα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μένετ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αι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να χρησιμοποιηθούν για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“δύσκολους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υπολογισμούς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προσπέλαση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σύνολα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latin typeface="Times New Roman" pitchFamily="18" charset="0"/>
              </a:rPr>
              <a:t>R</a:t>
            </a:r>
            <a:r>
              <a:rPr lang="el-GR" sz="2000" b="1" dirty="0" smtClean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 smtClean="0">
                <a:latin typeface="Times New Roman" pitchFamily="18" charset="0"/>
              </a:rPr>
              <a:t>   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 smtClean="0">
                <a:latin typeface="Times New Roman" pitchFamily="18" charset="0"/>
              </a:rPr>
              <a:t>Β = Β’</a:t>
            </a:r>
            <a:endParaRPr lang="el-GR" sz="1000" b="1" dirty="0">
              <a:latin typeface="Times New Roman" pitchFamily="18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19100" y="2159000"/>
            <a:ext cx="835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 όπου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παραλείπουμε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γνώρισμα της δεύτερης σχέσης από το αποτέλεσμα</a:t>
            </a:r>
          </a:p>
        </p:txBody>
      </p:sp>
      <p:sp>
        <p:nvSpPr>
          <p:cNvPr id="54280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29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διαφορετικό όνομα - μετονομασία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1981200" y="3949700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 </a:t>
            </a:r>
            <a:r>
              <a:rPr lang="en-US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λίστα1, λίστα2)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100" y="5626101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  <a:endParaRPr lang="el-GR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νομα-Ηθοποιού,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ίδος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Τ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,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Τί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=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Έ</a:t>
              </a:r>
              <a:r>
                <a:rPr lang="el-GR" sz="2400" baseline="-25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τος</a:t>
              </a:r>
              <a:r>
                <a:rPr lang="el-GR" sz="2000" dirty="0" err="1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</a:t>
              </a:r>
              <a:r>
                <a:rPr lang="el-GR" sz="2400" baseline="-25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ίδος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</a:t>
              </a:r>
              <a:r>
                <a:rPr lang="el-GR" sz="2000" dirty="0" smtClean="0">
                  <a:latin typeface="Calibri" pitchFamily="34" charset="0"/>
                  <a:ea typeface="Calibri" pitchFamily="34" charset="0"/>
                  <a:cs typeface="Calibri" pitchFamily="34" charset="0"/>
                </a:rPr>
                <a:t>))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1704188"/>
                </p:ext>
              </p:extLst>
            </p:nvPr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</a:t>
            </a:r>
            <a:r>
              <a:rPr lang="el-GR" sz="2000" b="1" dirty="0" smtClean="0">
                <a:latin typeface="Times New Roman" pitchFamily="18" charset="0"/>
              </a:rPr>
              <a:t>‘     </a:t>
            </a:r>
            <a:r>
              <a:rPr lang="el-GR" sz="2000" b="1" dirty="0">
                <a:latin typeface="Times New Roman" pitchFamily="18" charset="0"/>
              </a:rPr>
              <a:t>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</a:t>
            </a:r>
            <a:r>
              <a:rPr lang="en-US" sz="2000" b="1" dirty="0" smtClean="0"/>
              <a:t>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&gt;=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</a:t>
            </a:r>
            <a:r>
              <a:rPr lang="en-US" sz="2000" b="1" dirty="0" smtClean="0"/>
              <a:t>      </a:t>
            </a:r>
            <a:r>
              <a:rPr lang="el-GR" sz="2400" baseline="-25000" dirty="0"/>
              <a:t>Α</a:t>
            </a:r>
            <a:r>
              <a:rPr lang="en-US" sz="2400" baseline="-25000" dirty="0" smtClean="0"/>
              <a:t> </a:t>
            </a:r>
            <a:r>
              <a:rPr lang="en-US" sz="2400" baseline="-25000" dirty="0"/>
              <a:t>= </a:t>
            </a:r>
            <a:r>
              <a:rPr lang="el-GR" sz="2400" baseline="-25000" dirty="0"/>
              <a:t>Β</a:t>
            </a:r>
            <a:r>
              <a:rPr lang="en-US" sz="2000" b="1" dirty="0" smtClean="0"/>
              <a:t> </a:t>
            </a:r>
            <a:r>
              <a:rPr lang="en-US" sz="2000" b="1" dirty="0"/>
              <a:t>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36550" y="3587750"/>
            <a:ext cx="8497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971550" y="20351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 smtClean="0"/>
              <a:t>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Χαβάη	</a:t>
            </a:r>
            <a:r>
              <a:rPr lang="el-GR" sz="1000" b="1" dirty="0"/>
              <a:t>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</a:t>
            </a:r>
            <a:r>
              <a:rPr lang="el-GR" sz="1000" b="1" dirty="0" smtClean="0"/>
              <a:t>	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 smtClean="0"/>
              <a:t>Σπέσιαλ	</a:t>
            </a:r>
            <a:r>
              <a:rPr lang="el-GR" sz="1000" b="1" dirty="0"/>
              <a:t>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</a:t>
            </a:r>
            <a:r>
              <a:rPr lang="el-GR" sz="1000" b="1" dirty="0" smtClean="0"/>
              <a:t>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006600" y="17605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ΟΝΟΜΑ1		ΣΥΣΤΑΤΙΚΟ1		ΟΝΟΜΑ2	</a:t>
            </a:r>
            <a:r>
              <a:rPr lang="el-GR" sz="1000" b="1" dirty="0" smtClean="0"/>
              <a:t>ΣΥΣΤΑΤΙΚΟ2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</a:t>
            </a:r>
            <a:r>
              <a:rPr lang="el-GR" sz="1000" b="1" dirty="0" smtClean="0"/>
              <a:t>ανανάς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</a:t>
            </a:r>
            <a:r>
              <a:rPr lang="el-GR" sz="1000" b="1" dirty="0" smtClean="0"/>
              <a:t>ζαμπόν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</a:t>
            </a:r>
            <a:r>
              <a:rPr lang="en-US" sz="1000" b="1" dirty="0" smtClean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</a:t>
            </a:r>
            <a:r>
              <a:rPr lang="el-GR" sz="1000" b="1" dirty="0" smtClean="0"/>
              <a:t>	Χαβάη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Σπέσιαλ</a:t>
            </a:r>
            <a:r>
              <a:rPr lang="el-GR" sz="1000" b="1" dirty="0"/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</a:t>
            </a:r>
            <a:r>
              <a:rPr lang="el-GR" sz="1000" b="1" dirty="0" smtClean="0"/>
              <a:t>	Ελληνική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95288" y="765175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</a:t>
            </a:r>
            <a:r>
              <a:rPr lang="el-GR" sz="1000" b="1" dirty="0" smtClean="0"/>
              <a:t>ΣΥΣΤΑΤΙΚΟ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</a:t>
            </a:r>
            <a:r>
              <a:rPr lang="el-GR" sz="1000" b="1" dirty="0" smtClean="0"/>
              <a:t>	ΟΝΟΜΑ-ΠΙΤΣΑΣ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5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6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ανν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[X] = 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σχέσεων:     R               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0825" y="5516563"/>
            <a:ext cx="7561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«Με απλά λόγια, τις υπο-πλειάδες της </a:t>
            </a:r>
            <a:r>
              <a:rPr lang="en-US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Z </a:t>
            </a:r>
            <a:r>
              <a:rPr lang="el-GR" sz="1600" i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Χ»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2670175" y="21828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 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733675" y="3078163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330200" y="1905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7088" y="1773238"/>
            <a:ext cx="2209800" cy="3140075"/>
            <a:chOff x="1296" y="1872"/>
            <a:chExt cx="1392" cy="1978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1296" y="1872"/>
              <a:ext cx="1392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>
              <a:off x="1296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536" y="1872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339975" y="4489450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Q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484438" y="5084763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a</a:t>
            </a:r>
            <a:r>
              <a:rPr lang="en-US" sz="2000" baseline="-25000">
                <a:latin typeface="Times New Roman" pitchFamily="18" charset="0"/>
              </a:rPr>
              <a:t>2</a:t>
            </a:r>
            <a:endParaRPr lang="el-GR" sz="2000" baseline="-2500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484438" y="54451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 smtClean="0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665788" y="2032000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5221288" y="191611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1116013" y="2312988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>
            <a:off x="1116013" y="304323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6157913" y="2682875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8" name="Line 13"/>
          <p:cNvSpPr>
            <a:spLocks noChangeShapeType="1"/>
          </p:cNvSpPr>
          <p:nvPr/>
        </p:nvSpPr>
        <p:spPr bwMode="auto">
          <a:xfrm>
            <a:off x="6156325" y="3429000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5550" name="Text Box 20"/>
          <p:cNvSpPr txBox="1">
            <a:spLocks noChangeArrowheads="1"/>
          </p:cNvSpPr>
          <p:nvPr/>
        </p:nvSpPr>
        <p:spPr bwMode="auto">
          <a:xfrm>
            <a:off x="4121150" y="31877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>
              <a:latin typeface="Comic Sans MS" pitchFamily="66" charset="0"/>
            </a:endParaRP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 smtClean="0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33988" y="2073275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4789488" y="1957388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 smtClean="0">
                <a:latin typeface="Times New Roman" pitchFamily="18" charset="0"/>
              </a:rPr>
              <a:t>   </a:t>
            </a:r>
            <a:r>
              <a:rPr lang="en-US" sz="2000" b="1" dirty="0" smtClean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5918200" y="2570163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5918200" y="3373438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όλα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6200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υπόλοιπα γνωρίσματα να παίρνουν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τιμές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ελιά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0" y="4540250"/>
            <a:ext cx="585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76400" y="507365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11162" y="439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omic Sans MS" pitchFamily="66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421188" y="289242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Vegetarian		</a:t>
            </a: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3894138" y="1023938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3506788" y="2389188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Τ</a:t>
            </a:r>
            <a:r>
              <a:rPr lang="el-GR" sz="2000" baseline="-25000" dirty="0"/>
              <a:t>1</a:t>
            </a:r>
            <a:r>
              <a:rPr lang="el-GR" sz="2000" dirty="0"/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4-20</a:t>
            </a:r>
            <a:r>
              <a:rPr lang="en-US" dirty="0" smtClean="0"/>
              <a:t>1</a:t>
            </a:r>
            <a:r>
              <a:rPr lang="el-GR" dirty="0" smtClean="0"/>
              <a:t>5</a:t>
            </a:r>
            <a:endParaRPr lang="el-GR" altLang="en-US" dirty="0" smtClean="0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</a:t>
            </a:r>
            <a:r>
              <a:rPr lang="el-GR" sz="24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dirty="0" smtClean="0"/>
              <a:t>Βάσεις Δεδομένων 20</a:t>
            </a:r>
            <a:r>
              <a:rPr lang="en-US" dirty="0" smtClean="0"/>
              <a:t>1</a:t>
            </a:r>
            <a:r>
              <a:rPr lang="el-GR" dirty="0" smtClean="0"/>
              <a:t>4-20</a:t>
            </a:r>
            <a:r>
              <a:rPr lang="en-US" dirty="0" smtClean="0"/>
              <a:t>1</a:t>
            </a:r>
            <a:r>
              <a:rPr lang="el-GR" dirty="0" smtClean="0"/>
              <a:t>5</a:t>
            </a:r>
            <a:endParaRPr lang="el-GR" altLang="en-US" dirty="0" smtClean="0"/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-Ηθοποιού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(Παίζει) – π </a:t>
            </a:r>
            <a:r>
              <a:rPr lang="el-GR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11200" y="1917700"/>
            <a:ext cx="754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23900" y="3810000"/>
            <a:ext cx="7543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ορισμένο 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ABCA8B-5D39-4587-8489-2E5DDBDE03D0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57188" y="3357563"/>
            <a:ext cx="8497887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πίτσες που 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ένα συστατικό Τις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πίτσες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συστατικά.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παραπάνω από δύο 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</a:t>
            </a:r>
            <a:endParaRPr lang="en-US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47" name="Text Box 3"/>
          <p:cNvSpPr txBox="1">
            <a:spLocks noChangeArrowheads="1"/>
          </p:cNvSpPr>
          <p:nvPr/>
        </p:nvSpPr>
        <p:spPr bwMode="auto">
          <a:xfrm>
            <a:off x="1814513" y="182562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ΠΙΤΣΑΣ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ΣΥΣΤΑΤΙΚΟ-ΑΡΕΣΕΙ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762000" y="1871662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αριστερή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εξωτερική 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είτε της σχέσης στα δεξιά 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   4     null</a:t>
              </a: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590550" y="16795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mname,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os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a-ipaddr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v-ipaddr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374650" y="311943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8" name="TextBox 8"/>
          <p:cNvSpPr txBox="1">
            <a:spLocks noChangeArrowheads="1"/>
          </p:cNvSpPr>
          <p:nvPr/>
        </p:nvSpPr>
        <p:spPr bwMode="auto">
          <a:xfrm>
            <a:off x="374650" y="4775200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19/10/2014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74650" y="5280025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3" y="3527425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598488" y="2230438"/>
            <a:ext cx="828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ερώτηση με απλά λόγια – ποιο είναι το αποτέλεσμα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75</a:t>
            </a:fld>
            <a:endParaRPr lang="el-GR" altLang="en-US" smtClean="0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539750" y="981075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323850" y="2476500"/>
            <a:ext cx="8497888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διαφορετικές μπύρες.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διαφορετικές μπύρες.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 smtClean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</a:t>
            </a:r>
            <a:r>
              <a:rPr lang="el-GR" sz="1000" b="1" dirty="0" smtClean="0"/>
              <a:t>ΣΥ-ΜΑΓΑΖΙ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l-GR" sz="1000" dirty="0" smtClean="0"/>
              <a:t>Ζυθοπωλείο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smtClean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 smtClean="0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</a:t>
            </a:r>
            <a:r>
              <a:rPr lang="el-GR" sz="1000" b="1" dirty="0" smtClean="0"/>
              <a:t>Π-ΜΠΥΡΑ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smtClean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smtClean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</a:t>
            </a:r>
            <a:r>
              <a:rPr lang="el-GR" sz="1000" b="1" dirty="0" smtClean="0"/>
              <a:t>ΣΕ-ΜΠΥΡΑ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</a:t>
            </a:r>
            <a:r>
              <a:rPr lang="en-US" sz="1000" dirty="0" smtClean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 smtClean="0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 smtClean="0"/>
              <a:t>Leffe</a:t>
            </a:r>
            <a:r>
              <a:rPr lang="en-US" sz="1000" dirty="0" smtClean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smtClean="0"/>
              <a:t>Fix</a:t>
            </a:r>
            <a:endParaRPr lang="el-GR" sz="1000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4384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κομμάτια από μια σχέση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(σ) είτε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 (π)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62585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Οι συνηθισμένες πράξεις συνόλου: ένωση, τομή, διαφορά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3319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28800" y="4216400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38200" y="304800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6000" y="5130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Το σχήμα εξόδου είναι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4292</Words>
  <Application>Microsoft Office PowerPoint</Application>
  <PresentationFormat>On-screen Show (4:3)</PresentationFormat>
  <Paragraphs>1150</Paragraphs>
  <Slides>78</Slides>
  <Notes>78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0" baseType="lpstr"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Προβολή (π)</vt:lpstr>
      <vt:lpstr>Παράδειγμα</vt:lpstr>
      <vt:lpstr>Πράξεις Συνόλων</vt:lpstr>
      <vt:lpstr>Πράξεις Συνόλων</vt:lpstr>
      <vt:lpstr>Παραδείγματα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Μετονομασία</vt:lpstr>
      <vt:lpstr>Μετονομασία</vt:lpstr>
      <vt:lpstr>Μετονομασία</vt:lpstr>
      <vt:lpstr>Καρτεσιανό Γινόμενο</vt:lpstr>
      <vt:lpstr>Καρτεσιανό Γινόμενο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Συνένωση (join)</vt:lpstr>
      <vt:lpstr>Συνένωση</vt:lpstr>
      <vt:lpstr>Συνένωση</vt:lpstr>
      <vt:lpstr>Παράδειγμα</vt:lpstr>
      <vt:lpstr> Επανάληψη</vt:lpstr>
      <vt:lpstr>Παραδείγματα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Παράδειγμα</vt:lpstr>
      <vt:lpstr>Παράδειγμα</vt:lpstr>
      <vt:lpstr>Σχεσιακή Άλγεβρα</vt:lpstr>
      <vt:lpstr>Παράδειγμα</vt:lpstr>
      <vt:lpstr>PowerPoint Presentation</vt:lpstr>
      <vt:lpstr>Παράδειγμα</vt:lpstr>
      <vt:lpstr>Διαίρεση</vt:lpstr>
      <vt:lpstr>Διαίρεση</vt:lpstr>
      <vt:lpstr>Διαίρεση</vt:lpstr>
      <vt:lpstr>Διαίρεση</vt:lpstr>
      <vt:lpstr>Διαίρεση</vt:lpstr>
      <vt:lpstr>Παράδειγμα</vt:lpstr>
      <vt:lpstr>Διαίρεση</vt:lpstr>
      <vt:lpstr>PowerPoint Presentation</vt:lpstr>
      <vt:lpstr>Διαίρεση</vt:lpstr>
      <vt:lpstr>Διαίρεση</vt:lpstr>
      <vt:lpstr>Παράδειγμα</vt:lpstr>
      <vt:lpstr>Αναδρομική Κλειστότητα</vt:lpstr>
      <vt:lpstr>Εξωτερική Συνένωση</vt:lpstr>
      <vt:lpstr>Παράδειγμα</vt:lpstr>
      <vt:lpstr>Παράδειγμα</vt:lpstr>
      <vt:lpstr>Παραδείγματα</vt:lpstr>
      <vt:lpstr>Παράδειγμα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E. PITOURA</cp:lastModifiedBy>
  <cp:revision>321</cp:revision>
  <dcterms:created xsi:type="dcterms:W3CDTF">2013-06-13T09:19:30Z</dcterms:created>
  <dcterms:modified xsi:type="dcterms:W3CDTF">2014-11-22T16:20:19Z</dcterms:modified>
</cp:coreProperties>
</file>