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120"/>
  </p:notesMasterIdLst>
  <p:handoutMasterIdLst>
    <p:handoutMasterId r:id="rId121"/>
  </p:handoutMasterIdLst>
  <p:sldIdLst>
    <p:sldId id="457" r:id="rId2"/>
    <p:sldId id="972" r:id="rId3"/>
    <p:sldId id="797" r:id="rId4"/>
    <p:sldId id="798" r:id="rId5"/>
    <p:sldId id="969" r:id="rId6"/>
    <p:sldId id="801" r:id="rId7"/>
    <p:sldId id="802" r:id="rId8"/>
    <p:sldId id="803" r:id="rId9"/>
    <p:sldId id="804" r:id="rId10"/>
    <p:sldId id="805" r:id="rId11"/>
    <p:sldId id="806" r:id="rId12"/>
    <p:sldId id="807" r:id="rId13"/>
    <p:sldId id="808" r:id="rId14"/>
    <p:sldId id="809" r:id="rId15"/>
    <p:sldId id="810" r:id="rId16"/>
    <p:sldId id="811" r:id="rId17"/>
    <p:sldId id="812" r:id="rId18"/>
    <p:sldId id="813" r:id="rId19"/>
    <p:sldId id="814" r:id="rId20"/>
    <p:sldId id="815" r:id="rId21"/>
    <p:sldId id="970" r:id="rId22"/>
    <p:sldId id="817" r:id="rId23"/>
    <p:sldId id="818" r:id="rId24"/>
    <p:sldId id="819" r:id="rId25"/>
    <p:sldId id="820" r:id="rId26"/>
    <p:sldId id="821" r:id="rId27"/>
    <p:sldId id="822" r:id="rId28"/>
    <p:sldId id="823" r:id="rId29"/>
    <p:sldId id="824" r:id="rId30"/>
    <p:sldId id="825" r:id="rId31"/>
    <p:sldId id="826" r:id="rId32"/>
    <p:sldId id="827" r:id="rId33"/>
    <p:sldId id="828" r:id="rId34"/>
    <p:sldId id="829" r:id="rId35"/>
    <p:sldId id="830" r:id="rId36"/>
    <p:sldId id="831" r:id="rId37"/>
    <p:sldId id="973" r:id="rId38"/>
    <p:sldId id="832" r:id="rId39"/>
    <p:sldId id="833" r:id="rId40"/>
    <p:sldId id="836" r:id="rId41"/>
    <p:sldId id="837" r:id="rId42"/>
    <p:sldId id="838" r:id="rId43"/>
    <p:sldId id="974" r:id="rId44"/>
    <p:sldId id="840" r:id="rId45"/>
    <p:sldId id="841" r:id="rId46"/>
    <p:sldId id="842" r:id="rId47"/>
    <p:sldId id="843" r:id="rId48"/>
    <p:sldId id="844" r:id="rId49"/>
    <p:sldId id="845" r:id="rId50"/>
    <p:sldId id="846" r:id="rId51"/>
    <p:sldId id="847" r:id="rId52"/>
    <p:sldId id="975" r:id="rId53"/>
    <p:sldId id="849" r:id="rId54"/>
    <p:sldId id="850" r:id="rId55"/>
    <p:sldId id="851" r:id="rId56"/>
    <p:sldId id="852" r:id="rId57"/>
    <p:sldId id="853" r:id="rId58"/>
    <p:sldId id="854" r:id="rId59"/>
    <p:sldId id="855" r:id="rId60"/>
    <p:sldId id="856" r:id="rId61"/>
    <p:sldId id="857" r:id="rId62"/>
    <p:sldId id="858" r:id="rId63"/>
    <p:sldId id="859" r:id="rId64"/>
    <p:sldId id="860" r:id="rId65"/>
    <p:sldId id="861" r:id="rId66"/>
    <p:sldId id="862" r:id="rId67"/>
    <p:sldId id="863" r:id="rId68"/>
    <p:sldId id="864" r:id="rId69"/>
    <p:sldId id="865" r:id="rId70"/>
    <p:sldId id="866" r:id="rId71"/>
    <p:sldId id="867" r:id="rId72"/>
    <p:sldId id="868" r:id="rId73"/>
    <p:sldId id="869" r:id="rId74"/>
    <p:sldId id="870" r:id="rId75"/>
    <p:sldId id="871" r:id="rId76"/>
    <p:sldId id="872" r:id="rId77"/>
    <p:sldId id="873" r:id="rId78"/>
    <p:sldId id="874" r:id="rId79"/>
    <p:sldId id="977" r:id="rId80"/>
    <p:sldId id="876" r:id="rId81"/>
    <p:sldId id="877" r:id="rId82"/>
    <p:sldId id="878" r:id="rId83"/>
    <p:sldId id="879" r:id="rId84"/>
    <p:sldId id="880" r:id="rId85"/>
    <p:sldId id="881" r:id="rId86"/>
    <p:sldId id="882" r:id="rId87"/>
    <p:sldId id="883" r:id="rId88"/>
    <p:sldId id="884" r:id="rId89"/>
    <p:sldId id="885" r:id="rId90"/>
    <p:sldId id="886" r:id="rId91"/>
    <p:sldId id="887" r:id="rId92"/>
    <p:sldId id="991" r:id="rId93"/>
    <p:sldId id="982" r:id="rId94"/>
    <p:sldId id="984" r:id="rId95"/>
    <p:sldId id="985" r:id="rId96"/>
    <p:sldId id="989" r:id="rId97"/>
    <p:sldId id="990" r:id="rId98"/>
    <p:sldId id="986" r:id="rId99"/>
    <p:sldId id="993" r:id="rId100"/>
    <p:sldId id="980" r:id="rId101"/>
    <p:sldId id="979" r:id="rId102"/>
    <p:sldId id="904" r:id="rId103"/>
    <p:sldId id="905" r:id="rId104"/>
    <p:sldId id="906" r:id="rId105"/>
    <p:sldId id="907" r:id="rId106"/>
    <p:sldId id="908" r:id="rId107"/>
    <p:sldId id="909" r:id="rId108"/>
    <p:sldId id="910" r:id="rId109"/>
    <p:sldId id="911" r:id="rId110"/>
    <p:sldId id="912" r:id="rId111"/>
    <p:sldId id="981" r:id="rId112"/>
    <p:sldId id="914" r:id="rId113"/>
    <p:sldId id="915" r:id="rId114"/>
    <p:sldId id="916" r:id="rId115"/>
    <p:sldId id="917" r:id="rId116"/>
    <p:sldId id="918" r:id="rId117"/>
    <p:sldId id="919" r:id="rId118"/>
    <p:sldId id="992" r:id="rId1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70" d="100"/>
          <a:sy n="70" d="100"/>
        </p:scale>
        <p:origin x="-162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9370"/>
    </p:cViewPr>
  </p:sorterViewPr>
  <p:notesViewPr>
    <p:cSldViewPr snapToGrid="0">
      <p:cViewPr varScale="1">
        <p:scale>
          <a:sx n="82" d="100"/>
          <a:sy n="82" d="100"/>
        </p:scale>
        <p:origin x="-206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presProps" Target="pres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viewProps" Target="viewProps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notesMaster" Target="notesMasters/notesMaster1.xml"/><Relationship Id="rId125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887FF3-5DE3-4299-AE11-B51092359660}" type="datetimeFigureOut">
              <a:rPr lang="el-GR" smtClean="0"/>
              <a:t>22/11/2014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547DA3-97BF-4202-BAC3-252ADF2CCDB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36489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111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  <p:sp>
        <p:nvSpPr>
          <p:cNvPr id="184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548ED1-6D27-4E08-8A5C-FFA97A2285BE}" type="slidenum">
              <a:rPr lang="el-GR" smtClean="0"/>
              <a:pPr/>
              <a:t>117</a:t>
            </a:fld>
            <a:endParaRPr lang="el-G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118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2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182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6F1307-3284-4B4B-B049-7E92773BE10D}" type="slidenum">
              <a:rPr lang="el-GR" smtClean="0"/>
              <a:pPr/>
              <a:t>4</a:t>
            </a:fld>
            <a:endParaRPr lang="el-G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5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43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3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183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3859B1-594A-4FF6-8396-B240AB05F212}" type="slidenum">
              <a:rPr lang="el-GR" smtClean="0"/>
              <a:pPr/>
              <a:t>50</a:t>
            </a:fld>
            <a:endParaRPr lang="el-G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52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79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92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100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el-GR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Βάσεις Δεδομένων 20</a:t>
            </a:r>
            <a:r>
              <a:rPr lang="en-US"/>
              <a:t>11</a:t>
            </a:r>
            <a:r>
              <a:rPr lang="el-GR"/>
              <a:t>-20</a:t>
            </a:r>
            <a:r>
              <a:rPr lang="en-US"/>
              <a:t>12</a:t>
            </a:r>
            <a:endParaRPr lang="el-G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E5F4B-6605-4344-8EE5-FFA6F19D98D1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  <p:sldLayoutId id="2147483981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2921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SQL</a:t>
            </a:r>
            <a:endParaRPr lang="el-GR" sz="5400" dirty="0" smtClean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274512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52662D-B574-43AF-919E-660A7F5B4740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279556" name="Text Box 4"/>
          <p:cNvSpPr txBox="1">
            <a:spLocks noChangeArrowheads="1"/>
          </p:cNvSpPr>
          <p:nvPr/>
        </p:nvSpPr>
        <p:spPr bwMode="auto">
          <a:xfrm>
            <a:off x="1047750" y="4576763"/>
            <a:ext cx="7772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</a:p>
          <a:p>
            <a:pPr eaLnBrk="0" hangingPunct="0"/>
            <a:r>
              <a:rPr lang="el-GR" sz="20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Παίζει</a:t>
            </a:r>
          </a:p>
          <a:p>
            <a:pPr eaLnBrk="0" hangingPunct="0"/>
            <a:r>
              <a:rPr lang="el-GR" sz="20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Τίτλος = ''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Gone by the Wind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''</a:t>
            </a:r>
          </a:p>
        </p:txBody>
      </p:sp>
      <p:sp>
        <p:nvSpPr>
          <p:cNvPr id="279557" name="Text Box 5"/>
          <p:cNvSpPr txBox="1">
            <a:spLocks noChangeArrowheads="1"/>
          </p:cNvSpPr>
          <p:nvPr/>
        </p:nvSpPr>
        <p:spPr bwMode="auto">
          <a:xfrm>
            <a:off x="539750" y="3886201"/>
            <a:ext cx="80962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Ονόματα ηθοποιών που παίζουν στην ταινία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Gone by the Wind </a:t>
            </a:r>
          </a:p>
        </p:txBody>
      </p:sp>
      <p:sp>
        <p:nvSpPr>
          <p:cNvPr id="13321" name="Text Box 6"/>
          <p:cNvSpPr txBox="1">
            <a:spLocks noChangeArrowheads="1"/>
          </p:cNvSpPr>
          <p:nvPr/>
        </p:nvSpPr>
        <p:spPr bwMode="auto">
          <a:xfrm>
            <a:off x="1403350" y="2286000"/>
            <a:ext cx="5911850" cy="8509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6" grpId="0" autoUpdateAnimBg="0"/>
      <p:bldP spid="279557" grpId="0" autoUpdateAnimBg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100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85800" y="2574330"/>
            <a:ext cx="7518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Γλώσσα Ενημερώσεις Δεδομένων</a:t>
            </a:r>
          </a:p>
        </p:txBody>
      </p:sp>
      <p:sp>
        <p:nvSpPr>
          <p:cNvPr id="6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7EBB09-1F2F-4935-B7A4-F45E03F75513}" type="slidenum">
              <a:rPr lang="el-GR" altLang="en-US" smtClean="0"/>
              <a:pPr/>
              <a:t>101</a:t>
            </a:fld>
            <a:endParaRPr lang="el-GR" altLang="en-US" smtClean="0"/>
          </a:p>
        </p:txBody>
      </p:sp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l-GR" sz="2000" i="1">
              <a:latin typeface="Times New Roman" pitchFamily="18" charset="0"/>
            </a:endParaRPr>
          </a:p>
        </p:txBody>
      </p:sp>
      <p:sp>
        <p:nvSpPr>
          <p:cNvPr id="4103" name="Text Box 4"/>
          <p:cNvSpPr txBox="1">
            <a:spLocks noChangeArrowheads="1"/>
          </p:cNvSpPr>
          <p:nvPr/>
        </p:nvSpPr>
        <p:spPr bwMode="auto">
          <a:xfrm>
            <a:off x="412750" y="1570038"/>
            <a:ext cx="843915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 eaLnBrk="0" hangingPunct="0"/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Ορισμού (του σχήματος</a:t>
            </a:r>
            <a:r>
              <a:rPr lang="el-GR" sz="2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Χειρισμού </a:t>
            </a:r>
            <a:r>
              <a:rPr lang="el-GR" sz="2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Δεδομένων (ΓΧΔ)</a:t>
            </a:r>
            <a:endParaRPr lang="el-GR" sz="2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1371600" lvl="2" indent="-457200" algn="just" eaLnBrk="0" hangingPunct="0">
              <a:buFont typeface="Wingdings" pitchFamily="2" charset="2"/>
              <a:buChar char="§"/>
            </a:pP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Τροποποίησης Δεδομένων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(εισαγωγή, 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διαγραφή,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ενημέρωση 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πλειάδων)</a:t>
            </a:r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1371600" lvl="2" indent="-457200" algn="just" eaLnBrk="0" hangingPunct="0">
              <a:buFont typeface="Wingdings" pitchFamily="2" charset="2"/>
              <a:buChar char="§"/>
            </a:pP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Ερωτήσεων</a:t>
            </a:r>
            <a:r>
              <a:rPr lang="en-US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Query Languages)</a:t>
            </a:r>
            <a:endParaRPr lang="el-GR" sz="24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146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06E725-1818-4FB9-9CEF-BE533AA101B7}" type="slidenum">
              <a:rPr lang="el-GR" altLang="en-US" smtClean="0"/>
              <a:pPr/>
              <a:t>102</a:t>
            </a:fld>
            <a:endParaRPr lang="el-GR" altLang="en-US" smtClean="0"/>
          </a:p>
        </p:txBody>
      </p:sp>
      <p:sp>
        <p:nvSpPr>
          <p:cNvPr id="114694" name="Text Box 3"/>
          <p:cNvSpPr txBox="1">
            <a:spLocks noChangeArrowheads="1"/>
          </p:cNvSpPr>
          <p:nvPr/>
        </p:nvSpPr>
        <p:spPr bwMode="auto">
          <a:xfrm>
            <a:off x="760413" y="1882775"/>
            <a:ext cx="7086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l-GR" sz="3200" b="0" dirty="0">
                <a:solidFill>
                  <a:schemeClr val="accent6">
                    <a:lumMod val="75000"/>
                  </a:schemeClr>
                </a:solidFill>
              </a:rPr>
              <a:t>Τροποποιήσεις</a:t>
            </a:r>
          </a:p>
        </p:txBody>
      </p:sp>
      <p:sp>
        <p:nvSpPr>
          <p:cNvPr id="114695" name="Text Box 4"/>
          <p:cNvSpPr txBox="1">
            <a:spLocks noChangeArrowheads="1"/>
          </p:cNvSpPr>
          <p:nvPr/>
        </p:nvSpPr>
        <p:spPr bwMode="auto">
          <a:xfrm>
            <a:off x="1128713" y="2568575"/>
            <a:ext cx="6629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1. Διαγραφή</a:t>
            </a:r>
          </a:p>
          <a:p>
            <a:pPr algn="ctr" eaLnBrk="0" hangingPunct="0">
              <a:spcBef>
                <a:spcPct val="50000"/>
              </a:spcBef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2. Εισαγωγή</a:t>
            </a:r>
          </a:p>
          <a:p>
            <a:pPr algn="ctr" eaLnBrk="0" hangingPunct="0">
              <a:spcBef>
                <a:spcPct val="50000"/>
              </a:spcBef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3. Ενημέρωση</a:t>
            </a:r>
          </a:p>
        </p:txBody>
      </p:sp>
      <p:sp>
        <p:nvSpPr>
          <p:cNvPr id="114697" name="Text Box 6"/>
          <p:cNvSpPr txBox="1">
            <a:spLocks noChangeArrowheads="1"/>
          </p:cNvSpPr>
          <p:nvPr/>
        </p:nvSpPr>
        <p:spPr bwMode="auto">
          <a:xfrm>
            <a:off x="349250" y="4356100"/>
            <a:ext cx="85693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Οι εντολές αυτές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μεταβάλλουν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το στιγμιότυπο της βάσης δεδομένων (δηλαδή, το περιεχόμενο των πινάκων)</a:t>
            </a:r>
          </a:p>
        </p:txBody>
      </p:sp>
      <p:sp>
        <p:nvSpPr>
          <p:cNvPr id="114698" name="Text Box 7"/>
          <p:cNvSpPr txBox="1">
            <a:spLocks noChangeArrowheads="1"/>
          </p:cNvSpPr>
          <p:nvPr/>
        </p:nvSpPr>
        <p:spPr bwMode="auto">
          <a:xfrm>
            <a:off x="2987675" y="5516563"/>
            <a:ext cx="4824413" cy="6413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8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Δείτε και τις σχετικές διαφάνειες προηγούμενου μαθήματος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Τροποποίηση ΒΔ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157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297EDD-AA3F-454F-8C53-62F19FB7794A}" type="slidenum">
              <a:rPr lang="el-GR" altLang="en-US" smtClean="0"/>
              <a:pPr/>
              <a:t>103</a:t>
            </a:fld>
            <a:endParaRPr lang="el-GR" altLang="en-US" smtClean="0"/>
          </a:p>
        </p:txBody>
      </p:sp>
      <p:sp>
        <p:nvSpPr>
          <p:cNvPr id="115719" name="Text Box 4"/>
          <p:cNvSpPr txBox="1">
            <a:spLocks noChangeArrowheads="1"/>
          </p:cNvSpPr>
          <p:nvPr/>
        </p:nvSpPr>
        <p:spPr bwMode="auto">
          <a:xfrm>
            <a:off x="611188" y="2276475"/>
            <a:ext cx="822960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 να εισάγουμε δεδομένα σε μια σχέση είτε</a:t>
            </a:r>
          </a:p>
          <a:p>
            <a:pPr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(α) προσδιορίζουμε την πλειάδα, </a:t>
            </a:r>
            <a:endParaRPr lang="en-US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είτε</a:t>
            </a:r>
          </a:p>
          <a:p>
            <a:pPr eaLnBrk="0" hangingPunct="0"/>
            <a:endParaRPr lang="en-US" sz="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(β) γράφουμε μια ερώτηση που το αποτέλεσμα της εισάγεται στη σχέση. </a:t>
            </a:r>
          </a:p>
        </p:txBody>
      </p:sp>
      <p:sp>
        <p:nvSpPr>
          <p:cNvPr id="115720" name="Text Box 5"/>
          <p:cNvSpPr txBox="1">
            <a:spLocks noChangeArrowheads="1"/>
          </p:cNvSpPr>
          <p:nvPr/>
        </p:nvSpPr>
        <p:spPr bwMode="auto">
          <a:xfrm>
            <a:off x="900113" y="3571875"/>
            <a:ext cx="6210371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chemeClr val="tx1">
                    <a:lumMod val="95000"/>
                    <a:lumOff val="5000"/>
                  </a:schemeClr>
                </a:solidFill>
              </a:rPr>
              <a:t>insert into R(A</a:t>
            </a:r>
            <a:r>
              <a:rPr lang="en-US" sz="2400" baseline="-2500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en-US" sz="2400">
                <a:solidFill>
                  <a:schemeClr val="tx1">
                    <a:lumMod val="95000"/>
                    <a:lumOff val="5000"/>
                  </a:schemeClr>
                </a:solidFill>
              </a:rPr>
              <a:t>, …, A</a:t>
            </a:r>
            <a:r>
              <a:rPr lang="en-US" sz="2400" baseline="-2500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US" sz="2400">
                <a:solidFill>
                  <a:schemeClr val="tx1">
                    <a:lumMod val="95000"/>
                    <a:lumOff val="5000"/>
                  </a:schemeClr>
                </a:solidFill>
              </a:rPr>
              <a:t>) values (v</a:t>
            </a:r>
            <a:r>
              <a:rPr lang="en-US" sz="2400" baseline="-2500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en-US" sz="2400">
                <a:solidFill>
                  <a:schemeClr val="tx1">
                    <a:lumMod val="95000"/>
                    <a:lumOff val="5000"/>
                  </a:schemeClr>
                </a:solidFill>
              </a:rPr>
              <a:t>, …, v</a:t>
            </a:r>
            <a:r>
              <a:rPr lang="en-US" sz="2400" baseline="-2500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US" sz="240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el-GR" sz="240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5721" name="Text Box 6"/>
          <p:cNvSpPr txBox="1">
            <a:spLocks noChangeArrowheads="1"/>
          </p:cNvSpPr>
          <p:nvPr/>
        </p:nvSpPr>
        <p:spPr bwMode="auto">
          <a:xfrm>
            <a:off x="971550" y="5516563"/>
            <a:ext cx="6275411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Calibri" pitchFamily="34" charset="0"/>
                <a:cs typeface="Calibri" pitchFamily="34" charset="0"/>
              </a:rPr>
              <a:t>insert into R(A</a:t>
            </a:r>
            <a:r>
              <a:rPr lang="en-US" sz="2400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Calibri" pitchFamily="34" charset="0"/>
                <a:cs typeface="Calibri" pitchFamily="34" charset="0"/>
              </a:rPr>
              <a:t>1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Calibri" pitchFamily="34" charset="0"/>
                <a:cs typeface="Calibri" pitchFamily="34" charset="0"/>
              </a:rPr>
              <a:t>, …, A</a:t>
            </a:r>
            <a:r>
              <a:rPr lang="en-US" sz="2400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Calibri" pitchFamily="34" charset="0"/>
                <a:cs typeface="Calibri" pitchFamily="34" charset="0"/>
              </a:rPr>
              <a:t>n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Calibri" pitchFamily="34" charset="0"/>
                <a:cs typeface="Calibri" pitchFamily="34" charset="0"/>
              </a:rPr>
              <a:t>)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Calibri" pitchFamily="34" charset="0"/>
                <a:cs typeface="Calibri" pitchFamily="34" charset="0"/>
              </a:rPr>
              <a:t>select-from-where</a:t>
            </a:r>
            <a:endParaRPr lang="el-GR" sz="2400" dirty="0">
              <a:solidFill>
                <a:schemeClr val="tx1">
                  <a:lumMod val="95000"/>
                  <a:lumOff val="5000"/>
                </a:schemeClr>
              </a:solidFill>
              <a:ea typeface="Calibri" pitchFamily="34" charset="0"/>
              <a:cs typeface="Calibri" pitchFamily="34" charset="0"/>
            </a:endParaRPr>
          </a:p>
        </p:txBody>
      </p:sp>
      <p:sp>
        <p:nvSpPr>
          <p:cNvPr id="115722" name="Rectangle 7"/>
          <p:cNvSpPr>
            <a:spLocks noChangeArrowheads="1"/>
          </p:cNvSpPr>
          <p:nvPr/>
        </p:nvSpPr>
        <p:spPr bwMode="auto">
          <a:xfrm>
            <a:off x="3848100" y="5473700"/>
            <a:ext cx="2463800" cy="571500"/>
          </a:xfrm>
          <a:prstGeom prst="rect">
            <a:avLst/>
          </a:prstGeom>
          <a:noFill/>
          <a:ln w="381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 δεδομένων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167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AAA7CE-AF99-475D-A5D1-08CC1EEA8A60}" type="slidenum">
              <a:rPr lang="el-GR" altLang="en-US" smtClean="0"/>
              <a:pPr/>
              <a:t>104</a:t>
            </a:fld>
            <a:endParaRPr lang="el-GR" altLang="en-US" smtClean="0"/>
          </a:p>
        </p:txBody>
      </p:sp>
      <p:sp>
        <p:nvSpPr>
          <p:cNvPr id="116741" name="Text Box 3"/>
          <p:cNvSpPr txBox="1">
            <a:spLocks noChangeArrowheads="1"/>
          </p:cNvSpPr>
          <p:nvPr/>
        </p:nvSpPr>
        <p:spPr bwMode="auto">
          <a:xfrm>
            <a:off x="311150" y="2844800"/>
            <a:ext cx="838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endParaRPr lang="el-GR" sz="20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6742" name="Text Box 4"/>
          <p:cNvSpPr txBox="1">
            <a:spLocks noChangeArrowheads="1"/>
          </p:cNvSpPr>
          <p:nvPr/>
        </p:nvSpPr>
        <p:spPr bwMode="auto">
          <a:xfrm>
            <a:off x="382588" y="3406775"/>
            <a:ext cx="8382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Εισαγωγή μιας πίτσας στη ΠΙΤΣΑ με όνομα «Κατερίνας-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special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 συστατικά τα συστατικά που αρέσουν στη φοιτήτρια Κατερίνα</a:t>
            </a:r>
          </a:p>
        </p:txBody>
      </p:sp>
      <p:sp>
        <p:nvSpPr>
          <p:cNvPr id="116743" name="Text Box 5"/>
          <p:cNvSpPr txBox="1">
            <a:spLocks noChangeArrowheads="1"/>
          </p:cNvSpPr>
          <p:nvPr/>
        </p:nvSpPr>
        <p:spPr bwMode="auto">
          <a:xfrm>
            <a:off x="395288" y="4356100"/>
            <a:ext cx="83820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insert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into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ΠΙΤΣΑ(ΠΙΤΣΑ.ΟΝΟΜΑ, ΠΙΤΣΑ.ΣΥΣΤΑΤΙΚΟ)</a:t>
            </a:r>
          </a:p>
          <a:p>
            <a:pPr algn="just" eaLnBrk="0" hangingPunct="0"/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Κατερίνας-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Special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ΑΡΕΣΕΙ.ΣΥΣΤΑΤΙΚΟ</a:t>
            </a:r>
          </a:p>
          <a:p>
            <a:pPr algn="just" eaLnBrk="0" hangingPunct="0"/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ΑΡΕΣΕΙ</a:t>
            </a:r>
          </a:p>
          <a:p>
            <a:pPr eaLnBrk="0" hangingPunct="0"/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ΑΡΕΣΕΙ.ΦΟΙΤΗΤΗΣ = 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Κατερίνα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endParaRPr lang="el-GR" sz="20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6745" name="Text Box 3"/>
          <p:cNvSpPr txBox="1">
            <a:spLocks noChangeArrowheads="1"/>
          </p:cNvSpPr>
          <p:nvPr/>
        </p:nvSpPr>
        <p:spPr bwMode="auto">
          <a:xfrm>
            <a:off x="544513" y="1636713"/>
            <a:ext cx="53276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b="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b="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10" name="Title 11"/>
          <p:cNvSpPr>
            <a:spLocks noGrp="1"/>
          </p:cNvSpPr>
          <p:nvPr>
            <p:ph type="title"/>
          </p:nvPr>
        </p:nvSpPr>
        <p:spPr>
          <a:xfrm>
            <a:off x="444500" y="1857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 δεδομένων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177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4B5916-3541-4E63-A826-80620E79DAFD}" type="slidenum">
              <a:rPr lang="el-GR" altLang="en-US" smtClean="0"/>
              <a:pPr/>
              <a:t>105</a:t>
            </a:fld>
            <a:endParaRPr lang="el-GR" altLang="en-US" smtClean="0"/>
          </a:p>
        </p:txBody>
      </p:sp>
      <p:sp>
        <p:nvSpPr>
          <p:cNvPr id="117767" name="Text Box 4"/>
          <p:cNvSpPr txBox="1">
            <a:spLocks noChangeArrowheads="1"/>
          </p:cNvSpPr>
          <p:nvPr/>
        </p:nvSpPr>
        <p:spPr bwMode="auto">
          <a:xfrm>
            <a:off x="488950" y="2263775"/>
            <a:ext cx="77724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να σβήσουμε μόνο </a:t>
            </a:r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ολόκληρες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πλειάδες και όχι συγκεκριμένα γνωρίσματα.</a:t>
            </a:r>
          </a:p>
          <a:p>
            <a:pPr algn="just"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2000" b="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Σβήνει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όλες τις πλειάδες της R για τις οποίες ισχύει το P.</a:t>
            </a:r>
          </a:p>
        </p:txBody>
      </p:sp>
      <p:sp>
        <p:nvSpPr>
          <p:cNvPr id="117768" name="Text Box 5"/>
          <p:cNvSpPr txBox="1">
            <a:spLocks noChangeArrowheads="1"/>
          </p:cNvSpPr>
          <p:nvPr/>
        </p:nvSpPr>
        <p:spPr bwMode="auto">
          <a:xfrm>
            <a:off x="539750" y="5299075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Όταν λείπει το 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σβήνονται όλες οι πλειάδες μιας σχέσης.</a:t>
            </a:r>
          </a:p>
        </p:txBody>
      </p:sp>
      <p:sp>
        <p:nvSpPr>
          <p:cNvPr id="117769" name="Text Box 6"/>
          <p:cNvSpPr txBox="1">
            <a:spLocks noChangeArrowheads="1"/>
          </p:cNvSpPr>
          <p:nvPr/>
        </p:nvSpPr>
        <p:spPr bwMode="auto">
          <a:xfrm>
            <a:off x="1811339" y="3149600"/>
            <a:ext cx="3611561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400"/>
              <a:t>delete from </a:t>
            </a:r>
            <a:r>
              <a:rPr lang="el-GR" sz="2400" b="0"/>
              <a:t> R </a:t>
            </a:r>
            <a:r>
              <a:rPr lang="el-GR" sz="2400"/>
              <a:t>where </a:t>
            </a:r>
            <a:r>
              <a:rPr lang="el-GR" sz="2400" b="0"/>
              <a:t> P</a:t>
            </a:r>
            <a:endParaRPr lang="el-GR" sz="240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δεδομένων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187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D02FA1-6E47-40FA-A365-E14B103C51AB}" type="slidenum">
              <a:rPr lang="el-GR" altLang="en-US" smtClean="0"/>
              <a:pPr/>
              <a:t>106</a:t>
            </a:fld>
            <a:endParaRPr lang="el-GR" altLang="en-US" smtClean="0"/>
          </a:p>
        </p:txBody>
      </p:sp>
      <p:sp>
        <p:nvSpPr>
          <p:cNvPr id="118790" name="Text Box 3"/>
          <p:cNvSpPr txBox="1">
            <a:spLocks noChangeArrowheads="1"/>
          </p:cNvSpPr>
          <p:nvPr/>
        </p:nvSpPr>
        <p:spPr bwMode="auto">
          <a:xfrm>
            <a:off x="306388" y="1392238"/>
            <a:ext cx="82296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Στο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μόνο μια σχέση, αλλά στη συνθήκη του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μπορεί να εμφανίζονται και άλλες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Σβήνονται «ολόκληρες» πλειάδες 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Αν υπάρχουν παραπάνω από μια πλειάδες που ικανοποιούν τη συνθήκη, δεν υπάρχει τρόπος να διακρίνουμε τις πλειάδες, δηλαδή να σβήσουμε κάποιες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Πρώτα, υπολογίζεται η συνθήκη του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μετά διαγράφονται οι πλειάδες που ικανοποιούν τη συνθήκη</a:t>
            </a:r>
          </a:p>
        </p:txBody>
      </p:sp>
      <p:sp>
        <p:nvSpPr>
          <p:cNvPr id="118791" name="Text Box 4"/>
          <p:cNvSpPr txBox="1">
            <a:spLocks noChangeArrowheads="1"/>
          </p:cNvSpPr>
          <p:nvPr/>
        </p:nvSpPr>
        <p:spPr bwMode="auto">
          <a:xfrm>
            <a:off x="539750" y="4941888"/>
            <a:ext cx="82296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delete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Παίζει</a:t>
            </a:r>
          </a:p>
          <a:p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 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(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Τίτλος</a:t>
            </a:r>
          </a:p>
          <a:p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    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  <a:endParaRPr lang="en-US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   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E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ίδος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«Έγχρωμη») </a:t>
            </a:r>
            <a:endParaRPr lang="en-US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δεδομένων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198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8B52BF-C233-4BC0-BC5B-D7CB937D175B}" type="slidenum">
              <a:rPr lang="el-GR" altLang="en-US" smtClean="0"/>
              <a:pPr/>
              <a:t>107</a:t>
            </a:fld>
            <a:endParaRPr lang="el-GR" altLang="en-US" smtClean="0"/>
          </a:p>
        </p:txBody>
      </p:sp>
      <p:sp>
        <p:nvSpPr>
          <p:cNvPr id="119814" name="Rectangle 3"/>
          <p:cNvSpPr>
            <a:spLocks noChangeArrowheads="1"/>
          </p:cNvSpPr>
          <p:nvPr/>
        </p:nvSpPr>
        <p:spPr bwMode="auto">
          <a:xfrm>
            <a:off x="349250" y="2259013"/>
            <a:ext cx="8496300" cy="3962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διαγραφή της ταινίας </a:t>
            </a:r>
            <a:r>
              <a:rPr lang="en-US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“The Big Blue”</a:t>
            </a:r>
            <a:r>
              <a:rPr lang="el-GR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που γυρίστηκε το 1988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ts val="500"/>
              </a:spcBef>
              <a:spcAft>
                <a:spcPts val="500"/>
              </a:spcAft>
            </a:pPr>
            <a:endParaRPr lang="el-GR" sz="8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ts val="500"/>
              </a:spcBef>
            </a:pPr>
            <a:r>
              <a:rPr lang="el-GR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delete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 </a:t>
            </a:r>
            <a:endParaRPr lang="el-GR" b="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ts val="500"/>
              </a:spcBef>
            </a:pP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</a:t>
            </a:r>
            <a:r>
              <a:rPr lang="el-GR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here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= ‘</a:t>
            </a:r>
            <a:r>
              <a:rPr lang="en-US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The Big Blue’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1988</a:t>
            </a:r>
          </a:p>
          <a:p>
            <a:endParaRPr lang="el-GR" b="0" i="1" dirty="0">
              <a:solidFill>
                <a:srgbClr val="0033CC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b="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 αποτέλεσμα εξαρτάται από το είδος περιορισμού αναφοράς που έχουμε ορίσει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endParaRPr lang="el-GR" sz="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Αν δεν έχουμε ορίσει κάποια ειδική ενέργεια </a:t>
            </a:r>
            <a:r>
              <a:rPr lang="en-US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“on delete” 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πρέπει </a:t>
            </a:r>
            <a:r>
              <a:rPr lang="el-GR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πρώτα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να διαγράψουμε και τις εγγραφές του πίνακα Παίζει που σχετίζονται με την ταινία </a:t>
            </a:r>
            <a:r>
              <a:rPr lang="en-US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“The Big Blue”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</a:p>
          <a:p>
            <a:r>
              <a:rPr lang="el-GR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delete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Παίζει</a:t>
            </a:r>
          </a:p>
          <a:p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w</a:t>
            </a:r>
            <a:r>
              <a:rPr lang="el-GR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here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Τίτλος = </a:t>
            </a:r>
            <a:r>
              <a:rPr lang="en-US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‘The Big Blue’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198</a:t>
            </a:r>
            <a:r>
              <a:rPr lang="en-US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9"/>
          <p:cNvSpPr>
            <a:spLocks noGrp="1"/>
          </p:cNvSpPr>
          <p:nvPr>
            <p:ph type="title"/>
          </p:nvPr>
        </p:nvSpPr>
        <p:spPr>
          <a:xfrm>
            <a:off x="2159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δεδομένων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590550" y="1206500"/>
            <a:ext cx="5480050" cy="7602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208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896200-437E-44B3-AED6-EC75BBADAE47}" type="slidenum">
              <a:rPr lang="el-GR" altLang="en-US" smtClean="0"/>
              <a:pPr/>
              <a:t>108</a:t>
            </a:fld>
            <a:endParaRPr lang="el-GR" altLang="en-US" smtClean="0"/>
          </a:p>
        </p:txBody>
      </p:sp>
      <p:sp>
        <p:nvSpPr>
          <p:cNvPr id="120839" name="Text Box 4"/>
          <p:cNvSpPr txBox="1">
            <a:spLocks noChangeArrowheads="1"/>
          </p:cNvSpPr>
          <p:nvPr/>
        </p:nvSpPr>
        <p:spPr bwMode="auto">
          <a:xfrm>
            <a:off x="395288" y="4056063"/>
            <a:ext cx="83820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Αύξηση τις διάρκειας κάθε ταινίας κατά 10 λεπτά για όλες τις ταινίες με διάρκεια &lt; 100</a:t>
            </a:r>
          </a:p>
          <a:p>
            <a:pPr algn="just"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update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  <a:p>
            <a:pPr eaLnBrk="0" hangingPunct="0"/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Διάρκεια = Διάρκεια + 10</a:t>
            </a:r>
          </a:p>
          <a:p>
            <a:pPr eaLnBrk="0" hangingPunct="0"/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Διάρκεια &lt; 100</a:t>
            </a:r>
          </a:p>
        </p:txBody>
      </p:sp>
      <p:sp>
        <p:nvSpPr>
          <p:cNvPr id="120840" name="Text Box 5"/>
          <p:cNvSpPr txBox="1">
            <a:spLocks noChangeArrowheads="1"/>
          </p:cNvSpPr>
          <p:nvPr/>
        </p:nvSpPr>
        <p:spPr bwMode="auto">
          <a:xfrm>
            <a:off x="2479675" y="2192338"/>
            <a:ext cx="2917825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update</a:t>
            </a:r>
            <a:r>
              <a:rPr lang="en-US" sz="2400" b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R</a:t>
            </a:r>
          </a:p>
          <a:p>
            <a:pPr eaLnBrk="0" hangingPunct="0"/>
            <a:r>
              <a:rPr 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set </a:t>
            </a:r>
            <a:r>
              <a:rPr lang="en-US" sz="2400" b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Attr = New_Value</a:t>
            </a:r>
          </a:p>
          <a:p>
            <a:pPr eaLnBrk="0" hangingPunct="0"/>
            <a:r>
              <a:rPr lang="el-GR" sz="240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where </a:t>
            </a:r>
            <a:r>
              <a:rPr lang="el-GR" sz="2400" b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P</a:t>
            </a:r>
            <a:endParaRPr lang="el-GR" sz="240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Ενημέρωση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218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4D0CA0-86B3-4844-8F0C-190C3E5413B5}" type="slidenum">
              <a:rPr lang="el-GR" altLang="en-US" smtClean="0"/>
              <a:pPr/>
              <a:t>109</a:t>
            </a:fld>
            <a:endParaRPr lang="el-GR" altLang="en-US" smtClean="0"/>
          </a:p>
        </p:txBody>
      </p:sp>
      <p:sp>
        <p:nvSpPr>
          <p:cNvPr id="121862" name="Text Box 3"/>
          <p:cNvSpPr txBox="1">
            <a:spLocks noChangeArrowheads="1"/>
          </p:cNvSpPr>
          <p:nvPr/>
        </p:nvSpPr>
        <p:spPr bwMode="auto">
          <a:xfrm>
            <a:off x="323850" y="2420938"/>
            <a:ext cx="82296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None/>
            </a:pPr>
            <a:r>
              <a:rPr lang="el-GR" sz="1800" b="0">
                <a:latin typeface="Calibri" pitchFamily="34" charset="0"/>
                <a:ea typeface="Calibri" pitchFamily="34" charset="0"/>
                <a:cs typeface="Calibri" pitchFamily="34" charset="0"/>
              </a:rPr>
              <a:t>Όπως και για τη διαγραφή:</a:t>
            </a:r>
          </a:p>
          <a:p>
            <a:pPr algn="just" eaLnBrk="0" hangingPunct="0">
              <a:buFont typeface="Wingdings" pitchFamily="2" charset="2"/>
              <a:buNone/>
            </a:pPr>
            <a:endParaRPr lang="el-GR" sz="1800" b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n-US" sz="1800" b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>
                <a:latin typeface="Calibri" pitchFamily="34" charset="0"/>
                <a:ea typeface="Calibri" pitchFamily="34" charset="0"/>
                <a:cs typeface="Calibri" pitchFamily="34" charset="0"/>
              </a:rPr>
              <a:t>Στο </a:t>
            </a:r>
            <a:r>
              <a:rPr lang="en-US" sz="1800">
                <a:latin typeface="Calibri" pitchFamily="34" charset="0"/>
                <a:ea typeface="Calibri" pitchFamily="34" charset="0"/>
                <a:cs typeface="Calibri" pitchFamily="34" charset="0"/>
              </a:rPr>
              <a:t>update</a:t>
            </a:r>
            <a:r>
              <a:rPr lang="en-US" sz="1800" b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>
                <a:latin typeface="Calibri" pitchFamily="34" charset="0"/>
                <a:ea typeface="Calibri" pitchFamily="34" charset="0"/>
                <a:cs typeface="Calibri" pitchFamily="34" charset="0"/>
              </a:rPr>
              <a:t>μόνο μια σχέση, αλλά στη συνθήκη του </a:t>
            </a:r>
            <a:r>
              <a:rPr lang="en-US" sz="180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1800" b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>
                <a:latin typeface="Calibri" pitchFamily="34" charset="0"/>
                <a:ea typeface="Calibri" pitchFamily="34" charset="0"/>
                <a:cs typeface="Calibri" pitchFamily="34" charset="0"/>
              </a:rPr>
              <a:t>μπορεί να εμφανίζονται και άλλες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1800" b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1800" b="0">
                <a:latin typeface="Calibri" pitchFamily="34" charset="0"/>
                <a:ea typeface="Calibri" pitchFamily="34" charset="0"/>
                <a:cs typeface="Calibri" pitchFamily="34" charset="0"/>
              </a:rPr>
              <a:t> Αν υπάρχουν παραπάνω από μια πλειάδες που ικανοποιούν τη συνθήκη, δεν υπάρχει τρόπος να διακρίνουμε τις πλειάδες, δηλαδή να ενημερώσουμε κάποιες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1800" b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1800" b="0">
                <a:latin typeface="Calibri" pitchFamily="34" charset="0"/>
                <a:ea typeface="Calibri" pitchFamily="34" charset="0"/>
                <a:cs typeface="Calibri" pitchFamily="34" charset="0"/>
              </a:rPr>
              <a:t> Πρώτα, υπολογίζεται η συνθήκη του </a:t>
            </a:r>
            <a:r>
              <a:rPr lang="en-US" sz="180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1800" b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>
                <a:latin typeface="Calibri" pitchFamily="34" charset="0"/>
                <a:ea typeface="Calibri" pitchFamily="34" charset="0"/>
                <a:cs typeface="Calibri" pitchFamily="34" charset="0"/>
              </a:rPr>
              <a:t>και μετά ενημερώνονται οι πλειάδες που ικανοποιούν τη συνθήκη – δηλαδή, η συνθήκη υπολογίζεται στο τρέχων στιγμιότυπο – όχι στο τροποποιημένο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Ενημέρωση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F07C09-4643-45B8-8B0B-2B973B0AA002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280579" name="Text Box 3"/>
          <p:cNvSpPr txBox="1">
            <a:spLocks noChangeArrowheads="1"/>
          </p:cNvSpPr>
          <p:nvPr/>
        </p:nvSpPr>
        <p:spPr bwMode="auto">
          <a:xfrm>
            <a:off x="403225" y="3205163"/>
            <a:ext cx="8207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Ονόματα όλων των ηθοποιών που έχουν παίξει σε ταινίες</a:t>
            </a:r>
          </a:p>
        </p:txBody>
      </p:sp>
      <p:sp>
        <p:nvSpPr>
          <p:cNvPr id="280581" name="Text Box 5"/>
          <p:cNvSpPr txBox="1">
            <a:spLocks noChangeArrowheads="1"/>
          </p:cNvSpPr>
          <p:nvPr/>
        </p:nvSpPr>
        <p:spPr bwMode="auto">
          <a:xfrm>
            <a:off x="2962275" y="5089525"/>
            <a:ext cx="50228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Παίζει</a:t>
            </a:r>
          </a:p>
        </p:txBody>
      </p:sp>
      <p:sp>
        <p:nvSpPr>
          <p:cNvPr id="14344" name="Text Box 6"/>
          <p:cNvSpPr txBox="1">
            <a:spLocks noChangeArrowheads="1"/>
          </p:cNvSpPr>
          <p:nvPr/>
        </p:nvSpPr>
        <p:spPr bwMode="auto">
          <a:xfrm>
            <a:off x="1309688" y="3937000"/>
            <a:ext cx="63373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280583" name="Text Box 7"/>
          <p:cNvSpPr txBox="1">
            <a:spLocks noChangeArrowheads="1"/>
          </p:cNvSpPr>
          <p:nvPr/>
        </p:nvSpPr>
        <p:spPr bwMode="auto">
          <a:xfrm>
            <a:off x="341312" y="1958975"/>
            <a:ext cx="84089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Όταν δεν υπάρχει το </a:t>
            </a:r>
            <a:r>
              <a:rPr lang="el-GR" sz="2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το P θεωρείται ότι ισχύει. 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select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0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0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0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0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0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0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79" grpId="0" autoUpdateAnimBg="0"/>
      <p:bldP spid="280581" grpId="0" autoUpdateAnimBg="0"/>
      <p:bldP spid="280583" grpId="0" autoUpdateAnimBg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36900" y="6492875"/>
            <a:ext cx="2895600" cy="365125"/>
          </a:xfrm>
          <a:noFill/>
        </p:spPr>
        <p:txBody>
          <a:bodyPr/>
          <a:lstStyle/>
          <a:p>
            <a:r>
              <a:rPr lang="el-GR" altLang="en-US" dirty="0" smtClean="0"/>
              <a:t>Ευαγγελία Πι</a:t>
            </a:r>
            <a:r>
              <a:rPr lang="en-US" altLang="en-US" dirty="0" smtClean="0"/>
              <a:t>τ</a:t>
            </a:r>
            <a:r>
              <a:rPr lang="el-GR" altLang="en-US" dirty="0" smtClean="0"/>
              <a:t>ο</a:t>
            </a:r>
            <a:r>
              <a:rPr lang="en-US" altLang="en-US" dirty="0" smtClean="0"/>
              <a:t>υ</a:t>
            </a:r>
            <a:r>
              <a:rPr lang="el-GR" altLang="en-US" dirty="0" err="1" smtClean="0"/>
              <a:t>ρά</a:t>
            </a:r>
            <a:endParaRPr lang="el-GR" altLang="en-US" dirty="0" smtClean="0"/>
          </a:p>
        </p:txBody>
      </p:sp>
      <p:sp>
        <p:nvSpPr>
          <p:cNvPr id="12288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29400" y="6492875"/>
            <a:ext cx="2133600" cy="365125"/>
          </a:xfrm>
          <a:noFill/>
        </p:spPr>
        <p:txBody>
          <a:bodyPr/>
          <a:lstStyle/>
          <a:p>
            <a:fld id="{DC562B59-537D-41F3-99FE-04E552FEC37C}" type="slidenum">
              <a:rPr lang="el-GR" altLang="en-US" smtClean="0"/>
              <a:pPr/>
              <a:t>110</a:t>
            </a:fld>
            <a:endParaRPr lang="el-GR" altLang="en-US" dirty="0" smtClean="0"/>
          </a:p>
        </p:txBody>
      </p:sp>
      <p:sp>
        <p:nvSpPr>
          <p:cNvPr id="122886" name="Text Box 4"/>
          <p:cNvSpPr txBox="1">
            <a:spLocks noChangeArrowheads="1"/>
          </p:cNvSpPr>
          <p:nvPr/>
        </p:nvSpPr>
        <p:spPr bwMode="auto">
          <a:xfrm>
            <a:off x="1187450" y="2125488"/>
            <a:ext cx="4797358" cy="8571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insert into R(A</a:t>
            </a:r>
            <a:r>
              <a:rPr lang="en-US" sz="2000" baseline="-25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1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, …, A</a:t>
            </a:r>
            <a:r>
              <a:rPr lang="en-US" sz="2000" baseline="-25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n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) values (v</a:t>
            </a:r>
            <a:r>
              <a:rPr lang="en-US" sz="2000" baseline="-25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1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, …, </a:t>
            </a:r>
            <a:r>
              <a:rPr lang="en-US" sz="2000" dirty="0" err="1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v</a:t>
            </a:r>
            <a:r>
              <a:rPr lang="en-US" sz="2000" baseline="-25000" dirty="0" err="1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n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insert into R(A1, …, An) select-from-where</a:t>
            </a:r>
            <a:endParaRPr lang="el-GR" sz="2000" dirty="0">
              <a:solidFill>
                <a:schemeClr val="accent4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22887" name="Text Box 6"/>
          <p:cNvSpPr txBox="1">
            <a:spLocks noChangeArrowheads="1"/>
          </p:cNvSpPr>
          <p:nvPr/>
        </p:nvSpPr>
        <p:spPr bwMode="auto">
          <a:xfrm>
            <a:off x="1258889" y="3759200"/>
            <a:ext cx="2855911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00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delete from </a:t>
            </a:r>
            <a:r>
              <a:rPr lang="el-GR" sz="2000" b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R </a:t>
            </a:r>
            <a:r>
              <a:rPr lang="el-GR" sz="200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where </a:t>
            </a:r>
            <a:r>
              <a:rPr lang="el-GR" sz="2000" b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P</a:t>
            </a:r>
            <a:endParaRPr lang="el-GR" sz="2000">
              <a:solidFill>
                <a:schemeClr val="accent4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22888" name="Text Box 8"/>
          <p:cNvSpPr txBox="1">
            <a:spLocks noChangeArrowheads="1"/>
          </p:cNvSpPr>
          <p:nvPr/>
        </p:nvSpPr>
        <p:spPr bwMode="auto">
          <a:xfrm>
            <a:off x="1331915" y="5067300"/>
            <a:ext cx="2528886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update</a:t>
            </a:r>
            <a:r>
              <a:rPr lang="en-US" sz="2000" b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R</a:t>
            </a:r>
          </a:p>
          <a:p>
            <a:pPr eaLnBrk="0" hangingPunct="0"/>
            <a:r>
              <a:rPr lang="en-US" sz="200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set </a:t>
            </a:r>
            <a:r>
              <a:rPr lang="en-US" sz="2000" b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Attr = New_Value</a:t>
            </a:r>
          </a:p>
          <a:p>
            <a:pPr eaLnBrk="0" hangingPunct="0"/>
            <a:r>
              <a:rPr lang="el-GR" sz="200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where </a:t>
            </a:r>
            <a:r>
              <a:rPr lang="el-GR" sz="2000" b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P</a:t>
            </a:r>
            <a:endParaRPr lang="el-GR" sz="2000">
              <a:solidFill>
                <a:schemeClr val="accent4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22889" name="Text Box 9"/>
          <p:cNvSpPr txBox="1">
            <a:spLocks noChangeArrowheads="1"/>
          </p:cNvSpPr>
          <p:nvPr/>
        </p:nvSpPr>
        <p:spPr bwMode="auto">
          <a:xfrm>
            <a:off x="179388" y="1484313"/>
            <a:ext cx="2808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Calibri" pitchFamily="34" charset="0"/>
              </a:rPr>
              <a:t>1. </a:t>
            </a:r>
            <a:r>
              <a:rPr lang="el-GR" sz="2000">
                <a:latin typeface="Calibri" pitchFamily="34" charset="0"/>
              </a:rPr>
              <a:t>Εισαγωγές</a:t>
            </a:r>
          </a:p>
        </p:txBody>
      </p:sp>
      <p:sp>
        <p:nvSpPr>
          <p:cNvPr id="122890" name="Text Box 10"/>
          <p:cNvSpPr txBox="1">
            <a:spLocks noChangeArrowheads="1"/>
          </p:cNvSpPr>
          <p:nvPr/>
        </p:nvSpPr>
        <p:spPr bwMode="auto">
          <a:xfrm>
            <a:off x="179388" y="3213100"/>
            <a:ext cx="2808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>
                <a:latin typeface="Calibri" pitchFamily="34" charset="0"/>
              </a:rPr>
              <a:t>2</a:t>
            </a:r>
            <a:r>
              <a:rPr lang="en-US" sz="2000">
                <a:latin typeface="Calibri" pitchFamily="34" charset="0"/>
              </a:rPr>
              <a:t>. </a:t>
            </a:r>
            <a:r>
              <a:rPr lang="el-GR" sz="2000">
                <a:latin typeface="Calibri" pitchFamily="34" charset="0"/>
              </a:rPr>
              <a:t>Διαγραφές</a:t>
            </a:r>
          </a:p>
        </p:txBody>
      </p:sp>
      <p:sp>
        <p:nvSpPr>
          <p:cNvPr id="122891" name="Text Box 11"/>
          <p:cNvSpPr txBox="1">
            <a:spLocks noChangeArrowheads="1"/>
          </p:cNvSpPr>
          <p:nvPr/>
        </p:nvSpPr>
        <p:spPr bwMode="auto">
          <a:xfrm>
            <a:off x="179388" y="4437063"/>
            <a:ext cx="40338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>
                <a:latin typeface="Calibri" pitchFamily="34" charset="0"/>
              </a:rPr>
              <a:t>3</a:t>
            </a:r>
            <a:r>
              <a:rPr lang="en-US" sz="2000">
                <a:latin typeface="Calibri" pitchFamily="34" charset="0"/>
              </a:rPr>
              <a:t>. </a:t>
            </a:r>
            <a:r>
              <a:rPr lang="el-GR" sz="2000">
                <a:latin typeface="Calibri" pitchFamily="34" charset="0"/>
              </a:rPr>
              <a:t>Ενημερώσεις/Τροποποιήσεις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111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858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Όψεις</a:t>
            </a:r>
          </a:p>
        </p:txBody>
      </p:sp>
      <p:sp>
        <p:nvSpPr>
          <p:cNvPr id="6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249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98B0E1-D23D-41B1-B601-6B49611A0083}" type="slidenum">
              <a:rPr lang="el-GR" altLang="en-US" smtClean="0"/>
              <a:pPr/>
              <a:t>112</a:t>
            </a:fld>
            <a:endParaRPr lang="el-GR" altLang="en-US" smtClean="0"/>
          </a:p>
        </p:txBody>
      </p:sp>
      <p:sp>
        <p:nvSpPr>
          <p:cNvPr id="124935" name="Text Box 4"/>
          <p:cNvSpPr txBox="1">
            <a:spLocks noChangeArrowheads="1"/>
          </p:cNvSpPr>
          <p:nvPr/>
        </p:nvSpPr>
        <p:spPr bwMode="auto">
          <a:xfrm>
            <a:off x="323850" y="2420938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να ορίσουμε μια όψη χρησιμοποιώντας την εντολή:</a:t>
            </a:r>
          </a:p>
        </p:txBody>
      </p:sp>
      <p:sp>
        <p:nvSpPr>
          <p:cNvPr id="124936" name="Text Box 5"/>
          <p:cNvSpPr txBox="1">
            <a:spLocks noChangeArrowheads="1"/>
          </p:cNvSpPr>
          <p:nvPr/>
        </p:nvSpPr>
        <p:spPr bwMode="auto">
          <a:xfrm>
            <a:off x="468313" y="3716338"/>
            <a:ext cx="8305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Επίσης, μπορούν να προσδιοριστούν τα ονόματα των γνωρισμάτων άμεσα</a:t>
            </a:r>
          </a:p>
          <a:p>
            <a:pPr eaLnBrk="0" hangingPunct="0"/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4937" name="Text Box 6"/>
          <p:cNvSpPr txBox="1">
            <a:spLocks noChangeArrowheads="1"/>
          </p:cNvSpPr>
          <p:nvPr/>
        </p:nvSpPr>
        <p:spPr bwMode="auto">
          <a:xfrm>
            <a:off x="827088" y="3068638"/>
            <a:ext cx="7343775" cy="396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view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&lt;όνομα--όψης&gt;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&lt;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select-from-where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ερώτηση&gt;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4938" name="Text Box 7"/>
          <p:cNvSpPr txBox="1">
            <a:spLocks noChangeArrowheads="1"/>
          </p:cNvSpPr>
          <p:nvPr/>
        </p:nvSpPr>
        <p:spPr bwMode="auto">
          <a:xfrm>
            <a:off x="684213" y="4724401"/>
            <a:ext cx="7405687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view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&lt;όνομα--όψης&gt;  (&lt;λίστα ονομάτων-γνωρισμάτων&gt;) </a:t>
            </a:r>
          </a:p>
          <a:p>
            <a:pPr eaLnBrk="0" hangingPunct="0"/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select-from-where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ερώτηση</a:t>
            </a:r>
            <a:r>
              <a:rPr lang="el-GR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endParaRPr lang="el-GR" sz="20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4939" name="Line 8"/>
          <p:cNvSpPr>
            <a:spLocks noChangeShapeType="1"/>
          </p:cNvSpPr>
          <p:nvPr/>
        </p:nvSpPr>
        <p:spPr bwMode="auto">
          <a:xfrm flipH="1">
            <a:off x="7596188" y="2420938"/>
            <a:ext cx="503237" cy="503237"/>
          </a:xfrm>
          <a:prstGeom prst="line">
            <a:avLst/>
          </a:prstGeom>
          <a:noFill/>
          <a:ln w="57150">
            <a:solidFill>
              <a:schemeClr val="tx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24940" name="Text Box 9"/>
          <p:cNvSpPr txBox="1">
            <a:spLocks noChangeArrowheads="1"/>
          </p:cNvSpPr>
          <p:nvPr/>
        </p:nvSpPr>
        <p:spPr bwMode="auto">
          <a:xfrm>
            <a:off x="7451725" y="1700213"/>
            <a:ext cx="12969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  <a:ea typeface="Calibri" pitchFamily="34" charset="0"/>
                <a:cs typeface="Calibri" pitchFamily="34" charset="0"/>
              </a:rPr>
              <a:t>Ορισμός Όψης</a:t>
            </a:r>
          </a:p>
        </p:txBody>
      </p:sp>
      <p:sp>
        <p:nvSpPr>
          <p:cNvPr id="124941" name="Rectangle 10"/>
          <p:cNvSpPr>
            <a:spLocks noChangeArrowheads="1"/>
          </p:cNvSpPr>
          <p:nvPr/>
        </p:nvSpPr>
        <p:spPr bwMode="auto">
          <a:xfrm>
            <a:off x="4140200" y="2997201"/>
            <a:ext cx="3556000" cy="685800"/>
          </a:xfrm>
          <a:prstGeom prst="rect">
            <a:avLst/>
          </a:prstGeom>
          <a:noFill/>
          <a:ln w="38100">
            <a:solidFill>
              <a:schemeClr val="tx2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Ορισμός Όψεων (εικονικών πινάκων)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259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90A986-1E99-4EEE-B264-A0B8EC96F287}" type="slidenum">
              <a:rPr lang="el-GR" altLang="en-US" smtClean="0"/>
              <a:pPr/>
              <a:t>113</a:t>
            </a:fld>
            <a:endParaRPr lang="el-GR" altLang="en-US" smtClean="0"/>
          </a:p>
        </p:txBody>
      </p:sp>
      <p:sp>
        <p:nvSpPr>
          <p:cNvPr id="125959" name="Text Box 4"/>
          <p:cNvSpPr txBox="1">
            <a:spLocks noChangeArrowheads="1"/>
          </p:cNvSpPr>
          <p:nvPr/>
        </p:nvSpPr>
        <p:spPr bwMode="auto">
          <a:xfrm>
            <a:off x="476250" y="2090738"/>
            <a:ext cx="807085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Αποθηκεύετε 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</a:t>
            </a:r>
            <a:r>
              <a:rPr lang="el-GR" sz="28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ορισμός </a:t>
            </a:r>
            <a:endParaRPr lang="el-GR" sz="2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Μπορεί να χρησιμοποιηθεί όπου ένας πίνακας, αλλά η </a:t>
            </a: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όψη </a:t>
            </a:r>
            <a:r>
              <a:rPr lang="el-GR" sz="2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(δηλαδή, το περιεχόμενο του πίνακα) υπολογίζεται </a:t>
            </a: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εκ νέου κάθε φορά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Χρήση: Σε ερωτήματα που υπολογίζονται συχνά ή για έλεγχο πρόσβασης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Διαφορά από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create table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269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A253A1-2709-4E82-AFB5-96B92FF1065C}" type="slidenum">
              <a:rPr lang="el-GR" altLang="en-US" smtClean="0"/>
              <a:pPr/>
              <a:t>114</a:t>
            </a:fld>
            <a:endParaRPr lang="el-GR" altLang="en-US" smtClean="0"/>
          </a:p>
        </p:txBody>
      </p:sp>
      <p:sp>
        <p:nvSpPr>
          <p:cNvPr id="126981" name="Text Box 2"/>
          <p:cNvSpPr txBox="1">
            <a:spLocks noChangeArrowheads="1"/>
          </p:cNvSpPr>
          <p:nvPr/>
        </p:nvSpPr>
        <p:spPr bwMode="auto">
          <a:xfrm>
            <a:off x="425450" y="1803400"/>
            <a:ext cx="6051550" cy="855619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26983" name="Text Box 4"/>
          <p:cNvSpPr txBox="1">
            <a:spLocks noChangeArrowheads="1"/>
          </p:cNvSpPr>
          <p:nvPr/>
        </p:nvSpPr>
        <p:spPr bwMode="auto">
          <a:xfrm>
            <a:off x="323850" y="3500438"/>
            <a:ext cx="835183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create view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Ασπρόμαυρη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</a:p>
          <a:p>
            <a:pPr eaLnBrk="0" hangingPunct="0"/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select 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</a:t>
            </a:r>
          </a:p>
          <a:p>
            <a:pPr eaLnBrk="0" hangingPunct="0"/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  <a:p>
            <a:pPr eaLnBrk="0" hangingPunct="0"/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 Είδος = ‘Ασπρόμαυρη’</a:t>
            </a:r>
          </a:p>
        </p:txBody>
      </p:sp>
      <p:sp>
        <p:nvSpPr>
          <p:cNvPr id="126984" name="Rectangle 5"/>
          <p:cNvSpPr>
            <a:spLocks noChangeArrowheads="1"/>
          </p:cNvSpPr>
          <p:nvPr/>
        </p:nvSpPr>
        <p:spPr bwMode="auto">
          <a:xfrm>
            <a:off x="971550" y="4149725"/>
            <a:ext cx="865188" cy="287338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6985" name="Line 6"/>
          <p:cNvSpPr>
            <a:spLocks noChangeShapeType="1"/>
          </p:cNvSpPr>
          <p:nvPr/>
        </p:nvSpPr>
        <p:spPr bwMode="auto">
          <a:xfrm>
            <a:off x="2195513" y="4292600"/>
            <a:ext cx="3240087" cy="0"/>
          </a:xfrm>
          <a:prstGeom prst="line">
            <a:avLst/>
          </a:prstGeom>
          <a:noFill/>
          <a:ln w="28575">
            <a:solidFill>
              <a:schemeClr val="accent6">
                <a:lumMod val="75000"/>
              </a:schemeClr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l-GR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6986" name="Text Box 7"/>
          <p:cNvSpPr txBox="1">
            <a:spLocks noChangeArrowheads="1"/>
          </p:cNvSpPr>
          <p:nvPr/>
        </p:nvSpPr>
        <p:spPr bwMode="auto">
          <a:xfrm>
            <a:off x="5508624" y="3822700"/>
            <a:ext cx="287337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Base relations/tables</a:t>
            </a:r>
          </a:p>
          <a:p>
            <a:pPr>
              <a:spcBef>
                <a:spcPct val="50000"/>
              </a:spcBef>
            </a:pP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Βασική Σχέση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445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280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F8C658-4106-45CD-AA64-74408F9659DB}" type="slidenum">
              <a:rPr lang="el-GR" altLang="en-US" smtClean="0"/>
              <a:pPr/>
              <a:t>115</a:t>
            </a:fld>
            <a:endParaRPr lang="el-GR" altLang="en-US" smtClean="0"/>
          </a:p>
        </p:txBody>
      </p:sp>
      <p:sp>
        <p:nvSpPr>
          <p:cNvPr id="128007" name="Text Box 4"/>
          <p:cNvSpPr txBox="1">
            <a:spLocks noChangeArrowheads="1"/>
          </p:cNvSpPr>
          <p:nvPr/>
        </p:nvSpPr>
        <p:spPr bwMode="auto">
          <a:xfrm>
            <a:off x="595313" y="2060575"/>
            <a:ext cx="77724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Για ενημερώσεις ισχύουν περιορισμοί -- Τροποποιήσεις μέσω όψεων</a:t>
            </a:r>
            <a:endParaRPr lang="en-US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Ενημερώσιμες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όψεις - </a:t>
            </a:r>
            <a:r>
              <a:rPr lang="en-US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updatable</a:t>
            </a:r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2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ένα μόνο πίνακα, πρωτεύον κλειδί της βασικής σχέσης και τιμές για όλα τα </a:t>
            </a:r>
            <a:r>
              <a:rPr lang="en-US" sz="2400" b="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 null 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 χωρίς </a:t>
            </a:r>
            <a:r>
              <a:rPr lang="en-US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default 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τιμή</a:t>
            </a:r>
            <a:r>
              <a:rPr lang="en-US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(select, project)</a:t>
            </a:r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8008" name="Text Box 5"/>
          <p:cNvSpPr txBox="1">
            <a:spLocks noChangeArrowheads="1"/>
          </p:cNvSpPr>
          <p:nvPr/>
        </p:nvSpPr>
        <p:spPr bwMode="auto">
          <a:xfrm>
            <a:off x="977900" y="5092700"/>
            <a:ext cx="426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Υλοποιημένη (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materialized)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όψη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Ενημερώσιμες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Όψεις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290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2D52CD-5402-45FA-BE8B-62E9D8A99560}" type="slidenum">
              <a:rPr lang="el-GR" altLang="en-US" smtClean="0"/>
              <a:pPr/>
              <a:t>116</a:t>
            </a:fld>
            <a:endParaRPr lang="el-GR" altLang="en-US" smtClean="0"/>
          </a:p>
        </p:txBody>
      </p:sp>
      <p:sp>
        <p:nvSpPr>
          <p:cNvPr id="129029" name="Text Box 2"/>
          <p:cNvSpPr txBox="1">
            <a:spLocks noChangeArrowheads="1"/>
          </p:cNvSpPr>
          <p:nvPr/>
        </p:nvSpPr>
        <p:spPr bwMode="auto">
          <a:xfrm>
            <a:off x="1403350" y="2276475"/>
            <a:ext cx="63373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29031" name="Text Box 4"/>
          <p:cNvSpPr txBox="1">
            <a:spLocks noChangeArrowheads="1"/>
          </p:cNvSpPr>
          <p:nvPr/>
        </p:nvSpPr>
        <p:spPr bwMode="auto">
          <a:xfrm>
            <a:off x="323850" y="3500438"/>
            <a:ext cx="835183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create view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 Στατιστικά-Ηθοποιού (Όνομα-Ηθοποιού, Πλήθος-Ταινιών)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</a:p>
          <a:p>
            <a:pPr eaLnBrk="0" hangingPunct="0"/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select 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Παίζει.Όνομα, </a:t>
            </a:r>
            <a:r>
              <a:rPr lang="en-US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count(*)</a:t>
            </a:r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Παίζει</a:t>
            </a:r>
          </a:p>
          <a:p>
            <a:pPr eaLnBrk="0" hangingPunct="0"/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group by</a:t>
            </a:r>
            <a:r>
              <a:rPr lang="en-US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Παίζει.Όνομα</a:t>
            </a:r>
          </a:p>
        </p:txBody>
      </p:sp>
      <p:sp>
        <p:nvSpPr>
          <p:cNvPr id="129032" name="TextBox 7"/>
          <p:cNvSpPr txBox="1">
            <a:spLocks noChangeArrowheads="1"/>
          </p:cNvSpPr>
          <p:nvPr/>
        </p:nvSpPr>
        <p:spPr bwMode="auto">
          <a:xfrm>
            <a:off x="4932363" y="4292600"/>
            <a:ext cx="23764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Μη </a:t>
            </a:r>
            <a:r>
              <a:rPr lang="el-GR" sz="18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ενημερώσιμη</a:t>
            </a:r>
            <a:r>
              <a:rPr lang="el-GR" sz="1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!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300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26D481-263F-456F-AE7B-0C0FEF0745FD}" type="slidenum">
              <a:rPr lang="el-GR" altLang="en-US" smtClean="0"/>
              <a:pPr/>
              <a:t>117</a:t>
            </a:fld>
            <a:endParaRPr lang="el-GR" altLang="en-US" smtClean="0"/>
          </a:p>
        </p:txBody>
      </p:sp>
      <p:sp>
        <p:nvSpPr>
          <p:cNvPr id="130054" name="Text Box 3"/>
          <p:cNvSpPr txBox="1">
            <a:spLocks noChangeArrowheads="1"/>
          </p:cNvSpPr>
          <p:nvPr/>
        </p:nvSpPr>
        <p:spPr bwMode="auto">
          <a:xfrm>
            <a:off x="457200" y="2514600"/>
            <a:ext cx="8305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Tx/>
              <a:buChar char="•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Ο ορισμός της όψης παραμένει στην βάση δεδομένων, εκτός αν σβηστεί:</a:t>
            </a: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drop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view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&lt;όνομα-όψης&gt;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όψης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118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6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EAB257-EBC4-412A-B49A-317196684737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281603" name="Text Box 3"/>
          <p:cNvSpPr txBox="1">
            <a:spLocks noChangeArrowheads="1"/>
          </p:cNvSpPr>
          <p:nvPr/>
        </p:nvSpPr>
        <p:spPr bwMode="auto">
          <a:xfrm>
            <a:off x="560388" y="2755900"/>
            <a:ext cx="8077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Η SQL επιτρέπει πολλαπλές εμφανίσεις της ίδιας πλειάδας σε μια σχέση. </a:t>
            </a:r>
            <a:r>
              <a:rPr lang="el-GR" sz="2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σχέση στην SQL είναι ένα </a:t>
            </a:r>
            <a:r>
              <a:rPr lang="el-GR" sz="28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πολυσύνολο</a:t>
            </a:r>
            <a:r>
              <a:rPr lang="el-GR" sz="2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8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multiset</a:t>
            </a:r>
            <a:r>
              <a:rPr lang="el-GR" sz="2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ή θύλακας (</a:t>
            </a:r>
            <a:r>
              <a:rPr lang="el-GR" sz="28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bag</a:t>
            </a:r>
            <a:r>
              <a:rPr lang="el-GR" sz="2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).</a:t>
            </a:r>
          </a:p>
        </p:txBody>
      </p:sp>
      <p:sp>
        <p:nvSpPr>
          <p:cNvPr id="281604" name="Text Box 4"/>
          <p:cNvSpPr txBox="1">
            <a:spLocks noChangeArrowheads="1"/>
          </p:cNvSpPr>
          <p:nvPr/>
        </p:nvSpPr>
        <p:spPr bwMode="auto">
          <a:xfrm>
            <a:off x="615950" y="45085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Απαλοιφή διπλών εμφανίσεων</a:t>
            </a:r>
          </a:p>
        </p:txBody>
      </p:sp>
      <p:sp>
        <p:nvSpPr>
          <p:cNvPr id="281605" name="Text Box 5"/>
          <p:cNvSpPr txBox="1">
            <a:spLocks noChangeArrowheads="1"/>
          </p:cNvSpPr>
          <p:nvPr/>
        </p:nvSpPr>
        <p:spPr bwMode="auto">
          <a:xfrm>
            <a:off x="3055938" y="5181600"/>
            <a:ext cx="563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Παίζει</a:t>
            </a:r>
          </a:p>
        </p:txBody>
      </p:sp>
      <p:sp>
        <p:nvSpPr>
          <p:cNvPr id="281606" name="Rectangle 6"/>
          <p:cNvSpPr>
            <a:spLocks noChangeArrowheads="1"/>
          </p:cNvSpPr>
          <p:nvPr/>
        </p:nvSpPr>
        <p:spPr bwMode="auto">
          <a:xfrm>
            <a:off x="3860800" y="5219700"/>
            <a:ext cx="863600" cy="304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81607" name="Text Box 7"/>
          <p:cNvSpPr txBox="1">
            <a:spLocks noChangeArrowheads="1"/>
          </p:cNvSpPr>
          <p:nvPr/>
        </p:nvSpPr>
        <p:spPr bwMode="auto">
          <a:xfrm>
            <a:off x="177800" y="1882774"/>
            <a:ext cx="87249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ΠΡΟΣΟΧΗ</a:t>
            </a: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 </a:t>
            </a:r>
            <a:r>
              <a:rPr lang="el-GR" sz="28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</a:t>
            </a: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γίνεται απαλοιφή των </a:t>
            </a:r>
            <a:r>
              <a:rPr lang="el-GR" sz="2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διπλών</a:t>
            </a:r>
            <a:r>
              <a:rPr lang="en-US" sz="2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εμφανίσεων</a:t>
            </a: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select distinct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1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1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1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1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3" grpId="0" autoUpdateAnimBg="0"/>
      <p:bldP spid="281604" grpId="0" autoUpdateAnimBg="0"/>
      <p:bldP spid="281605" grpId="0" autoUpdateAnimBg="0"/>
      <p:bldP spid="281606" grpId="0" animBg="1"/>
      <p:bldP spid="281607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1E9695-169A-4F17-910E-5A0A6E2A261B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282627" name="Text Box 3"/>
          <p:cNvSpPr txBox="1">
            <a:spLocks noChangeArrowheads="1"/>
          </p:cNvSpPr>
          <p:nvPr/>
        </p:nvSpPr>
        <p:spPr bwMode="auto">
          <a:xfrm>
            <a:off x="1042988" y="3141663"/>
            <a:ext cx="77724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elect *</a:t>
            </a:r>
            <a:endParaRPr lang="el-GR" sz="2400" b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>
                <a:latin typeface="Calibri" pitchFamily="34" charset="0"/>
                <a:ea typeface="Calibri" pitchFamily="34" charset="0"/>
                <a:cs typeface="Calibri" pitchFamily="34" charset="0"/>
              </a:rPr>
              <a:t>  Παίζει</a:t>
            </a:r>
          </a:p>
        </p:txBody>
      </p:sp>
      <p:sp>
        <p:nvSpPr>
          <p:cNvPr id="282628" name="Text Box 4"/>
          <p:cNvSpPr txBox="1">
            <a:spLocks noChangeArrowheads="1"/>
          </p:cNvSpPr>
          <p:nvPr/>
        </p:nvSpPr>
        <p:spPr bwMode="auto">
          <a:xfrm>
            <a:off x="685800" y="2362200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0">
                <a:latin typeface="Calibri" pitchFamily="34" charset="0"/>
                <a:ea typeface="Calibri" pitchFamily="34" charset="0"/>
                <a:cs typeface="Calibri" pitchFamily="34" charset="0"/>
              </a:rPr>
              <a:t>Επιλογή όλων των γνωρισμάτων</a:t>
            </a:r>
          </a:p>
        </p:txBody>
      </p:sp>
      <p:sp>
        <p:nvSpPr>
          <p:cNvPr id="16392" name="Text Box 5"/>
          <p:cNvSpPr txBox="1">
            <a:spLocks noChangeArrowheads="1"/>
          </p:cNvSpPr>
          <p:nvPr/>
        </p:nvSpPr>
        <p:spPr bwMode="auto">
          <a:xfrm>
            <a:off x="2916238" y="4437063"/>
            <a:ext cx="4679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800" b="0" i="1">
                <a:latin typeface="Calibri" pitchFamily="34" charset="0"/>
                <a:ea typeface="Calibri" pitchFamily="34" charset="0"/>
                <a:cs typeface="Calibri" pitchFamily="34" charset="0"/>
              </a:rPr>
              <a:t>Η «μικρότερη» </a:t>
            </a:r>
            <a:r>
              <a:rPr lang="en-US" sz="1800" b="0" i="1">
                <a:latin typeface="Calibri" pitchFamily="34" charset="0"/>
                <a:ea typeface="Calibri" pitchFamily="34" charset="0"/>
                <a:cs typeface="Calibri" pitchFamily="34" charset="0"/>
              </a:rPr>
              <a:t>SQL </a:t>
            </a:r>
            <a:r>
              <a:rPr lang="el-GR" sz="1800" b="0" i="1">
                <a:latin typeface="Calibri" pitchFamily="34" charset="0"/>
                <a:ea typeface="Calibri" pitchFamily="34" charset="0"/>
                <a:cs typeface="Calibri" pitchFamily="34" charset="0"/>
              </a:rPr>
              <a:t>ερώτηση (μας δίνει το περιεχόμενο του αντίστοιχου πίνακα)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select *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2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2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2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2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27" grpId="0" autoUpdateAnimBg="0"/>
      <p:bldP spid="282628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85908F-2378-4A77-A97F-BFDDD860A435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283651" name="Text Box 3"/>
          <p:cNvSpPr txBox="1">
            <a:spLocks noChangeArrowheads="1"/>
          </p:cNvSpPr>
          <p:nvPr/>
        </p:nvSpPr>
        <p:spPr bwMode="auto">
          <a:xfrm>
            <a:off x="1042988" y="3357563"/>
            <a:ext cx="777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elect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Έτος, Διάρκεια/60, Είδος</a:t>
            </a:r>
          </a:p>
          <a:p>
            <a:pPr eaLnBrk="0" hangingPunct="0"/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 Ταινία</a:t>
            </a:r>
          </a:p>
        </p:txBody>
      </p:sp>
      <p:sp>
        <p:nvSpPr>
          <p:cNvPr id="283652" name="Text Box 4"/>
          <p:cNvSpPr txBox="1">
            <a:spLocks noChangeArrowheads="1"/>
          </p:cNvSpPr>
          <p:nvPr/>
        </p:nvSpPr>
        <p:spPr bwMode="auto">
          <a:xfrm>
            <a:off x="539750" y="4508500"/>
            <a:ext cx="800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Επιστρέφει μια σχέση ίδια με τη σχέση Ταινία μόνο που το γνώρισμα διάρκεια μας δίνει τις ώρες  (έχει διαιρεθεί με το 60)</a:t>
            </a:r>
          </a:p>
        </p:txBody>
      </p:sp>
      <p:sp>
        <p:nvSpPr>
          <p:cNvPr id="283653" name="Text Box 5"/>
          <p:cNvSpPr txBox="1">
            <a:spLocks noChangeArrowheads="1"/>
          </p:cNvSpPr>
          <p:nvPr/>
        </p:nvSpPr>
        <p:spPr bwMode="auto">
          <a:xfrm>
            <a:off x="611188" y="2060575"/>
            <a:ext cx="815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Αριθμητικές πράξεις (+, -, *, /) ανάμεσα σε σταθερές ή γνωρίσματα πλειάδων</a:t>
            </a: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select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3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3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3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3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3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3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1" grpId="0" autoUpdateAnimBg="0"/>
      <p:bldP spid="283652" grpId="0" autoUpdateAnimBg="0"/>
      <p:bldP spid="283653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C81222-039D-4834-BF96-AA72868B1811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sp>
        <p:nvSpPr>
          <p:cNvPr id="285699" name="Text Box 3"/>
          <p:cNvSpPr txBox="1">
            <a:spLocks noChangeArrowheads="1"/>
          </p:cNvSpPr>
          <p:nvPr/>
        </p:nvSpPr>
        <p:spPr bwMode="auto">
          <a:xfrm>
            <a:off x="609600" y="3200400"/>
            <a:ext cx="80772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Λογικοί τελεστές: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or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Τελεστές σύγκρισης: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&lt;=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&gt;=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&lt;&gt;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between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between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ανάμεσα σε αριθμητικές εκφράσεις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συμβολοσειρές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strings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), και ειδικούς τύπους.</a:t>
            </a:r>
          </a:p>
        </p:txBody>
      </p:sp>
      <p:sp>
        <p:nvSpPr>
          <p:cNvPr id="285700" name="Text Box 4"/>
          <p:cNvSpPr txBox="1">
            <a:spLocks noChangeArrowheads="1"/>
          </p:cNvSpPr>
          <p:nvPr/>
        </p:nvSpPr>
        <p:spPr bwMode="auto">
          <a:xfrm>
            <a:off x="2484438" y="2276475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του </a:t>
            </a:r>
            <a:r>
              <a:rPr lang="en-US" sz="2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endParaRPr lang="el-GR" sz="28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where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5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5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699" grpId="0" autoUpdateAnimBg="0"/>
      <p:bldP spid="285700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77F806-4536-476D-AD8F-CBCBDDBBD5F7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sp>
        <p:nvSpPr>
          <p:cNvPr id="284676" name="Text Box 4"/>
          <p:cNvSpPr txBox="1">
            <a:spLocks noChangeArrowheads="1"/>
          </p:cNvSpPr>
          <p:nvPr/>
        </p:nvSpPr>
        <p:spPr bwMode="auto">
          <a:xfrm>
            <a:off x="361950" y="3225800"/>
            <a:ext cx="853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Τον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 όλων των ταινιών που γυρίστηκαν μετά το 1995 και είναι ασπρόμαυρες</a:t>
            </a:r>
          </a:p>
        </p:txBody>
      </p:sp>
      <p:sp>
        <p:nvSpPr>
          <p:cNvPr id="284677" name="Text Box 5"/>
          <p:cNvSpPr txBox="1">
            <a:spLocks noChangeArrowheads="1"/>
          </p:cNvSpPr>
          <p:nvPr/>
        </p:nvSpPr>
        <p:spPr bwMode="auto">
          <a:xfrm>
            <a:off x="1547813" y="4284663"/>
            <a:ext cx="607218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Τίτλος 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1995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''Ασπρόμαυρη''</a:t>
            </a:r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1106488" y="2108200"/>
            <a:ext cx="63373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4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4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4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4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76" grpId="0" autoUpdateAnimBg="0"/>
      <p:bldP spid="284677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2B4EA2-ADE2-4B4C-8437-E6829C683B08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286723" name="Text Box 3"/>
          <p:cNvSpPr txBox="1">
            <a:spLocks noChangeArrowheads="1"/>
          </p:cNvSpPr>
          <p:nvPr/>
        </p:nvSpPr>
        <p:spPr bwMode="auto">
          <a:xfrm>
            <a:off x="381000" y="2209800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Χ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ρήση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between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</p:txBody>
      </p:sp>
      <p:sp>
        <p:nvSpPr>
          <p:cNvPr id="286724" name="Text Box 4"/>
          <p:cNvSpPr txBox="1">
            <a:spLocks noChangeArrowheads="1"/>
          </p:cNvSpPr>
          <p:nvPr/>
        </p:nvSpPr>
        <p:spPr bwMode="auto">
          <a:xfrm>
            <a:off x="762000" y="2971800"/>
            <a:ext cx="7467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Τίτλος </a:t>
            </a:r>
          </a:p>
          <a:p>
            <a:pPr eaLnBrk="0" hangingPunct="0"/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  <a:p>
            <a:pPr eaLnBrk="0" hangingPunct="0"/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Έτος 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between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1990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1995</a:t>
            </a:r>
          </a:p>
        </p:txBody>
      </p:sp>
      <p:sp>
        <p:nvSpPr>
          <p:cNvPr id="286725" name="Text Box 5"/>
          <p:cNvSpPr txBox="1">
            <a:spLocks noChangeArrowheads="1"/>
          </p:cNvSpPr>
          <p:nvPr/>
        </p:nvSpPr>
        <p:spPr bwMode="auto">
          <a:xfrm>
            <a:off x="914400" y="4724400"/>
            <a:ext cx="7467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Τίτλος </a:t>
            </a:r>
          </a:p>
          <a:p>
            <a:pPr eaLnBrk="0" hangingPunct="0"/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  <a:p>
            <a:pPr eaLnBrk="0" hangingPunct="0"/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Έτος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&gt;=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1990 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Έτος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&lt;=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1995</a:t>
            </a:r>
          </a:p>
        </p:txBody>
      </p:sp>
      <p:sp>
        <p:nvSpPr>
          <p:cNvPr id="286726" name="Text Box 6"/>
          <p:cNvSpPr txBox="1">
            <a:spLocks noChangeArrowheads="1"/>
          </p:cNvSpPr>
          <p:nvPr/>
        </p:nvSpPr>
        <p:spPr bwMode="auto">
          <a:xfrm>
            <a:off x="457200" y="4191000"/>
            <a:ext cx="243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αντί του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23" grpId="0" autoUpdateAnimBg="0"/>
      <p:bldP spid="286724" grpId="0" autoUpdateAnimBg="0"/>
      <p:bldP spid="286725" grpId="0" autoUpdateAnimBg="0"/>
      <p:bldP spid="286726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325BB8-1945-4E10-9D23-4E4FCFBEB861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287747" name="Text Box 3"/>
          <p:cNvSpPr txBox="1">
            <a:spLocks noChangeArrowheads="1"/>
          </p:cNvSpPr>
          <p:nvPr/>
        </p:nvSpPr>
        <p:spPr bwMode="auto">
          <a:xfrm>
            <a:off x="755650" y="2708275"/>
            <a:ext cx="75438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Όταν το ίδιο γνώρισμα εμφανίζεται στο σχήμα περισσότερων από μια σχέσεων, τότε διάκριση βάση του συμβολισμού: 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&lt;όνομα-σχέσης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όνομα-γνωρίσματος&gt;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Βασική Δομή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47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4B6107-1E56-41C6-A3F5-2BCF2EA537CC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464900" name="Text Box 4"/>
          <p:cNvSpPr txBox="1">
            <a:spLocks noChangeArrowheads="1"/>
          </p:cNvSpPr>
          <p:nvPr/>
        </p:nvSpPr>
        <p:spPr bwMode="auto">
          <a:xfrm>
            <a:off x="469900" y="2636838"/>
            <a:ext cx="82057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φυσικής συνένωσης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ους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ηθοποιούς (το όνομα τους) που γεννήθηκαν πριν το 1950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έπαιξαν σε ταινίες μετά το 2010</a:t>
            </a:r>
          </a:p>
        </p:txBody>
      </p:sp>
      <p:sp>
        <p:nvSpPr>
          <p:cNvPr id="464901" name="Text Box 5"/>
          <p:cNvSpPr txBox="1">
            <a:spLocks noChangeArrowheads="1"/>
          </p:cNvSpPr>
          <p:nvPr/>
        </p:nvSpPr>
        <p:spPr bwMode="auto">
          <a:xfrm>
            <a:off x="900113" y="3716338"/>
            <a:ext cx="73914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Όνομα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Παίζει, Ηθοποιός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Ηθοποιός.Έτος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-Γέννησης &lt; 1950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Παίζει.Έτος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&gt; 2010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Ηθοποιός.Όνομα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Παίζει.’Ονομα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2535" name="Text Box 6"/>
          <p:cNvSpPr txBox="1">
            <a:spLocks noChangeArrowheads="1"/>
          </p:cNvSpPr>
          <p:nvPr/>
        </p:nvSpPr>
        <p:spPr bwMode="auto">
          <a:xfrm>
            <a:off x="1187450" y="1557338"/>
            <a:ext cx="6408738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22536" name="Text Box 7"/>
          <p:cNvSpPr txBox="1">
            <a:spLocks noChangeArrowheads="1"/>
          </p:cNvSpPr>
          <p:nvPr/>
        </p:nvSpPr>
        <p:spPr bwMode="auto">
          <a:xfrm>
            <a:off x="4970463" y="5491163"/>
            <a:ext cx="33845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Προσοχή στις συνθήκες συνένωσης </a:t>
            </a:r>
          </a:p>
        </p:txBody>
      </p:sp>
      <p:sp>
        <p:nvSpPr>
          <p:cNvPr id="22537" name="Line 10"/>
          <p:cNvSpPr>
            <a:spLocks noChangeShapeType="1"/>
          </p:cNvSpPr>
          <p:nvPr/>
        </p:nvSpPr>
        <p:spPr bwMode="auto">
          <a:xfrm flipH="1" flipV="1">
            <a:off x="4787900" y="5229225"/>
            <a:ext cx="215900" cy="433388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2539" name="Freeform 13"/>
          <p:cNvSpPr>
            <a:spLocks/>
          </p:cNvSpPr>
          <p:nvPr/>
        </p:nvSpPr>
        <p:spPr bwMode="auto">
          <a:xfrm>
            <a:off x="1206500" y="4945063"/>
            <a:ext cx="4378325" cy="579437"/>
          </a:xfrm>
          <a:custGeom>
            <a:avLst/>
            <a:gdLst>
              <a:gd name="T0" fmla="*/ 238125 w 4070350"/>
              <a:gd name="T1" fmla="*/ 103187 h 582612"/>
              <a:gd name="T2" fmla="*/ 1581150 w 4070350"/>
              <a:gd name="T3" fmla="*/ 7937 h 582612"/>
              <a:gd name="T4" fmla="*/ 2990850 w 4070350"/>
              <a:gd name="T5" fmla="*/ 55562 h 582612"/>
              <a:gd name="T6" fmla="*/ 3676650 w 4070350"/>
              <a:gd name="T7" fmla="*/ 46037 h 582612"/>
              <a:gd name="T8" fmla="*/ 3914774 w 4070350"/>
              <a:gd name="T9" fmla="*/ 65087 h 582612"/>
              <a:gd name="T10" fmla="*/ 4038600 w 4070350"/>
              <a:gd name="T11" fmla="*/ 284162 h 582612"/>
              <a:gd name="T12" fmla="*/ 3724274 w 4070350"/>
              <a:gd name="T13" fmla="*/ 493712 h 582612"/>
              <a:gd name="T14" fmla="*/ 3171824 w 4070350"/>
              <a:gd name="T15" fmla="*/ 512762 h 582612"/>
              <a:gd name="T16" fmla="*/ 2428874 w 4070350"/>
              <a:gd name="T17" fmla="*/ 484187 h 582612"/>
              <a:gd name="T18" fmla="*/ 1524000 w 4070350"/>
              <a:gd name="T19" fmla="*/ 512762 h 582612"/>
              <a:gd name="T20" fmla="*/ 1000125 w 4070350"/>
              <a:gd name="T21" fmla="*/ 579437 h 582612"/>
              <a:gd name="T22" fmla="*/ 323850 w 4070350"/>
              <a:gd name="T23" fmla="*/ 531812 h 582612"/>
              <a:gd name="T24" fmla="*/ 142875 w 4070350"/>
              <a:gd name="T25" fmla="*/ 417512 h 582612"/>
              <a:gd name="T26" fmla="*/ 152400 w 4070350"/>
              <a:gd name="T27" fmla="*/ 217487 h 582612"/>
              <a:gd name="T28" fmla="*/ 238125 w 4070350"/>
              <a:gd name="T29" fmla="*/ 103187 h 58261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4070350"/>
              <a:gd name="T46" fmla="*/ 0 h 582612"/>
              <a:gd name="T47" fmla="*/ 4070350 w 4070350"/>
              <a:gd name="T48" fmla="*/ 582612 h 582612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4070350" h="582612">
                <a:moveTo>
                  <a:pt x="238125" y="103187"/>
                </a:moveTo>
                <a:cubicBezTo>
                  <a:pt x="476250" y="68262"/>
                  <a:pt x="1122363" y="15874"/>
                  <a:pt x="1581150" y="7937"/>
                </a:cubicBezTo>
                <a:cubicBezTo>
                  <a:pt x="2039937" y="0"/>
                  <a:pt x="2641600" y="49212"/>
                  <a:pt x="2990850" y="55562"/>
                </a:cubicBezTo>
                <a:lnTo>
                  <a:pt x="3676650" y="46037"/>
                </a:lnTo>
                <a:cubicBezTo>
                  <a:pt x="3830637" y="47624"/>
                  <a:pt x="3854450" y="25399"/>
                  <a:pt x="3914775" y="65087"/>
                </a:cubicBezTo>
                <a:cubicBezTo>
                  <a:pt x="3975100" y="104775"/>
                  <a:pt x="4070350" y="212725"/>
                  <a:pt x="4038600" y="284162"/>
                </a:cubicBezTo>
                <a:cubicBezTo>
                  <a:pt x="4006850" y="355599"/>
                  <a:pt x="3868737" y="455612"/>
                  <a:pt x="3724275" y="493712"/>
                </a:cubicBezTo>
                <a:cubicBezTo>
                  <a:pt x="3579813" y="531812"/>
                  <a:pt x="3387725" y="514349"/>
                  <a:pt x="3171825" y="512762"/>
                </a:cubicBezTo>
                <a:cubicBezTo>
                  <a:pt x="2955925" y="511175"/>
                  <a:pt x="2703512" y="484187"/>
                  <a:pt x="2428875" y="484187"/>
                </a:cubicBezTo>
                <a:cubicBezTo>
                  <a:pt x="2154238" y="484187"/>
                  <a:pt x="1762125" y="496887"/>
                  <a:pt x="1524000" y="512762"/>
                </a:cubicBezTo>
                <a:cubicBezTo>
                  <a:pt x="1285875" y="528637"/>
                  <a:pt x="1200150" y="576262"/>
                  <a:pt x="1000125" y="579437"/>
                </a:cubicBezTo>
                <a:cubicBezTo>
                  <a:pt x="800100" y="582612"/>
                  <a:pt x="466725" y="558799"/>
                  <a:pt x="323850" y="531812"/>
                </a:cubicBezTo>
                <a:cubicBezTo>
                  <a:pt x="180975" y="504825"/>
                  <a:pt x="171450" y="469899"/>
                  <a:pt x="142875" y="417512"/>
                </a:cubicBezTo>
                <a:cubicBezTo>
                  <a:pt x="114300" y="365125"/>
                  <a:pt x="136525" y="265112"/>
                  <a:pt x="152400" y="217487"/>
                </a:cubicBezTo>
                <a:cubicBezTo>
                  <a:pt x="168275" y="169862"/>
                  <a:pt x="0" y="138112"/>
                  <a:pt x="238125" y="103187"/>
                </a:cubicBezTo>
                <a:close/>
              </a:path>
            </a:pathLst>
          </a:custGeom>
          <a:noFill/>
          <a:ln w="2857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4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4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4900" grpId="0" autoUpdateAnimBg="0"/>
      <p:bldP spid="464901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7EBB09-1F2F-4935-B7A4-F45E03F75513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l-GR" sz="2000" i="1">
              <a:latin typeface="Times New Roman" pitchFamily="18" charset="0"/>
            </a:endParaRPr>
          </a:p>
        </p:txBody>
      </p:sp>
      <p:sp>
        <p:nvSpPr>
          <p:cNvPr id="4103" name="Text Box 4"/>
          <p:cNvSpPr txBox="1">
            <a:spLocks noChangeArrowheads="1"/>
          </p:cNvSpPr>
          <p:nvPr/>
        </p:nvSpPr>
        <p:spPr bwMode="auto">
          <a:xfrm>
            <a:off x="323850" y="2217738"/>
            <a:ext cx="843915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 eaLnBrk="0" hangingPunct="0"/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Δύο γλώσσες ερωτήσεων που αποτελούν το θεωρητικό υπόβαθρο</a:t>
            </a:r>
          </a:p>
          <a:p>
            <a:pPr marL="457200" indent="-457200" algn="just" eaLnBrk="0" hangingPunct="0"/>
            <a:endParaRPr lang="el-GR" sz="2400" b="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Σχεσιακή άλγεβρα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μια άλγεβρα συνόλων που αφορά πράξεις πάνω σε σχέσεις</a:t>
            </a:r>
          </a:p>
          <a:p>
            <a:pPr marL="457200" indent="-457200" algn="just" eaLnBrk="0" hangingPunct="0"/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 λογισμό (πλειάδων)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δηλωτικό τρόπο έκφρασης ερωτήσεων</a:t>
            </a:r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Τι είδαμε μέχρι τώρα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/>
        </p:nvSpPr>
        <p:spPr>
          <a:xfrm>
            <a:off x="292100" y="6209731"/>
            <a:ext cx="2133600" cy="648269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F7F13A-E5E8-4D30-8C92-4FAB8B75C6EA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464900" name="Text Box 4"/>
          <p:cNvSpPr txBox="1">
            <a:spLocks noChangeArrowheads="1"/>
          </p:cNvSpPr>
          <p:nvPr/>
        </p:nvSpPr>
        <p:spPr bwMode="auto">
          <a:xfrm>
            <a:off x="755650" y="2789238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φυσικής συνένωσης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eaLnBrk="0" hangingPunct="0"/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Τους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ηθοποιούς που παίζουν σε ασπρόμαυρες ταινίες</a:t>
            </a:r>
          </a:p>
        </p:txBody>
      </p:sp>
      <p:sp>
        <p:nvSpPr>
          <p:cNvPr id="464901" name="Text Box 5"/>
          <p:cNvSpPr txBox="1">
            <a:spLocks noChangeArrowheads="1"/>
          </p:cNvSpPr>
          <p:nvPr/>
        </p:nvSpPr>
        <p:spPr bwMode="auto">
          <a:xfrm>
            <a:off x="900113" y="3868738"/>
            <a:ext cx="73914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select  distinct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 Όνομα</a:t>
            </a:r>
          </a:p>
          <a:p>
            <a:pPr eaLnBrk="0" hangingPunct="0"/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Παίζει, Ταινία</a:t>
            </a:r>
          </a:p>
          <a:p>
            <a:pPr eaLnBrk="0" hangingPunct="0"/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	Είδος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”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</a:p>
          <a:p>
            <a:pPr eaLnBrk="0" hangingPunct="0"/>
            <a:r>
              <a:rPr lang="en-US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Παίζει.Τίτλος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=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Ταινία.Τίτλος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Παίζει.Έτος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Ταινία.Έτος</a:t>
            </a:r>
          </a:p>
        </p:txBody>
      </p:sp>
      <p:sp>
        <p:nvSpPr>
          <p:cNvPr id="23559" name="Text Box 6"/>
          <p:cNvSpPr txBox="1">
            <a:spLocks noChangeArrowheads="1"/>
          </p:cNvSpPr>
          <p:nvPr/>
        </p:nvSpPr>
        <p:spPr bwMode="auto">
          <a:xfrm>
            <a:off x="1187450" y="1709738"/>
            <a:ext cx="6408738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23560" name="Text Box 7"/>
          <p:cNvSpPr txBox="1">
            <a:spLocks noChangeArrowheads="1"/>
          </p:cNvSpPr>
          <p:nvPr/>
        </p:nvSpPr>
        <p:spPr bwMode="auto">
          <a:xfrm>
            <a:off x="4716463" y="5526088"/>
            <a:ext cx="25923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</a:t>
            </a:r>
          </a:p>
        </p:txBody>
      </p:sp>
      <p:sp>
        <p:nvSpPr>
          <p:cNvPr id="23561" name="Line 10"/>
          <p:cNvSpPr>
            <a:spLocks noChangeShapeType="1"/>
          </p:cNvSpPr>
          <p:nvPr/>
        </p:nvSpPr>
        <p:spPr bwMode="auto">
          <a:xfrm flipH="1" flipV="1">
            <a:off x="6156325" y="5165725"/>
            <a:ext cx="215900" cy="433388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3563" name="Freeform 11"/>
          <p:cNvSpPr>
            <a:spLocks/>
          </p:cNvSpPr>
          <p:nvPr/>
        </p:nvSpPr>
        <p:spPr bwMode="auto">
          <a:xfrm>
            <a:off x="1038225" y="4768850"/>
            <a:ext cx="7135813" cy="511175"/>
          </a:xfrm>
          <a:custGeom>
            <a:avLst/>
            <a:gdLst>
              <a:gd name="T0" fmla="*/ 742950 w 7135813"/>
              <a:gd name="T1" fmla="*/ 60325 h 511175"/>
              <a:gd name="T2" fmla="*/ 2581275 w 7135813"/>
              <a:gd name="T3" fmla="*/ 79375 h 511175"/>
              <a:gd name="T4" fmla="*/ 4991101 w 7135813"/>
              <a:gd name="T5" fmla="*/ 31750 h 511175"/>
              <a:gd name="T6" fmla="*/ 5781673 w 7135813"/>
              <a:gd name="T7" fmla="*/ 22225 h 511175"/>
              <a:gd name="T8" fmla="*/ 6667501 w 7135813"/>
              <a:gd name="T9" fmla="*/ 41275 h 511175"/>
              <a:gd name="T10" fmla="*/ 7010401 w 7135813"/>
              <a:gd name="T11" fmla="*/ 203200 h 511175"/>
              <a:gd name="T12" fmla="*/ 7115173 w 7135813"/>
              <a:gd name="T13" fmla="*/ 403225 h 511175"/>
              <a:gd name="T14" fmla="*/ 6886573 w 7135813"/>
              <a:gd name="T15" fmla="*/ 479425 h 511175"/>
              <a:gd name="T16" fmla="*/ 6438901 w 7135813"/>
              <a:gd name="T17" fmla="*/ 498475 h 511175"/>
              <a:gd name="T18" fmla="*/ 5400673 w 7135813"/>
              <a:gd name="T19" fmla="*/ 403225 h 511175"/>
              <a:gd name="T20" fmla="*/ 781050 w 7135813"/>
              <a:gd name="T21" fmla="*/ 441325 h 511175"/>
              <a:gd name="T22" fmla="*/ 742950 w 7135813"/>
              <a:gd name="T23" fmla="*/ 60325 h 51117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7135813"/>
              <a:gd name="T37" fmla="*/ 0 h 511175"/>
              <a:gd name="T38" fmla="*/ 7135813 w 7135813"/>
              <a:gd name="T39" fmla="*/ 511175 h 51117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7135813" h="511175">
                <a:moveTo>
                  <a:pt x="742950" y="60325"/>
                </a:moveTo>
                <a:cubicBezTo>
                  <a:pt x="1042987" y="0"/>
                  <a:pt x="1873250" y="84138"/>
                  <a:pt x="2581275" y="79375"/>
                </a:cubicBezTo>
                <a:cubicBezTo>
                  <a:pt x="3289300" y="74613"/>
                  <a:pt x="4991100" y="31750"/>
                  <a:pt x="4991100" y="31750"/>
                </a:cubicBezTo>
                <a:lnTo>
                  <a:pt x="5781675" y="22225"/>
                </a:lnTo>
                <a:cubicBezTo>
                  <a:pt x="6061075" y="23812"/>
                  <a:pt x="6462713" y="11113"/>
                  <a:pt x="6667500" y="41275"/>
                </a:cubicBezTo>
                <a:cubicBezTo>
                  <a:pt x="6872287" y="71437"/>
                  <a:pt x="6935788" y="142875"/>
                  <a:pt x="7010400" y="203200"/>
                </a:cubicBezTo>
                <a:cubicBezTo>
                  <a:pt x="7085013" y="263525"/>
                  <a:pt x="7135813" y="357188"/>
                  <a:pt x="7115175" y="403225"/>
                </a:cubicBezTo>
                <a:cubicBezTo>
                  <a:pt x="7094538" y="449263"/>
                  <a:pt x="6999288" y="463550"/>
                  <a:pt x="6886575" y="479425"/>
                </a:cubicBezTo>
                <a:cubicBezTo>
                  <a:pt x="6773863" y="495300"/>
                  <a:pt x="6686550" y="511175"/>
                  <a:pt x="6438900" y="498475"/>
                </a:cubicBezTo>
                <a:cubicBezTo>
                  <a:pt x="6191250" y="485775"/>
                  <a:pt x="5400675" y="403225"/>
                  <a:pt x="5400675" y="403225"/>
                </a:cubicBezTo>
                <a:cubicBezTo>
                  <a:pt x="4457700" y="393700"/>
                  <a:pt x="1562100" y="495300"/>
                  <a:pt x="781050" y="441325"/>
                </a:cubicBezTo>
                <a:cubicBezTo>
                  <a:pt x="0" y="387350"/>
                  <a:pt x="442913" y="120650"/>
                  <a:pt x="742950" y="60325"/>
                </a:cubicBezTo>
                <a:close/>
              </a:path>
            </a:pathLst>
          </a:custGeom>
          <a:noFill/>
          <a:ln w="2857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4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4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4900" grpId="0" autoUpdateAnimBg="0"/>
      <p:bldP spid="464901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985494-D49B-4DE7-85C1-A33E63485B5A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685800" y="18796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0">
              <a:latin typeface="Times New Roman" pitchFamily="18" charset="0"/>
            </a:endParaRPr>
          </a:p>
        </p:txBody>
      </p:sp>
      <p:sp>
        <p:nvSpPr>
          <p:cNvPr id="273413" name="Text Box 5"/>
          <p:cNvSpPr txBox="1">
            <a:spLocks noChangeArrowheads="1"/>
          </p:cNvSpPr>
          <p:nvPr/>
        </p:nvSpPr>
        <p:spPr bwMode="auto">
          <a:xfrm>
            <a:off x="1371600" y="3022600"/>
            <a:ext cx="51816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1" dirty="0" err="1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distinct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l-GR" sz="2400" b="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Α</a:t>
            </a:r>
            <a:r>
              <a:rPr lang="el-GR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.., Α</a:t>
            </a:r>
            <a:r>
              <a:rPr lang="en-US" sz="2400" b="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</a:p>
          <a:p>
            <a:pPr eaLnBrk="0" hangingPunct="0"/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1" dirty="0" err="1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 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 </a:t>
            </a:r>
            <a:r>
              <a:rPr lang="el-GR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endParaRPr lang="en-US" sz="2000" b="0" baseline="-250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1" dirty="0" err="1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P</a:t>
            </a:r>
          </a:p>
        </p:txBody>
      </p:sp>
      <p:sp>
        <p:nvSpPr>
          <p:cNvPr id="273414" name="Text Box 6"/>
          <p:cNvSpPr txBox="1">
            <a:spLocks noChangeArrowheads="1"/>
          </p:cNvSpPr>
          <p:nvPr/>
        </p:nvSpPr>
        <p:spPr bwMode="auto">
          <a:xfrm>
            <a:off x="749300" y="1651000"/>
            <a:ext cx="769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βασική δομή μιας ερώτησης σε SQL έχει την εξής μορφή:</a:t>
            </a:r>
          </a:p>
        </p:txBody>
      </p:sp>
      <p:sp>
        <p:nvSpPr>
          <p:cNvPr id="273415" name="Text Box 7"/>
          <p:cNvSpPr txBox="1">
            <a:spLocks noChangeArrowheads="1"/>
          </p:cNvSpPr>
          <p:nvPr/>
        </p:nvSpPr>
        <p:spPr bwMode="auto">
          <a:xfrm>
            <a:off x="469900" y="5245100"/>
            <a:ext cx="80645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Ισοδύναμο του: π </a:t>
            </a:r>
            <a:r>
              <a:rPr lang="en-US" sz="28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8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8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8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8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.., A</a:t>
            </a:r>
            <a:r>
              <a:rPr lang="en-US" sz="28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n-US" sz="28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US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8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R</a:t>
            </a:r>
            <a:r>
              <a:rPr lang="el-GR" sz="28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… </a:t>
            </a:r>
            <a:r>
              <a:rPr lang="el-GR" sz="2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800" b="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))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746500" y="3492500"/>
            <a:ext cx="3149600" cy="431800"/>
            <a:chOff x="2592" y="2592"/>
            <a:chExt cx="2112" cy="240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2976" y="2592"/>
              <a:ext cx="1728" cy="240"/>
              <a:chOff x="3120" y="2736"/>
              <a:chExt cx="1728" cy="240"/>
            </a:xfrm>
          </p:grpSpPr>
          <p:sp>
            <p:nvSpPr>
              <p:cNvPr id="9239" name="Rectangle 10"/>
              <p:cNvSpPr>
                <a:spLocks noChangeArrowheads="1"/>
              </p:cNvSpPr>
              <p:nvPr/>
            </p:nvSpPr>
            <p:spPr bwMode="auto">
              <a:xfrm>
                <a:off x="3120" y="2736"/>
                <a:ext cx="1296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9240" name="Text Box 11"/>
              <p:cNvSpPr txBox="1">
                <a:spLocks noChangeArrowheads="1"/>
              </p:cNvSpPr>
              <p:nvPr/>
            </p:nvSpPr>
            <p:spPr bwMode="auto">
              <a:xfrm>
                <a:off x="3120" y="2736"/>
                <a:ext cx="172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b="0" dirty="0"/>
                  <a:t>ονόματα σχέσεων</a:t>
                </a:r>
              </a:p>
            </p:txBody>
          </p:sp>
        </p:grpSp>
        <p:sp>
          <p:nvSpPr>
            <p:cNvPr id="9238" name="Line 12"/>
            <p:cNvSpPr>
              <a:spLocks noChangeShapeType="1"/>
            </p:cNvSpPr>
            <p:nvPr/>
          </p:nvSpPr>
          <p:spPr bwMode="auto">
            <a:xfrm flipH="1">
              <a:off x="2592" y="2688"/>
              <a:ext cx="38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3657600" y="2489200"/>
            <a:ext cx="2806700" cy="762000"/>
            <a:chOff x="2208" y="2112"/>
            <a:chExt cx="1768" cy="480"/>
          </a:xfrm>
        </p:grpSpPr>
        <p:grpSp>
          <p:nvGrpSpPr>
            <p:cNvPr id="5" name="Group 14"/>
            <p:cNvGrpSpPr>
              <a:grpSpLocks/>
            </p:cNvGrpSpPr>
            <p:nvPr/>
          </p:nvGrpSpPr>
          <p:grpSpPr bwMode="auto">
            <a:xfrm>
              <a:off x="2208" y="2112"/>
              <a:ext cx="1768" cy="257"/>
              <a:chOff x="2400" y="2239"/>
              <a:chExt cx="1768" cy="257"/>
            </a:xfrm>
          </p:grpSpPr>
          <p:sp>
            <p:nvSpPr>
              <p:cNvPr id="9235" name="Text Box 15"/>
              <p:cNvSpPr txBox="1">
                <a:spLocks noChangeArrowheads="1"/>
              </p:cNvSpPr>
              <p:nvPr/>
            </p:nvSpPr>
            <p:spPr bwMode="auto">
              <a:xfrm>
                <a:off x="2400" y="2239"/>
                <a:ext cx="176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b="0" dirty="0"/>
                  <a:t>ονόματα γνωρισμάτων</a:t>
                </a:r>
              </a:p>
            </p:txBody>
          </p:sp>
          <p:sp>
            <p:nvSpPr>
              <p:cNvPr id="9236" name="Rectangle 16"/>
              <p:cNvSpPr>
                <a:spLocks noChangeArrowheads="1"/>
              </p:cNvSpPr>
              <p:nvPr/>
            </p:nvSpPr>
            <p:spPr bwMode="auto">
              <a:xfrm>
                <a:off x="2400" y="2256"/>
                <a:ext cx="1584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9234" name="Line 17"/>
            <p:cNvSpPr>
              <a:spLocks noChangeShapeType="1"/>
            </p:cNvSpPr>
            <p:nvPr/>
          </p:nvSpPr>
          <p:spPr bwMode="auto">
            <a:xfrm flipH="1">
              <a:off x="2352" y="2400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2857500" y="4318000"/>
            <a:ext cx="3441700" cy="431800"/>
            <a:chOff x="1968" y="2928"/>
            <a:chExt cx="2112" cy="288"/>
          </a:xfrm>
        </p:grpSpPr>
        <p:grpSp>
          <p:nvGrpSpPr>
            <p:cNvPr id="7" name="Group 19"/>
            <p:cNvGrpSpPr>
              <a:grpSpLocks/>
            </p:cNvGrpSpPr>
            <p:nvPr/>
          </p:nvGrpSpPr>
          <p:grpSpPr bwMode="auto">
            <a:xfrm>
              <a:off x="2784" y="2928"/>
              <a:ext cx="1296" cy="288"/>
              <a:chOff x="3984" y="3168"/>
              <a:chExt cx="1296" cy="288"/>
            </a:xfrm>
          </p:grpSpPr>
          <p:sp>
            <p:nvSpPr>
              <p:cNvPr id="9231" name="Text Box 20"/>
              <p:cNvSpPr txBox="1">
                <a:spLocks noChangeArrowheads="1"/>
              </p:cNvSpPr>
              <p:nvPr/>
            </p:nvSpPr>
            <p:spPr bwMode="auto">
              <a:xfrm>
                <a:off x="4032" y="3168"/>
                <a:ext cx="124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b="0"/>
                  <a:t>συνθήκη</a:t>
                </a:r>
              </a:p>
            </p:txBody>
          </p:sp>
          <p:sp>
            <p:nvSpPr>
              <p:cNvPr id="9232" name="Rectangle 21"/>
              <p:cNvSpPr>
                <a:spLocks noChangeArrowheads="1"/>
              </p:cNvSpPr>
              <p:nvPr/>
            </p:nvSpPr>
            <p:spPr bwMode="auto">
              <a:xfrm>
                <a:off x="3984" y="3168"/>
                <a:ext cx="720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9230" name="Line 22"/>
            <p:cNvSpPr>
              <a:spLocks noChangeShapeType="1"/>
            </p:cNvSpPr>
            <p:nvPr/>
          </p:nvSpPr>
          <p:spPr bwMode="auto">
            <a:xfrm flipH="1">
              <a:off x="1968" y="3072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Βασική Δομή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3" grpId="0" autoUpdateAnimBg="0"/>
      <p:bldP spid="273414" grpId="0" autoUpdateAnimBg="0"/>
      <p:bldP spid="273415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2024E2-BEE3-406A-8DDB-3CAAE6783AAC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685800" y="1498600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0">
              <a:latin typeface="Times New Roman" pitchFamily="18" charset="0"/>
            </a:endParaRPr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533400" y="1422400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endParaRPr lang="el-GR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685800" y="2244725"/>
            <a:ext cx="7924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Διαγραφή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διπλότιμων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select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*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(όλα τα γνωρίσματα)</a:t>
            </a:r>
          </a:p>
        </p:txBody>
      </p:sp>
      <p:sp>
        <p:nvSpPr>
          <p:cNvPr id="25609" name="Text Box 6"/>
          <p:cNvSpPr txBox="1">
            <a:spLocks noChangeArrowheads="1"/>
          </p:cNvSpPr>
          <p:nvPr/>
        </p:nvSpPr>
        <p:spPr bwMode="auto">
          <a:xfrm>
            <a:off x="533400" y="3403600"/>
            <a:ext cx="365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του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endParaRPr lang="el-GR" sz="24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5610" name="Text Box 7"/>
          <p:cNvSpPr txBox="1">
            <a:spLocks noChangeArrowheads="1"/>
          </p:cNvSpPr>
          <p:nvPr/>
        </p:nvSpPr>
        <p:spPr bwMode="auto">
          <a:xfrm>
            <a:off x="749300" y="3873500"/>
            <a:ext cx="8077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Λογικοί τελεστές: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or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Τελεστές σύγκρισης: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&lt;&gt;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between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between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ανάμεσα σε αριθμητικές εκφράσεις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συμβολοσειρές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strings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),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ειδικούς τύπους.</a:t>
            </a:r>
          </a:p>
        </p:txBody>
      </p:sp>
      <p:sp>
        <p:nvSpPr>
          <p:cNvPr id="12" name="Title 2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Βασική Δομή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7400" y="5422900"/>
            <a:ext cx="706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</a:rPr>
              <a:t>Τα αποτελέσματα μιας ερώτησης ΔΕΝ αποθηκεύονται</a:t>
            </a:r>
            <a:endParaRPr lang="el-GR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31D882-1714-4B1A-A0C2-205D33187117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26629" name="Text Box 3"/>
          <p:cNvSpPr txBox="1">
            <a:spLocks noChangeArrowheads="1"/>
          </p:cNvSpPr>
          <p:nvPr/>
        </p:nvSpPr>
        <p:spPr bwMode="auto">
          <a:xfrm>
            <a:off x="1576388" y="1763713"/>
            <a:ext cx="53276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781050" y="2946400"/>
            <a:ext cx="7550150" cy="202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endParaRPr lang="en-US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Όλα τα συστατικά που αρέσουν σε φοιτητές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συστατικά που αρέσουν στον φοιτητή Δημήτρη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συστατικά της πίτσας Σπέσιαλ</a:t>
            </a:r>
            <a:endParaRPr lang="en-US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συστατικά που αρέσουν στον φοιτητή Δημήτρη 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A001CA-4FEE-4899-AD21-62FAE460C970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sp>
        <p:nvSpPr>
          <p:cNvPr id="27653" name="Text Box 3"/>
          <p:cNvSpPr txBox="1">
            <a:spLocks noChangeArrowheads="1"/>
          </p:cNvSpPr>
          <p:nvPr/>
        </p:nvSpPr>
        <p:spPr bwMode="auto">
          <a:xfrm>
            <a:off x="708025" y="1624013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dirty="0"/>
              <a:t>Vegetarian	</a:t>
            </a:r>
            <a:r>
              <a:rPr lang="el-GR" sz="1000" dirty="0" smtClean="0"/>
              <a:t>μανιτάρι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/>
              <a:t>Vegetarian</a:t>
            </a:r>
            <a:r>
              <a:rPr lang="el-GR" sz="1000" dirty="0"/>
              <a:t>	</a:t>
            </a:r>
            <a:r>
              <a:rPr lang="el-GR" sz="1000" dirty="0" smtClean="0"/>
              <a:t>ελιά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Ελληνική	</a:t>
            </a:r>
            <a:r>
              <a:rPr lang="el-GR" sz="1000" dirty="0" smtClean="0"/>
              <a:t>ελιά</a:t>
            </a:r>
            <a:endParaRPr lang="el-GR" sz="1000" dirty="0"/>
          </a:p>
        </p:txBody>
      </p:sp>
      <p:sp>
        <p:nvSpPr>
          <p:cNvPr id="27654" name="Text Box 4"/>
          <p:cNvSpPr txBox="1">
            <a:spLocks noChangeArrowheads="1"/>
          </p:cNvSpPr>
          <p:nvPr/>
        </p:nvSpPr>
        <p:spPr bwMode="auto">
          <a:xfrm>
            <a:off x="4284663" y="1989138"/>
            <a:ext cx="3441700" cy="2073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dirty="0"/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ΦΟΙΤΗΤΗΣ	</a:t>
            </a:r>
            <a:r>
              <a:rPr lang="el-GR" sz="1000" dirty="0" smtClean="0"/>
              <a:t>ΣΥΣΤΑΤΙΚΟ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Δημήτρης</a:t>
            </a:r>
            <a:r>
              <a:rPr lang="en-US" sz="1000" dirty="0"/>
              <a:t>	</a:t>
            </a:r>
            <a:r>
              <a:rPr lang="el-GR" sz="1000" dirty="0" smtClean="0"/>
              <a:t>μανιτάρι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Κώστας		ζαμπόν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Μαρία		ελιά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Κατερίνα	</a:t>
            </a:r>
            <a:r>
              <a:rPr lang="el-GR" sz="1000" dirty="0" smtClean="0"/>
              <a:t>μανιτάρι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ζαμπόν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Δημήτρης	</a:t>
            </a:r>
            <a:r>
              <a:rPr lang="el-GR" sz="1000" dirty="0" smtClean="0"/>
              <a:t>μπέικον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ανανάς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AFD8A8-C5B2-415D-BACB-13CDA812532C}" type="slidenum">
              <a:rPr lang="el-GR" altLang="en-US" smtClean="0"/>
              <a:pPr/>
              <a:t>25</a:t>
            </a:fld>
            <a:endParaRPr lang="el-GR" altLang="en-US" smtClean="0"/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457200" y="1752600"/>
            <a:ext cx="79248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l-GR" sz="2400" b="0" dirty="0">
              <a:solidFill>
                <a:srgbClr val="FF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Clr>
                <a:srgbClr val="FF0000"/>
              </a:buClr>
            </a:pP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Περισσότερα 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τη γλώσσα ερωτήσεων</a:t>
            </a:r>
          </a:p>
          <a:p>
            <a:pPr eaLnBrk="0" hangingPunct="0">
              <a:buClr>
                <a:srgbClr val="FF0000"/>
              </a:buClr>
            </a:pP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Clr>
                <a:srgbClr val="FF0000"/>
              </a:buClr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- Πράξεις με Συμβολοσειρές</a:t>
            </a:r>
          </a:p>
          <a:p>
            <a:pPr eaLnBrk="0" hangingPunct="0">
              <a:buClr>
                <a:srgbClr val="FF0000"/>
              </a:buClr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- Διάταξη Πλειάδων</a:t>
            </a:r>
          </a:p>
          <a:p>
            <a:pPr eaLnBrk="0" hangingPunct="0">
              <a:buClr>
                <a:srgbClr val="FF0000"/>
              </a:buClr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- Αλλαγή Ονόματος</a:t>
            </a:r>
          </a:p>
          <a:p>
            <a:pPr eaLnBrk="0" hangingPunct="0">
              <a:buClr>
                <a:srgbClr val="FF0000"/>
              </a:buClr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- Μεταβλητές Πλειάδων</a:t>
            </a:r>
          </a:p>
          <a:p>
            <a:pPr eaLnBrk="0" hangingPunct="0">
              <a:buClr>
                <a:srgbClr val="FF0000"/>
              </a:buClr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- Η τιμή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SQL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297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E53792-4C55-46E2-9D56-7272ADD9BF28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sp>
        <p:nvSpPr>
          <p:cNvPr id="29702" name="Text Box 4"/>
          <p:cNvSpPr txBox="1">
            <a:spLocks noChangeArrowheads="1"/>
          </p:cNvSpPr>
          <p:nvPr/>
        </p:nvSpPr>
        <p:spPr bwMode="auto">
          <a:xfrm>
            <a:off x="508000" y="1870075"/>
            <a:ext cx="76200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πιο συνηθισμένη πράξη είναι ταίριασμα προτύπων:</a:t>
            </a: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%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ταιριάζει οποιαδήποτε συμβολοσειρά</a:t>
            </a:r>
          </a:p>
          <a:p>
            <a:pPr eaLnBrk="0" hangingPunct="0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_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ταιριάζει οποιοδήποτε χαρακτήρα</a:t>
            </a:r>
          </a:p>
        </p:txBody>
      </p:sp>
      <p:sp>
        <p:nvSpPr>
          <p:cNvPr id="29703" name="Text Box 5"/>
          <p:cNvSpPr txBox="1">
            <a:spLocks noChangeArrowheads="1"/>
          </p:cNvSpPr>
          <p:nvPr/>
        </p:nvSpPr>
        <p:spPr bwMode="auto">
          <a:xfrm>
            <a:off x="596900" y="3946525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Γίνεται διάκριση ανάμεσα σε κεφαλαία και μικρά</a:t>
            </a:r>
          </a:p>
        </p:txBody>
      </p:sp>
      <p:sp>
        <p:nvSpPr>
          <p:cNvPr id="29704" name="Text Box 6"/>
          <p:cNvSpPr txBox="1">
            <a:spLocks noChangeArrowheads="1"/>
          </p:cNvSpPr>
          <p:nvPr/>
        </p:nvSpPr>
        <p:spPr bwMode="auto">
          <a:xfrm>
            <a:off x="647700" y="4664075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>
                <a:latin typeface="Calibri" pitchFamily="34" charset="0"/>
                <a:ea typeface="Calibri" pitchFamily="34" charset="0"/>
                <a:cs typeface="Calibri" pitchFamily="34" charset="0"/>
              </a:rPr>
              <a:t>Σύγκριση χρησιμοποιώντας το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like</a:t>
            </a:r>
            <a:r>
              <a:rPr lang="el-GR" sz="2400" b="0"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not like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Πράξεις με συμβολοσειρές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307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456001-6ADE-4D50-A6B7-BA0DCBF24EB9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sp>
        <p:nvSpPr>
          <p:cNvPr id="30726" name="Text Box 3"/>
          <p:cNvSpPr txBox="1">
            <a:spLocks noChangeArrowheads="1"/>
          </p:cNvSpPr>
          <p:nvPr/>
        </p:nvSpPr>
        <p:spPr bwMode="auto">
          <a:xfrm>
            <a:off x="533400" y="2438400"/>
            <a:ext cx="830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</a:t>
            </a:r>
          </a:p>
          <a:p>
            <a:pPr algn="just" eaLnBrk="0" hangingPunct="0"/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	Οι τίτλοι όλων των ταινιών που περιέχουν τη λέξη Θάλασσα</a:t>
            </a:r>
          </a:p>
        </p:txBody>
      </p:sp>
      <p:sp>
        <p:nvSpPr>
          <p:cNvPr id="30727" name="Text Box 4"/>
          <p:cNvSpPr txBox="1">
            <a:spLocks noChangeArrowheads="1"/>
          </p:cNvSpPr>
          <p:nvPr/>
        </p:nvSpPr>
        <p:spPr bwMode="auto">
          <a:xfrm>
            <a:off x="533400" y="3581400"/>
            <a:ext cx="8305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elect 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n-US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</a:p>
          <a:p>
            <a:pPr eaLnBrk="0" hangingPunct="0"/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 </a:t>
            </a:r>
          </a:p>
          <a:p>
            <a:pPr eaLnBrk="0" hangingPunct="0"/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 Τίτλος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like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%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Θάλασσα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%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0728" name="Text Box 5"/>
          <p:cNvSpPr txBox="1">
            <a:spLocks noChangeArrowheads="1"/>
          </p:cNvSpPr>
          <p:nvPr/>
        </p:nvSpPr>
        <p:spPr bwMode="auto">
          <a:xfrm>
            <a:off x="584200" y="49911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Πολλές ακόμα πράξεις διαθέσιμες.</a:t>
            </a:r>
          </a:p>
        </p:txBody>
      </p:sp>
      <p:sp>
        <p:nvSpPr>
          <p:cNvPr id="10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Πράξεις με συμβολοσειρές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62BFE8-CFAC-4D75-8585-8D6BA636AF5B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31750" name="Text Box 4"/>
          <p:cNvSpPr txBox="1">
            <a:spLocks noChangeArrowheads="1"/>
          </p:cNvSpPr>
          <p:nvPr/>
        </p:nvSpPr>
        <p:spPr bwMode="auto">
          <a:xfrm>
            <a:off x="850900" y="3543300"/>
            <a:ext cx="8077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Τίτλος,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Έτος 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Όνομα =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“Robert De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Niro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order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by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1751" name="Text Box 5"/>
          <p:cNvSpPr txBox="1">
            <a:spLocks noChangeArrowheads="1"/>
          </p:cNvSpPr>
          <p:nvPr/>
        </p:nvSpPr>
        <p:spPr bwMode="auto">
          <a:xfrm>
            <a:off x="520700" y="2197100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Χρήση του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order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by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ώστε οι πλειάδες στο αποτέλεσμα να είναι ταξινομημένες με βάση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τo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αντίστοιχο γνώρισμα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Διάταξη Πλειάδων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327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9933C1-F5E9-49DE-9586-192AF7A9F80D}" type="slidenum">
              <a:rPr lang="el-GR" altLang="en-US" smtClean="0"/>
              <a:pPr/>
              <a:t>29</a:t>
            </a:fld>
            <a:endParaRPr lang="el-GR" altLang="en-US" smtClean="0"/>
          </a:p>
        </p:txBody>
      </p:sp>
      <p:sp>
        <p:nvSpPr>
          <p:cNvPr id="32774" name="Text Box 3"/>
          <p:cNvSpPr txBox="1">
            <a:spLocks noChangeArrowheads="1"/>
          </p:cNvSpPr>
          <p:nvPr/>
        </p:nvSpPr>
        <p:spPr bwMode="auto">
          <a:xfrm>
            <a:off x="469900" y="1968500"/>
            <a:ext cx="815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Default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 αύξουσα διάταξη</a:t>
            </a:r>
          </a:p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Αλλά και άμεσος προσδιορισμός χρησιμοποιώντας το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asc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(αύξουσα)  ή το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desc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(φθίνουσα). Επίσης, ταξινόμηση με βάση 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πολλά</a:t>
            </a:r>
            <a:r>
              <a:rPr lang="el-GR" sz="2000" b="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γνωρίσματα.</a:t>
            </a:r>
          </a:p>
        </p:txBody>
      </p:sp>
      <p:sp>
        <p:nvSpPr>
          <p:cNvPr id="32775" name="Text Box 4"/>
          <p:cNvSpPr txBox="1">
            <a:spLocks noChangeArrowheads="1"/>
          </p:cNvSpPr>
          <p:nvPr/>
        </p:nvSpPr>
        <p:spPr bwMode="auto">
          <a:xfrm>
            <a:off x="522288" y="3365500"/>
            <a:ext cx="81534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</a:t>
            </a: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*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order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by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desc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Τίτλος 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asc</a:t>
            </a:r>
            <a:endParaRPr lang="el-GR" sz="20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2776" name="Text Box 5"/>
          <p:cNvSpPr txBox="1">
            <a:spLocks noChangeArrowheads="1"/>
          </p:cNvSpPr>
          <p:nvPr/>
        </p:nvSpPr>
        <p:spPr bwMode="auto">
          <a:xfrm>
            <a:off x="468313" y="5516563"/>
            <a:ext cx="815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Η ταξινόμηση είναι δαπανηρή λειτουργία.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Διάταξη Πλειάδων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51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007F12-1ABF-494B-A6AD-A0A39C04726D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304800" y="1219200"/>
            <a:ext cx="848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Ειδικού σκοπού γλώσσα προγραμματισμού για βάσεις δεδομένων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Η </a:t>
            </a:r>
            <a:r>
              <a:rPr lang="en-US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800" b="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standard</a:t>
            </a:r>
            <a:r>
              <a:rPr lang="en-US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” </a:t>
            </a: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για σχεσιακές βάσεις δεδομένων</a:t>
            </a:r>
            <a:r>
              <a:rPr lang="el-GR" sz="2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Δηλωτική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(declarative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(αν και έχει κάποια στοιχεία διαδικαστικού προγραμματισμού)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l-GR" sz="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 typeface="Wingdings" pitchFamily="2" charset="2"/>
              <a:buChar char="§"/>
            </a:pP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αρχικά </a:t>
            </a:r>
            <a:r>
              <a:rPr lang="el-GR" sz="2400" b="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Sequel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Structured English Query language)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στην IBM ως μέρος του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System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R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</a:p>
          <a:p>
            <a:pPr lvl="2" eaLnBrk="0" hangingPunct="0">
              <a:buFont typeface="Wingdings" pitchFamily="2" charset="2"/>
              <a:buChar char="§"/>
            </a:pPr>
            <a:r>
              <a:rPr lang="en-US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τώρα SQL (</a:t>
            </a:r>
            <a:r>
              <a:rPr lang="el-GR" sz="2400" b="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Stuctured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Query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Language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buFont typeface="Wingdings" pitchFamily="2" charset="2"/>
              <a:buChar char="§"/>
            </a:pPr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 typeface="Wingdings" pitchFamily="2" charset="2"/>
              <a:buChar char="§"/>
            </a:pP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SQL--89, SQL--92,  </a:t>
            </a:r>
            <a:r>
              <a:rPr lang="en-US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SQL-99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</a:t>
            </a:r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9900" y="1730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SQL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337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A33AB6-2CB7-40DB-AECA-B37E4C36E0B6}" type="slidenum">
              <a:rPr lang="el-GR" altLang="en-US" smtClean="0"/>
              <a:pPr/>
              <a:t>30</a:t>
            </a:fld>
            <a:endParaRPr lang="el-GR" altLang="en-US" smtClean="0"/>
          </a:p>
        </p:txBody>
      </p:sp>
      <p:sp>
        <p:nvSpPr>
          <p:cNvPr id="33798" name="Text Box 3"/>
          <p:cNvSpPr txBox="1">
            <a:spLocks noChangeArrowheads="1"/>
          </p:cNvSpPr>
          <p:nvPr/>
        </p:nvSpPr>
        <p:spPr bwMode="auto">
          <a:xfrm>
            <a:off x="1835150" y="3860800"/>
            <a:ext cx="5329238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Τίτλος, Έτος 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Όνομα =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“Robert De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Niro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order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by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desc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limit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3799" name="Text Box 4"/>
          <p:cNvSpPr txBox="1">
            <a:spLocks noChangeArrowheads="1"/>
          </p:cNvSpPr>
          <p:nvPr/>
        </p:nvSpPr>
        <p:spPr bwMode="auto">
          <a:xfrm>
            <a:off x="250825" y="1773238"/>
            <a:ext cx="81534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Περιορισμό του μεγέθους του αποτελέσματος με χρήση του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limit &lt;k&gt;</a:t>
            </a:r>
          </a:p>
          <a:p>
            <a:pPr algn="just" eaLnBrk="0" hangingPunct="0"/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b="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συνδυασμό ή όχι με το </a:t>
            </a:r>
            <a:r>
              <a:rPr lang="en-US" sz="2400" b="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order by: </a:t>
            </a:r>
            <a:endParaRPr lang="el-GR" sz="2400" b="0" i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αν δεν υπάρχει το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order by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το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limit k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μας δίνει κάποιες τυχαίες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k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πλειάδες από το αποτέλεσμα – αν υπάρχει το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order by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μας δίνει τις πρώτες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k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3800" name="Text Box 5"/>
          <p:cNvSpPr txBox="1">
            <a:spLocks noChangeArrowheads="1"/>
          </p:cNvSpPr>
          <p:nvPr/>
        </p:nvSpPr>
        <p:spPr bwMode="auto">
          <a:xfrm>
            <a:off x="493713" y="5691188"/>
            <a:ext cx="74168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  <a:r>
              <a:rPr lang="en-US" sz="16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6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από τις πιο πρόσφατες -- αν δεν υπάρχει το </a:t>
            </a:r>
            <a:r>
              <a:rPr lang="en-US" sz="16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order by</a:t>
            </a:r>
            <a:r>
              <a:rPr lang="el-GR" sz="16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n-US" sz="16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6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δίνει 8</a:t>
            </a:r>
            <a:r>
              <a:rPr lang="en-US" sz="16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6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τυχαίες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μεγέθους αποτελέσματος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7BED4C-A5E6-4811-A1AB-85F55D082FD4}" type="slidenum">
              <a:rPr lang="el-GR" altLang="en-US" smtClean="0"/>
              <a:pPr/>
              <a:t>31</a:t>
            </a:fld>
            <a:endParaRPr lang="el-GR" altLang="en-US" smtClean="0"/>
          </a:p>
        </p:txBody>
      </p:sp>
      <p:sp>
        <p:nvSpPr>
          <p:cNvPr id="34822" name="Text Box 4"/>
          <p:cNvSpPr txBox="1">
            <a:spLocks noChangeArrowheads="1"/>
          </p:cNvSpPr>
          <p:nvPr/>
        </p:nvSpPr>
        <p:spPr bwMode="auto">
          <a:xfrm>
            <a:off x="495300" y="2260600"/>
            <a:ext cx="777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ονόματα των γνωρισμάτων στο αποτέλεσμα είναι αυτά των σχέσεων στην ερώτηση.</a:t>
            </a:r>
          </a:p>
        </p:txBody>
      </p:sp>
      <p:sp>
        <p:nvSpPr>
          <p:cNvPr id="34823" name="Text Box 5"/>
          <p:cNvSpPr txBox="1">
            <a:spLocks noChangeArrowheads="1"/>
          </p:cNvSpPr>
          <p:nvPr/>
        </p:nvSpPr>
        <p:spPr bwMode="auto">
          <a:xfrm>
            <a:off x="558800" y="3340100"/>
            <a:ext cx="7772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Δυνατότητα αλλαγής του ονόματος τόσο μιας σχέσης όσο και ενός  γνωρίσματος:</a:t>
            </a: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&lt;παλιό-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&gt; 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νέο-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</a:p>
        </p:txBody>
      </p:sp>
      <p:sp>
        <p:nvSpPr>
          <p:cNvPr id="34824" name="Text Box 6"/>
          <p:cNvSpPr txBox="1">
            <a:spLocks noChangeArrowheads="1"/>
          </p:cNvSpPr>
          <p:nvPr/>
        </p:nvSpPr>
        <p:spPr bwMode="auto">
          <a:xfrm>
            <a:off x="1168400" y="4940300"/>
            <a:ext cx="6578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000" b="0" dirty="0" err="1"/>
              <a:t>To</a:t>
            </a:r>
            <a:r>
              <a:rPr lang="el-GR" sz="2000" b="0" dirty="0"/>
              <a:t> </a:t>
            </a:r>
            <a:r>
              <a:rPr lang="el-GR" sz="2000" dirty="0" err="1"/>
              <a:t>as</a:t>
            </a:r>
            <a:r>
              <a:rPr lang="el-GR" sz="2000" b="0" dirty="0"/>
              <a:t>  μπορεί να εμφανίζεται στο  </a:t>
            </a:r>
            <a:r>
              <a:rPr lang="el-GR" sz="2000" dirty="0" err="1"/>
              <a:t>select</a:t>
            </a:r>
            <a:r>
              <a:rPr lang="el-GR" sz="2000" dirty="0"/>
              <a:t> </a:t>
            </a:r>
            <a:r>
              <a:rPr lang="el-GR" sz="2000" b="0" dirty="0"/>
              <a:t> ή στο </a:t>
            </a:r>
            <a:r>
              <a:rPr lang="el-GR" sz="2000" dirty="0" err="1"/>
              <a:t>from</a:t>
            </a:r>
            <a:endParaRPr lang="el-GR" sz="2000" dirty="0"/>
          </a:p>
        </p:txBody>
      </p:sp>
      <p:sp>
        <p:nvSpPr>
          <p:cNvPr id="34825" name="Rectangle 7"/>
          <p:cNvSpPr>
            <a:spLocks noChangeArrowheads="1"/>
          </p:cNvSpPr>
          <p:nvPr/>
        </p:nvSpPr>
        <p:spPr bwMode="auto">
          <a:xfrm>
            <a:off x="1092200" y="4940300"/>
            <a:ext cx="6019800" cy="409575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l-GR" sz="24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Αλλαγή Ονόματος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D78A9C-F029-4C75-AD1A-710ED5D62407}" type="slidenum">
              <a:rPr lang="el-GR" altLang="en-US" smtClean="0"/>
              <a:pPr/>
              <a:t>32</a:t>
            </a:fld>
            <a:endParaRPr lang="el-GR" altLang="en-US" smtClean="0"/>
          </a:p>
        </p:txBody>
      </p:sp>
      <p:sp>
        <p:nvSpPr>
          <p:cNvPr id="35846" name="Text Box 3"/>
          <p:cNvSpPr txBox="1">
            <a:spLocks noChangeArrowheads="1"/>
          </p:cNvSpPr>
          <p:nvPr/>
        </p:nvSpPr>
        <p:spPr bwMode="auto">
          <a:xfrm>
            <a:off x="457200" y="2286000"/>
            <a:ext cx="845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Για παράδειγμα:</a:t>
            </a:r>
          </a:p>
        </p:txBody>
      </p:sp>
      <p:sp>
        <p:nvSpPr>
          <p:cNvPr id="35847" name="Text Box 4"/>
          <p:cNvSpPr txBox="1">
            <a:spLocks noChangeArrowheads="1"/>
          </p:cNvSpPr>
          <p:nvPr/>
        </p:nvSpPr>
        <p:spPr bwMode="auto">
          <a:xfrm>
            <a:off x="827088" y="3141663"/>
            <a:ext cx="777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Έτος, Διάρκεια/60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Ώρες-Διάρκεια, Είδος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Ταινία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Αλλαγή Ονόματος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A4BC70-3E30-49A2-9B4C-B76CA826CC22}" type="slidenum">
              <a:rPr lang="el-GR" altLang="en-US" smtClean="0"/>
              <a:pPr/>
              <a:t>33</a:t>
            </a:fld>
            <a:endParaRPr lang="el-GR" altLang="en-US" smtClean="0"/>
          </a:p>
        </p:txBody>
      </p:sp>
      <p:sp>
        <p:nvSpPr>
          <p:cNvPr id="36870" name="Text Box 3"/>
          <p:cNvSpPr txBox="1">
            <a:spLocks noChangeArrowheads="1"/>
          </p:cNvSpPr>
          <p:nvPr/>
        </p:nvSpPr>
        <p:spPr bwMode="auto">
          <a:xfrm>
            <a:off x="304800" y="2209800"/>
            <a:ext cx="8458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Χρήσιμο όταν</a:t>
            </a:r>
          </a:p>
        </p:txBody>
      </p:sp>
      <p:sp>
        <p:nvSpPr>
          <p:cNvPr id="36871" name="Text Box 4"/>
          <p:cNvSpPr txBox="1">
            <a:spLocks noChangeArrowheads="1"/>
          </p:cNvSpPr>
          <p:nvPr/>
        </p:nvSpPr>
        <p:spPr bwMode="auto">
          <a:xfrm>
            <a:off x="406400" y="4797425"/>
            <a:ext cx="8458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(γ) δυο σχέσεις του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έχουν γνωρίσματα με το ίδιο όνομα</a:t>
            </a:r>
          </a:p>
        </p:txBody>
      </p:sp>
      <p:sp>
        <p:nvSpPr>
          <p:cNvPr id="36872" name="Text Box 5"/>
          <p:cNvSpPr txBox="1">
            <a:spLocks noChangeArrowheads="1"/>
          </p:cNvSpPr>
          <p:nvPr/>
        </p:nvSpPr>
        <p:spPr bwMode="auto">
          <a:xfrm>
            <a:off x="406400" y="3213100"/>
            <a:ext cx="845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(α) όταν έχουμε αριθμητικές εκφράσεις στο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και δεν έχουν όνομα </a:t>
            </a:r>
          </a:p>
        </p:txBody>
      </p:sp>
      <p:sp>
        <p:nvSpPr>
          <p:cNvPr id="36873" name="Text Box 6"/>
          <p:cNvSpPr txBox="1">
            <a:spLocks noChangeArrowheads="1"/>
          </p:cNvSpPr>
          <p:nvPr/>
        </p:nvSpPr>
        <p:spPr bwMode="auto">
          <a:xfrm>
            <a:off x="381000" y="3976688"/>
            <a:ext cx="845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(β) όταν θέλουμε να αλλάξουμε το όνομα του γνωρίσματος στο αποτέλεσμα</a:t>
            </a:r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Αλλαγή Ονόματος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378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BB688B-A336-4AA2-89A9-C1BD195FAB03}" type="slidenum">
              <a:rPr lang="el-GR" altLang="en-US" smtClean="0"/>
              <a:pPr/>
              <a:t>34</a:t>
            </a:fld>
            <a:endParaRPr lang="el-GR" altLang="en-US" smtClean="0"/>
          </a:p>
        </p:txBody>
      </p:sp>
      <p:sp>
        <p:nvSpPr>
          <p:cNvPr id="37894" name="Text Box 4"/>
          <p:cNvSpPr txBox="1">
            <a:spLocks noChangeArrowheads="1"/>
          </p:cNvSpPr>
          <p:nvPr/>
        </p:nvSpPr>
        <p:spPr bwMode="auto">
          <a:xfrm>
            <a:off x="323850" y="2205038"/>
            <a:ext cx="845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Μια </a:t>
            </a:r>
            <a:r>
              <a:rPr lang="el-GR" sz="2000" b="0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μεταβλητή πλειάδας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μπορεί να οριστεί στο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χρησιμοποιώντας το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</p:txBody>
      </p:sp>
      <p:sp>
        <p:nvSpPr>
          <p:cNvPr id="297989" name="Text Box 5"/>
          <p:cNvSpPr txBox="1">
            <a:spLocks noChangeArrowheads="1"/>
          </p:cNvSpPr>
          <p:nvPr/>
        </p:nvSpPr>
        <p:spPr bwMode="auto">
          <a:xfrm>
            <a:off x="463550" y="4597400"/>
            <a:ext cx="8382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Όνομα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Παίζει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n-US" sz="2000" b="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Ταινία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.Τίτλος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.Τίτλος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.Έτος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.Έτος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Είδος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7896" name="Text Box 6"/>
          <p:cNvSpPr txBox="1">
            <a:spLocks noChangeArrowheads="1"/>
          </p:cNvSpPr>
          <p:nvPr/>
        </p:nvSpPr>
        <p:spPr bwMode="auto">
          <a:xfrm>
            <a:off x="1001713" y="3187700"/>
            <a:ext cx="6337300" cy="860425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Ταινία 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,  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Παίζει(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Ηθοποιός(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, Διεύθυνση, Έτος-Γέννησης, Σύζυγος-Ηθοποιού) 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Μεταβλητές πλειάδων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989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Ευαγγελία Πι</a:t>
            </a:r>
            <a:r>
              <a:rPr lang="en-US" altLang="en-US" dirty="0" smtClean="0"/>
              <a:t>τ</a:t>
            </a:r>
            <a:r>
              <a:rPr lang="el-GR" altLang="en-US" dirty="0" smtClean="0"/>
              <a:t>ο</a:t>
            </a:r>
            <a:r>
              <a:rPr lang="en-US" altLang="en-US" dirty="0" smtClean="0"/>
              <a:t>υ</a:t>
            </a:r>
            <a:r>
              <a:rPr lang="el-GR" altLang="en-US" dirty="0" err="1" smtClean="0"/>
              <a:t>ρά</a:t>
            </a:r>
            <a:endParaRPr lang="el-GR" altLang="en-US" dirty="0" smtClean="0"/>
          </a:p>
        </p:txBody>
      </p:sp>
      <p:sp>
        <p:nvSpPr>
          <p:cNvPr id="389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550F4E-0CA9-46BA-9198-82DFEFF84E4D}" type="slidenum">
              <a:rPr lang="el-GR" altLang="en-US" smtClean="0"/>
              <a:pPr/>
              <a:t>35</a:t>
            </a:fld>
            <a:endParaRPr lang="el-GR" altLang="en-US" smtClean="0"/>
          </a:p>
        </p:txBody>
      </p:sp>
      <p:sp>
        <p:nvSpPr>
          <p:cNvPr id="38918" name="Text Box 3"/>
          <p:cNvSpPr txBox="1">
            <a:spLocks noChangeArrowheads="1"/>
          </p:cNvSpPr>
          <p:nvPr/>
        </p:nvSpPr>
        <p:spPr bwMode="auto">
          <a:xfrm>
            <a:off x="611188" y="1916113"/>
            <a:ext cx="7543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Οι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μεταβλητές πλειάδων είναι ιδιαίτερα χρήσιμες όταν θέλουμε να συγκρίνουμε δυο πλειάδες της ίδιας σχέσης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με συνένωση -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self-join)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                                  </a:t>
            </a:r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649288" y="4127500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Τα ονόματα όλων των ταινιών που έχουν διάρκεια μεγαλύτερη τουλάχιστον από μία ταινία που γυρίστηκε το 1995</a:t>
            </a:r>
          </a:p>
        </p:txBody>
      </p:sp>
      <p:sp>
        <p:nvSpPr>
          <p:cNvPr id="299013" name="Text Box 5"/>
          <p:cNvSpPr txBox="1">
            <a:spLocks noChangeArrowheads="1"/>
          </p:cNvSpPr>
          <p:nvPr/>
        </p:nvSpPr>
        <p:spPr bwMode="auto">
          <a:xfrm>
            <a:off x="890588" y="4945063"/>
            <a:ext cx="7543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distinct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Τ.Τίτλος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S,  Ταινία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T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T.Διάρκεια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S. Διάρκεια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S.Έτος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1995</a:t>
            </a:r>
          </a:p>
        </p:txBody>
      </p:sp>
      <p:sp>
        <p:nvSpPr>
          <p:cNvPr id="38921" name="Text Box 6"/>
          <p:cNvSpPr txBox="1">
            <a:spLocks noChangeArrowheads="1"/>
          </p:cNvSpPr>
          <p:nvPr/>
        </p:nvSpPr>
        <p:spPr bwMode="auto">
          <a:xfrm>
            <a:off x="1200150" y="3001963"/>
            <a:ext cx="6696075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Μεταβλητές πλειάδων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01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BC066C-E04A-4848-AC0E-DE7D66608815}" type="slidenum">
              <a:rPr lang="el-GR" altLang="en-US" smtClean="0"/>
              <a:pPr/>
              <a:t>36</a:t>
            </a:fld>
            <a:endParaRPr lang="el-GR" altLang="en-US" smtClean="0"/>
          </a:p>
        </p:txBody>
      </p:sp>
      <p:sp>
        <p:nvSpPr>
          <p:cNvPr id="39942" name="Text Box 3"/>
          <p:cNvSpPr txBox="1">
            <a:spLocks noChangeArrowheads="1"/>
          </p:cNvSpPr>
          <p:nvPr/>
        </p:nvSpPr>
        <p:spPr bwMode="auto">
          <a:xfrm>
            <a:off x="392113" y="1658938"/>
            <a:ext cx="8137525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SQL 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λογική τριών τιμών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με τιμές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TRUE, FALSE,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και ΑΓΝΩΣΤΟ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(null)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Στο αποτέλεσμα του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select-from-where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μόνο οι πλειάδες που ικανοποιούν τη συνθήκη του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έκφραση έχει την τιμή </a:t>
            </a:r>
            <a:r>
              <a:rPr lang="en-US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TRUE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9943" name="Text Box 4"/>
          <p:cNvSpPr txBox="1">
            <a:spLocks noChangeArrowheads="1"/>
          </p:cNvSpPr>
          <p:nvPr/>
        </p:nvSpPr>
        <p:spPr bwMode="auto">
          <a:xfrm>
            <a:off x="1976438" y="4043363"/>
            <a:ext cx="4248150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TRUE		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FALSE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FALSE		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TRUE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ΑΓΝΩΣΤΟ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(NULL)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ΑΓΝΩΣΤΟ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(NULL)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44500" y="24130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Λογική Τριών Τιμών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BC066C-E04A-4848-AC0E-DE7D66608815}" type="slidenum">
              <a:rPr lang="el-GR" altLang="en-US" smtClean="0"/>
              <a:pPr/>
              <a:t>37</a:t>
            </a:fld>
            <a:endParaRPr lang="el-GR" altLang="en-US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953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Λογική Τριών Τιμών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08000" y="16383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AND</a:t>
                      </a:r>
                      <a:endParaRPr lang="el-GR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TRUE</a:t>
                      </a:r>
                      <a:endParaRPr lang="el-GR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FALSE</a:t>
                      </a:r>
                      <a:endParaRPr lang="el-GR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UNKNOWN</a:t>
                      </a:r>
                      <a:endParaRPr lang="el-GR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TRUE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TRUE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FALSE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UNKNOWN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FALSE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FALSE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FALSE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FALSE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UNKOWN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UNKNOWN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FALSE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UNKNOWN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463800" y="35814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OR</a:t>
                      </a:r>
                      <a:endParaRPr lang="el-GR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TRUE</a:t>
                      </a:r>
                      <a:endParaRPr lang="el-GR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FALSE</a:t>
                      </a:r>
                      <a:endParaRPr lang="el-GR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UNKNOWN</a:t>
                      </a:r>
                      <a:endParaRPr lang="el-GR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TRUE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TRUE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TRUE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TRUE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FALSE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TRUE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FALSE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UNKNOWN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UNKOWN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TRUE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UNKNOWN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UNKNOWN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98500" y="5549900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 = Q, </a:t>
            </a:r>
            <a:r>
              <a:rPr lang="el-GR" dirty="0" smtClean="0"/>
              <a:t>αν ένα από τα δύο είναι </a:t>
            </a:r>
            <a:r>
              <a:rPr lang="en-US" dirty="0" smtClean="0"/>
              <a:t>UNKNOWN </a:t>
            </a:r>
            <a:r>
              <a:rPr lang="el-GR" dirty="0" smtClean="0"/>
              <a:t>δίνει </a:t>
            </a:r>
            <a:r>
              <a:rPr lang="en-US" dirty="0" smtClean="0"/>
              <a:t>UNKNOWN</a:t>
            </a:r>
            <a:endParaRPr lang="el-GR" dirty="0"/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1F7EC0-53E1-46B8-8B16-16D05E967020}" type="slidenum">
              <a:rPr lang="el-GR" altLang="en-US" smtClean="0"/>
              <a:pPr/>
              <a:t>38</a:t>
            </a:fld>
            <a:endParaRPr lang="el-GR" altLang="en-US" smtClean="0"/>
          </a:p>
        </p:txBody>
      </p:sp>
      <p:sp>
        <p:nvSpPr>
          <p:cNvPr id="40966" name="Text Box 4"/>
          <p:cNvSpPr txBox="1">
            <a:spLocks noChangeArrowheads="1"/>
          </p:cNvSpPr>
          <p:nvPr/>
        </p:nvSpPr>
        <p:spPr bwMode="auto">
          <a:xfrm>
            <a:off x="622300" y="2146300"/>
            <a:ext cx="7467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Χρήση της λέξης κλειδί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is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 σε μια συνθήκη για να ελέγξουμε 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αν μια τιμή είναι </a:t>
            </a:r>
            <a:r>
              <a:rPr lang="el-GR" sz="2000" b="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40967" name="Text Box 5"/>
          <p:cNvSpPr txBox="1">
            <a:spLocks noChangeArrowheads="1"/>
          </p:cNvSpPr>
          <p:nvPr/>
        </p:nvSpPr>
        <p:spPr bwMode="auto">
          <a:xfrm>
            <a:off x="889000" y="4191001"/>
            <a:ext cx="48133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Ονόμα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 </a:t>
            </a:r>
            <a:r>
              <a:rPr lang="el-GR" sz="2000" dirty="0" err="1">
                <a:solidFill>
                  <a:schemeClr val="accent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is</a:t>
            </a:r>
            <a:r>
              <a:rPr lang="el-GR" sz="2000" dirty="0">
                <a:solidFill>
                  <a:schemeClr val="accent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accent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endParaRPr lang="el-GR" sz="2000" dirty="0">
              <a:solidFill>
                <a:schemeClr val="accent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Η τιμή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null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33413" y="3009900"/>
            <a:ext cx="6337300" cy="860425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Ταινία 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,  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Παίζει(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Ηθοποιός(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, Διεύθυνση, Έτος-Γέννησης, Σύζυγος-Ηθοποιού) 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419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4616EB-CF4C-4128-AC60-74DA4DE2D1E3}" type="slidenum">
              <a:rPr lang="el-GR" altLang="en-US" smtClean="0"/>
              <a:pPr/>
              <a:t>39</a:t>
            </a:fld>
            <a:endParaRPr lang="el-GR" altLang="en-US" smtClean="0"/>
          </a:p>
        </p:txBody>
      </p:sp>
      <p:sp>
        <p:nvSpPr>
          <p:cNvPr id="41990" name="Text Box 3"/>
          <p:cNvSpPr txBox="1">
            <a:spLocks noChangeArrowheads="1"/>
          </p:cNvSpPr>
          <p:nvPr/>
        </p:nvSpPr>
        <p:spPr bwMode="auto">
          <a:xfrm>
            <a:off x="457200" y="1812925"/>
            <a:ext cx="746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Εμφάνιση null</a:t>
            </a:r>
          </a:p>
        </p:txBody>
      </p:sp>
      <p:sp>
        <p:nvSpPr>
          <p:cNvPr id="41992" name="Text Box 5"/>
          <p:cNvSpPr txBox="1">
            <a:spLocks noChangeArrowheads="1"/>
          </p:cNvSpPr>
          <p:nvPr/>
        </p:nvSpPr>
        <p:spPr bwMode="auto">
          <a:xfrm>
            <a:off x="609600" y="2209800"/>
            <a:ext cx="74676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r>
              <a:rPr lang="el-GR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Σε αριθμητικές πράξεις: το αποτέλεσμα είναι </a:t>
            </a:r>
            <a:r>
              <a:rPr lang="el-GR" sz="2000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r>
              <a:rPr lang="el-GR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όταν οποιαδήποτε τιμή είναι  </a:t>
            </a:r>
            <a:r>
              <a:rPr lang="el-GR" sz="2000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endParaRPr lang="el-GR" sz="2000" b="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2000" b="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endParaRPr lang="el-GR" sz="2000" b="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</a:t>
            </a:r>
            <a:r>
              <a:rPr lang="el-GR" sz="2000" b="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συναθροιστικές</a:t>
            </a:r>
            <a:r>
              <a:rPr lang="el-GR" sz="2000" b="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συναρτήσεις: αγνοείται πλην από το </a:t>
            </a:r>
            <a:r>
              <a:rPr lang="el-GR" sz="2000" b="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count</a:t>
            </a:r>
            <a:r>
              <a:rPr lang="el-GR" sz="2000" b="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(*)</a:t>
            </a:r>
          </a:p>
        </p:txBody>
      </p:sp>
      <p:sp>
        <p:nvSpPr>
          <p:cNvPr id="10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Η τιμή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null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3B14DF-377D-4EE5-BA7B-AAAD46ACFB5C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501650" y="1430338"/>
            <a:ext cx="8197850" cy="4426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DDL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4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Data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Definition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Language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Γλώσσα Ορισμού Δεδομένων (ΓΟΔ): ορισμός, δημιουργία, τροποποίηση και διαγραφή </a:t>
            </a:r>
            <a:r>
              <a:rPr lang="el-GR" sz="2400" b="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σχήματος</a:t>
            </a:r>
            <a:r>
              <a:rPr lang="en-US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i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– </a:t>
            </a:r>
            <a:r>
              <a:rPr lang="el-GR" sz="2400" b="0" i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την είδαμε σε προηγούμενο </a:t>
            </a:r>
            <a:r>
              <a:rPr lang="el-GR" sz="2400" b="0" i="1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μάθημα</a:t>
            </a:r>
            <a:endParaRPr lang="en-US" sz="2400" b="0" i="1" dirty="0" smtClean="0">
              <a:solidFill>
                <a:schemeClr val="bg1">
                  <a:lumMod val="6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ts val="500"/>
              </a:spcBef>
              <a:spcAft>
                <a:spcPts val="5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DML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4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Data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Manipulation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Language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Χειρισμού  Δεδομένων (ΓΟΔ) </a:t>
            </a:r>
          </a:p>
          <a:p>
            <a:pPr lvl="1" algn="just" eaLnBrk="0" hangingPunct="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§"/>
            </a:pP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εισαγωγή, τροποποίηση, διαγραφή δεδομένων </a:t>
            </a:r>
            <a:r>
              <a:rPr lang="en-US" sz="2400" i="1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b="0" i="1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i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την είδαμε σε προηγούμενο μάθημα</a:t>
            </a:r>
          </a:p>
          <a:p>
            <a:pPr lvl="1" algn="just" eaLnBrk="0" hangingPunct="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§"/>
            </a:pP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επιλογή δεδομένων (γλώσσα ερωτήσεων)</a:t>
            </a:r>
          </a:p>
          <a:p>
            <a:pPr lvl="1" algn="just" eaLnBrk="0" hangingPunct="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§"/>
            </a:pPr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Προδιαγραφές ασφάλειας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- χρήστες και δικαιώματα.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SQL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450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BEF8A9-8709-4B8A-88DF-DC1F85475A84}" type="slidenum">
              <a:rPr lang="el-GR" altLang="en-US" smtClean="0"/>
              <a:pPr/>
              <a:t>40</a:t>
            </a:fld>
            <a:endParaRPr lang="el-GR" altLang="en-US" smtClean="0"/>
          </a:p>
        </p:txBody>
      </p:sp>
      <p:sp>
        <p:nvSpPr>
          <p:cNvPr id="45062" name="Text Box 3"/>
          <p:cNvSpPr txBox="1">
            <a:spLocks noChangeArrowheads="1"/>
          </p:cNvSpPr>
          <p:nvPr/>
        </p:nvSpPr>
        <p:spPr bwMode="auto">
          <a:xfrm>
            <a:off x="317500" y="1587500"/>
            <a:ext cx="708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Πράξεις με Συμβολοσειρές</a:t>
            </a:r>
          </a:p>
        </p:txBody>
      </p:sp>
      <p:sp>
        <p:nvSpPr>
          <p:cNvPr id="45063" name="Text Box 4"/>
          <p:cNvSpPr txBox="1">
            <a:spLocks noChangeArrowheads="1"/>
          </p:cNvSpPr>
          <p:nvPr/>
        </p:nvSpPr>
        <p:spPr bwMode="auto">
          <a:xfrm>
            <a:off x="609600" y="2133600"/>
            <a:ext cx="7620000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Η πιο συνηθισμένη πράξη είναι ταίριασμα προτύπων:</a:t>
            </a:r>
          </a:p>
          <a:p>
            <a:pPr eaLnBrk="0" hangingPunct="0"/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%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ταιριάζει οποιαδήποτε συμβολοσειρά</a:t>
            </a:r>
          </a:p>
          <a:p>
            <a:pPr eaLnBrk="0" hangingPunct="0"/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_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   ταιριάζει οποιοδήποτε χαρακτήρα</a:t>
            </a:r>
          </a:p>
        </p:txBody>
      </p:sp>
      <p:sp>
        <p:nvSpPr>
          <p:cNvPr id="45064" name="Text Box 5"/>
          <p:cNvSpPr txBox="1">
            <a:spLocks noChangeArrowheads="1"/>
          </p:cNvSpPr>
          <p:nvPr/>
        </p:nvSpPr>
        <p:spPr bwMode="auto">
          <a:xfrm>
            <a:off x="609600" y="33528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Σύγκριση χρησιμοποιώντας το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like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not like</a:t>
            </a:r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5065" name="Text Box 6"/>
          <p:cNvSpPr txBox="1">
            <a:spLocks noChangeArrowheads="1"/>
          </p:cNvSpPr>
          <p:nvPr/>
        </p:nvSpPr>
        <p:spPr bwMode="auto">
          <a:xfrm>
            <a:off x="279400" y="3937000"/>
            <a:ext cx="815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Διάταξη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των Πλειάδων</a:t>
            </a:r>
          </a:p>
        </p:txBody>
      </p:sp>
      <p:sp>
        <p:nvSpPr>
          <p:cNvPr id="45066" name="Text Box 7"/>
          <p:cNvSpPr txBox="1">
            <a:spLocks noChangeArrowheads="1"/>
          </p:cNvSpPr>
          <p:nvPr/>
        </p:nvSpPr>
        <p:spPr bwMode="auto">
          <a:xfrm>
            <a:off x="457200" y="4419600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Χρήση του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order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by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ώστε οι πλειάδες στο αποτέλεσμα να είναι ταξινομημένες με βάση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τo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αντίστοιχο γνώρισμα</a:t>
            </a:r>
          </a:p>
        </p:txBody>
      </p:sp>
      <p:sp>
        <p:nvSpPr>
          <p:cNvPr id="45067" name="Text Box 8"/>
          <p:cNvSpPr txBox="1">
            <a:spLocks noChangeArrowheads="1"/>
          </p:cNvSpPr>
          <p:nvPr/>
        </p:nvSpPr>
        <p:spPr bwMode="auto">
          <a:xfrm>
            <a:off x="457200" y="5181600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Default: αύξουσα διάταξη, αλλά και άμεσα χρησιμοποιώντας το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asc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(αύξουσα)  ή το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desc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(φθήνουσα). 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460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513896-7176-413F-9B06-F44A8F3172D9}" type="slidenum">
              <a:rPr lang="el-GR" altLang="en-US" smtClean="0"/>
              <a:pPr/>
              <a:t>41</a:t>
            </a:fld>
            <a:endParaRPr lang="el-GR" altLang="en-US" smtClean="0"/>
          </a:p>
        </p:txBody>
      </p:sp>
      <p:sp>
        <p:nvSpPr>
          <p:cNvPr id="46086" name="Text Box 3"/>
          <p:cNvSpPr txBox="1">
            <a:spLocks noChangeArrowheads="1"/>
          </p:cNvSpPr>
          <p:nvPr/>
        </p:nvSpPr>
        <p:spPr bwMode="auto">
          <a:xfrm>
            <a:off x="609600" y="1828800"/>
            <a:ext cx="7620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Χρήση του συμβολισμού: 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	&lt;όνομα-σχέσης&gt;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&lt;όνομα-γνωρίσματος&gt;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6087" name="Text Box 4"/>
          <p:cNvSpPr txBox="1">
            <a:spLocks noChangeArrowheads="1"/>
          </p:cNvSpPr>
          <p:nvPr/>
        </p:nvSpPr>
        <p:spPr bwMode="auto">
          <a:xfrm>
            <a:off x="609600" y="3352800"/>
            <a:ext cx="7772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Δυνατότητα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αλλαγής του ονόματος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τόσο μιας σχέσης όσο και ενός  γνωρίσματος:</a:t>
            </a:r>
          </a:p>
          <a:p>
            <a:pPr eaLnBrk="0" hangingPunct="0">
              <a:buFont typeface="Wingdings" pitchFamily="2" charset="2"/>
              <a:buChar char="§"/>
            </a:pP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&lt;παλιό-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&gt; 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&lt;νέο-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</a:p>
        </p:txBody>
      </p:sp>
      <p:sp>
        <p:nvSpPr>
          <p:cNvPr id="46088" name="Text Box 5"/>
          <p:cNvSpPr txBox="1">
            <a:spLocks noChangeArrowheads="1"/>
          </p:cNvSpPr>
          <p:nvPr/>
        </p:nvSpPr>
        <p:spPr bwMode="auto">
          <a:xfrm>
            <a:off x="838200" y="4724400"/>
            <a:ext cx="708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To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 μπορεί να εμφανίζεται στο 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ή στο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</a:p>
        </p:txBody>
      </p:sp>
      <p:sp>
        <p:nvSpPr>
          <p:cNvPr id="46089" name="Text Box 6"/>
          <p:cNvSpPr txBox="1">
            <a:spLocks noChangeArrowheads="1"/>
          </p:cNvSpPr>
          <p:nvPr/>
        </p:nvSpPr>
        <p:spPr bwMode="auto">
          <a:xfrm>
            <a:off x="539750" y="5516563"/>
            <a:ext cx="79946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Οι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μεταβλητές πλειάδων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as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στο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from)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είναι ιδιαίτερα χρήσιμες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471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6672A9-D11B-4164-949C-24A53BCDC436}" type="slidenum">
              <a:rPr lang="el-GR" altLang="en-US" smtClean="0"/>
              <a:pPr/>
              <a:t>42</a:t>
            </a:fld>
            <a:endParaRPr lang="el-GR" altLang="en-US" smtClean="0"/>
          </a:p>
        </p:txBody>
      </p:sp>
      <p:sp>
        <p:nvSpPr>
          <p:cNvPr id="47110" name="Text Box 3"/>
          <p:cNvSpPr txBox="1">
            <a:spLocks noChangeArrowheads="1"/>
          </p:cNvSpPr>
          <p:nvPr/>
        </p:nvSpPr>
        <p:spPr bwMode="auto">
          <a:xfrm>
            <a:off x="762000" y="2209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0">
              <a:latin typeface="Times New Roman" pitchFamily="18" charset="0"/>
            </a:endParaRPr>
          </a:p>
        </p:txBody>
      </p:sp>
      <p:sp>
        <p:nvSpPr>
          <p:cNvPr id="472068" name="Text Box 4"/>
          <p:cNvSpPr txBox="1">
            <a:spLocks noChangeArrowheads="1"/>
          </p:cNvSpPr>
          <p:nvPr/>
        </p:nvSpPr>
        <p:spPr bwMode="auto">
          <a:xfrm>
            <a:off x="2538413" y="2263775"/>
            <a:ext cx="2859087" cy="229552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</a:t>
            </a:r>
            <a:r>
              <a:rPr lang="el-GR" sz="2400" baseline="-25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Α</a:t>
            </a:r>
            <a:r>
              <a:rPr lang="el-GR" sz="2400" baseline="-25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.., Α</a:t>
            </a:r>
            <a:r>
              <a:rPr lang="en-US" sz="2400" baseline="-25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endParaRPr lang="el-GR" sz="2400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R</a:t>
            </a:r>
            <a:r>
              <a:rPr lang="el-GR" sz="2400" baseline="-25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R</a:t>
            </a:r>
            <a:r>
              <a:rPr lang="el-GR" sz="2400" baseline="-25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 </a:t>
            </a:r>
            <a:r>
              <a:rPr lang="el-GR" sz="2400" dirty="0" err="1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400" baseline="-25000" dirty="0" err="1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endParaRPr lang="el-GR" sz="2400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</a:p>
          <a:p>
            <a:pPr eaLnBrk="0" hangingPunct="0"/>
            <a:r>
              <a:rPr lang="en-US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order </a:t>
            </a: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by</a:t>
            </a:r>
            <a:r>
              <a:rPr lang="el-GR" sz="28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n-US" sz="2400" baseline="-25000" dirty="0" err="1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endParaRPr lang="el-GR" sz="2400" baseline="-25000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limit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</a:t>
            </a:r>
            <a:endParaRPr lang="el-GR" sz="2400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Βασική Δομή Ερώτησης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2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2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2068" grpId="0" animBg="1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43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858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Πράξεις Συνόλου</a:t>
            </a:r>
          </a:p>
        </p:txBody>
      </p:sp>
      <p:sp>
        <p:nvSpPr>
          <p:cNvPr id="6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491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D59984-05DB-4D3B-AE77-21AF1C2DECA1}" type="slidenum">
              <a:rPr lang="el-GR" altLang="en-US" smtClean="0"/>
              <a:pPr/>
              <a:t>44</a:t>
            </a:fld>
            <a:endParaRPr lang="el-GR" altLang="en-US" smtClean="0"/>
          </a:p>
        </p:txBody>
      </p:sp>
      <p:sp>
        <p:nvSpPr>
          <p:cNvPr id="49158" name="Text Box 4"/>
          <p:cNvSpPr txBox="1">
            <a:spLocks noChangeArrowheads="1"/>
          </p:cNvSpPr>
          <p:nvPr/>
        </p:nvSpPr>
        <p:spPr bwMode="auto">
          <a:xfrm>
            <a:off x="865188" y="2217738"/>
            <a:ext cx="6923087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Πράξεις: </a:t>
            </a:r>
          </a:p>
          <a:p>
            <a:pPr algn="just"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union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ένωση)</a:t>
            </a: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intersect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(τομή)</a:t>
            </a: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except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(διαφορά)</a:t>
            </a:r>
          </a:p>
          <a:p>
            <a:pPr algn="just" eaLnBrk="0" hangingPunct="0">
              <a:buFontTx/>
              <a:buChar char="•"/>
            </a:pP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εφαρμόζονται σε συμβατές σχέσεις.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Πράξεις Συνόλου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501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7CA1D4-D0DF-41D1-A3ED-5EB6D5B0F8FB}" type="slidenum">
              <a:rPr lang="el-GR" altLang="en-US" smtClean="0"/>
              <a:pPr/>
              <a:t>45</a:t>
            </a:fld>
            <a:endParaRPr lang="el-GR" altLang="en-US" smtClean="0"/>
          </a:p>
        </p:txBody>
      </p:sp>
      <p:sp>
        <p:nvSpPr>
          <p:cNvPr id="50183" name="Text Box 4"/>
          <p:cNvSpPr txBox="1">
            <a:spLocks noChangeArrowheads="1"/>
          </p:cNvSpPr>
          <p:nvPr/>
        </p:nvSpPr>
        <p:spPr bwMode="auto">
          <a:xfrm>
            <a:off x="1878013" y="1663700"/>
            <a:ext cx="5957887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(s</a:t>
            </a:r>
            <a:r>
              <a:rPr lang="el-GR" sz="2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eaLnBrk="0" hangingPunct="0"/>
            <a:r>
              <a:rPr lang="el-GR" sz="2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n-US" sz="2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/>
            <a:endParaRPr lang="el-GR" sz="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union/intersect/except</a:t>
            </a:r>
            <a:endParaRPr lang="el-GR" sz="2800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8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endParaRPr lang="el-GR" sz="2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n-US" sz="2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)</a:t>
            </a:r>
            <a:endParaRPr lang="el-GR" sz="2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Γενική Σύνταξη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512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198F2F-4A19-43DC-BE3C-E3900225A13D}" type="slidenum">
              <a:rPr lang="el-GR" altLang="en-US" smtClean="0"/>
              <a:pPr/>
              <a:t>46</a:t>
            </a:fld>
            <a:endParaRPr lang="el-GR" altLang="en-US" smtClean="0"/>
          </a:p>
        </p:txBody>
      </p:sp>
      <p:sp>
        <p:nvSpPr>
          <p:cNvPr id="51207" name="Text Box 5"/>
          <p:cNvSpPr txBox="1">
            <a:spLocks noChangeArrowheads="1"/>
          </p:cNvSpPr>
          <p:nvPr/>
        </p:nvSpPr>
        <p:spPr bwMode="auto">
          <a:xfrm>
            <a:off x="2195513" y="3644900"/>
            <a:ext cx="4110037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(s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Όνομα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Έτος = 2006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/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intersect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200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7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1208" name="Text Box 6"/>
          <p:cNvSpPr txBox="1">
            <a:spLocks noChangeArrowheads="1"/>
          </p:cNvSpPr>
          <p:nvPr/>
        </p:nvSpPr>
        <p:spPr bwMode="auto">
          <a:xfrm>
            <a:off x="349250" y="3052763"/>
            <a:ext cx="830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ονόματα των ηθοποιών που έπαιξαν σε ταινίες του 2006 και του 2007</a:t>
            </a:r>
          </a:p>
        </p:txBody>
      </p:sp>
      <p:sp>
        <p:nvSpPr>
          <p:cNvPr id="51209" name="Text Box 7"/>
          <p:cNvSpPr txBox="1">
            <a:spLocks noChangeArrowheads="1"/>
          </p:cNvSpPr>
          <p:nvPr/>
        </p:nvSpPr>
        <p:spPr bwMode="auto">
          <a:xfrm>
            <a:off x="496888" y="1701801"/>
            <a:ext cx="5675312" cy="855619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Τομή - 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522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92788C-731A-4028-95DA-E2F6A6BF4379}" type="slidenum">
              <a:rPr lang="el-GR" altLang="en-US" smtClean="0"/>
              <a:pPr/>
              <a:t>47</a:t>
            </a:fld>
            <a:endParaRPr lang="el-GR" altLang="en-US" smtClean="0"/>
          </a:p>
        </p:txBody>
      </p:sp>
      <p:sp>
        <p:nvSpPr>
          <p:cNvPr id="52230" name="Text Box 3"/>
          <p:cNvSpPr txBox="1">
            <a:spLocks noChangeArrowheads="1"/>
          </p:cNvSpPr>
          <p:nvPr/>
        </p:nvSpPr>
        <p:spPr bwMode="auto">
          <a:xfrm>
            <a:off x="700088" y="2501900"/>
            <a:ext cx="7632700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Απαλοιφή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διπλών εμφανίσεων, </a:t>
            </a:r>
            <a:endParaRPr lang="el-GR" sz="24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εκτός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 χρησιμοποιηθεί το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intersect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endParaRPr lang="el-GR" sz="28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Μέγιστος αριθμός πολλαπλών εμφανίσεων;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Τομή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532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EAC466-6257-49B0-94A8-DEFC6AA92082}" type="slidenum">
              <a:rPr lang="el-GR" altLang="en-US" smtClean="0"/>
              <a:pPr/>
              <a:t>48</a:t>
            </a:fld>
            <a:endParaRPr lang="el-GR" altLang="en-US" smtClean="0"/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1187450" y="3213100"/>
            <a:ext cx="4110038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(s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Όνομα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Έτος = 2006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/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union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200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7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3255" name="Text Box 6"/>
          <p:cNvSpPr txBox="1">
            <a:spLocks noChangeArrowheads="1"/>
          </p:cNvSpPr>
          <p:nvPr/>
        </p:nvSpPr>
        <p:spPr bwMode="auto">
          <a:xfrm>
            <a:off x="539750" y="1989138"/>
            <a:ext cx="6551613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4805363" y="3581400"/>
            <a:ext cx="3455987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Αντίστοιχα</a:t>
            </a:r>
            <a:r>
              <a:rPr lang="en-US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endParaRPr lang="el-GR" sz="1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union all</a:t>
            </a:r>
          </a:p>
          <a:p>
            <a:pPr>
              <a:spcBef>
                <a:spcPct val="50000"/>
              </a:spcBef>
            </a:pPr>
            <a:r>
              <a:rPr lang="el-GR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Μέγιστος αριθμός πολλαπλών εμφανίσεων;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542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17AF73-AEBE-4243-BB19-EE7BF6686573}" type="slidenum">
              <a:rPr lang="el-GR" altLang="en-US" smtClean="0"/>
              <a:pPr/>
              <a:t>49</a:t>
            </a:fld>
            <a:endParaRPr lang="el-GR" altLang="en-US" smtClean="0"/>
          </a:p>
        </p:txBody>
      </p:sp>
      <p:sp>
        <p:nvSpPr>
          <p:cNvPr id="54278" name="Text Box 3"/>
          <p:cNvSpPr txBox="1">
            <a:spLocks noChangeArrowheads="1"/>
          </p:cNvSpPr>
          <p:nvPr/>
        </p:nvSpPr>
        <p:spPr bwMode="auto">
          <a:xfrm>
            <a:off x="1187450" y="3213100"/>
            <a:ext cx="4110038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(s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Όνομα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Έτος = 2006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/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except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200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7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Διαφορά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615950" y="1697038"/>
            <a:ext cx="6551613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4805363" y="3581400"/>
            <a:ext cx="3455987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Αντίστοιχα</a:t>
            </a:r>
            <a:r>
              <a:rPr lang="en-US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endParaRPr lang="el-GR" sz="1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except</a:t>
            </a:r>
            <a:r>
              <a:rPr lang="en-US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</a:p>
          <a:p>
            <a:pPr>
              <a:spcBef>
                <a:spcPct val="50000"/>
              </a:spcBef>
            </a:pPr>
            <a:r>
              <a:rPr lang="el-GR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Μέγιστος αριθμός πολλαπλών εμφανίσεων;</a:t>
            </a:r>
          </a:p>
        </p:txBody>
      </p:sp>
      <p:sp>
        <p:nvSpPr>
          <p:cNvPr id="9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858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Βασική Δομή</a:t>
            </a:r>
            <a:r>
              <a:rPr lang="en-US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Ερώτησης</a:t>
            </a:r>
          </a:p>
        </p:txBody>
      </p:sp>
      <p:sp>
        <p:nvSpPr>
          <p:cNvPr id="6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553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15123F-2BE6-4579-9C0E-F1D0F2E3C441}" type="slidenum">
              <a:rPr lang="el-GR" altLang="en-US" smtClean="0"/>
              <a:pPr/>
              <a:t>50</a:t>
            </a:fld>
            <a:endParaRPr lang="el-GR" altLang="en-US" smtClean="0"/>
          </a:p>
        </p:txBody>
      </p:sp>
      <p:sp>
        <p:nvSpPr>
          <p:cNvPr id="55304" name="Text Box 5"/>
          <p:cNvSpPr txBox="1">
            <a:spLocks noChangeArrowheads="1"/>
          </p:cNvSpPr>
          <p:nvPr/>
        </p:nvSpPr>
        <p:spPr bwMode="auto">
          <a:xfrm>
            <a:off x="649288" y="3921125"/>
            <a:ext cx="790575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Ηθοποιούς που δεν έπαιξαν σε έγχρωμη ταινία </a:t>
            </a:r>
          </a:p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Τις ταινίες (τίτλο) με τον ίδιο τίτλο που γυρίστηκαν το 2005 και το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2006 (δώστε δυο ερωτήσεις μια με πράξη συνόλου και μια χωρίς)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704851" y="2159000"/>
            <a:ext cx="5861050" cy="855619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563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5E6F95-266C-4D5F-9642-FF3918CA0806}" type="slidenum">
              <a:rPr lang="el-GR" altLang="en-US" smtClean="0"/>
              <a:pPr/>
              <a:t>51</a:t>
            </a:fld>
            <a:endParaRPr lang="el-GR" altLang="en-US" smtClean="0"/>
          </a:p>
        </p:txBody>
      </p:sp>
      <p:sp>
        <p:nvSpPr>
          <p:cNvPr id="56326" name="Text Box 3"/>
          <p:cNvSpPr txBox="1">
            <a:spLocks noChangeArrowheads="1"/>
          </p:cNvSpPr>
          <p:nvPr/>
        </p:nvSpPr>
        <p:spPr bwMode="auto">
          <a:xfrm>
            <a:off x="468313" y="1573213"/>
            <a:ext cx="8305800" cy="198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Πράξεις: </a:t>
            </a:r>
          </a:p>
          <a:p>
            <a:pPr algn="just" eaLnBrk="0" hangingPunct="0"/>
            <a:endParaRPr lang="el-GR" sz="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union</a:t>
            </a:r>
            <a:endParaRPr lang="el-GR" sz="1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intersect</a:t>
            </a:r>
            <a:endParaRPr lang="el-GR" sz="1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except</a:t>
            </a:r>
            <a:r>
              <a:rPr lang="el-GR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minus)</a:t>
            </a:r>
            <a:endParaRPr lang="el-GR" sz="1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Tx/>
              <a:buChar char="•"/>
            </a:pPr>
            <a:endParaRPr lang="el-GR" sz="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εφαρμόζονται σε </a:t>
            </a:r>
            <a:r>
              <a:rPr lang="el-GR" sz="1800" b="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συμβατές</a:t>
            </a:r>
            <a:r>
              <a:rPr lang="el-GR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σχέσεις</a:t>
            </a:r>
            <a:r>
              <a:rPr lang="en-US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800" b="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ΠΡΟΣΟΧΗ: πρακτικά τα ΙΔΙΑ ΓΝΩΡΙΣΜΑΤΑ (ίδιο αριθμό και τύπο γνωρισμάτων) στα δύο </a:t>
            </a:r>
            <a:r>
              <a:rPr lang="en-US" sz="1800" b="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select)</a:t>
            </a:r>
            <a:endParaRPr lang="el-GR" sz="1800" b="0" u="sng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6327" name="Text Box 4"/>
          <p:cNvSpPr txBox="1">
            <a:spLocks noChangeArrowheads="1"/>
          </p:cNvSpPr>
          <p:nvPr/>
        </p:nvSpPr>
        <p:spPr bwMode="auto">
          <a:xfrm>
            <a:off x="250825" y="38608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Σύνταξη</a:t>
            </a:r>
            <a:r>
              <a:rPr lang="en-US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6328" name="Text Box 5"/>
          <p:cNvSpPr txBox="1">
            <a:spLocks noChangeArrowheads="1"/>
          </p:cNvSpPr>
          <p:nvPr/>
        </p:nvSpPr>
        <p:spPr bwMode="auto">
          <a:xfrm>
            <a:off x="323850" y="5300663"/>
            <a:ext cx="845185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1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Απαλοιφή διπλών εμφανίσεων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εκτός αν χρησιμοποιηθεί το 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union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{intersect, except}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endParaRPr lang="el-GR" sz="1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6329" name="Text Box 6"/>
          <p:cNvSpPr txBox="1">
            <a:spLocks noChangeArrowheads="1"/>
          </p:cNvSpPr>
          <p:nvPr/>
        </p:nvSpPr>
        <p:spPr bwMode="auto">
          <a:xfrm>
            <a:off x="1331913" y="4432300"/>
            <a:ext cx="6973887" cy="40011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(select-from-where)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union</a:t>
            </a:r>
            <a:r>
              <a:rPr lang="el-GR" sz="20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/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intersect/except</a:t>
            </a:r>
            <a:r>
              <a:rPr lang="en-US" sz="2000" b="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(select-from-where)</a:t>
            </a:r>
            <a:endParaRPr lang="el-GR" sz="2000" b="0" dirty="0">
              <a:solidFill>
                <a:schemeClr val="accent3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52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858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err="1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Υποερωτήσεις</a:t>
            </a:r>
            <a:endParaRPr lang="el-GR" sz="5400" dirty="0" smtClean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583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AC70CC-8E3A-4C4C-9DCE-0A3925B6B47B}" type="slidenum">
              <a:rPr lang="el-GR" altLang="en-US" smtClean="0"/>
              <a:pPr/>
              <a:t>53</a:t>
            </a:fld>
            <a:endParaRPr lang="el-GR" altLang="en-US" smtClean="0"/>
          </a:p>
        </p:txBody>
      </p:sp>
      <p:sp>
        <p:nvSpPr>
          <p:cNvPr id="58374" name="Text Box 4"/>
          <p:cNvSpPr txBox="1">
            <a:spLocks noChangeArrowheads="1"/>
          </p:cNvSpPr>
          <p:nvPr/>
        </p:nvSpPr>
        <p:spPr bwMode="auto">
          <a:xfrm>
            <a:off x="611188" y="2924175"/>
            <a:ext cx="74676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SQL επιτρέπει το φώλιασμα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υπο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ερωτήσεων. </a:t>
            </a:r>
          </a:p>
          <a:p>
            <a:pPr algn="just"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Μια </a:t>
            </a:r>
            <a:r>
              <a:rPr lang="el-GR" sz="24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</a:t>
            </a:r>
            <a:r>
              <a:rPr lang="en-US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ερώτηση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είναι  μια έκφραση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που χρησιμοποιείται 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μέσα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σε μια άλλη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ερώτηση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ως συνθήκη στο </a:t>
            </a:r>
            <a:r>
              <a:rPr lang="en-US" sz="24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Υποερωτήσεις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593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41B18A-9EC4-4745-BD7A-B348BE846599}" type="slidenum">
              <a:rPr lang="el-GR" altLang="en-US" smtClean="0"/>
              <a:pPr/>
              <a:t>54</a:t>
            </a:fld>
            <a:endParaRPr lang="el-GR" altLang="en-US" smtClean="0"/>
          </a:p>
        </p:txBody>
      </p:sp>
      <p:sp>
        <p:nvSpPr>
          <p:cNvPr id="59398" name="Rectangle 3"/>
          <p:cNvSpPr>
            <a:spLocks noChangeArrowheads="1"/>
          </p:cNvSpPr>
          <p:nvPr/>
        </p:nvSpPr>
        <p:spPr bwMode="auto">
          <a:xfrm>
            <a:off x="755650" y="1484313"/>
            <a:ext cx="3595023" cy="2372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</a:p>
          <a:p>
            <a:pPr eaLnBrk="0" hangingPunct="0"/>
            <a:r>
              <a:rPr lang="el-GR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&lt;τελεστής&gt;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     	      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	      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here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...  );</a:t>
            </a:r>
          </a:p>
        </p:txBody>
      </p:sp>
      <p:sp>
        <p:nvSpPr>
          <p:cNvPr id="63495" name="Text Box 4"/>
          <p:cNvSpPr txBox="1">
            <a:spLocks noChangeArrowheads="1"/>
          </p:cNvSpPr>
          <p:nvPr/>
        </p:nvSpPr>
        <p:spPr bwMode="auto">
          <a:xfrm>
            <a:off x="179388" y="4581525"/>
            <a:ext cx="8856662" cy="8302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εσωτερική (φωλιασμένη)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ερώτηση υπολογίζεται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γραμμή (πλειάδα) της εξωτερικής ερώτησης</a:t>
            </a:r>
          </a:p>
        </p:txBody>
      </p:sp>
      <p:sp>
        <p:nvSpPr>
          <p:cNvPr id="59400" name="Text Box 5"/>
          <p:cNvSpPr txBox="1">
            <a:spLocks noChangeArrowheads="1"/>
          </p:cNvSpPr>
          <p:nvPr/>
        </p:nvSpPr>
        <p:spPr bwMode="auto">
          <a:xfrm>
            <a:off x="4818063" y="2349500"/>
            <a:ext cx="282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Υπο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ερώτηση</a:t>
            </a:r>
          </a:p>
        </p:txBody>
      </p:sp>
      <p:sp>
        <p:nvSpPr>
          <p:cNvPr id="59401" name="Line 6"/>
          <p:cNvSpPr>
            <a:spLocks noChangeShapeType="1"/>
          </p:cNvSpPr>
          <p:nvPr/>
        </p:nvSpPr>
        <p:spPr bwMode="auto">
          <a:xfrm flipH="1">
            <a:off x="4932363" y="2781300"/>
            <a:ext cx="64770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59402" name="Text Box 7"/>
          <p:cNvSpPr txBox="1">
            <a:spLocks noChangeArrowheads="1"/>
          </p:cNvSpPr>
          <p:nvPr/>
        </p:nvSpPr>
        <p:spPr bwMode="auto">
          <a:xfrm>
            <a:off x="1403350" y="5661025"/>
            <a:ext cx="6769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Στη συνέχεια θα δούμε τι μπορεί να είναι ο </a:t>
            </a:r>
            <a:r>
              <a:rPr lang="el-GR" sz="2000" b="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τελεστής</a:t>
            </a:r>
          </a:p>
        </p:txBody>
      </p:sp>
      <p:sp>
        <p:nvSpPr>
          <p:cNvPr id="59403" name="Rectangle 8"/>
          <p:cNvSpPr>
            <a:spLocks noChangeArrowheads="1"/>
          </p:cNvSpPr>
          <p:nvPr/>
        </p:nvSpPr>
        <p:spPr bwMode="auto">
          <a:xfrm>
            <a:off x="2555875" y="2679700"/>
            <a:ext cx="2303463" cy="1368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826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Σύνταξη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604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58CE58-741E-40E3-8547-1D9849B5A26B}" type="slidenum">
              <a:rPr lang="el-GR" altLang="en-US" smtClean="0"/>
              <a:pPr/>
              <a:t>55</a:t>
            </a:fld>
            <a:endParaRPr lang="el-GR" altLang="en-US" smtClean="0"/>
          </a:p>
        </p:txBody>
      </p:sp>
      <p:sp>
        <p:nvSpPr>
          <p:cNvPr id="60423" name="Text Box 4"/>
          <p:cNvSpPr txBox="1">
            <a:spLocks noChangeArrowheads="1"/>
          </p:cNvSpPr>
          <p:nvPr/>
        </p:nvSpPr>
        <p:spPr bwMode="auto">
          <a:xfrm>
            <a:off x="323850" y="1679575"/>
            <a:ext cx="8305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Ελέγχει αν μια </a:t>
            </a:r>
            <a:r>
              <a:rPr lang="el-GR" sz="2400" b="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πλειάδα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ανήκει (δεν ανήκει) 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ένα σύνολο από πλειάδες που  έχουν προκύψει από μια έκφραση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1403350" y="3175000"/>
            <a:ext cx="4035848" cy="2741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Γενική δομή: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</a:p>
          <a:p>
            <a:pPr eaLnBrk="0" hangingPunct="0"/>
            <a:r>
              <a:rPr lang="el-GR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 (not in</a:t>
            </a:r>
            <a:r>
              <a:rPr lang="en-US" sz="24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     	      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	      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  );</a:t>
            </a:r>
          </a:p>
        </p:txBody>
      </p:sp>
      <p:sp>
        <p:nvSpPr>
          <p:cNvPr id="60425" name="Text Box 9"/>
          <p:cNvSpPr txBox="1">
            <a:spLocks noChangeArrowheads="1"/>
          </p:cNvSpPr>
          <p:nvPr/>
        </p:nvSpPr>
        <p:spPr bwMode="auto">
          <a:xfrm>
            <a:off x="5859463" y="5059363"/>
            <a:ext cx="21923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T: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πλειάδα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in (not in)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614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704E97-D929-46FB-B6F2-E5D9D2A4DA1B}" type="slidenum">
              <a:rPr lang="el-GR" altLang="en-US" smtClean="0"/>
              <a:pPr/>
              <a:t>56</a:t>
            </a:fld>
            <a:endParaRPr lang="el-GR" altLang="en-US" smtClean="0"/>
          </a:p>
        </p:txBody>
      </p:sp>
      <p:sp>
        <p:nvSpPr>
          <p:cNvPr id="61445" name="Rectangle 2" descr="Πλατειά διαγώνιος προς τα κάτω"/>
          <p:cNvSpPr>
            <a:spLocks noChangeArrowheads="1"/>
          </p:cNvSpPr>
          <p:nvPr/>
        </p:nvSpPr>
        <p:spPr bwMode="auto">
          <a:xfrm>
            <a:off x="3682999" y="4914900"/>
            <a:ext cx="1897063" cy="7461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l-GR" sz="2400">
              <a:solidFill>
                <a:srgbClr val="FFCC00"/>
              </a:solidFill>
              <a:latin typeface="Times New Roman" pitchFamily="18" charset="0"/>
            </a:endParaRPr>
          </a:p>
        </p:txBody>
      </p:sp>
      <p:sp>
        <p:nvSpPr>
          <p:cNvPr id="61447" name="Text Box 4"/>
          <p:cNvSpPr txBox="1">
            <a:spLocks noChangeArrowheads="1"/>
          </p:cNvSpPr>
          <p:nvPr/>
        </p:nvSpPr>
        <p:spPr bwMode="auto">
          <a:xfrm>
            <a:off x="304800" y="2997200"/>
            <a:ext cx="830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Τα ονόματα όλων των ηθοποιών που δεν έπαιξαν σε καμία ταινία</a:t>
            </a:r>
          </a:p>
        </p:txBody>
      </p:sp>
      <p:sp>
        <p:nvSpPr>
          <p:cNvPr id="61448" name="Text Box 5"/>
          <p:cNvSpPr txBox="1">
            <a:spLocks noChangeArrowheads="1"/>
          </p:cNvSpPr>
          <p:nvPr/>
        </p:nvSpPr>
        <p:spPr bwMode="auto">
          <a:xfrm>
            <a:off x="533400" y="3886200"/>
            <a:ext cx="83058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Ηθοποιός.Όνομα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Ηθοποιός 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Ηθοποιός.Όνομα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 </a:t>
            </a:r>
            <a:r>
              <a:rPr lang="el-GR" sz="2000" dirty="0" err="1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endParaRPr lang="en-US" sz="2000" dirty="0">
              <a:solidFill>
                <a:srgbClr val="FF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800" b="0" dirty="0">
              <a:solidFill>
                <a:srgbClr val="FF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	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Όνομα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	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 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Παίζει)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</a:t>
            </a:r>
          </a:p>
        </p:txBody>
      </p:sp>
      <p:sp>
        <p:nvSpPr>
          <p:cNvPr id="61449" name="Text Box 6"/>
          <p:cNvSpPr txBox="1">
            <a:spLocks noChangeArrowheads="1"/>
          </p:cNvSpPr>
          <p:nvPr/>
        </p:nvSpPr>
        <p:spPr bwMode="auto">
          <a:xfrm>
            <a:off x="457200" y="1773238"/>
            <a:ext cx="6707188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2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in (not in)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624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F74EC2-1CF8-4135-B4F3-C5C10B20BD91}" type="slidenum">
              <a:rPr lang="el-GR" altLang="en-US" smtClean="0"/>
              <a:pPr/>
              <a:t>57</a:t>
            </a:fld>
            <a:endParaRPr lang="el-GR" altLang="en-US" smtClean="0"/>
          </a:p>
        </p:txBody>
      </p:sp>
      <p:sp>
        <p:nvSpPr>
          <p:cNvPr id="62469" name="Rectangle 2" descr="Πλατειά διαγώνιος προς τα κάτω"/>
          <p:cNvSpPr>
            <a:spLocks noChangeArrowheads="1"/>
          </p:cNvSpPr>
          <p:nvPr/>
        </p:nvSpPr>
        <p:spPr bwMode="auto">
          <a:xfrm>
            <a:off x="3348038" y="4941888"/>
            <a:ext cx="3962400" cy="990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l-GR" sz="2400">
              <a:solidFill>
                <a:srgbClr val="FFCC00"/>
              </a:solidFill>
              <a:latin typeface="Times New Roman" pitchFamily="18" charset="0"/>
            </a:endParaRPr>
          </a:p>
        </p:txBody>
      </p:sp>
      <p:sp>
        <p:nvSpPr>
          <p:cNvPr id="322564" name="Text Box 4"/>
          <p:cNvSpPr txBox="1">
            <a:spLocks noChangeArrowheads="1"/>
          </p:cNvSpPr>
          <p:nvPr/>
        </p:nvSpPr>
        <p:spPr bwMode="auto">
          <a:xfrm>
            <a:off x="304800" y="2997200"/>
            <a:ext cx="830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Τα ονόματα όλων των ηθοποιών που έπαιξαν σε ασπρόμαυρη ταινία</a:t>
            </a:r>
          </a:p>
        </p:txBody>
      </p:sp>
      <p:sp>
        <p:nvSpPr>
          <p:cNvPr id="62472" name="Text Box 5"/>
          <p:cNvSpPr txBox="1">
            <a:spLocks noChangeArrowheads="1"/>
          </p:cNvSpPr>
          <p:nvPr/>
        </p:nvSpPr>
        <p:spPr bwMode="auto">
          <a:xfrm>
            <a:off x="533400" y="3886200"/>
            <a:ext cx="83058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Παίζει.Όνομα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Παίζει  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Παίζει.Τίτλος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Παίζει.Έτος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 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	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Ταινία.Τίτλος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Ταινία.Έτος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	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  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	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 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Είδος = «Ασπρόμαυρη»)</a:t>
            </a:r>
          </a:p>
        </p:txBody>
      </p:sp>
      <p:sp>
        <p:nvSpPr>
          <p:cNvPr id="62473" name="Text Box 6"/>
          <p:cNvSpPr txBox="1">
            <a:spLocks noChangeArrowheads="1"/>
          </p:cNvSpPr>
          <p:nvPr/>
        </p:nvSpPr>
        <p:spPr bwMode="auto">
          <a:xfrm>
            <a:off x="457200" y="1773239"/>
            <a:ext cx="566420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in (not in)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64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634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B08080-A8A6-4672-822C-753CAF04EA31}" type="slidenum">
              <a:rPr lang="el-GR" altLang="en-US" smtClean="0"/>
              <a:pPr/>
              <a:t>58</a:t>
            </a:fld>
            <a:endParaRPr lang="el-GR" altLang="en-US" smtClean="0"/>
          </a:p>
        </p:txBody>
      </p:sp>
      <p:sp>
        <p:nvSpPr>
          <p:cNvPr id="63493" name="Rectangle 2" descr="Πλατειά διαγώνιος προς τα κάτω"/>
          <p:cNvSpPr>
            <a:spLocks noChangeArrowheads="1"/>
          </p:cNvSpPr>
          <p:nvPr/>
        </p:nvSpPr>
        <p:spPr bwMode="auto">
          <a:xfrm>
            <a:off x="3132138" y="4652962"/>
            <a:ext cx="3370262" cy="104933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l-GR" sz="2400">
              <a:solidFill>
                <a:srgbClr val="FFCC00"/>
              </a:solidFill>
              <a:latin typeface="Times New Roman" pitchFamily="18" charset="0"/>
            </a:endParaRPr>
          </a:p>
        </p:txBody>
      </p:sp>
      <p:sp>
        <p:nvSpPr>
          <p:cNvPr id="572420" name="Text Box 4"/>
          <p:cNvSpPr txBox="1">
            <a:spLocks noChangeArrowheads="1"/>
          </p:cNvSpPr>
          <p:nvPr/>
        </p:nvSpPr>
        <p:spPr bwMode="auto">
          <a:xfrm>
            <a:off x="395288" y="2636838"/>
            <a:ext cx="84248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Τον τίτλο όλων των ταινιών με διάρκεια πάνω από 100 λεπτά για τις οποίες υπάρχει ταινία με το ίδιο τίτλο και διάρκεια μικρότερη από 60 λεπτά</a:t>
            </a:r>
          </a:p>
        </p:txBody>
      </p:sp>
      <p:sp>
        <p:nvSpPr>
          <p:cNvPr id="63495" name="Text Box 5"/>
          <p:cNvSpPr txBox="1">
            <a:spLocks noChangeArrowheads="1"/>
          </p:cNvSpPr>
          <p:nvPr/>
        </p:nvSpPr>
        <p:spPr bwMode="auto">
          <a:xfrm>
            <a:off x="611188" y="3500438"/>
            <a:ext cx="83058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Τίτλος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Ταινία  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Διάρκεια &gt; 100 </a:t>
            </a:r>
          </a:p>
          <a:p>
            <a:pPr eaLnBrk="0" hangingPunct="0"/>
            <a:r>
              <a:rPr lang="el-GR" sz="2000" dirty="0">
                <a:solidFill>
                  <a:srgbClr val="FF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20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Τίτλος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Ταινία 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	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Διάρκεια &lt; 60)</a:t>
            </a:r>
          </a:p>
        </p:txBody>
      </p:sp>
      <p:sp>
        <p:nvSpPr>
          <p:cNvPr id="63496" name="Text Box 6"/>
          <p:cNvSpPr txBox="1">
            <a:spLocks noChangeArrowheads="1"/>
          </p:cNvSpPr>
          <p:nvPr/>
        </p:nvSpPr>
        <p:spPr bwMode="auto">
          <a:xfrm>
            <a:off x="468313" y="1484313"/>
            <a:ext cx="6707187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63498" name="TextBox 9"/>
          <p:cNvSpPr txBox="1">
            <a:spLocks noChangeArrowheads="1"/>
          </p:cNvSpPr>
          <p:nvPr/>
        </p:nvSpPr>
        <p:spPr bwMode="auto">
          <a:xfrm>
            <a:off x="250825" y="5949950"/>
            <a:ext cx="81375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8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Η ίδια ερώτηση με πράξη συνόλου και με συνένωση</a:t>
            </a:r>
          </a:p>
        </p:txBody>
      </p:sp>
      <p:sp>
        <p:nvSpPr>
          <p:cNvPr id="12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in (not in)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2420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645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9F41C4-217F-419D-A97D-E45C54D58C9F}" type="slidenum">
              <a:rPr lang="el-GR" altLang="en-US" smtClean="0"/>
              <a:pPr/>
              <a:t>59</a:t>
            </a:fld>
            <a:endParaRPr lang="el-GR" altLang="en-US" smtClean="0"/>
          </a:p>
        </p:txBody>
      </p:sp>
      <p:sp>
        <p:nvSpPr>
          <p:cNvPr id="64517" name="Text Box 2"/>
          <p:cNvSpPr txBox="1">
            <a:spLocks noChangeArrowheads="1"/>
          </p:cNvSpPr>
          <p:nvPr/>
        </p:nvSpPr>
        <p:spPr bwMode="auto">
          <a:xfrm>
            <a:off x="468313" y="2420938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Μπορεί να χρησιμοποιηθεί και με </a:t>
            </a:r>
            <a:r>
              <a:rPr lang="el-GR" sz="2400" b="0" i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enumerated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σύνολα</a:t>
            </a:r>
          </a:p>
        </p:txBody>
      </p:sp>
      <p:sp>
        <p:nvSpPr>
          <p:cNvPr id="64518" name="Text Box 3"/>
          <p:cNvSpPr txBox="1">
            <a:spLocks noChangeArrowheads="1"/>
          </p:cNvSpPr>
          <p:nvPr/>
        </p:nvSpPr>
        <p:spPr bwMode="auto">
          <a:xfrm>
            <a:off x="468313" y="3357563"/>
            <a:ext cx="830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Τους τίτλους όλων των ταινιών που δεν γυρίστηκαν το 2006 και το 2007.</a:t>
            </a:r>
          </a:p>
        </p:txBody>
      </p:sp>
      <p:sp>
        <p:nvSpPr>
          <p:cNvPr id="64519" name="Text Box 4"/>
          <p:cNvSpPr txBox="1">
            <a:spLocks noChangeArrowheads="1"/>
          </p:cNvSpPr>
          <p:nvPr/>
        </p:nvSpPr>
        <p:spPr bwMode="auto">
          <a:xfrm>
            <a:off x="539750" y="4365625"/>
            <a:ext cx="8305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Τίτλος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Έτος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(2006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2007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in (not in)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985494-D49B-4DE7-85C1-A33E63485B5A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762000" y="2209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0">
              <a:latin typeface="Times New Roman" pitchFamily="18" charset="0"/>
            </a:endParaRPr>
          </a:p>
        </p:txBody>
      </p:sp>
      <p:sp>
        <p:nvSpPr>
          <p:cNvPr id="273413" name="Text Box 5"/>
          <p:cNvSpPr txBox="1">
            <a:spLocks noChangeArrowheads="1"/>
          </p:cNvSpPr>
          <p:nvPr/>
        </p:nvSpPr>
        <p:spPr bwMode="auto">
          <a:xfrm>
            <a:off x="1447800" y="3352800"/>
            <a:ext cx="5181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1" dirty="0" err="1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l-GR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Α</a:t>
            </a:r>
            <a:r>
              <a:rPr lang="el-GR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.., Α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1" dirty="0" err="1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 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1" dirty="0" err="1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P</a:t>
            </a:r>
          </a:p>
        </p:txBody>
      </p:sp>
      <p:sp>
        <p:nvSpPr>
          <p:cNvPr id="273414" name="Text Box 6"/>
          <p:cNvSpPr txBox="1">
            <a:spLocks noChangeArrowheads="1"/>
          </p:cNvSpPr>
          <p:nvPr/>
        </p:nvSpPr>
        <p:spPr bwMode="auto">
          <a:xfrm>
            <a:off x="825500" y="1981200"/>
            <a:ext cx="769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βασική δομή μιας ερώτησης σε SQL έχει την εξής μορφή:</a:t>
            </a:r>
          </a:p>
        </p:txBody>
      </p:sp>
      <p:sp>
        <p:nvSpPr>
          <p:cNvPr id="273415" name="Text Box 7"/>
          <p:cNvSpPr txBox="1">
            <a:spLocks noChangeArrowheads="1"/>
          </p:cNvSpPr>
          <p:nvPr/>
        </p:nvSpPr>
        <p:spPr bwMode="auto">
          <a:xfrm>
            <a:off x="406400" y="5143500"/>
            <a:ext cx="8064500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Ισοδύναμο του: π </a:t>
            </a:r>
            <a:r>
              <a:rPr lang="en-US" sz="32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32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32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32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32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.., A</a:t>
            </a:r>
            <a:r>
              <a:rPr lang="en-US" sz="32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n-US" sz="32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US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32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R</a:t>
            </a:r>
            <a:r>
              <a:rPr lang="el-GR" sz="32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… </a:t>
            </a:r>
            <a:r>
              <a:rPr lang="el-GR" sz="32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3200" b="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l-GR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))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114800" y="3530600"/>
            <a:ext cx="3149600" cy="431800"/>
            <a:chOff x="2592" y="2592"/>
            <a:chExt cx="2112" cy="240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2976" y="2592"/>
              <a:ext cx="1728" cy="240"/>
              <a:chOff x="3120" y="2736"/>
              <a:chExt cx="1728" cy="240"/>
            </a:xfrm>
          </p:grpSpPr>
          <p:sp>
            <p:nvSpPr>
              <p:cNvPr id="9239" name="Rectangle 10"/>
              <p:cNvSpPr>
                <a:spLocks noChangeArrowheads="1"/>
              </p:cNvSpPr>
              <p:nvPr/>
            </p:nvSpPr>
            <p:spPr bwMode="auto">
              <a:xfrm>
                <a:off x="3120" y="2736"/>
                <a:ext cx="1296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9240" name="Text Box 11"/>
              <p:cNvSpPr txBox="1">
                <a:spLocks noChangeArrowheads="1"/>
              </p:cNvSpPr>
              <p:nvPr/>
            </p:nvSpPr>
            <p:spPr bwMode="auto">
              <a:xfrm>
                <a:off x="3120" y="2736"/>
                <a:ext cx="172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b="0" dirty="0"/>
                  <a:t>ονόματα σχέσεων</a:t>
                </a:r>
              </a:p>
            </p:txBody>
          </p:sp>
        </p:grpSp>
        <p:sp>
          <p:nvSpPr>
            <p:cNvPr id="9238" name="Line 12"/>
            <p:cNvSpPr>
              <a:spLocks noChangeShapeType="1"/>
            </p:cNvSpPr>
            <p:nvPr/>
          </p:nvSpPr>
          <p:spPr bwMode="auto">
            <a:xfrm flipH="1">
              <a:off x="2592" y="2688"/>
              <a:ext cx="38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3733800" y="2819400"/>
            <a:ext cx="2806700" cy="762000"/>
            <a:chOff x="2208" y="2112"/>
            <a:chExt cx="1768" cy="480"/>
          </a:xfrm>
        </p:grpSpPr>
        <p:grpSp>
          <p:nvGrpSpPr>
            <p:cNvPr id="5" name="Group 14"/>
            <p:cNvGrpSpPr>
              <a:grpSpLocks/>
            </p:cNvGrpSpPr>
            <p:nvPr/>
          </p:nvGrpSpPr>
          <p:grpSpPr bwMode="auto">
            <a:xfrm>
              <a:off x="2208" y="2112"/>
              <a:ext cx="1768" cy="257"/>
              <a:chOff x="2400" y="2239"/>
              <a:chExt cx="1768" cy="257"/>
            </a:xfrm>
          </p:grpSpPr>
          <p:sp>
            <p:nvSpPr>
              <p:cNvPr id="9235" name="Text Box 15"/>
              <p:cNvSpPr txBox="1">
                <a:spLocks noChangeArrowheads="1"/>
              </p:cNvSpPr>
              <p:nvPr/>
            </p:nvSpPr>
            <p:spPr bwMode="auto">
              <a:xfrm>
                <a:off x="2400" y="2239"/>
                <a:ext cx="176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b="0" dirty="0"/>
                  <a:t>ονόματα γνωρισμάτων</a:t>
                </a:r>
              </a:p>
            </p:txBody>
          </p:sp>
          <p:sp>
            <p:nvSpPr>
              <p:cNvPr id="9236" name="Rectangle 16"/>
              <p:cNvSpPr>
                <a:spLocks noChangeArrowheads="1"/>
              </p:cNvSpPr>
              <p:nvPr/>
            </p:nvSpPr>
            <p:spPr bwMode="auto">
              <a:xfrm>
                <a:off x="2400" y="2256"/>
                <a:ext cx="1584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9234" name="Line 17"/>
            <p:cNvSpPr>
              <a:spLocks noChangeShapeType="1"/>
            </p:cNvSpPr>
            <p:nvPr/>
          </p:nvSpPr>
          <p:spPr bwMode="auto">
            <a:xfrm flipH="1">
              <a:off x="2352" y="2400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3200400" y="4191000"/>
            <a:ext cx="3441700" cy="431800"/>
            <a:chOff x="1968" y="2928"/>
            <a:chExt cx="2112" cy="288"/>
          </a:xfrm>
        </p:grpSpPr>
        <p:grpSp>
          <p:nvGrpSpPr>
            <p:cNvPr id="7" name="Group 19"/>
            <p:cNvGrpSpPr>
              <a:grpSpLocks/>
            </p:cNvGrpSpPr>
            <p:nvPr/>
          </p:nvGrpSpPr>
          <p:grpSpPr bwMode="auto">
            <a:xfrm>
              <a:off x="2784" y="2928"/>
              <a:ext cx="1296" cy="288"/>
              <a:chOff x="3984" y="3168"/>
              <a:chExt cx="1296" cy="288"/>
            </a:xfrm>
          </p:grpSpPr>
          <p:sp>
            <p:nvSpPr>
              <p:cNvPr id="9231" name="Text Box 20"/>
              <p:cNvSpPr txBox="1">
                <a:spLocks noChangeArrowheads="1"/>
              </p:cNvSpPr>
              <p:nvPr/>
            </p:nvSpPr>
            <p:spPr bwMode="auto">
              <a:xfrm>
                <a:off x="4032" y="3168"/>
                <a:ext cx="124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b="0"/>
                  <a:t>συνθήκη</a:t>
                </a:r>
              </a:p>
            </p:txBody>
          </p:sp>
          <p:sp>
            <p:nvSpPr>
              <p:cNvPr id="9232" name="Rectangle 21"/>
              <p:cNvSpPr>
                <a:spLocks noChangeArrowheads="1"/>
              </p:cNvSpPr>
              <p:nvPr/>
            </p:nvSpPr>
            <p:spPr bwMode="auto">
              <a:xfrm>
                <a:off x="3984" y="3168"/>
                <a:ext cx="720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9230" name="Line 22"/>
            <p:cNvSpPr>
              <a:spLocks noChangeShapeType="1"/>
            </p:cNvSpPr>
            <p:nvPr/>
          </p:nvSpPr>
          <p:spPr bwMode="auto">
            <a:xfrm flipH="1">
              <a:off x="1968" y="3072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Βασική Δομή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3" grpId="0" autoUpdateAnimBg="0"/>
      <p:bldP spid="273414" grpId="0" autoUpdateAnimBg="0"/>
      <p:bldP spid="273415" grpId="0" animBg="1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655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FF34C4-718C-40AA-BB36-A226A96C3F92}" type="slidenum">
              <a:rPr lang="el-GR" altLang="en-US" smtClean="0"/>
              <a:pPr/>
              <a:t>60</a:t>
            </a:fld>
            <a:endParaRPr lang="el-GR" altLang="en-US" smtClean="0"/>
          </a:p>
        </p:txBody>
      </p:sp>
      <p:sp>
        <p:nvSpPr>
          <p:cNvPr id="65543" name="Text Box 4"/>
          <p:cNvSpPr txBox="1">
            <a:spLocks noChangeArrowheads="1"/>
          </p:cNvSpPr>
          <p:nvPr/>
        </p:nvSpPr>
        <p:spPr bwMode="auto">
          <a:xfrm>
            <a:off x="292100" y="1524000"/>
            <a:ext cx="8458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Ο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τελεστής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some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any)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έχει τη σημασία του 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ένα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από ένα σύνολο</a:t>
            </a:r>
          </a:p>
        </p:txBody>
      </p:sp>
      <p:sp>
        <p:nvSpPr>
          <p:cNvPr id="65544" name="Rectangle 7"/>
          <p:cNvSpPr>
            <a:spLocks noChangeArrowheads="1"/>
          </p:cNvSpPr>
          <p:nvPr/>
        </p:nvSpPr>
        <p:spPr bwMode="auto">
          <a:xfrm>
            <a:off x="1136650" y="2476500"/>
            <a:ext cx="3574184" cy="2741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Γενική δομή: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</a:p>
          <a:p>
            <a:pPr eaLnBrk="0" hangingPunct="0"/>
            <a:r>
              <a:rPr lang="el-GR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some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     	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l-GR" sz="24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	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  );</a:t>
            </a:r>
          </a:p>
        </p:txBody>
      </p:sp>
      <p:sp>
        <p:nvSpPr>
          <p:cNvPr id="65545" name="Text Box 8"/>
          <p:cNvSpPr txBox="1">
            <a:spLocks noChangeArrowheads="1"/>
          </p:cNvSpPr>
          <p:nvPr/>
        </p:nvSpPr>
        <p:spPr bwMode="auto">
          <a:xfrm>
            <a:off x="5795963" y="4437062"/>
            <a:ext cx="18240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T: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πλειάδα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Σύγκριση με (τιμές) Συνόλου: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some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665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20DAEE-A0F6-41DC-81AC-475D6DDD1821}" type="slidenum">
              <a:rPr lang="el-GR" altLang="en-US" smtClean="0"/>
              <a:pPr/>
              <a:t>61</a:t>
            </a:fld>
            <a:endParaRPr lang="el-GR" altLang="en-US" smtClean="0"/>
          </a:p>
        </p:txBody>
      </p:sp>
      <p:sp>
        <p:nvSpPr>
          <p:cNvPr id="66567" name="Text Box 5"/>
          <p:cNvSpPr txBox="1">
            <a:spLocks noChangeArrowheads="1"/>
          </p:cNvSpPr>
          <p:nvPr/>
        </p:nvSpPr>
        <p:spPr bwMode="auto">
          <a:xfrm>
            <a:off x="463550" y="2466975"/>
            <a:ext cx="830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Τους τίτλους όλων των ταινιών που γυρίστηκαν αργότερα από τουλάχιστον μια ασπρόμαυρη ταινία</a:t>
            </a:r>
          </a:p>
        </p:txBody>
      </p:sp>
      <p:sp>
        <p:nvSpPr>
          <p:cNvPr id="66568" name="Text Box 6"/>
          <p:cNvSpPr txBox="1">
            <a:spLocks noChangeArrowheads="1"/>
          </p:cNvSpPr>
          <p:nvPr/>
        </p:nvSpPr>
        <p:spPr bwMode="auto">
          <a:xfrm>
            <a:off x="539750" y="3789363"/>
            <a:ext cx="83058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Τίτλος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Έτος 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som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Έτος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                 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                 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 =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”)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some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675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193364-AD0D-4AAA-BC94-2D30A40F213D}" type="slidenum">
              <a:rPr lang="el-GR" altLang="en-US" smtClean="0"/>
              <a:pPr/>
              <a:t>62</a:t>
            </a:fld>
            <a:endParaRPr lang="el-GR" altLang="en-US" smtClean="0"/>
          </a:p>
        </p:txBody>
      </p:sp>
      <p:sp>
        <p:nvSpPr>
          <p:cNvPr id="67590" name="Text Box 3"/>
          <p:cNvSpPr txBox="1">
            <a:spLocks noChangeArrowheads="1"/>
          </p:cNvSpPr>
          <p:nvPr/>
        </p:nvSpPr>
        <p:spPr bwMode="auto">
          <a:xfrm>
            <a:off x="1219200" y="2286000"/>
            <a:ext cx="5638800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Επίσης: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4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some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&lt;=</a:t>
            </a:r>
            <a:r>
              <a:rPr lang="el-GR" sz="24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some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&gt;=</a:t>
            </a:r>
            <a:r>
              <a:rPr lang="el-GR" sz="24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some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4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some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ισοδ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 του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&lt;&gt;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some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(όχι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ισοδ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 του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not in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some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686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146C4A-1C77-4E5E-8958-2F1A18236E7F}" type="slidenum">
              <a:rPr lang="el-GR" altLang="en-US" smtClean="0"/>
              <a:pPr/>
              <a:t>63</a:t>
            </a:fld>
            <a:endParaRPr lang="el-GR" altLang="en-US" smtClean="0"/>
          </a:p>
        </p:txBody>
      </p:sp>
      <p:sp>
        <p:nvSpPr>
          <p:cNvPr id="68614" name="Text Box 3"/>
          <p:cNvSpPr txBox="1">
            <a:spLocks noChangeArrowheads="1"/>
          </p:cNvSpPr>
          <p:nvPr/>
        </p:nvSpPr>
        <p:spPr bwMode="auto">
          <a:xfrm>
            <a:off x="381000" y="1905000"/>
            <a:ext cx="8305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Ο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τελεστής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r>
              <a:rPr lang="el-GR" sz="2400" b="0" dirty="0">
                <a:solidFill>
                  <a:srgbClr val="FF00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έχει τη σημασία από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όλα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τα στοιχεία ενός συνόλου   </a:t>
            </a:r>
          </a:p>
        </p:txBody>
      </p:sp>
      <p:sp>
        <p:nvSpPr>
          <p:cNvPr id="68615" name="Text Box 6"/>
          <p:cNvSpPr txBox="1">
            <a:spLocks noChangeArrowheads="1"/>
          </p:cNvSpPr>
          <p:nvPr/>
        </p:nvSpPr>
        <p:spPr bwMode="auto">
          <a:xfrm>
            <a:off x="457200" y="3222625"/>
            <a:ext cx="830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Τους τίτλους όλων των ταινιών που γυρίστηκαν αργότερα από όλες τις ασπρόμαυρες ταινίες</a:t>
            </a:r>
          </a:p>
        </p:txBody>
      </p:sp>
      <p:sp>
        <p:nvSpPr>
          <p:cNvPr id="68616" name="Text Box 7"/>
          <p:cNvSpPr txBox="1">
            <a:spLocks noChangeArrowheads="1"/>
          </p:cNvSpPr>
          <p:nvPr/>
        </p:nvSpPr>
        <p:spPr bwMode="auto">
          <a:xfrm>
            <a:off x="468313" y="4365625"/>
            <a:ext cx="83058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Τίτλος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Έτος 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r>
              <a:rPr lang="en-US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Έτος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             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           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Είδος =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”)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Σύγκριση με Σύνολο: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all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696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D0E237-B825-4C31-80A0-9F7BC2C6F13E}" type="slidenum">
              <a:rPr lang="el-GR" altLang="en-US" smtClean="0"/>
              <a:pPr/>
              <a:t>64</a:t>
            </a:fld>
            <a:endParaRPr lang="el-GR" altLang="en-US" smtClean="0"/>
          </a:p>
        </p:txBody>
      </p:sp>
      <p:sp>
        <p:nvSpPr>
          <p:cNvPr id="69637" name="Text Box 3"/>
          <p:cNvSpPr txBox="1">
            <a:spLocks noChangeArrowheads="1"/>
          </p:cNvSpPr>
          <p:nvPr/>
        </p:nvSpPr>
        <p:spPr bwMode="auto">
          <a:xfrm>
            <a:off x="395288" y="32131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</a:t>
            </a:r>
            <a:r>
              <a:rPr lang="en-US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Τι υπολογίζει το παρακάτω</a:t>
            </a:r>
            <a:r>
              <a:rPr lang="en-US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; </a:t>
            </a:r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9638" name="Text Box 4"/>
          <p:cNvSpPr txBox="1">
            <a:spLocks noChangeArrowheads="1"/>
          </p:cNvSpPr>
          <p:nvPr/>
        </p:nvSpPr>
        <p:spPr bwMode="auto">
          <a:xfrm>
            <a:off x="250825" y="3789363"/>
            <a:ext cx="86868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Όνομα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Ηθοποιός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Έτος-Γέννησης </a:t>
            </a:r>
            <a:r>
              <a:rPr lang="el-GR" sz="20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&lt;=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Έτος-Γέννησης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                  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Παίζει,  Ηθοποιός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		  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		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Παίζει.Όνομα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Ηθοποιός.Όνομα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			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= «Μανταλένα»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</a:t>
            </a:r>
          </a:p>
        </p:txBody>
      </p:sp>
      <p:sp>
        <p:nvSpPr>
          <p:cNvPr id="69639" name="Text Box 5"/>
          <p:cNvSpPr txBox="1">
            <a:spLocks noChangeArrowheads="1"/>
          </p:cNvSpPr>
          <p:nvPr/>
        </p:nvSpPr>
        <p:spPr bwMode="auto">
          <a:xfrm>
            <a:off x="395288" y="1916113"/>
            <a:ext cx="76327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all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706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FC1FC0-BF3F-41DB-809C-B368C1505CA2}" type="slidenum">
              <a:rPr lang="el-GR" altLang="en-US" smtClean="0"/>
              <a:pPr/>
              <a:t>65</a:t>
            </a:fld>
            <a:endParaRPr lang="el-GR" altLang="en-US" smtClean="0"/>
          </a:p>
        </p:txBody>
      </p:sp>
      <p:sp>
        <p:nvSpPr>
          <p:cNvPr id="70662" name="Text Box 3"/>
          <p:cNvSpPr txBox="1">
            <a:spLocks noChangeArrowheads="1"/>
          </p:cNvSpPr>
          <p:nvPr/>
        </p:nvSpPr>
        <p:spPr bwMode="auto">
          <a:xfrm>
            <a:off x="1143000" y="2438400"/>
            <a:ext cx="5562600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0">
                <a:latin typeface="Calibri" pitchFamily="34" charset="0"/>
                <a:ea typeface="Calibri" pitchFamily="34" charset="0"/>
                <a:cs typeface="Calibri" pitchFamily="34" charset="0"/>
              </a:rPr>
              <a:t>Επίσης: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	&lt;all</a:t>
            </a:r>
            <a:r>
              <a:rPr lang="el-GR" sz="2400" b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	&lt;=all</a:t>
            </a:r>
            <a:r>
              <a:rPr lang="el-GR" sz="2400" b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	&gt;=all</a:t>
            </a:r>
            <a:r>
              <a:rPr lang="el-GR" sz="2400" b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	=all</a:t>
            </a:r>
            <a:r>
              <a:rPr lang="el-GR" sz="2400" b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	&lt;&gt;all</a:t>
            </a:r>
            <a:r>
              <a:rPr lang="el-GR" sz="2400" b="0">
                <a:latin typeface="Calibri" pitchFamily="34" charset="0"/>
                <a:ea typeface="Calibri" pitchFamily="34" charset="0"/>
                <a:cs typeface="Calibri" pitchFamily="34" charset="0"/>
              </a:rPr>
              <a:t>  (ισοδ. του </a:t>
            </a:r>
            <a:r>
              <a:rPr lang="en-US" sz="2400">
                <a:latin typeface="Calibri" pitchFamily="34" charset="0"/>
                <a:ea typeface="Calibri" pitchFamily="34" charset="0"/>
                <a:cs typeface="Calibri" pitchFamily="34" charset="0"/>
              </a:rPr>
              <a:t>not in</a:t>
            </a:r>
            <a:r>
              <a:rPr lang="en-US" sz="2400" b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all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716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AF5CE3-3C2A-4282-A7F9-7C233CB23C44}" type="slidenum">
              <a:rPr lang="el-GR" altLang="en-US" smtClean="0"/>
              <a:pPr/>
              <a:t>66</a:t>
            </a:fld>
            <a:endParaRPr lang="el-GR" altLang="en-US" smtClean="0"/>
          </a:p>
        </p:txBody>
      </p:sp>
      <p:sp>
        <p:nvSpPr>
          <p:cNvPr id="71687" name="Rectangle 4"/>
          <p:cNvSpPr>
            <a:spLocks noChangeArrowheads="1"/>
          </p:cNvSpPr>
          <p:nvPr/>
        </p:nvSpPr>
        <p:spPr bwMode="auto">
          <a:xfrm>
            <a:off x="1250950" y="3221038"/>
            <a:ext cx="4704301" cy="2741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Γενική δομή: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</a:p>
          <a:p>
            <a:pPr eaLnBrk="0" hangingPunct="0"/>
            <a:r>
              <a:rPr lang="el-GR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exists (not exists)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     	      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	  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	      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  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...  );</a:t>
            </a:r>
          </a:p>
        </p:txBody>
      </p:sp>
      <p:sp>
        <p:nvSpPr>
          <p:cNvPr id="71688" name="Text Box 6"/>
          <p:cNvSpPr txBox="1">
            <a:spLocks noChangeArrowheads="1"/>
          </p:cNvSpPr>
          <p:nvPr/>
        </p:nvSpPr>
        <p:spPr bwMode="auto">
          <a:xfrm>
            <a:off x="225425" y="1793875"/>
            <a:ext cx="85693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Έλεγχος για άδεια σχέση</a:t>
            </a:r>
            <a:r>
              <a:rPr lang="en-US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endParaRPr lang="el-GR" sz="2400" b="0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Ο τελεστής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exists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(not exists)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επιστρέφει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true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ανν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η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υποερώτηση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δεν είναι κενή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είναι κενή)</a:t>
            </a:r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exists (not exists)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727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E3501F-7FD0-4E58-8233-2ADDF79779E7}" type="slidenum">
              <a:rPr lang="el-GR" altLang="en-US" smtClean="0"/>
              <a:pPr/>
              <a:t>67</a:t>
            </a:fld>
            <a:endParaRPr lang="el-GR" altLang="en-US" smtClean="0"/>
          </a:p>
        </p:txBody>
      </p:sp>
      <p:sp>
        <p:nvSpPr>
          <p:cNvPr id="72709" name="Text Box 4"/>
          <p:cNvSpPr txBox="1">
            <a:spLocks noChangeArrowheads="1"/>
          </p:cNvSpPr>
          <p:nvPr/>
        </p:nvSpPr>
        <p:spPr bwMode="auto">
          <a:xfrm>
            <a:off x="395288" y="25654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Οι </a:t>
            </a:r>
            <a:r>
              <a:rPr lang="en-US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ασπρόμαυρες ταινίες με τουλάχιστον ένα ηθοποιό</a:t>
            </a:r>
          </a:p>
        </p:txBody>
      </p:sp>
      <p:sp>
        <p:nvSpPr>
          <p:cNvPr id="72710" name="Text Box 5"/>
          <p:cNvSpPr txBox="1">
            <a:spLocks noChangeArrowheads="1"/>
          </p:cNvSpPr>
          <p:nvPr/>
        </p:nvSpPr>
        <p:spPr bwMode="auto">
          <a:xfrm>
            <a:off x="533400" y="3403600"/>
            <a:ext cx="86106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Τ.Τίτλος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Τ.Έτος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Τ.είδος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«Ασπρόμαυρη»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l-GR" sz="2000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exists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 * 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Παίζει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Παίζει.Τίτλος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l-GR" sz="2400" dirty="0" err="1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.Τίτλος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Παίζει.Έτος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l-GR" sz="2400" dirty="0" err="1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.Έτος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exists (not exists)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737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EF2AF9-4588-4D74-8725-BDA3AD34A9AB}" type="slidenum">
              <a:rPr lang="el-GR" altLang="en-US" smtClean="0"/>
              <a:pPr/>
              <a:t>68</a:t>
            </a:fld>
            <a:endParaRPr lang="el-GR" altLang="en-US" smtClean="0"/>
          </a:p>
        </p:txBody>
      </p:sp>
      <p:sp>
        <p:nvSpPr>
          <p:cNvPr id="73734" name="Text Box 3"/>
          <p:cNvSpPr txBox="1">
            <a:spLocks noChangeArrowheads="1"/>
          </p:cNvSpPr>
          <p:nvPr/>
        </p:nvSpPr>
        <p:spPr bwMode="auto">
          <a:xfrm>
            <a:off x="468313" y="2492375"/>
            <a:ext cx="83058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>
                <a:latin typeface="Calibri" pitchFamily="34" charset="0"/>
                <a:ea typeface="Calibri" pitchFamily="34" charset="0"/>
                <a:cs typeface="Calibri" pitchFamily="34" charset="0"/>
              </a:rPr>
              <a:t>Ο τελεστής  not exists μπορεί να χρησιμοποιηθεί για έλεγχο αν  </a:t>
            </a:r>
            <a:r>
              <a:rPr lang="el-GR" sz="2400" b="0" i="1">
                <a:latin typeface="Calibri" pitchFamily="34" charset="0"/>
                <a:ea typeface="Calibri" pitchFamily="34" charset="0"/>
                <a:cs typeface="Calibri" pitchFamily="34" charset="0"/>
              </a:rPr>
              <a:t>η σχέση A</a:t>
            </a:r>
            <a:r>
              <a:rPr lang="el-GR" sz="2400" b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i="1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τη σχέση B </a:t>
            </a:r>
            <a:r>
              <a:rPr lang="el-GR" sz="2400" b="0">
                <a:latin typeface="Calibri" pitchFamily="34" charset="0"/>
                <a:ea typeface="Calibri" pitchFamily="34" charset="0"/>
                <a:cs typeface="Calibri" pitchFamily="34" charset="0"/>
              </a:rPr>
              <a:t>(σχέση υπερσυνόλου/υποσυνόλου)</a:t>
            </a:r>
          </a:p>
        </p:txBody>
      </p:sp>
      <p:sp>
        <p:nvSpPr>
          <p:cNvPr id="73735" name="Text Box 4"/>
          <p:cNvSpPr txBox="1">
            <a:spLocks noChangeArrowheads="1"/>
          </p:cNvSpPr>
          <p:nvPr/>
        </p:nvSpPr>
        <p:spPr bwMode="auto">
          <a:xfrm>
            <a:off x="1014413" y="4035425"/>
            <a:ext cx="61991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exists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(Β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except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Α)</a:t>
            </a:r>
            <a:endParaRPr lang="en-US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 eaLnBrk="0" hangingPunct="0"/>
            <a:r>
              <a:rPr lang="en-US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True if and only if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A 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 </a:t>
            </a:r>
            <a:r>
              <a:rPr lang="en-US" sz="2400" b="0" i="1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B</a:t>
            </a:r>
            <a:endParaRPr lang="el-GR" sz="2400" b="0" i="1" dirty="0">
              <a:latin typeface="Calibri" pitchFamily="34" charset="0"/>
              <a:ea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exists (not exists)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747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63D560-CD47-422A-BBB8-371EFEC9DE6A}" type="slidenum">
              <a:rPr lang="el-GR" altLang="en-US" smtClean="0"/>
              <a:pPr/>
              <a:t>69</a:t>
            </a:fld>
            <a:endParaRPr lang="el-GR" altLang="en-US" smtClean="0"/>
          </a:p>
        </p:txBody>
      </p:sp>
      <p:sp>
        <p:nvSpPr>
          <p:cNvPr id="74758" name="Text Box 5"/>
          <p:cNvSpPr txBox="1">
            <a:spLocks noChangeArrowheads="1"/>
          </p:cNvSpPr>
          <p:nvPr/>
        </p:nvSpPr>
        <p:spPr bwMode="auto">
          <a:xfrm>
            <a:off x="755650" y="2205038"/>
            <a:ext cx="7561263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Ερώτηση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Πως μπορεί να χρησιμοποιηθεί για να υπολογίσουμε τη «διαίρεση»;</a:t>
            </a:r>
          </a:p>
        </p:txBody>
      </p:sp>
      <p:sp>
        <p:nvSpPr>
          <p:cNvPr id="8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exists (not exists) 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527016-7261-491D-A1F6-3C2E6C7147E3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762000" y="2209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0">
              <a:latin typeface="Times New Roman" pitchFamily="18" charset="0"/>
            </a:endParaRPr>
          </a:p>
        </p:txBody>
      </p:sp>
      <p:sp>
        <p:nvSpPr>
          <p:cNvPr id="274436" name="Text Box 4"/>
          <p:cNvSpPr txBox="1">
            <a:spLocks noChangeArrowheads="1"/>
          </p:cNvSpPr>
          <p:nvPr/>
        </p:nvSpPr>
        <p:spPr bwMode="auto">
          <a:xfrm>
            <a:off x="622300" y="3543300"/>
            <a:ext cx="76962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αντιστοιχεί στην πράξη της </a:t>
            </a:r>
            <a:r>
              <a:rPr lang="el-GR" sz="2400" b="0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προβολής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της σχεσιακής άλγεβρας</a:t>
            </a:r>
          </a:p>
          <a:p>
            <a:pPr algn="just"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Ποια γνωρίσματα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θέλουμε να υπάρχουν στο αποτέλεσμα της ερώτησης.</a:t>
            </a:r>
          </a:p>
        </p:txBody>
      </p:sp>
      <p:sp>
        <p:nvSpPr>
          <p:cNvPr id="274437" name="Text Box 5"/>
          <p:cNvSpPr txBox="1">
            <a:spLocks noChangeArrowheads="1"/>
          </p:cNvSpPr>
          <p:nvPr/>
        </p:nvSpPr>
        <p:spPr bwMode="auto">
          <a:xfrm>
            <a:off x="723900" y="1638300"/>
            <a:ext cx="3657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Α1, Α2, .., Α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endParaRPr lang="el-GR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 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P</a:t>
            </a:r>
          </a:p>
        </p:txBody>
      </p:sp>
      <p:sp>
        <p:nvSpPr>
          <p:cNvPr id="274438" name="Text Box 6"/>
          <p:cNvSpPr txBox="1">
            <a:spLocks noChangeArrowheads="1"/>
          </p:cNvSpPr>
          <p:nvPr/>
        </p:nvSpPr>
        <p:spPr bwMode="auto">
          <a:xfrm>
            <a:off x="4643438" y="2205038"/>
            <a:ext cx="41052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000" b="0" baseline="-4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400" b="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="0" baseline="-4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400" b="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.., A</a:t>
            </a:r>
            <a:r>
              <a:rPr lang="en-US" sz="2000" b="0" baseline="-4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…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))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921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select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4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4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4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4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36" grpId="0" autoUpdateAnimBg="0"/>
      <p:bldP spid="274437" grpId="0" autoUpdateAnimBg="0"/>
      <p:bldP spid="274438" grpId="0" animBg="1" autoUpdateAnimBg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757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2C5F13-67C5-44E0-AD5D-747406DF1164}" type="slidenum">
              <a:rPr lang="el-GR" altLang="en-US" smtClean="0"/>
              <a:pPr/>
              <a:t>70</a:t>
            </a:fld>
            <a:endParaRPr lang="el-GR" altLang="en-US" smtClean="0"/>
          </a:p>
        </p:txBody>
      </p:sp>
      <p:sp>
        <p:nvSpPr>
          <p:cNvPr id="75782" name="Text Box 4"/>
          <p:cNvSpPr txBox="1">
            <a:spLocks noChangeArrowheads="1"/>
          </p:cNvSpPr>
          <p:nvPr/>
        </p:nvSpPr>
        <p:spPr bwMode="auto">
          <a:xfrm>
            <a:off x="400050" y="1620838"/>
            <a:ext cx="84978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A5002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</a:t>
            </a:r>
            <a:r>
              <a:rPr lang="el-GR" sz="2000" u="sng" dirty="0">
                <a:solidFill>
                  <a:srgbClr val="A5002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όλα</a:t>
            </a:r>
            <a:r>
              <a:rPr lang="el-GR" sz="2000" dirty="0">
                <a:solidFill>
                  <a:srgbClr val="A5002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τα συστατικά που αρέσουν στον Δημήτρη</a:t>
            </a:r>
          </a:p>
        </p:txBody>
      </p:sp>
      <p:sp>
        <p:nvSpPr>
          <p:cNvPr id="75783" name="Text Box 5"/>
          <p:cNvSpPr txBox="1">
            <a:spLocks noChangeArrowheads="1"/>
          </p:cNvSpPr>
          <p:nvPr/>
        </p:nvSpPr>
        <p:spPr bwMode="auto">
          <a:xfrm>
            <a:off x="539750" y="333375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000">
              <a:latin typeface="Times New Roman" pitchFamily="18" charset="0"/>
            </a:endParaRPr>
          </a:p>
        </p:txBody>
      </p:sp>
      <p:sp>
        <p:nvSpPr>
          <p:cNvPr id="75784" name="Text Box 6"/>
          <p:cNvSpPr txBox="1">
            <a:spLocks noChangeArrowheads="1"/>
          </p:cNvSpPr>
          <p:nvPr/>
        </p:nvSpPr>
        <p:spPr bwMode="auto">
          <a:xfrm>
            <a:off x="569912" y="3209925"/>
            <a:ext cx="7824787" cy="264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ΙΔΕΑ</a:t>
            </a:r>
          </a:p>
          <a:p>
            <a:pPr algn="just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Θέλουμε τις πίτσες που τα συστατικά τους είναι υπερσύνολο των συστατικών που αρέσουν στο Δημήτρη</a:t>
            </a:r>
          </a:p>
          <a:p>
            <a:pPr algn="just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Α: Συστατικά πίτσας Π</a:t>
            </a:r>
          </a:p>
          <a:p>
            <a:pPr algn="just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Β: Συστατικά που αρέσουν στο Δημήτρη</a:t>
            </a:r>
          </a:p>
          <a:p>
            <a:pPr algn="ctr">
              <a:spcBef>
                <a:spcPct val="50000"/>
              </a:spcBef>
            </a:pPr>
            <a:r>
              <a:rPr lang="en-US" sz="2400" b="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 exists (B except A)</a:t>
            </a:r>
            <a:endParaRPr lang="el-GR" sz="2400" b="0" dirty="0">
              <a:solidFill>
                <a:schemeClr val="accent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5785" name="Text Box 7"/>
          <p:cNvSpPr txBox="1">
            <a:spLocks noChangeArrowheads="1"/>
          </p:cNvSpPr>
          <p:nvPr/>
        </p:nvSpPr>
        <p:spPr bwMode="auto">
          <a:xfrm>
            <a:off x="1662113" y="2149475"/>
            <a:ext cx="53276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Παράδειγμα: 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768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7A6D83-AFCF-47C9-8920-7F0572B54203}" type="slidenum">
              <a:rPr lang="el-GR" altLang="en-US" smtClean="0"/>
              <a:pPr/>
              <a:t>71</a:t>
            </a:fld>
            <a:endParaRPr lang="el-GR" altLang="en-US" smtClean="0"/>
          </a:p>
        </p:txBody>
      </p:sp>
      <p:sp>
        <p:nvSpPr>
          <p:cNvPr id="76805" name="Text Box 3"/>
          <p:cNvSpPr txBox="1">
            <a:spLocks noChangeArrowheads="1"/>
          </p:cNvSpPr>
          <p:nvPr/>
        </p:nvSpPr>
        <p:spPr bwMode="auto">
          <a:xfrm>
            <a:off x="227013" y="2408238"/>
            <a:ext cx="830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Οι ηθοποιοί  που έχουν παίξει σε </a:t>
            </a:r>
            <a:r>
              <a:rPr lang="el-GR" sz="1600" i="1" u="sng">
                <a:latin typeface="Calibri" pitchFamily="34" charset="0"/>
                <a:ea typeface="Calibri" pitchFamily="34" charset="0"/>
                <a:cs typeface="Calibri" pitchFamily="34" charset="0"/>
              </a:rPr>
              <a:t>όλες</a:t>
            </a:r>
            <a:r>
              <a:rPr lang="el-GR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 τις ταινίες του </a:t>
            </a:r>
            <a:r>
              <a:rPr lang="en-US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George Clooney</a:t>
            </a:r>
            <a:endParaRPr lang="el-GR" sz="1600" i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6806" name="Text Box 4"/>
          <p:cNvSpPr txBox="1">
            <a:spLocks noChangeArrowheads="1"/>
          </p:cNvSpPr>
          <p:nvPr/>
        </p:nvSpPr>
        <p:spPr bwMode="auto">
          <a:xfrm>
            <a:off x="457200" y="3505200"/>
            <a:ext cx="8305800" cy="262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S.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</a:p>
          <a:p>
            <a:pPr eaLnBrk="0" hangingPunct="0"/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Παίζει 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</a:p>
          <a:p>
            <a:pPr eaLnBrk="0" hangingPunct="0"/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exists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((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Τίτλος, Έτος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Παίζει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=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“George Clooney’’)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except</a:t>
            </a:r>
            <a:endParaRPr lang="el-GR" sz="1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    (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     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 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R 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R.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= </a:t>
            </a:r>
            <a:r>
              <a:rPr lang="en-US" sz="2000" dirty="0" err="1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.Όνομα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))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140325" y="2924175"/>
            <a:ext cx="2895600" cy="381000"/>
            <a:chOff x="3024" y="2160"/>
            <a:chExt cx="1824" cy="240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024" y="2160"/>
              <a:ext cx="1824" cy="240"/>
              <a:chOff x="2496" y="1920"/>
              <a:chExt cx="1824" cy="240"/>
            </a:xfrm>
          </p:grpSpPr>
          <p:sp>
            <p:nvSpPr>
              <p:cNvPr id="76819" name="Text Box 7"/>
              <p:cNvSpPr txBox="1">
                <a:spLocks noChangeArrowheads="1"/>
              </p:cNvSpPr>
              <p:nvPr/>
            </p:nvSpPr>
            <p:spPr bwMode="auto">
              <a:xfrm>
                <a:off x="2496" y="1920"/>
                <a:ext cx="1824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l-GR" sz="1600"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not exists</a:t>
                </a:r>
                <a:r>
                  <a:rPr lang="el-GR" sz="1600" b="0"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  (Β </a:t>
                </a:r>
                <a:r>
                  <a:rPr lang="el-GR" sz="1600"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except</a:t>
                </a:r>
                <a:r>
                  <a:rPr lang="el-GR" sz="1600" b="0"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 Α)</a:t>
                </a:r>
              </a:p>
            </p:txBody>
          </p:sp>
          <p:sp>
            <p:nvSpPr>
              <p:cNvPr id="76820" name="Line 8"/>
              <p:cNvSpPr>
                <a:spLocks noChangeShapeType="1"/>
              </p:cNvSpPr>
              <p:nvPr/>
            </p:nvSpPr>
            <p:spPr bwMode="auto">
              <a:xfrm>
                <a:off x="2496" y="1920"/>
                <a:ext cx="18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6821" name="Line 9"/>
              <p:cNvSpPr>
                <a:spLocks noChangeShapeType="1"/>
              </p:cNvSpPr>
              <p:nvPr/>
            </p:nvSpPr>
            <p:spPr bwMode="auto">
              <a:xfrm>
                <a:off x="2496" y="2160"/>
                <a:ext cx="18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6822" name="Line 10"/>
              <p:cNvSpPr>
                <a:spLocks noChangeShapeType="1"/>
              </p:cNvSpPr>
              <p:nvPr/>
            </p:nvSpPr>
            <p:spPr bwMode="auto">
              <a:xfrm>
                <a:off x="2496" y="1920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76818" name="Line 11"/>
            <p:cNvSpPr>
              <a:spLocks noChangeShapeType="1"/>
            </p:cNvSpPr>
            <p:nvPr/>
          </p:nvSpPr>
          <p:spPr bwMode="auto">
            <a:xfrm>
              <a:off x="4848" y="216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6808" name="Text Box 12"/>
          <p:cNvSpPr txBox="1">
            <a:spLocks noChangeArrowheads="1"/>
          </p:cNvSpPr>
          <p:nvPr/>
        </p:nvSpPr>
        <p:spPr bwMode="auto">
          <a:xfrm>
            <a:off x="406400" y="1455738"/>
            <a:ext cx="6562725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, Διεύθυνση, Έτος-Γέννησης, Σύζυγος-Ηθοποιού) </a:t>
            </a:r>
          </a:p>
        </p:txBody>
      </p:sp>
      <p:sp>
        <p:nvSpPr>
          <p:cNvPr id="76809" name="Rectangle 13"/>
          <p:cNvSpPr>
            <a:spLocks noChangeArrowheads="1"/>
          </p:cNvSpPr>
          <p:nvPr/>
        </p:nvSpPr>
        <p:spPr bwMode="auto">
          <a:xfrm>
            <a:off x="2057400" y="4149724"/>
            <a:ext cx="4098925" cy="2098675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6810" name="Text Box 14"/>
          <p:cNvSpPr txBox="1">
            <a:spLocks noChangeArrowheads="1"/>
          </p:cNvSpPr>
          <p:nvPr/>
        </p:nvSpPr>
        <p:spPr bwMode="auto">
          <a:xfrm>
            <a:off x="6588125" y="4652963"/>
            <a:ext cx="19446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</a:t>
            </a:r>
            <a:r>
              <a:rPr lang="el-GR" sz="180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πολογισμός για κάθε </a:t>
            </a:r>
            <a:r>
              <a:rPr lang="en-US" sz="180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endParaRPr lang="el-GR" sz="180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6811" name="Line 15"/>
          <p:cNvSpPr>
            <a:spLocks noChangeShapeType="1"/>
          </p:cNvSpPr>
          <p:nvPr/>
        </p:nvSpPr>
        <p:spPr bwMode="auto">
          <a:xfrm flipV="1">
            <a:off x="6156325" y="5013325"/>
            <a:ext cx="360363" cy="439738"/>
          </a:xfrm>
          <a:prstGeom prst="line">
            <a:avLst/>
          </a:prstGeom>
          <a:noFill/>
          <a:ln w="9525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76812" name="Text Box 16"/>
          <p:cNvSpPr txBox="1">
            <a:spLocks noChangeArrowheads="1"/>
          </p:cNvSpPr>
          <p:nvPr/>
        </p:nvSpPr>
        <p:spPr bwMode="auto">
          <a:xfrm>
            <a:off x="227013" y="2744788"/>
            <a:ext cx="5589587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B: 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όλες οι ταινίες του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George Clooney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Α: όλες οι ταινίες του συγκεκριμένου ηθοποιού</a:t>
            </a:r>
          </a:p>
        </p:txBody>
      </p:sp>
      <p:sp>
        <p:nvSpPr>
          <p:cNvPr id="76813" name="Text Box 17"/>
          <p:cNvSpPr txBox="1">
            <a:spLocks noChangeArrowheads="1"/>
          </p:cNvSpPr>
          <p:nvPr/>
        </p:nvSpPr>
        <p:spPr bwMode="auto">
          <a:xfrm>
            <a:off x="6376988" y="5486400"/>
            <a:ext cx="24114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2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Τέτοιου είδους μεταβλητές δεν υπάρχουν στη σχεσιακή άλγεβρα</a:t>
            </a:r>
          </a:p>
        </p:txBody>
      </p:sp>
      <p:sp>
        <p:nvSpPr>
          <p:cNvPr id="76814" name="Text Box 18"/>
          <p:cNvSpPr txBox="1">
            <a:spLocks noChangeArrowheads="1"/>
          </p:cNvSpPr>
          <p:nvPr/>
        </p:nvSpPr>
        <p:spPr bwMode="auto">
          <a:xfrm>
            <a:off x="5364163" y="4221163"/>
            <a:ext cx="3603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chemeClr val="bg1">
                    <a:lumMod val="50000"/>
                  </a:schemeClr>
                </a:solidFill>
              </a:rPr>
              <a:t>B</a:t>
            </a:r>
            <a:endParaRPr lang="el-GR" sz="16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6815" name="Text Box 19"/>
          <p:cNvSpPr txBox="1">
            <a:spLocks noChangeArrowheads="1"/>
          </p:cNvSpPr>
          <p:nvPr/>
        </p:nvSpPr>
        <p:spPr bwMode="auto">
          <a:xfrm>
            <a:off x="5508625" y="5300663"/>
            <a:ext cx="2873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A</a:t>
            </a:r>
            <a:endParaRPr lang="el-GR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778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23CFEB-2BEF-4EB5-980F-23270E4B2537}" type="slidenum">
              <a:rPr lang="el-GR" altLang="en-US" smtClean="0"/>
              <a:pPr/>
              <a:t>72</a:t>
            </a:fld>
            <a:endParaRPr lang="el-GR" altLang="en-US" smtClean="0"/>
          </a:p>
        </p:txBody>
      </p:sp>
      <p:sp>
        <p:nvSpPr>
          <p:cNvPr id="77830" name="Text Box 3"/>
          <p:cNvSpPr txBox="1">
            <a:spLocks noChangeArrowheads="1"/>
          </p:cNvSpPr>
          <p:nvPr/>
        </p:nvSpPr>
        <p:spPr bwMode="auto">
          <a:xfrm>
            <a:off x="323850" y="1900238"/>
            <a:ext cx="8305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400" b="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Έλεγχος για Διπλές Εμφανίσεις</a:t>
            </a:r>
          </a:p>
          <a:p>
            <a:pPr algn="just" eaLnBrk="0" hangingPunct="0"/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 τελεστής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unique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επιστρέφει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true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ανν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η </a:t>
            </a:r>
            <a:r>
              <a:rPr lang="el-GR" sz="2400" b="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υποερώτηση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δεν έχει πολλαπλές όμοιες πλειάδες –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 unique</a:t>
            </a:r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7831" name="Text Box 4"/>
          <p:cNvSpPr txBox="1">
            <a:spLocks noChangeArrowheads="1"/>
          </p:cNvSpPr>
          <p:nvPr/>
        </p:nvSpPr>
        <p:spPr bwMode="auto">
          <a:xfrm>
            <a:off x="323850" y="5805488"/>
            <a:ext cx="84248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800" b="0" i="1">
                <a:latin typeface="Calibri" pitchFamily="34" charset="0"/>
                <a:ea typeface="Calibri" pitchFamily="34" charset="0"/>
                <a:cs typeface="Calibri" pitchFamily="34" charset="0"/>
              </a:rPr>
              <a:t>Μπορεί να χρησιμοποιηθεί για να ελεγχθεί αν το αποτέλεσμα είναι σύνολο ή πολυσύνολο</a:t>
            </a:r>
          </a:p>
        </p:txBody>
      </p:sp>
      <p:sp>
        <p:nvSpPr>
          <p:cNvPr id="77832" name="Rectangle 5"/>
          <p:cNvSpPr>
            <a:spLocks noChangeArrowheads="1"/>
          </p:cNvSpPr>
          <p:nvPr/>
        </p:nvSpPr>
        <p:spPr bwMode="auto">
          <a:xfrm>
            <a:off x="1403350" y="3500438"/>
            <a:ext cx="55435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Γενική δομή: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</a:p>
          <a:p>
            <a:pPr eaLnBrk="0" hangingPunct="0"/>
            <a:r>
              <a:rPr lang="el-GR" sz="20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unique (not unique)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     	     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	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	     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...  );</a:t>
            </a:r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unique (not unique)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788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DF0378-301B-46B2-B095-70C46AFC492A}" type="slidenum">
              <a:rPr lang="el-GR" altLang="en-US" smtClean="0"/>
              <a:pPr/>
              <a:t>73</a:t>
            </a:fld>
            <a:endParaRPr lang="el-GR" altLang="en-US" smtClean="0"/>
          </a:p>
        </p:txBody>
      </p:sp>
      <p:sp>
        <p:nvSpPr>
          <p:cNvPr id="78853" name="Text Box 3"/>
          <p:cNvSpPr txBox="1">
            <a:spLocks noChangeArrowheads="1"/>
          </p:cNvSpPr>
          <p:nvPr/>
        </p:nvSpPr>
        <p:spPr bwMode="auto">
          <a:xfrm>
            <a:off x="381000" y="277495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Οι ηθοποιοί που έχουν παίξει </a:t>
            </a:r>
            <a:r>
              <a:rPr lang="el-GR" sz="2000" b="0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ακριβώς σε μια</a:t>
            </a:r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</p:txBody>
      </p:sp>
      <p:sp>
        <p:nvSpPr>
          <p:cNvPr id="78854" name="Text Box 4"/>
          <p:cNvSpPr txBox="1">
            <a:spLocks noChangeArrowheads="1"/>
          </p:cNvSpPr>
          <p:nvPr/>
        </p:nvSpPr>
        <p:spPr bwMode="auto">
          <a:xfrm>
            <a:off x="381000" y="3335338"/>
            <a:ext cx="83058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Όνομα</a:t>
            </a:r>
          </a:p>
          <a:p>
            <a:pPr eaLnBrk="0" hangingPunct="0"/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 ας </a:t>
            </a:r>
            <a:r>
              <a:rPr lang="en-US" sz="200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endParaRPr lang="el-GR" sz="2000" dirty="0">
              <a:solidFill>
                <a:srgbClr val="33CC3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unique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.Όνομα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 ας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	         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.Όνομα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.Όνομα)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8855" name="Text Box 5"/>
          <p:cNvSpPr txBox="1">
            <a:spLocks noChangeArrowheads="1"/>
          </p:cNvSpPr>
          <p:nvPr/>
        </p:nvSpPr>
        <p:spPr bwMode="auto">
          <a:xfrm>
            <a:off x="381000" y="1700213"/>
            <a:ext cx="649605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, Διεύθυνση, Έτος-Γέννησης, Σύζυγος-Ηθοποιού) </a:t>
            </a:r>
          </a:p>
        </p:txBody>
      </p:sp>
      <p:sp>
        <p:nvSpPr>
          <p:cNvPr id="78856" name="Text Box 6"/>
          <p:cNvSpPr txBox="1">
            <a:spLocks noChangeArrowheads="1"/>
          </p:cNvSpPr>
          <p:nvPr/>
        </p:nvSpPr>
        <p:spPr bwMode="auto">
          <a:xfrm>
            <a:off x="323850" y="5229225"/>
            <a:ext cx="495935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1600" dirty="0" err="1">
                <a:solidFill>
                  <a:schemeClr val="accent2">
                    <a:lumMod val="75000"/>
                  </a:schemeClr>
                </a:solidFill>
              </a:rPr>
              <a:t>select</a:t>
            </a:r>
            <a:r>
              <a:rPr lang="el-GR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1600" b="0" dirty="0">
                <a:solidFill>
                  <a:schemeClr val="accent2">
                    <a:lumMod val="75000"/>
                  </a:schemeClr>
                </a:solidFill>
              </a:rPr>
              <a:t> Όνομα		</a:t>
            </a:r>
            <a:r>
              <a:rPr lang="el-GR" sz="1600" b="0" i="1" dirty="0">
                <a:solidFill>
                  <a:schemeClr val="accent2">
                    <a:lumMod val="75000"/>
                  </a:schemeClr>
                </a:solidFill>
              </a:rPr>
              <a:t>(θα το δούμε στη συνέχεια)</a:t>
            </a:r>
          </a:p>
          <a:p>
            <a:pPr eaLnBrk="0" hangingPunct="0"/>
            <a:r>
              <a:rPr lang="el-GR" sz="1600" dirty="0" err="1">
                <a:solidFill>
                  <a:schemeClr val="accent2">
                    <a:lumMod val="75000"/>
                  </a:schemeClr>
                </a:solidFill>
              </a:rPr>
              <a:t>from</a:t>
            </a:r>
            <a:r>
              <a:rPr lang="el-GR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1600" b="0" dirty="0">
                <a:solidFill>
                  <a:schemeClr val="accent2">
                    <a:lumMod val="75000"/>
                  </a:schemeClr>
                </a:solidFill>
              </a:rPr>
              <a:t>Παίζει </a:t>
            </a:r>
          </a:p>
          <a:p>
            <a:pPr eaLnBrk="0" hangingPunct="0"/>
            <a:r>
              <a:rPr lang="el-GR" sz="1600" dirty="0" err="1">
                <a:solidFill>
                  <a:schemeClr val="accent2">
                    <a:lumMod val="75000"/>
                  </a:schemeClr>
                </a:solidFill>
              </a:rPr>
              <a:t>group</a:t>
            </a:r>
            <a:r>
              <a:rPr lang="el-GR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1600" dirty="0" err="1">
                <a:solidFill>
                  <a:schemeClr val="accent2">
                    <a:lumMod val="75000"/>
                  </a:schemeClr>
                </a:solidFill>
              </a:rPr>
              <a:t>by</a:t>
            </a:r>
            <a:r>
              <a:rPr lang="el-GR" sz="1600" b="0" dirty="0">
                <a:solidFill>
                  <a:schemeClr val="accent2">
                    <a:lumMod val="75000"/>
                  </a:schemeClr>
                </a:solidFill>
              </a:rPr>
              <a:t> Όνομα</a:t>
            </a:r>
          </a:p>
          <a:p>
            <a:pPr eaLnBrk="0" hangingPunct="0"/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having count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</a:rPr>
              <a:t>(*) = 1</a:t>
            </a:r>
            <a:endParaRPr lang="el-GR" sz="1600" b="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unique (not unique)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798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EE95A6-598F-44CD-8178-16EEE181552A}" type="slidenum">
              <a:rPr lang="el-GR" altLang="en-US" smtClean="0"/>
              <a:pPr/>
              <a:t>74</a:t>
            </a:fld>
            <a:endParaRPr lang="el-GR" altLang="en-US" smtClean="0"/>
          </a:p>
        </p:txBody>
      </p:sp>
      <p:sp>
        <p:nvSpPr>
          <p:cNvPr id="79877" name="Text Box 3"/>
          <p:cNvSpPr txBox="1">
            <a:spLocks noChangeArrowheads="1"/>
          </p:cNvSpPr>
          <p:nvPr/>
        </p:nvSpPr>
        <p:spPr bwMode="auto">
          <a:xfrm>
            <a:off x="381000" y="277495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Οι ηθοποιοί που έχουν παίξει </a:t>
            </a:r>
            <a:r>
              <a:rPr lang="el-GR" sz="2000" b="0" i="1" u="sng"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σε δύο</a:t>
            </a:r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 ταινίες</a:t>
            </a:r>
          </a:p>
        </p:txBody>
      </p:sp>
      <p:sp>
        <p:nvSpPr>
          <p:cNvPr id="79878" name="Text Box 4"/>
          <p:cNvSpPr txBox="1">
            <a:spLocks noChangeArrowheads="1"/>
          </p:cNvSpPr>
          <p:nvPr/>
        </p:nvSpPr>
        <p:spPr bwMode="auto">
          <a:xfrm>
            <a:off x="381000" y="3335338"/>
            <a:ext cx="83058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Όνομα</a:t>
            </a:r>
          </a:p>
          <a:p>
            <a:pPr eaLnBrk="0" hangingPunct="0"/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 ας </a:t>
            </a:r>
            <a:r>
              <a:rPr lang="en-US" sz="200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endParaRPr lang="el-GR" sz="2000" dirty="0">
              <a:solidFill>
                <a:srgbClr val="33CC3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r>
              <a:rPr lang="en-US" sz="1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unique</a:t>
            </a:r>
            <a:r>
              <a:rPr lang="el-GR" sz="1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.Όνομα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18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 ας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	      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.Όνομα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.Όνομα)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9879" name="Text Box 5"/>
          <p:cNvSpPr txBox="1">
            <a:spLocks noChangeArrowheads="1"/>
          </p:cNvSpPr>
          <p:nvPr/>
        </p:nvSpPr>
        <p:spPr bwMode="auto">
          <a:xfrm>
            <a:off x="381000" y="1700213"/>
            <a:ext cx="649605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79880" name="Text Box 6"/>
          <p:cNvSpPr txBox="1">
            <a:spLocks noChangeArrowheads="1"/>
          </p:cNvSpPr>
          <p:nvPr/>
        </p:nvSpPr>
        <p:spPr bwMode="auto">
          <a:xfrm>
            <a:off x="406400" y="5084763"/>
            <a:ext cx="83058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1600" dirty="0" err="1">
                <a:solidFill>
                  <a:schemeClr val="accent2">
                    <a:lumMod val="75000"/>
                  </a:schemeClr>
                </a:solidFill>
              </a:rPr>
              <a:t>select</a:t>
            </a:r>
            <a:r>
              <a:rPr lang="el-GR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1600" b="0" dirty="0">
                <a:solidFill>
                  <a:schemeClr val="accent2">
                    <a:lumMod val="75000"/>
                  </a:schemeClr>
                </a:solidFill>
              </a:rPr>
              <a:t> Όνομα		(θα το δούμε στη συνέχεια)</a:t>
            </a:r>
          </a:p>
          <a:p>
            <a:pPr eaLnBrk="0" hangingPunct="0"/>
            <a:r>
              <a:rPr lang="el-GR" sz="1600" dirty="0" err="1">
                <a:solidFill>
                  <a:schemeClr val="accent2">
                    <a:lumMod val="75000"/>
                  </a:schemeClr>
                </a:solidFill>
              </a:rPr>
              <a:t>from</a:t>
            </a:r>
            <a:r>
              <a:rPr lang="el-GR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1600" b="0" dirty="0">
                <a:solidFill>
                  <a:schemeClr val="accent2">
                    <a:lumMod val="75000"/>
                  </a:schemeClr>
                </a:solidFill>
              </a:rPr>
              <a:t>Παίζει </a:t>
            </a:r>
          </a:p>
          <a:p>
            <a:pPr eaLnBrk="0" hangingPunct="0"/>
            <a:r>
              <a:rPr lang="el-GR" sz="1600" dirty="0" err="1">
                <a:solidFill>
                  <a:schemeClr val="accent2">
                    <a:lumMod val="75000"/>
                  </a:schemeClr>
                </a:solidFill>
              </a:rPr>
              <a:t>group</a:t>
            </a:r>
            <a:r>
              <a:rPr lang="el-GR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1600" dirty="0" err="1">
                <a:solidFill>
                  <a:schemeClr val="accent2">
                    <a:lumMod val="75000"/>
                  </a:schemeClr>
                </a:solidFill>
              </a:rPr>
              <a:t>by</a:t>
            </a:r>
            <a:r>
              <a:rPr lang="el-GR" sz="1600" b="0" dirty="0">
                <a:solidFill>
                  <a:schemeClr val="accent2">
                    <a:lumMod val="75000"/>
                  </a:schemeClr>
                </a:solidFill>
              </a:rPr>
              <a:t> Όνομα</a:t>
            </a:r>
          </a:p>
          <a:p>
            <a:pPr eaLnBrk="0" hangingPunct="0"/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having count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</a:rPr>
              <a:t>(*) &gt; 1</a:t>
            </a:r>
            <a:endParaRPr lang="el-GR" sz="1600" b="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unique (not unique)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809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240397-E1EB-49C9-83C5-CB27C7A2C99D}" type="slidenum">
              <a:rPr lang="el-GR" altLang="en-US" smtClean="0"/>
              <a:pPr/>
              <a:t>75</a:t>
            </a:fld>
            <a:endParaRPr lang="el-GR" altLang="en-US" smtClean="0"/>
          </a:p>
        </p:txBody>
      </p:sp>
      <p:sp>
        <p:nvSpPr>
          <p:cNvPr id="80902" name="Text Box 3"/>
          <p:cNvSpPr txBox="1">
            <a:spLocks noChangeArrowheads="1"/>
          </p:cNvSpPr>
          <p:nvPr/>
        </p:nvSpPr>
        <p:spPr bwMode="auto">
          <a:xfrm>
            <a:off x="865188" y="1968501"/>
            <a:ext cx="7859712" cy="350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Ο τελεστής μπορεί να είναι: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l-GR" sz="12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in/not in (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συμμετοχή σε σύνολο)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n-US" sz="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(&gt;, =,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κλπ)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some/any/all (</a:t>
            </a:r>
            <a:r>
              <a:rPr lang="en-US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σύγκρισ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με στοιχεία </a:t>
            </a:r>
            <a:r>
              <a:rPr lang="en-US" sz="2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συνόλ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ου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n-US" sz="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exists/not exists (</a:t>
            </a:r>
            <a:r>
              <a:rPr lang="en-US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έλεγχος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για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κενά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σύνολα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n-US" sz="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unique/not unique (</a:t>
            </a:r>
            <a:r>
              <a:rPr lang="en-US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έλεγχος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για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διπλότιμα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819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1C45BF-152B-4FE9-8974-2F668646FE3A}" type="slidenum">
              <a:rPr lang="el-GR" altLang="en-US" smtClean="0"/>
              <a:pPr/>
              <a:t>76</a:t>
            </a:fld>
            <a:endParaRPr lang="el-GR" altLang="en-US" smtClean="0"/>
          </a:p>
        </p:txBody>
      </p:sp>
      <p:sp>
        <p:nvSpPr>
          <p:cNvPr id="81925" name="Rectangle 2"/>
          <p:cNvSpPr>
            <a:spLocks noChangeArrowheads="1"/>
          </p:cNvSpPr>
          <p:nvPr/>
        </p:nvSpPr>
        <p:spPr bwMode="auto">
          <a:xfrm>
            <a:off x="395288" y="2420938"/>
            <a:ext cx="8137525" cy="23050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27" name="Text Box 4"/>
          <p:cNvSpPr txBox="1">
            <a:spLocks noChangeArrowheads="1"/>
          </p:cNvSpPr>
          <p:nvPr/>
        </p:nvSpPr>
        <p:spPr bwMode="auto">
          <a:xfrm>
            <a:off x="395288" y="1341438"/>
            <a:ext cx="8135937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1600" b="0">
                <a:latin typeface="Calibri" pitchFamily="34" charset="0"/>
                <a:ea typeface="Calibri" pitchFamily="34" charset="0"/>
                <a:cs typeface="Calibri" pitchFamily="34" charset="0"/>
              </a:rPr>
              <a:t>Η SQL επιτρέπει το φώλιασμα υπο</a:t>
            </a:r>
            <a:r>
              <a:rPr lang="en-US" sz="1600" b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1600" b="0">
                <a:latin typeface="Calibri" pitchFamily="34" charset="0"/>
                <a:ea typeface="Calibri" pitchFamily="34" charset="0"/>
                <a:cs typeface="Calibri" pitchFamily="34" charset="0"/>
              </a:rPr>
              <a:t>ερωτήσεων. </a:t>
            </a:r>
          </a:p>
          <a:p>
            <a:pPr eaLnBrk="0" hangingPunct="0"/>
            <a:endParaRPr lang="el-GR" sz="800" b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1600" b="0">
                <a:latin typeface="Calibri" pitchFamily="34" charset="0"/>
                <a:ea typeface="Calibri" pitchFamily="34" charset="0"/>
                <a:cs typeface="Calibri" pitchFamily="34" charset="0"/>
              </a:rPr>
              <a:t>Μια υπο</a:t>
            </a:r>
            <a:r>
              <a:rPr lang="en-US" sz="1600" b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1600" b="0">
                <a:latin typeface="Calibri" pitchFamily="34" charset="0"/>
                <a:ea typeface="Calibri" pitchFamily="34" charset="0"/>
                <a:cs typeface="Calibri" pitchFamily="34" charset="0"/>
              </a:rPr>
              <a:t>ερώτηση είναι  μια έκφραση 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select-from-where</a:t>
            </a:r>
            <a:r>
              <a:rPr lang="el-GR" sz="1600" b="0">
                <a:latin typeface="Calibri" pitchFamily="34" charset="0"/>
                <a:ea typeface="Calibri" pitchFamily="34" charset="0"/>
                <a:cs typeface="Calibri" pitchFamily="34" charset="0"/>
              </a:rPr>
              <a:t> που χρησιμοποιείται μέσα σε μια άλλη ερώτηση.</a:t>
            </a:r>
          </a:p>
        </p:txBody>
      </p:sp>
      <p:sp>
        <p:nvSpPr>
          <p:cNvPr id="81928" name="Rectangle 5"/>
          <p:cNvSpPr>
            <a:spLocks noChangeArrowheads="1"/>
          </p:cNvSpPr>
          <p:nvPr/>
        </p:nvSpPr>
        <p:spPr bwMode="auto">
          <a:xfrm>
            <a:off x="468313" y="2420938"/>
            <a:ext cx="4032250" cy="207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18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Γενική δομή</a:t>
            </a:r>
            <a:r>
              <a:rPr lang="el-GR" sz="18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&lt;x&gt;</a:t>
            </a:r>
            <a:endParaRPr lang="el-GR" sz="1800" dirty="0">
              <a:solidFill>
                <a:srgbClr val="FF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	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(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           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...  );</a:t>
            </a:r>
          </a:p>
        </p:txBody>
      </p:sp>
      <p:sp>
        <p:nvSpPr>
          <p:cNvPr id="81929" name="Text Box 6"/>
          <p:cNvSpPr txBox="1">
            <a:spLocks noChangeArrowheads="1"/>
          </p:cNvSpPr>
          <p:nvPr/>
        </p:nvSpPr>
        <p:spPr bwMode="auto">
          <a:xfrm>
            <a:off x="481012" y="5424489"/>
            <a:ext cx="834548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Υπολογισμός της </a:t>
            </a:r>
            <a:r>
              <a:rPr lang="el-GR" sz="2000" b="0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</a:t>
            </a:r>
            <a:r>
              <a:rPr lang="en-US" sz="2000" b="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000" b="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ερώτησης</a:t>
            </a:r>
            <a:r>
              <a:rPr lang="en-US" sz="2000" b="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u="sng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γραμμή</a:t>
            </a:r>
            <a:r>
              <a:rPr lang="el-GR" sz="2000" b="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(πλειάδα) της εξωτερικής ερώτησης</a:t>
            </a:r>
          </a:p>
        </p:txBody>
      </p:sp>
      <p:sp>
        <p:nvSpPr>
          <p:cNvPr id="81930" name="Text Box 7"/>
          <p:cNvSpPr txBox="1">
            <a:spLocks noChangeArrowheads="1"/>
          </p:cNvSpPr>
          <p:nvPr/>
        </p:nvSpPr>
        <p:spPr bwMode="auto">
          <a:xfrm>
            <a:off x="4500563" y="2709863"/>
            <a:ext cx="3959225" cy="183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solidFill>
                  <a:srgbClr val="FF0000"/>
                </a:solidFill>
              </a:rPr>
              <a:t>&lt;</a:t>
            </a:r>
            <a:r>
              <a:rPr lang="en-US" sz="1800" dirty="0">
                <a:solidFill>
                  <a:srgbClr val="FF0000"/>
                </a:solidFill>
              </a:rPr>
              <a:t>x</a:t>
            </a:r>
            <a:r>
              <a:rPr lang="el-GR" sz="1800" dirty="0">
                <a:solidFill>
                  <a:srgbClr val="FF0000"/>
                </a:solidFill>
              </a:rPr>
              <a:t>&gt;</a:t>
            </a:r>
            <a:r>
              <a:rPr lang="el-GR" sz="1600" b="0" dirty="0"/>
              <a:t> μπορεί να είναι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0" dirty="0"/>
              <a:t>         </a:t>
            </a:r>
            <a:r>
              <a:rPr lang="en-US" sz="1600" b="0" i="1" dirty="0"/>
              <a:t>T</a:t>
            </a:r>
            <a:r>
              <a:rPr lang="en-US" sz="1600" b="0" dirty="0"/>
              <a:t>   {</a:t>
            </a:r>
            <a:r>
              <a:rPr lang="en-US" sz="1600" b="0" dirty="0">
                <a:solidFill>
                  <a:srgbClr val="009900"/>
                </a:solidFill>
              </a:rPr>
              <a:t>=, &lt;, &lt;=, &gt;, &gt;=, &lt;&gt;</a:t>
            </a:r>
            <a:r>
              <a:rPr lang="en-US" sz="1600" b="0" dirty="0"/>
              <a:t>}</a:t>
            </a:r>
            <a:r>
              <a:rPr lang="el-GR" sz="1600" b="0" dirty="0"/>
              <a:t> </a:t>
            </a:r>
            <a:r>
              <a:rPr lang="en-US" sz="1600" b="0" dirty="0">
                <a:solidFill>
                  <a:srgbClr val="009900"/>
                </a:solidFill>
              </a:rPr>
              <a:t>any</a:t>
            </a:r>
            <a:r>
              <a:rPr lang="el-GR" sz="1600" b="0" dirty="0">
                <a:solidFill>
                  <a:srgbClr val="009900"/>
                </a:solidFill>
              </a:rPr>
              <a:t>(</a:t>
            </a:r>
            <a:r>
              <a:rPr lang="en-US" sz="1600" b="0" dirty="0">
                <a:solidFill>
                  <a:srgbClr val="009900"/>
                </a:solidFill>
              </a:rPr>
              <a:t>some</a:t>
            </a:r>
            <a:r>
              <a:rPr lang="el-GR" sz="1600" b="0" dirty="0">
                <a:solidFill>
                  <a:srgbClr val="009900"/>
                </a:solidFill>
              </a:rPr>
              <a:t>)</a:t>
            </a:r>
            <a:r>
              <a:rPr lang="en-US" sz="1600" b="0" dirty="0"/>
              <a:t>, </a:t>
            </a:r>
            <a:r>
              <a:rPr lang="en-US" sz="1600" b="0" dirty="0">
                <a:solidFill>
                  <a:srgbClr val="009900"/>
                </a:solidFill>
              </a:rPr>
              <a:t>all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0" dirty="0"/>
              <a:t>         </a:t>
            </a:r>
            <a:r>
              <a:rPr lang="en-US" sz="1600" b="0" i="1" dirty="0"/>
              <a:t>T</a:t>
            </a:r>
            <a:r>
              <a:rPr lang="en-US" sz="1600" b="0" dirty="0"/>
              <a:t> </a:t>
            </a:r>
            <a:r>
              <a:rPr lang="el-GR" sz="1600" b="0" dirty="0"/>
              <a:t> </a:t>
            </a:r>
            <a:r>
              <a:rPr lang="en-US" sz="1600" b="0" dirty="0">
                <a:solidFill>
                  <a:srgbClr val="009900"/>
                </a:solidFill>
              </a:rPr>
              <a:t>in 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0" dirty="0"/>
              <a:t>         </a:t>
            </a:r>
            <a:r>
              <a:rPr lang="en-US" sz="1600" b="0" dirty="0">
                <a:solidFill>
                  <a:srgbClr val="009900"/>
                </a:solidFill>
              </a:rPr>
              <a:t>exists</a:t>
            </a:r>
            <a:r>
              <a:rPr lang="en-US" sz="1600" b="0" dirty="0"/>
              <a:t>, </a:t>
            </a:r>
            <a:r>
              <a:rPr lang="en-US" sz="1600" b="0" dirty="0">
                <a:solidFill>
                  <a:srgbClr val="009900"/>
                </a:solidFill>
              </a:rPr>
              <a:t>unique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b="0" dirty="0"/>
              <a:t>(όπου </a:t>
            </a:r>
            <a:r>
              <a:rPr lang="el-GR" sz="1600" b="0" i="1" dirty="0"/>
              <a:t>Τ</a:t>
            </a:r>
            <a:r>
              <a:rPr lang="el-GR" sz="1600" b="0" dirty="0"/>
              <a:t>  πλειάδα)</a:t>
            </a:r>
          </a:p>
        </p:txBody>
      </p:sp>
      <p:sp>
        <p:nvSpPr>
          <p:cNvPr id="81931" name="Text Box 8"/>
          <p:cNvSpPr txBox="1">
            <a:spLocks noChangeArrowheads="1"/>
          </p:cNvSpPr>
          <p:nvPr/>
        </p:nvSpPr>
        <p:spPr bwMode="auto">
          <a:xfrm>
            <a:off x="611188" y="4941888"/>
            <a:ext cx="70564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b="0">
                <a:latin typeface="Calibri" pitchFamily="34" charset="0"/>
                <a:ea typeface="Calibri" pitchFamily="34" charset="0"/>
                <a:cs typeface="Calibri" pitchFamily="34" charset="0"/>
              </a:rPr>
              <a:t>Δηλαδή διατυπώνονται ως 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συνθήκες στο </a:t>
            </a:r>
            <a:r>
              <a:rPr lang="en-US" sz="160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endParaRPr lang="el-GR" sz="16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" name="Title 6"/>
          <p:cNvSpPr>
            <a:spLocks noGrp="1"/>
          </p:cNvSpPr>
          <p:nvPr>
            <p:ph type="title"/>
          </p:nvPr>
        </p:nvSpPr>
        <p:spPr>
          <a:xfrm>
            <a:off x="4699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829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38B280-B82F-4C09-924A-B67D16205715}" type="slidenum">
              <a:rPr lang="el-GR" altLang="en-US" smtClean="0"/>
              <a:pPr/>
              <a:t>77</a:t>
            </a:fld>
            <a:endParaRPr lang="el-GR" altLang="en-US" smtClean="0"/>
          </a:p>
        </p:txBody>
      </p:sp>
      <p:sp>
        <p:nvSpPr>
          <p:cNvPr id="82950" name="Text Box 3"/>
          <p:cNvSpPr txBox="1">
            <a:spLocks noChangeArrowheads="1"/>
          </p:cNvSpPr>
          <p:nvPr/>
        </p:nvSpPr>
        <p:spPr bwMode="auto">
          <a:xfrm>
            <a:off x="250825" y="2205038"/>
            <a:ext cx="830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Παραδείγματα  </a:t>
            </a:r>
          </a:p>
        </p:txBody>
      </p:sp>
      <p:sp>
        <p:nvSpPr>
          <p:cNvPr id="82951" name="Text Box 4"/>
          <p:cNvSpPr txBox="1">
            <a:spLocks noChangeArrowheads="1"/>
          </p:cNvSpPr>
          <p:nvPr/>
        </p:nvSpPr>
        <p:spPr bwMode="auto">
          <a:xfrm>
            <a:off x="290513" y="1349375"/>
            <a:ext cx="663575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82952" name="Text Box 5"/>
          <p:cNvSpPr txBox="1">
            <a:spLocks noChangeArrowheads="1"/>
          </p:cNvSpPr>
          <p:nvPr/>
        </p:nvSpPr>
        <p:spPr bwMode="auto">
          <a:xfrm>
            <a:off x="179388" y="2852738"/>
            <a:ext cx="44640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1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Ταινία.Τίτλος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l-GR" sz="1400" b="0" u="sng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</a:t>
            </a:r>
            <a:r>
              <a:rPr lang="el-GR" sz="1400" u="sng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n-US" sz="1400" u="sng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some</a:t>
            </a:r>
            <a:r>
              <a:rPr lang="en-US" sz="140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(select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</a:t>
            </a: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 = «Έγχρωμη»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82953" name="Text Box 6"/>
          <p:cNvSpPr txBox="1">
            <a:spLocks noChangeArrowheads="1"/>
          </p:cNvSpPr>
          <p:nvPr/>
        </p:nvSpPr>
        <p:spPr bwMode="auto">
          <a:xfrm>
            <a:off x="4679950" y="2781300"/>
            <a:ext cx="446405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1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Ταινία.Τίτλος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l-GR" sz="1400" b="0" u="sng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</a:t>
            </a:r>
            <a:r>
              <a:rPr lang="el-GR" sz="1400" u="sng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n-US" sz="1400" u="sng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(select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</a:t>
            </a: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  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 </a:t>
            </a:r>
            <a:r>
              <a:rPr lang="el-GR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=«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Έγχρωμη»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82954" name="Text Box 7"/>
          <p:cNvSpPr txBox="1">
            <a:spLocks noChangeArrowheads="1"/>
          </p:cNvSpPr>
          <p:nvPr/>
        </p:nvSpPr>
        <p:spPr bwMode="auto">
          <a:xfrm>
            <a:off x="1492250" y="4564063"/>
            <a:ext cx="44640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1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Ταινία.Τίτλος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l-GR" sz="1400" b="0" u="sng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</a:t>
            </a:r>
            <a:r>
              <a:rPr lang="en-US" sz="1400" u="sng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(select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</a:t>
            </a: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	        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where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 = «Έγχρωμη»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15" name="Title 6"/>
          <p:cNvSpPr>
            <a:spLocks noGrp="1"/>
          </p:cNvSpPr>
          <p:nvPr>
            <p:ph type="title"/>
          </p:nvPr>
        </p:nvSpPr>
        <p:spPr>
          <a:xfrm>
            <a:off x="4699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839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8DEB85-D996-4CCF-AC17-5067D51DC212}" type="slidenum">
              <a:rPr lang="el-GR" altLang="en-US" smtClean="0"/>
              <a:pPr/>
              <a:t>78</a:t>
            </a:fld>
            <a:endParaRPr lang="el-GR" altLang="en-US" smtClean="0"/>
          </a:p>
        </p:txBody>
      </p:sp>
      <p:sp>
        <p:nvSpPr>
          <p:cNvPr id="83974" name="Text Box 3"/>
          <p:cNvSpPr txBox="1">
            <a:spLocks noChangeArrowheads="1"/>
          </p:cNvSpPr>
          <p:nvPr/>
        </p:nvSpPr>
        <p:spPr bwMode="auto">
          <a:xfrm>
            <a:off x="260350" y="2314575"/>
            <a:ext cx="830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Παραδείγματα</a:t>
            </a:r>
          </a:p>
        </p:txBody>
      </p:sp>
      <p:sp>
        <p:nvSpPr>
          <p:cNvPr id="83975" name="Text Box 4"/>
          <p:cNvSpPr txBox="1">
            <a:spLocks noChangeArrowheads="1"/>
          </p:cNvSpPr>
          <p:nvPr/>
        </p:nvSpPr>
        <p:spPr bwMode="auto">
          <a:xfrm>
            <a:off x="369888" y="1450975"/>
            <a:ext cx="6491287" cy="8556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83976" name="Text Box 5"/>
          <p:cNvSpPr txBox="1">
            <a:spLocks noChangeArrowheads="1"/>
          </p:cNvSpPr>
          <p:nvPr/>
        </p:nvSpPr>
        <p:spPr bwMode="auto">
          <a:xfrm>
            <a:off x="230188" y="2687638"/>
            <a:ext cx="446405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1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Τ.Τίτλος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as T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n-US" sz="1400" u="sng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exists</a:t>
            </a:r>
            <a:r>
              <a:rPr lang="en-US" sz="140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(select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*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from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as S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S.T</a:t>
            </a:r>
            <a:r>
              <a:rPr lang="el-GR" sz="1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endParaRPr lang="en-US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l-GR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S.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&gt; </a:t>
            </a:r>
            <a:r>
              <a:rPr lang="el-GR" sz="1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Τ.Διάρκεια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 b="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83978" name="Text Box 11"/>
          <p:cNvSpPr txBox="1">
            <a:spLocks noChangeArrowheads="1"/>
          </p:cNvSpPr>
          <p:nvPr/>
        </p:nvSpPr>
        <p:spPr bwMode="auto">
          <a:xfrm>
            <a:off x="4325938" y="3814763"/>
            <a:ext cx="446405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1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Τ.Τίτλος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as T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n-US" sz="1400" u="sng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unique</a:t>
            </a:r>
            <a:r>
              <a:rPr lang="en-US" sz="140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(select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*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from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as S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where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S.T</a:t>
            </a:r>
            <a:r>
              <a:rPr lang="el-GR" sz="1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l-GR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 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S.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&gt; </a:t>
            </a:r>
            <a:r>
              <a:rPr lang="el-GR" sz="1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Τ.Διάρκεια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</a:p>
        </p:txBody>
      </p:sp>
      <p:sp>
        <p:nvSpPr>
          <p:cNvPr id="13" name="Title 6"/>
          <p:cNvSpPr>
            <a:spLocks noGrp="1"/>
          </p:cNvSpPr>
          <p:nvPr>
            <p:ph type="title"/>
          </p:nvPr>
        </p:nvSpPr>
        <p:spPr>
          <a:xfrm>
            <a:off x="4699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79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85800" y="2574330"/>
            <a:ext cx="7899400" cy="1743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err="1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Συναθροιστικές</a:t>
            </a: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Συναρτήσεις</a:t>
            </a:r>
          </a:p>
        </p:txBody>
      </p:sp>
      <p:sp>
        <p:nvSpPr>
          <p:cNvPr id="6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4584AD-F571-46B1-B7D8-FB2979FC3B55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762000" y="2209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0">
              <a:latin typeface="Times New Roman" pitchFamily="18" charset="0"/>
            </a:endParaRPr>
          </a:p>
        </p:txBody>
      </p:sp>
      <p:sp>
        <p:nvSpPr>
          <p:cNvPr id="275460" name="Text Box 4"/>
          <p:cNvSpPr txBox="1">
            <a:spLocks noChangeArrowheads="1"/>
          </p:cNvSpPr>
          <p:nvPr/>
        </p:nvSpPr>
        <p:spPr bwMode="auto">
          <a:xfrm>
            <a:off x="508000" y="1866900"/>
            <a:ext cx="3657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l-GR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Α</a:t>
            </a:r>
            <a:r>
              <a:rPr lang="el-GR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.., Α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4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R</a:t>
            </a:r>
            <a:r>
              <a:rPr lang="el-GR" sz="24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4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endParaRPr lang="el-GR" sz="2400" baseline="-25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P</a:t>
            </a:r>
          </a:p>
        </p:txBody>
      </p:sp>
      <p:sp>
        <p:nvSpPr>
          <p:cNvPr id="275461" name="Text Box 5"/>
          <p:cNvSpPr txBox="1">
            <a:spLocks noChangeArrowheads="1"/>
          </p:cNvSpPr>
          <p:nvPr/>
        </p:nvSpPr>
        <p:spPr bwMode="auto">
          <a:xfrm>
            <a:off x="4211638" y="1916113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0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.., A</a:t>
            </a:r>
            <a:r>
              <a:rPr lang="en-US" sz="20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x R</a:t>
            </a:r>
            <a:r>
              <a:rPr lang="el-GR" sz="2000" b="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x … </a:t>
            </a:r>
            <a:r>
              <a:rPr lang="el-GR" sz="20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))</a:t>
            </a:r>
          </a:p>
        </p:txBody>
      </p:sp>
      <p:sp>
        <p:nvSpPr>
          <p:cNvPr id="275462" name="Text Box 6"/>
          <p:cNvSpPr txBox="1">
            <a:spLocks noChangeArrowheads="1"/>
          </p:cNvSpPr>
          <p:nvPr/>
        </p:nvSpPr>
        <p:spPr bwMode="auto">
          <a:xfrm>
            <a:off x="611188" y="3716338"/>
            <a:ext cx="7467600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αντιστοιχεί στην πράξη του </a:t>
            </a:r>
            <a:r>
              <a:rPr lang="el-GR" sz="2400" b="0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καρτεσιανού γινομένου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της σχεσιακής άλγεβρας.  </a:t>
            </a:r>
          </a:p>
          <a:p>
            <a:pPr algn="just"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σχέσεις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θα χρησιμοποιηθούν για τον υπολογισμό του αποτελέσματος.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683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from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5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5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5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5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5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5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460" grpId="0" autoUpdateAnimBg="0"/>
      <p:bldP spid="275461" grpId="0" animBg="1" autoUpdateAnimBg="0"/>
      <p:bldP spid="275462" grpId="0" autoUpdateAnimBg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860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514ED7-FE8C-4CC6-8920-B763EC56ABB9}" type="slidenum">
              <a:rPr lang="el-GR" altLang="en-US" smtClean="0"/>
              <a:pPr/>
              <a:t>80</a:t>
            </a:fld>
            <a:endParaRPr lang="el-GR" altLang="en-US" smtClean="0"/>
          </a:p>
        </p:txBody>
      </p:sp>
      <p:sp>
        <p:nvSpPr>
          <p:cNvPr id="86023" name="Text Box 4"/>
          <p:cNvSpPr txBox="1">
            <a:spLocks noChangeArrowheads="1"/>
          </p:cNvSpPr>
          <p:nvPr/>
        </p:nvSpPr>
        <p:spPr bwMode="auto">
          <a:xfrm>
            <a:off x="431800" y="2209800"/>
            <a:ext cx="81534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SQL έχει 5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built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συναθροιστικές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συναρτήσεις:</a:t>
            </a:r>
          </a:p>
          <a:p>
            <a:pPr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Μέσος όρος: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avg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(A)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(μόνο σε αριθμούς)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A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γνώρισμα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Ελάχιστο: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min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(A)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Μέγιστο: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max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(A)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Άθροισμα: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sum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(A)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(μόνο σε αριθμούς)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Πλήθος: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count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(A)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Συναρτήσεις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870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5C90D7-531C-44C7-9F4E-B8263E66E3DE}" type="slidenum">
              <a:rPr lang="el-GR" altLang="en-US" smtClean="0"/>
              <a:pPr/>
              <a:t>81</a:t>
            </a:fld>
            <a:endParaRPr lang="el-GR" altLang="en-US" smtClean="0"/>
          </a:p>
        </p:txBody>
      </p:sp>
      <p:sp>
        <p:nvSpPr>
          <p:cNvPr id="87046" name="Text Box 3"/>
          <p:cNvSpPr txBox="1">
            <a:spLocks noChangeArrowheads="1"/>
          </p:cNvSpPr>
          <p:nvPr/>
        </p:nvSpPr>
        <p:spPr bwMode="auto">
          <a:xfrm>
            <a:off x="431800" y="1968500"/>
            <a:ext cx="815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Μέση διάρκεια όλων των έγχρωμων ταινιών</a:t>
            </a:r>
          </a:p>
        </p:txBody>
      </p:sp>
      <p:sp>
        <p:nvSpPr>
          <p:cNvPr id="87047" name="Text Box 4"/>
          <p:cNvSpPr txBox="1">
            <a:spLocks noChangeArrowheads="1"/>
          </p:cNvSpPr>
          <p:nvPr/>
        </p:nvSpPr>
        <p:spPr bwMode="auto">
          <a:xfrm>
            <a:off x="457200" y="2857500"/>
            <a:ext cx="8153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avg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(Διάρκεια)</a:t>
            </a:r>
          </a:p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 </a:t>
            </a:r>
          </a:p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 =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</a:p>
        </p:txBody>
      </p:sp>
      <p:sp>
        <p:nvSpPr>
          <p:cNvPr id="87048" name="Text Box 5"/>
          <p:cNvSpPr txBox="1">
            <a:spLocks noChangeArrowheads="1"/>
          </p:cNvSpPr>
          <p:nvPr/>
        </p:nvSpPr>
        <p:spPr bwMode="auto">
          <a:xfrm>
            <a:off x="468313" y="4508500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αποτέλεσμα είναι μια σχέση με ένα γνώρισμα και μια γραμμή </a:t>
            </a:r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[μπορούμε να δώσουμε όνομα στο γνώρισμα  χρησιμοποιώντας το </a:t>
            </a:r>
            <a:r>
              <a:rPr lang="el-GR" sz="2000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]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880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8D6C47-2AEF-4F26-ADBE-5B64F2FF73B9}" type="slidenum">
              <a:rPr lang="el-GR" altLang="en-US" smtClean="0"/>
              <a:pPr/>
              <a:t>82</a:t>
            </a:fld>
            <a:endParaRPr lang="el-GR" altLang="en-US" smtClean="0"/>
          </a:p>
        </p:txBody>
      </p:sp>
      <p:sp>
        <p:nvSpPr>
          <p:cNvPr id="88070" name="Text Box 3"/>
          <p:cNvSpPr txBox="1">
            <a:spLocks noChangeArrowheads="1"/>
          </p:cNvSpPr>
          <p:nvPr/>
        </p:nvSpPr>
        <p:spPr bwMode="auto">
          <a:xfrm>
            <a:off x="304800" y="2286000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Μέγιστη διάρκεια όλων των έγχρωμων ταινιών και την ταινία με τη μεγαλύτερη διάρκεια!!</a:t>
            </a:r>
          </a:p>
        </p:txBody>
      </p:sp>
      <p:sp>
        <p:nvSpPr>
          <p:cNvPr id="88071" name="Text Box 4"/>
          <p:cNvSpPr txBox="1">
            <a:spLocks noChangeArrowheads="1"/>
          </p:cNvSpPr>
          <p:nvPr/>
        </p:nvSpPr>
        <p:spPr bwMode="auto">
          <a:xfrm>
            <a:off x="381000" y="3200400"/>
            <a:ext cx="815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elect 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Έτος,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max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(Διάρκεια)</a:t>
            </a:r>
          </a:p>
          <a:p>
            <a:pPr eaLnBrk="0" hangingPunct="0"/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  <a:p>
            <a:pPr eaLnBrk="0" hangingPunct="0"/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Είδος = </a:t>
            </a:r>
            <a:r>
              <a:rPr lang="en-US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</a:p>
        </p:txBody>
      </p:sp>
      <p:sp>
        <p:nvSpPr>
          <p:cNvPr id="88072" name="Text Box 5"/>
          <p:cNvSpPr txBox="1">
            <a:spLocks noChangeArrowheads="1"/>
          </p:cNvSpPr>
          <p:nvPr/>
        </p:nvSpPr>
        <p:spPr bwMode="auto">
          <a:xfrm>
            <a:off x="263525" y="4584700"/>
            <a:ext cx="81534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 το </a:t>
            </a:r>
            <a:r>
              <a:rPr lang="en-US" sz="2000" b="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000" b="0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συναθροιστική</a:t>
            </a:r>
            <a:r>
              <a:rPr lang="el-GR" sz="2000" b="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τότε </a:t>
            </a:r>
            <a:r>
              <a:rPr lang="el-GR" sz="2000" u="sng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μόνο </a:t>
            </a:r>
            <a:r>
              <a:rPr lang="el-GR" sz="2000" u="sng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συναθροιστικές</a:t>
            </a:r>
            <a:r>
              <a:rPr lang="el-GR" sz="2000" b="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 </a:t>
            </a:r>
            <a:r>
              <a:rPr lang="el-GR" sz="2000" b="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εκτός αν υπάρχει </a:t>
            </a:r>
            <a:r>
              <a:rPr lang="en-US" sz="2000" b="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group by</a:t>
            </a:r>
            <a:r>
              <a:rPr lang="el-GR" sz="2000" b="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- δηλαδή δεν μπορούμε να προβάλουμε και άλλα γνωρίσματα σχέσεων (θα το δούμε στη συνέχεια)</a:t>
            </a:r>
          </a:p>
        </p:txBody>
      </p:sp>
      <p:sp>
        <p:nvSpPr>
          <p:cNvPr id="88073" name="Line 6"/>
          <p:cNvSpPr>
            <a:spLocks noChangeShapeType="1"/>
          </p:cNvSpPr>
          <p:nvPr/>
        </p:nvSpPr>
        <p:spPr bwMode="auto">
          <a:xfrm flipV="1">
            <a:off x="1258888" y="3429000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Συναρτήσεις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890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43C1DE-D23F-4933-B5F2-72871ED75A6D}" type="slidenum">
              <a:rPr lang="el-GR" altLang="en-US" smtClean="0"/>
              <a:pPr/>
              <a:t>83</a:t>
            </a:fld>
            <a:endParaRPr lang="el-GR" altLang="en-US" smtClean="0"/>
          </a:p>
        </p:txBody>
      </p:sp>
      <p:sp>
        <p:nvSpPr>
          <p:cNvPr id="89094" name="Text Box 3"/>
          <p:cNvSpPr txBox="1">
            <a:spLocks noChangeArrowheads="1"/>
          </p:cNvSpPr>
          <p:nvPr/>
        </p:nvSpPr>
        <p:spPr bwMode="auto">
          <a:xfrm>
            <a:off x="522288" y="2357438"/>
            <a:ext cx="8153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Αν θέλουμε να απαλείψουμε διπλές εμφανίσεις χρησιμοποιούμε τη λέξη-κλειδί 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στην αντίστοιχη έκφραση.</a:t>
            </a:r>
          </a:p>
        </p:txBody>
      </p:sp>
      <p:sp>
        <p:nvSpPr>
          <p:cNvPr id="89095" name="Text Box 4"/>
          <p:cNvSpPr txBox="1">
            <a:spLocks noChangeArrowheads="1"/>
          </p:cNvSpPr>
          <p:nvPr/>
        </p:nvSpPr>
        <p:spPr bwMode="auto">
          <a:xfrm>
            <a:off x="1187450" y="4365625"/>
            <a:ext cx="6138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sum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Διάρκεια) 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Ταινία </a:t>
            </a:r>
            <a:endParaRPr lang="el-GR" sz="2000" b="0" dirty="0">
              <a:solidFill>
                <a:srgbClr val="33CC3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Συναρτήσεις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901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B7BEB6-B741-4234-9079-CB39E56DC088}" type="slidenum">
              <a:rPr lang="el-GR" altLang="en-US" smtClean="0"/>
              <a:pPr/>
              <a:t>84</a:t>
            </a:fld>
            <a:endParaRPr lang="el-GR" altLang="en-US" smtClean="0"/>
          </a:p>
        </p:txBody>
      </p:sp>
      <p:sp>
        <p:nvSpPr>
          <p:cNvPr id="90118" name="Text Box 3"/>
          <p:cNvSpPr txBox="1">
            <a:spLocks noChangeArrowheads="1"/>
          </p:cNvSpPr>
          <p:nvPr/>
        </p:nvSpPr>
        <p:spPr bwMode="auto">
          <a:xfrm>
            <a:off x="304800" y="2590800"/>
            <a:ext cx="815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Για να μετρήσουμε πόσες πλειάδες έχει μια σχέση:</a:t>
            </a:r>
          </a:p>
        </p:txBody>
      </p:sp>
      <p:sp>
        <p:nvSpPr>
          <p:cNvPr id="90119" name="Text Box 4"/>
          <p:cNvSpPr txBox="1">
            <a:spLocks noChangeArrowheads="1"/>
          </p:cNvSpPr>
          <p:nvPr/>
        </p:nvSpPr>
        <p:spPr bwMode="auto">
          <a:xfrm>
            <a:off x="304800" y="3352800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select count(*) </a:t>
            </a:r>
          </a:p>
          <a:p>
            <a:pPr eaLnBrk="0" hangingPunct="0"/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</p:txBody>
      </p:sp>
      <p:sp>
        <p:nvSpPr>
          <p:cNvPr id="90120" name="Text Box 5"/>
          <p:cNvSpPr txBox="1">
            <a:spLocks noChangeArrowheads="1"/>
          </p:cNvSpPr>
          <p:nvPr/>
        </p:nvSpPr>
        <p:spPr bwMode="auto">
          <a:xfrm>
            <a:off x="381000" y="4648200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Δε μπορούμε να χρησιμοποιήσουμε το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distinct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με το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count(*)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Συναρτήσεις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911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C2FD22-A50B-4832-B878-412C20EB696A}" type="slidenum">
              <a:rPr lang="el-GR" altLang="en-US" smtClean="0"/>
              <a:pPr/>
              <a:t>85</a:t>
            </a:fld>
            <a:endParaRPr lang="el-GR" altLang="en-US" smtClean="0"/>
          </a:p>
        </p:txBody>
      </p:sp>
      <p:sp>
        <p:nvSpPr>
          <p:cNvPr id="91142" name="Text Box 3"/>
          <p:cNvSpPr txBox="1">
            <a:spLocks noChangeArrowheads="1"/>
          </p:cNvSpPr>
          <p:nvPr/>
        </p:nvSpPr>
        <p:spPr bwMode="auto">
          <a:xfrm>
            <a:off x="368300" y="2006600"/>
            <a:ext cx="815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να εφαρμόσουμε τις συναρτήσεις όχι μόνο σε ένα σύνολο από πλειάδες, αλλά σε ομάδες από σύνολα πλειάδων. Οι ομάδες προσδιορίζονται χρησιμοποιώντας το 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group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by</a:t>
            </a:r>
            <a:endParaRPr lang="el-GR" sz="20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1143" name="Text Box 4"/>
          <p:cNvSpPr txBox="1">
            <a:spLocks noChangeArrowheads="1"/>
          </p:cNvSpPr>
          <p:nvPr/>
        </p:nvSpPr>
        <p:spPr bwMode="auto">
          <a:xfrm>
            <a:off x="482600" y="3390900"/>
            <a:ext cx="81534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Μέση διάρκεια ταινίας ανά είδος</a:t>
            </a: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Είδος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avg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(Διάρκεια) 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  <a:p>
            <a:pPr eaLnBrk="0" hangingPunct="0"/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group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by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Είδος</a:t>
            </a:r>
          </a:p>
        </p:txBody>
      </p:sp>
      <p:sp>
        <p:nvSpPr>
          <p:cNvPr id="91144" name="Text Box 5"/>
          <p:cNvSpPr txBox="1">
            <a:spLocks noChangeArrowheads="1"/>
          </p:cNvSpPr>
          <p:nvPr/>
        </p:nvSpPr>
        <p:spPr bwMode="auto">
          <a:xfrm>
            <a:off x="484188" y="5262563"/>
            <a:ext cx="815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Στο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το όνομα του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group by</a:t>
            </a:r>
            <a:endParaRPr lang="el-GR" sz="2000" b="0" i="1" dirty="0">
              <a:solidFill>
                <a:srgbClr val="0033CC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Συναρτήσεις: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group by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921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874EDD-D63E-4BC7-9675-58B9A83CB20A}" type="slidenum">
              <a:rPr lang="el-GR" altLang="en-US" smtClean="0"/>
              <a:pPr/>
              <a:t>86</a:t>
            </a:fld>
            <a:endParaRPr lang="el-GR" altLang="en-US" smtClean="0"/>
          </a:p>
        </p:txBody>
      </p:sp>
      <p:sp>
        <p:nvSpPr>
          <p:cNvPr id="92166" name="Rectangle 3"/>
          <p:cNvSpPr>
            <a:spLocks noChangeArrowheads="1"/>
          </p:cNvSpPr>
          <p:nvPr/>
        </p:nvSpPr>
        <p:spPr bwMode="auto">
          <a:xfrm>
            <a:off x="611188" y="3789363"/>
            <a:ext cx="7848600" cy="212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400" b="0">
                <a:latin typeface="Calibri" pitchFamily="34" charset="0"/>
                <a:ea typeface="Calibri" pitchFamily="34" charset="0"/>
                <a:cs typeface="Calibri" pitchFamily="34" charset="0"/>
              </a:rPr>
              <a:t>Η ομαδοποίηση μπορεί να γίνει ως προς περισσότερα του ενός πεδία.</a:t>
            </a:r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Τίτλος,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count(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Παίζει</a:t>
            </a:r>
          </a:p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group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by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</a:t>
            </a:r>
          </a:p>
        </p:txBody>
      </p:sp>
      <p:sp>
        <p:nvSpPr>
          <p:cNvPr id="92167" name="Text Box 4"/>
          <p:cNvSpPr txBox="1">
            <a:spLocks noChangeArrowheads="1"/>
          </p:cNvSpPr>
          <p:nvPr/>
        </p:nvSpPr>
        <p:spPr bwMode="auto">
          <a:xfrm>
            <a:off x="1187450" y="2552699"/>
            <a:ext cx="5988050" cy="8556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Συναρτήσεις: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group by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931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4D6D79-2ABD-4332-BF65-252D6989269C}" type="slidenum">
              <a:rPr lang="el-GR" altLang="en-US" smtClean="0"/>
              <a:pPr/>
              <a:t>87</a:t>
            </a:fld>
            <a:endParaRPr lang="el-GR" altLang="en-US" smtClean="0"/>
          </a:p>
        </p:txBody>
      </p:sp>
      <p:sp>
        <p:nvSpPr>
          <p:cNvPr id="93190" name="Text Box 3"/>
          <p:cNvSpPr txBox="1">
            <a:spLocks noChangeArrowheads="1"/>
          </p:cNvSpPr>
          <p:nvPr/>
        </p:nvSpPr>
        <p:spPr bwMode="auto">
          <a:xfrm>
            <a:off x="323850" y="21336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να εφαρμόσουμε μια 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σε μια συγκεκριμένη ομάδα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από πλειάδες χρησιμοποιώντας το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having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3191" name="Text Box 4"/>
          <p:cNvSpPr txBox="1">
            <a:spLocks noChangeArrowheads="1"/>
          </p:cNvSpPr>
          <p:nvPr/>
        </p:nvSpPr>
        <p:spPr bwMode="auto">
          <a:xfrm>
            <a:off x="1231900" y="3403600"/>
            <a:ext cx="57023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Έτος,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count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(Τίτλος)</a:t>
            </a:r>
          </a:p>
          <a:p>
            <a:pPr algn="just"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  <a:p>
            <a:pPr algn="just"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group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by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</a:p>
          <a:p>
            <a:pPr algn="just"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having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avg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(Διάρκεια) &gt; 100</a:t>
            </a:r>
          </a:p>
        </p:txBody>
      </p:sp>
      <p:sp>
        <p:nvSpPr>
          <p:cNvPr id="93192" name="Text Box 5"/>
          <p:cNvSpPr txBox="1">
            <a:spLocks noChangeArrowheads="1"/>
          </p:cNvSpPr>
          <p:nvPr/>
        </p:nvSpPr>
        <p:spPr bwMode="auto">
          <a:xfrm>
            <a:off x="304800" y="52578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συνθήκη του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having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εφαρμόζεται </a:t>
            </a:r>
            <a:r>
              <a:rPr lang="el-GR" sz="2000" b="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αφού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σχηματιστούν οι ομάδες και υπολογιστούν οι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συναθροιστικές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συναρτήσεις.</a:t>
            </a:r>
          </a:p>
        </p:txBody>
      </p:sp>
      <p:sp>
        <p:nvSpPr>
          <p:cNvPr id="93193" name="Rectangle 6"/>
          <p:cNvSpPr>
            <a:spLocks noChangeArrowheads="1"/>
          </p:cNvSpPr>
          <p:nvPr/>
        </p:nvSpPr>
        <p:spPr bwMode="auto">
          <a:xfrm>
            <a:off x="323850" y="2006600"/>
            <a:ext cx="8362950" cy="900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Συναρτήσεις: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having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942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ACDF35-2C67-4CA6-89DD-4F6A2E963DE8}" type="slidenum">
              <a:rPr lang="el-GR" altLang="en-US" smtClean="0"/>
              <a:pPr/>
              <a:t>88</a:t>
            </a:fld>
            <a:endParaRPr lang="el-GR" altLang="en-US" smtClean="0"/>
          </a:p>
        </p:txBody>
      </p:sp>
      <p:sp>
        <p:nvSpPr>
          <p:cNvPr id="94214" name="Text Box 3"/>
          <p:cNvSpPr txBox="1">
            <a:spLocks noChangeArrowheads="1"/>
          </p:cNvSpPr>
          <p:nvPr/>
        </p:nvSpPr>
        <p:spPr bwMode="auto">
          <a:xfrm>
            <a:off x="304800" y="2286000"/>
            <a:ext cx="84582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Όταν εμφανίζονται και το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και το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having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</a:p>
          <a:p>
            <a:pPr algn="just"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Tx/>
              <a:buChar char="•"/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η συνθήκη του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εφαρμόζεται 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πρώτα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algn="just" eaLnBrk="0" hangingPunct="0">
              <a:buFontTx/>
              <a:buChar char="•"/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οι πλειάδες που ικανοποιούν αυτή τη συνθήκη τοποθετούνται σε ομάδες με βάση το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group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by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algn="just" eaLnBrk="0" hangingPunct="0">
              <a:buFontTx/>
              <a:buChar char="•"/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και μετά αν υπάρχει συνθήκη στο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having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εφαρμόζεται στις ομάδες και επιλέγονται όσες ικανοποιούν τη συνθήκη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Συναρτήσεις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952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532325-B336-4D81-B348-B1EA3C8DCC3B}" type="slidenum">
              <a:rPr lang="el-GR" altLang="en-US" smtClean="0"/>
              <a:pPr/>
              <a:t>89</a:t>
            </a:fld>
            <a:endParaRPr lang="el-GR" altLang="en-US" dirty="0" smtClean="0"/>
          </a:p>
        </p:txBody>
      </p:sp>
      <p:sp>
        <p:nvSpPr>
          <p:cNvPr id="9523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499350" cy="1003300"/>
          </a:xfrm>
        </p:spPr>
        <p:txBody>
          <a:bodyPr/>
          <a:lstStyle/>
          <a:p>
            <a:pPr algn="r" eaLnBrk="1" hangingPunct="1"/>
            <a:r>
              <a:rPr lang="el-GR" sz="2000" b="0" smtClean="0">
                <a:solidFill>
                  <a:srgbClr val="A50021"/>
                </a:solidFill>
                <a:latin typeface="Comic Sans MS" pitchFamily="66" charset="0"/>
              </a:rPr>
              <a:t>Συναθροιστικές Συναρτήσεις</a:t>
            </a:r>
          </a:p>
        </p:txBody>
      </p:sp>
      <p:sp>
        <p:nvSpPr>
          <p:cNvPr id="95238" name="Text Box 3"/>
          <p:cNvSpPr txBox="1">
            <a:spLocks noChangeArrowheads="1"/>
          </p:cNvSpPr>
          <p:nvPr/>
        </p:nvSpPr>
        <p:spPr bwMode="auto">
          <a:xfrm>
            <a:off x="323850" y="2708275"/>
            <a:ext cx="8458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Αριθμό ταινιών που έπαιξε κάθε ηθοποιός που γεννήθηκε μετά το 1987 αν αυτός είναι μεγαλύτερος του 5</a:t>
            </a:r>
          </a:p>
        </p:txBody>
      </p:sp>
      <p:sp>
        <p:nvSpPr>
          <p:cNvPr id="95239" name="Text Box 4"/>
          <p:cNvSpPr txBox="1">
            <a:spLocks noChangeArrowheads="1"/>
          </p:cNvSpPr>
          <p:nvPr/>
        </p:nvSpPr>
        <p:spPr bwMode="auto">
          <a:xfrm>
            <a:off x="292100" y="3716338"/>
            <a:ext cx="857885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count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*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Παίζει, Ηθοποιός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Παίζει.Όνομα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Ηθοποιός.Όνομα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Έτος-Γέννησης &gt; 1987</a:t>
            </a:r>
            <a:endParaRPr lang="en-US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group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by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Ηθοποιός.Όνομα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having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count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*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 &gt;= 5</a:t>
            </a: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5240" name="Text Box 5"/>
          <p:cNvSpPr txBox="1">
            <a:spLocks noChangeArrowheads="1"/>
          </p:cNvSpPr>
          <p:nvPr/>
        </p:nvSpPr>
        <p:spPr bwMode="auto">
          <a:xfrm>
            <a:off x="14288" y="4365625"/>
            <a:ext cx="2778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solidFill>
                  <a:srgbClr val="33CC33"/>
                </a:solidFill>
              </a:rPr>
              <a:t>1</a:t>
            </a:r>
            <a:endParaRPr lang="el-GR" dirty="0">
              <a:solidFill>
                <a:srgbClr val="33CC33"/>
              </a:solidFill>
            </a:endParaRPr>
          </a:p>
        </p:txBody>
      </p:sp>
      <p:sp>
        <p:nvSpPr>
          <p:cNvPr id="95241" name="Text Box 6"/>
          <p:cNvSpPr txBox="1">
            <a:spLocks noChangeArrowheads="1"/>
          </p:cNvSpPr>
          <p:nvPr/>
        </p:nvSpPr>
        <p:spPr bwMode="auto">
          <a:xfrm>
            <a:off x="0" y="4724400"/>
            <a:ext cx="2778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33CC33"/>
                </a:solidFill>
              </a:rPr>
              <a:t>2</a:t>
            </a:r>
            <a:endParaRPr lang="el-GR">
              <a:solidFill>
                <a:srgbClr val="33CC33"/>
              </a:solidFill>
            </a:endParaRPr>
          </a:p>
        </p:txBody>
      </p:sp>
      <p:sp>
        <p:nvSpPr>
          <p:cNvPr id="95242" name="Text Box 7"/>
          <p:cNvSpPr txBox="1">
            <a:spLocks noChangeArrowheads="1"/>
          </p:cNvSpPr>
          <p:nvPr/>
        </p:nvSpPr>
        <p:spPr bwMode="auto">
          <a:xfrm>
            <a:off x="3203575" y="3573463"/>
            <a:ext cx="2778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solidFill>
                  <a:srgbClr val="33CC33"/>
                </a:solidFill>
              </a:rPr>
              <a:t>4</a:t>
            </a:r>
          </a:p>
        </p:txBody>
      </p:sp>
      <p:sp>
        <p:nvSpPr>
          <p:cNvPr id="95243" name="Text Box 8"/>
          <p:cNvSpPr txBox="1">
            <a:spLocks noChangeArrowheads="1"/>
          </p:cNvSpPr>
          <p:nvPr/>
        </p:nvSpPr>
        <p:spPr bwMode="auto">
          <a:xfrm>
            <a:off x="0" y="5084763"/>
            <a:ext cx="2778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solidFill>
                  <a:srgbClr val="33CC33"/>
                </a:solidFill>
              </a:rPr>
              <a:t>3</a:t>
            </a:r>
          </a:p>
        </p:txBody>
      </p:sp>
      <p:sp>
        <p:nvSpPr>
          <p:cNvPr id="95244" name="Text Box 9"/>
          <p:cNvSpPr txBox="1">
            <a:spLocks noChangeArrowheads="1"/>
          </p:cNvSpPr>
          <p:nvPr/>
        </p:nvSpPr>
        <p:spPr bwMode="auto">
          <a:xfrm>
            <a:off x="1187450" y="1557338"/>
            <a:ext cx="6491288" cy="8556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5E3BC3-D484-498A-A349-335B5429D382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12294" name="Text Box 3"/>
          <p:cNvSpPr txBox="1">
            <a:spLocks noChangeArrowheads="1"/>
          </p:cNvSpPr>
          <p:nvPr/>
        </p:nvSpPr>
        <p:spPr bwMode="auto">
          <a:xfrm>
            <a:off x="762000" y="2209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0">
              <a:latin typeface="Times New Roman" pitchFamily="18" charset="0"/>
            </a:endParaRPr>
          </a:p>
        </p:txBody>
      </p:sp>
      <p:sp>
        <p:nvSpPr>
          <p:cNvPr id="276484" name="Text Box 4"/>
          <p:cNvSpPr txBox="1">
            <a:spLocks noChangeArrowheads="1"/>
          </p:cNvSpPr>
          <p:nvPr/>
        </p:nvSpPr>
        <p:spPr bwMode="auto">
          <a:xfrm>
            <a:off x="647700" y="1892300"/>
            <a:ext cx="3276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l-GR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Α</a:t>
            </a:r>
            <a:r>
              <a:rPr lang="el-GR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.., Α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R1,  R2, …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Rm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P</a:t>
            </a:r>
          </a:p>
        </p:txBody>
      </p:sp>
      <p:sp>
        <p:nvSpPr>
          <p:cNvPr id="276485" name="Text Box 5"/>
          <p:cNvSpPr txBox="1">
            <a:spLocks noChangeArrowheads="1"/>
          </p:cNvSpPr>
          <p:nvPr/>
        </p:nvSpPr>
        <p:spPr bwMode="auto">
          <a:xfrm>
            <a:off x="4284663" y="2060575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0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.., A</a:t>
            </a:r>
            <a:r>
              <a:rPr lang="en-US" sz="20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n-US" sz="2400" b="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…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))</a:t>
            </a:r>
          </a:p>
        </p:txBody>
      </p:sp>
      <p:sp>
        <p:nvSpPr>
          <p:cNvPr id="276486" name="Text Box 6"/>
          <p:cNvSpPr txBox="1">
            <a:spLocks noChangeArrowheads="1"/>
          </p:cNvSpPr>
          <p:nvPr/>
        </p:nvSpPr>
        <p:spPr bwMode="auto">
          <a:xfrm>
            <a:off x="611188" y="3789363"/>
            <a:ext cx="7770812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here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αντιστοιχεί στη συνθήκη της πράξης της</a:t>
            </a:r>
            <a:r>
              <a:rPr lang="el-GR" sz="2400" b="0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 επιλογής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στη σχεσιακή άλγεβρα. </a:t>
            </a:r>
          </a:p>
          <a:p>
            <a:pPr algn="just"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κατηγόρημα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έχει γνωρίσματα των σχέσεων που εμφανίζονται στο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where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84" grpId="0" autoUpdateAnimBg="0"/>
      <p:bldP spid="276485" grpId="0" animBg="1" autoUpdateAnimBg="0"/>
      <p:bldP spid="276486" grpId="0" autoUpdateAnimBg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962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65BB3A-DF19-4372-B997-22BE35D017BA}" type="slidenum">
              <a:rPr lang="el-GR" altLang="en-US" smtClean="0"/>
              <a:pPr/>
              <a:t>90</a:t>
            </a:fld>
            <a:endParaRPr lang="el-GR" altLang="en-US" smtClean="0"/>
          </a:p>
        </p:txBody>
      </p:sp>
      <p:sp>
        <p:nvSpPr>
          <p:cNvPr id="96262" name="Text Box 4"/>
          <p:cNvSpPr txBox="1">
            <a:spLocks noChangeArrowheads="1"/>
          </p:cNvSpPr>
          <p:nvPr/>
        </p:nvSpPr>
        <p:spPr bwMode="auto">
          <a:xfrm>
            <a:off x="2057400" y="1600200"/>
            <a:ext cx="58674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Μέσος όρος: </a:t>
            </a:r>
            <a:r>
              <a:rPr lang="el-GR" sz="1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avg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(μόνο σε αριθμούς)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Ελάχιστο: </a:t>
            </a:r>
            <a:r>
              <a:rPr lang="el-GR" sz="1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min</a:t>
            </a:r>
            <a:endParaRPr lang="el-GR" sz="18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Μέγιστο: </a:t>
            </a:r>
            <a:r>
              <a:rPr lang="el-GR" sz="1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max</a:t>
            </a:r>
            <a:endParaRPr lang="el-GR" sz="18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Άθροισμα: </a:t>
            </a:r>
            <a:r>
              <a:rPr lang="el-GR" sz="1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sum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(μόνο σε αριθμούς)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Πλήθος: </a:t>
            </a:r>
            <a:r>
              <a:rPr lang="el-GR" sz="1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count</a:t>
            </a:r>
            <a:endParaRPr lang="el-GR" sz="18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6263" name="Text Box 5"/>
          <p:cNvSpPr txBox="1">
            <a:spLocks noChangeArrowheads="1"/>
          </p:cNvSpPr>
          <p:nvPr/>
        </p:nvSpPr>
        <p:spPr bwMode="auto">
          <a:xfrm>
            <a:off x="381000" y="3124200"/>
            <a:ext cx="853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 typeface="Wingdings" pitchFamily="2" charset="2"/>
              <a:buChar char="ü"/>
            </a:pP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Αν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θέλουμε να απαλείψουμε διπλές εμφανίσεις χρησιμοποιούμε τη λέξη-κλειδί 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στην αντίστοιχη έκφραση.</a:t>
            </a:r>
          </a:p>
        </p:txBody>
      </p:sp>
      <p:sp>
        <p:nvSpPr>
          <p:cNvPr id="96264" name="Text Box 6"/>
          <p:cNvSpPr txBox="1">
            <a:spLocks noChangeArrowheads="1"/>
          </p:cNvSpPr>
          <p:nvPr/>
        </p:nvSpPr>
        <p:spPr bwMode="auto">
          <a:xfrm>
            <a:off x="304800" y="4953000"/>
            <a:ext cx="8382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Char char="ü"/>
            </a:pP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να εφαρμόσουμε μια συνθήκη σε μια συγκεκριμένη ομάδα από πλειάδες χρησιμοποιώντας το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having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συνθήκη του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having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εφαρμόζεται αφού σχηματιστούν οι ομάδες και υπολογιστούν οι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συναθροιστικές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συναρτήσεις</a:t>
            </a:r>
          </a:p>
        </p:txBody>
      </p:sp>
      <p:sp>
        <p:nvSpPr>
          <p:cNvPr id="96265" name="Text Box 7"/>
          <p:cNvSpPr txBox="1">
            <a:spLocks noChangeArrowheads="1"/>
          </p:cNvSpPr>
          <p:nvPr/>
        </p:nvSpPr>
        <p:spPr bwMode="auto">
          <a:xfrm>
            <a:off x="304800" y="3886200"/>
            <a:ext cx="8382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Char char="ü"/>
            </a:pP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να εφαρμόσουμε τις συναρτήσεις όχι μόνο σε ένα σύνολο από πλειάδες, αλλά σε ομάδες από σύνολα πλειάδων. Οι ομάδες προσδιορίζονται χρησιμοποιώντας το 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group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by</a:t>
            </a:r>
            <a:endParaRPr lang="el-GR" sz="20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972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85BA5B-0671-4AB0-AA22-AC74B0B90918}" type="slidenum">
              <a:rPr lang="el-GR" altLang="en-US" smtClean="0"/>
              <a:pPr/>
              <a:t>91</a:t>
            </a:fld>
            <a:endParaRPr lang="el-GR" altLang="en-US" smtClean="0"/>
          </a:p>
        </p:txBody>
      </p:sp>
      <p:sp>
        <p:nvSpPr>
          <p:cNvPr id="97286" name="Text Box 3"/>
          <p:cNvSpPr txBox="1">
            <a:spLocks noChangeArrowheads="1"/>
          </p:cNvSpPr>
          <p:nvPr/>
        </p:nvSpPr>
        <p:spPr bwMode="auto">
          <a:xfrm>
            <a:off x="762000" y="2209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0">
              <a:latin typeface="Times New Roman" pitchFamily="18" charset="0"/>
            </a:endParaRPr>
          </a:p>
        </p:txBody>
      </p:sp>
      <p:sp>
        <p:nvSpPr>
          <p:cNvPr id="626692" name="Text Box 4"/>
          <p:cNvSpPr txBox="1">
            <a:spLocks noChangeArrowheads="1"/>
          </p:cNvSpPr>
          <p:nvPr/>
        </p:nvSpPr>
        <p:spPr bwMode="auto">
          <a:xfrm>
            <a:off x="1547813" y="2667000"/>
            <a:ext cx="5181600" cy="2292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  </a:t>
            </a:r>
            <a:r>
              <a:rPr lang="el-GR" sz="2000" b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n-US" sz="2000" b="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i1</a:t>
            </a:r>
            <a:r>
              <a:rPr lang="el-GR" sz="2000" b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Α</a:t>
            </a:r>
            <a:r>
              <a:rPr lang="en-US" sz="2000" b="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l-GR" sz="2000" b="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.., Α</a:t>
            </a:r>
            <a:r>
              <a:rPr lang="en-US" sz="2000" b="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in, </a:t>
            </a:r>
            <a:r>
              <a:rPr lang="en-US" sz="2000" b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…,</a:t>
            </a:r>
            <a:r>
              <a:rPr lang="en-US" sz="2000" b="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avg, …</a:t>
            </a:r>
            <a:endParaRPr lang="el-GR" sz="2000" b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   </a:t>
            </a:r>
            <a:r>
              <a:rPr lang="el-GR" sz="2000" b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b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R</a:t>
            </a:r>
            <a:r>
              <a:rPr lang="el-GR" sz="2000" b="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 R</a:t>
            </a:r>
            <a:r>
              <a:rPr lang="el-GR" sz="2000" b="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endParaRPr lang="el-GR" sz="2000" b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P</a:t>
            </a:r>
          </a:p>
          <a:p>
            <a:pPr eaLnBrk="0" hangingPunct="0"/>
            <a:r>
              <a:rPr lang="en-US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group by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n-US" sz="2400" b="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i1</a:t>
            </a:r>
            <a:r>
              <a:rPr lang="en-US" sz="2000" b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400" b="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i2</a:t>
            </a:r>
            <a:r>
              <a:rPr lang="en-US" sz="2000" b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A</a:t>
            </a:r>
            <a:r>
              <a:rPr lang="en-US" sz="2400" b="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</a:p>
          <a:p>
            <a:pPr eaLnBrk="0" hangingPunct="0"/>
            <a:r>
              <a:rPr lang="en-US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having </a:t>
            </a:r>
            <a:r>
              <a:rPr lang="en-US" sz="2000" b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</a:p>
          <a:p>
            <a:pPr eaLnBrk="0" hangingPunct="0"/>
            <a:r>
              <a:rPr lang="en-US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order by </a:t>
            </a:r>
            <a:r>
              <a:rPr lang="en-US" sz="2000" b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400" b="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j1</a:t>
            </a:r>
            <a:r>
              <a:rPr lang="en-US" sz="2000" b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400" b="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j2</a:t>
            </a:r>
            <a:r>
              <a:rPr lang="en-US" sz="2000" b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A</a:t>
            </a:r>
            <a:r>
              <a:rPr lang="en-US" sz="2400" b="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jk</a:t>
            </a:r>
            <a:endParaRPr lang="el-GR" sz="2400" b="0" baseline="-250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Βασική Δομή Ερώτησης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2" grpId="0" animBg="1" autoUpdateAnimBg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92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858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Συνενώσεις</a:t>
            </a:r>
          </a:p>
        </p:txBody>
      </p:sp>
      <p:sp>
        <p:nvSpPr>
          <p:cNvPr id="6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321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771CEA-566A-4777-9821-5AA1FE492B67}" type="slidenum">
              <a:rPr lang="el-GR" altLang="en-US" smtClean="0"/>
              <a:pPr/>
              <a:t>93</a:t>
            </a:fld>
            <a:endParaRPr lang="el-GR" altLang="en-US" smtClean="0"/>
          </a:p>
        </p:txBody>
      </p:sp>
      <p:sp>
        <p:nvSpPr>
          <p:cNvPr id="132103" name="Text Box 4"/>
          <p:cNvSpPr txBox="1">
            <a:spLocks noChangeArrowheads="1"/>
          </p:cNvSpPr>
          <p:nvPr/>
        </p:nvSpPr>
        <p:spPr bwMode="auto">
          <a:xfrm>
            <a:off x="190500" y="1219200"/>
            <a:ext cx="86106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SQL-92 υποστηρίζει διάφορους τύπους συνενώσεων που συνήθως χρησιμοποιούνται στο 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αλλά μπορούν να χρησιμοποιηθούν οπουδήποτε μπορεί να χρησιμοποιηθεί μια σχέση.</a:t>
            </a:r>
          </a:p>
          <a:p>
            <a:pPr algn="just"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Γενική σύνταξη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699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join)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39800" y="2971801"/>
            <a:ext cx="7493000" cy="830997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eaLnBrk="0" hangingPunct="0"/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&lt;όνομα-σχέσης1&gt; 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&lt;τύπος-συνένωσης&gt;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&lt;όνομα-σχέσης2&gt; </a:t>
            </a:r>
          </a:p>
          <a:p>
            <a:pPr eaLnBrk="0" hangingPunct="0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&lt;συνθήκη-συνένωσης&gt;</a:t>
            </a:r>
            <a:endParaRPr lang="el-GR" sz="2400" dirty="0"/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1930400" y="4000500"/>
            <a:ext cx="59817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Τύποι Συνένωσης:</a:t>
            </a:r>
          </a:p>
          <a:p>
            <a:pPr marL="457200" indent="-457200" eaLnBrk="0" hangingPunct="0">
              <a:buFont typeface="Courier New" pitchFamily="49" charset="0"/>
              <a:buChar char="o"/>
            </a:pP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[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inner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]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join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>
              <a:buFont typeface="Courier New" pitchFamily="49" charset="0"/>
              <a:buChar char="o"/>
            </a:pP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left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[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outer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]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join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 αριστερή εξωτερική συνένωση</a:t>
            </a:r>
          </a:p>
          <a:p>
            <a:pPr marL="457200" indent="-457200" eaLnBrk="0" hangingPunct="0">
              <a:buFont typeface="Courier New" pitchFamily="49" charset="0"/>
              <a:buChar char="o"/>
            </a:pP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right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[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outer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] 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join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δεξιά εξωτερική συνένωση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>
              <a:buFont typeface="Courier New" pitchFamily="49" charset="0"/>
              <a:buChar char="o"/>
            </a:pP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full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[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outer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] 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join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 πλήρης εξωτερική συνένωση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34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B7ADE8-F052-418D-BDF0-2BEEC3899D1D}" type="slidenum">
              <a:rPr lang="el-GR" altLang="en-US" smtClean="0"/>
              <a:pPr/>
              <a:t>94</a:t>
            </a:fld>
            <a:endParaRPr lang="el-GR" altLang="en-US" smtClean="0"/>
          </a:p>
        </p:txBody>
      </p:sp>
      <p:sp>
        <p:nvSpPr>
          <p:cNvPr id="697347" name="Text Box 3"/>
          <p:cNvSpPr txBox="1">
            <a:spLocks noChangeArrowheads="1"/>
          </p:cNvSpPr>
          <p:nvPr/>
        </p:nvSpPr>
        <p:spPr bwMode="auto">
          <a:xfrm>
            <a:off x="430213" y="4564063"/>
            <a:ext cx="7391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distinct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ΑΡΕΣΕΙ. ΦΟΙΤΗΤΗΣ, ΠΙΤΣΑ.ΟΝΟΜΑ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ΑΡΕΣΕΙ, ΠΙΤΣΑ</a:t>
            </a:r>
          </a:p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ΠΙΤΣΑ.ΣΥΣΤΑΤΙΚΟ =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ΑΡΕΣΕΙ.ΣΥΣΤΑΤΙΚΟ</a:t>
            </a:r>
          </a:p>
        </p:txBody>
      </p:sp>
      <p:sp>
        <p:nvSpPr>
          <p:cNvPr id="697348" name="Text Box 4"/>
          <p:cNvSpPr txBox="1">
            <a:spLocks noChangeArrowheads="1"/>
          </p:cNvSpPr>
          <p:nvPr/>
        </p:nvSpPr>
        <p:spPr bwMode="auto">
          <a:xfrm>
            <a:off x="395288" y="2997200"/>
            <a:ext cx="84248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distinct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ΑΡΕΣΕΙ. ΦΟΙΤΗΤΗΣ, ΠΙΤΣΑ.ΟΝΟΜΑ</a:t>
            </a:r>
          </a:p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inner join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ΠΙΤΣΑ.ΣΥΣΤΑΤΙΚΟ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ΑΡΕΣΕΙ.ΣΥΣΤΑΤΙΚΟ)</a:t>
            </a:r>
          </a:p>
        </p:txBody>
      </p:sp>
      <p:sp>
        <p:nvSpPr>
          <p:cNvPr id="134153" name="Text Box 6"/>
          <p:cNvSpPr txBox="1">
            <a:spLocks noChangeArrowheads="1"/>
          </p:cNvSpPr>
          <p:nvPr/>
        </p:nvSpPr>
        <p:spPr bwMode="auto">
          <a:xfrm>
            <a:off x="404813" y="1484313"/>
            <a:ext cx="53276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7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7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7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97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7347" grpId="0" autoUpdateAnimBg="0"/>
      <p:bldP spid="697348" grpId="0" autoUpdateAnimBg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35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CBD626-C26E-4FB3-91E7-E635C740C125}" type="slidenum">
              <a:rPr lang="el-GR" altLang="en-US" smtClean="0"/>
              <a:pPr/>
              <a:t>95</a:t>
            </a:fld>
            <a:endParaRPr lang="el-GR" altLang="en-US" smtClean="0"/>
          </a:p>
        </p:txBody>
      </p:sp>
      <p:sp>
        <p:nvSpPr>
          <p:cNvPr id="135174" name="Text Box 3"/>
          <p:cNvSpPr txBox="1">
            <a:spLocks noChangeArrowheads="1"/>
          </p:cNvSpPr>
          <p:nvPr/>
        </p:nvSpPr>
        <p:spPr bwMode="auto">
          <a:xfrm>
            <a:off x="276225" y="1763713"/>
            <a:ext cx="34417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Vegetarian	</a:t>
            </a:r>
            <a:r>
              <a:rPr lang="el-GR" sz="1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μανιτάρι</a:t>
            </a:r>
            <a:endParaRPr lang="el-GR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Vegetarian</a:t>
            </a: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1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ελιά</a:t>
            </a:r>
            <a:endParaRPr lang="el-GR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Ελληνική	</a:t>
            </a:r>
            <a:r>
              <a:rPr lang="el-GR" sz="1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ελιά</a:t>
            </a:r>
            <a:endParaRPr lang="en-US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Γιαννιώτικη	</a:t>
            </a:r>
            <a:r>
              <a:rPr lang="el-GR" sz="1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μετσοβόνε</a:t>
            </a:r>
            <a:endParaRPr lang="el-GR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5175" name="Text Box 4"/>
          <p:cNvSpPr txBox="1">
            <a:spLocks noChangeArrowheads="1"/>
          </p:cNvSpPr>
          <p:nvPr/>
        </p:nvSpPr>
        <p:spPr bwMode="auto">
          <a:xfrm>
            <a:off x="4284663" y="1989138"/>
            <a:ext cx="3441700" cy="244682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ΦΟΙΤΗΤΗΣ	</a:t>
            </a:r>
            <a:r>
              <a:rPr lang="el-GR" sz="1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endParaRPr lang="el-GR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Δημήτρης</a:t>
            </a:r>
            <a:r>
              <a:rPr lang="en-US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1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μανιτάρι</a:t>
            </a:r>
            <a:endParaRPr lang="el-GR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Κώστας		ζαμπόν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Μαρία		ελιά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Κατερίνα	</a:t>
            </a:r>
            <a:r>
              <a:rPr lang="el-GR" sz="1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μανιτάρι</a:t>
            </a:r>
            <a:endParaRPr lang="el-GR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Μαρία		ζαμπόν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Δημήτρης	</a:t>
            </a:r>
            <a:r>
              <a:rPr lang="el-GR" sz="1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μπέικον</a:t>
            </a:r>
            <a:endParaRPr lang="el-GR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Μαρία		ανανάς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Ανδρόνικος	</a:t>
            </a:r>
            <a:r>
              <a:rPr lang="el-GR" sz="1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αντσούγια</a:t>
            </a:r>
            <a:endParaRPr lang="el-GR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39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D6E891-C3BB-4A8F-BC40-B810802A1259}" type="slidenum">
              <a:rPr lang="el-GR" altLang="en-US" smtClean="0"/>
              <a:pPr/>
              <a:t>96</a:t>
            </a:fld>
            <a:endParaRPr lang="el-GR" altLang="en-US" smtClean="0"/>
          </a:p>
        </p:txBody>
      </p:sp>
      <p:sp>
        <p:nvSpPr>
          <p:cNvPr id="702467" name="Text Box 3"/>
          <p:cNvSpPr txBox="1">
            <a:spLocks noChangeArrowheads="1"/>
          </p:cNvSpPr>
          <p:nvPr/>
        </p:nvSpPr>
        <p:spPr bwMode="auto">
          <a:xfrm>
            <a:off x="395288" y="2997200"/>
            <a:ext cx="84248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distinct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ΑΡΕΣΕΙ. ΦΟΙΤΗΤΗΣ, ΠΙΤΣΑ.ΟΝΟΜΑ</a:t>
            </a:r>
          </a:p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left outer join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ΠΙΤΣΑ.ΣΥΣΤΑΤΙΚΟ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ΑΡΕΣΕΙ.ΣΥΣΤΑΤΙΚΟ)</a:t>
            </a:r>
          </a:p>
        </p:txBody>
      </p:sp>
      <p:sp>
        <p:nvSpPr>
          <p:cNvPr id="139271" name="Text Box 4"/>
          <p:cNvSpPr txBox="1">
            <a:spLocks noChangeArrowheads="1"/>
          </p:cNvSpPr>
          <p:nvPr/>
        </p:nvSpPr>
        <p:spPr bwMode="auto">
          <a:xfrm>
            <a:off x="658813" y="1738313"/>
            <a:ext cx="53276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702469" name="Text Box 5"/>
          <p:cNvSpPr txBox="1">
            <a:spLocks noChangeArrowheads="1"/>
          </p:cNvSpPr>
          <p:nvPr/>
        </p:nvSpPr>
        <p:spPr bwMode="auto">
          <a:xfrm>
            <a:off x="468313" y="4652963"/>
            <a:ext cx="84248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distinct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ΑΡΕΣΕΙ. ΦΟΙΤΗΤΗΣ, ΠΙΤΣΑ.ΟΝΟΜΑ</a:t>
            </a:r>
          </a:p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right outer join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ΠΙΤΣΑ.ΣΥΣΤΑΤΙΚΟ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ΑΡΕΣΕΙ.ΣΥΣΤΑΤΙΚΟ)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2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2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2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2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2467" grpId="0" autoUpdateAnimBg="0"/>
      <p:bldP spid="702469" grpId="0" autoUpdateAnimBg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40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9F299C-997E-4D99-8EFF-20F542E87057}" type="slidenum">
              <a:rPr lang="el-GR" altLang="en-US" smtClean="0"/>
              <a:pPr/>
              <a:t>97</a:t>
            </a:fld>
            <a:endParaRPr lang="el-GR" altLang="en-US" smtClean="0"/>
          </a:p>
        </p:txBody>
      </p:sp>
      <p:sp>
        <p:nvSpPr>
          <p:cNvPr id="704515" name="Text Box 3"/>
          <p:cNvSpPr txBox="1">
            <a:spLocks noChangeArrowheads="1"/>
          </p:cNvSpPr>
          <p:nvPr/>
        </p:nvSpPr>
        <p:spPr bwMode="auto">
          <a:xfrm>
            <a:off x="468313" y="2492375"/>
            <a:ext cx="739140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select  distinct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 Όνομα</a:t>
            </a:r>
          </a:p>
          <a:p>
            <a:pPr eaLnBrk="0" hangingPunct="0"/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Παίζει, Ταινία</a:t>
            </a:r>
          </a:p>
          <a:p>
            <a:pPr eaLnBrk="0" hangingPunct="0"/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Παίζει.Τίτλος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=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Ταινία.Τίτλος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Παίζει.Έτος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	Ταινία.Έτος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Είδος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04516" name="Text Box 4"/>
          <p:cNvSpPr txBox="1">
            <a:spLocks noChangeArrowheads="1"/>
          </p:cNvSpPr>
          <p:nvPr/>
        </p:nvSpPr>
        <p:spPr bwMode="auto">
          <a:xfrm>
            <a:off x="468313" y="4365625"/>
            <a:ext cx="73914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Όνομα</a:t>
            </a:r>
          </a:p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Join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Παίζει.Τίτλος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=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Ταινία.Τίτλος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	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Παίζει.Έτος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Ταινία.Έτος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Είδος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4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4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4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4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4515" grpId="0" autoUpdateAnimBg="0"/>
      <p:bldP spid="704516" grpId="0" autoUpdateAnimBg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36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99B031-4088-4E69-8F66-45D762549D9F}" type="slidenum">
              <a:rPr lang="el-GR" altLang="en-US" smtClean="0"/>
              <a:pPr/>
              <a:t>98</a:t>
            </a:fld>
            <a:endParaRPr lang="el-GR" altLang="en-US" smtClean="0"/>
          </a:p>
        </p:txBody>
      </p:sp>
      <p:sp>
        <p:nvSpPr>
          <p:cNvPr id="136198" name="Text Box 3"/>
          <p:cNvSpPr txBox="1">
            <a:spLocks noChangeArrowheads="1"/>
          </p:cNvSpPr>
          <p:nvPr/>
        </p:nvSpPr>
        <p:spPr bwMode="auto">
          <a:xfrm>
            <a:off x="152400" y="1092200"/>
            <a:ext cx="86106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τα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 εμφανίζονται στο αποτέλεσμα με την εξής διάταξη: πρώτα αυτά με τα οποία έγινε η συνένωση (δηλ., αυτά που είναι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κοινά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έχουν το 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ίδιοόνομα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στις δύο σχέσεις),  μετά τα υπόλοιπα της πρώτης σχέσης, και τέλος τα υπόλοιπα της δεύτερης σχέσης.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318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Φυσική Συνένωση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natural join)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68313" y="4652963"/>
            <a:ext cx="7391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distinct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ΑΡΕΣΕΙ. ΦΟΙΤΗΤΗΣ, ΠΙΤΣΑ.ΟΝΟΜΑ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ΠΙΤΣΑ, ΑΡΕΣΕΙ</a:t>
            </a:r>
          </a:p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ΠΙΤΣΑ.ΣΥΣΤΑΤΙΚΟ =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ΑΡΕΣΕΙ.ΣΥΣΤΑΤΙΚΟ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433388" y="3733800"/>
            <a:ext cx="84248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distinct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ΑΡΕΣΕΙ. ΦΟΙΤΗΤΗΣ, ΠΙΤΣΑ.ΟΝΟΜΑ</a:t>
            </a:r>
          </a:p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ΠΙΤΣΑ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natural join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458788" y="2576513"/>
            <a:ext cx="53276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</a:rPr>
              <a:t>ΠΙΤΣΑ(</a:t>
            </a:r>
            <a:r>
              <a:rPr lang="el-GR" sz="2000" b="0" u="sng" dirty="0">
                <a:latin typeface="Calibri" pitchFamily="34" charset="0"/>
              </a:rPr>
              <a:t>ΟΝΟΜΑ</a:t>
            </a:r>
            <a:r>
              <a:rPr lang="el-GR" sz="2000" b="0" dirty="0">
                <a:latin typeface="Calibri" pitchFamily="34" charset="0"/>
              </a:rPr>
              <a:t>, </a:t>
            </a:r>
            <a:r>
              <a:rPr lang="el-GR" sz="2000" b="0" u="sng" dirty="0">
                <a:latin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</a:rPr>
              <a:t>ΑΡΕΣΕΙ</a:t>
            </a:r>
            <a:r>
              <a:rPr lang="el-GR" sz="2000" b="0" u="sng" dirty="0">
                <a:latin typeface="Calibri" pitchFamily="34" charset="0"/>
              </a:rPr>
              <a:t>(ΦΟΙΤΗΤΗΣ,</a:t>
            </a:r>
            <a:r>
              <a:rPr lang="el-GR" sz="2000" b="0" dirty="0">
                <a:latin typeface="Calibri" pitchFamily="34" charset="0"/>
              </a:rPr>
              <a:t> </a:t>
            </a:r>
            <a:r>
              <a:rPr lang="el-GR" sz="2000" b="0" u="sng" dirty="0">
                <a:latin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</a:rPr>
              <a:t>)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9" grpId="0" autoUpdateAnimBg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36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99B031-4088-4E69-8F66-45D762549D9F}" type="slidenum">
              <a:rPr lang="el-GR" altLang="en-US" smtClean="0"/>
              <a:pPr/>
              <a:t>99</a:t>
            </a:fld>
            <a:endParaRPr lang="el-GR" altLang="en-US" smtClean="0"/>
          </a:p>
        </p:txBody>
      </p:sp>
      <p:sp>
        <p:nvSpPr>
          <p:cNvPr id="136198" name="Text Box 3"/>
          <p:cNvSpPr txBox="1">
            <a:spLocks noChangeArrowheads="1"/>
          </p:cNvSpPr>
          <p:nvPr/>
        </p:nvSpPr>
        <p:spPr bwMode="auto">
          <a:xfrm>
            <a:off x="304800" y="1511300"/>
            <a:ext cx="8610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να έχουμε μια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SFW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ερώτηση στο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FOR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318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SFW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FOR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966788" y="2132013"/>
            <a:ext cx="53276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</a:rPr>
              <a:t>ΠΙΤΣΑ(</a:t>
            </a:r>
            <a:r>
              <a:rPr lang="el-GR" sz="2000" b="0" u="sng" dirty="0">
                <a:latin typeface="Calibri" pitchFamily="34" charset="0"/>
              </a:rPr>
              <a:t>ΟΝΟΜΑ</a:t>
            </a:r>
            <a:r>
              <a:rPr lang="el-GR" sz="2000" b="0" dirty="0">
                <a:latin typeface="Calibri" pitchFamily="34" charset="0"/>
              </a:rPr>
              <a:t>, </a:t>
            </a:r>
            <a:r>
              <a:rPr lang="el-GR" sz="2000" b="0" u="sng" dirty="0">
                <a:latin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</a:rPr>
              <a:t>ΑΡΕΣΕΙ</a:t>
            </a:r>
            <a:r>
              <a:rPr lang="el-GR" sz="2000" b="0" u="sng" dirty="0">
                <a:latin typeface="Calibri" pitchFamily="34" charset="0"/>
              </a:rPr>
              <a:t>(ΦΟΙΤΗΤΗΣ,</a:t>
            </a:r>
            <a:r>
              <a:rPr lang="el-GR" sz="2000" b="0" dirty="0">
                <a:latin typeface="Calibri" pitchFamily="34" charset="0"/>
              </a:rPr>
              <a:t> </a:t>
            </a:r>
            <a:r>
              <a:rPr lang="el-GR" sz="2000" b="0" u="sng" dirty="0">
                <a:latin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</a:rPr>
              <a:t>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44600" y="3136900"/>
            <a:ext cx="6121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SELECT DISTINCT </a:t>
            </a:r>
            <a:r>
              <a:rPr lang="el-GR" dirty="0" smtClean="0"/>
              <a:t>Π.ΟΝΟΜΑ</a:t>
            </a:r>
            <a:endParaRPr lang="en-US" dirty="0" smtClean="0"/>
          </a:p>
          <a:p>
            <a:r>
              <a:rPr lang="en-US" dirty="0" smtClean="0"/>
              <a:t>FROM </a:t>
            </a:r>
            <a:r>
              <a:rPr lang="el-GR" dirty="0" smtClean="0"/>
              <a:t>ΠΙΤΣΑ </a:t>
            </a:r>
            <a:r>
              <a:rPr lang="en-US" dirty="0" smtClean="0"/>
              <a:t>AS </a:t>
            </a:r>
            <a:r>
              <a:rPr lang="el-GR" dirty="0" smtClean="0"/>
              <a:t>Π</a:t>
            </a:r>
            <a:r>
              <a:rPr lang="en-US" dirty="0" smtClean="0"/>
              <a:t>,</a:t>
            </a:r>
          </a:p>
          <a:p>
            <a:r>
              <a:rPr lang="en-US" dirty="0" smtClean="0"/>
              <a:t>                   ((SELECT </a:t>
            </a:r>
            <a:r>
              <a:rPr lang="el-GR" dirty="0" smtClean="0"/>
              <a:t>ΑΡΕΣΕΙ.ΣΥΣΤΑΤΙΚΟ</a:t>
            </a:r>
          </a:p>
          <a:p>
            <a:r>
              <a:rPr lang="el-GR" dirty="0" smtClean="0"/>
              <a:t> </a:t>
            </a:r>
            <a:r>
              <a:rPr lang="en-US" dirty="0" smtClean="0"/>
              <a:t>                </a:t>
            </a:r>
            <a:r>
              <a:rPr lang="el-GR" dirty="0" smtClean="0"/>
              <a:t>  </a:t>
            </a:r>
            <a:r>
              <a:rPr lang="en-US" dirty="0" smtClean="0"/>
              <a:t>FROM </a:t>
            </a:r>
            <a:r>
              <a:rPr lang="el-GR" dirty="0" smtClean="0"/>
              <a:t>ΑΡΕΣΕΙ</a:t>
            </a:r>
          </a:p>
          <a:p>
            <a:r>
              <a:rPr lang="el-GR" dirty="0" smtClean="0"/>
              <a:t>   </a:t>
            </a:r>
            <a:r>
              <a:rPr lang="en-US" dirty="0" smtClean="0"/>
              <a:t>                 WHERE </a:t>
            </a:r>
            <a:r>
              <a:rPr lang="el-GR" dirty="0" smtClean="0"/>
              <a:t>ΦΟΙΤΗΤΗΣ = ‘ΔΗΜΗΤΡΗΣ’</a:t>
            </a:r>
            <a:r>
              <a:rPr lang="en-US" dirty="0" smtClean="0"/>
              <a:t>)</a:t>
            </a:r>
            <a:endParaRPr lang="el-GR" dirty="0" smtClean="0"/>
          </a:p>
          <a:p>
            <a:r>
              <a:rPr lang="el-GR" dirty="0" smtClean="0"/>
              <a:t>                                </a:t>
            </a:r>
            <a:r>
              <a:rPr lang="en-US" dirty="0" smtClean="0"/>
              <a:t> EXCEPT ALL</a:t>
            </a:r>
            <a:endParaRPr lang="el-GR" dirty="0" smtClean="0"/>
          </a:p>
          <a:p>
            <a:r>
              <a:rPr lang="el-GR" dirty="0" smtClean="0"/>
              <a:t>                 </a:t>
            </a:r>
            <a:r>
              <a:rPr lang="en-US" dirty="0" smtClean="0"/>
              <a:t> ((SELECT </a:t>
            </a:r>
            <a:r>
              <a:rPr lang="el-GR" dirty="0" smtClean="0"/>
              <a:t>ΑΡΕΣΕΙ.ΣΥΣΤΑΤΙΚΟ</a:t>
            </a:r>
          </a:p>
          <a:p>
            <a:r>
              <a:rPr lang="el-GR" dirty="0" smtClean="0"/>
              <a:t> </a:t>
            </a:r>
            <a:r>
              <a:rPr lang="en-US" dirty="0" smtClean="0"/>
              <a:t>                </a:t>
            </a:r>
            <a:r>
              <a:rPr lang="el-GR" dirty="0" smtClean="0"/>
              <a:t>  </a:t>
            </a:r>
            <a:r>
              <a:rPr lang="en-US" dirty="0" smtClean="0"/>
              <a:t>FROM </a:t>
            </a:r>
            <a:r>
              <a:rPr lang="el-GR" dirty="0" smtClean="0"/>
              <a:t>ΑΡΕΣΕΙ</a:t>
            </a:r>
          </a:p>
          <a:p>
            <a:r>
              <a:rPr lang="el-GR" dirty="0" smtClean="0"/>
              <a:t>   </a:t>
            </a:r>
            <a:r>
              <a:rPr lang="en-US" dirty="0" smtClean="0"/>
              <a:t>                 WHERE </a:t>
            </a:r>
            <a:r>
              <a:rPr lang="el-GR" dirty="0" smtClean="0"/>
              <a:t>ΦΟΙΤΗΤΗΣ = ‘ΜΑΡΙΑ’</a:t>
            </a:r>
            <a:r>
              <a:rPr lang="en-US" dirty="0" smtClean="0"/>
              <a:t>)</a:t>
            </a:r>
            <a:r>
              <a:rPr lang="el-GR" dirty="0" smtClean="0"/>
              <a:t>    </a:t>
            </a:r>
            <a:r>
              <a:rPr lang="en-US" dirty="0" smtClean="0"/>
              <a:t>AS T</a:t>
            </a:r>
          </a:p>
          <a:p>
            <a:r>
              <a:rPr lang="en-US" dirty="0" smtClean="0"/>
              <a:t>WHERE </a:t>
            </a:r>
            <a:r>
              <a:rPr lang="el-GR" dirty="0" smtClean="0"/>
              <a:t>Π.ΣΥΣΤΑΤΙΚΟ</a:t>
            </a:r>
            <a:r>
              <a:rPr lang="en-US" dirty="0" smtClean="0"/>
              <a:t> = T.</a:t>
            </a:r>
            <a:r>
              <a:rPr lang="el-GR" dirty="0" smtClean="0"/>
              <a:t>ΣΥΣΤΑΤΙΚΟ</a:t>
            </a:r>
            <a:r>
              <a:rPr lang="en-US" dirty="0" smtClean="0"/>
              <a:t>;</a:t>
            </a:r>
            <a:endParaRPr lang="el-GR" dirty="0"/>
          </a:p>
        </p:txBody>
      </p:sp>
      <p:sp>
        <p:nvSpPr>
          <p:cNvPr id="9" name="Date Placeholder 1"/>
          <p:cNvSpPr>
            <a:spLocks noGrp="1"/>
          </p:cNvSpPr>
          <p:nvPr/>
        </p:nvSpPr>
        <p:spPr>
          <a:xfrm>
            <a:off x="292100" y="6332561"/>
            <a:ext cx="2133600" cy="40943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2561</TotalTime>
  <Words>6858</Words>
  <Application>Microsoft Office PowerPoint</Application>
  <PresentationFormat>On-screen Show (4:3)</PresentationFormat>
  <Paragraphs>1386</Paragraphs>
  <Slides>118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118</vt:i4>
      </vt:variant>
    </vt:vector>
  </HeadingPairs>
  <TitlesOfParts>
    <vt:vector size="119" baseType="lpstr">
      <vt:lpstr>Office Theme</vt:lpstr>
      <vt:lpstr>PowerPoint Presentation</vt:lpstr>
      <vt:lpstr>Τι είδαμε μέχρι τώρα</vt:lpstr>
      <vt:lpstr>SQL</vt:lpstr>
      <vt:lpstr>SQL</vt:lpstr>
      <vt:lpstr>PowerPoint Presentation</vt:lpstr>
      <vt:lpstr>Βασική Δομή</vt:lpstr>
      <vt:lpstr>select</vt:lpstr>
      <vt:lpstr>from</vt:lpstr>
      <vt:lpstr>where</vt:lpstr>
      <vt:lpstr>Παράδειγμα</vt:lpstr>
      <vt:lpstr>select</vt:lpstr>
      <vt:lpstr>select distinct</vt:lpstr>
      <vt:lpstr>select *</vt:lpstr>
      <vt:lpstr>select</vt:lpstr>
      <vt:lpstr>where</vt:lpstr>
      <vt:lpstr>Παράδειγμα</vt:lpstr>
      <vt:lpstr>Παράδειγμα</vt:lpstr>
      <vt:lpstr>Βασική Δομή</vt:lpstr>
      <vt:lpstr>Παράδειγμα</vt:lpstr>
      <vt:lpstr>Παράδειγμα</vt:lpstr>
      <vt:lpstr>Βασική Δομή (επανάληψη)</vt:lpstr>
      <vt:lpstr>Βασική Δομή (επανάληψη)</vt:lpstr>
      <vt:lpstr>Παραδείγματα</vt:lpstr>
      <vt:lpstr>Παράδειγμα</vt:lpstr>
      <vt:lpstr>SQL</vt:lpstr>
      <vt:lpstr>Πράξεις με συμβολοσειρές</vt:lpstr>
      <vt:lpstr>Πράξεις με συμβολοσειρές</vt:lpstr>
      <vt:lpstr>Διάταξη Πλειάδων</vt:lpstr>
      <vt:lpstr>Διάταξη Πλειάδων</vt:lpstr>
      <vt:lpstr>Περιορισμός μεγέθους αποτελέσματος</vt:lpstr>
      <vt:lpstr>Αλλαγή Ονόματος</vt:lpstr>
      <vt:lpstr>Αλλαγή Ονόματος</vt:lpstr>
      <vt:lpstr>Αλλαγή Ονόματος</vt:lpstr>
      <vt:lpstr>Μεταβλητές πλειάδων</vt:lpstr>
      <vt:lpstr>Μεταβλητές πλειάδων</vt:lpstr>
      <vt:lpstr>Λογική Τριών Τιμών</vt:lpstr>
      <vt:lpstr>Λογική Τριών Τιμών</vt:lpstr>
      <vt:lpstr>Η τιμή null</vt:lpstr>
      <vt:lpstr>Η τιμή null</vt:lpstr>
      <vt:lpstr>Επανάληψη</vt:lpstr>
      <vt:lpstr>Επανάληψη</vt:lpstr>
      <vt:lpstr>Βασική Δομή Ερώτησης</vt:lpstr>
      <vt:lpstr>PowerPoint Presentation</vt:lpstr>
      <vt:lpstr>Πράξεις Συνόλου</vt:lpstr>
      <vt:lpstr>Γενική Σύνταξη</vt:lpstr>
      <vt:lpstr>Τομή - Παράδειγμα</vt:lpstr>
      <vt:lpstr>Τομή</vt:lpstr>
      <vt:lpstr>Ένωση</vt:lpstr>
      <vt:lpstr>Διαφορά</vt:lpstr>
      <vt:lpstr>Παραδείγματα</vt:lpstr>
      <vt:lpstr>Επανάληψη</vt:lpstr>
      <vt:lpstr>PowerPoint Presentation</vt:lpstr>
      <vt:lpstr>Υποερωτήσεις</vt:lpstr>
      <vt:lpstr>Σύνταξη</vt:lpstr>
      <vt:lpstr>Ο τελεστής in (not in) </vt:lpstr>
      <vt:lpstr>Ο τελεστής in (not in) </vt:lpstr>
      <vt:lpstr>Ο τελεστής in (not in) </vt:lpstr>
      <vt:lpstr>Ο τελεστής in (not in) </vt:lpstr>
      <vt:lpstr>Ο τελεστής in (not in) </vt:lpstr>
      <vt:lpstr>Σύγκριση με (τιμές) Συνόλου: some</vt:lpstr>
      <vt:lpstr>some</vt:lpstr>
      <vt:lpstr>some</vt:lpstr>
      <vt:lpstr>Σύγκριση με Σύνολο: all</vt:lpstr>
      <vt:lpstr>all</vt:lpstr>
      <vt:lpstr>all</vt:lpstr>
      <vt:lpstr>Ο τελεστής exists (not exists) </vt:lpstr>
      <vt:lpstr>Ο τελεστής exists (not exists) </vt:lpstr>
      <vt:lpstr>Ο τελεστής exists (not exists) </vt:lpstr>
      <vt:lpstr>Ο τελεστής exists (not exists)   </vt:lpstr>
      <vt:lpstr>Παράδειγμα: Διαίρεση</vt:lpstr>
      <vt:lpstr>Παράδειγμα Διαίρεσης</vt:lpstr>
      <vt:lpstr>Ο τελεστής unique (not unique) </vt:lpstr>
      <vt:lpstr>Ο τελεστής unique (not unique) </vt:lpstr>
      <vt:lpstr>Ο τελεστής unique (not unique) </vt:lpstr>
      <vt:lpstr>Επανάληψη</vt:lpstr>
      <vt:lpstr>Επανάληψη</vt:lpstr>
      <vt:lpstr>Επανάληψη</vt:lpstr>
      <vt:lpstr>Επανάληψη</vt:lpstr>
      <vt:lpstr>PowerPoint Presentation</vt:lpstr>
      <vt:lpstr>Συναθροιστικές Συναρτήσεις</vt:lpstr>
      <vt:lpstr>Παράδειγμα</vt:lpstr>
      <vt:lpstr>Συναθροιστικές Συναρτήσεις</vt:lpstr>
      <vt:lpstr>Συναθροιστικές Συναρτήσεις</vt:lpstr>
      <vt:lpstr>Συναθροιστικές Συναρτήσεις</vt:lpstr>
      <vt:lpstr>Συναθροιστικές Συναρτήσεις: group by</vt:lpstr>
      <vt:lpstr>Συναθροιστικές Συναρτήσεις: group by</vt:lpstr>
      <vt:lpstr>Συναθροιστικές Συναρτήσεις: having</vt:lpstr>
      <vt:lpstr>Συναθροιστικές Συναρτήσεις</vt:lpstr>
      <vt:lpstr>Συναθροιστικές Συναρτήσεις</vt:lpstr>
      <vt:lpstr>Επανάληψη</vt:lpstr>
      <vt:lpstr>Βασική Δομή Ερώτησης</vt:lpstr>
      <vt:lpstr>PowerPoint Presentation</vt:lpstr>
      <vt:lpstr>Συνένωση (join)</vt:lpstr>
      <vt:lpstr>Παράδειγμα</vt:lpstr>
      <vt:lpstr>Παράδειγμα</vt:lpstr>
      <vt:lpstr>Παράδειγμα</vt:lpstr>
      <vt:lpstr>Παράδειγμα</vt:lpstr>
      <vt:lpstr>Φυσική Συνένωση (natural join)</vt:lpstr>
      <vt:lpstr>SFW στο FOR</vt:lpstr>
      <vt:lpstr>PowerPoint Presentation</vt:lpstr>
      <vt:lpstr>Εισαγωγή</vt:lpstr>
      <vt:lpstr>Τροποποίηση ΒΔ</vt:lpstr>
      <vt:lpstr>Εισαγωγή δεδομένων</vt:lpstr>
      <vt:lpstr>Εισαγωγή δεδομένων</vt:lpstr>
      <vt:lpstr>Διαγραφή δεδομένων</vt:lpstr>
      <vt:lpstr>Διαγραφή δεδομένων</vt:lpstr>
      <vt:lpstr>Διαγραφή δεδομένων</vt:lpstr>
      <vt:lpstr>Ενημέρωση </vt:lpstr>
      <vt:lpstr>Ενημέρωση</vt:lpstr>
      <vt:lpstr>Επανάληψη</vt:lpstr>
      <vt:lpstr>PowerPoint Presentation</vt:lpstr>
      <vt:lpstr>Ορισμός Όψεων (εικονικών πινάκων)</vt:lpstr>
      <vt:lpstr>Διαφορά από create table</vt:lpstr>
      <vt:lpstr>Παράδειγμα</vt:lpstr>
      <vt:lpstr>Ενημερώσιμες Όψεις</vt:lpstr>
      <vt:lpstr>Παράδειγμα</vt:lpstr>
      <vt:lpstr>Διαγραφή όψης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People Describe Themselves on Twitter</dc:title>
  <dc:creator>Konstantinos Semertzidis</dc:creator>
  <cp:lastModifiedBy>E. PITOURA</cp:lastModifiedBy>
  <cp:revision>327</cp:revision>
  <dcterms:created xsi:type="dcterms:W3CDTF">2013-06-13T09:19:30Z</dcterms:created>
  <dcterms:modified xsi:type="dcterms:W3CDTF">2014-11-22T16:43:57Z</dcterms:modified>
</cp:coreProperties>
</file>