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40"/>
  </p:notesMasterIdLst>
  <p:sldIdLst>
    <p:sldId id="457" r:id="rId2"/>
    <p:sldId id="1277" r:id="rId3"/>
    <p:sldId id="1279" r:id="rId4"/>
    <p:sldId id="1280" r:id="rId5"/>
    <p:sldId id="1281" r:id="rId6"/>
    <p:sldId id="1283" r:id="rId7"/>
    <p:sldId id="1284" r:id="rId8"/>
    <p:sldId id="1285" r:id="rId9"/>
    <p:sldId id="1286" r:id="rId10"/>
    <p:sldId id="1287" r:id="rId11"/>
    <p:sldId id="1282" r:id="rId12"/>
    <p:sldId id="1317" r:id="rId13"/>
    <p:sldId id="1288" r:id="rId14"/>
    <p:sldId id="1278" r:id="rId15"/>
    <p:sldId id="1293" r:id="rId16"/>
    <p:sldId id="1290" r:id="rId17"/>
    <p:sldId id="1291" r:id="rId18"/>
    <p:sldId id="1295" r:id="rId19"/>
    <p:sldId id="1296" r:id="rId20"/>
    <p:sldId id="1297" r:id="rId21"/>
    <p:sldId id="1298" r:id="rId22"/>
    <p:sldId id="1299" r:id="rId23"/>
    <p:sldId id="1300" r:id="rId24"/>
    <p:sldId id="1302" r:id="rId25"/>
    <p:sldId id="1303" r:id="rId26"/>
    <p:sldId id="1304" r:id="rId27"/>
    <p:sldId id="1306" r:id="rId28"/>
    <p:sldId id="1307" r:id="rId29"/>
    <p:sldId id="1308" r:id="rId30"/>
    <p:sldId id="1309" r:id="rId31"/>
    <p:sldId id="1310" r:id="rId32"/>
    <p:sldId id="1311" r:id="rId33"/>
    <p:sldId id="1312" r:id="rId34"/>
    <p:sldId id="1313" r:id="rId35"/>
    <p:sldId id="1314" r:id="rId36"/>
    <p:sldId id="1315" r:id="rId37"/>
    <p:sldId id="1316" r:id="rId38"/>
    <p:sldId id="1095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89" d="100"/>
          <a:sy n="89" d="100"/>
        </p:scale>
        <p:origin x="-5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608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9520E5-7EF9-4F31-B00D-D4F0DD0337ED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24</a:t>
            </a:fld>
            <a:endParaRPr lang="el-G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5CD60-28C6-40A1-A0BC-7158272317AB}" type="slidenum">
              <a:rPr lang="el-GR" smtClean="0"/>
              <a:pPr/>
              <a:t>25</a:t>
            </a:fld>
            <a:endParaRPr lang="el-G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5CD60-28C6-40A1-A0BC-7158272317AB}" type="slidenum">
              <a:rPr lang="el-GR" smtClean="0"/>
              <a:pPr/>
              <a:t>26</a:t>
            </a:fld>
            <a:endParaRPr lang="el-G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27</a:t>
            </a:fld>
            <a:endParaRPr lang="el-G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28</a:t>
            </a:fld>
            <a:endParaRPr lang="el-G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29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30</a:t>
            </a:fld>
            <a:endParaRPr lang="el-G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31</a:t>
            </a:fld>
            <a:endParaRPr lang="el-G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32</a:t>
            </a:fld>
            <a:endParaRPr lang="el-G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33</a:t>
            </a:fld>
            <a:endParaRPr lang="el-G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34</a:t>
            </a:fld>
            <a:endParaRPr lang="el-G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35</a:t>
            </a:fld>
            <a:endParaRPr lang="el-G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36</a:t>
            </a:fld>
            <a:endParaRPr lang="el-G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08675-A818-40AC-B4EE-A3EC4968564E}" type="slidenum">
              <a:rPr lang="el-GR" smtClean="0"/>
              <a:pPr/>
              <a:t>37</a:t>
            </a:fld>
            <a:endParaRPr lang="el-G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38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A8F38-D145-48CD-B5CE-7083051B30EF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12/16/2014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12/16/2014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Εισαγωγή στην Επεξεργασία Ερωτήσεων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65E3DB-FE41-4FED-86BA-995012F86798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457200" y="2438400"/>
            <a:ext cx="731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cs typeface="Calibri" pitchFamily="34" charset="0"/>
              </a:rPr>
              <a:t>4.</a:t>
            </a:r>
            <a:r>
              <a:rPr lang="el-GR" dirty="0">
                <a:latin typeface="Calibri" pitchFamily="34" charset="0"/>
                <a:cs typeface="Calibri" pitchFamily="34" charset="0"/>
              </a:rPr>
              <a:t> Συνδυασμός μιας πράξης καρτεσιανού γινομένου με μια πράξη επιλογής που ακολουθεί</a:t>
            </a:r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457200" y="3657600"/>
            <a:ext cx="7315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cs typeface="Calibri" pitchFamily="34" charset="0"/>
              </a:rPr>
              <a:t>5.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Διάσπαση και</a:t>
            </a:r>
            <a:r>
              <a:rPr lang="el-GR" i="1" dirty="0">
                <a:solidFill>
                  <a:srgbClr val="0066F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μετακίνηση των λιστών προβολής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όσο πιο κάτω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γίνεται στο δέντρο</a:t>
            </a:r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533400" y="4876800"/>
            <a:ext cx="731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  <a:cs typeface="Calibri" pitchFamily="34" charset="0"/>
              </a:rPr>
              <a:t>6.</a:t>
            </a:r>
            <a:r>
              <a:rPr lang="el-GR">
                <a:latin typeface="Calibri" pitchFamily="34" charset="0"/>
                <a:cs typeface="Calibri" pitchFamily="34" charset="0"/>
              </a:rPr>
              <a:t> Εντοπισμός υποδέντρων με ομάδες πράξεων που μπορεί να εκτελεστούν με κοινό αλγόριθμο</a:t>
            </a:r>
          </a:p>
        </p:txBody>
      </p:sp>
      <p:sp>
        <p:nvSpPr>
          <p:cNvPr id="10" name="Titl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Ευριστικοί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Κανόνες Βελτιστοποίησης Πλάνου Εκτέλεσης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A16A37-0D57-4DB0-8531-8AF604CB623F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358195" y="4910485"/>
            <a:ext cx="83710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Άρα δεν αρκεί ο προσδιορισμός της πράξης - πρέπει να προσδιορίζεται </a:t>
            </a:r>
            <a:r>
              <a:rPr lang="el-GR" b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και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ο αλγόριθμος</a:t>
            </a:r>
            <a:r>
              <a:rPr lang="el-GR" dirty="0">
                <a:latin typeface="Calibri" pitchFamily="34" charset="0"/>
                <a:cs typeface="Calibri" pitchFamily="34" charset="0"/>
              </a:rPr>
              <a:t> που θα χρησιμοποιηθεί για την υλοποίησή της 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1228108" y="2882188"/>
            <a:ext cx="652938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π.χ., για την υλοποίηση της επιλογής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μπορεί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για παράδειγμα:</a:t>
            </a:r>
            <a:endParaRPr lang="el-GR" dirty="0">
              <a:latin typeface="Calibri" pitchFamily="34" charset="0"/>
              <a:cs typeface="Calibri" pitchFamily="34" charset="0"/>
            </a:endParaRP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να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σαρώσουμε </a:t>
            </a:r>
            <a:r>
              <a:rPr lang="en-US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scan –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σειριακή αναζήτηση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όλο το αρχείο ελέγχοντας κάθε εγγραφή αν ικανοποιεί τη συνθήκη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αν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υπάρχει π.χ., ένα Β</a:t>
            </a:r>
            <a:r>
              <a:rPr lang="el-GR" baseline="30000" dirty="0">
                <a:latin typeface="Calibri" pitchFamily="34" charset="0"/>
                <a:cs typeface="Calibri" pitchFamily="34" charset="0"/>
              </a:rPr>
              <a:t>+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ευρετήριο στο γνώρισμα </a:t>
            </a:r>
            <a:r>
              <a:rPr lang="en-US" dirty="0">
                <a:latin typeface="Calibri" pitchFamily="34" charset="0"/>
                <a:cs typeface="Calibri" pitchFamily="34" charset="0"/>
              </a:rPr>
              <a:t>balance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να χρησιμοποιήσουμε το ευρετήριο</a:t>
            </a: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366586" y="2165946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Κάθε πράξη της σχεσιακής άλγεβρας μπορεί να υλοποιηθεί με </a:t>
            </a:r>
            <a:r>
              <a:rPr lang="el-GR" i="1" dirty="0">
                <a:latin typeface="Calibri" pitchFamily="34" charset="0"/>
                <a:cs typeface="Calibri" pitchFamily="34" charset="0"/>
              </a:rPr>
              <a:t>διαφορετικούς αλγορίθμους</a:t>
            </a:r>
            <a:r>
              <a:rPr lang="el-GR" dirty="0">
                <a:latin typeface="Calibri" pitchFamily="34" charset="0"/>
                <a:cs typeface="Calibri" pitchFamily="34" charset="0"/>
              </a:rPr>
              <a:t>: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 Πλάνο Εκτέλεσης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D98CBB-6D69-4A34-8F87-7E0AFC1C0C55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grpSp>
        <p:nvGrpSpPr>
          <p:cNvPr id="2" name="Group 14"/>
          <p:cNvGrpSpPr/>
          <p:nvPr/>
        </p:nvGrpSpPr>
        <p:grpSpPr>
          <a:xfrm>
            <a:off x="2519412" y="3412502"/>
            <a:ext cx="3268646" cy="1739983"/>
            <a:chOff x="3980566" y="3695307"/>
            <a:chExt cx="3268646" cy="1739983"/>
          </a:xfrm>
        </p:grpSpPr>
        <p:sp>
          <p:nvSpPr>
            <p:cNvPr id="12296" name="Text Box 5"/>
            <p:cNvSpPr txBox="1">
              <a:spLocks noChangeArrowheads="1"/>
            </p:cNvSpPr>
            <p:nvPr/>
          </p:nvSpPr>
          <p:spPr bwMode="auto">
            <a:xfrm>
              <a:off x="4230377" y="3695307"/>
              <a:ext cx="263233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 dirty="0">
                  <a:latin typeface="Calibri" pitchFamily="34" charset="0"/>
                  <a:cs typeface="Calibri" pitchFamily="34" charset="0"/>
                </a:rPr>
                <a:t>π </a:t>
              </a:r>
              <a:r>
                <a:rPr lang="en-US" baseline="-25000" dirty="0" smtClean="0">
                  <a:latin typeface="Calibri" pitchFamily="34" charset="0"/>
                  <a:cs typeface="Calibri" pitchFamily="34" charset="0"/>
                </a:rPr>
                <a:t>balance </a:t>
              </a:r>
              <a:r>
                <a:rPr lang="el-GR" sz="12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σάρωση του αρχείου</a:t>
              </a:r>
              <a:endParaRPr lang="el-GR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297" name="Text Box 6"/>
            <p:cNvSpPr txBox="1">
              <a:spLocks noChangeArrowheads="1"/>
            </p:cNvSpPr>
            <p:nvPr/>
          </p:nvSpPr>
          <p:spPr bwMode="auto">
            <a:xfrm>
              <a:off x="3980566" y="4244743"/>
              <a:ext cx="326864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 dirty="0">
                  <a:latin typeface="Calibri" pitchFamily="34" charset="0"/>
                  <a:cs typeface="Calibri" pitchFamily="34" charset="0"/>
                </a:rPr>
                <a:t>σ </a:t>
              </a:r>
              <a:r>
                <a:rPr lang="en-US" baseline="-25000" dirty="0">
                  <a:latin typeface="Calibri" pitchFamily="34" charset="0"/>
                  <a:cs typeface="Calibri" pitchFamily="34" charset="0"/>
                </a:rPr>
                <a:t>balance &lt; </a:t>
              </a:r>
              <a:r>
                <a:rPr lang="en-US" baseline="-25000" dirty="0" smtClean="0">
                  <a:latin typeface="Calibri" pitchFamily="34" charset="0"/>
                  <a:cs typeface="Calibri" pitchFamily="34" charset="0"/>
                </a:rPr>
                <a:t>2500</a:t>
              </a:r>
              <a:r>
                <a:rPr lang="el-GR" sz="105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 χρήση Β+ ευρετηρίου στο </a:t>
              </a:r>
              <a:r>
                <a:rPr lang="en-US" sz="105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balance</a:t>
              </a:r>
              <a:endParaRPr lang="el-GR" sz="105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298" name="Text Box 7"/>
            <p:cNvSpPr txBox="1">
              <a:spLocks noChangeArrowheads="1"/>
            </p:cNvSpPr>
            <p:nvPr/>
          </p:nvSpPr>
          <p:spPr bwMode="auto">
            <a:xfrm>
              <a:off x="4306577" y="5068577"/>
              <a:ext cx="12954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Calibri" pitchFamily="34" charset="0"/>
                  <a:cs typeface="Calibri" pitchFamily="34" charset="0"/>
                </a:rPr>
                <a:t>account</a:t>
              </a:r>
              <a:endParaRPr lang="el-GR" sz="180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299" name="Line 8"/>
            <p:cNvSpPr>
              <a:spLocks noChangeShapeType="1"/>
            </p:cNvSpPr>
            <p:nvPr/>
          </p:nvSpPr>
          <p:spPr bwMode="auto">
            <a:xfrm>
              <a:off x="4687577" y="4077977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" name="Line 9"/>
            <p:cNvSpPr>
              <a:spLocks noChangeShapeType="1"/>
            </p:cNvSpPr>
            <p:nvPr/>
          </p:nvSpPr>
          <p:spPr bwMode="auto">
            <a:xfrm>
              <a:off x="4687577" y="4687577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 Πλάνο Εκτέλεσης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7978" y="1716242"/>
            <a:ext cx="71695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Λογικό πλάνο εκτέλεσης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smtClean="0"/>
              <a:t>– </a:t>
            </a:r>
            <a:r>
              <a:rPr lang="el-GR" sz="2000" dirty="0" smtClean="0"/>
              <a:t>μόνο τις πράξεις</a:t>
            </a:r>
          </a:p>
          <a:p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Φυσικό πλάνο εκτέλεσης </a:t>
            </a:r>
            <a:r>
              <a:rPr lang="el-GR" sz="2000" dirty="0" smtClean="0"/>
              <a:t>– περιλαμβάνει και τον αλγόριθμο που θα χρησιμοποιηθεί</a:t>
            </a:r>
            <a:endParaRPr lang="en-US" sz="2000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4962E5-B3FF-42C2-A02B-460932297B73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506105" y="1595651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Μηχανή εκτέλεσης που εκτελεί τις βασικές πράξεις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Εκτέλεση Ερωτήσεων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06105" y="2241850"/>
            <a:ext cx="7246938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 Υπάρχουν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υλοποιημένοι μια σειρά από αλγόριθμοι για κάθε βασική πράξη  (π.χ., που χρησιμοποιούν ή όχι ευρετήρια κλπ)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 Γενικά</a:t>
            </a:r>
            <a:r>
              <a:rPr lang="el-GR" dirty="0">
                <a:latin typeface="Calibri" pitchFamily="34" charset="0"/>
                <a:cs typeface="Calibri" pitchFamily="34" charset="0"/>
              </a:rPr>
              <a:t>, το ΣΔΒΔ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κάνει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μια </a:t>
            </a:r>
            <a:r>
              <a:rPr lang="el-GR" i="1" dirty="0">
                <a:latin typeface="Calibri" pitchFamily="34" charset="0"/>
                <a:cs typeface="Calibri" pitchFamily="34" charset="0"/>
              </a:rPr>
              <a:t>εκτίμηση του κόστους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και </a:t>
            </a:r>
            <a:r>
              <a:rPr lang="el-GR" i="1" dirty="0">
                <a:latin typeface="Calibri" pitchFamily="34" charset="0"/>
                <a:cs typeface="Calibri" pitchFamily="34" charset="0"/>
              </a:rPr>
              <a:t>επιλέγει τον αλγόριθμο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για κάθε πράξη με τον μικρότερο (με βάση την εκτίμηση)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κόστος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714348" y="4929198"/>
            <a:ext cx="77755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l-GR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Η εκτίμηση του κόστους γίνεται με βάση στατιστικά στοιχεία που αποθηκεύονται στη βάση δεδομένων για αυτό το σκοπό</a:t>
            </a:r>
            <a:endParaRPr lang="el-GR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FA72E5-84A3-4387-9C1A-4F66F230F886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019800" y="2605088"/>
            <a:ext cx="3124200" cy="1389062"/>
            <a:chOff x="3360" y="2197"/>
            <a:chExt cx="1968" cy="875"/>
          </a:xfrm>
        </p:grpSpPr>
        <p:sp>
          <p:nvSpPr>
            <p:cNvPr id="7213" name="Text Box 4"/>
            <p:cNvSpPr txBox="1">
              <a:spLocks noChangeArrowheads="1"/>
            </p:cNvSpPr>
            <p:nvPr/>
          </p:nvSpPr>
          <p:spPr bwMode="auto">
            <a:xfrm>
              <a:off x="3600" y="2505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alibri" pitchFamily="34" charset="0"/>
                  <a:cs typeface="Calibri" pitchFamily="34" charset="0"/>
                </a:rPr>
                <a:t>Βελτιστοποίηση </a:t>
              </a:r>
            </a:p>
          </p:txBody>
        </p:sp>
        <p:sp>
          <p:nvSpPr>
            <p:cNvPr id="7214" name="AutoShape 5"/>
            <p:cNvSpPr>
              <a:spLocks noChangeArrowheads="1"/>
            </p:cNvSpPr>
            <p:nvPr/>
          </p:nvSpPr>
          <p:spPr bwMode="auto">
            <a:xfrm>
              <a:off x="3360" y="2197"/>
              <a:ext cx="1536" cy="875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81000" y="1628775"/>
            <a:ext cx="8382000" cy="4619625"/>
            <a:chOff x="240" y="1026"/>
            <a:chExt cx="5280" cy="2910"/>
          </a:xfrm>
        </p:grpSpPr>
        <p:sp>
          <p:nvSpPr>
            <p:cNvPr id="7176" name="Rectangle 7"/>
            <p:cNvSpPr>
              <a:spLocks noChangeArrowheads="1"/>
            </p:cNvSpPr>
            <p:nvPr/>
          </p:nvSpPr>
          <p:spPr bwMode="auto">
            <a:xfrm>
              <a:off x="240" y="1392"/>
              <a:ext cx="5232" cy="2160"/>
            </a:xfrm>
            <a:prstGeom prst="rect">
              <a:avLst/>
            </a:prstGeom>
            <a:noFill/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88" y="1056"/>
              <a:ext cx="1440" cy="231"/>
              <a:chOff x="1104" y="1200"/>
              <a:chExt cx="1440" cy="231"/>
            </a:xfrm>
          </p:grpSpPr>
          <p:sp>
            <p:nvSpPr>
              <p:cNvPr id="7211" name="Text Box 9"/>
              <p:cNvSpPr txBox="1">
                <a:spLocks noChangeArrowheads="1"/>
              </p:cNvSpPr>
              <p:nvPr/>
            </p:nvSpPr>
            <p:spPr bwMode="auto">
              <a:xfrm>
                <a:off x="1104" y="1200"/>
                <a:ext cx="1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dirty="0">
                    <a:latin typeface="Calibri" pitchFamily="34" charset="0"/>
                    <a:cs typeface="Calibri" pitchFamily="34" charset="0"/>
                  </a:rPr>
                  <a:t>Ερώτηση</a:t>
                </a:r>
              </a:p>
            </p:txBody>
          </p:sp>
          <p:sp>
            <p:nvSpPr>
              <p:cNvPr id="7212" name="Rectangle 10"/>
              <p:cNvSpPr>
                <a:spLocks noChangeArrowheads="1"/>
              </p:cNvSpPr>
              <p:nvPr/>
            </p:nvSpPr>
            <p:spPr bwMode="auto">
              <a:xfrm>
                <a:off x="1104" y="1200"/>
                <a:ext cx="816" cy="2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576" y="1558"/>
              <a:ext cx="1728" cy="1000"/>
              <a:chOff x="1632" y="1736"/>
              <a:chExt cx="1728" cy="1000"/>
            </a:xfrm>
          </p:grpSpPr>
          <p:sp>
            <p:nvSpPr>
              <p:cNvPr id="7209" name="Text Box 12"/>
              <p:cNvSpPr txBox="1">
                <a:spLocks noChangeArrowheads="1"/>
              </p:cNvSpPr>
              <p:nvPr/>
            </p:nvSpPr>
            <p:spPr bwMode="auto">
              <a:xfrm>
                <a:off x="2064" y="1967"/>
                <a:ext cx="1296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Συντακτική Ανάλυση &amp; Μετάφραση</a:t>
                </a:r>
              </a:p>
            </p:txBody>
          </p:sp>
          <p:sp>
            <p:nvSpPr>
              <p:cNvPr id="7210" name="AutoShape 13"/>
              <p:cNvSpPr>
                <a:spLocks noChangeArrowheads="1"/>
              </p:cNvSpPr>
              <p:nvPr/>
            </p:nvSpPr>
            <p:spPr bwMode="auto">
              <a:xfrm>
                <a:off x="1632" y="1736"/>
                <a:ext cx="1728" cy="1000"/>
              </a:xfrm>
              <a:prstGeom prst="diamond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79" name="Text Box 14"/>
            <p:cNvSpPr txBox="1">
              <a:spLocks noChangeArrowheads="1"/>
            </p:cNvSpPr>
            <p:nvPr/>
          </p:nvSpPr>
          <p:spPr bwMode="auto">
            <a:xfrm>
              <a:off x="2336" y="1706"/>
              <a:ext cx="1451" cy="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Έκφραση της Σχεσιακής Άλγεβρας</a:t>
              </a:r>
            </a:p>
          </p:txBody>
        </p:sp>
        <p:sp>
          <p:nvSpPr>
            <p:cNvPr id="7180" name="AutoShape 15"/>
            <p:cNvSpPr>
              <a:spLocks noChangeArrowheads="1"/>
            </p:cNvSpPr>
            <p:nvPr/>
          </p:nvSpPr>
          <p:spPr bwMode="auto">
            <a:xfrm>
              <a:off x="4951" y="2648"/>
              <a:ext cx="258" cy="265"/>
            </a:xfrm>
            <a:prstGeom prst="can">
              <a:avLst>
                <a:gd name="adj" fmla="val 2567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1" name="Text Box 16"/>
            <p:cNvSpPr txBox="1">
              <a:spLocks noChangeArrowheads="1"/>
            </p:cNvSpPr>
            <p:nvPr/>
          </p:nvSpPr>
          <p:spPr bwMode="auto">
            <a:xfrm>
              <a:off x="4272" y="3001"/>
              <a:ext cx="12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600" i="1">
                  <a:latin typeface="Calibri" pitchFamily="34" charset="0"/>
                  <a:cs typeface="Calibri" pitchFamily="34" charset="0"/>
                </a:rPr>
                <a:t>Στατιστικά Στοιχεία</a:t>
              </a:r>
            </a:p>
          </p:txBody>
        </p:sp>
        <p:sp>
          <p:nvSpPr>
            <p:cNvPr id="7182" name="Line 17"/>
            <p:cNvSpPr>
              <a:spLocks noChangeShapeType="1"/>
            </p:cNvSpPr>
            <p:nvPr/>
          </p:nvSpPr>
          <p:spPr bwMode="auto">
            <a:xfrm flipV="1">
              <a:off x="5088" y="2366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3" name="Line 18"/>
            <p:cNvSpPr>
              <a:spLocks noChangeShapeType="1"/>
            </p:cNvSpPr>
            <p:nvPr/>
          </p:nvSpPr>
          <p:spPr bwMode="auto">
            <a:xfrm flipH="1">
              <a:off x="4896" y="236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84" name="Text Box 19"/>
            <p:cNvSpPr txBox="1">
              <a:spLocks noChangeArrowheads="1"/>
            </p:cNvSpPr>
            <p:nvPr/>
          </p:nvSpPr>
          <p:spPr bwMode="auto">
            <a:xfrm>
              <a:off x="2699" y="2478"/>
              <a:ext cx="1200" cy="198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Σχέδιο Εκτέλεσης</a:t>
              </a:r>
              <a:endParaRPr lang="el-GR" sz="1400" b="1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1200" y="2558"/>
              <a:ext cx="1536" cy="769"/>
              <a:chOff x="768" y="2976"/>
              <a:chExt cx="1536" cy="769"/>
            </a:xfrm>
          </p:grpSpPr>
          <p:sp>
            <p:nvSpPr>
              <p:cNvPr id="7207" name="Text Box 21"/>
              <p:cNvSpPr txBox="1">
                <a:spLocks noChangeArrowheads="1"/>
              </p:cNvSpPr>
              <p:nvPr/>
            </p:nvSpPr>
            <p:spPr bwMode="auto">
              <a:xfrm>
                <a:off x="1056" y="3179"/>
                <a:ext cx="1248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Μηχανή Υπολογισμού</a:t>
                </a:r>
              </a:p>
            </p:txBody>
          </p:sp>
          <p:sp>
            <p:nvSpPr>
              <p:cNvPr id="7208" name="AutoShape 22"/>
              <p:cNvSpPr>
                <a:spLocks noChangeArrowheads="1"/>
              </p:cNvSpPr>
              <p:nvPr/>
            </p:nvSpPr>
            <p:spPr bwMode="auto">
              <a:xfrm>
                <a:off x="768" y="2976"/>
                <a:ext cx="1536" cy="769"/>
              </a:xfrm>
              <a:prstGeom prst="diamond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86" name="Line 23"/>
            <p:cNvSpPr>
              <a:spLocks noChangeShapeType="1"/>
            </p:cNvSpPr>
            <p:nvPr/>
          </p:nvSpPr>
          <p:spPr bwMode="auto">
            <a:xfrm>
              <a:off x="2311" y="2066"/>
              <a:ext cx="14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7" name="Group 24"/>
            <p:cNvGrpSpPr>
              <a:grpSpLocks/>
            </p:cNvGrpSpPr>
            <p:nvPr/>
          </p:nvGrpSpPr>
          <p:grpSpPr bwMode="auto">
            <a:xfrm>
              <a:off x="2880" y="3038"/>
              <a:ext cx="618" cy="399"/>
              <a:chOff x="4503" y="3504"/>
              <a:chExt cx="618" cy="399"/>
            </a:xfrm>
          </p:grpSpPr>
          <p:sp>
            <p:nvSpPr>
              <p:cNvPr id="7202" name="AutoShape 25"/>
              <p:cNvSpPr>
                <a:spLocks noChangeArrowheads="1"/>
              </p:cNvSpPr>
              <p:nvPr/>
            </p:nvSpPr>
            <p:spPr bwMode="auto">
              <a:xfrm>
                <a:off x="4896" y="3649"/>
                <a:ext cx="225" cy="254"/>
              </a:xfrm>
              <a:prstGeom prst="can">
                <a:avLst>
                  <a:gd name="adj" fmla="val 28222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3" name="AutoShape 26"/>
              <p:cNvSpPr>
                <a:spLocks noChangeArrowheads="1"/>
              </p:cNvSpPr>
              <p:nvPr/>
            </p:nvSpPr>
            <p:spPr bwMode="auto">
              <a:xfrm>
                <a:off x="4503" y="3645"/>
                <a:ext cx="225" cy="254"/>
              </a:xfrm>
              <a:prstGeom prst="can">
                <a:avLst>
                  <a:gd name="adj" fmla="val 28222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4" name="Line 27"/>
              <p:cNvSpPr>
                <a:spLocks noChangeShapeType="1"/>
              </p:cNvSpPr>
              <p:nvPr/>
            </p:nvSpPr>
            <p:spPr bwMode="auto">
              <a:xfrm>
                <a:off x="4608" y="350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5" name="Line 28"/>
              <p:cNvSpPr>
                <a:spLocks noChangeShapeType="1"/>
              </p:cNvSpPr>
              <p:nvPr/>
            </p:nvSpPr>
            <p:spPr bwMode="auto">
              <a:xfrm>
                <a:off x="4608" y="350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7206" name="Line 29"/>
              <p:cNvSpPr>
                <a:spLocks noChangeShapeType="1"/>
              </p:cNvSpPr>
              <p:nvPr/>
            </p:nvSpPr>
            <p:spPr bwMode="auto">
              <a:xfrm>
                <a:off x="5040" y="350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88" name="Text Box 30"/>
            <p:cNvSpPr txBox="1">
              <a:spLocks noChangeArrowheads="1"/>
            </p:cNvSpPr>
            <p:nvPr/>
          </p:nvSpPr>
          <p:spPr bwMode="auto">
            <a:xfrm>
              <a:off x="3504" y="3278"/>
              <a:ext cx="8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600" i="1">
                  <a:latin typeface="Calibri" pitchFamily="34" charset="0"/>
                  <a:cs typeface="Calibri" pitchFamily="34" charset="0"/>
                </a:rPr>
                <a:t>Δεδομένα</a:t>
              </a:r>
            </a:p>
          </p:txBody>
        </p:sp>
        <p:sp>
          <p:nvSpPr>
            <p:cNvPr id="7189" name="Line 31"/>
            <p:cNvSpPr>
              <a:spLocks noChangeShapeType="1"/>
            </p:cNvSpPr>
            <p:nvPr/>
          </p:nvSpPr>
          <p:spPr bwMode="auto">
            <a:xfrm flipH="1">
              <a:off x="3744" y="2270"/>
              <a:ext cx="38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0" name="Line 32"/>
            <p:cNvSpPr>
              <a:spLocks noChangeShapeType="1"/>
            </p:cNvSpPr>
            <p:nvPr/>
          </p:nvSpPr>
          <p:spPr bwMode="auto">
            <a:xfrm flipH="1">
              <a:off x="2592" y="2702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1" name="Line 33"/>
            <p:cNvSpPr>
              <a:spLocks noChangeShapeType="1"/>
            </p:cNvSpPr>
            <p:nvPr/>
          </p:nvSpPr>
          <p:spPr bwMode="auto">
            <a:xfrm>
              <a:off x="2736" y="294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2" name="Line 34"/>
            <p:cNvSpPr>
              <a:spLocks noChangeShapeType="1"/>
            </p:cNvSpPr>
            <p:nvPr/>
          </p:nvSpPr>
          <p:spPr bwMode="auto">
            <a:xfrm>
              <a:off x="3216" y="294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3" name="Line 35"/>
            <p:cNvSpPr>
              <a:spLocks noChangeShapeType="1"/>
            </p:cNvSpPr>
            <p:nvPr/>
          </p:nvSpPr>
          <p:spPr bwMode="auto">
            <a:xfrm>
              <a:off x="1104" y="115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4" name="Line 36"/>
            <p:cNvSpPr>
              <a:spLocks noChangeShapeType="1"/>
            </p:cNvSpPr>
            <p:nvPr/>
          </p:nvSpPr>
          <p:spPr bwMode="auto">
            <a:xfrm>
              <a:off x="1440" y="115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2544" y="3696"/>
              <a:ext cx="1056" cy="240"/>
              <a:chOff x="2544" y="3696"/>
              <a:chExt cx="1056" cy="240"/>
            </a:xfrm>
          </p:grpSpPr>
          <p:sp>
            <p:nvSpPr>
              <p:cNvPr id="7200" name="Text Box 38"/>
              <p:cNvSpPr txBox="1">
                <a:spLocks noChangeArrowheads="1"/>
              </p:cNvSpPr>
              <p:nvPr/>
            </p:nvSpPr>
            <p:spPr bwMode="auto">
              <a:xfrm>
                <a:off x="2544" y="3696"/>
                <a:ext cx="105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Αποτέλεσμα</a:t>
                </a:r>
              </a:p>
            </p:txBody>
          </p:sp>
          <p:sp>
            <p:nvSpPr>
              <p:cNvPr id="7201" name="Rectangle 39"/>
              <p:cNvSpPr>
                <a:spLocks noChangeArrowheads="1"/>
              </p:cNvSpPr>
              <p:nvPr/>
            </p:nvSpPr>
            <p:spPr bwMode="auto">
              <a:xfrm>
                <a:off x="2544" y="3696"/>
                <a:ext cx="96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96" name="Line 40"/>
            <p:cNvSpPr>
              <a:spLocks noChangeShapeType="1"/>
            </p:cNvSpPr>
            <p:nvPr/>
          </p:nvSpPr>
          <p:spPr bwMode="auto">
            <a:xfrm>
              <a:off x="1968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7" name="Line 41"/>
            <p:cNvSpPr>
              <a:spLocks noChangeShapeType="1"/>
            </p:cNvSpPr>
            <p:nvPr/>
          </p:nvSpPr>
          <p:spPr bwMode="auto">
            <a:xfrm>
              <a:off x="1968" y="3648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8" name="Line 42"/>
            <p:cNvSpPr>
              <a:spLocks noChangeShapeType="1"/>
            </p:cNvSpPr>
            <p:nvPr/>
          </p:nvSpPr>
          <p:spPr bwMode="auto">
            <a:xfrm>
              <a:off x="2736" y="3648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199" name="Text Box 43"/>
            <p:cNvSpPr txBox="1">
              <a:spLocks noChangeArrowheads="1"/>
            </p:cNvSpPr>
            <p:nvPr/>
          </p:nvSpPr>
          <p:spPr bwMode="auto">
            <a:xfrm>
              <a:off x="1519" y="1026"/>
              <a:ext cx="726" cy="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SQL </a:t>
              </a:r>
              <a:r>
                <a:rPr lang="el-GR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Ερώτηση</a:t>
              </a:r>
            </a:p>
          </p:txBody>
        </p:sp>
      </p:grpSp>
      <p:sp>
        <p:nvSpPr>
          <p:cNvPr id="47" name="Title 46"/>
          <p:cNvSpPr>
            <a:spLocks noGrp="1"/>
          </p:cNvSpPr>
          <p:nvPr>
            <p:ph type="title"/>
          </p:nvPr>
        </p:nvSpPr>
        <p:spPr>
          <a:xfrm>
            <a:off x="485480" y="13323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Επεξεργασία Ερωτήσεων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3341E7-257B-4B67-9CF0-8CA979926315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476541" y="2033604"/>
            <a:ext cx="8077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800" dirty="0" smtClean="0">
                <a:latin typeface="Calibri" pitchFamily="34" charset="0"/>
                <a:cs typeface="Calibri" pitchFamily="34" charset="0"/>
              </a:rPr>
              <a:t>Στη συνέχεια, θα δούμε κάποιους αλγορίθμους για την </a:t>
            </a:r>
            <a:r>
              <a:rPr lang="el-GR" sz="2800" i="1" dirty="0" smtClean="0">
                <a:latin typeface="Calibri" pitchFamily="34" charset="0"/>
                <a:cs typeface="Calibri" pitchFamily="34" charset="0"/>
              </a:rPr>
              <a:t>εκτέλεση </a:t>
            </a:r>
            <a:r>
              <a:rPr lang="el-GR" sz="2800" i="1" dirty="0">
                <a:latin typeface="Calibri" pitchFamily="34" charset="0"/>
                <a:cs typeface="Calibri" pitchFamily="34" charset="0"/>
              </a:rPr>
              <a:t>βασικών </a:t>
            </a:r>
            <a:r>
              <a:rPr lang="el-GR" sz="2800" i="1" dirty="0" smtClean="0">
                <a:latin typeface="Calibri" pitchFamily="34" charset="0"/>
                <a:cs typeface="Calibri" pitchFamily="34" charset="0"/>
              </a:rPr>
              <a:t>πράξεων</a:t>
            </a:r>
            <a:r>
              <a:rPr lang="el-GR" sz="28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επιλογής, συνένωσης και συνόλων) </a:t>
            </a:r>
            <a:r>
              <a:rPr lang="el-GR" sz="2800" i="1" dirty="0" smtClean="0">
                <a:latin typeface="Calibri" pitchFamily="34" charset="0"/>
                <a:cs typeface="Calibri" pitchFamily="34" charset="0"/>
              </a:rPr>
              <a:t>της σχεσιακής άλγεβρας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 και κάποια εκτίμηση του κόστους τους</a:t>
            </a:r>
            <a:endParaRPr lang="el-GR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Box 13"/>
          <p:cNvSpPr txBox="1">
            <a:spLocks noChangeArrowheads="1"/>
          </p:cNvSpPr>
          <p:nvPr/>
        </p:nvSpPr>
        <p:spPr bwMode="auto">
          <a:xfrm>
            <a:off x="827584" y="4569820"/>
            <a:ext cx="7488237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 i="1" dirty="0" smtClean="0">
                <a:latin typeface="Calibri" pitchFamily="34" charset="0"/>
                <a:cs typeface="Calibri" pitchFamily="34" charset="0"/>
              </a:rPr>
              <a:t>Διαφορετικοί </a:t>
            </a:r>
            <a:r>
              <a:rPr lang="el-GR" i="1" dirty="0">
                <a:latin typeface="Calibri" pitchFamily="34" charset="0"/>
                <a:cs typeface="Calibri" pitchFamily="34" charset="0"/>
              </a:rPr>
              <a:t>αλγόριθμοι ανάλογα με το αν το αρχείο είναι ή όχι διατεταγμένο, αν υπάρχει ή όχι ευρετήριο και από το είδος του ευρετηρίου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Αλγόριθμοι για βασικές πράξεις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9AB6B5-7AC0-4432-BE63-7BAD88B1B2EE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376682" y="1685360"/>
            <a:ext cx="82089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Για να επιλέξουμε ποιόν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αλγόριθμο,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διατηρούμε στατιστικά στοιχεία</a:t>
            </a:r>
            <a:endParaRPr lang="el-GR" sz="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 smtClean="0">
                <a:latin typeface="Calibri" pitchFamily="34" charset="0"/>
                <a:cs typeface="Calibri" pitchFamily="34" charset="0"/>
              </a:rPr>
              <a:t>Παράδειγμα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 smtClean="0">
                <a:latin typeface="Calibri" pitchFamily="34" charset="0"/>
                <a:cs typeface="Calibri" pitchFamily="34" charset="0"/>
              </a:rPr>
              <a:t>Για 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ένα </a:t>
            </a:r>
            <a:r>
              <a:rPr lang="el-GR" sz="1800" i="1" dirty="0">
                <a:latin typeface="Calibri" pitchFamily="34" charset="0"/>
                <a:cs typeface="Calibri" pitchFamily="34" charset="0"/>
              </a:rPr>
              <a:t>αρχείο δεδομένων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μιας σχέσης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dirty="0" smtClean="0">
                <a:latin typeface="Calibri" pitchFamily="34" charset="0"/>
                <a:cs typeface="Calibri" pitchFamily="34" charset="0"/>
              </a:rPr>
              <a:t>, μπορεί να διατηρούμε στοιχεία όπως:</a:t>
            </a:r>
            <a:endParaRPr lang="el-GR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804947" y="2869961"/>
            <a:ext cx="76962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: 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αριθμός πλειάδων της σχέσης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R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b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: 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αριθμός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R</a:t>
            </a:r>
            <a:endParaRPr lang="el-GR" sz="14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: 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μέγεθος σε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bytes 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κάθε πλειάδας της σχέσης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R</a:t>
            </a:r>
            <a:endParaRPr lang="el-GR" sz="14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f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: 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παράγοντας ομαδοποίησης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(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αριθμός εγγραφών ανά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block)</a:t>
            </a:r>
            <a:endParaRPr lang="el-GR" sz="14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400" dirty="0">
                <a:latin typeface="Calibri" pitchFamily="34" charset="0"/>
                <a:cs typeface="Calibri" pitchFamily="34" charset="0"/>
              </a:rPr>
              <a:t>	αν μη εκτεινόμενη,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f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= </a:t>
            </a:r>
            <a:r>
              <a:rPr lang="en-US" sz="1400" dirty="0">
                <a:latin typeface="Calibri" pitchFamily="34" charset="0"/>
                <a:cs typeface="Calibri" pitchFamily="34" charset="0"/>
                <a:sym typeface="Symbol" pitchFamily="18" charset="2"/>
              </a:rPr>
              <a:t>B /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dirty="0">
                <a:latin typeface="Calibri" pitchFamily="34" charset="0"/>
                <a:cs typeface="Calibri" pitchFamily="34" charset="0"/>
                <a:sym typeface="Symbol" pitchFamily="18" charset="2"/>
              </a:rPr>
              <a:t>  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και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b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dirty="0">
                <a:latin typeface="Calibri" pitchFamily="34" charset="0"/>
                <a:cs typeface="Calibri" pitchFamily="34" charset="0"/>
                <a:sym typeface="Symbol" pitchFamily="18" charset="2"/>
              </a:rPr>
              <a:t> = 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dirty="0">
                <a:latin typeface="Calibri" pitchFamily="34" charset="0"/>
                <a:cs typeface="Calibri" pitchFamily="34" charset="0"/>
                <a:sym typeface="Symbol" pitchFamily="18" charset="2"/>
              </a:rPr>
              <a:t>/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f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</a:t>
            </a:r>
            <a:endParaRPr lang="el-GR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Αλγόριθμοι για βασικές πράξεις: στατιστικά στοιχεία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72035" y="4498345"/>
            <a:ext cx="808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Στατιστικά στοιχεία επίσης για το </a:t>
            </a:r>
            <a:r>
              <a:rPr lang="el-GR" i="1" dirty="0">
                <a:latin typeface="Calibri" pitchFamily="34" charset="0"/>
                <a:cs typeface="Calibri" pitchFamily="34" charset="0"/>
              </a:rPr>
              <a:t>αρχείο ευρετηρίου</a:t>
            </a:r>
            <a:r>
              <a:rPr lang="el-GR" dirty="0">
                <a:latin typeface="Calibri" pitchFamily="34" charset="0"/>
                <a:cs typeface="Calibri" pitchFamily="34" charset="0"/>
              </a:rPr>
              <a:t> (αν υπάρχει)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781316" y="4844877"/>
            <a:ext cx="7696200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f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sz="1400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: 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παράγοντας διακλάδωσης, 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400" dirty="0" err="1" smtClean="0">
                <a:latin typeface="Calibri" pitchFamily="34" charset="0"/>
                <a:cs typeface="Calibri" pitchFamily="34" charset="0"/>
              </a:rPr>
              <a:t>Πολυεπίπεδο</a:t>
            </a:r>
            <a:r>
              <a:rPr lang="el-GR" sz="1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f</a:t>
            </a:r>
            <a:r>
              <a:rPr lang="en-US" sz="1400" baseline="-25000" dirty="0">
                <a:latin typeface="Calibri" pitchFamily="34" charset="0"/>
                <a:cs typeface="Calibri" pitchFamily="34" charset="0"/>
              </a:rPr>
              <a:t>0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, Β</a:t>
            </a:r>
            <a:r>
              <a:rPr lang="el-GR" sz="1400" baseline="30000" dirty="0">
                <a:latin typeface="Calibri" pitchFamily="34" charset="0"/>
                <a:cs typeface="Calibri" pitchFamily="34" charset="0"/>
              </a:rPr>
              <a:t>+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 δέντρο ~ τάξη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H</a:t>
            </a:r>
            <a:r>
              <a:rPr lang="en-US" sz="1400" baseline="-25000" dirty="0">
                <a:latin typeface="Calibri" pitchFamily="34" charset="0"/>
                <a:cs typeface="Calibri" pitchFamily="34" charset="0"/>
              </a:rPr>
              <a:t>i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: αριθμός επιπέδων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LΒ</a:t>
            </a:r>
            <a:r>
              <a:rPr lang="en-US" sz="1400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: 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αριθμός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block 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φύλλων	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D46FF8-230D-4F5B-B16A-42FB0BD4D1F9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20486" name="Text Box 3"/>
          <p:cNvSpPr txBox="1">
            <a:spLocks noChangeArrowheads="1"/>
          </p:cNvSpPr>
          <p:nvPr/>
        </p:nvSpPr>
        <p:spPr bwMode="auto">
          <a:xfrm>
            <a:off x="427122" y="1543777"/>
            <a:ext cx="8208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Άλλα στατιστικά στοιχεία;</a:t>
            </a:r>
          </a:p>
        </p:txBody>
      </p: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816189" y="1989449"/>
            <a:ext cx="7696200" cy="206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 V(A, R): </a:t>
            </a:r>
            <a:r>
              <a:rPr lang="el-GR" sz="1800" dirty="0" smtClean="0">
                <a:latin typeface="Calibri" pitchFamily="34" charset="0"/>
                <a:cs typeface="Calibri" pitchFamily="34" charset="0"/>
              </a:rPr>
              <a:t>πλήθος των 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διαφορετικών τιμών που παίρνει το γνώρισμα Α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	|π </a:t>
            </a:r>
            <a:r>
              <a:rPr lang="el-GR" sz="1800" baseline="-25000" dirty="0">
                <a:latin typeface="Calibri" pitchFamily="34" charset="0"/>
                <a:cs typeface="Calibri" pitchFamily="34" charset="0"/>
              </a:rPr>
              <a:t>Α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(R)| --   αν το Α κλειδί;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sz="8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 SC(A, R): μέσος αριθμός πλειάδων που ικανοποιεί μια συνθήκη (δεδομένου ότι υπάρχει μια τουλάχιστον που την ικανοποιεί)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	1 αν κλειδί, αν ομοιόμορφη;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Αλγόριθμοι για βασικές πράξεις: στατιστικά στοιχεία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469475" y="4526330"/>
            <a:ext cx="84105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Με 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βάση τα στατιστικά επιλέγεται ο αλγόριθμος με το μικρότερο κόστος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Υπολογίζεται το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I/O 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κόστος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Αριθμό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που μεταφέρονται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el-GR" sz="20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Επιβάρυνση για την ενημέρωση των στατιστικών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3BD2D4-42CD-4861-8226-600333CE0CE3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23558" name="Text Box 3"/>
          <p:cNvSpPr txBox="1">
            <a:spLocks noChangeArrowheads="1"/>
          </p:cNvSpPr>
          <p:nvPr/>
        </p:nvSpPr>
        <p:spPr bwMode="auto">
          <a:xfrm>
            <a:off x="507070" y="2041541"/>
            <a:ext cx="8081962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Πιθανοί </a:t>
            </a:r>
            <a:r>
              <a:rPr lang="el-GR" sz="2400" i="1" dirty="0">
                <a:latin typeface="Calibri" pitchFamily="34" charset="0"/>
                <a:cs typeface="Calibri" pitchFamily="34" charset="0"/>
              </a:rPr>
              <a:t>αλγόριθμοι εκτέλεσης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 για την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επιλογή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: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Ε1: Σειριακή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αναζήτηση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(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σάρωση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, scan)</a:t>
            </a:r>
            <a:endParaRPr lang="el-GR" sz="24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Ε2: Δυαδική αναζήτηση (αν το αρχείο είναι ταξινομημένο)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Ε3: Χρήση πρωτεύοντος ευρετηρίου/κατακερματισμού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(αν υπάρχει)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Ε4: Χρήση δευτερεύοντος ευρετηρίου/κατακερματισμού  (αν υπάρχει)</a:t>
            </a:r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357158" y="5630175"/>
            <a:ext cx="85248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Αν υπάρχει κάποιο ευρετήριο, λέμε ότι έχουμε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μονοπάτι προσπέλασης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(access path)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Αλγόριθμοι για την πράξη της επιλογής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C73999-C092-462C-911E-72B0B7A3A10E}" type="slidenum">
              <a:rPr lang="el-GR" altLang="en-US" smtClean="0"/>
              <a:pPr/>
              <a:t>19</a:t>
            </a:fld>
            <a:endParaRPr lang="el-GR" altLang="en-US" dirty="0" smtClean="0"/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474802" y="2001112"/>
            <a:ext cx="7239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Ε1 Σειριακή αναζήτηση</a:t>
            </a: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2997439" y="1075704"/>
            <a:ext cx="26875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32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</a:t>
            </a:r>
            <a:r>
              <a:rPr lang="el-GR" sz="3200" b="1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</a:t>
            </a:r>
            <a:r>
              <a:rPr lang="el-GR" sz="32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= α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32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R)</a:t>
            </a:r>
            <a:endParaRPr lang="el-GR" sz="32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2817952" y="4193742"/>
            <a:ext cx="5629275" cy="1123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 err="1">
                <a:latin typeface="Calibri" pitchFamily="34" charset="0"/>
                <a:cs typeface="Calibri" pitchFamily="34" charset="0"/>
              </a:rPr>
              <a:t>b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dirty="0">
                <a:latin typeface="Calibri" pitchFamily="34" charset="0"/>
                <a:cs typeface="Calibri" pitchFamily="34" charset="0"/>
              </a:rPr>
              <a:t>/2 </a:t>
            </a:r>
            <a:r>
              <a:rPr lang="el-GR" dirty="0">
                <a:latin typeface="Calibri" pitchFamily="34" charset="0"/>
                <a:cs typeface="Calibri" pitchFamily="34" charset="0"/>
              </a:rPr>
              <a:t>(μέσος όρος) αν το Α υποψήφιο κλειδί </a:t>
            </a:r>
            <a:r>
              <a:rPr lang="el-GR" sz="1400" dirty="0">
                <a:latin typeface="Calibri" pitchFamily="34" charset="0"/>
                <a:cs typeface="Calibri" pitchFamily="34" charset="0"/>
              </a:rPr>
              <a:t>(οπότε το αποτέλεσμα έχει μόνο μία πλειάδα, σταματάμε την αναζήτηση μόλις τη βρούμε</a:t>
            </a:r>
            <a:r>
              <a:rPr lang="el-GR" sz="1400" dirty="0" smtClean="0">
                <a:latin typeface="Calibri" pitchFamily="34" charset="0"/>
                <a:cs typeface="Calibri" pitchFamily="34" charset="0"/>
              </a:rPr>
              <a:t>)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sz="1400" dirty="0" smtClean="0">
                <a:latin typeface="Calibri" pitchFamily="34" charset="0"/>
                <a:cs typeface="Calibri" pitchFamily="34" charset="0"/>
              </a:rPr>
              <a:t>Αν όχι κλειδί, πρέπει να βρούμε όλες τις πλειάδες με τιμή α</a:t>
            </a:r>
            <a:endParaRPr lang="el-GR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10" name="Text Box 7"/>
          <p:cNvSpPr txBox="1">
            <a:spLocks noChangeArrowheads="1"/>
          </p:cNvSpPr>
          <p:nvPr/>
        </p:nvSpPr>
        <p:spPr bwMode="auto">
          <a:xfrm>
            <a:off x="2817952" y="3660342"/>
            <a:ext cx="342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  <a:cs typeface="Calibri" pitchFamily="34" charset="0"/>
              </a:rPr>
              <a:t>b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R</a:t>
            </a:r>
            <a:endParaRPr lang="el-G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11" name="Text Box 8"/>
          <p:cNvSpPr txBox="1">
            <a:spLocks noChangeArrowheads="1"/>
          </p:cNvSpPr>
          <p:nvPr/>
        </p:nvSpPr>
        <p:spPr bwMode="auto">
          <a:xfrm>
            <a:off x="571471" y="5668119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Μπορεί να χρησιμοποιηθεί σε οποιοδήποτε αρχείο </a:t>
            </a:r>
          </a:p>
        </p:txBody>
      </p:sp>
      <p:sp>
        <p:nvSpPr>
          <p:cNvPr id="25612" name="Text Box 9"/>
          <p:cNvSpPr txBox="1">
            <a:spLocks noChangeArrowheads="1"/>
          </p:cNvSpPr>
          <p:nvPr/>
        </p:nvSpPr>
        <p:spPr bwMode="auto">
          <a:xfrm>
            <a:off x="4575315" y="3322205"/>
            <a:ext cx="3598862" cy="376237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8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n-US" sz="1800" i="1" baseline="-2500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8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l-GR" sz="18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αριθμός </a:t>
            </a:r>
            <a:r>
              <a:rPr lang="en-US" sz="18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18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1800" i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endParaRPr lang="el-GR" sz="1800" i="1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13" name="Text Box 10"/>
          <p:cNvSpPr txBox="1">
            <a:spLocks noChangeArrowheads="1"/>
          </p:cNvSpPr>
          <p:nvPr/>
        </p:nvSpPr>
        <p:spPr bwMode="auto">
          <a:xfrm>
            <a:off x="389077" y="2822142"/>
            <a:ext cx="5505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  <a:cs typeface="Calibri" pitchFamily="34" charset="0"/>
              </a:rPr>
              <a:t>Διάβασμα </a:t>
            </a:r>
            <a:r>
              <a:rPr lang="en-US" sz="1800">
                <a:latin typeface="Calibri" pitchFamily="34" charset="0"/>
                <a:cs typeface="Calibri" pitchFamily="34" charset="0"/>
              </a:rPr>
              <a:t>(scan) </a:t>
            </a:r>
            <a:r>
              <a:rPr lang="el-GR" sz="1800">
                <a:latin typeface="Calibri" pitchFamily="34" charset="0"/>
                <a:cs typeface="Calibri" pitchFamily="34" charset="0"/>
              </a:rPr>
              <a:t>όλου του αρχείου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– συνθήκη ισότητας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14-</a:t>
            </a:r>
            <a:r>
              <a:rPr lang="el-GR" altLang="en-US" dirty="0" smtClean="0"/>
              <a:t>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  <p:sp>
        <p:nvSpPr>
          <p:cNvPr id="61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806A95-EB8A-456A-A3DB-900161E77AE1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1871122" y="3534953"/>
            <a:ext cx="5038725" cy="1419225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528722" y="5182778"/>
            <a:ext cx="1676400" cy="381000"/>
            <a:chOff x="2544" y="3696"/>
            <a:chExt cx="1056" cy="240"/>
          </a:xfrm>
        </p:grpSpPr>
        <p:sp>
          <p:nvSpPr>
            <p:cNvPr id="6163" name="Text Box 5"/>
            <p:cNvSpPr txBox="1">
              <a:spLocks noChangeArrowheads="1"/>
            </p:cNvSpPr>
            <p:nvPr/>
          </p:nvSpPr>
          <p:spPr bwMode="auto">
            <a:xfrm>
              <a:off x="2544" y="3696"/>
              <a:ext cx="10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alibri" pitchFamily="34" charset="0"/>
                  <a:cs typeface="Calibri" pitchFamily="34" charset="0"/>
                </a:rPr>
                <a:t>Αποτέλεσμα</a:t>
              </a:r>
            </a:p>
          </p:txBody>
        </p:sp>
        <p:sp>
          <p:nvSpPr>
            <p:cNvPr id="6164" name="Rectangle 6"/>
            <p:cNvSpPr>
              <a:spLocks noChangeArrowheads="1"/>
            </p:cNvSpPr>
            <p:nvPr/>
          </p:nvSpPr>
          <p:spPr bwMode="auto">
            <a:xfrm>
              <a:off x="2544" y="3696"/>
              <a:ext cx="960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71147" y="2630078"/>
            <a:ext cx="3106738" cy="809625"/>
            <a:chOff x="288" y="1026"/>
            <a:chExt cx="1957" cy="510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88" y="1056"/>
              <a:ext cx="1440" cy="231"/>
              <a:chOff x="1104" y="1200"/>
              <a:chExt cx="1440" cy="231"/>
            </a:xfrm>
          </p:grpSpPr>
          <p:sp>
            <p:nvSpPr>
              <p:cNvPr id="6161" name="Text Box 9"/>
              <p:cNvSpPr txBox="1">
                <a:spLocks noChangeArrowheads="1"/>
              </p:cNvSpPr>
              <p:nvPr/>
            </p:nvSpPr>
            <p:spPr bwMode="auto">
              <a:xfrm>
                <a:off x="1104" y="1200"/>
                <a:ext cx="1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>
                    <a:latin typeface="Calibri" pitchFamily="34" charset="0"/>
                    <a:cs typeface="Calibri" pitchFamily="34" charset="0"/>
                  </a:rPr>
                  <a:t>Ερώτηση</a:t>
                </a:r>
              </a:p>
            </p:txBody>
          </p:sp>
          <p:sp>
            <p:nvSpPr>
              <p:cNvPr id="6162" name="Rectangle 10"/>
              <p:cNvSpPr>
                <a:spLocks noChangeArrowheads="1"/>
              </p:cNvSpPr>
              <p:nvPr/>
            </p:nvSpPr>
            <p:spPr bwMode="auto">
              <a:xfrm>
                <a:off x="1104" y="1200"/>
                <a:ext cx="816" cy="2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6158" name="Line 11"/>
            <p:cNvSpPr>
              <a:spLocks noChangeShapeType="1"/>
            </p:cNvSpPr>
            <p:nvPr/>
          </p:nvSpPr>
          <p:spPr bwMode="auto">
            <a:xfrm>
              <a:off x="1104" y="115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159" name="Line 12"/>
            <p:cNvSpPr>
              <a:spLocks noChangeShapeType="1"/>
            </p:cNvSpPr>
            <p:nvPr/>
          </p:nvSpPr>
          <p:spPr bwMode="auto">
            <a:xfrm>
              <a:off x="1440" y="115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160" name="Text Box 13"/>
            <p:cNvSpPr txBox="1">
              <a:spLocks noChangeArrowheads="1"/>
            </p:cNvSpPr>
            <p:nvPr/>
          </p:nvSpPr>
          <p:spPr bwMode="auto">
            <a:xfrm>
              <a:off x="1519" y="1026"/>
              <a:ext cx="726" cy="33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SQL </a:t>
              </a:r>
              <a:r>
                <a:rPr lang="el-GR" sz="1400" b="1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Ερώτηση</a:t>
              </a:r>
            </a:p>
          </p:txBody>
        </p:sp>
      </p:grpSp>
      <p:sp>
        <p:nvSpPr>
          <p:cNvPr id="6153" name="Line 14"/>
          <p:cNvSpPr>
            <a:spLocks noChangeShapeType="1"/>
          </p:cNvSpPr>
          <p:nvPr/>
        </p:nvSpPr>
        <p:spPr bwMode="auto">
          <a:xfrm flipH="1">
            <a:off x="4461922" y="4973228"/>
            <a:ext cx="0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" name="Line 15"/>
          <p:cNvSpPr>
            <a:spLocks noChangeShapeType="1"/>
          </p:cNvSpPr>
          <p:nvPr/>
        </p:nvSpPr>
        <p:spPr bwMode="auto">
          <a:xfrm>
            <a:off x="4461922" y="5373278"/>
            <a:ext cx="1047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5" name="Text Box 16"/>
          <p:cNvSpPr txBox="1">
            <a:spLocks noChangeArrowheads="1"/>
          </p:cNvSpPr>
          <p:nvPr/>
        </p:nvSpPr>
        <p:spPr bwMode="auto">
          <a:xfrm>
            <a:off x="2833147" y="3944528"/>
            <a:ext cx="2257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  <a:cs typeface="Calibri" pitchFamily="34" charset="0"/>
              </a:rPr>
              <a:t>ΣΒΔ</a:t>
            </a:r>
          </a:p>
        </p:txBody>
      </p:sp>
      <p:sp>
        <p:nvSpPr>
          <p:cNvPr id="6156" name="Text Box 17"/>
          <p:cNvSpPr txBox="1">
            <a:spLocks noChangeArrowheads="1"/>
          </p:cNvSpPr>
          <p:nvPr/>
        </p:nvSpPr>
        <p:spPr bwMode="auto">
          <a:xfrm>
            <a:off x="990600" y="1819275"/>
            <a:ext cx="754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Θα δούμε την «πορεία» μιας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SQL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ερώτησης (πως εκτελείται)</a:t>
            </a:r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Επεξεργασία Ερωτήσεων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87255F-6D24-47B5-8DCF-CE9C23C76556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26630" name="Text Box 3"/>
          <p:cNvSpPr txBox="1">
            <a:spLocks noChangeArrowheads="1"/>
          </p:cNvSpPr>
          <p:nvPr/>
        </p:nvSpPr>
        <p:spPr bwMode="auto">
          <a:xfrm>
            <a:off x="539750" y="2060575"/>
            <a:ext cx="7239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Ε2 Δυαδική αναζήτηση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466725" y="2914650"/>
            <a:ext cx="7915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Μπορεί να χρησιμοποιηθεί μόνο αν το αρχείο είναι </a:t>
            </a:r>
            <a:r>
              <a:rPr lang="el-GR" i="1" dirty="0">
                <a:latin typeface="Calibri" pitchFamily="34" charset="0"/>
                <a:cs typeface="Calibri" pitchFamily="34" charset="0"/>
              </a:rPr>
              <a:t>διατεταγμένο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με βάση το Α (δηλαδή, το γνώρισμα της επιλογής) </a:t>
            </a:r>
          </a:p>
        </p:txBody>
      </p:sp>
      <p:sp>
        <p:nvSpPr>
          <p:cNvPr id="26632" name="Text Box 5"/>
          <p:cNvSpPr txBox="1">
            <a:spLocks noChangeArrowheads="1"/>
          </p:cNvSpPr>
          <p:nvPr/>
        </p:nvSpPr>
        <p:spPr bwMode="auto">
          <a:xfrm>
            <a:off x="1676400" y="4267200"/>
            <a:ext cx="487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26633" name="Rectangle 6"/>
          <p:cNvSpPr>
            <a:spLocks noChangeArrowheads="1"/>
          </p:cNvSpPr>
          <p:nvPr/>
        </p:nvSpPr>
        <p:spPr bwMode="auto">
          <a:xfrm>
            <a:off x="2362200" y="39624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 log ( </a:t>
            </a:r>
            <a:r>
              <a:rPr lang="en-US" sz="1800">
                <a:latin typeface="Calibri" pitchFamily="34" charset="0"/>
                <a:cs typeface="Calibri" pitchFamily="34" charset="0"/>
              </a:rPr>
              <a:t>b</a:t>
            </a:r>
            <a:r>
              <a:rPr lang="en-US" sz="1800" baseline="-2500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 )</a:t>
            </a:r>
            <a:endParaRPr lang="el-GR" sz="1800"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26634" name="Line 7"/>
          <p:cNvSpPr>
            <a:spLocks noChangeShapeType="1"/>
          </p:cNvSpPr>
          <p:nvPr/>
        </p:nvSpPr>
        <p:spPr bwMode="auto">
          <a:xfrm flipH="1">
            <a:off x="4114800" y="4191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Text Box 8"/>
          <p:cNvSpPr txBox="1">
            <a:spLocks noChangeArrowheads="1"/>
          </p:cNvSpPr>
          <p:nvPr/>
        </p:nvSpPr>
        <p:spPr bwMode="auto">
          <a:xfrm>
            <a:off x="4953000" y="4114800"/>
            <a:ext cx="281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Εύρεση της πρώτης</a:t>
            </a:r>
          </a:p>
        </p:txBody>
      </p:sp>
      <p:sp>
        <p:nvSpPr>
          <p:cNvPr id="26636" name="Rectangle 9"/>
          <p:cNvSpPr>
            <a:spLocks noChangeArrowheads="1"/>
          </p:cNvSpPr>
          <p:nvPr/>
        </p:nvSpPr>
        <p:spPr bwMode="auto">
          <a:xfrm>
            <a:off x="2209800" y="4648200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 SC(A,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R</a:t>
            </a:r>
            <a:r>
              <a:rPr lang="en-US" sz="18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)/</a:t>
            </a:r>
            <a:r>
              <a:rPr lang="en-US" sz="1800" dirty="0" err="1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f</a:t>
            </a:r>
            <a:r>
              <a:rPr lang="en-US" baseline="-25000" dirty="0" err="1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R</a:t>
            </a:r>
            <a:r>
              <a:rPr lang="en-US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18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 - 1</a:t>
            </a:r>
            <a:endParaRPr lang="el-GR" sz="1800" dirty="0">
              <a:solidFill>
                <a:schemeClr val="bg2">
                  <a:lumMod val="10000"/>
                </a:schemeClr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26637" name="Line 10"/>
          <p:cNvSpPr>
            <a:spLocks noChangeShapeType="1"/>
          </p:cNvSpPr>
          <p:nvPr/>
        </p:nvSpPr>
        <p:spPr bwMode="auto">
          <a:xfrm flipH="1">
            <a:off x="4724400" y="4876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Text Box 11"/>
          <p:cNvSpPr txBox="1">
            <a:spLocks noChangeArrowheads="1"/>
          </p:cNvSpPr>
          <p:nvPr/>
        </p:nvSpPr>
        <p:spPr bwMode="auto">
          <a:xfrm>
            <a:off x="5638800" y="4724400"/>
            <a:ext cx="259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Εύρεση των υπόλοιπων</a:t>
            </a:r>
          </a:p>
        </p:txBody>
      </p:sp>
      <p:sp>
        <p:nvSpPr>
          <p:cNvPr id="26639" name="Text Box 12"/>
          <p:cNvSpPr txBox="1">
            <a:spLocks noChangeArrowheads="1"/>
          </p:cNvSpPr>
          <p:nvPr/>
        </p:nvSpPr>
        <p:spPr bwMode="auto">
          <a:xfrm>
            <a:off x="1676400" y="44196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omic Sans MS" pitchFamily="66" charset="0"/>
              </a:rPr>
              <a:t>+</a:t>
            </a:r>
          </a:p>
        </p:txBody>
      </p:sp>
      <p:sp>
        <p:nvSpPr>
          <p:cNvPr id="26640" name="Text Box 13"/>
          <p:cNvSpPr txBox="1">
            <a:spLocks noChangeArrowheads="1"/>
          </p:cNvSpPr>
          <p:nvPr/>
        </p:nvSpPr>
        <p:spPr bwMode="auto">
          <a:xfrm>
            <a:off x="685800" y="5562600"/>
            <a:ext cx="640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Αν το Α υποψήφιο κλειδί;</a:t>
            </a:r>
          </a:p>
        </p:txBody>
      </p:sp>
      <p:sp>
        <p:nvSpPr>
          <p:cNvPr id="26641" name="Text Box 14"/>
          <p:cNvSpPr txBox="1">
            <a:spLocks noChangeArrowheads="1"/>
          </p:cNvSpPr>
          <p:nvPr/>
        </p:nvSpPr>
        <p:spPr bwMode="auto">
          <a:xfrm>
            <a:off x="4773298" y="1640264"/>
            <a:ext cx="3776813" cy="107721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6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n-US" sz="16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αριθμός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endParaRPr lang="el-GR" sz="16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16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SC(A, R):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μέσος αριθμός πλειάδων που ικανοποιεί μια </a:t>
            </a:r>
            <a:r>
              <a:rPr lang="el-GR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συνθήκη («ταιριάσματα») </a:t>
            </a:r>
            <a:endParaRPr lang="el-GR" sz="16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n-US" sz="16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</a:t>
            </a:r>
            <a:r>
              <a:rPr lang="en-US" sz="16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: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παράγοντας ομαδοποίησης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66627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– συνθήκη ισότητας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EA7CAE-B140-4DE4-A33F-13151201C90D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27654" name="Text Box 3"/>
          <p:cNvSpPr txBox="1">
            <a:spLocks noChangeArrowheads="1"/>
          </p:cNvSpPr>
          <p:nvPr/>
        </p:nvSpPr>
        <p:spPr bwMode="auto">
          <a:xfrm>
            <a:off x="352131" y="1326683"/>
            <a:ext cx="432356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Ε3 Χρήση πρωτεύοντος </a:t>
            </a:r>
            <a:r>
              <a:rPr lang="el-GR" sz="28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δεντρικού </a:t>
            </a: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ευρετηρίου</a:t>
            </a:r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581025" y="3019425"/>
            <a:ext cx="814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Μπορεί να χρησιμοποιηθεί μόνο αν υπάρχει τέτοιο ευρετήριο στο Α</a:t>
            </a:r>
          </a:p>
        </p:txBody>
      </p:sp>
      <p:sp>
        <p:nvSpPr>
          <p:cNvPr id="27656" name="Text Box 5"/>
          <p:cNvSpPr txBox="1">
            <a:spLocks noChangeArrowheads="1"/>
          </p:cNvSpPr>
          <p:nvPr/>
        </p:nvSpPr>
        <p:spPr bwMode="auto">
          <a:xfrm>
            <a:off x="1676400" y="4267200"/>
            <a:ext cx="487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27657" name="Rectangle 6"/>
          <p:cNvSpPr>
            <a:spLocks noChangeArrowheads="1"/>
          </p:cNvSpPr>
          <p:nvPr/>
        </p:nvSpPr>
        <p:spPr bwMode="auto">
          <a:xfrm>
            <a:off x="2686050" y="3571875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HT</a:t>
            </a:r>
            <a:r>
              <a:rPr lang="en-US" baseline="-25000">
                <a:latin typeface="Calibri" pitchFamily="34" charset="0"/>
                <a:cs typeface="Calibri" pitchFamily="34" charset="0"/>
                <a:sym typeface="Symbol" pitchFamily="18" charset="2"/>
              </a:rPr>
              <a:t>i </a:t>
            </a: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+ 1</a:t>
            </a:r>
            <a:endParaRPr lang="el-GR" sz="1800"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27658" name="Line 7"/>
          <p:cNvSpPr>
            <a:spLocks noChangeShapeType="1"/>
          </p:cNvSpPr>
          <p:nvPr/>
        </p:nvSpPr>
        <p:spPr bwMode="auto">
          <a:xfrm flipH="1">
            <a:off x="3857625" y="3733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Text Box 8"/>
          <p:cNvSpPr txBox="1">
            <a:spLocks noChangeArrowheads="1"/>
          </p:cNvSpPr>
          <p:nvPr/>
        </p:nvSpPr>
        <p:spPr bwMode="auto">
          <a:xfrm>
            <a:off x="4610100" y="3467100"/>
            <a:ext cx="3810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Εύρεση και μεταφορά της πρώτης</a:t>
            </a:r>
          </a:p>
        </p:txBody>
      </p:sp>
      <p:sp>
        <p:nvSpPr>
          <p:cNvPr id="27660" name="Rectangle 9"/>
          <p:cNvSpPr>
            <a:spLocks noChangeArrowheads="1"/>
          </p:cNvSpPr>
          <p:nvPr/>
        </p:nvSpPr>
        <p:spPr bwMode="auto">
          <a:xfrm>
            <a:off x="2247900" y="4705350"/>
            <a:ext cx="373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HT</a:t>
            </a:r>
            <a:r>
              <a:rPr lang="en-US" baseline="-25000">
                <a:latin typeface="Calibri" pitchFamily="34" charset="0"/>
                <a:cs typeface="Calibri" pitchFamily="34" charset="0"/>
                <a:sym typeface="Symbol" pitchFamily="18" charset="2"/>
              </a:rPr>
              <a:t>i </a:t>
            </a: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+ </a:t>
            </a:r>
            <a:r>
              <a:rPr lang="en-US" sz="1800">
                <a:solidFill>
                  <a:srgbClr val="B2B2B2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SC(A, R)/f</a:t>
            </a:r>
            <a:r>
              <a:rPr lang="en-US" baseline="-25000">
                <a:solidFill>
                  <a:srgbClr val="B2B2B2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R</a:t>
            </a:r>
            <a:r>
              <a:rPr lang="en-US" sz="1800">
                <a:solidFill>
                  <a:srgbClr val="B2B2B2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</a:t>
            </a:r>
            <a:endParaRPr lang="el-GR" sz="1800">
              <a:solidFill>
                <a:srgbClr val="B2B2B2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27661" name="Text Box 10"/>
          <p:cNvSpPr txBox="1">
            <a:spLocks noChangeArrowheads="1"/>
          </p:cNvSpPr>
          <p:nvPr/>
        </p:nvSpPr>
        <p:spPr bwMode="auto">
          <a:xfrm>
            <a:off x="590550" y="4171950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Αν το Α δεν είναι υποψήφιο κλειδί -- ευρετήριο συστάδων</a:t>
            </a:r>
          </a:p>
        </p:txBody>
      </p:sp>
      <p:sp>
        <p:nvSpPr>
          <p:cNvPr id="27662" name="Text Box 11"/>
          <p:cNvSpPr txBox="1">
            <a:spLocks noChangeArrowheads="1"/>
          </p:cNvSpPr>
          <p:nvPr/>
        </p:nvSpPr>
        <p:spPr bwMode="auto">
          <a:xfrm>
            <a:off x="5003800" y="1569055"/>
            <a:ext cx="3455988" cy="1323439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6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n-US" sz="16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αριθμός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endParaRPr lang="el-GR" sz="16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6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SC(A, R):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μέσος αριθμός πλειάδων που ικανοποιεί μια συνθήκη </a:t>
            </a:r>
          </a:p>
          <a:p>
            <a:pPr eaLnBrk="0" hangingPunct="0"/>
            <a:r>
              <a:rPr lang="en-US" sz="16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</a:t>
            </a:r>
            <a:r>
              <a:rPr lang="en-US" sz="16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παράγοντας ομαδοποίησης</a:t>
            </a:r>
          </a:p>
          <a:p>
            <a:pPr eaLnBrk="0" hangingPunct="0"/>
            <a:r>
              <a:rPr lang="en-US" sz="16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HT</a:t>
            </a:r>
            <a:r>
              <a:rPr lang="en-US" sz="16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αριθμός </a:t>
            </a:r>
            <a:r>
              <a:rPr lang="el-GR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επιπέδων (ύψος)</a:t>
            </a:r>
            <a:endParaRPr lang="el-GR" sz="16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63" name="Text Box 12"/>
          <p:cNvSpPr txBox="1">
            <a:spLocks noChangeArrowheads="1"/>
          </p:cNvSpPr>
          <p:nvPr/>
        </p:nvSpPr>
        <p:spPr bwMode="auto">
          <a:xfrm>
            <a:off x="238125" y="5346700"/>
            <a:ext cx="854868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i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ΣΗΜΕΙΩΣΗ: Πρωτεύον ευρετήριο στο Α, σημαίνει ότι οι εγγραφές του αρχείου δεδομένων είναι ταξινομημένες (διατεταγμένες) ως προς Α άρα οι υπόλοιπες εγγραφές με την ίδια τιμή (αν υπάρχουν) βρίσκονται σε γειτονικά 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blocks</a:t>
            </a:r>
            <a:r>
              <a:rPr lang="el-GR" i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του αρχείου δεδομένων</a:t>
            </a:r>
          </a:p>
        </p:txBody>
      </p:sp>
      <p:sp>
        <p:nvSpPr>
          <p:cNvPr id="27664" name="Line 13"/>
          <p:cNvSpPr>
            <a:spLocks noChangeShapeType="1"/>
          </p:cNvSpPr>
          <p:nvPr/>
        </p:nvSpPr>
        <p:spPr bwMode="auto">
          <a:xfrm flipH="1">
            <a:off x="4514850" y="48196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Text Box 14"/>
          <p:cNvSpPr txBox="1">
            <a:spLocks noChangeArrowheads="1"/>
          </p:cNvSpPr>
          <p:nvPr/>
        </p:nvSpPr>
        <p:spPr bwMode="auto">
          <a:xfrm>
            <a:off x="5257800" y="4657725"/>
            <a:ext cx="3305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Εύρεση και των υπόλοιπων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76053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– συνθήκη ισότητας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4D3984-8997-4CBD-BDFB-2E9BA30CB3B6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400835" y="1470580"/>
            <a:ext cx="434084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Ε4 Χρήση δευτερεύοντος </a:t>
            </a:r>
            <a:r>
              <a:rPr lang="el-GR" sz="28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 δεντρικού </a:t>
            </a: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ευρετηρίου</a:t>
            </a: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238125" y="2752725"/>
            <a:ext cx="8248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Μπορεί να χρησιμοποιηθεί μόνο αν υπάρχει τέτοιο ευρετήριο στο Α</a:t>
            </a: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1695450" y="4029075"/>
            <a:ext cx="487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28681" name="Rectangle 6"/>
          <p:cNvSpPr>
            <a:spLocks noChangeArrowheads="1"/>
          </p:cNvSpPr>
          <p:nvPr/>
        </p:nvSpPr>
        <p:spPr bwMode="auto">
          <a:xfrm>
            <a:off x="2152650" y="35814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HT</a:t>
            </a:r>
            <a:r>
              <a:rPr lang="en-US" baseline="-25000">
                <a:latin typeface="Calibri" pitchFamily="34" charset="0"/>
                <a:cs typeface="Calibri" pitchFamily="34" charset="0"/>
                <a:sym typeface="Symbol" pitchFamily="18" charset="2"/>
              </a:rPr>
              <a:t>i </a:t>
            </a: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+ 1</a:t>
            </a:r>
            <a:endParaRPr lang="el-GR" sz="1800"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28682" name="Rectangle 7"/>
          <p:cNvSpPr>
            <a:spLocks noChangeArrowheads="1"/>
          </p:cNvSpPr>
          <p:nvPr/>
        </p:nvSpPr>
        <p:spPr bwMode="auto">
          <a:xfrm>
            <a:off x="1971675" y="4772025"/>
            <a:ext cx="352425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HT</a:t>
            </a:r>
            <a:r>
              <a:rPr lang="en-US" baseline="-25000">
                <a:latin typeface="Calibri" pitchFamily="34" charset="0"/>
                <a:cs typeface="Calibri" pitchFamily="34" charset="0"/>
                <a:sym typeface="Symbol" pitchFamily="18" charset="2"/>
              </a:rPr>
              <a:t>i </a:t>
            </a: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+ </a:t>
            </a:r>
            <a:r>
              <a:rPr lang="el-GR" sz="1800" i="1">
                <a:solidFill>
                  <a:srgbClr val="99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ενδιάμεσο επίπεδο</a:t>
            </a:r>
            <a:r>
              <a:rPr lang="el-GR" sz="1800"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  <a:cs typeface="Calibri" pitchFamily="34" charset="0"/>
                <a:sym typeface="Symbol" pitchFamily="18" charset="2"/>
              </a:rPr>
              <a:t>+</a:t>
            </a:r>
            <a:r>
              <a:rPr lang="en-US" sz="1800">
                <a:latin typeface="Calibri" pitchFamily="34" charset="0"/>
                <a:cs typeface="Calibri" pitchFamily="34" charset="0"/>
                <a:sym typeface="Symbol" pitchFamily="18" charset="2"/>
              </a:rPr>
              <a:t>SC(A, R) </a:t>
            </a:r>
            <a:endParaRPr lang="el-GR" sz="1800"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28683" name="Text Box 8"/>
          <p:cNvSpPr txBox="1">
            <a:spLocks noChangeArrowheads="1"/>
          </p:cNvSpPr>
          <p:nvPr/>
        </p:nvSpPr>
        <p:spPr bwMode="auto">
          <a:xfrm>
            <a:off x="438150" y="4267200"/>
            <a:ext cx="80962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Αν το Α δεν είναι υποψήφιο κλειδί </a:t>
            </a:r>
            <a:r>
              <a:rPr lang="el-GR" b="1" u="sng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+</a:t>
            </a:r>
            <a:r>
              <a:rPr lang="el-GR" b="1">
                <a:latin typeface="Calibri" pitchFamily="34" charset="0"/>
                <a:cs typeface="Calibri" pitchFamily="34" charset="0"/>
              </a:rPr>
              <a:t> </a:t>
            </a:r>
            <a:r>
              <a:rPr lang="el-GR">
                <a:latin typeface="Calibri" pitchFamily="34" charset="0"/>
                <a:cs typeface="Calibri" pitchFamily="34" charset="0"/>
              </a:rPr>
              <a:t>κόστος για την εύρεση των υπολοίπων</a:t>
            </a:r>
          </a:p>
        </p:txBody>
      </p:sp>
      <p:sp>
        <p:nvSpPr>
          <p:cNvPr id="28684" name="Text Box 9"/>
          <p:cNvSpPr txBox="1">
            <a:spLocks noChangeArrowheads="1"/>
          </p:cNvSpPr>
          <p:nvPr/>
        </p:nvSpPr>
        <p:spPr bwMode="auto">
          <a:xfrm>
            <a:off x="571500" y="3143250"/>
            <a:ext cx="617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Αν το Α είναι υποψήφιο κλειδί</a:t>
            </a:r>
          </a:p>
        </p:txBody>
      </p:sp>
      <p:sp>
        <p:nvSpPr>
          <p:cNvPr id="28685" name="Text Box 10"/>
          <p:cNvSpPr txBox="1">
            <a:spLocks noChangeArrowheads="1"/>
          </p:cNvSpPr>
          <p:nvPr/>
        </p:nvSpPr>
        <p:spPr bwMode="auto">
          <a:xfrm>
            <a:off x="276225" y="5705475"/>
            <a:ext cx="85058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Στη χειρότερη περίπτωση κάθε εγγραφή που </a:t>
            </a:r>
            <a:r>
              <a:rPr lang="el-GR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ικανοποιεί </a:t>
            </a:r>
            <a:r>
              <a:rPr lang="el-GR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τη συνθήκη σε </a:t>
            </a:r>
            <a:r>
              <a:rPr lang="el-GR" b="1" u="sng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διαφορετικό </a:t>
            </a:r>
            <a:r>
              <a:rPr lang="en-US" b="1" u="sng" dirty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</a:rPr>
              <a:t>block</a:t>
            </a:r>
            <a:endParaRPr lang="el-GR" b="1" u="sng" dirty="0">
              <a:solidFill>
                <a:schemeClr val="tx2">
                  <a:lumMod val="40000"/>
                  <a:lumOff val="60000"/>
                </a:schemeClr>
              </a:solidFill>
              <a:latin typeface="Calibri" pitchFamily="34" charset="0"/>
            </a:endParaRPr>
          </a:p>
        </p:txBody>
      </p:sp>
      <p:sp>
        <p:nvSpPr>
          <p:cNvPr id="28686" name="Text Box 11"/>
          <p:cNvSpPr txBox="1">
            <a:spLocks noChangeArrowheads="1"/>
          </p:cNvSpPr>
          <p:nvPr/>
        </p:nvSpPr>
        <p:spPr bwMode="auto">
          <a:xfrm>
            <a:off x="5495467" y="1527142"/>
            <a:ext cx="3280888" cy="1169551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n-US" sz="14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αριθμός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endParaRPr lang="el-GR" sz="14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SC(A, R):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μέσος αριθμός πλειάδων που ικανοποιεί μια συνθήκη </a:t>
            </a:r>
          </a:p>
          <a:p>
            <a:pPr eaLnBrk="0" hangingPunct="0"/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</a:t>
            </a:r>
            <a:r>
              <a:rPr lang="en-US" sz="14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παράγοντας ομαδοποίησης</a:t>
            </a:r>
          </a:p>
          <a:p>
            <a:pPr eaLnBrk="0" hangingPunct="0"/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HT</a:t>
            </a:r>
            <a:r>
              <a:rPr lang="en-US" sz="14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αριθμός επιπέδων</a:t>
            </a:r>
          </a:p>
        </p:txBody>
      </p:sp>
      <p:sp>
        <p:nvSpPr>
          <p:cNvPr id="28687" name="Line 12"/>
          <p:cNvSpPr>
            <a:spLocks noChangeShapeType="1"/>
          </p:cNvSpPr>
          <p:nvPr/>
        </p:nvSpPr>
        <p:spPr bwMode="auto">
          <a:xfrm flipH="1">
            <a:off x="3200400" y="379095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Text Box 13"/>
          <p:cNvSpPr txBox="1">
            <a:spLocks noChangeArrowheads="1"/>
          </p:cNvSpPr>
          <p:nvPr/>
        </p:nvSpPr>
        <p:spPr bwMode="auto">
          <a:xfrm>
            <a:off x="3686175" y="3571875"/>
            <a:ext cx="4152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  <a:cs typeface="Calibri" pitchFamily="34" charset="0"/>
              </a:rPr>
              <a:t>Εύρεση και μεταφορά της πρώτης</a:t>
            </a:r>
          </a:p>
        </p:txBody>
      </p:sp>
      <p:sp>
        <p:nvSpPr>
          <p:cNvPr id="28689" name="Line 14"/>
          <p:cNvSpPr>
            <a:spLocks noChangeShapeType="1"/>
          </p:cNvSpPr>
          <p:nvPr/>
        </p:nvSpPr>
        <p:spPr bwMode="auto">
          <a:xfrm flipH="1">
            <a:off x="3533775" y="5324475"/>
            <a:ext cx="438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Text Box 15"/>
          <p:cNvSpPr txBox="1">
            <a:spLocks noChangeArrowheads="1"/>
          </p:cNvSpPr>
          <p:nvPr/>
        </p:nvSpPr>
        <p:spPr bwMode="auto">
          <a:xfrm>
            <a:off x="3952875" y="5172075"/>
            <a:ext cx="3305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  <a:cs typeface="Calibri" pitchFamily="34" charset="0"/>
              </a:rPr>
              <a:t>Εύρεση και των υπόλοιπων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76054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– συνθήκη ισότητας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0DE3A0-D4C4-4EB5-8A2B-E7DFA467EDEB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2338366" y="1804483"/>
            <a:ext cx="42195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 </a:t>
            </a:r>
            <a:r>
              <a:rPr lang="el-GR" sz="24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 </a:t>
            </a:r>
            <a:r>
              <a:rPr lang="el-GR" sz="24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 sz="24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R)  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ή σ </a:t>
            </a:r>
            <a:r>
              <a:rPr lang="el-GR" sz="24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 </a:t>
            </a:r>
            <a:r>
              <a:rPr lang="el-GR" sz="24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 </a:t>
            </a:r>
            <a:r>
              <a:rPr lang="en-US" sz="24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R) </a:t>
            </a:r>
            <a:endParaRPr lang="el-GR" sz="2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– συνθήκη με σύγκριση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704034" y="2806383"/>
            <a:ext cx="7488237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 b="1" dirty="0">
                <a:latin typeface="Calibri" pitchFamily="34" charset="0"/>
                <a:cs typeface="Calibri" pitchFamily="34" charset="0"/>
              </a:rPr>
              <a:t>σ </a:t>
            </a:r>
            <a:r>
              <a:rPr lang="el-GR" sz="2400" b="1" baseline="-25000" dirty="0">
                <a:latin typeface="Calibri" pitchFamily="34" charset="0"/>
                <a:cs typeface="Calibri" pitchFamily="34" charset="0"/>
              </a:rPr>
              <a:t>Α </a:t>
            </a:r>
            <a:r>
              <a:rPr lang="el-GR" sz="2400" b="1" baseline="-25000" dirty="0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 sz="2400" b="1" baseline="-25000" dirty="0">
                <a:latin typeface="Calibri" pitchFamily="34" charset="0"/>
                <a:cs typeface="Calibri" pitchFamily="34" charset="0"/>
              </a:rPr>
              <a:t>u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(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R)</a:t>
            </a:r>
            <a:endParaRPr lang="el-GR" b="1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l-GR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l-GR" dirty="0" smtClean="0">
                <a:latin typeface="Calibri" pitchFamily="34" charset="0"/>
                <a:cs typeface="Calibri" pitchFamily="34" charset="0"/>
              </a:rPr>
              <a:t>Έστω </a:t>
            </a:r>
            <a:r>
              <a:rPr lang="el-GR" i="1" dirty="0">
                <a:latin typeface="Calibri" pitchFamily="34" charset="0"/>
                <a:cs typeface="Calibri" pitchFamily="34" charset="0"/>
              </a:rPr>
              <a:t>αύξουσα διάταξη</a:t>
            </a:r>
          </a:p>
          <a:p>
            <a:pPr algn="just"/>
            <a:endParaRPr lang="el-GR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l-GR" dirty="0" smtClean="0">
                <a:latin typeface="Calibri" pitchFamily="34" charset="0"/>
                <a:cs typeface="Calibri" pitchFamily="34" charset="0"/>
              </a:rPr>
              <a:t>Σειριακή ανάγνωση </a:t>
            </a:r>
          </a:p>
          <a:p>
            <a:pPr algn="just"/>
            <a:endParaRPr lang="el-GR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l-GR" dirty="0">
                <a:latin typeface="Calibri" pitchFamily="34" charset="0"/>
                <a:cs typeface="Calibri" pitchFamily="34" charset="0"/>
              </a:rPr>
              <a:t>Από το 1</a:t>
            </a:r>
            <a:r>
              <a:rPr lang="el-GR" baseline="30000" dirty="0">
                <a:latin typeface="Calibri" pitchFamily="34" charset="0"/>
                <a:cs typeface="Calibri" pitchFamily="34" charset="0"/>
              </a:rPr>
              <a:t>ο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</a:rPr>
              <a:t>block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του αρχείου έως την πρώτη εγγραφή με </a:t>
            </a:r>
            <a:r>
              <a:rPr lang="en-US" dirty="0">
                <a:latin typeface="Calibri" pitchFamily="34" charset="0"/>
                <a:cs typeface="Calibri" pitchFamily="34" charset="0"/>
              </a:rPr>
              <a:t>A &gt; u</a:t>
            </a:r>
          </a:p>
          <a:p>
            <a:pPr algn="just"/>
            <a:endParaRPr lang="en-US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l-GR" dirty="0">
                <a:latin typeface="Calibri" pitchFamily="34" charset="0"/>
                <a:cs typeface="Calibri" pitchFamily="34" charset="0"/>
              </a:rPr>
              <a:t>Κόστος?</a:t>
            </a:r>
          </a:p>
          <a:p>
            <a:pPr algn="just"/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5165529" y="2573518"/>
            <a:ext cx="3280888" cy="1169551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n-US" sz="14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αριθμός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endParaRPr lang="el-GR" sz="14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SC(A, R):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μέσος αριθμός πλειάδων που ικανοποιεί μια συνθήκη </a:t>
            </a:r>
          </a:p>
          <a:p>
            <a:pPr eaLnBrk="0" hangingPunct="0"/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</a:t>
            </a:r>
            <a:r>
              <a:rPr lang="en-US" sz="14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παράγοντας ομαδοποίησης</a:t>
            </a:r>
          </a:p>
          <a:p>
            <a:pPr eaLnBrk="0" hangingPunct="0"/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HT</a:t>
            </a:r>
            <a:r>
              <a:rPr lang="en-US" sz="14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αριθμός επιπέδων</a:t>
            </a:r>
          </a:p>
        </p:txBody>
      </p:sp>
      <p:sp>
        <p:nvSpPr>
          <p:cNvPr id="11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9F7EB4-F355-481D-988E-69BE65ABC927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31752" name="TextBox 13"/>
          <p:cNvSpPr txBox="1">
            <a:spLocks noChangeArrowheads="1"/>
          </p:cNvSpPr>
          <p:nvPr/>
        </p:nvSpPr>
        <p:spPr bwMode="auto">
          <a:xfrm>
            <a:off x="655933" y="2764378"/>
            <a:ext cx="7488237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 b="1" dirty="0">
                <a:latin typeface="Calibri" pitchFamily="34" charset="0"/>
                <a:cs typeface="Calibri" pitchFamily="34" charset="0"/>
              </a:rPr>
              <a:t>σ </a:t>
            </a:r>
            <a:r>
              <a:rPr lang="el-GR" sz="2400" b="1" baseline="-25000" dirty="0">
                <a:latin typeface="Calibri" pitchFamily="34" charset="0"/>
                <a:cs typeface="Calibri" pitchFamily="34" charset="0"/>
              </a:rPr>
              <a:t>Α </a:t>
            </a:r>
            <a:r>
              <a:rPr lang="el-GR" sz="2400" b="1" baseline="-25000" dirty="0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 sz="2400" b="1" baseline="-25000" dirty="0">
                <a:latin typeface="Calibri" pitchFamily="34" charset="0"/>
                <a:cs typeface="Calibri" pitchFamily="34" charset="0"/>
              </a:rPr>
              <a:t>u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 (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R)</a:t>
            </a:r>
            <a:endParaRPr lang="el-GR" b="1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l-GR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l-GR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l-GR" dirty="0" smtClean="0">
                <a:latin typeface="Calibri" pitchFamily="34" charset="0"/>
                <a:cs typeface="Calibri" pitchFamily="34" charset="0"/>
              </a:rPr>
              <a:t>Έστω </a:t>
            </a:r>
            <a:r>
              <a:rPr lang="el-GR" i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αρχείου σωρού </a:t>
            </a:r>
            <a:r>
              <a:rPr lang="el-GR" dirty="0">
                <a:latin typeface="Calibri" pitchFamily="34" charset="0"/>
                <a:cs typeface="Calibri" pitchFamily="34" charset="0"/>
              </a:rPr>
              <a:t>(δεν υπάρχει διάταξη) και Β+ δέντρο</a:t>
            </a:r>
          </a:p>
          <a:p>
            <a:pPr algn="just"/>
            <a:endParaRPr lang="el-GR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l-GR" dirty="0">
                <a:latin typeface="Calibri" pitchFamily="34" charset="0"/>
                <a:cs typeface="Calibri" pitchFamily="34" charset="0"/>
              </a:rPr>
              <a:t>Εύρεση στο Β+ δέντρο της τιμής </a:t>
            </a:r>
            <a:r>
              <a:rPr lang="en-US" dirty="0">
                <a:latin typeface="Calibri" pitchFamily="34" charset="0"/>
                <a:cs typeface="Calibri" pitchFamily="34" charset="0"/>
              </a:rPr>
              <a:t>u </a:t>
            </a:r>
          </a:p>
          <a:p>
            <a:pPr algn="just"/>
            <a:r>
              <a:rPr lang="el-GR" dirty="0">
                <a:latin typeface="Calibri" pitchFamily="34" charset="0"/>
                <a:cs typeface="Calibri" pitchFamily="34" charset="0"/>
              </a:rPr>
              <a:t>Χρήση εγγραφών στο φύλλο για τις υπόλοιπες τιμές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l-GR" dirty="0">
                <a:latin typeface="Calibri" pitchFamily="34" charset="0"/>
                <a:cs typeface="Calibri" pitchFamily="34" charset="0"/>
              </a:rPr>
              <a:t>Κόστος?</a:t>
            </a:r>
          </a:p>
          <a:p>
            <a:pPr algn="just"/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– συνθήκη με σύγκριση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4251130" y="1979629"/>
            <a:ext cx="3280888" cy="1169551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n-US" sz="14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αριθμός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endParaRPr lang="el-GR" sz="14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SC(A, R):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μέσος αριθμός πλειάδων που ικανοποιεί μια συνθήκη </a:t>
            </a:r>
          </a:p>
          <a:p>
            <a:pPr eaLnBrk="0" hangingPunct="0"/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</a:t>
            </a:r>
            <a:r>
              <a:rPr lang="en-US" sz="14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παράγοντας ομαδοποίησης</a:t>
            </a:r>
          </a:p>
          <a:p>
            <a:pPr eaLnBrk="0" hangingPunct="0"/>
            <a:r>
              <a:rPr lang="en-US" sz="1400" b="1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HT</a:t>
            </a:r>
            <a:r>
              <a:rPr lang="en-US" sz="1400" b="1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αριθμός επιπέδων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</a:t>
            </a:r>
            <a:r>
              <a:rPr lang="en-US" altLang="en-US"/>
              <a:t>α</a:t>
            </a:r>
            <a:r>
              <a:rPr lang="el-GR" altLang="en-US"/>
              <a:t>γγελία Πιτουρά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ED8DD-FE92-4488-9FD0-287F96AE68F6}" type="slidenum">
              <a:rPr lang="el-GR" altLang="en-US"/>
              <a:pPr/>
              <a:t>25</a:t>
            </a:fld>
            <a:endParaRPr lang="el-GR" altLang="en-US"/>
          </a:p>
        </p:txBody>
      </p:sp>
      <p:sp>
        <p:nvSpPr>
          <p:cNvPr id="616451" name="Text Box 3"/>
          <p:cNvSpPr txBox="1">
            <a:spLocks noChangeArrowheads="1"/>
          </p:cNvSpPr>
          <p:nvPr/>
        </p:nvSpPr>
        <p:spPr bwMode="auto">
          <a:xfrm>
            <a:off x="1038225" y="5019675"/>
            <a:ext cx="609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616453" name="Text Box 5"/>
          <p:cNvSpPr txBox="1">
            <a:spLocks noChangeArrowheads="1"/>
          </p:cNvSpPr>
          <p:nvPr/>
        </p:nvSpPr>
        <p:spPr bwMode="auto">
          <a:xfrm>
            <a:off x="683568" y="2586090"/>
            <a:ext cx="7696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Υπάρχει διαδρομή προσπέλασης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ευρετήριο) για </a:t>
            </a:r>
            <a:r>
              <a:rPr lang="el-GR" i="1" u="sng" dirty="0">
                <a:latin typeface="Calibri" pitchFamily="34" charset="0"/>
                <a:cs typeface="Calibri" pitchFamily="34" charset="0"/>
              </a:rPr>
              <a:t>ένα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από τα γνωρίσματα που εμφανίζονται σε οποιαδήποτε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συνθήκη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6454" name="Text Box 6"/>
          <p:cNvSpPr txBox="1">
            <a:spLocks noChangeArrowheads="1"/>
          </p:cNvSpPr>
          <p:nvPr/>
        </p:nvSpPr>
        <p:spPr bwMode="auto">
          <a:xfrm>
            <a:off x="514350" y="4457700"/>
            <a:ext cx="80772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Χρήση μιας από τις προηγούμενες μεθόδους για την ανάκτηση των εγγραφών που ικανοποιούν αυτήν την συνθήκη και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Έλεγχος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για κάθε επιλεγμένη εγγραφή αν ικανοποιεί και τις υπόλοιπες συνθήκες </a:t>
            </a:r>
          </a:p>
        </p:txBody>
      </p:sp>
      <p:sp>
        <p:nvSpPr>
          <p:cNvPr id="616455" name="Text Box 7"/>
          <p:cNvSpPr txBox="1">
            <a:spLocks noChangeArrowheads="1"/>
          </p:cNvSpPr>
          <p:nvPr/>
        </p:nvSpPr>
        <p:spPr bwMode="auto">
          <a:xfrm>
            <a:off x="447675" y="3562350"/>
            <a:ext cx="838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Επιλογή του γνωρίσματος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συνθήκη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με τη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μικρότερη</a:t>
            </a:r>
            <a:r>
              <a:rPr lang="el-GR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επιλεκτικότητα (γιατί;)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2528887" y="1490445"/>
            <a:ext cx="42195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 </a:t>
            </a:r>
            <a:r>
              <a:rPr lang="en-US" sz="28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lang="en-US" sz="20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el-GR" sz="2800" b="1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lang="en-US" sz="20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… </a:t>
            </a:r>
            <a:r>
              <a:rPr lang="en-US" sz="2800" b="1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en-US" sz="28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sz="2800" baseline="-25000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lang="en-US" sz="20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l-GR" sz="28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R)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με σύζευξη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</a:t>
            </a:r>
            <a:r>
              <a:rPr lang="en-US" altLang="en-US"/>
              <a:t>α</a:t>
            </a:r>
            <a:r>
              <a:rPr lang="el-GR" altLang="en-US"/>
              <a:t>γγελία Πιτουρά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2B443-6205-49E3-A1D4-BDC9324E4F81}" type="slidenum">
              <a:rPr lang="el-GR" altLang="en-US"/>
              <a:pPr/>
              <a:t>26</a:t>
            </a:fld>
            <a:endParaRPr lang="el-GR" altLang="en-US"/>
          </a:p>
        </p:txBody>
      </p:sp>
      <p:sp>
        <p:nvSpPr>
          <p:cNvPr id="619524" name="Text Box 4"/>
          <p:cNvSpPr txBox="1">
            <a:spLocks noChangeArrowheads="1"/>
          </p:cNvSpPr>
          <p:nvPr/>
        </p:nvSpPr>
        <p:spPr bwMode="auto">
          <a:xfrm>
            <a:off x="1066800" y="5257800"/>
            <a:ext cx="609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619526" name="Text Box 6"/>
          <p:cNvSpPr txBox="1">
            <a:spLocks noChangeArrowheads="1"/>
          </p:cNvSpPr>
          <p:nvPr/>
        </p:nvSpPr>
        <p:spPr bwMode="auto">
          <a:xfrm>
            <a:off x="755550" y="3254515"/>
            <a:ext cx="77662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Αν έστω και μία από τις συνθήκες δεν έχει διαδρομή προσπέλασης -&gt; σάρωση όλου του αρχείου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με διάζευξη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528887" y="1490445"/>
            <a:ext cx="42195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 </a:t>
            </a:r>
            <a:r>
              <a:rPr lang="en-US" sz="28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lang="en-US" sz="20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OR </a:t>
            </a:r>
            <a:r>
              <a:rPr lang="el-GR" sz="2800" b="1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lang="en-US" sz="20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… </a:t>
            </a:r>
            <a:r>
              <a:rPr lang="en-US" sz="2800" b="1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OR</a:t>
            </a:r>
            <a:r>
              <a:rPr lang="en-US" sz="28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sz="2800" baseline="-25000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lang="en-US" sz="20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l-GR" sz="28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R)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6F99-7C27-4FAB-B501-108528FEE293}" type="slidenum">
              <a:rPr lang="el-GR" altLang="en-US"/>
              <a:pPr/>
              <a:t>27</a:t>
            </a:fld>
            <a:endParaRPr lang="el-GR" altLang="en-US"/>
          </a:p>
        </p:txBody>
      </p:sp>
      <p:sp>
        <p:nvSpPr>
          <p:cNvPr id="628740" name="Text Box 4"/>
          <p:cNvSpPr txBox="1">
            <a:spLocks noChangeArrowheads="1"/>
          </p:cNvSpPr>
          <p:nvPr/>
        </p:nvSpPr>
        <p:spPr bwMode="auto">
          <a:xfrm>
            <a:off x="916855" y="3017604"/>
            <a:ext cx="7239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Σ1 Εμφωλευμένος (εσωτερικός - εξωτερικός) βρόγχος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Σ2 Χρήση μιας δομής προσπέλασης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Σ3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Ταξινόμηση-Συγχώνευση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597151" y="1663700"/>
            <a:ext cx="3987800" cy="396875"/>
            <a:chOff x="2367" y="2486"/>
            <a:chExt cx="2512" cy="250"/>
          </a:xfrm>
        </p:grpSpPr>
        <p:graphicFrame>
          <p:nvGraphicFramePr>
            <p:cNvPr id="628742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2707260679"/>
                </p:ext>
              </p:extLst>
            </p:nvPr>
          </p:nvGraphicFramePr>
          <p:xfrm>
            <a:off x="2617" y="2486"/>
            <a:ext cx="312" cy="191"/>
          </p:xfrm>
          <a:graphic>
            <a:graphicData uri="http://schemas.openxmlformats.org/presentationml/2006/ole">
              <p:oleObj spid="_x0000_s2055" name="Εξίσωση" r:id="rId4" imgW="228600" imgH="139700" progId="Equation.3">
                <p:embed/>
              </p:oleObj>
            </a:graphicData>
          </a:graphic>
        </p:graphicFrame>
        <p:sp>
          <p:nvSpPr>
            <p:cNvPr id="628743" name="Text Box 7"/>
            <p:cNvSpPr txBox="1">
              <a:spLocks noChangeArrowheads="1"/>
            </p:cNvSpPr>
            <p:nvPr/>
          </p:nvSpPr>
          <p:spPr bwMode="auto">
            <a:xfrm>
              <a:off x="2367" y="2486"/>
              <a:ext cx="25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R	</a:t>
              </a:r>
              <a:r>
                <a:rPr lang="el-GR" sz="2000" b="1" dirty="0" smtClean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      </a:t>
              </a:r>
              <a:r>
                <a:rPr lang="en-US" sz="2400" b="1" baseline="-25000" dirty="0" smtClean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R.A </a:t>
              </a:r>
              <a:r>
                <a:rPr lang="en-US" sz="2400" b="1" baseline="-250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op S.B</a:t>
              </a:r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   S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628744" name="Text Box 8"/>
          <p:cNvSpPr txBox="1">
            <a:spLocks noChangeArrowheads="1"/>
          </p:cNvSpPr>
          <p:nvPr/>
        </p:nvSpPr>
        <p:spPr bwMode="auto">
          <a:xfrm>
            <a:off x="438347" y="4507126"/>
            <a:ext cx="82677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Έχει σημασία πόσο χώρο μνήμης κάθε χρονική στιγμή </a:t>
            </a:r>
            <a:r>
              <a:rPr lang="en-US" dirty="0">
                <a:latin typeface="Calibri" pitchFamily="34" charset="0"/>
                <a:cs typeface="Calibri" pitchFamily="34" charset="0"/>
              </a:rPr>
              <a:t>(buffers)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μπορούμε να χρησιμοποιήσουμε για τις σχέσεις – δηλαδή, πόσα </a:t>
            </a:r>
            <a:r>
              <a:rPr lang="en-US" dirty="0">
                <a:latin typeface="Calibri" pitchFamily="34" charset="0"/>
                <a:cs typeface="Calibri" pitchFamily="34" charset="0"/>
              </a:rPr>
              <a:t>blocks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στην μνήμη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Αρχικά, ας υποθέσουμε ότι έχουμε </a:t>
            </a:r>
            <a:r>
              <a:rPr lang="el-GR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μόνο 2 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blocks</a:t>
            </a:r>
            <a:endParaRPr lang="el-GR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BC63A-4AF2-421D-B61C-1E802C99D116}" type="slidenum">
              <a:rPr lang="el-GR" altLang="en-US"/>
              <a:pPr/>
              <a:t>28</a:t>
            </a:fld>
            <a:endParaRPr lang="el-GR" altLang="en-US"/>
          </a:p>
        </p:txBody>
      </p:sp>
      <p:sp>
        <p:nvSpPr>
          <p:cNvPr id="629763" name="Text Box 3"/>
          <p:cNvSpPr txBox="1">
            <a:spLocks noChangeArrowheads="1"/>
          </p:cNvSpPr>
          <p:nvPr/>
        </p:nvSpPr>
        <p:spPr bwMode="auto">
          <a:xfrm>
            <a:off x="609600" y="1649692"/>
            <a:ext cx="79970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Σ1 Εμφωλευμένος (εσωτερικός-εξωτερικός) βρόγχος</a:t>
            </a:r>
          </a:p>
        </p:txBody>
      </p:sp>
      <p:sp>
        <p:nvSpPr>
          <p:cNvPr id="629764" name="Text Box 4"/>
          <p:cNvSpPr txBox="1">
            <a:spLocks noChangeArrowheads="1"/>
          </p:cNvSpPr>
          <p:nvPr/>
        </p:nvSpPr>
        <p:spPr bwMode="auto">
          <a:xfrm>
            <a:off x="838200" y="2743200"/>
            <a:ext cx="7620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Για κάθε </a:t>
            </a:r>
            <a:r>
              <a:rPr lang="el-GR" sz="2000" dirty="0">
                <a:solidFill>
                  <a:schemeClr val="accent1"/>
                </a:solidFill>
              </a:rPr>
              <a:t>εγγραφή</a:t>
            </a:r>
            <a:r>
              <a:rPr lang="el-GR" sz="2000" dirty="0"/>
              <a:t> </a:t>
            </a:r>
            <a:r>
              <a:rPr lang="en-US" sz="2000" dirty="0"/>
              <a:t>t </a:t>
            </a:r>
            <a:r>
              <a:rPr lang="el-GR" sz="2000" dirty="0"/>
              <a:t>της </a:t>
            </a:r>
            <a:r>
              <a:rPr lang="en-US" sz="2000" dirty="0"/>
              <a:t>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/>
              <a:t>	</a:t>
            </a:r>
            <a:r>
              <a:rPr lang="el-GR" sz="2000" dirty="0"/>
              <a:t>Για κάθε εγγραφή </a:t>
            </a:r>
            <a:r>
              <a:rPr lang="en-US" sz="2000" dirty="0"/>
              <a:t>s </a:t>
            </a:r>
            <a:r>
              <a:rPr lang="el-GR" sz="2000" dirty="0"/>
              <a:t>της </a:t>
            </a:r>
            <a:r>
              <a:rPr lang="en-US" sz="2000" dirty="0"/>
              <a:t>S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/>
              <a:t>		</a:t>
            </a:r>
            <a:r>
              <a:rPr lang="el-GR" sz="2000" dirty="0"/>
              <a:t>Αν </a:t>
            </a:r>
            <a:r>
              <a:rPr lang="en-US" sz="2000" dirty="0"/>
              <a:t>t[A] op s[B] </a:t>
            </a:r>
            <a:r>
              <a:rPr lang="el-GR" sz="2000" dirty="0"/>
              <a:t>πρόσθεσε το </a:t>
            </a:r>
            <a:r>
              <a:rPr lang="en-US" sz="2000" dirty="0"/>
              <a:t>t</a:t>
            </a:r>
            <a:r>
              <a:rPr lang="el-GR" sz="2000" dirty="0"/>
              <a:t> </a:t>
            </a:r>
            <a:r>
              <a:rPr lang="en-US" sz="2000" dirty="0"/>
              <a:t>s </a:t>
            </a:r>
            <a:r>
              <a:rPr lang="el-GR" sz="2000" dirty="0"/>
              <a:t>στο αποτέλεσμα</a:t>
            </a:r>
            <a:r>
              <a:rPr lang="en-US" sz="2000" dirty="0"/>
              <a:t> </a:t>
            </a:r>
            <a:endParaRPr lang="el-GR" sz="2000" dirty="0"/>
          </a:p>
        </p:txBody>
      </p:sp>
      <p:sp>
        <p:nvSpPr>
          <p:cNvPr id="629765" name="Text Box 5"/>
          <p:cNvSpPr txBox="1">
            <a:spLocks noChangeArrowheads="1"/>
          </p:cNvSpPr>
          <p:nvPr/>
        </p:nvSpPr>
        <p:spPr bwMode="auto">
          <a:xfrm>
            <a:off x="3048000" y="53340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aseline="-25000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cs typeface="Calibri" pitchFamily="34" charset="0"/>
              </a:rPr>
              <a:t>+</a:t>
            </a:r>
            <a:r>
              <a:rPr lang="en-US" sz="200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00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l-GR" sz="2000" baseline="-2500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l-GR" sz="2000">
                <a:latin typeface="Calibri" pitchFamily="34" charset="0"/>
                <a:cs typeface="Calibri" pitchFamily="34" charset="0"/>
              </a:rPr>
              <a:t> * b</a:t>
            </a:r>
            <a:r>
              <a:rPr lang="el-GR" sz="2000" baseline="-25000">
                <a:latin typeface="Calibri" pitchFamily="34" charset="0"/>
                <a:cs typeface="Calibri" pitchFamily="34" charset="0"/>
              </a:rPr>
              <a:t>S</a:t>
            </a:r>
            <a:endParaRPr lang="el-GR" sz="20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9766" name="Text Box 6"/>
          <p:cNvSpPr txBox="1">
            <a:spLocks noChangeArrowheads="1"/>
          </p:cNvSpPr>
          <p:nvPr/>
        </p:nvSpPr>
        <p:spPr bwMode="auto">
          <a:xfrm>
            <a:off x="381000" y="4958498"/>
            <a:ext cx="79145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cs typeface="Calibri" pitchFamily="34" charset="0"/>
              </a:rPr>
              <a:t>Αγνοώντας  </a:t>
            </a:r>
            <a:r>
              <a:rPr lang="el-GR" sz="2000" i="1" dirty="0" smtClean="0">
                <a:latin typeface="Calibri" pitchFamily="34" charset="0"/>
                <a:cs typeface="Calibri" pitchFamily="34" charset="0"/>
              </a:rPr>
              <a:t>το κόστος για την </a:t>
            </a:r>
            <a:r>
              <a:rPr lang="el-GR" sz="2000" i="1" dirty="0">
                <a:latin typeface="Calibri" pitchFamily="34" charset="0"/>
                <a:cs typeface="Calibri" pitchFamily="34" charset="0"/>
              </a:rPr>
              <a:t>εγγραφή των </a:t>
            </a:r>
            <a:r>
              <a:rPr lang="en-US" sz="2000" i="1" dirty="0"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2000" i="1" dirty="0">
                <a:latin typeface="Calibri" pitchFamily="34" charset="0"/>
                <a:cs typeface="Calibri" pitchFamily="34" charset="0"/>
              </a:rPr>
              <a:t>του αποτελέσματος</a:t>
            </a:r>
          </a:p>
        </p:txBody>
      </p:sp>
      <p:sp>
        <p:nvSpPr>
          <p:cNvPr id="629767" name="Rectangle 7"/>
          <p:cNvSpPr>
            <a:spLocks noChangeArrowheads="1"/>
          </p:cNvSpPr>
          <p:nvPr/>
        </p:nvSpPr>
        <p:spPr bwMode="auto">
          <a:xfrm>
            <a:off x="838200" y="2514600"/>
            <a:ext cx="7620000" cy="17526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BBF7D-358E-499B-8E1F-B431ADA7E024}" type="slidenum">
              <a:rPr lang="el-GR" altLang="en-US"/>
              <a:pPr/>
              <a:t>29</a:t>
            </a:fld>
            <a:endParaRPr lang="el-GR" altLang="en-US"/>
          </a:p>
        </p:txBody>
      </p:sp>
      <p:sp>
        <p:nvSpPr>
          <p:cNvPr id="630787" name="Text Box 3"/>
          <p:cNvSpPr txBox="1">
            <a:spLocks noChangeArrowheads="1"/>
          </p:cNvSpPr>
          <p:nvPr/>
        </p:nvSpPr>
        <p:spPr bwMode="auto">
          <a:xfrm>
            <a:off x="952500" y="1914525"/>
            <a:ext cx="77724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Για κάθε </a:t>
            </a:r>
            <a:r>
              <a:rPr lang="el-GR" sz="2000" dirty="0" err="1">
                <a:solidFill>
                  <a:schemeClr val="accent1"/>
                </a:solidFill>
              </a:rPr>
              <a:t>block</a:t>
            </a:r>
            <a:r>
              <a:rPr lang="el-GR" sz="2000" dirty="0"/>
              <a:t> </a:t>
            </a:r>
            <a:r>
              <a:rPr lang="el-GR" sz="2000" dirty="0" err="1"/>
              <a:t>B</a:t>
            </a:r>
            <a:r>
              <a:rPr lang="el-GR" sz="2000" baseline="-25000" dirty="0" err="1"/>
              <a:t>r</a:t>
            </a:r>
            <a:r>
              <a:rPr lang="en-US" sz="2000" dirty="0"/>
              <a:t> </a:t>
            </a:r>
            <a:r>
              <a:rPr lang="el-GR" sz="2000" dirty="0"/>
              <a:t>της </a:t>
            </a:r>
            <a:r>
              <a:rPr lang="en-US" sz="2000" dirty="0"/>
              <a:t>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/>
              <a:t>      </a:t>
            </a:r>
            <a:r>
              <a:rPr lang="el-GR" sz="2000" dirty="0"/>
              <a:t>Για κάθε </a:t>
            </a:r>
            <a:r>
              <a:rPr lang="el-GR" sz="2000" dirty="0" err="1"/>
              <a:t>block</a:t>
            </a:r>
            <a:r>
              <a:rPr lang="el-GR" sz="2000" dirty="0"/>
              <a:t> B</a:t>
            </a:r>
            <a:r>
              <a:rPr lang="en-US" sz="2000" baseline="-25000" dirty="0"/>
              <a:t>s</a:t>
            </a:r>
            <a:r>
              <a:rPr lang="en-US" sz="2000" dirty="0"/>
              <a:t> </a:t>
            </a:r>
            <a:r>
              <a:rPr lang="el-GR" sz="2000" dirty="0"/>
              <a:t>της </a:t>
            </a:r>
            <a:r>
              <a:rPr lang="en-US" sz="2000" dirty="0"/>
              <a:t>S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/>
              <a:t>            </a:t>
            </a:r>
            <a:r>
              <a:rPr lang="el-GR" sz="2000" dirty="0"/>
              <a:t>Για κάθε εγγραφή </a:t>
            </a:r>
            <a:r>
              <a:rPr lang="en-US" sz="2000" dirty="0"/>
              <a:t>t </a:t>
            </a:r>
            <a:r>
              <a:rPr lang="el-GR" sz="2000" dirty="0"/>
              <a:t>του </a:t>
            </a:r>
            <a:r>
              <a:rPr lang="el-GR" sz="2000" dirty="0" err="1"/>
              <a:t>B</a:t>
            </a:r>
            <a:r>
              <a:rPr lang="el-GR" sz="2000" baseline="-25000" dirty="0" err="1"/>
              <a:t>r</a:t>
            </a:r>
            <a:endParaRPr lang="en-US" sz="2000" dirty="0"/>
          </a:p>
          <a:p>
            <a:pPr eaLnBrk="0" hangingPunct="0">
              <a:spcBef>
                <a:spcPct val="50000"/>
              </a:spcBef>
            </a:pPr>
            <a:r>
              <a:rPr lang="en-US" sz="2000" dirty="0"/>
              <a:t>	     </a:t>
            </a:r>
            <a:r>
              <a:rPr lang="el-GR" sz="2000" dirty="0"/>
              <a:t>Για κάθε εγγραφή </a:t>
            </a:r>
            <a:r>
              <a:rPr lang="en-US" sz="2000" dirty="0"/>
              <a:t>s </a:t>
            </a:r>
            <a:r>
              <a:rPr lang="el-GR" sz="2000" dirty="0"/>
              <a:t>του B</a:t>
            </a:r>
            <a:r>
              <a:rPr lang="en-US" sz="2000" baseline="-25000" dirty="0"/>
              <a:t>s</a:t>
            </a:r>
            <a:endParaRPr lang="en-US" sz="2000" dirty="0"/>
          </a:p>
          <a:p>
            <a:pPr eaLnBrk="0" hangingPunct="0">
              <a:spcBef>
                <a:spcPct val="50000"/>
              </a:spcBef>
            </a:pPr>
            <a:r>
              <a:rPr lang="en-US" sz="2000" dirty="0"/>
              <a:t>		</a:t>
            </a:r>
            <a:r>
              <a:rPr lang="el-GR" sz="2000" dirty="0"/>
              <a:t>Αν </a:t>
            </a:r>
            <a:r>
              <a:rPr lang="en-US" sz="2000" dirty="0"/>
              <a:t>t[A] op s[B] </a:t>
            </a:r>
            <a:r>
              <a:rPr lang="el-GR" sz="2000" dirty="0"/>
              <a:t>πρόσθεσε το </a:t>
            </a:r>
            <a:r>
              <a:rPr lang="en-US" sz="2000" dirty="0"/>
              <a:t>t s </a:t>
            </a:r>
            <a:r>
              <a:rPr lang="el-GR" sz="2000" dirty="0"/>
              <a:t>στο αποτέλεσμα</a:t>
            </a:r>
            <a:r>
              <a:rPr lang="en-US" sz="2000" dirty="0"/>
              <a:t> </a:t>
            </a:r>
            <a:endParaRPr lang="el-GR" sz="2000" dirty="0"/>
          </a:p>
        </p:txBody>
      </p:sp>
      <p:sp>
        <p:nvSpPr>
          <p:cNvPr id="630788" name="Text Box 4"/>
          <p:cNvSpPr txBox="1">
            <a:spLocks noChangeArrowheads="1"/>
          </p:cNvSpPr>
          <p:nvPr/>
        </p:nvSpPr>
        <p:spPr bwMode="auto">
          <a:xfrm>
            <a:off x="5915025" y="4733925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aseline="-25000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+ </a:t>
            </a:r>
            <a:r>
              <a:rPr lang="el-GR" sz="200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b</a:t>
            </a:r>
            <a:r>
              <a:rPr lang="el-GR" sz="2000" baseline="-2500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l-GR" sz="2000">
                <a:latin typeface="Calibri" pitchFamily="34" charset="0"/>
                <a:cs typeface="Calibri" pitchFamily="34" charset="0"/>
              </a:rPr>
              <a:t> * b</a:t>
            </a:r>
            <a:r>
              <a:rPr lang="el-GR" sz="2000" baseline="-25000">
                <a:latin typeface="Calibri" pitchFamily="34" charset="0"/>
                <a:cs typeface="Calibri" pitchFamily="34" charset="0"/>
              </a:rPr>
              <a:t>S</a:t>
            </a:r>
            <a:endParaRPr lang="el-GR" sz="20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0789" name="Text Box 5"/>
          <p:cNvSpPr txBox="1">
            <a:spLocks noChangeArrowheads="1"/>
          </p:cNvSpPr>
          <p:nvPr/>
        </p:nvSpPr>
        <p:spPr bwMode="auto">
          <a:xfrm>
            <a:off x="409575" y="4381500"/>
            <a:ext cx="6762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cs typeface="Calibri" pitchFamily="34" charset="0"/>
              </a:rPr>
              <a:t>Αγνοώντας  την εγγραφή των </a:t>
            </a:r>
            <a:r>
              <a:rPr lang="en-US" sz="2000" i="1">
                <a:latin typeface="Calibri" pitchFamily="34" charset="0"/>
                <a:cs typeface="Calibri" pitchFamily="34" charset="0"/>
              </a:rPr>
              <a:t>blocks </a:t>
            </a:r>
            <a:r>
              <a:rPr lang="el-GR" sz="2000" i="1">
                <a:latin typeface="Calibri" pitchFamily="34" charset="0"/>
                <a:cs typeface="Calibri" pitchFamily="34" charset="0"/>
              </a:rPr>
              <a:t>του αποτελέσματος</a:t>
            </a:r>
          </a:p>
        </p:txBody>
      </p:sp>
      <p:sp>
        <p:nvSpPr>
          <p:cNvPr id="630790" name="Text Box 6"/>
          <p:cNvSpPr txBox="1">
            <a:spLocks noChangeArrowheads="1"/>
          </p:cNvSpPr>
          <p:nvPr/>
        </p:nvSpPr>
        <p:spPr bwMode="auto">
          <a:xfrm>
            <a:off x="247650" y="5448300"/>
            <a:ext cx="8448675" cy="396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cs typeface="Calibri" pitchFamily="34" charset="0"/>
              </a:rPr>
              <a:t>Συμφέρει η τοποθέτηση της </a:t>
            </a:r>
            <a:r>
              <a:rPr lang="el-GR" sz="2000" i="1">
                <a:latin typeface="Calibri" pitchFamily="34" charset="0"/>
                <a:cs typeface="Calibri" pitchFamily="34" charset="0"/>
              </a:rPr>
              <a:t>μικρότερης</a:t>
            </a:r>
            <a:r>
              <a:rPr lang="el-GR" sz="2000">
                <a:latin typeface="Calibri" pitchFamily="34" charset="0"/>
                <a:cs typeface="Calibri" pitchFamily="34" charset="0"/>
              </a:rPr>
              <a:t> σχέσης στον εξωτερικό βρόγχο</a:t>
            </a:r>
          </a:p>
        </p:txBody>
      </p:sp>
      <p:sp>
        <p:nvSpPr>
          <p:cNvPr id="630791" name="Rectangle 7"/>
          <p:cNvSpPr>
            <a:spLocks noChangeArrowheads="1"/>
          </p:cNvSpPr>
          <p:nvPr/>
        </p:nvSpPr>
        <p:spPr bwMode="auto">
          <a:xfrm>
            <a:off x="962025" y="1828800"/>
            <a:ext cx="7772400" cy="24384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  <p:sp>
        <p:nvSpPr>
          <p:cNvPr id="81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38B204-8D72-43DB-935D-F633B9CFD24C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1692275" y="3429000"/>
            <a:ext cx="5867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Συντακτική Ανάλυση &amp; Μετάφραση 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Βελτιστοποίηση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 dirty="0" smtClean="0">
                <a:latin typeface="Calibri" pitchFamily="34" charset="0"/>
                <a:cs typeface="Calibri" pitchFamily="34" charset="0"/>
              </a:rPr>
              <a:t>Υπολογισμός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(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Εκτέλεση)</a:t>
            </a:r>
            <a:endParaRPr lang="el-GR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539552" y="2564904"/>
            <a:ext cx="8048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Τα  βασικά βήματα στην επεξεργασία μιας ερώτησης είναι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Βήματα Επεξεργασίας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 dirty="0"/>
              <a:t>Ευαγγελία </a:t>
            </a:r>
            <a:r>
              <a:rPr lang="el-GR" altLang="en-US" dirty="0" err="1"/>
              <a:t>Πιτουρά</a:t>
            </a:r>
            <a:endParaRPr lang="el-GR" altLang="en-US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34F5C-91D9-4A94-BC50-A812252E2853}" type="slidenum">
              <a:rPr lang="el-GR" altLang="en-US"/>
              <a:pPr/>
              <a:t>30</a:t>
            </a:fld>
            <a:endParaRPr lang="el-GR" altLang="en-US"/>
          </a:p>
        </p:txBody>
      </p:sp>
      <p:sp>
        <p:nvSpPr>
          <p:cNvPr id="632835" name="Text Box 3"/>
          <p:cNvSpPr txBox="1">
            <a:spLocks noChangeArrowheads="1"/>
          </p:cNvSpPr>
          <p:nvPr/>
        </p:nvSpPr>
        <p:spPr bwMode="auto">
          <a:xfrm>
            <a:off x="503723" y="1631441"/>
            <a:ext cx="7239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Σ2 Χρήση μιας δομής προσπέλασης</a:t>
            </a:r>
          </a:p>
        </p:txBody>
      </p:sp>
      <p:sp>
        <p:nvSpPr>
          <p:cNvPr id="632836" name="Text Box 4"/>
          <p:cNvSpPr txBox="1">
            <a:spLocks noChangeArrowheads="1"/>
          </p:cNvSpPr>
          <p:nvPr/>
        </p:nvSpPr>
        <p:spPr bwMode="auto">
          <a:xfrm>
            <a:off x="295254" y="2305064"/>
            <a:ext cx="85629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cs typeface="Calibri" pitchFamily="34" charset="0"/>
              </a:rPr>
              <a:t>Η σχέση για την οποία υπάρχει ευρετήριο τοποθετείται στον </a:t>
            </a:r>
            <a:r>
              <a:rPr lang="el-GR" sz="2000" i="1">
                <a:latin typeface="Calibri" pitchFamily="34" charset="0"/>
                <a:cs typeface="Calibri" pitchFamily="34" charset="0"/>
              </a:rPr>
              <a:t>εσωτερικό</a:t>
            </a:r>
            <a:r>
              <a:rPr lang="el-GR" sz="2000">
                <a:latin typeface="Calibri" pitchFamily="34" charset="0"/>
                <a:cs typeface="Calibri" pitchFamily="34" charset="0"/>
              </a:rPr>
              <a:t> βρόγχο. Έστω ότι υπάρχει ευρετήριο για το γνώρισμα Β της σχέσης </a:t>
            </a:r>
            <a:r>
              <a:rPr lang="en-US" sz="2000">
                <a:latin typeface="Calibri" pitchFamily="34" charset="0"/>
                <a:cs typeface="Calibri" pitchFamily="34" charset="0"/>
              </a:rPr>
              <a:t>S</a:t>
            </a:r>
            <a:endParaRPr lang="el-GR" sz="20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2837" name="Text Box 5"/>
          <p:cNvSpPr txBox="1">
            <a:spLocks noChangeArrowheads="1"/>
          </p:cNvSpPr>
          <p:nvPr/>
        </p:nvSpPr>
        <p:spPr bwMode="auto">
          <a:xfrm>
            <a:off x="1571604" y="5429264"/>
            <a:ext cx="72152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 err="1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+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sz="20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* </a:t>
            </a:r>
            <a:r>
              <a:rPr lang="en-US" sz="2000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όπου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C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το κόστος μιας επιλογής στο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S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(δηλαδή της εύρεσης της εγγραφής (εγγραφών) του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S 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που ικανοποιούν τη συνθήκη)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19079" y="3200414"/>
            <a:ext cx="8229600" cy="2133600"/>
            <a:chOff x="288" y="2304"/>
            <a:chExt cx="5136" cy="1200"/>
          </a:xfrm>
        </p:grpSpPr>
        <p:sp>
          <p:nvSpPr>
            <p:cNvPr id="632839" name="Text Box 7"/>
            <p:cNvSpPr txBox="1">
              <a:spLocks noChangeArrowheads="1"/>
            </p:cNvSpPr>
            <p:nvPr/>
          </p:nvSpPr>
          <p:spPr bwMode="auto">
            <a:xfrm>
              <a:off x="336" y="2400"/>
              <a:ext cx="5088" cy="9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Calibri" pitchFamily="34" charset="0"/>
                  <a:cs typeface="Calibri" pitchFamily="34" charset="0"/>
                </a:rPr>
                <a:t>Για κάθε </a:t>
              </a:r>
              <a:r>
                <a:rPr lang="el-GR" sz="2000" dirty="0" err="1">
                  <a:latin typeface="Calibri" pitchFamily="34" charset="0"/>
                  <a:cs typeface="Calibri" pitchFamily="34" charset="0"/>
                </a:rPr>
                <a:t>block</a:t>
              </a:r>
              <a:r>
                <a:rPr lang="el-GR" sz="2000" dirty="0">
                  <a:latin typeface="Calibri" pitchFamily="34" charset="0"/>
                  <a:cs typeface="Calibri" pitchFamily="34" charset="0"/>
                </a:rPr>
                <a:t> </a:t>
              </a:r>
              <a:r>
                <a:rPr lang="el-GR" sz="2000" dirty="0" err="1">
                  <a:latin typeface="Calibri" pitchFamily="34" charset="0"/>
                  <a:cs typeface="Calibri" pitchFamily="34" charset="0"/>
                </a:rPr>
                <a:t>B</a:t>
              </a:r>
              <a:r>
                <a:rPr lang="el-GR" sz="2000" baseline="-25000" dirty="0" err="1">
                  <a:latin typeface="Calibri" pitchFamily="34" charset="0"/>
                  <a:cs typeface="Calibri" pitchFamily="34" charset="0"/>
                </a:rPr>
                <a:t>r</a:t>
              </a:r>
              <a:r>
                <a:rPr lang="en-US" sz="2000" dirty="0">
                  <a:latin typeface="Calibri" pitchFamily="34" charset="0"/>
                  <a:cs typeface="Calibri" pitchFamily="34" charset="0"/>
                </a:rPr>
                <a:t> </a:t>
              </a:r>
              <a:r>
                <a:rPr lang="el-GR" sz="2000" dirty="0">
                  <a:latin typeface="Calibri" pitchFamily="34" charset="0"/>
                  <a:cs typeface="Calibri" pitchFamily="34" charset="0"/>
                </a:rPr>
                <a:t>της </a:t>
              </a:r>
              <a:r>
                <a:rPr lang="en-US" sz="2000" dirty="0">
                  <a:latin typeface="Calibri" pitchFamily="34" charset="0"/>
                  <a:cs typeface="Calibri" pitchFamily="34" charset="0"/>
                </a:rPr>
                <a:t>R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 dirty="0">
                  <a:latin typeface="Calibri" pitchFamily="34" charset="0"/>
                  <a:cs typeface="Calibri" pitchFamily="34" charset="0"/>
                </a:rPr>
                <a:t>            </a:t>
              </a:r>
              <a:r>
                <a:rPr lang="el-GR" sz="2000" dirty="0">
                  <a:latin typeface="Calibri" pitchFamily="34" charset="0"/>
                  <a:cs typeface="Calibri" pitchFamily="34" charset="0"/>
                </a:rPr>
                <a:t>Για κάθε εγγραφή </a:t>
              </a:r>
              <a:r>
                <a:rPr lang="en-US" sz="2000" dirty="0">
                  <a:latin typeface="Calibri" pitchFamily="34" charset="0"/>
                  <a:cs typeface="Calibri" pitchFamily="34" charset="0"/>
                </a:rPr>
                <a:t>t </a:t>
              </a:r>
              <a:r>
                <a:rPr lang="el-GR" sz="2000" dirty="0">
                  <a:latin typeface="Calibri" pitchFamily="34" charset="0"/>
                  <a:cs typeface="Calibri" pitchFamily="34" charset="0"/>
                </a:rPr>
                <a:t>του </a:t>
              </a:r>
              <a:r>
                <a:rPr lang="el-GR" sz="2000" dirty="0" err="1">
                  <a:latin typeface="Calibri" pitchFamily="34" charset="0"/>
                  <a:cs typeface="Calibri" pitchFamily="34" charset="0"/>
                </a:rPr>
                <a:t>B</a:t>
              </a:r>
              <a:r>
                <a:rPr lang="el-GR" sz="2000" baseline="-25000" dirty="0" err="1">
                  <a:latin typeface="Calibri" pitchFamily="34" charset="0"/>
                  <a:cs typeface="Calibri" pitchFamily="34" charset="0"/>
                </a:rPr>
                <a:t>r</a:t>
              </a:r>
              <a:r>
                <a:rPr lang="el-GR" sz="2000" baseline="-25000" dirty="0">
                  <a:latin typeface="Calibri" pitchFamily="34" charset="0"/>
                  <a:cs typeface="Calibri" pitchFamily="34" charset="0"/>
                </a:rPr>
                <a:t> </a:t>
              </a:r>
              <a:endParaRPr lang="en-US" sz="2000" dirty="0">
                <a:latin typeface="Calibri" pitchFamily="34" charset="0"/>
                <a:cs typeface="Calibri" pitchFamily="34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000" dirty="0">
                  <a:latin typeface="Calibri" pitchFamily="34" charset="0"/>
                  <a:cs typeface="Calibri" pitchFamily="34" charset="0"/>
                </a:rPr>
                <a:t>	     </a:t>
              </a:r>
              <a:r>
                <a:rPr lang="el-GR" sz="2000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Χρησιμοποίησε το ευρετήριο</a:t>
              </a:r>
              <a:r>
                <a:rPr lang="el-GR" sz="2000" dirty="0">
                  <a:latin typeface="Calibri" pitchFamily="34" charset="0"/>
                  <a:cs typeface="Calibri" pitchFamily="34" charset="0"/>
                </a:rPr>
                <a:t> στο </a:t>
              </a:r>
              <a:r>
                <a:rPr lang="en-US" sz="2000" dirty="0">
                  <a:latin typeface="Calibri" pitchFamily="34" charset="0"/>
                  <a:cs typeface="Calibri" pitchFamily="34" charset="0"/>
                </a:rPr>
                <a:t>B</a:t>
              </a:r>
              <a:r>
                <a:rPr lang="el-GR" sz="2000" dirty="0">
                  <a:latin typeface="Calibri" pitchFamily="34" charset="0"/>
                  <a:cs typeface="Calibri" pitchFamily="34" charset="0"/>
                </a:rPr>
                <a:t> για να βρεις τις   </a:t>
              </a:r>
              <a:r>
                <a:rPr lang="el-GR" sz="2000" dirty="0" smtClean="0">
                  <a:latin typeface="Calibri" pitchFamily="34" charset="0"/>
                  <a:cs typeface="Calibri" pitchFamily="34" charset="0"/>
                </a:rPr>
                <a:t>εγγραφές </a:t>
              </a:r>
              <a:r>
                <a:rPr lang="en-US" sz="2000" dirty="0">
                  <a:latin typeface="Calibri" pitchFamily="34" charset="0"/>
                  <a:cs typeface="Calibri" pitchFamily="34" charset="0"/>
                </a:rPr>
                <a:t>s </a:t>
              </a:r>
              <a:r>
                <a:rPr lang="el-GR" sz="2000" dirty="0">
                  <a:latin typeface="Calibri" pitchFamily="34" charset="0"/>
                  <a:cs typeface="Calibri" pitchFamily="34" charset="0"/>
                </a:rPr>
                <a:t>της </a:t>
              </a:r>
              <a:r>
                <a:rPr lang="en-US" sz="2000" dirty="0">
                  <a:latin typeface="Calibri" pitchFamily="34" charset="0"/>
                  <a:cs typeface="Calibri" pitchFamily="34" charset="0"/>
                </a:rPr>
                <a:t>S </a:t>
              </a:r>
              <a:r>
                <a:rPr lang="el-GR" sz="2000" dirty="0" smtClean="0">
                  <a:latin typeface="Calibri" pitchFamily="34" charset="0"/>
                  <a:cs typeface="Calibri" pitchFamily="34" charset="0"/>
                </a:rPr>
                <a:t>			τέτοιες </a:t>
              </a:r>
              <a:r>
                <a:rPr lang="el-GR" sz="2000" dirty="0">
                  <a:latin typeface="Calibri" pitchFamily="34" charset="0"/>
                  <a:cs typeface="Calibri" pitchFamily="34" charset="0"/>
                </a:rPr>
                <a:t>ώστε </a:t>
              </a:r>
              <a:r>
                <a:rPr lang="en-US" sz="2000" dirty="0">
                  <a:latin typeface="Calibri" pitchFamily="34" charset="0"/>
                  <a:cs typeface="Calibri" pitchFamily="34" charset="0"/>
                </a:rPr>
                <a:t>t[A] op s[B]</a:t>
              </a:r>
              <a:endParaRPr lang="el-GR" sz="2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32840" name="Rectangle 8"/>
            <p:cNvSpPr>
              <a:spLocks noChangeArrowheads="1"/>
            </p:cNvSpPr>
            <p:nvPr/>
          </p:nvSpPr>
          <p:spPr bwMode="auto">
            <a:xfrm>
              <a:off x="288" y="2304"/>
              <a:ext cx="5088" cy="1200"/>
            </a:xfrm>
            <a:prstGeom prst="rect">
              <a:avLst/>
            </a:prstGeom>
            <a:noFill/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05659-6715-4340-AD88-AE60A4AFA21D}" type="slidenum">
              <a:rPr lang="el-GR" altLang="en-US"/>
              <a:pPr/>
              <a:t>31</a:t>
            </a:fld>
            <a:endParaRPr lang="el-GR" altLang="en-US"/>
          </a:p>
        </p:txBody>
      </p:sp>
      <p:sp>
        <p:nvSpPr>
          <p:cNvPr id="634883" name="Text Box 3"/>
          <p:cNvSpPr txBox="1">
            <a:spLocks noChangeArrowheads="1"/>
          </p:cNvSpPr>
          <p:nvPr/>
        </p:nvSpPr>
        <p:spPr bwMode="auto">
          <a:xfrm>
            <a:off x="226982" y="1212611"/>
            <a:ext cx="7239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Σ3 </a:t>
            </a:r>
            <a:r>
              <a:rPr lang="el-GR" sz="28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Διάταξη </a:t>
            </a: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- Συγχώνευση</a:t>
            </a:r>
          </a:p>
        </p:txBody>
      </p:sp>
      <p:sp>
        <p:nvSpPr>
          <p:cNvPr id="634885" name="Line 5"/>
          <p:cNvSpPr>
            <a:spLocks noChangeShapeType="1"/>
          </p:cNvSpPr>
          <p:nvPr/>
        </p:nvSpPr>
        <p:spPr bwMode="auto">
          <a:xfrm>
            <a:off x="1447800" y="2362200"/>
            <a:ext cx="6734175" cy="9525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888" name="Text Box 8"/>
          <p:cNvSpPr txBox="1">
            <a:spLocks noChangeArrowheads="1"/>
          </p:cNvSpPr>
          <p:nvPr/>
        </p:nvSpPr>
        <p:spPr bwMode="auto">
          <a:xfrm>
            <a:off x="1585882" y="2524115"/>
            <a:ext cx="6858000" cy="337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Διάταξε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τις πλειάδες της </a:t>
            </a:r>
            <a:r>
              <a:rPr lang="en-US" dirty="0">
                <a:latin typeface="Calibri" pitchFamily="34" charset="0"/>
                <a:cs typeface="Calibri" pitchFamily="34" charset="0"/>
              </a:rPr>
              <a:t>R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στο γνώρισμα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Α </a:t>
            </a:r>
            <a:r>
              <a:rPr lang="el-GR" sz="1600" dirty="0" smtClean="0">
                <a:latin typeface="Calibri" pitchFamily="34" charset="0"/>
                <a:cs typeface="Calibri" pitchFamily="34" charset="0"/>
              </a:rPr>
              <a:t>(έστω αύξουσα)</a:t>
            </a:r>
            <a:endParaRPr lang="el-GR" sz="16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Διάταξε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τις πλειάδες της </a:t>
            </a:r>
            <a:r>
              <a:rPr lang="en-US" dirty="0">
                <a:latin typeface="Calibri" pitchFamily="34" charset="0"/>
                <a:cs typeface="Calibri" pitchFamily="34" charset="0"/>
              </a:rPr>
              <a:t>S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στο γνώρισμα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Β </a:t>
            </a:r>
            <a:r>
              <a:rPr lang="el-GR" sz="1600" dirty="0" smtClean="0">
                <a:latin typeface="Calibri" pitchFamily="34" charset="0"/>
                <a:cs typeface="Calibri" pitchFamily="34" charset="0"/>
              </a:rPr>
              <a:t>(έστω αύξουσα)</a:t>
            </a:r>
            <a:endParaRPr lang="el-GR" sz="16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cs typeface="Calibri" pitchFamily="34" charset="0"/>
              </a:rPr>
              <a:t> : = 1;    j := 1;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cs typeface="Calibri" pitchFamily="34" charset="0"/>
              </a:rPr>
              <a:t>while (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dirty="0">
                <a:latin typeface="Calibri" pitchFamily="34" charset="0"/>
                <a:cs typeface="Calibri" pitchFamily="34" charset="0"/>
              </a:rPr>
              <a:t> and j </a:t>
            </a:r>
            <a:r>
              <a:rPr lang="en-US" dirty="0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dirty="0">
                <a:latin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cs typeface="Calibri" pitchFamily="34" charset="0"/>
              </a:rPr>
              <a:t>	if (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cs typeface="Calibri" pitchFamily="34" charset="0"/>
              </a:rPr>
              <a:t>[A] </a:t>
            </a:r>
            <a:r>
              <a:rPr lang="en-US" sz="2000" b="1" dirty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&lt;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j</a:t>
            </a:r>
            <a:r>
              <a:rPr lang="en-US" dirty="0">
                <a:latin typeface="Calibri" pitchFamily="34" charset="0"/>
                <a:cs typeface="Calibri" pitchFamily="34" charset="0"/>
              </a:rPr>
              <a:t>[B])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cs typeface="Calibri" pitchFamily="34" charset="0"/>
              </a:rPr>
              <a:t>		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cs typeface="Calibri" pitchFamily="34" charset="0"/>
              </a:rPr>
              <a:t> :=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cs typeface="Calibri" pitchFamily="34" charset="0"/>
              </a:rPr>
              <a:t> + 1;</a:t>
            </a:r>
            <a:r>
              <a:rPr lang="el-GR" dirty="0">
                <a:latin typeface="Calibri" pitchFamily="34" charset="0"/>
                <a:cs typeface="Calibri" pitchFamily="34" charset="0"/>
              </a:rPr>
              <a:t> (*προχώρησε το δείκτη στην </a:t>
            </a:r>
            <a:r>
              <a:rPr lang="en-US" dirty="0">
                <a:latin typeface="Calibri" pitchFamily="34" charset="0"/>
                <a:cs typeface="Calibri" pitchFamily="34" charset="0"/>
              </a:rPr>
              <a:t>R *</a:t>
            </a:r>
            <a:r>
              <a:rPr lang="el-GR" dirty="0">
                <a:latin typeface="Calibri" pitchFamily="34" charset="0"/>
                <a:cs typeface="Calibri" pitchFamily="34" charset="0"/>
              </a:rPr>
              <a:t>)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cs typeface="Calibri" pitchFamily="34" charset="0"/>
              </a:rPr>
              <a:t>	if (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cs typeface="Calibri" pitchFamily="34" charset="0"/>
              </a:rPr>
              <a:t>[A] </a:t>
            </a:r>
            <a:r>
              <a:rPr lang="en-US" sz="2000" b="1" dirty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&gt;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j</a:t>
            </a:r>
            <a:r>
              <a:rPr lang="en-US" dirty="0">
                <a:latin typeface="Calibri" pitchFamily="34" charset="0"/>
                <a:cs typeface="Calibri" pitchFamily="34" charset="0"/>
              </a:rPr>
              <a:t>[B])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cs typeface="Calibri" pitchFamily="34" charset="0"/>
              </a:rPr>
              <a:t>		 j := j + 1; </a:t>
            </a:r>
            <a:r>
              <a:rPr lang="el-GR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dirty="0">
                <a:latin typeface="Calibri" pitchFamily="34" charset="0"/>
                <a:cs typeface="Calibri" pitchFamily="34" charset="0"/>
              </a:rPr>
              <a:t>*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προχώρησε το δείκτη στην </a:t>
            </a:r>
            <a:r>
              <a:rPr lang="en-US" dirty="0">
                <a:latin typeface="Calibri" pitchFamily="34" charset="0"/>
                <a:cs typeface="Calibri" pitchFamily="34" charset="0"/>
              </a:rPr>
              <a:t>S*</a:t>
            </a:r>
            <a:r>
              <a:rPr lang="el-GR" dirty="0">
                <a:latin typeface="Calibri" pitchFamily="34" charset="0"/>
                <a:cs typeface="Calibri" pitchFamily="34" charset="0"/>
              </a:rPr>
              <a:t>)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4889" name="Line 9"/>
          <p:cNvSpPr>
            <a:spLocks noChangeShapeType="1"/>
          </p:cNvSpPr>
          <p:nvPr/>
        </p:nvSpPr>
        <p:spPr bwMode="auto">
          <a:xfrm>
            <a:off x="1457325" y="2362200"/>
            <a:ext cx="0" cy="3581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890" name="Line 10"/>
          <p:cNvSpPr>
            <a:spLocks noChangeShapeType="1"/>
          </p:cNvSpPr>
          <p:nvPr/>
        </p:nvSpPr>
        <p:spPr bwMode="auto">
          <a:xfrm>
            <a:off x="8162925" y="2409825"/>
            <a:ext cx="0" cy="3429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891" name="Text Box 11"/>
          <p:cNvSpPr txBox="1">
            <a:spLocks noChangeArrowheads="1"/>
          </p:cNvSpPr>
          <p:nvPr/>
        </p:nvSpPr>
        <p:spPr bwMode="auto">
          <a:xfrm>
            <a:off x="223709" y="1839984"/>
            <a:ext cx="30003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Έστω 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συνθήκη ισότητας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627" y="133235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  <p:grpSp>
        <p:nvGrpSpPr>
          <p:cNvPr id="13" name="Group 5"/>
          <p:cNvGrpSpPr>
            <a:grpSpLocks/>
          </p:cNvGrpSpPr>
          <p:nvPr/>
        </p:nvGrpSpPr>
        <p:grpSpPr bwMode="auto">
          <a:xfrm>
            <a:off x="3049682" y="1813579"/>
            <a:ext cx="3987800" cy="422275"/>
            <a:chOff x="2381" y="2411"/>
            <a:chExt cx="2512" cy="266"/>
          </a:xfrm>
        </p:grpSpPr>
        <p:graphicFrame>
          <p:nvGraphicFramePr>
            <p:cNvPr id="14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2707260679"/>
                </p:ext>
              </p:extLst>
            </p:nvPr>
          </p:nvGraphicFramePr>
          <p:xfrm>
            <a:off x="2617" y="2486"/>
            <a:ext cx="312" cy="191"/>
          </p:xfrm>
          <a:graphic>
            <a:graphicData uri="http://schemas.openxmlformats.org/presentationml/2006/ole">
              <p:oleObj spid="_x0000_s69634" name="Εξίσωση" r:id="rId4" imgW="228600" imgH="139700" progId="Equation.3">
                <p:embed/>
              </p:oleObj>
            </a:graphicData>
          </a:graphic>
        </p:graphicFrame>
        <p:sp>
          <p:nvSpPr>
            <p:cNvPr id="15" name="Text Box 7"/>
            <p:cNvSpPr txBox="1">
              <a:spLocks noChangeArrowheads="1"/>
            </p:cNvSpPr>
            <p:nvPr/>
          </p:nvSpPr>
          <p:spPr bwMode="auto">
            <a:xfrm>
              <a:off x="2381" y="2411"/>
              <a:ext cx="25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R	</a:t>
              </a:r>
              <a:r>
                <a:rPr lang="el-GR" sz="2000" b="1" dirty="0" smtClean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      </a:t>
              </a:r>
              <a:r>
                <a:rPr lang="en-US" sz="2400" b="1" baseline="-250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R.A </a:t>
              </a:r>
              <a:r>
                <a:rPr lang="el-GR" sz="2400" b="1" baseline="-250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= </a:t>
              </a:r>
              <a:r>
                <a:rPr lang="en-US" sz="2400" b="1" baseline="-250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S.B</a:t>
              </a:r>
              <a:r>
                <a:rPr lang="en-US" sz="20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alibri" pitchFamily="34" charset="0"/>
                  <a:cs typeface="Calibri" pitchFamily="34" charset="0"/>
                </a:rPr>
                <a:t>   </a:t>
              </a:r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S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 dirty="0"/>
              <a:t>Ευαγγελία </a:t>
            </a:r>
            <a:r>
              <a:rPr lang="el-GR" altLang="en-US" dirty="0" err="1"/>
              <a:t>Πιτουρά</a:t>
            </a:r>
            <a:endParaRPr lang="el-GR" alt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D8727-2071-4E7A-94E6-735578EC5DFC}" type="slidenum">
              <a:rPr lang="el-GR" altLang="en-US"/>
              <a:pPr/>
              <a:t>32</a:t>
            </a:fld>
            <a:endParaRPr lang="el-GR" altLang="en-US"/>
          </a:p>
        </p:txBody>
      </p:sp>
      <p:sp>
        <p:nvSpPr>
          <p:cNvPr id="635907" name="Text Box 3"/>
          <p:cNvSpPr txBox="1">
            <a:spLocks noChangeArrowheads="1"/>
          </p:cNvSpPr>
          <p:nvPr/>
        </p:nvSpPr>
        <p:spPr bwMode="auto">
          <a:xfrm>
            <a:off x="107950" y="1557338"/>
            <a:ext cx="8856663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             else  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(* 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[A] =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</a:t>
            </a:r>
            <a:r>
              <a:rPr lang="en-US" sz="16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j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[B]  *)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	    </a:t>
            </a:r>
            <a:r>
              <a:rPr lang="el-GR" sz="1600" dirty="0" smtClean="0">
                <a:latin typeface="Calibri" pitchFamily="34" charset="0"/>
                <a:cs typeface="Calibri" pitchFamily="34" charset="0"/>
              </a:rPr>
              <a:t>πρόσθεσε 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το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 .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j</a:t>
            </a:r>
            <a:r>
              <a:rPr lang="en-US" sz="1600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στο αποτέλεσμα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cs typeface="Calibri" pitchFamily="34" charset="0"/>
              </a:rPr>
              <a:t>	   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k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:= j + 1;  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(* </a:t>
            </a:r>
            <a:r>
              <a:rPr lang="en-US" sz="16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γράψε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και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τις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άλλες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πλειάδες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τ</a:t>
            </a:r>
            <a:r>
              <a:rPr lang="el-GR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η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ς S </a:t>
            </a:r>
            <a:r>
              <a:rPr lang="el-GR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που ταιριάζουν, αν υπάρχουν *)</a:t>
            </a:r>
            <a:endParaRPr lang="en-US" sz="1600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		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while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((k </a:t>
            </a:r>
            <a:r>
              <a:rPr lang="en-US" sz="1600" dirty="0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) and (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[A] =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k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[B])) 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			</a:t>
            </a:r>
            <a:r>
              <a:rPr lang="el-GR" sz="1600" dirty="0" smtClean="0">
                <a:latin typeface="Calibri" pitchFamily="34" charset="0"/>
                <a:cs typeface="Calibri" pitchFamily="34" charset="0"/>
              </a:rPr>
              <a:t>πρόσθεσε 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το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 .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k</a:t>
            </a:r>
            <a:r>
              <a:rPr lang="en-US" sz="1600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στο αποτέλεσμα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cs typeface="Calibri" pitchFamily="34" charset="0"/>
              </a:rPr>
              <a:t>	                    </a:t>
            </a:r>
            <a:r>
              <a:rPr lang="el-GR" sz="1600" dirty="0" smtClean="0">
                <a:latin typeface="Calibri" pitchFamily="34" charset="0"/>
                <a:cs typeface="Calibri" pitchFamily="34" charset="0"/>
              </a:rPr>
              <a:t>        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k := k + 1; 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                 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m :=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 + 1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;  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(* </a:t>
            </a:r>
            <a:r>
              <a:rPr lang="en-US" sz="16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γράψε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και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τις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άλλες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πλειάδες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τ</a:t>
            </a:r>
            <a:r>
              <a:rPr lang="el-GR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η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ς R </a:t>
            </a:r>
            <a:r>
              <a:rPr lang="el-GR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που ταιριάζουν, </a:t>
            </a:r>
            <a:r>
              <a:rPr lang="el-GR" sz="16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αν </a:t>
            </a:r>
            <a:r>
              <a:rPr lang="el-GR" sz="16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υπάρχουν *)</a:t>
            </a:r>
            <a:endParaRPr lang="en-US" sz="1600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	</a:t>
            </a:r>
            <a:r>
              <a:rPr lang="el-GR" sz="1600" dirty="0" smtClean="0">
                <a:latin typeface="Calibri" pitchFamily="34" charset="0"/>
                <a:cs typeface="Calibri" pitchFamily="34" charset="0"/>
              </a:rPr>
              <a:t>        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while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((m </a:t>
            </a:r>
            <a:r>
              <a:rPr lang="en-US" sz="1600" dirty="0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)  and (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m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[A] =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j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[B])) 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			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πρόσθεσε το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m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 .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1600" baseline="-25000" dirty="0" err="1">
                <a:latin typeface="Calibri" pitchFamily="34" charset="0"/>
                <a:cs typeface="Calibri" pitchFamily="34" charset="0"/>
              </a:rPr>
              <a:t>j</a:t>
            </a:r>
            <a:r>
              <a:rPr lang="en-US" sz="1600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στο αποτέλεσμα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cs typeface="Calibri" pitchFamily="34" charset="0"/>
              </a:rPr>
              <a:t>			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m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 :=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m</a:t>
            </a:r>
            <a:r>
              <a:rPr lang="el-GR" sz="1600" dirty="0">
                <a:latin typeface="Calibri" pitchFamily="34" charset="0"/>
                <a:cs typeface="Calibri" pitchFamily="34" charset="0"/>
              </a:rPr>
              <a:t> + 1;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cs typeface="Calibri" pitchFamily="34" charset="0"/>
              </a:rPr>
              <a:t>	   i := m; j := k;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5908" name="Line 4"/>
          <p:cNvSpPr>
            <a:spLocks noChangeShapeType="1"/>
          </p:cNvSpPr>
          <p:nvPr/>
        </p:nvSpPr>
        <p:spPr bwMode="auto">
          <a:xfrm>
            <a:off x="762000" y="1600200"/>
            <a:ext cx="1588" cy="4614863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909" name="Line 5"/>
          <p:cNvSpPr>
            <a:spLocks noChangeShapeType="1"/>
          </p:cNvSpPr>
          <p:nvPr/>
        </p:nvSpPr>
        <p:spPr bwMode="auto">
          <a:xfrm>
            <a:off x="8990013" y="1600200"/>
            <a:ext cx="1587" cy="4614863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910" name="Line 6"/>
          <p:cNvSpPr>
            <a:spLocks noChangeShapeType="1"/>
          </p:cNvSpPr>
          <p:nvPr/>
        </p:nvSpPr>
        <p:spPr bwMode="auto">
          <a:xfrm>
            <a:off x="785786" y="6215082"/>
            <a:ext cx="8255000" cy="1587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054" y="1615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3AB7-7D6B-4044-ACA4-F9E8A3ED8DC5}" type="slidenum">
              <a:rPr lang="el-GR" altLang="en-US"/>
              <a:pPr/>
              <a:t>33</a:t>
            </a:fld>
            <a:endParaRPr lang="el-GR" altLang="en-US"/>
          </a:p>
        </p:txBody>
      </p:sp>
      <p:sp>
        <p:nvSpPr>
          <p:cNvPr id="636931" name="Text Box 3"/>
          <p:cNvSpPr txBox="1">
            <a:spLocks noChangeArrowheads="1"/>
          </p:cNvSpPr>
          <p:nvPr/>
        </p:nvSpPr>
        <p:spPr bwMode="auto">
          <a:xfrm>
            <a:off x="755650" y="2420938"/>
            <a:ext cx="7056438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Αν αγνοήσουμε τη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διάταξη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για τη </a:t>
            </a:r>
            <a:r>
              <a:rPr lang="el-GR" sz="2000" i="1" dirty="0">
                <a:latin typeface="Calibri" pitchFamily="34" charset="0"/>
                <a:cs typeface="Calibri" pitchFamily="34" charset="0"/>
              </a:rPr>
              <a:t>συγχώνευση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merge)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απλή σάρωση των δύο αρχείων: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		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+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aseline="-25000" dirty="0" err="1">
                <a:latin typeface="Calibri" pitchFamily="34" charset="0"/>
                <a:cs typeface="Calibri" pitchFamily="34" charset="0"/>
              </a:rPr>
              <a:t>S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6932" name="Text Box 4"/>
          <p:cNvSpPr txBox="1">
            <a:spLocks noChangeArrowheads="1"/>
          </p:cNvSpPr>
          <p:nvPr/>
        </p:nvSpPr>
        <p:spPr bwMode="auto">
          <a:xfrm>
            <a:off x="838200" y="4114800"/>
            <a:ext cx="563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 smtClean="0">
                <a:latin typeface="Calibri" pitchFamily="34" charset="0"/>
                <a:cs typeface="Calibri" pitchFamily="34" charset="0"/>
              </a:rPr>
              <a:t>Κόστος Διάταξης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: 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* log(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) + 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aseline="-250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* log(</a:t>
            </a:r>
            <a:r>
              <a:rPr lang="en-US" sz="2000" dirty="0" err="1">
                <a:latin typeface="Calibri" pitchFamily="34" charset="0"/>
                <a:cs typeface="Calibri" pitchFamily="34" charset="0"/>
              </a:rPr>
              <a:t>b</a:t>
            </a:r>
            <a:r>
              <a:rPr lang="en-US" sz="2000" baseline="-250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) 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6F99-7C27-4FAB-B501-108528FEE293}" type="slidenum">
              <a:rPr lang="el-GR" altLang="en-US"/>
              <a:pPr/>
              <a:t>34</a:t>
            </a:fld>
            <a:endParaRPr lang="el-GR" altLang="en-US"/>
          </a:p>
        </p:txBody>
      </p:sp>
      <p:sp>
        <p:nvSpPr>
          <p:cNvPr id="628740" name="Text Box 4"/>
          <p:cNvSpPr txBox="1">
            <a:spLocks noChangeArrowheads="1"/>
          </p:cNvSpPr>
          <p:nvPr/>
        </p:nvSpPr>
        <p:spPr bwMode="auto">
          <a:xfrm>
            <a:off x="611561" y="2781301"/>
            <a:ext cx="7704856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R </a:t>
            </a:r>
            <a:r>
              <a:rPr lang="el-GR" dirty="0" smtClean="0"/>
              <a:t>∪</a:t>
            </a:r>
            <a:r>
              <a:rPr lang="en-US" dirty="0" smtClean="0"/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(ένωση)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R ∩</a:t>
            </a:r>
            <a:r>
              <a:rPr lang="el-GR" dirty="0" smtClean="0"/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(τομή)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R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–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(διαφορά)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dirty="0" smtClean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Θα δούμε έναν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αλγόριθμο βασισμένο σε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merge-sort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διάταξη-συγχώνευση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2B3AA-E3C1-40CD-8C98-E496660C9A35}" type="slidenum">
              <a:rPr lang="el-GR" altLang="en-US"/>
              <a:pPr/>
              <a:t>35</a:t>
            </a:fld>
            <a:endParaRPr lang="el-GR" altLang="en-US"/>
          </a:p>
        </p:txBody>
      </p:sp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057275" y="1971675"/>
            <a:ext cx="6858000" cy="2077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 smtClean="0">
                <a:latin typeface="Calibri" pitchFamily="34" charset="0"/>
                <a:cs typeface="Calibri" pitchFamily="34" charset="0"/>
              </a:rPr>
              <a:t>Διάταξε 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τις πλειάδες της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R 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σε ένα γνώρισμα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έστω Α)</a:t>
            </a:r>
          </a:p>
          <a:p>
            <a:pPr eaLnBrk="0" hangingPunct="0">
              <a:spcBef>
                <a:spcPct val="50000"/>
              </a:spcBef>
            </a:pPr>
            <a:r>
              <a:rPr lang="el-GR" b="1" dirty="0" smtClean="0">
                <a:latin typeface="Calibri" pitchFamily="34" charset="0"/>
                <a:cs typeface="Calibri" pitchFamily="34" charset="0"/>
              </a:rPr>
              <a:t>Διάταξε 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τις πλειάδες της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S </a:t>
            </a:r>
            <a:r>
              <a:rPr lang="el-GR" b="1" dirty="0">
                <a:latin typeface="Calibri" pitchFamily="34" charset="0"/>
                <a:cs typeface="Calibri" pitchFamily="34" charset="0"/>
              </a:rPr>
              <a:t>στο ίδιο γνώρισμα 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cs typeface="Calibri" pitchFamily="34" charset="0"/>
              </a:rPr>
              <a:t> : = 1;    j := 1;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cs typeface="Calibri" pitchFamily="34" charset="0"/>
              </a:rPr>
              <a:t>while (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dirty="0">
                <a:latin typeface="Calibri" pitchFamily="34" charset="0"/>
                <a:cs typeface="Calibri" pitchFamily="34" charset="0"/>
              </a:rPr>
              <a:t> and j </a:t>
            </a:r>
            <a:r>
              <a:rPr lang="en-US" dirty="0">
                <a:latin typeface="Calibri" pitchFamily="34" charset="0"/>
                <a:cs typeface="Calibri" pitchFamily="34" charset="0"/>
                <a:sym typeface="Symbol" pitchFamily="18" charset="2"/>
              </a:rPr>
              <a:t>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n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dirty="0">
                <a:latin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cs typeface="Calibri" pitchFamily="34" charset="0"/>
              </a:rPr>
              <a:t>	if (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cs typeface="Calibri" pitchFamily="34" charset="0"/>
              </a:rPr>
              <a:t>[A] </a:t>
            </a:r>
            <a:r>
              <a:rPr lang="en-US" sz="2000" b="1" dirty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&gt;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j</a:t>
            </a:r>
            <a:r>
              <a:rPr lang="en-US" dirty="0">
                <a:latin typeface="Calibri" pitchFamily="34" charset="0"/>
                <a:cs typeface="Calibri" pitchFamily="34" charset="0"/>
              </a:rPr>
              <a:t>[</a:t>
            </a:r>
            <a:r>
              <a:rPr lang="el-GR" dirty="0">
                <a:latin typeface="Calibri" pitchFamily="34" charset="0"/>
                <a:cs typeface="Calibri" pitchFamily="34" charset="0"/>
              </a:rPr>
              <a:t>Α</a:t>
            </a:r>
            <a:r>
              <a:rPr lang="en-US" dirty="0">
                <a:latin typeface="Calibri" pitchFamily="34" charset="0"/>
                <a:cs typeface="Calibri" pitchFamily="34" charset="0"/>
              </a:rPr>
              <a:t>])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009775" y="4305300"/>
            <a:ext cx="1371600" cy="914400"/>
            <a:chOff x="1440" y="2976"/>
            <a:chExt cx="864" cy="576"/>
          </a:xfrm>
        </p:grpSpPr>
        <p:sp>
          <p:nvSpPr>
            <p:cNvPr id="643077" name="Text Box 5"/>
            <p:cNvSpPr txBox="1">
              <a:spLocks noChangeArrowheads="1"/>
            </p:cNvSpPr>
            <p:nvPr/>
          </p:nvSpPr>
          <p:spPr bwMode="auto">
            <a:xfrm>
              <a:off x="1440" y="3024"/>
              <a:ext cx="864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u="sng" dirty="0">
                  <a:solidFill>
                    <a:schemeClr val="accent2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Τομή</a:t>
              </a:r>
              <a:endParaRPr lang="el-GR" u="sng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  <a:cs typeface="Calibri" pitchFamily="34" charset="0"/>
                </a:rPr>
                <a:t>    τίποτα</a:t>
              </a:r>
            </a:p>
          </p:txBody>
        </p:sp>
        <p:sp>
          <p:nvSpPr>
            <p:cNvPr id="643078" name="Rectangle 6"/>
            <p:cNvSpPr>
              <a:spLocks noChangeArrowheads="1"/>
            </p:cNvSpPr>
            <p:nvPr/>
          </p:nvSpPr>
          <p:spPr bwMode="auto">
            <a:xfrm>
              <a:off x="1440" y="2976"/>
              <a:ext cx="768" cy="576"/>
            </a:xfrm>
            <a:prstGeom prst="rect">
              <a:avLst/>
            </a:prstGeom>
            <a:noFill/>
            <a:ln w="9525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562350" y="4305300"/>
            <a:ext cx="2057400" cy="1219200"/>
            <a:chOff x="2304" y="2976"/>
            <a:chExt cx="1296" cy="768"/>
          </a:xfrm>
        </p:grpSpPr>
        <p:sp>
          <p:nvSpPr>
            <p:cNvPr id="643080" name="Text Box 8"/>
            <p:cNvSpPr txBox="1">
              <a:spLocks noChangeArrowheads="1"/>
            </p:cNvSpPr>
            <p:nvPr/>
          </p:nvSpPr>
          <p:spPr bwMode="auto">
            <a:xfrm>
              <a:off x="2304" y="3024"/>
              <a:ext cx="1296" cy="6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u="sng" dirty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Ένωση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  <a:cs typeface="Calibri" pitchFamily="34" charset="0"/>
                </a:rPr>
                <a:t>γράψε το </a:t>
              </a:r>
              <a:r>
                <a:rPr lang="en-US" dirty="0" err="1">
                  <a:latin typeface="Calibri" pitchFamily="34" charset="0"/>
                  <a:cs typeface="Calibri" pitchFamily="34" charset="0"/>
                </a:rPr>
                <a:t>S</a:t>
              </a:r>
              <a:r>
                <a:rPr lang="en-US" baseline="-25000" dirty="0" err="1">
                  <a:latin typeface="Calibri" pitchFamily="34" charset="0"/>
                  <a:cs typeface="Calibri" pitchFamily="34" charset="0"/>
                </a:rPr>
                <a:t>j</a:t>
              </a:r>
              <a:r>
                <a:rPr lang="en-US" dirty="0">
                  <a:latin typeface="Calibri" pitchFamily="34" charset="0"/>
                  <a:cs typeface="Calibri" pitchFamily="34" charset="0"/>
                </a:rPr>
                <a:t> </a:t>
              </a:r>
              <a:r>
                <a:rPr lang="el-GR" dirty="0">
                  <a:latin typeface="Calibri" pitchFamily="34" charset="0"/>
                  <a:cs typeface="Calibri" pitchFamily="34" charset="0"/>
                </a:rPr>
                <a:t>στο αποτέλεσμα</a:t>
              </a:r>
            </a:p>
          </p:txBody>
        </p:sp>
        <p:sp>
          <p:nvSpPr>
            <p:cNvPr id="643081" name="Rectangle 9"/>
            <p:cNvSpPr>
              <a:spLocks noChangeArrowheads="1"/>
            </p:cNvSpPr>
            <p:nvPr/>
          </p:nvSpPr>
          <p:spPr bwMode="auto">
            <a:xfrm>
              <a:off x="2304" y="2976"/>
              <a:ext cx="1200" cy="768"/>
            </a:xfrm>
            <a:prstGeom prst="rect">
              <a:avLst/>
            </a:prstGeom>
            <a:noFill/>
            <a:ln w="9525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848350" y="4305302"/>
            <a:ext cx="2971800" cy="1014413"/>
            <a:chOff x="3696" y="2976"/>
            <a:chExt cx="1872" cy="639"/>
          </a:xfrm>
        </p:grpSpPr>
        <p:sp>
          <p:nvSpPr>
            <p:cNvPr id="643083" name="Text Box 11"/>
            <p:cNvSpPr txBox="1">
              <a:spLocks noChangeArrowheads="1"/>
            </p:cNvSpPr>
            <p:nvPr/>
          </p:nvSpPr>
          <p:spPr bwMode="auto">
            <a:xfrm>
              <a:off x="3792" y="3072"/>
              <a:ext cx="1776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u="sng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Διαφορά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τίποτα</a:t>
              </a:r>
            </a:p>
          </p:txBody>
        </p:sp>
        <p:sp>
          <p:nvSpPr>
            <p:cNvPr id="643084" name="Rectangle 12"/>
            <p:cNvSpPr>
              <a:spLocks noChangeArrowheads="1"/>
            </p:cNvSpPr>
            <p:nvPr/>
          </p:nvSpPr>
          <p:spPr bwMode="auto">
            <a:xfrm>
              <a:off x="3696" y="2976"/>
              <a:ext cx="1008" cy="624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643085" name="Text Box 13"/>
          <p:cNvSpPr txBox="1">
            <a:spLocks noChangeArrowheads="1"/>
          </p:cNvSpPr>
          <p:nvPr/>
        </p:nvSpPr>
        <p:spPr bwMode="auto">
          <a:xfrm>
            <a:off x="2286000" y="5791200"/>
            <a:ext cx="2514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cs typeface="Calibri" pitchFamily="34" charset="0"/>
              </a:rPr>
              <a:t>j := j + 1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F8A8-3ACF-4BE4-9485-9BE0A520CEAC}" type="slidenum">
              <a:rPr lang="el-GR" altLang="en-US"/>
              <a:pPr/>
              <a:t>36</a:t>
            </a:fld>
            <a:endParaRPr lang="el-GR" altLang="en-US"/>
          </a:p>
        </p:txBody>
      </p:sp>
      <p:sp>
        <p:nvSpPr>
          <p:cNvPr id="644099" name="Text Box 3"/>
          <p:cNvSpPr txBox="1">
            <a:spLocks noChangeArrowheads="1"/>
          </p:cNvSpPr>
          <p:nvPr/>
        </p:nvSpPr>
        <p:spPr bwMode="auto">
          <a:xfrm>
            <a:off x="228600" y="1752600"/>
            <a:ext cx="472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cs typeface="Calibri" pitchFamily="34" charset="0"/>
              </a:rPr>
              <a:t>else if (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cs typeface="Calibri" pitchFamily="34" charset="0"/>
              </a:rPr>
              <a:t>[A] &lt;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S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j</a:t>
            </a:r>
            <a:r>
              <a:rPr lang="en-US" dirty="0">
                <a:latin typeface="Calibri" pitchFamily="34" charset="0"/>
                <a:cs typeface="Calibri" pitchFamily="34" charset="0"/>
              </a:rPr>
              <a:t>[</a:t>
            </a:r>
            <a:r>
              <a:rPr lang="el-GR" dirty="0">
                <a:latin typeface="Calibri" pitchFamily="34" charset="0"/>
                <a:cs typeface="Calibri" pitchFamily="34" charset="0"/>
              </a:rPr>
              <a:t>Α</a:t>
            </a:r>
            <a:r>
              <a:rPr lang="en-US" dirty="0">
                <a:latin typeface="Calibri" pitchFamily="34" charset="0"/>
                <a:cs typeface="Calibri" pitchFamily="34" charset="0"/>
              </a:rPr>
              <a:t>])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8200" y="2286000"/>
            <a:ext cx="1905000" cy="914400"/>
            <a:chOff x="1440" y="2976"/>
            <a:chExt cx="864" cy="576"/>
          </a:xfrm>
        </p:grpSpPr>
        <p:sp>
          <p:nvSpPr>
            <p:cNvPr id="644101" name="Text Box 5"/>
            <p:cNvSpPr txBox="1">
              <a:spLocks noChangeArrowheads="1"/>
            </p:cNvSpPr>
            <p:nvPr/>
          </p:nvSpPr>
          <p:spPr bwMode="auto">
            <a:xfrm>
              <a:off x="1440" y="3024"/>
              <a:ext cx="864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u="sng" dirty="0">
                  <a:solidFill>
                    <a:schemeClr val="accent2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Τομή</a:t>
              </a:r>
              <a:endParaRPr lang="el-GR" u="sng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  <a:cs typeface="Calibri" pitchFamily="34" charset="0"/>
                </a:rPr>
                <a:t>    τίποτα</a:t>
              </a:r>
            </a:p>
          </p:txBody>
        </p:sp>
        <p:sp>
          <p:nvSpPr>
            <p:cNvPr id="644102" name="Rectangle 6"/>
            <p:cNvSpPr>
              <a:spLocks noChangeArrowheads="1"/>
            </p:cNvSpPr>
            <p:nvPr/>
          </p:nvSpPr>
          <p:spPr bwMode="auto">
            <a:xfrm>
              <a:off x="1440" y="2976"/>
              <a:ext cx="768" cy="576"/>
            </a:xfrm>
            <a:prstGeom prst="rect">
              <a:avLst/>
            </a:prstGeom>
            <a:noFill/>
            <a:ln w="9525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644103" name="Text Box 7"/>
          <p:cNvSpPr txBox="1">
            <a:spLocks noChangeArrowheads="1"/>
          </p:cNvSpPr>
          <p:nvPr/>
        </p:nvSpPr>
        <p:spPr bwMode="auto">
          <a:xfrm>
            <a:off x="2743200" y="2362200"/>
            <a:ext cx="30480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u="sng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Ένωση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γράψε το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στο αποτέλεσμα</a:t>
            </a:r>
          </a:p>
        </p:txBody>
      </p:sp>
      <p:sp>
        <p:nvSpPr>
          <p:cNvPr id="644104" name="Rectangle 8"/>
          <p:cNvSpPr>
            <a:spLocks noChangeArrowheads="1"/>
          </p:cNvSpPr>
          <p:nvPr/>
        </p:nvSpPr>
        <p:spPr bwMode="auto">
          <a:xfrm>
            <a:off x="2743201" y="2276475"/>
            <a:ext cx="2900370" cy="1295401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4105" name="Text Box 9"/>
          <p:cNvSpPr txBox="1">
            <a:spLocks noChangeArrowheads="1"/>
          </p:cNvSpPr>
          <p:nvPr/>
        </p:nvSpPr>
        <p:spPr bwMode="auto">
          <a:xfrm>
            <a:off x="5867400" y="2286000"/>
            <a:ext cx="32766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u="sng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Διαφορά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cs typeface="Calibri" pitchFamily="34" charset="0"/>
              </a:rPr>
              <a:t>γράψε το </a:t>
            </a:r>
            <a:r>
              <a:rPr lang="en-US">
                <a:latin typeface="Calibri" pitchFamily="34" charset="0"/>
                <a:cs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i</a:t>
            </a:r>
            <a:r>
              <a:rPr lang="en-US">
                <a:latin typeface="Calibri" pitchFamily="34" charset="0"/>
                <a:cs typeface="Calibri" pitchFamily="34" charset="0"/>
              </a:rPr>
              <a:t> </a:t>
            </a:r>
            <a:r>
              <a:rPr lang="el-GR">
                <a:latin typeface="Calibri" pitchFamily="34" charset="0"/>
                <a:cs typeface="Calibri" pitchFamily="34" charset="0"/>
              </a:rPr>
              <a:t>στο  αποτέλεσμα</a:t>
            </a:r>
          </a:p>
        </p:txBody>
      </p:sp>
      <p:sp>
        <p:nvSpPr>
          <p:cNvPr id="644106" name="Rectangle 10"/>
          <p:cNvSpPr>
            <a:spLocks noChangeArrowheads="1"/>
          </p:cNvSpPr>
          <p:nvPr/>
        </p:nvSpPr>
        <p:spPr bwMode="auto">
          <a:xfrm>
            <a:off x="5791200" y="2276474"/>
            <a:ext cx="3209956" cy="93821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4107" name="Text Box 11"/>
          <p:cNvSpPr txBox="1">
            <a:spLocks noChangeArrowheads="1"/>
          </p:cNvSpPr>
          <p:nvPr/>
        </p:nvSpPr>
        <p:spPr bwMode="auto">
          <a:xfrm>
            <a:off x="304800" y="3352800"/>
            <a:ext cx="25908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  <a:cs typeface="Calibri" pitchFamily="34" charset="0"/>
              </a:rPr>
              <a:t>i := i + 1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  <a:cs typeface="Calibri" pitchFamily="34" charset="0"/>
              </a:rPr>
              <a:t>else (* R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i</a:t>
            </a:r>
            <a:r>
              <a:rPr lang="en-US">
                <a:latin typeface="Calibri" pitchFamily="34" charset="0"/>
                <a:cs typeface="Calibri" pitchFamily="34" charset="0"/>
              </a:rPr>
              <a:t>[A] = S</a:t>
            </a:r>
            <a:r>
              <a:rPr lang="en-US" baseline="-25000">
                <a:latin typeface="Calibri" pitchFamily="34" charset="0"/>
                <a:cs typeface="Calibri" pitchFamily="34" charset="0"/>
              </a:rPr>
              <a:t>j</a:t>
            </a:r>
            <a:r>
              <a:rPr lang="en-US">
                <a:latin typeface="Calibri" pitchFamily="34" charset="0"/>
                <a:cs typeface="Calibri" pitchFamily="34" charset="0"/>
              </a:rPr>
              <a:t>[</a:t>
            </a:r>
            <a:r>
              <a:rPr lang="el-GR">
                <a:latin typeface="Calibri" pitchFamily="34" charset="0"/>
                <a:cs typeface="Calibri" pitchFamily="34" charset="0"/>
              </a:rPr>
              <a:t>Α</a:t>
            </a:r>
            <a:r>
              <a:rPr lang="en-US">
                <a:latin typeface="Calibri" pitchFamily="34" charset="0"/>
                <a:cs typeface="Calibri" pitchFamily="34" charset="0"/>
              </a:rPr>
              <a:t>] *)</a:t>
            </a:r>
            <a:endParaRPr lang="el-G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4108" name="Text Box 12"/>
          <p:cNvSpPr txBox="1">
            <a:spLocks noChangeArrowheads="1"/>
          </p:cNvSpPr>
          <p:nvPr/>
        </p:nvSpPr>
        <p:spPr bwMode="auto">
          <a:xfrm>
            <a:off x="609600" y="4344988"/>
            <a:ext cx="2971800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u="sng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Τομή</a:t>
            </a:r>
            <a:endParaRPr lang="el-GR" u="sng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γράψε το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baseline="-25000" dirty="0" err="1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στο αποτέλεσμα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i := i + 1;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j := j + 1;</a:t>
            </a:r>
          </a:p>
        </p:txBody>
      </p:sp>
      <p:sp>
        <p:nvSpPr>
          <p:cNvPr id="644109" name="Rectangle 13"/>
          <p:cNvSpPr>
            <a:spLocks noChangeArrowheads="1"/>
          </p:cNvSpPr>
          <p:nvPr/>
        </p:nvSpPr>
        <p:spPr bwMode="auto">
          <a:xfrm>
            <a:off x="609600" y="4267200"/>
            <a:ext cx="2878318" cy="1699967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3790950" y="4276726"/>
            <a:ext cx="2057400" cy="1276351"/>
            <a:chOff x="2400" y="2784"/>
            <a:chExt cx="1296" cy="804"/>
          </a:xfrm>
        </p:grpSpPr>
        <p:sp>
          <p:nvSpPr>
            <p:cNvPr id="644111" name="Text Box 15"/>
            <p:cNvSpPr txBox="1">
              <a:spLocks noChangeArrowheads="1"/>
            </p:cNvSpPr>
            <p:nvPr/>
          </p:nvSpPr>
          <p:spPr bwMode="auto">
            <a:xfrm>
              <a:off x="2400" y="2832"/>
              <a:ext cx="1296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u="sng" dirty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Ένωση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  <a:cs typeface="Calibri" pitchFamily="34" charset="0"/>
                </a:rPr>
                <a:t>i := i + 1;</a:t>
              </a:r>
            </a:p>
            <a:p>
              <a:pPr eaLnBrk="0" hangingPunct="0">
                <a:spcBef>
                  <a:spcPct val="50000"/>
                </a:spcBef>
              </a:pPr>
              <a:endParaRPr lang="el-GR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44112" name="Rectangle 16"/>
            <p:cNvSpPr>
              <a:spLocks noChangeArrowheads="1"/>
            </p:cNvSpPr>
            <p:nvPr/>
          </p:nvSpPr>
          <p:spPr bwMode="auto">
            <a:xfrm>
              <a:off x="2400" y="2784"/>
              <a:ext cx="1200" cy="768"/>
            </a:xfrm>
            <a:prstGeom prst="rect">
              <a:avLst/>
            </a:prstGeom>
            <a:noFill/>
            <a:ln w="9525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6019800" y="4267201"/>
            <a:ext cx="1981200" cy="1784351"/>
            <a:chOff x="3792" y="2784"/>
            <a:chExt cx="1248" cy="1124"/>
          </a:xfrm>
        </p:grpSpPr>
        <p:sp>
          <p:nvSpPr>
            <p:cNvPr id="644114" name="Text Box 18"/>
            <p:cNvSpPr txBox="1">
              <a:spLocks noChangeArrowheads="1"/>
            </p:cNvSpPr>
            <p:nvPr/>
          </p:nvSpPr>
          <p:spPr bwMode="auto">
            <a:xfrm>
              <a:off x="3840" y="2784"/>
              <a:ext cx="1200" cy="1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u="sng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Διαφορά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i := i + 1;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j := j + 1;</a:t>
              </a:r>
            </a:p>
            <a:p>
              <a:pPr eaLnBrk="0" hangingPunct="0">
                <a:spcBef>
                  <a:spcPct val="50000"/>
                </a:spcBef>
              </a:pPr>
              <a:endParaRPr lang="el-G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44115" name="Rectangle 19"/>
            <p:cNvSpPr>
              <a:spLocks noChangeArrowheads="1"/>
            </p:cNvSpPr>
            <p:nvPr/>
          </p:nvSpPr>
          <p:spPr bwMode="auto">
            <a:xfrm>
              <a:off x="3792" y="2784"/>
              <a:ext cx="1203" cy="822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n-US" dirty="0"/>
              <a:t>Ευαγγελία </a:t>
            </a:r>
            <a:r>
              <a:rPr lang="el-GR" altLang="en-US" dirty="0" err="1"/>
              <a:t>Πιτουρά</a:t>
            </a:r>
            <a:endParaRPr lang="el-GR" altLang="en-US" dirty="0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4CF73-B504-46BD-877F-03D999926B4D}" type="slidenum">
              <a:rPr lang="el-GR" altLang="en-US"/>
              <a:pPr/>
              <a:t>37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76360" y="2352577"/>
            <a:ext cx="3657600" cy="3586163"/>
            <a:chOff x="912" y="1632"/>
            <a:chExt cx="2304" cy="2259"/>
          </a:xfrm>
        </p:grpSpPr>
        <p:sp>
          <p:nvSpPr>
            <p:cNvPr id="645124" name="Text Box 4"/>
            <p:cNvSpPr txBox="1">
              <a:spLocks noChangeArrowheads="1"/>
            </p:cNvSpPr>
            <p:nvPr/>
          </p:nvSpPr>
          <p:spPr bwMode="auto">
            <a:xfrm>
              <a:off x="1056" y="1728"/>
              <a:ext cx="2160" cy="20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u="sng" dirty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Ένωση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Calibri" pitchFamily="34" charset="0"/>
                  <a:cs typeface="Calibri" pitchFamily="34" charset="0"/>
                </a:rPr>
                <a:t>while</a:t>
              </a:r>
              <a:r>
                <a:rPr lang="el-GR" dirty="0">
                  <a:latin typeface="Calibri" pitchFamily="34" charset="0"/>
                  <a:cs typeface="Calibri" pitchFamily="34" charset="0"/>
                </a:rPr>
                <a:t> (i </a:t>
              </a:r>
              <a:r>
                <a:rPr lang="el-GR" dirty="0">
                  <a:latin typeface="Calibri" pitchFamily="34" charset="0"/>
                  <a:cs typeface="Calibri" pitchFamily="34" charset="0"/>
                  <a:sym typeface="Symbol" pitchFamily="18" charset="2"/>
                </a:rPr>
                <a:t> </a:t>
              </a:r>
              <a:r>
                <a:rPr lang="el-GR" dirty="0" err="1">
                  <a:latin typeface="Calibri" pitchFamily="34" charset="0"/>
                  <a:cs typeface="Calibri" pitchFamily="34" charset="0"/>
                </a:rPr>
                <a:t>n</a:t>
              </a:r>
              <a:r>
                <a:rPr lang="el-GR" baseline="-25000" dirty="0" err="1">
                  <a:latin typeface="Calibri" pitchFamily="34" charset="0"/>
                  <a:cs typeface="Calibri" pitchFamily="34" charset="0"/>
                </a:rPr>
                <a:t>R</a:t>
              </a:r>
              <a:r>
                <a:rPr lang="el-GR" dirty="0">
                  <a:latin typeface="Calibri" pitchFamily="34" charset="0"/>
                  <a:cs typeface="Calibri" pitchFamily="34" charset="0"/>
                </a:rPr>
                <a:t>)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  <a:cs typeface="Calibri" pitchFamily="34" charset="0"/>
                </a:rPr>
                <a:t>     γράψε το </a:t>
              </a:r>
              <a:r>
                <a:rPr lang="en-US" dirty="0" err="1">
                  <a:latin typeface="Calibri" pitchFamily="34" charset="0"/>
                  <a:cs typeface="Calibri" pitchFamily="34" charset="0"/>
                </a:rPr>
                <a:t>R</a:t>
              </a:r>
              <a:r>
                <a:rPr lang="en-US" baseline="-25000" dirty="0" err="1">
                  <a:latin typeface="Calibri" pitchFamily="34" charset="0"/>
                  <a:cs typeface="Calibri" pitchFamily="34" charset="0"/>
                </a:rPr>
                <a:t>i</a:t>
              </a:r>
              <a:r>
                <a:rPr lang="en-US" dirty="0">
                  <a:latin typeface="Calibri" pitchFamily="34" charset="0"/>
                  <a:cs typeface="Calibri" pitchFamily="34" charset="0"/>
                </a:rPr>
                <a:t> </a:t>
              </a:r>
              <a:r>
                <a:rPr lang="el-GR" dirty="0">
                  <a:latin typeface="Calibri" pitchFamily="34" charset="0"/>
                  <a:cs typeface="Calibri" pitchFamily="34" charset="0"/>
                </a:rPr>
                <a:t>στο αποτέλεσμα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  <a:cs typeface="Calibri" pitchFamily="34" charset="0"/>
                </a:rPr>
                <a:t>      i: = i + 1;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Calibri" pitchFamily="34" charset="0"/>
                  <a:cs typeface="Calibri" pitchFamily="34" charset="0"/>
                </a:rPr>
                <a:t>while</a:t>
              </a:r>
              <a:r>
                <a:rPr lang="el-GR" dirty="0">
                  <a:latin typeface="Calibri" pitchFamily="34" charset="0"/>
                  <a:cs typeface="Calibri" pitchFamily="34" charset="0"/>
                </a:rPr>
                <a:t> (j </a:t>
              </a:r>
              <a:r>
                <a:rPr lang="el-GR" dirty="0">
                  <a:latin typeface="Calibri" pitchFamily="34" charset="0"/>
                  <a:cs typeface="Calibri" pitchFamily="34" charset="0"/>
                  <a:sym typeface="Symbol" pitchFamily="18" charset="2"/>
                </a:rPr>
                <a:t> </a:t>
              </a:r>
              <a:r>
                <a:rPr lang="el-GR" dirty="0" err="1">
                  <a:latin typeface="Calibri" pitchFamily="34" charset="0"/>
                  <a:cs typeface="Calibri" pitchFamily="34" charset="0"/>
                </a:rPr>
                <a:t>n</a:t>
              </a:r>
              <a:r>
                <a:rPr lang="el-GR" baseline="-25000" dirty="0" err="1">
                  <a:latin typeface="Calibri" pitchFamily="34" charset="0"/>
                  <a:cs typeface="Calibri" pitchFamily="34" charset="0"/>
                </a:rPr>
                <a:t>S</a:t>
              </a:r>
              <a:r>
                <a:rPr lang="el-GR" dirty="0">
                  <a:latin typeface="Calibri" pitchFamily="34" charset="0"/>
                  <a:cs typeface="Calibri" pitchFamily="34" charset="0"/>
                </a:rPr>
                <a:t>)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  <a:cs typeface="Calibri" pitchFamily="34" charset="0"/>
                </a:rPr>
                <a:t>     γράψε το </a:t>
              </a:r>
              <a:r>
                <a:rPr lang="en-US" dirty="0" err="1">
                  <a:latin typeface="Calibri" pitchFamily="34" charset="0"/>
                  <a:cs typeface="Calibri" pitchFamily="34" charset="0"/>
                </a:rPr>
                <a:t>S</a:t>
              </a:r>
              <a:r>
                <a:rPr lang="en-US" baseline="-25000" dirty="0" err="1">
                  <a:latin typeface="Calibri" pitchFamily="34" charset="0"/>
                  <a:cs typeface="Calibri" pitchFamily="34" charset="0"/>
                </a:rPr>
                <a:t>j</a:t>
              </a:r>
              <a:r>
                <a:rPr lang="en-US" dirty="0">
                  <a:latin typeface="Calibri" pitchFamily="34" charset="0"/>
                  <a:cs typeface="Calibri" pitchFamily="34" charset="0"/>
                </a:rPr>
                <a:t> </a:t>
              </a:r>
              <a:r>
                <a:rPr lang="el-GR" dirty="0">
                  <a:latin typeface="Calibri" pitchFamily="34" charset="0"/>
                  <a:cs typeface="Calibri" pitchFamily="34" charset="0"/>
                </a:rPr>
                <a:t>στο αποτέλεσμα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  <a:cs typeface="Calibri" pitchFamily="34" charset="0"/>
                </a:rPr>
                <a:t>      j: = j + 1;</a:t>
              </a:r>
            </a:p>
            <a:p>
              <a:pPr eaLnBrk="0" hangingPunct="0">
                <a:spcBef>
                  <a:spcPct val="50000"/>
                </a:spcBef>
              </a:pPr>
              <a:endParaRPr lang="el-GR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45125" name="Rectangle 5"/>
            <p:cNvSpPr>
              <a:spLocks noChangeArrowheads="1"/>
            </p:cNvSpPr>
            <p:nvPr/>
          </p:nvSpPr>
          <p:spPr bwMode="auto">
            <a:xfrm>
              <a:off x="912" y="1632"/>
              <a:ext cx="2250" cy="2259"/>
            </a:xfrm>
            <a:prstGeom prst="rect">
              <a:avLst/>
            </a:prstGeom>
            <a:noFill/>
            <a:ln w="9525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995836" y="2352675"/>
            <a:ext cx="3505200" cy="2630488"/>
            <a:chOff x="3408" y="1632"/>
            <a:chExt cx="2208" cy="1657"/>
          </a:xfrm>
        </p:grpSpPr>
        <p:sp>
          <p:nvSpPr>
            <p:cNvPr id="645127" name="Text Box 7"/>
            <p:cNvSpPr txBox="1">
              <a:spLocks noChangeArrowheads="1"/>
            </p:cNvSpPr>
            <p:nvPr/>
          </p:nvSpPr>
          <p:spPr bwMode="auto">
            <a:xfrm>
              <a:off x="3456" y="1680"/>
              <a:ext cx="2160" cy="16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u="sng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Διαφορά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while (i </a:t>
              </a:r>
              <a:r>
                <a:rPr lang="el-GR">
                  <a:latin typeface="Calibri" pitchFamily="34" charset="0"/>
                  <a:cs typeface="Calibri" pitchFamily="34" charset="0"/>
                  <a:sym typeface="Symbol" pitchFamily="18" charset="2"/>
                </a:rPr>
                <a:t> </a:t>
              </a:r>
              <a:r>
                <a:rPr lang="el-GR">
                  <a:latin typeface="Calibri" pitchFamily="34" charset="0"/>
                  <a:cs typeface="Calibri" pitchFamily="34" charset="0"/>
                </a:rPr>
                <a:t>n</a:t>
              </a:r>
              <a:r>
                <a:rPr lang="el-GR" baseline="-25000">
                  <a:latin typeface="Calibri" pitchFamily="34" charset="0"/>
                  <a:cs typeface="Calibri" pitchFamily="34" charset="0"/>
                </a:rPr>
                <a:t>R</a:t>
              </a:r>
              <a:r>
                <a:rPr lang="el-GR">
                  <a:latin typeface="Calibri" pitchFamily="34" charset="0"/>
                  <a:cs typeface="Calibri" pitchFamily="34" charset="0"/>
                </a:rPr>
                <a:t>)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     γράψε το </a:t>
              </a:r>
              <a:r>
                <a:rPr lang="en-US">
                  <a:latin typeface="Calibri" pitchFamily="34" charset="0"/>
                  <a:cs typeface="Calibri" pitchFamily="34" charset="0"/>
                </a:rPr>
                <a:t>R</a:t>
              </a:r>
              <a:r>
                <a:rPr lang="en-US" baseline="-25000">
                  <a:latin typeface="Calibri" pitchFamily="34" charset="0"/>
                  <a:cs typeface="Calibri" pitchFamily="34" charset="0"/>
                </a:rPr>
                <a:t>i</a:t>
              </a:r>
              <a:r>
                <a:rPr lang="en-US">
                  <a:latin typeface="Calibri" pitchFamily="34" charset="0"/>
                  <a:cs typeface="Calibri" pitchFamily="34" charset="0"/>
                </a:rPr>
                <a:t> </a:t>
              </a:r>
              <a:r>
                <a:rPr lang="el-GR">
                  <a:latin typeface="Calibri" pitchFamily="34" charset="0"/>
                  <a:cs typeface="Calibri" pitchFamily="34" charset="0"/>
                </a:rPr>
                <a:t>στο αποτέλεσμα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  <a:cs typeface="Calibri" pitchFamily="34" charset="0"/>
                </a:rPr>
                <a:t>      i: = i + 1;</a:t>
              </a:r>
            </a:p>
            <a:p>
              <a:pPr eaLnBrk="0" hangingPunct="0">
                <a:spcBef>
                  <a:spcPct val="50000"/>
                </a:spcBef>
              </a:pPr>
              <a:endParaRPr lang="el-G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45128" name="Rectangle 8"/>
            <p:cNvSpPr>
              <a:spLocks noChangeArrowheads="1"/>
            </p:cNvSpPr>
            <p:nvPr/>
          </p:nvSpPr>
          <p:spPr bwMode="auto">
            <a:xfrm>
              <a:off x="3408" y="1632"/>
              <a:ext cx="2160" cy="1440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645129" name="Text Box 9"/>
          <p:cNvSpPr txBox="1">
            <a:spLocks noChangeArrowheads="1"/>
          </p:cNvSpPr>
          <p:nvPr/>
        </p:nvSpPr>
        <p:spPr bwMode="auto">
          <a:xfrm>
            <a:off x="1038198" y="1700212"/>
            <a:ext cx="62436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Αν υπάρχουν ακόμα εγγραφές για κάποιο αρχείο</a:t>
            </a:r>
            <a:r>
              <a:rPr lang="en-US" dirty="0">
                <a:latin typeface="Calibri" pitchFamily="34" charset="0"/>
                <a:cs typeface="Calibri" pitchFamily="34" charset="0"/>
              </a:rPr>
              <a:t>: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9651D0-EDB5-47DA-A9B5-063A5373704E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9223" name="Text Box 4"/>
          <p:cNvSpPr txBox="1">
            <a:spLocks noChangeArrowheads="1"/>
          </p:cNvSpPr>
          <p:nvPr/>
        </p:nvSpPr>
        <p:spPr bwMode="auto">
          <a:xfrm>
            <a:off x="614543" y="1945539"/>
            <a:ext cx="7620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Συντακτικός και σημασιολογικός έλεγχος (π.χ., τα ονόματα που αναφέρονται είναι ονόματα σχέσεων που υπάρχουν)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24" name="Text Box 5"/>
          <p:cNvSpPr txBox="1">
            <a:spLocks noChangeArrowheads="1"/>
          </p:cNvSpPr>
          <p:nvPr/>
        </p:nvSpPr>
        <p:spPr bwMode="auto">
          <a:xfrm>
            <a:off x="652250" y="2815259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Αντικατάσταση των όψεων από τον ορισμό τους</a:t>
            </a:r>
          </a:p>
        </p:txBody>
      </p:sp>
      <p:sp>
        <p:nvSpPr>
          <p:cNvPr id="9225" name="Text Box 6"/>
          <p:cNvSpPr txBox="1">
            <a:spLocks noChangeArrowheads="1"/>
          </p:cNvSpPr>
          <p:nvPr/>
        </p:nvSpPr>
        <p:spPr bwMode="auto">
          <a:xfrm>
            <a:off x="628929" y="3516459"/>
            <a:ext cx="71628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Η </a:t>
            </a:r>
            <a:r>
              <a:rPr lang="en-US" dirty="0" smtClean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SQL </a:t>
            </a:r>
            <a:r>
              <a:rPr lang="el-GR" dirty="0" smtClean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ερώτηση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μεταφράζεται σε μια </a:t>
            </a:r>
            <a:r>
              <a:rPr lang="el-GR" dirty="0" smtClean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εσωτερική μορφή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  <a:cs typeface="Calibri" pitchFamily="34" charset="0"/>
              </a:rPr>
              <a:t>Σε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ποια εσωτερική μορφή;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Ισοδύναμη έκφραση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της σχεσιακής άλγεβρας</a:t>
            </a:r>
          </a:p>
        </p:txBody>
      </p:sp>
      <p:sp>
        <p:nvSpPr>
          <p:cNvPr id="9226" name="Text Box 7"/>
          <p:cNvSpPr txBox="1">
            <a:spLocks noChangeArrowheads="1"/>
          </p:cNvSpPr>
          <p:nvPr/>
        </p:nvSpPr>
        <p:spPr bwMode="auto">
          <a:xfrm>
            <a:off x="712788" y="4637088"/>
            <a:ext cx="2663825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select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A</a:t>
            </a:r>
            <a:r>
              <a:rPr lang="en-US" sz="1800" baseline="-250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n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from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</a:t>
            </a:r>
            <a:r>
              <a:rPr lang="en-US" sz="18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  <a:cs typeface="Calibri" pitchFamily="34" charset="0"/>
              </a:rPr>
              <a:t>m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where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P</a:t>
            </a:r>
            <a:endParaRPr lang="el-GR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3736975" y="5068888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>
                <a:latin typeface="Calibri" pitchFamily="34" charset="0"/>
                <a:cs typeface="Calibri" pitchFamily="34" charset="0"/>
              </a:rPr>
              <a:t>π</a:t>
            </a:r>
            <a:r>
              <a:rPr lang="el-GR" sz="180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>
                <a:latin typeface="Calibri" pitchFamily="34" charset="0"/>
                <a:cs typeface="Calibri" pitchFamily="34" charset="0"/>
              </a:rPr>
              <a:t>A1, A2, …, An</a:t>
            </a:r>
            <a:r>
              <a:rPr lang="en-US" sz="180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 b="1">
                <a:latin typeface="Calibri" pitchFamily="34" charset="0"/>
                <a:cs typeface="Calibri" pitchFamily="34" charset="0"/>
              </a:rPr>
              <a:t>σ</a:t>
            </a:r>
            <a:r>
              <a:rPr lang="el-GR" sz="180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>
                <a:latin typeface="Calibri" pitchFamily="34" charset="0"/>
                <a:cs typeface="Calibri" pitchFamily="34" charset="0"/>
              </a:rPr>
              <a:t>P</a:t>
            </a:r>
            <a:r>
              <a:rPr lang="en-US" sz="180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baseline="-25000">
                <a:latin typeface="Calibri" pitchFamily="34" charset="0"/>
                <a:cs typeface="Calibri" pitchFamily="34" charset="0"/>
              </a:rPr>
              <a:t>1</a:t>
            </a:r>
            <a:r>
              <a:rPr lang="el-GR" sz="180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>
                <a:latin typeface="Calibri" pitchFamily="34" charset="0"/>
                <a:cs typeface="Calibri" pitchFamily="34" charset="0"/>
              </a:rPr>
              <a:t> R</a:t>
            </a:r>
            <a:r>
              <a:rPr lang="el-GR" sz="1800" baseline="-25000">
                <a:latin typeface="Calibri" pitchFamily="34" charset="0"/>
                <a:cs typeface="Calibri" pitchFamily="34" charset="0"/>
              </a:rPr>
              <a:t>2</a:t>
            </a:r>
            <a:r>
              <a:rPr lang="el-GR" sz="180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>
                <a:latin typeface="Calibri" pitchFamily="34" charset="0"/>
                <a:cs typeface="Calibri" pitchFamily="34" charset="0"/>
              </a:rPr>
              <a:t> … </a:t>
            </a:r>
            <a:r>
              <a:rPr lang="el-GR" sz="1800" b="1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>
                <a:latin typeface="Calibri" pitchFamily="34" charset="0"/>
                <a:cs typeface="Calibri" pitchFamily="34" charset="0"/>
              </a:rPr>
              <a:t> R</a:t>
            </a:r>
            <a:r>
              <a:rPr lang="el-GR" sz="1800" baseline="-25000">
                <a:latin typeface="Calibri" pitchFamily="34" charset="0"/>
                <a:cs typeface="Calibri" pitchFamily="34" charset="0"/>
              </a:rPr>
              <a:t>m</a:t>
            </a:r>
            <a:r>
              <a:rPr lang="el-GR" sz="1800">
                <a:latin typeface="Calibri" pitchFamily="34" charset="0"/>
                <a:cs typeface="Calibri" pitchFamily="34" charset="0"/>
              </a:rPr>
              <a:t>))</a:t>
            </a:r>
            <a:endParaRPr lang="el-GR" sz="1800" baseline="-250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Συντακτική Ανάλυση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parsing)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και μετάφραση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73234C-23B0-40A5-863B-DA6989B47927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10247" name="Text Box 4"/>
          <p:cNvSpPr txBox="1">
            <a:spLocks noChangeArrowheads="1"/>
          </p:cNvSpPr>
          <p:nvPr/>
        </p:nvSpPr>
        <p:spPr bwMode="auto">
          <a:xfrm>
            <a:off x="723606" y="1835379"/>
            <a:ext cx="7848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  <a:cs typeface="Calibri" pitchFamily="34" charset="0"/>
              </a:rPr>
              <a:t>Μια </a:t>
            </a:r>
            <a:r>
              <a:rPr lang="en-US" dirty="0">
                <a:latin typeface="Calibri" pitchFamily="34" charset="0"/>
                <a:cs typeface="Calibri" pitchFamily="34" charset="0"/>
              </a:rPr>
              <a:t>SQL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ερώτηση μπορεί να μεταφραστεί σε διαφορετικές (ισοδύναμες) εκφράσεις της σχεσιακής άλγεβρας</a:t>
            </a:r>
          </a:p>
        </p:txBody>
      </p:sp>
      <p:sp>
        <p:nvSpPr>
          <p:cNvPr id="10248" name="Text Box 5"/>
          <p:cNvSpPr txBox="1">
            <a:spLocks noChangeArrowheads="1"/>
          </p:cNvSpPr>
          <p:nvPr/>
        </p:nvSpPr>
        <p:spPr bwMode="auto">
          <a:xfrm>
            <a:off x="590157" y="2882245"/>
            <a:ext cx="60960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select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balance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from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account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where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balance &lt; 25000</a:t>
            </a:r>
            <a:endParaRPr lang="el-GR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249" name="Text Box 6"/>
          <p:cNvSpPr txBox="1">
            <a:spLocks noChangeArrowheads="1"/>
          </p:cNvSpPr>
          <p:nvPr/>
        </p:nvSpPr>
        <p:spPr bwMode="auto">
          <a:xfrm>
            <a:off x="3733800" y="4257675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400">
                <a:latin typeface="Calibri" pitchFamily="34" charset="0"/>
                <a:cs typeface="Calibri" pitchFamily="34" charset="0"/>
              </a:rPr>
              <a:t> σ </a:t>
            </a:r>
            <a:r>
              <a:rPr lang="en-US" sz="2400" baseline="-25000">
                <a:latin typeface="Calibri" pitchFamily="34" charset="0"/>
                <a:cs typeface="Calibri" pitchFamily="34" charset="0"/>
              </a:rPr>
              <a:t>balance &lt; 2500</a:t>
            </a:r>
            <a:r>
              <a:rPr lang="en-US" sz="2400">
                <a:latin typeface="Calibri" pitchFamily="34" charset="0"/>
                <a:cs typeface="Calibri" pitchFamily="34" charset="0"/>
              </a:rPr>
              <a:t> (</a:t>
            </a:r>
            <a:r>
              <a:rPr lang="el-GR" sz="2400">
                <a:latin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cs typeface="Calibri" pitchFamily="34" charset="0"/>
              </a:rPr>
              <a:t>balance</a:t>
            </a:r>
            <a:r>
              <a:rPr lang="en-US" sz="2400">
                <a:latin typeface="Calibri" pitchFamily="34" charset="0"/>
                <a:cs typeface="Calibri" pitchFamily="34" charset="0"/>
              </a:rPr>
              <a:t>(account))</a:t>
            </a:r>
            <a:endParaRPr lang="el-GR" sz="24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250" name="Text Box 7"/>
          <p:cNvSpPr txBox="1">
            <a:spLocks noChangeArrowheads="1"/>
          </p:cNvSpPr>
          <p:nvPr/>
        </p:nvSpPr>
        <p:spPr bwMode="auto">
          <a:xfrm>
            <a:off x="3752850" y="3476625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 π </a:t>
            </a:r>
            <a:r>
              <a:rPr lang="en-US" sz="2400" baseline="-25000" dirty="0">
                <a:latin typeface="Calibri" pitchFamily="34" charset="0"/>
                <a:cs typeface="Calibri" pitchFamily="34" charset="0"/>
              </a:rPr>
              <a:t>balance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σ </a:t>
            </a:r>
            <a:r>
              <a:rPr lang="en-US" sz="2400" baseline="-25000" dirty="0">
                <a:latin typeface="Calibri" pitchFamily="34" charset="0"/>
                <a:cs typeface="Calibri" pitchFamily="34" charset="0"/>
              </a:rPr>
              <a:t>balance &lt; 2500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(account))</a:t>
            </a:r>
            <a:endParaRPr lang="el-GR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251" name="Text Box 8"/>
          <p:cNvSpPr txBox="1">
            <a:spLocks noChangeArrowheads="1"/>
          </p:cNvSpPr>
          <p:nvPr/>
        </p:nvSpPr>
        <p:spPr bwMode="auto">
          <a:xfrm>
            <a:off x="1072691" y="5137608"/>
            <a:ext cx="74302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Με ποιο κριτήριο γίνεται η επιλογή της έκφρασης;</a:t>
            </a:r>
          </a:p>
        </p:txBody>
      </p:sp>
      <p:sp>
        <p:nvSpPr>
          <p:cNvPr id="10252" name="Text Box 9"/>
          <p:cNvSpPr txBox="1">
            <a:spLocks noChangeArrowheads="1"/>
          </p:cNvSpPr>
          <p:nvPr/>
        </p:nvSpPr>
        <p:spPr bwMode="auto">
          <a:xfrm>
            <a:off x="900113" y="5571242"/>
            <a:ext cx="75651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Η βελτιστοποίηση είναι το πιο «δύσκολο» βήμα – θα δούμε κάποιους </a:t>
            </a:r>
            <a:r>
              <a:rPr lang="el-GR" sz="1800" i="1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ευρυστικούς</a:t>
            </a:r>
            <a:r>
              <a:rPr lang="el-GR" sz="1800" i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στη συνέχεια</a:t>
            </a:r>
            <a:endParaRPr lang="el-GR" sz="1800" i="1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Βελτιστοποίηση Ερωτήσεων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D98CBB-6D69-4A34-8F87-7E0AFC1C0C55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619124" y="1481678"/>
            <a:ext cx="76962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Σχέδιο/πλάνο εκτέλεσης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execution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query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plan):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μια ακολουθία από βασικές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πράξεις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  <a:cs typeface="Calibri" pitchFamily="34" charset="0"/>
              </a:rPr>
              <a:t>Αναπαρίσταται με ένα δέντρο</a:t>
            </a:r>
            <a:endParaRPr lang="el-GR" sz="24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328600" y="3555575"/>
            <a:ext cx="2459610" cy="1738313"/>
            <a:chOff x="3980567" y="3696977"/>
            <a:chExt cx="2459610" cy="1738313"/>
          </a:xfrm>
        </p:grpSpPr>
        <p:sp>
          <p:nvSpPr>
            <p:cNvPr id="12296" name="Text Box 5"/>
            <p:cNvSpPr txBox="1">
              <a:spLocks noChangeArrowheads="1"/>
            </p:cNvSpPr>
            <p:nvPr/>
          </p:nvSpPr>
          <p:spPr bwMode="auto">
            <a:xfrm>
              <a:off x="4230377" y="3696977"/>
              <a:ext cx="22098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 dirty="0">
                  <a:latin typeface="Calibri" pitchFamily="34" charset="0"/>
                  <a:cs typeface="Calibri" pitchFamily="34" charset="0"/>
                </a:rPr>
                <a:t>π </a:t>
              </a:r>
              <a:r>
                <a:rPr lang="en-US" baseline="-25000" dirty="0">
                  <a:latin typeface="Calibri" pitchFamily="34" charset="0"/>
                  <a:cs typeface="Calibri" pitchFamily="34" charset="0"/>
                </a:rPr>
                <a:t>balance</a:t>
              </a:r>
              <a:endParaRPr lang="el-GR" baseline="-25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297" name="Text Box 6"/>
            <p:cNvSpPr txBox="1">
              <a:spLocks noChangeArrowheads="1"/>
            </p:cNvSpPr>
            <p:nvPr/>
          </p:nvSpPr>
          <p:spPr bwMode="auto">
            <a:xfrm>
              <a:off x="3980567" y="4244741"/>
              <a:ext cx="189084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 dirty="0">
                  <a:latin typeface="Calibri" pitchFamily="34" charset="0"/>
                  <a:cs typeface="Calibri" pitchFamily="34" charset="0"/>
                </a:rPr>
                <a:t>σ </a:t>
              </a:r>
              <a:r>
                <a:rPr lang="en-US" baseline="-25000" dirty="0">
                  <a:latin typeface="Calibri" pitchFamily="34" charset="0"/>
                  <a:cs typeface="Calibri" pitchFamily="34" charset="0"/>
                </a:rPr>
                <a:t>balance &lt; </a:t>
              </a:r>
              <a:r>
                <a:rPr lang="en-US" baseline="-25000" dirty="0" smtClean="0">
                  <a:latin typeface="Calibri" pitchFamily="34" charset="0"/>
                  <a:cs typeface="Calibri" pitchFamily="34" charset="0"/>
                </a:rPr>
                <a:t>2500</a:t>
              </a:r>
              <a:endParaRPr lang="el-GR" baseline="-25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298" name="Text Box 7"/>
            <p:cNvSpPr txBox="1">
              <a:spLocks noChangeArrowheads="1"/>
            </p:cNvSpPr>
            <p:nvPr/>
          </p:nvSpPr>
          <p:spPr bwMode="auto">
            <a:xfrm>
              <a:off x="4306577" y="5068577"/>
              <a:ext cx="12954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Calibri" pitchFamily="34" charset="0"/>
                  <a:cs typeface="Calibri" pitchFamily="34" charset="0"/>
                </a:rPr>
                <a:t>account</a:t>
              </a:r>
              <a:endParaRPr lang="el-GR" sz="180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299" name="Line 8"/>
            <p:cNvSpPr>
              <a:spLocks noChangeShapeType="1"/>
            </p:cNvSpPr>
            <p:nvPr/>
          </p:nvSpPr>
          <p:spPr bwMode="auto">
            <a:xfrm>
              <a:off x="4687577" y="4077977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" name="Line 9"/>
            <p:cNvSpPr>
              <a:spLocks noChangeShapeType="1"/>
            </p:cNvSpPr>
            <p:nvPr/>
          </p:nvSpPr>
          <p:spPr bwMode="auto">
            <a:xfrm>
              <a:off x="4687577" y="4687577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Πλάνο Εκτέλεσης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Text Box 23"/>
          <p:cNvSpPr txBox="1">
            <a:spLocks noChangeArrowheads="1"/>
          </p:cNvSpPr>
          <p:nvPr/>
        </p:nvSpPr>
        <p:spPr bwMode="auto">
          <a:xfrm>
            <a:off x="595926" y="3393847"/>
            <a:ext cx="4086913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Φύλλα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: σχέσεις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Εσωτερικοί κόμβοι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: βασικές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(primitive)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πράξεις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της σχεσιακής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άλγεβρας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3627" y="6492875"/>
            <a:ext cx="2895600" cy="365125"/>
          </a:xfrm>
          <a:noFill/>
        </p:spPr>
        <p:txBody>
          <a:bodyPr/>
          <a:lstStyle/>
          <a:p>
            <a:r>
              <a:rPr lang="el-GR" altLang="en-US" dirty="0" smtClean="0"/>
              <a:t>Ευ</a:t>
            </a:r>
            <a:r>
              <a:rPr lang="en-US" altLang="en-US" dirty="0" smtClean="0"/>
              <a:t>α</a:t>
            </a:r>
            <a:r>
              <a:rPr lang="el-GR" altLang="en-US" dirty="0" err="1" smtClean="0"/>
              <a:t>γγελία</a:t>
            </a:r>
            <a:r>
              <a:rPr lang="el-GR" altLang="en-US" dirty="0" smtClean="0"/>
              <a:t> </a:t>
            </a:r>
            <a:r>
              <a:rPr lang="el-GR" altLang="en-US" dirty="0" err="1" smtClean="0"/>
              <a:t>Πιτουρά</a:t>
            </a:r>
            <a:endParaRPr lang="el-GR" altLang="en-US" dirty="0" smtClean="0"/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0F7709-62A5-4F6C-9F6C-333F7814E9D1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503238" y="1458979"/>
            <a:ext cx="2663825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select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A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n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from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R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, …, </a:t>
            </a:r>
            <a:r>
              <a:rPr lang="en-US" sz="18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  <a:cs typeface="Calibri" pitchFamily="34" charset="0"/>
              </a:rPr>
              <a:t>m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where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P</a:t>
            </a:r>
            <a:endParaRPr lang="el-GR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4553965" y="1712160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 dirty="0">
                <a:latin typeface="Calibri" pitchFamily="34" charset="0"/>
                <a:cs typeface="Calibri" pitchFamily="34" charset="0"/>
              </a:rPr>
              <a:t>π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A1, A2, …, An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σ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(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R</a:t>
            </a:r>
            <a:r>
              <a:rPr lang="el-GR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…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x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l-GR" sz="1800" baseline="-25000" dirty="0" err="1">
                <a:latin typeface="Calibri" pitchFamily="34" charset="0"/>
                <a:cs typeface="Calibri" pitchFamily="34" charset="0"/>
              </a:rPr>
              <a:t>m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))</a:t>
            </a:r>
            <a:endParaRPr lang="el-GR" sz="1800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19" name="Line 5"/>
          <p:cNvSpPr>
            <a:spLocks noChangeShapeType="1"/>
          </p:cNvSpPr>
          <p:nvPr/>
        </p:nvSpPr>
        <p:spPr bwMode="auto">
          <a:xfrm>
            <a:off x="3075789" y="1995143"/>
            <a:ext cx="1200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Text Box 6"/>
          <p:cNvSpPr txBox="1">
            <a:spLocks noChangeArrowheads="1"/>
          </p:cNvSpPr>
          <p:nvPr/>
        </p:nvSpPr>
        <p:spPr bwMode="auto">
          <a:xfrm>
            <a:off x="2868106" y="1506419"/>
            <a:ext cx="2200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Μετάφραση </a:t>
            </a:r>
          </a:p>
        </p:txBody>
      </p:sp>
      <p:sp>
        <p:nvSpPr>
          <p:cNvPr id="13321" name="Text Box 7"/>
          <p:cNvSpPr txBox="1">
            <a:spLocks noChangeArrowheads="1"/>
          </p:cNvSpPr>
          <p:nvPr/>
        </p:nvSpPr>
        <p:spPr bwMode="auto">
          <a:xfrm>
            <a:off x="1076325" y="5943600"/>
            <a:ext cx="6115050" cy="420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dirty="0"/>
              <a:t>R</a:t>
            </a:r>
            <a:r>
              <a:rPr lang="en-US" sz="1800" baseline="-25000" dirty="0"/>
              <a:t>1</a:t>
            </a:r>
            <a:r>
              <a:rPr lang="en-US" sz="1800" dirty="0"/>
              <a:t> 	</a:t>
            </a:r>
            <a:r>
              <a:rPr lang="en-US" sz="1800" dirty="0" smtClean="0"/>
              <a:t>      R</a:t>
            </a:r>
            <a:r>
              <a:rPr lang="en-US" sz="1800" baseline="-25000" dirty="0" smtClean="0"/>
              <a:t>2</a:t>
            </a:r>
            <a:r>
              <a:rPr lang="en-US" sz="1800" dirty="0"/>
              <a:t>	</a:t>
            </a:r>
            <a:r>
              <a:rPr lang="en-US" sz="1800" dirty="0" smtClean="0"/>
              <a:t>       R</a:t>
            </a:r>
            <a:r>
              <a:rPr lang="en-US" sz="1800" baseline="-25000" dirty="0" smtClean="0"/>
              <a:t>3</a:t>
            </a:r>
            <a:r>
              <a:rPr lang="en-US" sz="1800" baseline="-25000" dirty="0"/>
              <a:t>	</a:t>
            </a:r>
            <a:r>
              <a:rPr lang="en-US" sz="3200" baseline="-25000" dirty="0"/>
              <a:t>…</a:t>
            </a:r>
            <a:r>
              <a:rPr lang="en-US" sz="1800" dirty="0"/>
              <a:t>	</a:t>
            </a:r>
            <a:r>
              <a:rPr lang="en-US" sz="1800" dirty="0" smtClean="0"/>
              <a:t>                           </a:t>
            </a:r>
            <a:r>
              <a:rPr lang="en-US" sz="1800" dirty="0"/>
              <a:t>	</a:t>
            </a:r>
            <a:r>
              <a:rPr lang="en-US" sz="1800" dirty="0" err="1"/>
              <a:t>R</a:t>
            </a:r>
            <a:r>
              <a:rPr lang="en-US" sz="1800" baseline="-25000" dirty="0" err="1"/>
              <a:t>m</a:t>
            </a:r>
            <a:endParaRPr lang="el-GR" sz="1800" baseline="-25000" dirty="0"/>
          </a:p>
        </p:txBody>
      </p:sp>
      <p:sp>
        <p:nvSpPr>
          <p:cNvPr id="13322" name="Line 9"/>
          <p:cNvSpPr>
            <a:spLocks noChangeShapeType="1"/>
          </p:cNvSpPr>
          <p:nvPr/>
        </p:nvSpPr>
        <p:spPr bwMode="auto">
          <a:xfrm flipV="1">
            <a:off x="1247775" y="5505450"/>
            <a:ext cx="352425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3" name="Line 10"/>
          <p:cNvSpPr>
            <a:spLocks noChangeShapeType="1"/>
          </p:cNvSpPr>
          <p:nvPr/>
        </p:nvSpPr>
        <p:spPr bwMode="auto">
          <a:xfrm flipH="1" flipV="1">
            <a:off x="1800225" y="5505450"/>
            <a:ext cx="28575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4" name="Text Box 11"/>
          <p:cNvSpPr txBox="1">
            <a:spLocks noChangeArrowheads="1"/>
          </p:cNvSpPr>
          <p:nvPr/>
        </p:nvSpPr>
        <p:spPr bwMode="auto">
          <a:xfrm>
            <a:off x="1571625" y="4933950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x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13325" name="Text Box 12"/>
          <p:cNvSpPr txBox="1">
            <a:spLocks noChangeArrowheads="1"/>
          </p:cNvSpPr>
          <p:nvPr/>
        </p:nvSpPr>
        <p:spPr bwMode="auto">
          <a:xfrm>
            <a:off x="2206625" y="4054475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x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13326" name="Line 13"/>
          <p:cNvSpPr>
            <a:spLocks noChangeShapeType="1"/>
          </p:cNvSpPr>
          <p:nvPr/>
        </p:nvSpPr>
        <p:spPr bwMode="auto">
          <a:xfrm flipH="1" flipV="1">
            <a:off x="2466975" y="4476750"/>
            <a:ext cx="485775" cy="150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Line 14"/>
          <p:cNvSpPr>
            <a:spLocks noChangeShapeType="1"/>
          </p:cNvSpPr>
          <p:nvPr/>
        </p:nvSpPr>
        <p:spPr bwMode="auto">
          <a:xfrm flipV="1">
            <a:off x="1866900" y="4410075"/>
            <a:ext cx="371475" cy="476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8" name="Line 15"/>
          <p:cNvSpPr>
            <a:spLocks noChangeShapeType="1"/>
          </p:cNvSpPr>
          <p:nvPr/>
        </p:nvSpPr>
        <p:spPr bwMode="auto">
          <a:xfrm flipV="1">
            <a:off x="2628900" y="3895725"/>
            <a:ext cx="723900" cy="200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9" name="Line 16"/>
          <p:cNvSpPr>
            <a:spLocks noChangeShapeType="1"/>
          </p:cNvSpPr>
          <p:nvPr/>
        </p:nvSpPr>
        <p:spPr bwMode="auto">
          <a:xfrm flipH="1" flipV="1">
            <a:off x="3819525" y="3914775"/>
            <a:ext cx="1924050" cy="2124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0" name="Text Box 17"/>
          <p:cNvSpPr txBox="1">
            <a:spLocks noChangeArrowheads="1"/>
          </p:cNvSpPr>
          <p:nvPr/>
        </p:nvSpPr>
        <p:spPr bwMode="auto">
          <a:xfrm>
            <a:off x="3413125" y="3641725"/>
            <a:ext cx="56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x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13331" name="Line 18"/>
          <p:cNvSpPr>
            <a:spLocks noChangeShapeType="1"/>
          </p:cNvSpPr>
          <p:nvPr/>
        </p:nvSpPr>
        <p:spPr bwMode="auto">
          <a:xfrm flipV="1">
            <a:off x="3552825" y="3486150"/>
            <a:ext cx="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2" name="Text Box 19"/>
          <p:cNvSpPr txBox="1">
            <a:spLocks noChangeArrowheads="1"/>
          </p:cNvSpPr>
          <p:nvPr/>
        </p:nvSpPr>
        <p:spPr bwMode="auto">
          <a:xfrm>
            <a:off x="3400425" y="30861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σ</a:t>
            </a:r>
            <a:r>
              <a:rPr lang="en-US" sz="1800" baseline="-25000">
                <a:latin typeface="Times New Roman" pitchFamily="18" charset="0"/>
              </a:rPr>
              <a:t>P</a:t>
            </a:r>
            <a:endParaRPr lang="el-GR" sz="1800" baseline="-25000">
              <a:latin typeface="Times New Roman" pitchFamily="18" charset="0"/>
            </a:endParaRPr>
          </a:p>
        </p:txBody>
      </p:sp>
      <p:sp>
        <p:nvSpPr>
          <p:cNvPr id="13333" name="Line 20"/>
          <p:cNvSpPr>
            <a:spLocks noChangeShapeType="1"/>
          </p:cNvSpPr>
          <p:nvPr/>
        </p:nvSpPr>
        <p:spPr bwMode="auto">
          <a:xfrm flipV="1">
            <a:off x="3568700" y="2901950"/>
            <a:ext cx="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4" name="Text Box 21"/>
          <p:cNvSpPr txBox="1">
            <a:spLocks noChangeArrowheads="1"/>
          </p:cNvSpPr>
          <p:nvPr/>
        </p:nvSpPr>
        <p:spPr bwMode="auto">
          <a:xfrm>
            <a:off x="3038475" y="2562225"/>
            <a:ext cx="1619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/>
              <a:t>π </a:t>
            </a:r>
            <a:r>
              <a:rPr lang="el-GR" sz="1600" baseline="-25000" dirty="0"/>
              <a:t>Α1, Α2, ... </a:t>
            </a:r>
            <a:r>
              <a:rPr lang="en-US" sz="1600" baseline="-25000" dirty="0"/>
              <a:t>An</a:t>
            </a:r>
            <a:endParaRPr lang="el-GR" sz="1600" baseline="-25000" dirty="0"/>
          </a:p>
        </p:txBody>
      </p:sp>
      <p:sp>
        <p:nvSpPr>
          <p:cNvPr id="13335" name="Line 22"/>
          <p:cNvSpPr>
            <a:spLocks noChangeShapeType="1"/>
          </p:cNvSpPr>
          <p:nvPr/>
        </p:nvSpPr>
        <p:spPr bwMode="auto">
          <a:xfrm flipH="1">
            <a:off x="4638674" y="3506771"/>
            <a:ext cx="1149383" cy="8461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6" name="Text Box 23"/>
          <p:cNvSpPr txBox="1">
            <a:spLocks noChangeArrowheads="1"/>
          </p:cNvSpPr>
          <p:nvPr/>
        </p:nvSpPr>
        <p:spPr bwMode="auto">
          <a:xfrm>
            <a:off x="5905500" y="2857496"/>
            <a:ext cx="28575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Πλάνο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εκτέλεσης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Φύλλα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: σχέσεις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Εσωτερικοί κόμβοι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: βασικές πράξεις της σχεσιακής άλγεβρας</a:t>
            </a:r>
          </a:p>
        </p:txBody>
      </p:sp>
      <p:sp>
        <p:nvSpPr>
          <p:cNvPr id="13338" name="Text Box 27"/>
          <p:cNvSpPr txBox="1">
            <a:spLocks noChangeArrowheads="1"/>
          </p:cNvSpPr>
          <p:nvPr/>
        </p:nvSpPr>
        <p:spPr bwMode="auto">
          <a:xfrm>
            <a:off x="6412583" y="5133779"/>
            <a:ext cx="2105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Βελτιστοποίηση του πλάνου</a:t>
            </a:r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>
          <a:xfrm>
            <a:off x="457200" y="13323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Πλάνο Εκτέλεσης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A4FD81-7522-4F4F-8E51-A70E254ABB65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575449" y="1728782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 Τα διαφορετικά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πλάνα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εκτέλεσης έχουν και διαφορικό κόστος</a:t>
            </a: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650863" y="2711526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sz="2400" dirty="0">
                <a:solidFill>
                  <a:srgbClr val="FF00F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Βελτιστοποίηση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: η διαδικασία επιλογής του σχεδίου εκτέλεσης που έχει το μικρότερο κόστος </a:t>
            </a:r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443473" y="3800321"/>
            <a:ext cx="80772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Εκτίμηση του κόστους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(συνήθως χρήση στατιστικών στοιχείων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επιλεξιμότητα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(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selectivity):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ποσοστό πλειάδων εισόδου που εμφανίζονται στο αποτέλεσμα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Βελτιστοποίηση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763AB3-92D6-43D8-B145-040A57FC8AE2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500034" y="3643314"/>
            <a:ext cx="7943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cs typeface="Calibri" pitchFamily="34" charset="0"/>
              </a:rPr>
              <a:t>1.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Διάσπαση των πράξεων επιλογής με συζευκτικές συνθήκες σε ακολουθίες πράξεων επιλογής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476250" y="4533900"/>
            <a:ext cx="79914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cs typeface="Calibri" pitchFamily="34" charset="0"/>
              </a:rPr>
              <a:t>2.</a:t>
            </a:r>
            <a:r>
              <a:rPr lang="el-GR" dirty="0">
                <a:latin typeface="Calibri" pitchFamily="34" charset="0"/>
                <a:cs typeface="Calibri" pitchFamily="34" charset="0"/>
              </a:rPr>
              <a:t> Μετατοπίζουμε την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πράξη επιλογής όσο πιο κάτω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επιτρέπεται από τα γνωρίσματα που περιλαμβάνονται στη συνθήκη</a:t>
            </a:r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514350" y="5438775"/>
            <a:ext cx="80105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cs typeface="Calibri" pitchFamily="34" charset="0"/>
              </a:rPr>
              <a:t>3.</a:t>
            </a:r>
            <a:r>
              <a:rPr lang="el-GR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  <a:cs typeface="Calibri" pitchFamily="34" charset="0"/>
              </a:rPr>
              <a:t>Επανα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-διευθέτηση </a:t>
            </a:r>
            <a:r>
              <a:rPr lang="el-GR" dirty="0">
                <a:latin typeface="Calibri" pitchFamily="34" charset="0"/>
                <a:cs typeface="Calibri" pitchFamily="34" charset="0"/>
              </a:rPr>
              <a:t>των φύλλων ώστε να εκτελούνται πρώτα οι σχέσεις που έχουν τις πιο περιοριστικές πράξεις επιλογής</a:t>
            </a:r>
          </a:p>
        </p:txBody>
      </p:sp>
      <p:sp>
        <p:nvSpPr>
          <p:cNvPr id="15370" name="Text Box 7"/>
          <p:cNvSpPr txBox="1">
            <a:spLocks noChangeArrowheads="1"/>
          </p:cNvSpPr>
          <p:nvPr/>
        </p:nvSpPr>
        <p:spPr bwMode="auto">
          <a:xfrm>
            <a:off x="786232" y="2212051"/>
            <a:ext cx="7301966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i="1" dirty="0">
                <a:latin typeface="Calibri" pitchFamily="34" charset="0"/>
                <a:cs typeface="Calibri" pitchFamily="34" charset="0"/>
              </a:rPr>
              <a:t>Γενική ιδέα: εκτέλεση πρώτα των πράξεων με μικρή </a:t>
            </a:r>
            <a:r>
              <a:rPr lang="el-GR" sz="1800" i="1" dirty="0" err="1" smtClean="0">
                <a:latin typeface="Calibri" pitchFamily="34" charset="0"/>
                <a:cs typeface="Calibri" pitchFamily="34" charset="0"/>
              </a:rPr>
              <a:t>επιλεξικότητα</a:t>
            </a:r>
            <a:r>
              <a:rPr lang="el-GR" sz="18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i="1" dirty="0">
                <a:latin typeface="Calibri" pitchFamily="34" charset="0"/>
                <a:cs typeface="Calibri" pitchFamily="34" charset="0"/>
              </a:rPr>
              <a:t>ώστε να περιοριστεί το μέγεθος των ενδιάμεσων αποτελεσμάτων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Ευριστικοί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Κανόνες Βελτιστοποίησης Πλάνου Εκτέλεσης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3409</TotalTime>
  <Words>2532</Words>
  <Application>Microsoft Office PowerPoint</Application>
  <PresentationFormat>On-screen Show (4:3)</PresentationFormat>
  <Paragraphs>480</Paragraphs>
  <Slides>38</Slides>
  <Notes>38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Office Theme</vt:lpstr>
      <vt:lpstr>Εξίσωση</vt:lpstr>
      <vt:lpstr>Slide 1</vt:lpstr>
      <vt:lpstr>Επεξεργασία Ερωτήσεων</vt:lpstr>
      <vt:lpstr>Βήματα Επεξεργασίας</vt:lpstr>
      <vt:lpstr>Συντακτική Ανάλυση (parsing) και μετάφραση</vt:lpstr>
      <vt:lpstr>Βελτιστοποίηση Ερωτήσεων</vt:lpstr>
      <vt:lpstr>Πλάνο Εκτέλεσης</vt:lpstr>
      <vt:lpstr>Πλάνο Εκτέλεσης</vt:lpstr>
      <vt:lpstr>Βελτιστοποίηση</vt:lpstr>
      <vt:lpstr>Ευριστικοί Κανόνες Βελτιστοποίησης Πλάνου Εκτέλεσης</vt:lpstr>
      <vt:lpstr>Ευριστικοί Κανόνες Βελτιστοποίησης Πλάνου Εκτέλεσης</vt:lpstr>
      <vt:lpstr>Φυσικό Πλάνο Εκτέλεσης</vt:lpstr>
      <vt:lpstr>Φυσικό Πλάνο Εκτέλεσης</vt:lpstr>
      <vt:lpstr>Εκτέλεση Ερωτήσεων</vt:lpstr>
      <vt:lpstr>Επεξεργασία Ερωτήσεων</vt:lpstr>
      <vt:lpstr>Αλγόριθμοι για βασικές πράξεις</vt:lpstr>
      <vt:lpstr>Αλγόριθμοι για βασικές πράξεις: στατιστικά στοιχεία</vt:lpstr>
      <vt:lpstr>Αλγόριθμοι για βασικές πράξεις: στατιστικά στοιχεία</vt:lpstr>
      <vt:lpstr>Αλγόριθμοι για την πράξη της επιλογής</vt:lpstr>
      <vt:lpstr>Επιλογή – συνθήκη ισότητας</vt:lpstr>
      <vt:lpstr>Επιλογή – συνθήκη ισότητας</vt:lpstr>
      <vt:lpstr>Επιλογή – συνθήκη ισότητας</vt:lpstr>
      <vt:lpstr>Επιλογή – συνθήκη ισότητας</vt:lpstr>
      <vt:lpstr>Επιλογή – συνθήκη με σύγκριση</vt:lpstr>
      <vt:lpstr>Επιλογή – συνθήκη με σύγκριση</vt:lpstr>
      <vt:lpstr>Επιλογή με σύζευξη</vt:lpstr>
      <vt:lpstr>Επιλογή με διάζευξη</vt:lpstr>
      <vt:lpstr>Συνένωση</vt:lpstr>
      <vt:lpstr>Συνένωση</vt:lpstr>
      <vt:lpstr>Συνένωση</vt:lpstr>
      <vt:lpstr>Συνένωση</vt:lpstr>
      <vt:lpstr>Συνένωση</vt:lpstr>
      <vt:lpstr>Συνένωση</vt:lpstr>
      <vt:lpstr>Συνένωση </vt:lpstr>
      <vt:lpstr>Πράξεις συνόλων</vt:lpstr>
      <vt:lpstr>Πράξεις συνόλων</vt:lpstr>
      <vt:lpstr>Πράξεις συνόλων</vt:lpstr>
      <vt:lpstr>Πράξεις συνόλων</vt:lpstr>
      <vt:lpstr>Slide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pitoura</cp:lastModifiedBy>
  <cp:revision>405</cp:revision>
  <dcterms:created xsi:type="dcterms:W3CDTF">2013-06-13T09:19:30Z</dcterms:created>
  <dcterms:modified xsi:type="dcterms:W3CDTF">2014-12-16T10:40:54Z</dcterms:modified>
</cp:coreProperties>
</file>