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46"/>
  </p:notesMasterIdLst>
  <p:sldIdLst>
    <p:sldId id="727" r:id="rId4"/>
    <p:sldId id="1527" r:id="rId5"/>
    <p:sldId id="1532" r:id="rId6"/>
    <p:sldId id="1296" r:id="rId7"/>
    <p:sldId id="1528" r:id="rId8"/>
    <p:sldId id="265" r:id="rId9"/>
    <p:sldId id="266" r:id="rId10"/>
    <p:sldId id="1160" r:id="rId11"/>
    <p:sldId id="1531" r:id="rId12"/>
    <p:sldId id="257" r:id="rId13"/>
    <p:sldId id="258" r:id="rId14"/>
    <p:sldId id="260" r:id="rId15"/>
    <p:sldId id="259" r:id="rId16"/>
    <p:sldId id="261" r:id="rId17"/>
    <p:sldId id="262" r:id="rId18"/>
    <p:sldId id="263" r:id="rId19"/>
    <p:sldId id="1508" r:id="rId20"/>
    <p:sldId id="1509" r:id="rId21"/>
    <p:sldId id="1510" r:id="rId22"/>
    <p:sldId id="1506" r:id="rId23"/>
    <p:sldId id="1156" r:id="rId24"/>
    <p:sldId id="1529" r:id="rId25"/>
    <p:sldId id="1533" r:id="rId26"/>
    <p:sldId id="1137" r:id="rId27"/>
    <p:sldId id="1530" r:id="rId28"/>
    <p:sldId id="1138" r:id="rId29"/>
    <p:sldId id="1143" r:id="rId30"/>
    <p:sldId id="1144" r:id="rId31"/>
    <p:sldId id="1145" r:id="rId32"/>
    <p:sldId id="1158" r:id="rId33"/>
    <p:sldId id="1139" r:id="rId34"/>
    <p:sldId id="1512" r:id="rId35"/>
    <p:sldId id="1271" r:id="rId36"/>
    <p:sldId id="1534" r:id="rId37"/>
    <p:sldId id="1280" r:id="rId38"/>
    <p:sldId id="1535" r:id="rId39"/>
    <p:sldId id="275" r:id="rId40"/>
    <p:sldId id="276" r:id="rId41"/>
    <p:sldId id="277" r:id="rId42"/>
    <p:sldId id="278" r:id="rId43"/>
    <p:sldId id="279" r:id="rId44"/>
    <p:sldId id="1054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  <p:cmAuthor id="2" name="Evaggelia Pitoura" initials="EP" lastIdx="3" clrIdx="1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468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76060" y="1849056"/>
            <a:ext cx="359187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7944" y="3967607"/>
            <a:ext cx="3928110" cy="317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6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60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181" y="609282"/>
            <a:ext cx="5168265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182" y="1794256"/>
            <a:ext cx="7209949" cy="317459"/>
          </a:xfrm>
        </p:spPr>
        <p:txBody>
          <a:bodyPr lIns="0" tIns="0" rIns="0" bIns="0"/>
          <a:lstStyle>
            <a:lvl1pPr>
              <a:defRPr sz="206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1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181" y="609282"/>
            <a:ext cx="5168265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44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181" y="609282"/>
            <a:ext cx="5168265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787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65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055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1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3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28/3/2025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28/3/2025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28/3/2025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28/3/2025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28/3/2025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28/3/2025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425" y="6524124"/>
            <a:ext cx="900113" cy="1838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181" y="609282"/>
            <a:ext cx="5168265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182" y="1794256"/>
            <a:ext cx="7209949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0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ase.io/2022/01/apache-solr-neural-search.html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ease.io/2023/01/apache-solr-neural-search-tutorial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6/04/19/word2vec-tutorial-the-skip-gram-model/" TargetMode="External"/><Relationship Id="rId2" Type="http://schemas.openxmlformats.org/officeDocument/2006/relationships/hyperlink" Target="https://www.analyticsvidhya.com/blog/2017/06/word-embeddings-count-word2veec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67600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Σημασιολογική Ανάκτηση Πληροφορίας. </a:t>
            </a:r>
            <a:r>
              <a:rPr lang="en-US" dirty="0">
                <a:solidFill>
                  <a:schemeClr val="bg1"/>
                </a:solidFill>
                <a:ea typeface="ＭＳ Ｐゴシック" pitchFamily="-112" charset="-128"/>
              </a:rPr>
              <a:t>Learning to Rank. Vector Search. RAG.</a:t>
            </a:r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876800" y="6332262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2024-2025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36" y="1314212"/>
            <a:ext cx="3876199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8" dirty="0"/>
              <a:t>Vector</a:t>
            </a:r>
            <a:r>
              <a:rPr spc="-169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182" y="2202941"/>
            <a:ext cx="7333774" cy="1309493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105251" indent="-171926" defTabSz="685800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Specialized</a:t>
            </a:r>
            <a:r>
              <a:rPr sz="2400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databases</a:t>
            </a:r>
            <a:r>
              <a:rPr sz="2400" kern="0" spc="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designed</a:t>
            </a:r>
            <a:r>
              <a:rPr sz="2400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to</a:t>
            </a:r>
            <a:r>
              <a:rPr sz="2400" kern="0" spc="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store,</a:t>
            </a:r>
            <a:r>
              <a:rPr sz="2400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index,</a:t>
            </a:r>
            <a:r>
              <a:rPr sz="2400" kern="0" spc="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400" kern="0" spc="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retrieve</a:t>
            </a:r>
            <a:r>
              <a:rPr sz="2400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i="1" kern="0" spc="-8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high- </a:t>
            </a:r>
            <a:r>
              <a:rPr sz="2400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dimensional</a:t>
            </a:r>
            <a:r>
              <a:rPr sz="2400" i="1" kern="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vectors</a:t>
            </a:r>
            <a:r>
              <a:rPr sz="2400" i="1" kern="0" spc="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efficiently</a:t>
            </a:r>
            <a:endParaRPr sz="24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810" indent="-171926" defTabSz="685800">
              <a:lnSpc>
                <a:spcPts val="2310"/>
              </a:lnSpc>
              <a:spcBef>
                <a:spcPts val="675"/>
              </a:spcBef>
              <a:buFont typeface="Arial"/>
              <a:buChar char="•"/>
              <a:tabLst>
                <a:tab pos="180975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Particularly</a:t>
            </a:r>
            <a:r>
              <a:rPr sz="2400" kern="0" spc="1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useful</a:t>
            </a:r>
            <a:r>
              <a:rPr sz="2400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2400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tasks</a:t>
            </a:r>
            <a:r>
              <a:rPr sz="2400" kern="0" spc="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like</a:t>
            </a:r>
            <a:r>
              <a:rPr sz="240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similarity</a:t>
            </a:r>
            <a:r>
              <a:rPr sz="2400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search,</a:t>
            </a:r>
            <a:r>
              <a:rPr sz="24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recommendation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systems,</a:t>
            </a:r>
            <a:r>
              <a:rPr sz="240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400" kern="0" spc="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400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</a:t>
            </a:r>
            <a:r>
              <a:rPr sz="2400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outputs</a:t>
            </a:r>
            <a:endParaRPr sz="24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565" y="620688"/>
            <a:ext cx="7289811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11" dirty="0"/>
              <a:t>Metric-</a:t>
            </a:r>
            <a:r>
              <a:rPr dirty="0"/>
              <a:t>space</a:t>
            </a:r>
            <a:r>
              <a:rPr spc="-90" dirty="0"/>
              <a:t> </a:t>
            </a:r>
            <a:r>
              <a:rPr dirty="0"/>
              <a:t>vector</a:t>
            </a:r>
            <a:r>
              <a:rPr spc="-98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181" y="2202942"/>
            <a:ext cx="6769418" cy="2252765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3810" indent="-171926" defTabSz="685800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These</a:t>
            </a:r>
            <a:r>
              <a:rPr sz="2063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databases</a:t>
            </a:r>
            <a:r>
              <a:rPr sz="2063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use</a:t>
            </a:r>
            <a:r>
              <a:rPr sz="2063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distance</a:t>
            </a:r>
            <a:r>
              <a:rPr sz="2063" i="1" kern="0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63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metrics</a:t>
            </a:r>
            <a:r>
              <a:rPr sz="2063" i="1" kern="0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(e.g.,</a:t>
            </a:r>
            <a:r>
              <a:rPr sz="206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Euclidean,</a:t>
            </a:r>
            <a:r>
              <a:rPr sz="2063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cosine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similarity)</a:t>
            </a:r>
            <a:r>
              <a:rPr sz="2063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to</a:t>
            </a:r>
            <a:r>
              <a:rPr sz="2063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organize</a:t>
            </a:r>
            <a:r>
              <a:rPr sz="2063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063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search</a:t>
            </a:r>
            <a:r>
              <a:rPr sz="2063" kern="0" spc="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vectors</a:t>
            </a:r>
            <a:endParaRPr lang="en-US" sz="2063" kern="0" spc="-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049" marR="3810" defTabSz="685800">
              <a:lnSpc>
                <a:spcPts val="2310"/>
              </a:lnSpc>
              <a:spcBef>
                <a:spcPts val="311"/>
              </a:spcBef>
              <a:tabLst>
                <a:tab pos="180975" algn="l"/>
              </a:tabLst>
            </a:pPr>
            <a:endParaRPr sz="20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indent="-171450" defTabSz="685800">
              <a:spcBef>
                <a:spcPts val="461"/>
              </a:spcBef>
              <a:buFont typeface="Arial"/>
              <a:buChar char="•"/>
              <a:tabLst>
                <a:tab pos="180975" algn="l"/>
              </a:tabLst>
            </a:pPr>
            <a:r>
              <a:rPr sz="2063" b="1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Examples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:</a:t>
            </a:r>
            <a:endParaRPr sz="20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3399" lvl="1" indent="-170974" defTabSz="685800">
              <a:spcBef>
                <a:spcPts val="210"/>
              </a:spcBef>
              <a:buFont typeface="Arial"/>
              <a:buChar char="•"/>
              <a:tabLst>
                <a:tab pos="523399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Milvus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3399" lvl="1" indent="-170974" defTabSz="685800">
              <a:spcBef>
                <a:spcPts val="150"/>
              </a:spcBef>
              <a:buFont typeface="Arial"/>
              <a:buChar char="•"/>
              <a:tabLst>
                <a:tab pos="523399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Weaviate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3399" lvl="1" indent="-170974" defTabSz="685800">
              <a:spcBef>
                <a:spcPts val="206"/>
              </a:spcBef>
              <a:buFont typeface="Arial"/>
              <a:buChar char="•"/>
              <a:tabLst>
                <a:tab pos="523399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Pinecone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641" y="404664"/>
            <a:ext cx="6394623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15" dirty="0"/>
              <a:t>Hash-</a:t>
            </a:r>
            <a:r>
              <a:rPr dirty="0"/>
              <a:t>based</a:t>
            </a:r>
            <a:r>
              <a:rPr spc="-75" dirty="0"/>
              <a:t> </a:t>
            </a:r>
            <a:r>
              <a:rPr dirty="0"/>
              <a:t>vector</a:t>
            </a:r>
            <a:r>
              <a:rPr spc="-49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182" y="2202941"/>
            <a:ext cx="7483316" cy="2677945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3810" indent="-171926" defTabSz="685800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Use</a:t>
            </a:r>
            <a:r>
              <a:rPr sz="2063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hashing</a:t>
            </a:r>
            <a:r>
              <a:rPr sz="2063" kern="0" spc="68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techniques</a:t>
            </a:r>
            <a:r>
              <a:rPr sz="2063" kern="0" spc="64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like</a:t>
            </a:r>
            <a:r>
              <a:rPr sz="206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Locality-Sensitive</a:t>
            </a:r>
            <a:r>
              <a:rPr sz="206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Hashing</a:t>
            </a:r>
            <a:r>
              <a:rPr sz="206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(LSH)</a:t>
            </a:r>
            <a:r>
              <a:rPr sz="2063" kern="0" spc="8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2063" kern="0" spc="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fast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approximate</a:t>
            </a:r>
            <a:r>
              <a:rPr sz="2063" kern="0" spc="-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searches</a:t>
            </a:r>
            <a:endParaRPr lang="en-US" sz="2063" kern="0" spc="-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810" indent="-171926" defTabSz="685800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endParaRPr lang="en-US" sz="2063" kern="0" spc="-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810" indent="-171926" defTabSz="685800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endParaRPr sz="20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indent="-171450" defTabSz="685800">
              <a:spcBef>
                <a:spcPts val="461"/>
              </a:spcBef>
              <a:buFont typeface="Arial"/>
              <a:buChar char="•"/>
              <a:tabLst>
                <a:tab pos="180975" algn="l"/>
              </a:tabLst>
            </a:pP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Suitable</a:t>
            </a:r>
            <a:r>
              <a:rPr sz="2063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2063" kern="0" spc="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sparse</a:t>
            </a:r>
            <a:r>
              <a:rPr sz="2063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or</a:t>
            </a:r>
            <a:r>
              <a:rPr sz="2063" kern="0" spc="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low-dimensional</a:t>
            </a:r>
            <a:r>
              <a:rPr sz="206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datasets.</a:t>
            </a:r>
            <a:endParaRPr sz="20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499" indent="-170974" defTabSz="685800">
              <a:spcBef>
                <a:spcPts val="566"/>
              </a:spcBef>
              <a:buFont typeface="Arial"/>
              <a:buChar char="•"/>
              <a:tabLst>
                <a:tab pos="180499" algn="l"/>
              </a:tabLst>
            </a:pPr>
            <a:r>
              <a:rPr sz="2063" b="1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Examples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:</a:t>
            </a:r>
            <a:endParaRPr sz="20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2923" lvl="1" indent="-170497" defTabSz="685800">
              <a:spcBef>
                <a:spcPts val="210"/>
              </a:spcBef>
              <a:buFont typeface="Arial"/>
              <a:buChar char="•"/>
              <a:tabLst>
                <a:tab pos="522923" algn="l"/>
              </a:tabLst>
            </a:pP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FAISS</a:t>
            </a:r>
            <a:r>
              <a:rPr kern="0" spc="-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(Flat</a:t>
            </a:r>
            <a:r>
              <a:rPr kern="0" spc="-7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Hash-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based</a:t>
            </a:r>
            <a:r>
              <a:rPr kern="0" spc="-2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indexing</a:t>
            </a:r>
            <a:r>
              <a:rPr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options)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3399" lvl="1" indent="-170974" defTabSz="685800">
              <a:spcBef>
                <a:spcPts val="150"/>
              </a:spcBef>
              <a:buFont typeface="Arial"/>
              <a:buChar char="•"/>
              <a:tabLst>
                <a:tab pos="523399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Annoy</a:t>
            </a:r>
            <a:r>
              <a:rPr kern="0" spc="-10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(Approximate</a:t>
            </a:r>
            <a:r>
              <a:rPr kern="0" spc="-8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Nearest</a:t>
            </a:r>
            <a:r>
              <a:rPr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Neighbors)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620688"/>
            <a:ext cx="6828527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26" dirty="0"/>
              <a:t>Graph-</a:t>
            </a:r>
            <a:r>
              <a:rPr dirty="0"/>
              <a:t>based</a:t>
            </a:r>
            <a:r>
              <a:rPr spc="-75" dirty="0"/>
              <a:t> </a:t>
            </a:r>
            <a:r>
              <a:rPr dirty="0"/>
              <a:t>vector</a:t>
            </a:r>
            <a:r>
              <a:rPr spc="-49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6136" y="2202942"/>
            <a:ext cx="7440239" cy="2599014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295275" indent="-171926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dirty="0"/>
              <a:t>Utilize</a:t>
            </a:r>
            <a:r>
              <a:rPr spc="38" dirty="0"/>
              <a:t> </a:t>
            </a:r>
            <a:r>
              <a:rPr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</a:t>
            </a:r>
            <a:r>
              <a:rPr i="1" spc="34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structures</a:t>
            </a:r>
            <a:r>
              <a:rPr i="1" spc="34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dirty="0"/>
              <a:t>(e.g.,</a:t>
            </a:r>
            <a:r>
              <a:rPr spc="-11" dirty="0"/>
              <a:t> </a:t>
            </a:r>
            <a:r>
              <a:rPr spc="45" dirty="0"/>
              <a:t>k-</a:t>
            </a:r>
            <a:r>
              <a:rPr dirty="0"/>
              <a:t>NN</a:t>
            </a:r>
            <a:r>
              <a:rPr spc="75" dirty="0"/>
              <a:t> </a:t>
            </a:r>
            <a:r>
              <a:rPr dirty="0"/>
              <a:t>graphs,</a:t>
            </a:r>
            <a:r>
              <a:rPr spc="45" dirty="0"/>
              <a:t> </a:t>
            </a:r>
            <a:r>
              <a:rPr lang="en-US" dirty="0"/>
              <a:t>Hierarchical Navigable Small-World (</a:t>
            </a:r>
            <a:r>
              <a:rPr dirty="0"/>
              <a:t>HNSW)</a:t>
            </a:r>
            <a:r>
              <a:rPr lang="en-US" dirty="0"/>
              <a:t>)</a:t>
            </a:r>
            <a:r>
              <a:rPr spc="49" dirty="0"/>
              <a:t> </a:t>
            </a:r>
            <a:r>
              <a:rPr dirty="0"/>
              <a:t>for</a:t>
            </a:r>
            <a:r>
              <a:rPr spc="11" dirty="0"/>
              <a:t> </a:t>
            </a:r>
            <a:r>
              <a:rPr spc="-8" dirty="0"/>
              <a:t>efficient </a:t>
            </a:r>
            <a:r>
              <a:rPr dirty="0"/>
              <a:t>similarity</a:t>
            </a:r>
            <a:r>
              <a:rPr spc="71" dirty="0"/>
              <a:t> </a:t>
            </a:r>
            <a:r>
              <a:rPr spc="-8" dirty="0"/>
              <a:t>search</a:t>
            </a:r>
          </a:p>
          <a:p>
            <a:pPr marL="180975" marR="3810" indent="-171926">
              <a:lnSpc>
                <a:spcPts val="2310"/>
              </a:lnSpc>
              <a:spcBef>
                <a:spcPts val="675"/>
              </a:spcBef>
              <a:buFont typeface="Arial"/>
              <a:buChar char="•"/>
              <a:tabLst>
                <a:tab pos="180975" algn="l"/>
              </a:tabLst>
            </a:pPr>
            <a:r>
              <a:rPr dirty="0"/>
              <a:t>These</a:t>
            </a:r>
            <a:r>
              <a:rPr spc="34" dirty="0"/>
              <a:t> </a:t>
            </a:r>
            <a:r>
              <a:rPr dirty="0"/>
              <a:t>are</a:t>
            </a:r>
            <a:r>
              <a:rPr spc="41" dirty="0"/>
              <a:t> </a:t>
            </a:r>
            <a:r>
              <a:rPr dirty="0"/>
              <a:t>well-suited</a:t>
            </a:r>
            <a:r>
              <a:rPr spc="98" dirty="0"/>
              <a:t> </a:t>
            </a:r>
            <a:r>
              <a:rPr i="1" dirty="0"/>
              <a:t>for</a:t>
            </a:r>
            <a:r>
              <a:rPr i="1" spc="19" dirty="0"/>
              <a:t> </a:t>
            </a:r>
            <a:r>
              <a:rPr i="1" dirty="0"/>
              <a:t>large-scale</a:t>
            </a:r>
            <a:r>
              <a:rPr i="1" spc="41" dirty="0"/>
              <a:t> </a:t>
            </a:r>
            <a:r>
              <a:rPr i="1" dirty="0"/>
              <a:t>datasets</a:t>
            </a:r>
            <a:r>
              <a:rPr i="1" spc="38" dirty="0"/>
              <a:t> </a:t>
            </a:r>
            <a:r>
              <a:rPr dirty="0"/>
              <a:t>where</a:t>
            </a:r>
            <a:r>
              <a:rPr spc="49" dirty="0"/>
              <a:t> </a:t>
            </a:r>
            <a:r>
              <a:rPr i="1" spc="-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approximate </a:t>
            </a:r>
            <a:r>
              <a:rPr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nearest</a:t>
            </a:r>
            <a:r>
              <a:rPr i="1" spc="3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neighbor</a:t>
            </a:r>
            <a:r>
              <a:rPr i="1" spc="7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(ANN)</a:t>
            </a:r>
            <a:r>
              <a:rPr spc="64" dirty="0"/>
              <a:t> </a:t>
            </a:r>
            <a:r>
              <a:rPr dirty="0"/>
              <a:t>searches</a:t>
            </a:r>
            <a:r>
              <a:rPr spc="41" dirty="0"/>
              <a:t> </a:t>
            </a:r>
            <a:r>
              <a:rPr dirty="0"/>
              <a:t>are</a:t>
            </a:r>
            <a:r>
              <a:rPr spc="41" dirty="0"/>
              <a:t> </a:t>
            </a:r>
            <a:r>
              <a:rPr spc="-8" dirty="0"/>
              <a:t>common</a:t>
            </a:r>
          </a:p>
          <a:p>
            <a:pPr marL="180975" indent="-171450">
              <a:spcBef>
                <a:spcPts val="461"/>
              </a:spcBef>
              <a:buFont typeface="Arial"/>
              <a:buChar char="•"/>
              <a:tabLst>
                <a:tab pos="180975" algn="l"/>
              </a:tabLst>
            </a:pPr>
            <a:r>
              <a:rPr b="1" spc="-8" dirty="0"/>
              <a:t>Examples</a:t>
            </a:r>
            <a:r>
              <a:rPr spc="-8" dirty="0"/>
              <a:t>:</a:t>
            </a:r>
          </a:p>
          <a:p>
            <a:pPr marL="523399" lvl="1" indent="-170974">
              <a:spcBef>
                <a:spcPts val="210"/>
              </a:spcBef>
              <a:buFont typeface="Arial"/>
              <a:buChar char="•"/>
              <a:tabLst>
                <a:tab pos="523399" algn="l"/>
              </a:tabLst>
            </a:pPr>
            <a:r>
              <a:rPr spc="-8" dirty="0">
                <a:latin typeface="Calibri"/>
                <a:cs typeface="Calibri"/>
              </a:rPr>
              <a:t>ElasticSearch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(with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plugins)</a:t>
            </a:r>
            <a:endParaRPr dirty="0">
              <a:latin typeface="Calibri"/>
              <a:cs typeface="Calibri"/>
            </a:endParaRPr>
          </a:p>
          <a:p>
            <a:pPr marL="523399" lvl="1" indent="-170974">
              <a:spcBef>
                <a:spcPts val="150"/>
              </a:spcBef>
              <a:buFont typeface="Arial"/>
              <a:buChar char="•"/>
              <a:tabLst>
                <a:tab pos="523399" algn="l"/>
              </a:tabLst>
            </a:pPr>
            <a:r>
              <a:rPr spc="-8" dirty="0">
                <a:latin typeface="Calibri"/>
                <a:cs typeface="Calibri"/>
              </a:rPr>
              <a:t>Vespa</a:t>
            </a:r>
            <a:endParaRPr dirty="0">
              <a:latin typeface="Calibri"/>
              <a:cs typeface="Calibri"/>
            </a:endParaRPr>
          </a:p>
          <a:p>
            <a:pPr marL="522923" lvl="1" indent="-170497">
              <a:spcBef>
                <a:spcPts val="203"/>
              </a:spcBef>
              <a:buFont typeface="Arial"/>
              <a:buChar char="•"/>
              <a:tabLst>
                <a:tab pos="522923" algn="l"/>
              </a:tabLst>
            </a:pPr>
            <a:r>
              <a:rPr spc="-8" dirty="0">
                <a:latin typeface="Calibri"/>
                <a:cs typeface="Calibri"/>
              </a:rPr>
              <a:t>HNSWlib-</a:t>
            </a:r>
            <a:r>
              <a:rPr dirty="0">
                <a:latin typeface="Calibri"/>
                <a:cs typeface="Calibri"/>
              </a:rPr>
              <a:t>based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databases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801" y="692696"/>
            <a:ext cx="6756519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dirty="0"/>
              <a:t>Hybrid</a:t>
            </a:r>
            <a:r>
              <a:rPr spc="-83" dirty="0"/>
              <a:t> </a:t>
            </a:r>
            <a:r>
              <a:rPr dirty="0"/>
              <a:t>vector</a:t>
            </a:r>
            <a:r>
              <a:rPr spc="-60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6136" y="2202942"/>
            <a:ext cx="7728271" cy="2599014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3810" indent="-171926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dirty="0"/>
              <a:t>Combine</a:t>
            </a:r>
            <a:r>
              <a:rPr spc="45" dirty="0"/>
              <a:t> </a:t>
            </a:r>
            <a:r>
              <a:rPr dirty="0"/>
              <a:t>vector</a:t>
            </a:r>
            <a:r>
              <a:rPr spc="26" dirty="0"/>
              <a:t> </a:t>
            </a:r>
            <a:r>
              <a:rPr dirty="0"/>
              <a:t>indexing</a:t>
            </a:r>
            <a:r>
              <a:rPr spc="53" dirty="0"/>
              <a:t> </a:t>
            </a:r>
            <a:r>
              <a:rPr dirty="0"/>
              <a:t>with</a:t>
            </a:r>
            <a:r>
              <a:rPr spc="53" dirty="0"/>
              <a:t> </a:t>
            </a:r>
            <a:r>
              <a:rPr dirty="0"/>
              <a:t>traditional</a:t>
            </a:r>
            <a:r>
              <a:rPr spc="49" dirty="0"/>
              <a:t> </a:t>
            </a:r>
            <a:r>
              <a:rPr dirty="0"/>
              <a:t>relational</a:t>
            </a:r>
            <a:r>
              <a:rPr spc="49" dirty="0"/>
              <a:t> </a:t>
            </a:r>
            <a:r>
              <a:rPr dirty="0"/>
              <a:t>or</a:t>
            </a:r>
            <a:r>
              <a:rPr spc="30" dirty="0"/>
              <a:t> </a:t>
            </a:r>
            <a:r>
              <a:rPr spc="-8" dirty="0"/>
              <a:t>document- </a:t>
            </a:r>
            <a:r>
              <a:rPr dirty="0"/>
              <a:t>based</a:t>
            </a:r>
            <a:r>
              <a:rPr spc="71" dirty="0"/>
              <a:t> </a:t>
            </a:r>
            <a:r>
              <a:rPr spc="-8" dirty="0"/>
              <a:t>databases</a:t>
            </a:r>
          </a:p>
          <a:p>
            <a:pPr marL="180975" marR="936308" indent="-171926">
              <a:lnSpc>
                <a:spcPts val="2310"/>
              </a:lnSpc>
              <a:spcBef>
                <a:spcPts val="675"/>
              </a:spcBef>
              <a:buFont typeface="Arial"/>
              <a:buChar char="•"/>
              <a:tabLst>
                <a:tab pos="180975" algn="l"/>
              </a:tabLst>
            </a:pPr>
            <a:r>
              <a:rPr dirty="0"/>
              <a:t>Ideal</a:t>
            </a:r>
            <a:r>
              <a:rPr spc="45" dirty="0"/>
              <a:t> </a:t>
            </a:r>
            <a:r>
              <a:rPr dirty="0"/>
              <a:t>for</a:t>
            </a:r>
            <a:r>
              <a:rPr spc="26" dirty="0"/>
              <a:t> </a:t>
            </a:r>
            <a:r>
              <a:rPr dirty="0"/>
              <a:t>applications</a:t>
            </a:r>
            <a:r>
              <a:rPr spc="45" dirty="0"/>
              <a:t> </a:t>
            </a:r>
            <a:r>
              <a:rPr dirty="0"/>
              <a:t>needing</a:t>
            </a:r>
            <a:r>
              <a:rPr spc="49" dirty="0"/>
              <a:t> </a:t>
            </a:r>
            <a:r>
              <a:rPr dirty="0"/>
              <a:t>structured</a:t>
            </a:r>
            <a:r>
              <a:rPr spc="49" dirty="0"/>
              <a:t> </a:t>
            </a:r>
            <a:r>
              <a:rPr dirty="0"/>
              <a:t>data</a:t>
            </a:r>
            <a:r>
              <a:rPr spc="34" dirty="0"/>
              <a:t> </a:t>
            </a:r>
            <a:r>
              <a:rPr dirty="0"/>
              <a:t>along</a:t>
            </a:r>
            <a:r>
              <a:rPr spc="49" dirty="0"/>
              <a:t> </a:t>
            </a:r>
            <a:r>
              <a:rPr spc="-15" dirty="0"/>
              <a:t>with </a:t>
            </a:r>
            <a:r>
              <a:rPr dirty="0"/>
              <a:t>unstructured</a:t>
            </a:r>
            <a:r>
              <a:rPr spc="49" dirty="0"/>
              <a:t> </a:t>
            </a:r>
            <a:r>
              <a:rPr dirty="0"/>
              <a:t>vector</a:t>
            </a:r>
            <a:r>
              <a:rPr spc="30" dirty="0"/>
              <a:t> </a:t>
            </a:r>
            <a:r>
              <a:rPr spc="-8" dirty="0"/>
              <a:t>queries</a:t>
            </a:r>
          </a:p>
          <a:p>
            <a:pPr marL="180975" indent="-171450">
              <a:spcBef>
                <a:spcPts val="461"/>
              </a:spcBef>
              <a:buFont typeface="Arial"/>
              <a:buChar char="•"/>
              <a:tabLst>
                <a:tab pos="180975" algn="l"/>
              </a:tabLst>
            </a:pPr>
            <a:r>
              <a:rPr b="1" spc="-8" dirty="0"/>
              <a:t>Examples</a:t>
            </a:r>
            <a:r>
              <a:rPr spc="-8" dirty="0"/>
              <a:t>:</a:t>
            </a:r>
          </a:p>
          <a:p>
            <a:pPr marL="523399" lvl="1" indent="-170974">
              <a:spcBef>
                <a:spcPts val="210"/>
              </a:spcBef>
              <a:buFont typeface="Arial"/>
              <a:buChar char="•"/>
              <a:tabLst>
                <a:tab pos="523399" algn="l"/>
              </a:tabLst>
            </a:pPr>
            <a:r>
              <a:rPr dirty="0">
                <a:latin typeface="Calibri"/>
                <a:cs typeface="Calibri"/>
              </a:rPr>
              <a:t>Redis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7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vector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similarity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search</a:t>
            </a:r>
            <a:endParaRPr dirty="0">
              <a:latin typeface="Calibri"/>
              <a:cs typeface="Calibri"/>
            </a:endParaRPr>
          </a:p>
          <a:p>
            <a:pPr marL="523399" lvl="1" indent="-170974">
              <a:spcBef>
                <a:spcPts val="150"/>
              </a:spcBef>
              <a:buFont typeface="Arial"/>
              <a:buChar char="•"/>
              <a:tabLst>
                <a:tab pos="523399" algn="l"/>
              </a:tabLst>
            </a:pPr>
            <a:r>
              <a:rPr spc="-8" dirty="0">
                <a:latin typeface="Calibri"/>
                <a:cs typeface="Calibri"/>
              </a:rPr>
              <a:t>PostgreSQL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vector</a:t>
            </a:r>
            <a:r>
              <a:rPr spc="-6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search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extensions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(e.g.,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pgvector)</a:t>
            </a:r>
            <a:endParaRPr dirty="0">
              <a:latin typeface="Calibri"/>
              <a:cs typeface="Calibri"/>
            </a:endParaRPr>
          </a:p>
          <a:p>
            <a:pPr marL="522923" lvl="1" indent="-170497">
              <a:spcBef>
                <a:spcPts val="203"/>
              </a:spcBef>
              <a:buFont typeface="Arial"/>
              <a:buChar char="•"/>
              <a:tabLst>
                <a:tab pos="522923" algn="l"/>
              </a:tabLst>
            </a:pPr>
            <a:r>
              <a:rPr dirty="0">
                <a:latin typeface="Calibri"/>
                <a:cs typeface="Calibri"/>
              </a:rPr>
              <a:t>MongoDB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Atlas</a:t>
            </a:r>
            <a:r>
              <a:rPr spc="-8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Search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(supports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vector</a:t>
            </a:r>
            <a:r>
              <a:rPr spc="-71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fields)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181" y="476672"/>
            <a:ext cx="6798945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15" dirty="0"/>
              <a:t>Cloud-</a:t>
            </a:r>
            <a:r>
              <a:rPr dirty="0"/>
              <a:t>native</a:t>
            </a:r>
            <a:r>
              <a:rPr spc="-94" dirty="0"/>
              <a:t> </a:t>
            </a:r>
            <a:r>
              <a:rPr dirty="0"/>
              <a:t>vector</a:t>
            </a:r>
            <a:r>
              <a:rPr spc="-98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181" y="2202942"/>
            <a:ext cx="6798945" cy="2313743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3810" indent="-171926" defTabSz="685800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Fully</a:t>
            </a:r>
            <a:r>
              <a:rPr sz="2063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managed,</a:t>
            </a:r>
            <a:r>
              <a:rPr sz="2063" kern="0" spc="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scalable</a:t>
            </a:r>
            <a:r>
              <a:rPr sz="206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vector</a:t>
            </a:r>
            <a:r>
              <a:rPr sz="206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databases</a:t>
            </a:r>
            <a:r>
              <a:rPr sz="2063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optimized</a:t>
            </a:r>
            <a:r>
              <a:rPr sz="2063" kern="0" spc="4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2063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cloud platforms</a:t>
            </a:r>
            <a:endParaRPr sz="20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indent="-171450" defTabSz="685800">
              <a:spcBef>
                <a:spcPts val="461"/>
              </a:spcBef>
              <a:buFont typeface="Arial"/>
              <a:buChar char="•"/>
              <a:tabLst>
                <a:tab pos="180975" algn="l"/>
              </a:tabLst>
            </a:pP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Simplify</a:t>
            </a:r>
            <a:r>
              <a:rPr sz="2063" kern="0" spc="4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setup,</a:t>
            </a:r>
            <a:r>
              <a:rPr sz="2063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scaling,</a:t>
            </a:r>
            <a:r>
              <a:rPr sz="2063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06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maintenance</a:t>
            </a:r>
            <a:endParaRPr sz="20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499" indent="-170974" defTabSz="685800">
              <a:spcBef>
                <a:spcPts val="566"/>
              </a:spcBef>
              <a:buFont typeface="Arial"/>
              <a:buChar char="•"/>
              <a:tabLst>
                <a:tab pos="180499" algn="l"/>
              </a:tabLst>
            </a:pPr>
            <a:r>
              <a:rPr sz="2063" b="1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Examples</a:t>
            </a:r>
            <a:r>
              <a:rPr sz="2063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:</a:t>
            </a:r>
            <a:endParaRPr sz="20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2923" lvl="1" indent="-170497" defTabSz="685800">
              <a:spcBef>
                <a:spcPts val="210"/>
              </a:spcBef>
              <a:buFont typeface="Arial"/>
              <a:buChar char="•"/>
              <a:tabLst>
                <a:tab pos="522923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Amazon</a:t>
            </a:r>
            <a:r>
              <a:rPr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Kendra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3399" lvl="1" indent="-170974" defTabSz="685800">
              <a:spcBef>
                <a:spcPts val="150"/>
              </a:spcBef>
              <a:buFont typeface="Arial"/>
              <a:buChar char="•"/>
              <a:tabLst>
                <a:tab pos="523399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Google</a:t>
            </a:r>
            <a:r>
              <a:rPr kern="0" spc="-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Vertex</a:t>
            </a:r>
            <a:r>
              <a:rPr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Matching</a:t>
            </a:r>
            <a:r>
              <a:rPr kern="0" spc="-5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Engine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3399" lvl="1" indent="-170974" defTabSz="685800">
              <a:spcBef>
                <a:spcPts val="150"/>
              </a:spcBef>
              <a:buFont typeface="Arial"/>
              <a:buChar char="•"/>
              <a:tabLst>
                <a:tab pos="523399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Azure</a:t>
            </a:r>
            <a:r>
              <a:rPr kern="0" spc="-7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Cognitive</a:t>
            </a:r>
            <a:r>
              <a:rPr kern="0" spc="-7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Search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620688"/>
            <a:ext cx="6336704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dirty="0"/>
              <a:t>Specialized</a:t>
            </a:r>
            <a:r>
              <a:rPr spc="-135" dirty="0"/>
              <a:t> </a:t>
            </a:r>
            <a:r>
              <a:rPr dirty="0"/>
              <a:t>vector</a:t>
            </a:r>
            <a:r>
              <a:rPr spc="-153" dirty="0"/>
              <a:t> </a:t>
            </a:r>
            <a:r>
              <a:rPr spc="-8" dirty="0"/>
              <a:t>databases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6136" y="2202942"/>
            <a:ext cx="7656263" cy="2011096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180975" marR="3810" indent="-171926">
              <a:lnSpc>
                <a:spcPts val="2310"/>
              </a:lnSpc>
              <a:spcBef>
                <a:spcPts val="311"/>
              </a:spcBef>
              <a:buFont typeface="Arial"/>
              <a:buChar char="•"/>
              <a:tabLst>
                <a:tab pos="180975" algn="l"/>
              </a:tabLst>
            </a:pPr>
            <a:r>
              <a:rPr dirty="0"/>
              <a:t>Tailored</a:t>
            </a:r>
            <a:r>
              <a:rPr spc="15" dirty="0"/>
              <a:t> </a:t>
            </a:r>
            <a:r>
              <a:rPr dirty="0"/>
              <a:t>for</a:t>
            </a:r>
            <a:r>
              <a:rPr spc="53" dirty="0"/>
              <a:t> </a:t>
            </a:r>
            <a:r>
              <a:rPr i="1" dirty="0"/>
              <a:t>specific</a:t>
            </a:r>
            <a:r>
              <a:rPr i="1" spc="11" dirty="0"/>
              <a:t> </a:t>
            </a:r>
            <a:r>
              <a:rPr i="1" dirty="0"/>
              <a:t>use</a:t>
            </a:r>
            <a:r>
              <a:rPr i="1" spc="23" dirty="0"/>
              <a:t> </a:t>
            </a:r>
            <a:r>
              <a:rPr i="1" dirty="0"/>
              <a:t>cases</a:t>
            </a:r>
            <a:r>
              <a:rPr dirty="0"/>
              <a:t>,</a:t>
            </a:r>
            <a:r>
              <a:rPr spc="34" dirty="0"/>
              <a:t> </a:t>
            </a:r>
            <a:r>
              <a:rPr dirty="0"/>
              <a:t>such</a:t>
            </a:r>
            <a:r>
              <a:rPr spc="79" dirty="0"/>
              <a:t> </a:t>
            </a:r>
            <a:r>
              <a:rPr dirty="0"/>
              <a:t>as</a:t>
            </a:r>
            <a:r>
              <a:rPr spc="75" dirty="0"/>
              <a:t> </a:t>
            </a:r>
            <a:r>
              <a:rPr dirty="0"/>
              <a:t>video</a:t>
            </a:r>
            <a:r>
              <a:rPr spc="19" dirty="0"/>
              <a:t> </a:t>
            </a:r>
            <a:r>
              <a:rPr dirty="0"/>
              <a:t>search,</a:t>
            </a:r>
            <a:r>
              <a:rPr spc="34" dirty="0"/>
              <a:t> </a:t>
            </a:r>
            <a:r>
              <a:rPr dirty="0"/>
              <a:t>genomics,</a:t>
            </a:r>
            <a:r>
              <a:rPr spc="38" dirty="0"/>
              <a:t> </a:t>
            </a:r>
            <a:r>
              <a:rPr spc="-19" dirty="0"/>
              <a:t>or </a:t>
            </a:r>
            <a:r>
              <a:rPr dirty="0"/>
              <a:t>geospatial</a:t>
            </a:r>
            <a:r>
              <a:rPr spc="68" dirty="0"/>
              <a:t> </a:t>
            </a:r>
            <a:r>
              <a:rPr spc="-15" dirty="0"/>
              <a:t>data</a:t>
            </a:r>
          </a:p>
          <a:p>
            <a:pPr marL="180975" indent="-171450">
              <a:spcBef>
                <a:spcPts val="461"/>
              </a:spcBef>
              <a:buFont typeface="Arial"/>
              <a:buChar char="•"/>
              <a:tabLst>
                <a:tab pos="180975" algn="l"/>
              </a:tabLst>
            </a:pPr>
            <a:r>
              <a:rPr dirty="0"/>
              <a:t>May</a:t>
            </a:r>
            <a:r>
              <a:rPr spc="64" dirty="0"/>
              <a:t> </a:t>
            </a:r>
            <a:r>
              <a:rPr dirty="0"/>
              <a:t>incorporate</a:t>
            </a:r>
            <a:r>
              <a:rPr spc="86" dirty="0"/>
              <a:t> </a:t>
            </a:r>
            <a:r>
              <a:rPr dirty="0"/>
              <a:t>domain-specific</a:t>
            </a:r>
            <a:r>
              <a:rPr spc="75" dirty="0"/>
              <a:t> </a:t>
            </a:r>
            <a:r>
              <a:rPr spc="-8" dirty="0"/>
              <a:t>optimizations</a:t>
            </a:r>
          </a:p>
          <a:p>
            <a:pPr marL="180499" indent="-170974">
              <a:spcBef>
                <a:spcPts val="566"/>
              </a:spcBef>
              <a:buFont typeface="Arial"/>
              <a:buChar char="•"/>
              <a:tabLst>
                <a:tab pos="180499" algn="l"/>
              </a:tabLst>
            </a:pPr>
            <a:r>
              <a:rPr b="1" spc="-8" dirty="0"/>
              <a:t>Examples</a:t>
            </a:r>
            <a:r>
              <a:rPr spc="-8" dirty="0"/>
              <a:t>:</a:t>
            </a:r>
          </a:p>
          <a:p>
            <a:pPr marL="566738" lvl="1" indent="-214313">
              <a:spcBef>
                <a:spcPts val="210"/>
              </a:spcBef>
              <a:buFont typeface="Arial"/>
              <a:buChar char="•"/>
              <a:tabLst>
                <a:tab pos="566738" algn="l"/>
              </a:tabLst>
            </a:pPr>
            <a:r>
              <a:rPr dirty="0">
                <a:latin typeface="Calibri"/>
                <a:cs typeface="Calibri"/>
              </a:rPr>
              <a:t>Zilliz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(AI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ML-</a:t>
            </a:r>
            <a:r>
              <a:rPr spc="-8" dirty="0">
                <a:latin typeface="Calibri"/>
                <a:cs typeface="Calibri"/>
              </a:rPr>
              <a:t>focused)</a:t>
            </a:r>
            <a:endParaRPr dirty="0">
              <a:latin typeface="Calibri"/>
              <a:cs typeface="Calibri"/>
            </a:endParaRPr>
          </a:p>
          <a:p>
            <a:pPr marL="566738" lvl="1" indent="-214313">
              <a:spcBef>
                <a:spcPts val="150"/>
              </a:spcBef>
              <a:buFont typeface="Arial"/>
              <a:buChar char="•"/>
              <a:tabLst>
                <a:tab pos="566738" algn="l"/>
              </a:tabLst>
            </a:pPr>
            <a:r>
              <a:rPr dirty="0">
                <a:latin typeface="Calibri"/>
                <a:cs typeface="Calibri"/>
              </a:rPr>
              <a:t>Deep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Lake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(designed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AI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datasets)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DDAE6-7CD4-2370-5AA1-D6C62BCD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13C68-6D2D-BFA9-629B-2B4C884C5348}"/>
              </a:ext>
            </a:extLst>
          </p:cNvPr>
          <p:cNvSpPr txBox="1"/>
          <p:nvPr/>
        </p:nvSpPr>
        <p:spPr>
          <a:xfrm>
            <a:off x="1911375" y="23924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Proximity Graph (PG) based </a:t>
            </a:r>
          </a:p>
        </p:txBody>
      </p:sp>
      <p:pic>
        <p:nvPicPr>
          <p:cNvPr id="1026" name="Picture 2" descr="Figure 1: Building a PG index (KNNG, k=2) on a toy dataset.">
            <a:extLst>
              <a:ext uri="{FF2B5EF4-FFF2-40B4-BE49-F238E27FC236}">
                <a16:creationId xmlns:a16="http://schemas.microsoft.com/office/drawing/2014/main" id="{87E2D7BD-CFAC-CB91-2A90-01FA6B9A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496175" cy="18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9E825B-3F3F-ACE4-D533-30C8B11012AF}"/>
              </a:ext>
            </a:extLst>
          </p:cNvPr>
          <p:cNvSpPr txBox="1"/>
          <p:nvPr/>
        </p:nvSpPr>
        <p:spPr>
          <a:xfrm>
            <a:off x="467544" y="4005064"/>
            <a:ext cx="749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link every vertex to its k nearest neighbors in the dataset</a:t>
            </a:r>
          </a:p>
          <a:p>
            <a:endParaRPr lang="en-US" dirty="0">
              <a:solidFill>
                <a:srgbClr val="000000"/>
              </a:solidFill>
              <a:latin typeface="Inter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Vertex: document</a:t>
            </a:r>
          </a:p>
          <a:p>
            <a:r>
              <a:rPr lang="en-US" dirty="0">
                <a:solidFill>
                  <a:srgbClr val="000000"/>
                </a:solidFill>
                <a:latin typeface="Inter"/>
              </a:rPr>
              <a:t>Edge  x -&gt; y if y is a k-neighbor of x </a:t>
            </a:r>
            <a:endParaRPr lang="en-US" b="0" i="0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8652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F91BF-6802-06D1-B72A-4BA0ED5E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99069-409D-5D3B-342E-CC92397D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FA8C8-EE44-9C83-6193-1F144E5C7AFB}"/>
              </a:ext>
            </a:extLst>
          </p:cNvPr>
          <p:cNvSpPr txBox="1"/>
          <p:nvPr/>
        </p:nvSpPr>
        <p:spPr>
          <a:xfrm>
            <a:off x="1911375" y="23924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Proximity Graph (PG) based </a:t>
            </a:r>
          </a:p>
        </p:txBody>
      </p:sp>
      <p:pic>
        <p:nvPicPr>
          <p:cNvPr id="2050" name="Picture 2" descr="Figure 2: Routing procedure on a PG index (KNNG, k=2).">
            <a:extLst>
              <a:ext uri="{FF2B5EF4-FFF2-40B4-BE49-F238E27FC236}">
                <a16:creationId xmlns:a16="http://schemas.microsoft.com/office/drawing/2014/main" id="{974645D3-35E4-541A-2FA5-2B1F8C25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3" y="1628800"/>
            <a:ext cx="8490537" cy="18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DD021-B36D-DC26-61E8-63F7787C3D90}"/>
              </a:ext>
            </a:extLst>
          </p:cNvPr>
          <p:cNvSpPr txBox="1"/>
          <p:nvPr/>
        </p:nvSpPr>
        <p:spPr>
          <a:xfrm>
            <a:off x="472258" y="407707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Select a seed vertex (the black vertex) </a:t>
            </a:r>
          </a:p>
          <a:p>
            <a:r>
              <a:rPr lang="en-US" dirty="0">
                <a:solidFill>
                  <a:srgbClr val="000000"/>
                </a:solidFill>
                <a:latin typeface="Inter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randomly sampled or obtained by an additional index such as tree, is 	selected as the result vertex r</a:t>
            </a:r>
          </a:p>
          <a:p>
            <a:r>
              <a:rPr lang="en-US" dirty="0">
                <a:solidFill>
                  <a:srgbClr val="000000"/>
                </a:solidFill>
                <a:latin typeface="Inter"/>
              </a:rPr>
              <a:t>Conduct routing from the seed vertex</a:t>
            </a:r>
          </a:p>
          <a:p>
            <a:r>
              <a:rPr lang="en-US" dirty="0">
                <a:solidFill>
                  <a:srgbClr val="000000"/>
                </a:solidFill>
                <a:latin typeface="Inter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if d(n, q) &lt; d(r, q), where n is one of the neighbors of r, n replaces r 	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F3FD-3D31-5083-1896-4AD5839F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531CC-736D-39BD-46CA-12D0D403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8FE6D-F964-82F6-B7EF-1C498278C98F}"/>
              </a:ext>
            </a:extLst>
          </p:cNvPr>
          <p:cNvSpPr txBox="1"/>
          <p:nvPr/>
        </p:nvSpPr>
        <p:spPr>
          <a:xfrm>
            <a:off x="1911375" y="23924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Proximity Graph (PG) based </a:t>
            </a:r>
          </a:p>
        </p:txBody>
      </p:sp>
      <p:pic>
        <p:nvPicPr>
          <p:cNvPr id="3074" name="Picture 2" descr="Figure 4: Routing procedure on a modified KNNG index (add the reverse edge).">
            <a:extLst>
              <a:ext uri="{FF2B5EF4-FFF2-40B4-BE49-F238E27FC236}">
                <a16:creationId xmlns:a16="http://schemas.microsoft.com/office/drawing/2014/main" id="{17A94EC0-9784-2F1A-8E42-2A9EF7BE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9" y="1021479"/>
            <a:ext cx="8352928" cy="18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EB659-69D5-9229-56E2-4DD4EA611B96}"/>
              </a:ext>
            </a:extLst>
          </p:cNvPr>
          <p:cNvSpPr txBox="1"/>
          <p:nvPr/>
        </p:nvSpPr>
        <p:spPr>
          <a:xfrm>
            <a:off x="1911375" y="3140968"/>
            <a:ext cx="518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reverse edge</a:t>
            </a:r>
          </a:p>
        </p:txBody>
      </p:sp>
      <p:pic>
        <p:nvPicPr>
          <p:cNvPr id="3076" name="Picture 4" descr="Figure 5: Routing procedure on a KNNG index (k=3).">
            <a:extLst>
              <a:ext uri="{FF2B5EF4-FFF2-40B4-BE49-F238E27FC236}">
                <a16:creationId xmlns:a16="http://schemas.microsoft.com/office/drawing/2014/main" id="{3A027DDA-056A-71B4-3C94-2F873572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0946"/>
            <a:ext cx="8213696" cy="17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77B8D-AA9E-431B-7F94-9FF24F51D772}"/>
              </a:ext>
            </a:extLst>
          </p:cNvPr>
          <p:cNvSpPr txBox="1"/>
          <p:nvPr/>
        </p:nvSpPr>
        <p:spPr>
          <a:xfrm>
            <a:off x="1981547" y="5927355"/>
            <a:ext cx="518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E166D-28B5-56AF-2905-3F1D74DD1EE3}"/>
              </a:ext>
            </a:extLst>
          </p:cNvPr>
          <p:cNvSpPr txBox="1"/>
          <p:nvPr/>
        </p:nvSpPr>
        <p:spPr>
          <a:xfrm>
            <a:off x="4006280" y="601331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more optimizations</a:t>
            </a:r>
          </a:p>
        </p:txBody>
      </p:sp>
    </p:spTree>
    <p:extLst>
      <p:ext uri="{BB962C8B-B14F-4D97-AF65-F5344CB8AC3E}">
        <p14:creationId xmlns:p14="http://schemas.microsoft.com/office/powerpoint/2010/main" val="312726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69064-688A-D415-A68C-3449D2951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E80CC6-9ABE-8A84-EA78-2392041D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AAFA-6594-6EEF-E0AA-C9F048650E5B}"/>
              </a:ext>
            </a:extLst>
          </p:cNvPr>
          <p:cNvSpPr txBox="1"/>
          <p:nvPr/>
        </p:nvSpPr>
        <p:spPr>
          <a:xfrm>
            <a:off x="1043608" y="1846565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Διαβάθμιση βασισμένη σε </a:t>
            </a:r>
            <a:r>
              <a:rPr lang="en-US" sz="2400" dirty="0" err="1"/>
              <a:t>tf-idf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l-GR" dirty="0"/>
              <a:t>ορισμός, ανάκτηση</a:t>
            </a:r>
          </a:p>
          <a:p>
            <a:r>
              <a:rPr lang="el-GR" dirty="0"/>
              <a:t>	διανυσματική αναπαράσταση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Embeddings </a:t>
            </a:r>
            <a:r>
              <a:rPr lang="el-GR" sz="2400" dirty="0"/>
              <a:t>(ενσωματώσεις)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/>
              <a:t>μαθαίνουμε τη διανυσματική αναπαράσταση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word2vec embeddings</a:t>
            </a: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/>
              <a:t>Βασική αρχιτεκτονική: </a:t>
            </a:r>
            <a:r>
              <a:rPr lang="en-US" dirty="0"/>
              <a:t>CBOW, </a:t>
            </a:r>
            <a:r>
              <a:rPr lang="en-US" dirty="0" err="1"/>
              <a:t>Skipgram</a:t>
            </a:r>
            <a:endParaRPr lang="en-US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sentence, paragraph, document embeddings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B574F-495A-A97B-4EF6-1842297E3A8E}"/>
              </a:ext>
            </a:extLst>
          </p:cNvPr>
          <p:cNvSpPr txBox="1"/>
          <p:nvPr/>
        </p:nvSpPr>
        <p:spPr>
          <a:xfrm>
            <a:off x="899592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Περίληψη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9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2C94C-2C0E-6F1F-B444-296E9F7BB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76D5-5865-C965-98F8-6C9270EE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or neural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DAEE9-622A-F61F-A4E1-3F01460E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EB37B-6142-74E3-6249-63BA86C0F8B1}"/>
              </a:ext>
            </a:extLst>
          </p:cNvPr>
          <p:cNvSpPr txBox="1"/>
          <p:nvPr/>
        </p:nvSpPr>
        <p:spPr>
          <a:xfrm>
            <a:off x="539552" y="1772816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Classic (symbolic) search</a:t>
            </a:r>
            <a:r>
              <a:rPr lang="en-US" sz="2800" dirty="0"/>
              <a:t>: dictionary and inverted indexes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Semantic/neural search</a:t>
            </a:r>
            <a:r>
              <a:rPr lang="en-US" sz="2800" dirty="0"/>
              <a:t>: map documents to embeddings (low dimensional dense representations)</a:t>
            </a:r>
          </a:p>
          <a:p>
            <a:endParaRPr lang="en-US" sz="2800" dirty="0"/>
          </a:p>
          <a:p>
            <a:r>
              <a:rPr lang="en-US" sz="2800" dirty="0"/>
              <a:t>Vector index</a:t>
            </a:r>
          </a:p>
          <a:p>
            <a:r>
              <a:rPr lang="en-US" sz="2800" dirty="0"/>
              <a:t>+ resilient to noise, scale</a:t>
            </a:r>
          </a:p>
          <a:p>
            <a:r>
              <a:rPr lang="en-US" sz="2800" dirty="0"/>
              <a:t>-  needs lots of data to train, lack of </a:t>
            </a:r>
            <a:r>
              <a:rPr lang="en-US" sz="2800" dirty="0" err="1"/>
              <a:t>explainability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6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44B699-5123-4455-B9D2-E0B1AEC1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(semantic) search in Lucene (</a:t>
            </a:r>
            <a:r>
              <a:rPr lang="en-US" dirty="0" err="1"/>
              <a:t>solr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A0F8430-CA29-4609-983E-6F6CB360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EAB227-AF29-4A06-8392-3CA83906509D}"/>
                  </a:ext>
                </a:extLst>
              </p:cNvPr>
              <p:cNvSpPr txBox="1"/>
              <p:nvPr/>
            </p:nvSpPr>
            <p:spPr>
              <a:xfrm>
                <a:off x="218059" y="1331691"/>
                <a:ext cx="82296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Given a dense 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that models the query (information need) calculate the distance (Euclidean, cosine, dot product, etc.) 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and every 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that represents a document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Nearest Neighborhood Search</a:t>
                </a:r>
              </a:p>
              <a:p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Proximity Neighborhood Graph</a:t>
                </a: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Vertices (documents) are mapped to nodes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Edges between “similar” vertices</a:t>
                </a:r>
              </a:p>
              <a:p>
                <a:r>
                  <a:rPr lang="en-US" sz="2000" dirty="0"/>
                  <a:t>Navigable small world graph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EAB227-AF29-4A06-8392-3CA839065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59" y="1331691"/>
                <a:ext cx="8229600" cy="3170099"/>
              </a:xfrm>
              <a:prstGeom prst="rect">
                <a:avLst/>
              </a:prstGeom>
              <a:blipFill>
                <a:blip r:embed="rId2"/>
                <a:stretch>
                  <a:fillRect l="-815" t="-96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04831E-8532-40D6-A054-DE552B7FB7B9}"/>
              </a:ext>
            </a:extLst>
          </p:cNvPr>
          <p:cNvSpPr txBox="1"/>
          <p:nvPr/>
        </p:nvSpPr>
        <p:spPr>
          <a:xfrm>
            <a:off x="203176" y="5335273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https://sease.io/2022/01/apache-solr-neural-search.html</a:t>
            </a:r>
            <a:endParaRPr lang="en-US" dirty="0"/>
          </a:p>
          <a:p>
            <a:r>
              <a:rPr lang="en-US" dirty="0">
                <a:hlinkClick r:id="rId4"/>
              </a:rPr>
              <a:t>https://sease.io/2023/01/apache-solr-neural-search-tutorial.html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390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7EFF-DFDB-B2C5-626C-963D70965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0A873-B199-EE54-1DCB-4A2F0681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D092FB0-08E5-549D-95A1-FA94AE62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96" y="1966091"/>
            <a:ext cx="3173338" cy="2925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44064-C1C5-DFCB-1007-DF8B37C56C4B}"/>
              </a:ext>
            </a:extLst>
          </p:cNvPr>
          <p:cNvSpPr txBox="1"/>
          <p:nvPr/>
        </p:nvSpPr>
        <p:spPr>
          <a:xfrm>
            <a:off x="611560" y="2050503"/>
            <a:ext cx="2160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Get the top-</a:t>
            </a:r>
            <a:r>
              <a:rPr lang="en-US" sz="2000" i="1" dirty="0"/>
              <a:t>k</a:t>
            </a:r>
            <a:r>
              <a:rPr lang="en-US" sz="2000" dirty="0"/>
              <a:t> documents (e.g., document that have at least one of the query terms)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</a:t>
            </a:r>
            <a:r>
              <a:rPr lang="en-US" sz="2000" dirty="0">
                <a:solidFill>
                  <a:srgbClr val="FF0000"/>
                </a:solidFill>
              </a:rPr>
              <a:t>ranking models </a:t>
            </a:r>
            <a:r>
              <a:rPr lang="en-US" sz="2000" dirty="0"/>
              <a:t>to create the final ranking of the top-</a:t>
            </a:r>
            <a:r>
              <a:rPr lang="en-US" sz="2000" i="1" dirty="0"/>
              <a:t>k</a:t>
            </a:r>
            <a:r>
              <a:rPr lang="en-US" sz="2000" dirty="0"/>
              <a:t>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85DBB-C5DF-CDCB-E24E-723EC42AEA9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Combine </a:t>
            </a:r>
            <a:r>
              <a:rPr lang="en-US" dirty="0" err="1"/>
              <a:t>tf-idf</a:t>
            </a:r>
            <a:r>
              <a:rPr lang="en-US" dirty="0"/>
              <a:t> and vector similarity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73DE0-831F-B54C-8CBF-07135CACAA1D}"/>
              </a:ext>
            </a:extLst>
          </p:cNvPr>
          <p:cNvSpPr/>
          <p:nvPr/>
        </p:nvSpPr>
        <p:spPr>
          <a:xfrm>
            <a:off x="6876256" y="2790196"/>
            <a:ext cx="1512168" cy="2071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Rank documents using cosine similarity between embeddings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D3CD6-A9C2-DA43-BD72-253C1418460C}"/>
              </a:ext>
            </a:extLst>
          </p:cNvPr>
          <p:cNvSpPr txBox="1"/>
          <p:nvPr/>
        </p:nvSpPr>
        <p:spPr>
          <a:xfrm>
            <a:off x="611560" y="126876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</a:t>
            </a:r>
            <a:r>
              <a:rPr lang="en-US" sz="2800" dirty="0" err="1"/>
              <a:t>tf-idf</a:t>
            </a:r>
            <a:r>
              <a:rPr lang="en-US" sz="2800" dirty="0"/>
              <a:t> as a filter</a:t>
            </a:r>
          </a:p>
        </p:txBody>
      </p:sp>
    </p:spTree>
    <p:extLst>
      <p:ext uri="{BB962C8B-B14F-4D97-AF65-F5344CB8AC3E}">
        <p14:creationId xmlns:p14="http://schemas.microsoft.com/office/powerpoint/2010/main" val="2276535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5BCFD-3370-6DE6-7B57-492A71644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E8F18-E451-1531-D0B0-520B3B5B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077FB-BFBC-7D94-FF3E-B6EB02EDEA79}"/>
              </a:ext>
            </a:extLst>
          </p:cNvPr>
          <p:cNvSpPr txBox="1"/>
          <p:nvPr/>
        </p:nvSpPr>
        <p:spPr>
          <a:xfrm>
            <a:off x="1043608" y="1846565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Σημασιολογική (Διανυσματική Ανάκτηση)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Learning to Rank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Retrieval-Augmented Generation (RAG)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Lucene Project</a:t>
            </a:r>
          </a:p>
          <a:p>
            <a:r>
              <a:rPr lang="en-US" sz="24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AA1EF-3C09-0F42-BAF4-4E3953EAF0CA}"/>
              </a:ext>
            </a:extLst>
          </p:cNvPr>
          <p:cNvSpPr txBox="1"/>
          <p:nvPr/>
        </p:nvSpPr>
        <p:spPr>
          <a:xfrm>
            <a:off x="899592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Περιεχόμενα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676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n-US" dirty="0"/>
              <a:t>Learning to rank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03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EFD2-7710-D232-B102-3C49DF5B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9AEF-D622-BE43-2E46-BB8EF13F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to 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7EB3C-D84A-202E-25CC-0CAA5B78E9E7}"/>
              </a:ext>
            </a:extLst>
          </p:cNvPr>
          <p:cNvSpPr txBox="1"/>
          <p:nvPr/>
        </p:nvSpPr>
        <p:spPr>
          <a:xfrm>
            <a:off x="672935" y="4286654"/>
            <a:ext cx="763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Ground truth </a:t>
            </a:r>
            <a:r>
              <a:rPr lang="en-US" sz="2000" dirty="0"/>
              <a:t>(labeled data) regarding the relevance of documents to queries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DA766-F735-B88B-A582-58257391FF58}"/>
              </a:ext>
            </a:extLst>
          </p:cNvPr>
          <p:cNvSpPr txBox="1"/>
          <p:nvPr/>
        </p:nvSpPr>
        <p:spPr>
          <a:xfrm>
            <a:off x="788351" y="49945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Manually labeled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Historical data: Clickthrough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37313-33DB-384D-DF1A-BC08A2323607}"/>
              </a:ext>
            </a:extLst>
          </p:cNvPr>
          <p:cNvSpPr txBox="1"/>
          <p:nvPr/>
        </p:nvSpPr>
        <p:spPr>
          <a:xfrm>
            <a:off x="788351" y="570242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them as </a:t>
            </a:r>
            <a:r>
              <a:rPr lang="en-US" dirty="0">
                <a:solidFill>
                  <a:srgbClr val="FF0000"/>
                </a:solidFill>
              </a:rPr>
              <a:t>training data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learn</a:t>
            </a:r>
            <a:r>
              <a:rPr lang="en-US" dirty="0"/>
              <a:t> a ranking model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C2FCA-69B6-89BC-0B8D-4EFF2525CA41}"/>
              </a:ext>
            </a:extLst>
          </p:cNvPr>
          <p:cNvSpPr txBox="1"/>
          <p:nvPr/>
        </p:nvSpPr>
        <p:spPr>
          <a:xfrm>
            <a:off x="397266" y="179778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LMRoman10-Regular"/>
              </a:rPr>
              <a:t>R</a:t>
            </a:r>
            <a:r>
              <a:rPr lang="en-US" sz="2400" b="0" i="0" u="none" strike="noStrike" baseline="0" dirty="0">
                <a:latin typeface="LMRoman10-Regular"/>
              </a:rPr>
              <a:t>etrieva</a:t>
            </a:r>
            <a:r>
              <a:rPr lang="en-US" sz="2400" dirty="0">
                <a:latin typeface="LMRoman10-Regular"/>
              </a:rPr>
              <a:t>l models so far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LMRoman10-Regular"/>
              </a:rPr>
              <a:t>Classical: utilize exact matching signals to design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LMRoman10-Regular"/>
              </a:rPr>
              <a:t>a relevance scoring </a:t>
            </a:r>
            <a:r>
              <a:rPr lang="en-US" sz="1800" dirty="0">
                <a:solidFill>
                  <a:srgbClr val="0070C0"/>
                </a:solidFill>
                <a:latin typeface="LMRoman10-Regular"/>
              </a:rPr>
              <a:t>f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LMRoman10-Regular"/>
              </a:rPr>
              <a:t>unction</a:t>
            </a:r>
            <a:r>
              <a:rPr lang="en-US" sz="1800" dirty="0">
                <a:solidFill>
                  <a:srgbClr val="0070C0"/>
                </a:solidFill>
                <a:latin typeface="LMRoman10-Regular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Roman10-Regular"/>
              </a:rPr>
              <a:t>(e.g., term frequency, document length, and inverse document frequency) to rank documents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LMRoman10-Regular"/>
              </a:rPr>
              <a:t>Semantic: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LMRoman10-Regular"/>
              </a:rPr>
              <a:t>Learn representations </a:t>
            </a:r>
            <a:r>
              <a:rPr lang="en-US" dirty="0">
                <a:solidFill>
                  <a:srgbClr val="000000"/>
                </a:solidFill>
                <a:latin typeface="LMRoman10-Regular"/>
              </a:rPr>
              <a:t>and use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LMRoman10-Regular"/>
              </a:rPr>
              <a:t>similarity</a:t>
            </a:r>
            <a:r>
              <a:rPr lang="en-US" dirty="0">
                <a:solidFill>
                  <a:srgbClr val="000000"/>
                </a:solidFill>
                <a:latin typeface="LMRoman10-Regular"/>
              </a:rPr>
              <a:t> to rank documents</a:t>
            </a:r>
            <a:endParaRPr lang="en-US" sz="1800" dirty="0">
              <a:solidFill>
                <a:srgbClr val="000000"/>
              </a:solidFill>
              <a:latin typeface="LMRoman10-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D1246-862A-6DE1-3298-DEDF457FCB11}"/>
              </a:ext>
            </a:extLst>
          </p:cNvPr>
          <p:cNvSpPr txBox="1"/>
          <p:nvPr/>
        </p:nvSpPr>
        <p:spPr>
          <a:xfrm>
            <a:off x="388727" y="370251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LMRoman10-Regular"/>
              </a:rPr>
              <a:t>Supervised learning for ranking</a:t>
            </a:r>
          </a:p>
        </p:txBody>
      </p:sp>
    </p:spTree>
    <p:extLst>
      <p:ext uri="{BB962C8B-B14F-4D97-AF65-F5344CB8AC3E}">
        <p14:creationId xmlns:p14="http://schemas.microsoft.com/office/powerpoint/2010/main" val="388197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996B-5DFE-40E6-9131-85F4C979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to rank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58340-4235-4AFE-A7D9-22BA67FD084F}"/>
              </a:ext>
            </a:extLst>
          </p:cNvPr>
          <p:cNvSpPr txBox="1"/>
          <p:nvPr/>
        </p:nvSpPr>
        <p:spPr>
          <a:xfrm>
            <a:off x="448749" y="198884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Document features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embeddings,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-grams,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Query features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Learn a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function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  (a ranking model) </a:t>
            </a:r>
          </a:p>
          <a:p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 solving a minimization problem with respect to a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function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which is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measure of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with respect to the training data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specify the ranking?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53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39553" y="1767006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Point-wise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 (ground truth)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</a:t>
                </a:r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query-document pair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there is a numerical, or ordinal 	score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learning-to-rank problem can be approximated by </a:t>
                </a:r>
                <a:r>
                  <a:rPr 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regression problem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Given 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pair, </a:t>
                </a:r>
                <a:r>
                  <a:rPr lang="en-US" sz="2000" i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predict its score</a:t>
                </a: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Existing supervised machine learning algorithms can be used for this purpose.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767006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675" t="-1502" r="-975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11560" y="3918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31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Pair-wise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</a:t>
                </a:r>
              </a:p>
              <a:p>
                <a:pPr marL="860425">
                  <a:tabLst>
                    <a:tab pos="860425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</a:t>
                </a:r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a </a:t>
                </a:r>
                <a:r>
                  <a:rPr lang="en-US" sz="2000" i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pair of documents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learning-to-rank problem can be seen as </a:t>
                </a:r>
                <a:r>
                  <a:rPr 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binary classification problem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Given 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pair output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better and 0 otherwise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Existing supervised machine learning algorithms such as probabilistic classifiers (e.g., logistic regression) can be used for this purpose.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674" t="-1502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List-wise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 not a single, or a couple of documents but an ordered list.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For example: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</a:t>
                </a:r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list of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associated with scores/judgements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Learning-to-rank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endParaRPr>
              </a:p>
              <a:p>
                <a:r>
                  <a:rPr lang="en-U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minimize the sum of the differences between the predicted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and the actual score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749" t="-1502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6DF46-7015-4B47-8262-7EF115D9DE0E}"/>
                  </a:ext>
                </a:extLst>
              </p:cNvPr>
              <p:cNvSpPr txBox="1"/>
              <p:nvPr/>
            </p:nvSpPr>
            <p:spPr>
              <a:xfrm>
                <a:off x="3059832" y="4221088"/>
                <a:ext cx="257282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6DF46-7015-4B47-8262-7EF115D9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21088"/>
                <a:ext cx="2572820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9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45D06-A57E-88F5-B3F4-ABA9FB465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0F21A-AEBC-F742-5DA0-BD62DB02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D0A4B-A566-52F4-CABC-82EFC9E0FEE0}"/>
              </a:ext>
            </a:extLst>
          </p:cNvPr>
          <p:cNvSpPr txBox="1"/>
          <p:nvPr/>
        </p:nvSpPr>
        <p:spPr>
          <a:xfrm>
            <a:off x="1043608" y="1846565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Σημασιολογική (Διανυσματική Ανάκτηση)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Learning to Rank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Retrieval-Augmented Generation (RAG)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D4B11-7B06-3B57-92F8-23ADAC3CC970}"/>
              </a:ext>
            </a:extLst>
          </p:cNvPr>
          <p:cNvSpPr txBox="1"/>
          <p:nvPr/>
        </p:nvSpPr>
        <p:spPr>
          <a:xfrm>
            <a:off x="899592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Περιεχόμενα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3703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18E03-4DA3-4A22-9C8F-3D71487E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A952B1-35A6-6D37-ED5B-AA0040282AAA}"/>
                  </a:ext>
                </a:extLst>
              </p:cNvPr>
              <p:cNvSpPr txBox="1"/>
              <p:nvPr/>
            </p:nvSpPr>
            <p:spPr>
              <a:xfrm>
                <a:off x="457200" y="1772816"/>
                <a:ext cx="8075240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2000" b="0" i="0" u="none" strike="noStrike" baseline="0" dirty="0">
                  <a:solidFill>
                    <a:srgbClr val="000000"/>
                  </a:solidFill>
                  <a:latin typeface="LMRoman10-Regular"/>
                </a:endParaRPr>
              </a:p>
              <a:p>
                <a:r>
                  <a:rPr lang="en-US" sz="2800" dirty="0">
                    <a:latin typeface="LMRoman10-Regular"/>
                  </a:rPr>
                  <a:t>Learning to rank models</a:t>
                </a:r>
              </a:p>
              <a:p>
                <a:pPr algn="l"/>
                <a:r>
                  <a:rPr lang="en-US" sz="2000" b="0" i="0" u="none" strike="noStrike" baseline="0" dirty="0">
                    <a:latin typeface="LMRoman10-Regular"/>
                  </a:rPr>
                  <a:t>apply supervised machine learning techniques to solve ranking problems using </a:t>
                </a:r>
                <a:r>
                  <a:rPr lang="en-US" sz="2000" b="0" i="0" u="none" strike="noStrike" baseline="0" dirty="0">
                    <a:solidFill>
                      <a:srgbClr val="0070C0"/>
                    </a:solidFill>
                    <a:latin typeface="LMRoman10-Regular"/>
                  </a:rPr>
                  <a:t>hand-crafted, manually-engineered features</a:t>
                </a:r>
                <a:endParaRPr lang="en-US" sz="2000" dirty="0">
                  <a:solidFill>
                    <a:srgbClr val="0070C0"/>
                  </a:solidFill>
                  <a:latin typeface="LMRoman10-Regular"/>
                </a:endParaRPr>
              </a:p>
              <a:p>
                <a:endParaRPr lang="en-US" sz="2800" dirty="0">
                  <a:latin typeface="LMRoman10-Regular"/>
                </a:endParaRPr>
              </a:p>
              <a:p>
                <a:r>
                  <a:rPr lang="en-US" sz="2800" dirty="0">
                    <a:latin typeface="LMRoman10-Regular"/>
                  </a:rPr>
                  <a:t>Neural retrieval models</a:t>
                </a:r>
              </a:p>
              <a:p>
                <a:pPr algn="l"/>
                <a:r>
                  <a:rPr lang="en-US" sz="2000" dirty="0">
                    <a:solidFill>
                      <a:srgbClr val="000000"/>
                    </a:solidFill>
                    <a:latin typeface="LMRoman10-Regular"/>
                  </a:rPr>
                  <a:t>use as input the </a:t>
                </a:r>
                <a:r>
                  <a:rPr lang="en-US" sz="2000" dirty="0">
                    <a:solidFill>
                      <a:srgbClr val="0070C0"/>
                    </a:solidFill>
                    <a:latin typeface="LMRoman10-Regular"/>
                  </a:rPr>
                  <a:t>embeddings</a:t>
                </a:r>
                <a:r>
                  <a:rPr lang="en-US" sz="2000" dirty="0">
                    <a:solidFill>
                      <a:srgbClr val="000000"/>
                    </a:solidFill>
                    <a:latin typeface="LMRoman10-Regular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LMRoman10-Regular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LMRoman10-Regular"/>
                  </a:rPr>
                  <a:t> are usually trained in an </a:t>
                </a:r>
                <a:r>
                  <a:rPr lang="en-US" sz="2000" i="1" dirty="0">
                    <a:solidFill>
                      <a:srgbClr val="000000"/>
                    </a:solidFill>
                    <a:latin typeface="LMRoman10-Regular"/>
                  </a:rPr>
                  <a:t>end-to-end</a:t>
                </a:r>
                <a:r>
                  <a:rPr lang="en-US" sz="2000" dirty="0">
                    <a:solidFill>
                      <a:srgbClr val="000000"/>
                    </a:solidFill>
                    <a:latin typeface="LMRoman10-Regular"/>
                  </a:rPr>
                  <a:t> manner with relevance labels.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A952B1-35A6-6D37-ED5B-AA004028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72816"/>
                <a:ext cx="8075240" cy="2923877"/>
              </a:xfrm>
              <a:prstGeom prst="rect">
                <a:avLst/>
              </a:prstGeom>
              <a:blipFill>
                <a:blip r:embed="rId2"/>
                <a:stretch>
                  <a:fillRect l="-1509" r="-151" b="-2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BA8C346-EA2E-A7BC-972D-5C2EDE5E6D2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Learning to Rank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73559-7696-9A36-E82F-6AEA43D31FF7}"/>
              </a:ext>
            </a:extLst>
          </p:cNvPr>
          <p:cNvSpPr/>
          <p:nvPr/>
        </p:nvSpPr>
        <p:spPr>
          <a:xfrm>
            <a:off x="318356" y="1988840"/>
            <a:ext cx="8136904" cy="2813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905F9-5EB6-4D7E-A135-94D239E0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3E3F08-0874-40DE-AF8B-2B0297A8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96" y="1308751"/>
            <a:ext cx="3173338" cy="2925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312A34-DA71-4CAC-A43F-A32D2C63C8B0}"/>
              </a:ext>
            </a:extLst>
          </p:cNvPr>
          <p:cNvSpPr txBox="1"/>
          <p:nvPr/>
        </p:nvSpPr>
        <p:spPr>
          <a:xfrm>
            <a:off x="457200" y="1750918"/>
            <a:ext cx="2160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Get the top-</a:t>
            </a:r>
            <a:r>
              <a:rPr lang="en-US" sz="2000" i="1" dirty="0"/>
              <a:t>k</a:t>
            </a:r>
            <a:r>
              <a:rPr lang="en-US" sz="2000" dirty="0"/>
              <a:t> documents (e.g., document that have at least one of the query terms)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</a:t>
            </a:r>
            <a:r>
              <a:rPr lang="en-US" sz="2000" dirty="0">
                <a:solidFill>
                  <a:srgbClr val="FF0000"/>
                </a:solidFill>
              </a:rPr>
              <a:t>ranking models </a:t>
            </a:r>
            <a:r>
              <a:rPr lang="en-US" sz="2000" dirty="0"/>
              <a:t>to create the final ranking of the top-</a:t>
            </a:r>
            <a:r>
              <a:rPr lang="en-US" sz="2000" i="1" dirty="0"/>
              <a:t>k</a:t>
            </a:r>
            <a:r>
              <a:rPr lang="en-US" sz="2000" dirty="0"/>
              <a:t>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8D43CF-16A4-4C12-806E-715E5839619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Learning to rank in 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64497-1CB7-1E3F-3CF7-FAB0DEBA816D}"/>
              </a:ext>
            </a:extLst>
          </p:cNvPr>
          <p:cNvSpPr txBox="1"/>
          <p:nvPr/>
        </p:nvSpPr>
        <p:spPr>
          <a:xfrm>
            <a:off x="2147156" y="5981806"/>
            <a:ext cx="487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may be multiple re-ranker modules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F44DBB-9B2D-FCE8-0842-B71469BAF24F}"/>
              </a:ext>
            </a:extLst>
          </p:cNvPr>
          <p:cNvSpPr/>
          <p:nvPr/>
        </p:nvSpPr>
        <p:spPr>
          <a:xfrm>
            <a:off x="6732240" y="1966810"/>
            <a:ext cx="1327852" cy="1440160"/>
          </a:xfrm>
          <a:custGeom>
            <a:avLst/>
            <a:gdLst>
              <a:gd name="connsiteX0" fmla="*/ 1208285 w 1279508"/>
              <a:gd name="connsiteY0" fmla="*/ 213691 h 1355585"/>
              <a:gd name="connsiteX1" fmla="*/ 1123802 w 1279508"/>
              <a:gd name="connsiteY1" fmla="*/ 163996 h 1355585"/>
              <a:gd name="connsiteX2" fmla="*/ 1049259 w 1279508"/>
              <a:gd name="connsiteY2" fmla="*/ 134178 h 1355585"/>
              <a:gd name="connsiteX3" fmla="*/ 1004533 w 1279508"/>
              <a:gd name="connsiteY3" fmla="*/ 114300 h 1355585"/>
              <a:gd name="connsiteX4" fmla="*/ 885263 w 1279508"/>
              <a:gd name="connsiteY4" fmla="*/ 84483 h 1355585"/>
              <a:gd name="connsiteX5" fmla="*/ 820659 w 1279508"/>
              <a:gd name="connsiteY5" fmla="*/ 54665 h 1355585"/>
              <a:gd name="connsiteX6" fmla="*/ 765994 w 1279508"/>
              <a:gd name="connsiteY6" fmla="*/ 34787 h 1355585"/>
              <a:gd name="connsiteX7" fmla="*/ 646724 w 1279508"/>
              <a:gd name="connsiteY7" fmla="*/ 0 h 1355585"/>
              <a:gd name="connsiteX8" fmla="*/ 582120 w 1279508"/>
              <a:gd name="connsiteY8" fmla="*/ 29817 h 1355585"/>
              <a:gd name="connsiteX9" fmla="*/ 467820 w 1279508"/>
              <a:gd name="connsiteY9" fmla="*/ 119270 h 1355585"/>
              <a:gd name="connsiteX10" fmla="*/ 423094 w 1279508"/>
              <a:gd name="connsiteY10" fmla="*/ 134178 h 1355585"/>
              <a:gd name="connsiteX11" fmla="*/ 254129 w 1279508"/>
              <a:gd name="connsiteY11" fmla="*/ 139148 h 1355585"/>
              <a:gd name="connsiteX12" fmla="*/ 239220 w 1279508"/>
              <a:gd name="connsiteY12" fmla="*/ 173935 h 1355585"/>
              <a:gd name="connsiteX13" fmla="*/ 219342 w 1279508"/>
              <a:gd name="connsiteY13" fmla="*/ 238539 h 1355585"/>
              <a:gd name="connsiteX14" fmla="*/ 214372 w 1279508"/>
              <a:gd name="connsiteY14" fmla="*/ 278296 h 1355585"/>
              <a:gd name="connsiteX15" fmla="*/ 189524 w 1279508"/>
              <a:gd name="connsiteY15" fmla="*/ 352839 h 1355585"/>
              <a:gd name="connsiteX16" fmla="*/ 179585 w 1279508"/>
              <a:gd name="connsiteY16" fmla="*/ 387626 h 1355585"/>
              <a:gd name="connsiteX17" fmla="*/ 90133 w 1279508"/>
              <a:gd name="connsiteY17" fmla="*/ 591378 h 1355585"/>
              <a:gd name="connsiteX18" fmla="*/ 50376 w 1279508"/>
              <a:gd name="connsiteY18" fmla="*/ 670891 h 1355585"/>
              <a:gd name="connsiteX19" fmla="*/ 35468 w 1279508"/>
              <a:gd name="connsiteY19" fmla="*/ 735496 h 1355585"/>
              <a:gd name="connsiteX20" fmla="*/ 5650 w 1279508"/>
              <a:gd name="connsiteY20" fmla="*/ 849796 h 1355585"/>
              <a:gd name="connsiteX21" fmla="*/ 10620 w 1279508"/>
              <a:gd name="connsiteY21" fmla="*/ 1043609 h 1355585"/>
              <a:gd name="connsiteX22" fmla="*/ 20559 w 1279508"/>
              <a:gd name="connsiteY22" fmla="*/ 1083365 h 1355585"/>
              <a:gd name="connsiteX23" fmla="*/ 65285 w 1279508"/>
              <a:gd name="connsiteY23" fmla="*/ 1143000 h 1355585"/>
              <a:gd name="connsiteX24" fmla="*/ 90133 w 1279508"/>
              <a:gd name="connsiteY24" fmla="*/ 1177787 h 1355585"/>
              <a:gd name="connsiteX25" fmla="*/ 144798 w 1279508"/>
              <a:gd name="connsiteY25" fmla="*/ 1212574 h 1355585"/>
              <a:gd name="connsiteX26" fmla="*/ 174615 w 1279508"/>
              <a:gd name="connsiteY26" fmla="*/ 1232452 h 1355585"/>
              <a:gd name="connsiteX27" fmla="*/ 204433 w 1279508"/>
              <a:gd name="connsiteY27" fmla="*/ 1242391 h 1355585"/>
              <a:gd name="connsiteX28" fmla="*/ 234250 w 1279508"/>
              <a:gd name="connsiteY28" fmla="*/ 1257300 h 1355585"/>
              <a:gd name="connsiteX29" fmla="*/ 293885 w 1279508"/>
              <a:gd name="connsiteY29" fmla="*/ 1272209 h 1355585"/>
              <a:gd name="connsiteX30" fmla="*/ 348550 w 1279508"/>
              <a:gd name="connsiteY30" fmla="*/ 1292087 h 1355585"/>
              <a:gd name="connsiteX31" fmla="*/ 428063 w 1279508"/>
              <a:gd name="connsiteY31" fmla="*/ 1306996 h 1355585"/>
              <a:gd name="connsiteX32" fmla="*/ 587089 w 1279508"/>
              <a:gd name="connsiteY32" fmla="*/ 1331843 h 1355585"/>
              <a:gd name="connsiteX33" fmla="*/ 820659 w 1279508"/>
              <a:gd name="connsiteY33" fmla="*/ 1341783 h 1355585"/>
              <a:gd name="connsiteX34" fmla="*/ 1024411 w 1279508"/>
              <a:gd name="connsiteY34" fmla="*/ 1341783 h 1355585"/>
              <a:gd name="connsiteX35" fmla="*/ 1089015 w 1279508"/>
              <a:gd name="connsiteY35" fmla="*/ 1267239 h 1355585"/>
              <a:gd name="connsiteX36" fmla="*/ 1113863 w 1279508"/>
              <a:gd name="connsiteY36" fmla="*/ 1177787 h 1355585"/>
              <a:gd name="connsiteX37" fmla="*/ 1148650 w 1279508"/>
              <a:gd name="connsiteY37" fmla="*/ 1018761 h 1355585"/>
              <a:gd name="connsiteX38" fmla="*/ 1158589 w 1279508"/>
              <a:gd name="connsiteY38" fmla="*/ 944217 h 1355585"/>
              <a:gd name="connsiteX39" fmla="*/ 1163559 w 1279508"/>
              <a:gd name="connsiteY39" fmla="*/ 894522 h 1355585"/>
              <a:gd name="connsiteX40" fmla="*/ 1193376 w 1279508"/>
              <a:gd name="connsiteY40" fmla="*/ 790161 h 1355585"/>
              <a:gd name="connsiteX41" fmla="*/ 1213255 w 1279508"/>
              <a:gd name="connsiteY41" fmla="*/ 700709 h 1355585"/>
              <a:gd name="connsiteX42" fmla="*/ 1223194 w 1279508"/>
              <a:gd name="connsiteY42" fmla="*/ 665922 h 1355585"/>
              <a:gd name="connsiteX43" fmla="*/ 1233133 w 1279508"/>
              <a:gd name="connsiteY43" fmla="*/ 616226 h 1355585"/>
              <a:gd name="connsiteX44" fmla="*/ 1248042 w 1279508"/>
              <a:gd name="connsiteY44" fmla="*/ 581439 h 1355585"/>
              <a:gd name="connsiteX45" fmla="*/ 1267920 w 1279508"/>
              <a:gd name="connsiteY45" fmla="*/ 511865 h 1355585"/>
              <a:gd name="connsiteX46" fmla="*/ 1272889 w 1279508"/>
              <a:gd name="connsiteY46" fmla="*/ 278296 h 1355585"/>
              <a:gd name="connsiteX47" fmla="*/ 1267920 w 1279508"/>
              <a:gd name="connsiteY47" fmla="*/ 248478 h 1355585"/>
              <a:gd name="connsiteX48" fmla="*/ 1248042 w 1279508"/>
              <a:gd name="connsiteY48" fmla="*/ 228600 h 1355585"/>
              <a:gd name="connsiteX49" fmla="*/ 1238102 w 1279508"/>
              <a:gd name="connsiteY49" fmla="*/ 213691 h 1355585"/>
              <a:gd name="connsiteX50" fmla="*/ 1208285 w 1279508"/>
              <a:gd name="connsiteY50" fmla="*/ 213691 h 13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79508" h="1355585">
                <a:moveTo>
                  <a:pt x="1208285" y="213691"/>
                </a:moveTo>
                <a:cubicBezTo>
                  <a:pt x="1189235" y="205409"/>
                  <a:pt x="1203828" y="194351"/>
                  <a:pt x="1123802" y="163996"/>
                </a:cubicBezTo>
                <a:cubicBezTo>
                  <a:pt x="1098780" y="154505"/>
                  <a:pt x="1073962" y="144471"/>
                  <a:pt x="1049259" y="134178"/>
                </a:cubicBezTo>
                <a:cubicBezTo>
                  <a:pt x="1034199" y="127903"/>
                  <a:pt x="1019866" y="119875"/>
                  <a:pt x="1004533" y="114300"/>
                </a:cubicBezTo>
                <a:cubicBezTo>
                  <a:pt x="947551" y="93580"/>
                  <a:pt x="941280" y="94668"/>
                  <a:pt x="885263" y="84483"/>
                </a:cubicBezTo>
                <a:cubicBezTo>
                  <a:pt x="863728" y="74544"/>
                  <a:pt x="842552" y="63787"/>
                  <a:pt x="820659" y="54665"/>
                </a:cubicBezTo>
                <a:cubicBezTo>
                  <a:pt x="802761" y="47208"/>
                  <a:pt x="784388" y="40918"/>
                  <a:pt x="765994" y="34787"/>
                </a:cubicBezTo>
                <a:cubicBezTo>
                  <a:pt x="718316" y="18895"/>
                  <a:pt x="693804" y="12840"/>
                  <a:pt x="646724" y="0"/>
                </a:cubicBezTo>
                <a:cubicBezTo>
                  <a:pt x="625189" y="9939"/>
                  <a:pt x="601746" y="16500"/>
                  <a:pt x="582120" y="29817"/>
                </a:cubicBezTo>
                <a:cubicBezTo>
                  <a:pt x="523340" y="69704"/>
                  <a:pt x="522354" y="93607"/>
                  <a:pt x="467820" y="119270"/>
                </a:cubicBezTo>
                <a:cubicBezTo>
                  <a:pt x="453601" y="125961"/>
                  <a:pt x="438741" y="132722"/>
                  <a:pt x="423094" y="134178"/>
                </a:cubicBezTo>
                <a:cubicBezTo>
                  <a:pt x="366990" y="139397"/>
                  <a:pt x="310451" y="137491"/>
                  <a:pt x="254129" y="139148"/>
                </a:cubicBezTo>
                <a:cubicBezTo>
                  <a:pt x="249159" y="150744"/>
                  <a:pt x="243749" y="162160"/>
                  <a:pt x="239220" y="173935"/>
                </a:cubicBezTo>
                <a:cubicBezTo>
                  <a:pt x="231580" y="193800"/>
                  <a:pt x="225123" y="218304"/>
                  <a:pt x="219342" y="238539"/>
                </a:cubicBezTo>
                <a:cubicBezTo>
                  <a:pt x="217685" y="251791"/>
                  <a:pt x="216991" y="265200"/>
                  <a:pt x="214372" y="278296"/>
                </a:cubicBezTo>
                <a:cubicBezTo>
                  <a:pt x="208195" y="309178"/>
                  <a:pt x="199689" y="322345"/>
                  <a:pt x="189524" y="352839"/>
                </a:cubicBezTo>
                <a:cubicBezTo>
                  <a:pt x="185710" y="364280"/>
                  <a:pt x="183399" y="376185"/>
                  <a:pt x="179585" y="387626"/>
                </a:cubicBezTo>
                <a:cubicBezTo>
                  <a:pt x="154457" y="463011"/>
                  <a:pt x="132330" y="517532"/>
                  <a:pt x="90133" y="591378"/>
                </a:cubicBezTo>
                <a:cubicBezTo>
                  <a:pt x="75440" y="617091"/>
                  <a:pt x="59457" y="642350"/>
                  <a:pt x="50376" y="670891"/>
                </a:cubicBezTo>
                <a:cubicBezTo>
                  <a:pt x="43675" y="691952"/>
                  <a:pt x="41047" y="714111"/>
                  <a:pt x="35468" y="735496"/>
                </a:cubicBezTo>
                <a:cubicBezTo>
                  <a:pt x="-7063" y="898532"/>
                  <a:pt x="51630" y="650550"/>
                  <a:pt x="5650" y="849796"/>
                </a:cubicBezTo>
                <a:cubicBezTo>
                  <a:pt x="-1881" y="940180"/>
                  <a:pt x="-3405" y="920890"/>
                  <a:pt x="10620" y="1043609"/>
                </a:cubicBezTo>
                <a:cubicBezTo>
                  <a:pt x="12171" y="1057181"/>
                  <a:pt x="15763" y="1070575"/>
                  <a:pt x="20559" y="1083365"/>
                </a:cubicBezTo>
                <a:cubicBezTo>
                  <a:pt x="44445" y="1147062"/>
                  <a:pt x="29394" y="1103520"/>
                  <a:pt x="65285" y="1143000"/>
                </a:cubicBezTo>
                <a:cubicBezTo>
                  <a:pt x="74871" y="1153544"/>
                  <a:pt x="80547" y="1167243"/>
                  <a:pt x="90133" y="1177787"/>
                </a:cubicBezTo>
                <a:cubicBezTo>
                  <a:pt x="110242" y="1199906"/>
                  <a:pt x="119550" y="1197846"/>
                  <a:pt x="144798" y="1212574"/>
                </a:cubicBezTo>
                <a:cubicBezTo>
                  <a:pt x="155116" y="1218593"/>
                  <a:pt x="163931" y="1227110"/>
                  <a:pt x="174615" y="1232452"/>
                </a:cubicBezTo>
                <a:cubicBezTo>
                  <a:pt x="183986" y="1237137"/>
                  <a:pt x="194762" y="1238361"/>
                  <a:pt x="204433" y="1242391"/>
                </a:cubicBezTo>
                <a:cubicBezTo>
                  <a:pt x="214690" y="1246665"/>
                  <a:pt x="223878" y="1253311"/>
                  <a:pt x="234250" y="1257300"/>
                </a:cubicBezTo>
                <a:cubicBezTo>
                  <a:pt x="299978" y="1282580"/>
                  <a:pt x="241229" y="1255754"/>
                  <a:pt x="293885" y="1272209"/>
                </a:cubicBezTo>
                <a:cubicBezTo>
                  <a:pt x="312391" y="1277992"/>
                  <a:pt x="329907" y="1286761"/>
                  <a:pt x="348550" y="1292087"/>
                </a:cubicBezTo>
                <a:cubicBezTo>
                  <a:pt x="446933" y="1320196"/>
                  <a:pt x="358436" y="1289590"/>
                  <a:pt x="428063" y="1306996"/>
                </a:cubicBezTo>
                <a:cubicBezTo>
                  <a:pt x="519290" y="1329802"/>
                  <a:pt x="446824" y="1325874"/>
                  <a:pt x="587089" y="1331843"/>
                </a:cubicBezTo>
                <a:lnTo>
                  <a:pt x="820659" y="1341783"/>
                </a:lnTo>
                <a:cubicBezTo>
                  <a:pt x="897930" y="1354661"/>
                  <a:pt x="931542" y="1365000"/>
                  <a:pt x="1024411" y="1341783"/>
                </a:cubicBezTo>
                <a:cubicBezTo>
                  <a:pt x="1038720" y="1338206"/>
                  <a:pt x="1081877" y="1276756"/>
                  <a:pt x="1089015" y="1267239"/>
                </a:cubicBezTo>
                <a:cubicBezTo>
                  <a:pt x="1115622" y="1187419"/>
                  <a:pt x="1093840" y="1257879"/>
                  <a:pt x="1113863" y="1177787"/>
                </a:cubicBezTo>
                <a:cubicBezTo>
                  <a:pt x="1132370" y="1103758"/>
                  <a:pt x="1135962" y="1113925"/>
                  <a:pt x="1148650" y="1018761"/>
                </a:cubicBezTo>
                <a:cubicBezTo>
                  <a:pt x="1151963" y="993913"/>
                  <a:pt x="1155602" y="969106"/>
                  <a:pt x="1158589" y="944217"/>
                </a:cubicBezTo>
                <a:cubicBezTo>
                  <a:pt x="1160573" y="927688"/>
                  <a:pt x="1159892" y="910761"/>
                  <a:pt x="1163559" y="894522"/>
                </a:cubicBezTo>
                <a:cubicBezTo>
                  <a:pt x="1171528" y="859232"/>
                  <a:pt x="1185527" y="825478"/>
                  <a:pt x="1193376" y="790161"/>
                </a:cubicBezTo>
                <a:cubicBezTo>
                  <a:pt x="1200002" y="760344"/>
                  <a:pt x="1204864" y="730079"/>
                  <a:pt x="1213255" y="700709"/>
                </a:cubicBezTo>
                <a:cubicBezTo>
                  <a:pt x="1216568" y="689113"/>
                  <a:pt x="1220432" y="677661"/>
                  <a:pt x="1223194" y="665922"/>
                </a:cubicBezTo>
                <a:cubicBezTo>
                  <a:pt x="1227063" y="649478"/>
                  <a:pt x="1228366" y="632433"/>
                  <a:pt x="1233133" y="616226"/>
                </a:cubicBezTo>
                <a:cubicBezTo>
                  <a:pt x="1236693" y="604123"/>
                  <a:pt x="1244053" y="593407"/>
                  <a:pt x="1248042" y="581439"/>
                </a:cubicBezTo>
                <a:cubicBezTo>
                  <a:pt x="1255669" y="558557"/>
                  <a:pt x="1267920" y="511865"/>
                  <a:pt x="1267920" y="511865"/>
                </a:cubicBezTo>
                <a:cubicBezTo>
                  <a:pt x="1283535" y="394755"/>
                  <a:pt x="1281464" y="441216"/>
                  <a:pt x="1272889" y="278296"/>
                </a:cubicBezTo>
                <a:cubicBezTo>
                  <a:pt x="1272359" y="268234"/>
                  <a:pt x="1272426" y="257491"/>
                  <a:pt x="1267920" y="248478"/>
                </a:cubicBezTo>
                <a:cubicBezTo>
                  <a:pt x="1263729" y="240097"/>
                  <a:pt x="1254140" y="235715"/>
                  <a:pt x="1248042" y="228600"/>
                </a:cubicBezTo>
                <a:cubicBezTo>
                  <a:pt x="1244155" y="224065"/>
                  <a:pt x="1242326" y="217914"/>
                  <a:pt x="1238102" y="213691"/>
                </a:cubicBezTo>
                <a:cubicBezTo>
                  <a:pt x="1225201" y="200791"/>
                  <a:pt x="1227335" y="221973"/>
                  <a:pt x="1208285" y="2136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86D2D-C994-E1B2-5813-3312B0BC3CE7}"/>
              </a:ext>
            </a:extLst>
          </p:cNvPr>
          <p:cNvSpPr txBox="1"/>
          <p:nvPr/>
        </p:nvSpPr>
        <p:spPr>
          <a:xfrm>
            <a:off x="5652120" y="436701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Input: Documents, query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Learn some </a:t>
            </a: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(partial) order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documents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based on the </a:t>
            </a: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relevance of each document for the query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62154-D9BB-0B69-5D01-1501F508966E}"/>
              </a:ext>
            </a:extLst>
          </p:cNvPr>
          <p:cNvSpPr txBox="1"/>
          <p:nvPr/>
        </p:nvSpPr>
        <p:spPr>
          <a:xfrm>
            <a:off x="251520" y="11589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</a:t>
            </a:r>
            <a:r>
              <a:rPr lang="en-US" sz="2800" dirty="0" err="1"/>
              <a:t>tf-idf</a:t>
            </a:r>
            <a:r>
              <a:rPr lang="en-US" sz="2800" dirty="0"/>
              <a:t> as a filter</a:t>
            </a:r>
          </a:p>
        </p:txBody>
      </p:sp>
    </p:spTree>
    <p:extLst>
      <p:ext uri="{BB962C8B-B14F-4D97-AF65-F5344CB8AC3E}">
        <p14:creationId xmlns:p14="http://schemas.microsoft.com/office/powerpoint/2010/main" val="303477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09130-4250-02AA-E527-54947E71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E2A99-0A58-778E-9A02-5DC8D7DCC2B5}"/>
              </a:ext>
            </a:extLst>
          </p:cNvPr>
          <p:cNvSpPr txBox="1"/>
          <p:nvPr/>
        </p:nvSpPr>
        <p:spPr>
          <a:xfrm>
            <a:off x="899592" y="27089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Retrieval Augmented Generation (RAG)</a:t>
            </a:r>
          </a:p>
        </p:txBody>
      </p:sp>
    </p:spTree>
    <p:extLst>
      <p:ext uri="{BB962C8B-B14F-4D97-AF65-F5344CB8AC3E}">
        <p14:creationId xmlns:p14="http://schemas.microsoft.com/office/powerpoint/2010/main" val="1350254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699EE-890F-DD0B-404C-18E783B6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634BD-323C-EB84-F0AF-C4E3628EAE43}"/>
              </a:ext>
            </a:extLst>
          </p:cNvPr>
          <p:cNvSpPr txBox="1"/>
          <p:nvPr/>
        </p:nvSpPr>
        <p:spPr>
          <a:xfrm>
            <a:off x="539552" y="209017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>
                <a:effectLst/>
                <a:latin typeface="Elena"/>
              </a:rPr>
              <a:t>Large Language </a:t>
            </a:r>
            <a:r>
              <a:rPr lang="en-US" sz="2400" dirty="0">
                <a:latin typeface="Elena"/>
              </a:rPr>
              <a:t>M</a:t>
            </a:r>
            <a:r>
              <a:rPr lang="en-US" sz="2400" b="0" dirty="0">
                <a:effectLst/>
                <a:latin typeface="Elena"/>
              </a:rPr>
              <a:t>odels (e.g., ChatGPT) suffer fro</a:t>
            </a:r>
            <a:r>
              <a:rPr lang="en-US" sz="2400" dirty="0">
                <a:latin typeface="Elena"/>
              </a:rPr>
              <a:t>m </a:t>
            </a:r>
            <a:r>
              <a:rPr lang="en-US" sz="2400" b="0" dirty="0">
                <a:effectLst/>
                <a:latin typeface="Elena"/>
              </a:rPr>
              <a:t>hallucination.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Elena"/>
              </a:rPr>
              <a:t>Also lack current, or domain-specific information</a:t>
            </a:r>
            <a:endParaRPr lang="en-US" sz="2400" b="0" dirty="0">
              <a:effectLst/>
              <a:latin typeface="Elen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Elen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>
                <a:effectLst/>
                <a:latin typeface="Elena"/>
              </a:rPr>
              <a:t>Retrieval Augmented Generation (RAG) is a framework designed to make LLMs more reliable by retrieving documents relevant to a user query.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69261C-9580-4ED6-A7A1-34F8F6CF3B4C}"/>
              </a:ext>
            </a:extLst>
          </p:cNvPr>
          <p:cNvSpPr txBox="1">
            <a:spLocks/>
          </p:cNvSpPr>
          <p:nvPr/>
        </p:nvSpPr>
        <p:spPr>
          <a:xfrm>
            <a:off x="251520" y="5016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Retrieval Augmented Generation</a:t>
            </a:r>
          </a:p>
        </p:txBody>
      </p:sp>
    </p:spTree>
    <p:extLst>
      <p:ext uri="{BB962C8B-B14F-4D97-AF65-F5344CB8AC3E}">
        <p14:creationId xmlns:p14="http://schemas.microsoft.com/office/powerpoint/2010/main" val="3200701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072CB-E60A-3302-8514-AD2754D4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 descr="A diagram of a chat interface&#10;&#10;AI-generated content may be incorrect.">
            <a:extLst>
              <a:ext uri="{FF2B5EF4-FFF2-40B4-BE49-F238E27FC236}">
                <a16:creationId xmlns:a16="http://schemas.microsoft.com/office/drawing/2014/main" id="{E7B6AE2B-1D6F-3DAB-C2FA-A8FA55859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57934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36783-512A-9607-2CA0-C0274FA74B74}"/>
              </a:ext>
            </a:extLst>
          </p:cNvPr>
          <p:cNvSpPr txBox="1"/>
          <p:nvPr/>
        </p:nvSpPr>
        <p:spPr>
          <a:xfrm>
            <a:off x="251520" y="908720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Retrieval-Augmented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319692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56BD44A-031C-4DD1-964C-D2048340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481B9-3692-435E-AAB9-A8A1FCE6F4F4}"/>
              </a:ext>
            </a:extLst>
          </p:cNvPr>
          <p:cNvSpPr txBox="1"/>
          <p:nvPr/>
        </p:nvSpPr>
        <p:spPr>
          <a:xfrm>
            <a:off x="683568" y="1028343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Create external data</a:t>
            </a:r>
          </a:p>
          <a:p>
            <a:r>
              <a:rPr lang="en-US" dirty="0"/>
              <a:t>Data outside of the LLM original training data </a:t>
            </a:r>
          </a:p>
          <a:p>
            <a:r>
              <a:rPr lang="en-US" dirty="0"/>
              <a:t>From multiple data sources, such as a APIs, databases, or document repositories. </a:t>
            </a:r>
            <a:r>
              <a:rPr lang="en-US" i="1" dirty="0"/>
              <a:t>Embedding models</a:t>
            </a:r>
            <a:r>
              <a:rPr lang="en-US" dirty="0"/>
              <a:t>, converts data into numerical representations and stores it in a vector database</a:t>
            </a:r>
          </a:p>
          <a:p>
            <a:endParaRPr lang="en-US" b="1" dirty="0"/>
          </a:p>
          <a:p>
            <a:r>
              <a:rPr lang="en-US" b="1" dirty="0"/>
              <a:t>Chunking algorithms</a:t>
            </a:r>
            <a:r>
              <a:rPr lang="en-US" dirty="0"/>
              <a:t>: break down documents into semantically cohesive chunks</a:t>
            </a:r>
          </a:p>
          <a:p>
            <a:endParaRPr lang="en-US" dirty="0"/>
          </a:p>
          <a:p>
            <a:r>
              <a:rPr lang="en-US" b="1" dirty="0"/>
              <a:t>Retrieve relevant information</a:t>
            </a:r>
          </a:p>
          <a:p>
            <a:r>
              <a:rPr lang="en-US" dirty="0"/>
              <a:t>The user query is converted to a vector representation and matched with the vector databases.</a:t>
            </a:r>
          </a:p>
          <a:p>
            <a:endParaRPr lang="en-US" dirty="0"/>
          </a:p>
          <a:p>
            <a:r>
              <a:rPr lang="en-US" b="1" dirty="0"/>
              <a:t>Augment the LLM prompt</a:t>
            </a:r>
          </a:p>
          <a:p>
            <a:r>
              <a:rPr lang="en-US" dirty="0"/>
              <a:t>Augments the user input (or prompts) by adding the relevant retrieved data (text) in context. This step uses prompt engineering techniques to communicate effectively with the LLM. </a:t>
            </a:r>
          </a:p>
        </p:txBody>
      </p:sp>
    </p:spTree>
    <p:extLst>
      <p:ext uri="{BB962C8B-B14F-4D97-AF65-F5344CB8AC3E}">
        <p14:creationId xmlns:p14="http://schemas.microsoft.com/office/powerpoint/2010/main" val="115540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FB2D77-55CE-3FE3-2838-2E01D6E3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8F7E12-0A59-12E9-7B4A-6A34F6FD1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1483"/>
            <a:ext cx="541160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8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04925" y="2560796"/>
            <a:ext cx="6183630" cy="70307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defTabSz="685800">
              <a:spcBef>
                <a:spcPts val="83"/>
              </a:spcBef>
            </a:pPr>
            <a:r>
              <a:rPr sz="4500" kern="0" dirty="0">
                <a:solidFill>
                  <a:srgbClr val="0D224D"/>
                </a:solidFill>
                <a:latin typeface="Calibri Light"/>
                <a:cs typeface="Calibri Light"/>
              </a:rPr>
              <a:t>LLM</a:t>
            </a:r>
            <a:r>
              <a:rPr sz="4500" kern="0" spc="-113" dirty="0">
                <a:solidFill>
                  <a:srgbClr val="0D224D"/>
                </a:solidFill>
                <a:latin typeface="Calibri Light"/>
                <a:cs typeface="Calibri Light"/>
              </a:rPr>
              <a:t> </a:t>
            </a:r>
            <a:r>
              <a:rPr sz="4500" kern="0" dirty="0">
                <a:solidFill>
                  <a:srgbClr val="0D224D"/>
                </a:solidFill>
                <a:latin typeface="Calibri Light"/>
                <a:cs typeface="Calibri Light"/>
              </a:rPr>
              <a:t>+</a:t>
            </a:r>
            <a:r>
              <a:rPr sz="4500" kern="0" spc="-90" dirty="0">
                <a:solidFill>
                  <a:srgbClr val="0D224D"/>
                </a:solidFill>
                <a:latin typeface="Calibri Light"/>
                <a:cs typeface="Calibri Light"/>
              </a:rPr>
              <a:t> </a:t>
            </a:r>
            <a:r>
              <a:rPr sz="4500" kern="0" spc="-23" dirty="0">
                <a:solidFill>
                  <a:srgbClr val="0D224D"/>
                </a:solidFill>
                <a:latin typeface="Calibri Light"/>
                <a:cs typeface="Calibri Light"/>
              </a:rPr>
              <a:t>Vector</a:t>
            </a:r>
            <a:r>
              <a:rPr sz="4500" kern="0" spc="-75" dirty="0">
                <a:solidFill>
                  <a:srgbClr val="0D224D"/>
                </a:solidFill>
                <a:latin typeface="Calibri Light"/>
                <a:cs typeface="Calibri Light"/>
              </a:rPr>
              <a:t> </a:t>
            </a:r>
            <a:r>
              <a:rPr sz="4500" kern="0" dirty="0">
                <a:solidFill>
                  <a:srgbClr val="0D224D"/>
                </a:solidFill>
                <a:latin typeface="Calibri Light"/>
                <a:cs typeface="Calibri Light"/>
              </a:rPr>
              <a:t>DB</a:t>
            </a:r>
            <a:r>
              <a:rPr sz="4500" kern="0" spc="-116" dirty="0">
                <a:solidFill>
                  <a:srgbClr val="0D224D"/>
                </a:solidFill>
                <a:latin typeface="Calibri Light"/>
                <a:cs typeface="Calibri Light"/>
              </a:rPr>
              <a:t> </a:t>
            </a:r>
            <a:r>
              <a:rPr sz="4500" kern="0" dirty="0">
                <a:solidFill>
                  <a:srgbClr val="0D224D"/>
                </a:solidFill>
                <a:latin typeface="Calibri Light"/>
                <a:cs typeface="Calibri Light"/>
              </a:rPr>
              <a:t>Use</a:t>
            </a:r>
            <a:r>
              <a:rPr sz="4500" kern="0" spc="-90" dirty="0">
                <a:solidFill>
                  <a:srgbClr val="0D224D"/>
                </a:solidFill>
                <a:latin typeface="Calibri Light"/>
                <a:cs typeface="Calibri Light"/>
              </a:rPr>
              <a:t> </a:t>
            </a:r>
            <a:r>
              <a:rPr sz="4500" kern="0" spc="-8" dirty="0">
                <a:solidFill>
                  <a:srgbClr val="0D224D"/>
                </a:solidFill>
                <a:latin typeface="Calibri Light"/>
                <a:cs typeface="Calibri Light"/>
              </a:rPr>
              <a:t>Cases</a:t>
            </a:r>
            <a:endParaRPr sz="4500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077" y="2281452"/>
            <a:ext cx="2538413" cy="3202781"/>
            <a:chOff x="765436" y="1898935"/>
            <a:chExt cx="3384550" cy="4270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436" y="1898935"/>
              <a:ext cx="3384027" cy="42698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6300" y="2009825"/>
              <a:ext cx="3162300" cy="4038600"/>
            </a:xfrm>
            <a:custGeom>
              <a:avLst/>
              <a:gdLst/>
              <a:ahLst/>
              <a:cxnLst/>
              <a:rect l="l" t="t" r="r" b="b"/>
              <a:pathLst>
                <a:path w="3162300" h="4038600">
                  <a:moveTo>
                    <a:pt x="3162046" y="0"/>
                  </a:moveTo>
                  <a:lnTo>
                    <a:pt x="0" y="0"/>
                  </a:lnTo>
                  <a:lnTo>
                    <a:pt x="0" y="4038219"/>
                  </a:lnTo>
                  <a:lnTo>
                    <a:pt x="3162046" y="4038219"/>
                  </a:lnTo>
                  <a:lnTo>
                    <a:pt x="3162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31902" y="2281452"/>
            <a:ext cx="2538413" cy="3202781"/>
            <a:chOff x="8042536" y="1898935"/>
            <a:chExt cx="3384550" cy="42703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2536" y="1898935"/>
              <a:ext cx="3384027" cy="42698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53400" y="2009825"/>
              <a:ext cx="3162300" cy="4038600"/>
            </a:xfrm>
            <a:custGeom>
              <a:avLst/>
              <a:gdLst/>
              <a:ahLst/>
              <a:cxnLst/>
              <a:rect l="l" t="t" r="r" b="b"/>
              <a:pathLst>
                <a:path w="3162300" h="4038600">
                  <a:moveTo>
                    <a:pt x="3162046" y="0"/>
                  </a:moveTo>
                  <a:lnTo>
                    <a:pt x="0" y="0"/>
                  </a:lnTo>
                  <a:lnTo>
                    <a:pt x="0" y="4038219"/>
                  </a:lnTo>
                  <a:lnTo>
                    <a:pt x="3162046" y="4038219"/>
                  </a:lnTo>
                  <a:lnTo>
                    <a:pt x="3162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15050" y="2364619"/>
            <a:ext cx="2371725" cy="2740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>
              <a:spcBef>
                <a:spcPts val="1309"/>
              </a:spcBef>
            </a:pPr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575310" defTabSz="685800"/>
            <a:r>
              <a:rPr sz="1613" b="1" kern="0" dirty="0">
                <a:solidFill>
                  <a:srgbClr val="474A4B"/>
                </a:solidFill>
                <a:latin typeface="Arial"/>
                <a:cs typeface="Arial"/>
              </a:rPr>
              <a:t>LLM</a:t>
            </a:r>
            <a:r>
              <a:rPr sz="1613" b="1" kern="0" spc="53" dirty="0">
                <a:solidFill>
                  <a:srgbClr val="474A4B"/>
                </a:solidFill>
                <a:latin typeface="Arial"/>
                <a:cs typeface="Arial"/>
              </a:rPr>
              <a:t> </a:t>
            </a:r>
            <a:r>
              <a:rPr sz="1613" b="1" kern="0" spc="-15" dirty="0">
                <a:solidFill>
                  <a:srgbClr val="474A4B"/>
                </a:solidFill>
                <a:latin typeface="Arial"/>
                <a:cs typeface="Arial"/>
              </a:rPr>
              <a:t>Cache</a:t>
            </a:r>
            <a:endParaRPr sz="161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42436" marR="354330" indent="-247650" defTabSz="685800">
              <a:lnSpc>
                <a:spcPct val="153400"/>
              </a:lnSpc>
              <a:spcBef>
                <a:spcPts val="701"/>
              </a:spcBef>
              <a:buFontTx/>
              <a:buChar char="●"/>
              <a:tabLst>
                <a:tab pos="442436" algn="l"/>
              </a:tabLst>
            </a:pP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Search</a:t>
            </a:r>
            <a:r>
              <a:rPr sz="1163" kern="0" spc="5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1163" kern="0" spc="7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semantically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similar</a:t>
            </a:r>
            <a:r>
              <a:rPr sz="1163" kern="0" spc="68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LLM</a:t>
            </a:r>
            <a:r>
              <a:rPr sz="1163" kern="0" spc="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prompts (inputs)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>
              <a:spcBef>
                <a:spcPts val="533"/>
              </a:spcBef>
              <a:buClr>
                <a:srgbClr val="7E7E7E"/>
              </a:buClr>
              <a:buFont typeface="Arial"/>
              <a:buChar char="●"/>
            </a:pP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41960" indent="-247174" defTabSz="685800">
              <a:buFontTx/>
              <a:buChar char="●"/>
              <a:tabLst>
                <a:tab pos="441960" algn="l"/>
              </a:tabLst>
            </a:pP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Return</a:t>
            </a:r>
            <a:r>
              <a:rPr sz="1163" kern="0" spc="8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cached</a:t>
            </a:r>
            <a:r>
              <a:rPr sz="1163" kern="0" spc="7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responses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02989" y="2281452"/>
            <a:ext cx="2538413" cy="3202781"/>
            <a:chOff x="4403986" y="1898935"/>
            <a:chExt cx="3384550" cy="42703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3986" y="1898935"/>
              <a:ext cx="3384027" cy="42698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14850" y="2009825"/>
              <a:ext cx="3162300" cy="4038600"/>
            </a:xfrm>
            <a:custGeom>
              <a:avLst/>
              <a:gdLst/>
              <a:ahLst/>
              <a:cxnLst/>
              <a:rect l="l" t="t" r="r" b="b"/>
              <a:pathLst>
                <a:path w="3162300" h="4038600">
                  <a:moveTo>
                    <a:pt x="3162046" y="0"/>
                  </a:moveTo>
                  <a:lnTo>
                    <a:pt x="0" y="0"/>
                  </a:lnTo>
                  <a:lnTo>
                    <a:pt x="0" y="4038219"/>
                  </a:lnTo>
                  <a:lnTo>
                    <a:pt x="3162046" y="4038219"/>
                  </a:lnTo>
                  <a:lnTo>
                    <a:pt x="3162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7225" y="2364619"/>
            <a:ext cx="2371725" cy="288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>
              <a:spcBef>
                <a:spcPts val="915"/>
              </a:spcBef>
            </a:pPr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00514" defTabSz="685800"/>
            <a:r>
              <a:rPr sz="1613" b="1" kern="0" dirty="0">
                <a:solidFill>
                  <a:srgbClr val="474A4B"/>
                </a:solidFill>
                <a:latin typeface="Arial"/>
                <a:cs typeface="Arial"/>
              </a:rPr>
              <a:t>Context</a:t>
            </a:r>
            <a:r>
              <a:rPr sz="1613" b="1" kern="0" spc="75" dirty="0">
                <a:solidFill>
                  <a:srgbClr val="474A4B"/>
                </a:solidFill>
                <a:latin typeface="Arial"/>
                <a:cs typeface="Arial"/>
              </a:rPr>
              <a:t> </a:t>
            </a:r>
            <a:r>
              <a:rPr sz="1613" b="1" kern="0" spc="-8" dirty="0">
                <a:solidFill>
                  <a:srgbClr val="474A4B"/>
                </a:solidFill>
                <a:latin typeface="Arial"/>
                <a:cs typeface="Arial"/>
              </a:rPr>
              <a:t>Retrieval</a:t>
            </a:r>
            <a:endParaRPr sz="161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54343" marR="326231" indent="-248126" defTabSz="685800">
              <a:lnSpc>
                <a:spcPct val="153400"/>
              </a:lnSpc>
              <a:spcBef>
                <a:spcPts val="701"/>
              </a:spcBef>
              <a:buFontTx/>
              <a:buChar char="●"/>
              <a:tabLst>
                <a:tab pos="454343" algn="l"/>
              </a:tabLst>
            </a:pP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Search</a:t>
            </a:r>
            <a:r>
              <a:rPr sz="1163" kern="0" spc="56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1163" kern="0" spc="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relevant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sources</a:t>
            </a:r>
            <a:r>
              <a:rPr sz="1163" kern="0" spc="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sz="1163" kern="0" spc="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text</a:t>
            </a:r>
            <a:r>
              <a:rPr sz="1163" kern="0" spc="4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from</a:t>
            </a:r>
            <a:r>
              <a:rPr sz="1163" kern="0" spc="9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19" dirty="0">
                <a:solidFill>
                  <a:srgbClr val="7E7E7E"/>
                </a:solidFill>
                <a:latin typeface="Arial"/>
                <a:cs typeface="Arial"/>
              </a:rPr>
              <a:t>the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“knowledge</a:t>
            </a:r>
            <a:r>
              <a:rPr sz="1163" kern="0" spc="98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15" dirty="0">
                <a:solidFill>
                  <a:srgbClr val="7E7E7E"/>
                </a:solidFill>
                <a:latin typeface="Arial"/>
                <a:cs typeface="Arial"/>
              </a:rPr>
              <a:t>base”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54343" marR="391478" indent="-248126" defTabSz="685800">
              <a:lnSpc>
                <a:spcPct val="157500"/>
              </a:lnSpc>
              <a:spcBef>
                <a:spcPts val="731"/>
              </a:spcBef>
              <a:buFontTx/>
              <a:buChar char="●"/>
              <a:tabLst>
                <a:tab pos="454343" algn="l"/>
              </a:tabLst>
            </a:pP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Provide</a:t>
            </a:r>
            <a:r>
              <a:rPr sz="1163" kern="0" spc="8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as</a:t>
            </a:r>
            <a:r>
              <a:rPr sz="1163" kern="0" spc="5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“context”</a:t>
            </a:r>
            <a:r>
              <a:rPr sz="1163" kern="0" spc="8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19" dirty="0">
                <a:solidFill>
                  <a:srgbClr val="7E7E7E"/>
                </a:solidFill>
                <a:latin typeface="Arial"/>
                <a:cs typeface="Arial"/>
              </a:rPr>
              <a:t>to LLM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6138" y="2364619"/>
            <a:ext cx="2371725" cy="294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/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>
              <a:spcBef>
                <a:spcPts val="1309"/>
              </a:spcBef>
            </a:pPr>
            <a:endParaRPr sz="161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509588" defTabSz="685800"/>
            <a:r>
              <a:rPr sz="1613" b="1" kern="0" dirty="0">
                <a:solidFill>
                  <a:srgbClr val="474A4B"/>
                </a:solidFill>
                <a:latin typeface="Arial"/>
                <a:cs typeface="Arial"/>
              </a:rPr>
              <a:t>LLM</a:t>
            </a:r>
            <a:r>
              <a:rPr sz="1613" b="1" kern="0" spc="53" dirty="0">
                <a:solidFill>
                  <a:srgbClr val="474A4B"/>
                </a:solidFill>
                <a:latin typeface="Arial"/>
                <a:cs typeface="Arial"/>
              </a:rPr>
              <a:t> </a:t>
            </a:r>
            <a:r>
              <a:rPr sz="1613" b="1" kern="0" spc="-8" dirty="0">
                <a:solidFill>
                  <a:srgbClr val="474A4B"/>
                </a:solidFill>
                <a:latin typeface="Arial"/>
                <a:cs typeface="Arial"/>
              </a:rPr>
              <a:t>“Memory”</a:t>
            </a:r>
            <a:endParaRPr sz="161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39591" marR="485299" indent="-248126" defTabSz="685800">
              <a:lnSpc>
                <a:spcPct val="149400"/>
              </a:lnSpc>
              <a:spcBef>
                <a:spcPts val="754"/>
              </a:spcBef>
              <a:buFontTx/>
              <a:buChar char="●"/>
              <a:tabLst>
                <a:tab pos="539591" algn="l"/>
              </a:tabLst>
            </a:pP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Persist</a:t>
            </a:r>
            <a:r>
              <a:rPr sz="1163" kern="0" spc="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embedded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conversation</a:t>
            </a:r>
            <a:r>
              <a:rPr sz="1163" kern="0" spc="116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history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39591" marR="283369" indent="-248126" defTabSz="685800">
              <a:lnSpc>
                <a:spcPct val="157400"/>
              </a:lnSpc>
              <a:spcBef>
                <a:spcPts val="679"/>
              </a:spcBef>
              <a:buFontTx/>
              <a:buChar char="●"/>
              <a:tabLst>
                <a:tab pos="539591" algn="l"/>
              </a:tabLst>
            </a:pP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Search</a:t>
            </a:r>
            <a:r>
              <a:rPr sz="1163" kern="0" spc="56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1163" kern="0" spc="7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8" dirty="0">
                <a:solidFill>
                  <a:srgbClr val="7E7E7E"/>
                </a:solidFill>
                <a:latin typeface="Arial"/>
                <a:cs typeface="Arial"/>
              </a:rPr>
              <a:t>relevant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conversation</a:t>
            </a:r>
            <a:r>
              <a:rPr sz="1163" kern="0" spc="9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pieces</a:t>
            </a:r>
            <a:r>
              <a:rPr sz="1163" kern="0" spc="7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19" dirty="0">
                <a:solidFill>
                  <a:srgbClr val="7E7E7E"/>
                </a:solidFill>
                <a:latin typeface="Arial"/>
                <a:cs typeface="Arial"/>
              </a:rPr>
              <a:t>as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context</a:t>
            </a:r>
            <a:r>
              <a:rPr sz="1163" kern="0" spc="68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1163" kern="0" spc="7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63" kern="0" spc="-19" dirty="0">
                <a:solidFill>
                  <a:srgbClr val="7E7E7E"/>
                </a:solidFill>
                <a:latin typeface="Arial"/>
                <a:cs typeface="Arial"/>
              </a:rPr>
              <a:t>LLM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3388" y="2528888"/>
            <a:ext cx="792956" cy="7929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0181" y="2478881"/>
            <a:ext cx="800100" cy="8001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65144" y="2528888"/>
            <a:ext cx="785813" cy="79295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16136" y="1314212"/>
            <a:ext cx="6216104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8" dirty="0"/>
              <a:t>Vector</a:t>
            </a:r>
            <a:r>
              <a:rPr spc="-120" dirty="0"/>
              <a:t> </a:t>
            </a:r>
            <a:r>
              <a:rPr spc="-8" dirty="0"/>
              <a:t>database</a:t>
            </a:r>
            <a:r>
              <a:rPr spc="-143" dirty="0"/>
              <a:t> </a:t>
            </a:r>
            <a:r>
              <a:rPr dirty="0"/>
              <a:t>for</a:t>
            </a:r>
            <a:r>
              <a:rPr spc="-116" dirty="0"/>
              <a:t> </a:t>
            </a:r>
            <a:r>
              <a:rPr spc="-15" dirty="0"/>
              <a:t>LLMs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24664" y="5746670"/>
            <a:ext cx="2360771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Acknowledgement:</a:t>
            </a:r>
            <a:r>
              <a:rPr sz="71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Slides</a:t>
            </a:r>
            <a:r>
              <a:rPr sz="713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taken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Sam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Partee,</a:t>
            </a:r>
            <a:r>
              <a:rPr sz="71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Applied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-19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endParaRPr sz="71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36" y="1314212"/>
            <a:ext cx="3876199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dirty="0"/>
              <a:t>Context</a:t>
            </a:r>
            <a:r>
              <a:rPr spc="-176" dirty="0"/>
              <a:t> </a:t>
            </a:r>
            <a:r>
              <a:rPr spc="-8" dirty="0"/>
              <a:t>retrieval</a:t>
            </a:r>
            <a:r>
              <a:rPr lang="en-US" spc="-8" dirty="0"/>
              <a:t> (RAG)</a:t>
            </a:r>
            <a:endParaRPr spc="-8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44" y="2614613"/>
            <a:ext cx="4271730" cy="23303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53804" y="1881955"/>
            <a:ext cx="3537109" cy="3801428"/>
            <a:chOff x="7005072" y="1366273"/>
            <a:chExt cx="4716145" cy="50685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5072" y="1366273"/>
              <a:ext cx="4716004" cy="5068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15174" y="1476375"/>
              <a:ext cx="4495165" cy="4848225"/>
            </a:xfrm>
            <a:custGeom>
              <a:avLst/>
              <a:gdLst/>
              <a:ahLst/>
              <a:cxnLst/>
              <a:rect l="l" t="t" r="r" b="b"/>
              <a:pathLst>
                <a:path w="4495165" h="4848225">
                  <a:moveTo>
                    <a:pt x="3745992" y="0"/>
                  </a:moveTo>
                  <a:lnTo>
                    <a:pt x="749173" y="0"/>
                  </a:lnTo>
                  <a:lnTo>
                    <a:pt x="701801" y="1524"/>
                  </a:lnTo>
                  <a:lnTo>
                    <a:pt x="655193" y="5841"/>
                  </a:lnTo>
                  <a:lnTo>
                    <a:pt x="609473" y="12953"/>
                  </a:lnTo>
                  <a:lnTo>
                    <a:pt x="564769" y="22860"/>
                  </a:lnTo>
                  <a:lnTo>
                    <a:pt x="520953" y="35305"/>
                  </a:lnTo>
                  <a:lnTo>
                    <a:pt x="478408" y="50419"/>
                  </a:lnTo>
                  <a:lnTo>
                    <a:pt x="437006" y="67945"/>
                  </a:lnTo>
                  <a:lnTo>
                    <a:pt x="397001" y="87757"/>
                  </a:lnTo>
                  <a:lnTo>
                    <a:pt x="358394" y="109854"/>
                  </a:lnTo>
                  <a:lnTo>
                    <a:pt x="321182" y="134112"/>
                  </a:lnTo>
                  <a:lnTo>
                    <a:pt x="285623" y="160527"/>
                  </a:lnTo>
                  <a:lnTo>
                    <a:pt x="251586" y="188975"/>
                  </a:lnTo>
                  <a:lnTo>
                    <a:pt x="219455" y="219328"/>
                  </a:lnTo>
                  <a:lnTo>
                    <a:pt x="189102" y="251460"/>
                  </a:lnTo>
                  <a:lnTo>
                    <a:pt x="160654" y="285369"/>
                  </a:lnTo>
                  <a:lnTo>
                    <a:pt x="134239" y="320928"/>
                  </a:lnTo>
                  <a:lnTo>
                    <a:pt x="109854" y="358139"/>
                  </a:lnTo>
                  <a:lnTo>
                    <a:pt x="87756" y="396748"/>
                  </a:lnTo>
                  <a:lnTo>
                    <a:pt x="67945" y="436752"/>
                  </a:lnTo>
                  <a:lnTo>
                    <a:pt x="50419" y="478154"/>
                  </a:lnTo>
                  <a:lnTo>
                    <a:pt x="35432" y="520700"/>
                  </a:lnTo>
                  <a:lnTo>
                    <a:pt x="22859" y="564388"/>
                  </a:lnTo>
                  <a:lnTo>
                    <a:pt x="12953" y="609091"/>
                  </a:lnTo>
                  <a:lnTo>
                    <a:pt x="5842" y="654812"/>
                  </a:lnTo>
                  <a:lnTo>
                    <a:pt x="1524" y="701421"/>
                  </a:lnTo>
                  <a:lnTo>
                    <a:pt x="0" y="748791"/>
                  </a:lnTo>
                  <a:lnTo>
                    <a:pt x="0" y="4099052"/>
                  </a:lnTo>
                  <a:lnTo>
                    <a:pt x="1524" y="4146461"/>
                  </a:lnTo>
                  <a:lnTo>
                    <a:pt x="5842" y="4193031"/>
                  </a:lnTo>
                  <a:lnTo>
                    <a:pt x="12953" y="4238739"/>
                  </a:lnTo>
                  <a:lnTo>
                    <a:pt x="22859" y="4283481"/>
                  </a:lnTo>
                  <a:lnTo>
                    <a:pt x="35432" y="4327169"/>
                  </a:lnTo>
                  <a:lnTo>
                    <a:pt x="50419" y="4369727"/>
                  </a:lnTo>
                  <a:lnTo>
                    <a:pt x="67945" y="4411078"/>
                  </a:lnTo>
                  <a:lnTo>
                    <a:pt x="87756" y="4451108"/>
                  </a:lnTo>
                  <a:lnTo>
                    <a:pt x="109854" y="4489742"/>
                  </a:lnTo>
                  <a:lnTo>
                    <a:pt x="134239" y="4526889"/>
                  </a:lnTo>
                  <a:lnTo>
                    <a:pt x="160654" y="4562475"/>
                  </a:lnTo>
                  <a:lnTo>
                    <a:pt x="189102" y="4596384"/>
                  </a:lnTo>
                  <a:lnTo>
                    <a:pt x="219455" y="4628553"/>
                  </a:lnTo>
                  <a:lnTo>
                    <a:pt x="251586" y="4658893"/>
                  </a:lnTo>
                  <a:lnTo>
                    <a:pt x="285623" y="4687303"/>
                  </a:lnTo>
                  <a:lnTo>
                    <a:pt x="321182" y="4713706"/>
                  </a:lnTo>
                  <a:lnTo>
                    <a:pt x="358394" y="4738014"/>
                  </a:lnTo>
                  <a:lnTo>
                    <a:pt x="397001" y="4760137"/>
                  </a:lnTo>
                  <a:lnTo>
                    <a:pt x="437006" y="4779975"/>
                  </a:lnTo>
                  <a:lnTo>
                    <a:pt x="478408" y="4797463"/>
                  </a:lnTo>
                  <a:lnTo>
                    <a:pt x="520953" y="4812499"/>
                  </a:lnTo>
                  <a:lnTo>
                    <a:pt x="564769" y="4824996"/>
                  </a:lnTo>
                  <a:lnTo>
                    <a:pt x="609473" y="4834864"/>
                  </a:lnTo>
                  <a:lnTo>
                    <a:pt x="655193" y="4842027"/>
                  </a:lnTo>
                  <a:lnTo>
                    <a:pt x="701801" y="4846383"/>
                  </a:lnTo>
                  <a:lnTo>
                    <a:pt x="749173" y="4847856"/>
                  </a:lnTo>
                  <a:lnTo>
                    <a:pt x="3745992" y="4847856"/>
                  </a:lnTo>
                  <a:lnTo>
                    <a:pt x="3793363" y="4846383"/>
                  </a:lnTo>
                  <a:lnTo>
                    <a:pt x="3839972" y="4842027"/>
                  </a:lnTo>
                  <a:lnTo>
                    <a:pt x="3885692" y="4834864"/>
                  </a:lnTo>
                  <a:lnTo>
                    <a:pt x="3930523" y="4824996"/>
                  </a:lnTo>
                  <a:lnTo>
                    <a:pt x="3974210" y="4812499"/>
                  </a:lnTo>
                  <a:lnTo>
                    <a:pt x="4016755" y="4797463"/>
                  </a:lnTo>
                  <a:lnTo>
                    <a:pt x="4058157" y="4779975"/>
                  </a:lnTo>
                  <a:lnTo>
                    <a:pt x="4098163" y="4760137"/>
                  </a:lnTo>
                  <a:lnTo>
                    <a:pt x="4136898" y="4738014"/>
                  </a:lnTo>
                  <a:lnTo>
                    <a:pt x="4174108" y="4713706"/>
                  </a:lnTo>
                  <a:lnTo>
                    <a:pt x="4209669" y="4687303"/>
                  </a:lnTo>
                  <a:lnTo>
                    <a:pt x="4243578" y="4658893"/>
                  </a:lnTo>
                  <a:lnTo>
                    <a:pt x="4275835" y="4628553"/>
                  </a:lnTo>
                  <a:lnTo>
                    <a:pt x="4306189" y="4596384"/>
                  </a:lnTo>
                  <a:lnTo>
                    <a:pt x="4334509" y="4562475"/>
                  </a:lnTo>
                  <a:lnTo>
                    <a:pt x="4360926" y="4526889"/>
                  </a:lnTo>
                  <a:lnTo>
                    <a:pt x="4385309" y="4489742"/>
                  </a:lnTo>
                  <a:lnTo>
                    <a:pt x="4407408" y="4451108"/>
                  </a:lnTo>
                  <a:lnTo>
                    <a:pt x="4427347" y="4411078"/>
                  </a:lnTo>
                  <a:lnTo>
                    <a:pt x="4444746" y="4369727"/>
                  </a:lnTo>
                  <a:lnTo>
                    <a:pt x="4459858" y="4327169"/>
                  </a:lnTo>
                  <a:lnTo>
                    <a:pt x="4472305" y="4283481"/>
                  </a:lnTo>
                  <a:lnTo>
                    <a:pt x="4482210" y="4238739"/>
                  </a:lnTo>
                  <a:lnTo>
                    <a:pt x="4489323" y="4193031"/>
                  </a:lnTo>
                  <a:lnTo>
                    <a:pt x="4493768" y="4146461"/>
                  </a:lnTo>
                  <a:lnTo>
                    <a:pt x="4495165" y="4099052"/>
                  </a:lnTo>
                  <a:lnTo>
                    <a:pt x="4495165" y="748791"/>
                  </a:lnTo>
                  <a:lnTo>
                    <a:pt x="4493768" y="701421"/>
                  </a:lnTo>
                  <a:lnTo>
                    <a:pt x="4489323" y="654812"/>
                  </a:lnTo>
                  <a:lnTo>
                    <a:pt x="4482210" y="609091"/>
                  </a:lnTo>
                  <a:lnTo>
                    <a:pt x="4472305" y="564388"/>
                  </a:lnTo>
                  <a:lnTo>
                    <a:pt x="4459858" y="520700"/>
                  </a:lnTo>
                  <a:lnTo>
                    <a:pt x="4444746" y="478154"/>
                  </a:lnTo>
                  <a:lnTo>
                    <a:pt x="4427347" y="436752"/>
                  </a:lnTo>
                  <a:lnTo>
                    <a:pt x="4407408" y="396748"/>
                  </a:lnTo>
                  <a:lnTo>
                    <a:pt x="4385309" y="358139"/>
                  </a:lnTo>
                  <a:lnTo>
                    <a:pt x="4360926" y="320928"/>
                  </a:lnTo>
                  <a:lnTo>
                    <a:pt x="4334509" y="285369"/>
                  </a:lnTo>
                  <a:lnTo>
                    <a:pt x="4306189" y="251460"/>
                  </a:lnTo>
                  <a:lnTo>
                    <a:pt x="4275835" y="219328"/>
                  </a:lnTo>
                  <a:lnTo>
                    <a:pt x="4243578" y="188975"/>
                  </a:lnTo>
                  <a:lnTo>
                    <a:pt x="4209669" y="160527"/>
                  </a:lnTo>
                  <a:lnTo>
                    <a:pt x="4174108" y="134112"/>
                  </a:lnTo>
                  <a:lnTo>
                    <a:pt x="4136898" y="109854"/>
                  </a:lnTo>
                  <a:lnTo>
                    <a:pt x="4098163" y="87757"/>
                  </a:lnTo>
                  <a:lnTo>
                    <a:pt x="4058157" y="67945"/>
                  </a:lnTo>
                  <a:lnTo>
                    <a:pt x="4016755" y="50419"/>
                  </a:lnTo>
                  <a:lnTo>
                    <a:pt x="3974210" y="35305"/>
                  </a:lnTo>
                  <a:lnTo>
                    <a:pt x="3930523" y="22860"/>
                  </a:lnTo>
                  <a:lnTo>
                    <a:pt x="3885692" y="12953"/>
                  </a:lnTo>
                  <a:lnTo>
                    <a:pt x="3839972" y="5841"/>
                  </a:lnTo>
                  <a:lnTo>
                    <a:pt x="3793363" y="1524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120000" y="1481201"/>
              <a:ext cx="4495165" cy="4848225"/>
            </a:xfrm>
            <a:custGeom>
              <a:avLst/>
              <a:gdLst/>
              <a:ahLst/>
              <a:cxnLst/>
              <a:rect l="l" t="t" r="r" b="b"/>
              <a:pathLst>
                <a:path w="4495165" h="4848225">
                  <a:moveTo>
                    <a:pt x="0" y="748664"/>
                  </a:moveTo>
                  <a:lnTo>
                    <a:pt x="1397" y="701294"/>
                  </a:lnTo>
                  <a:lnTo>
                    <a:pt x="5715" y="654812"/>
                  </a:lnTo>
                  <a:lnTo>
                    <a:pt x="12953" y="609091"/>
                  </a:lnTo>
                  <a:lnTo>
                    <a:pt x="22859" y="564261"/>
                  </a:lnTo>
                  <a:lnTo>
                    <a:pt x="35305" y="520573"/>
                  </a:lnTo>
                  <a:lnTo>
                    <a:pt x="50419" y="478027"/>
                  </a:lnTo>
                  <a:lnTo>
                    <a:pt x="67818" y="436752"/>
                  </a:lnTo>
                  <a:lnTo>
                    <a:pt x="87756" y="396748"/>
                  </a:lnTo>
                  <a:lnTo>
                    <a:pt x="109854" y="358013"/>
                  </a:lnTo>
                  <a:lnTo>
                    <a:pt x="134112" y="320928"/>
                  </a:lnTo>
                  <a:lnTo>
                    <a:pt x="160527" y="285369"/>
                  </a:lnTo>
                  <a:lnTo>
                    <a:pt x="188975" y="251460"/>
                  </a:lnTo>
                  <a:lnTo>
                    <a:pt x="219328" y="219201"/>
                  </a:lnTo>
                  <a:lnTo>
                    <a:pt x="251587" y="188849"/>
                  </a:lnTo>
                  <a:lnTo>
                    <a:pt x="285496" y="160527"/>
                  </a:lnTo>
                  <a:lnTo>
                    <a:pt x="321055" y="134112"/>
                  </a:lnTo>
                  <a:lnTo>
                    <a:pt x="358267" y="109727"/>
                  </a:lnTo>
                  <a:lnTo>
                    <a:pt x="397001" y="87629"/>
                  </a:lnTo>
                  <a:lnTo>
                    <a:pt x="437006" y="67818"/>
                  </a:lnTo>
                  <a:lnTo>
                    <a:pt x="478408" y="50291"/>
                  </a:lnTo>
                  <a:lnTo>
                    <a:pt x="520953" y="35306"/>
                  </a:lnTo>
                  <a:lnTo>
                    <a:pt x="564642" y="22860"/>
                  </a:lnTo>
                  <a:lnTo>
                    <a:pt x="609473" y="12953"/>
                  </a:lnTo>
                  <a:lnTo>
                    <a:pt x="655193" y="5714"/>
                  </a:lnTo>
                  <a:lnTo>
                    <a:pt x="701801" y="1397"/>
                  </a:lnTo>
                  <a:lnTo>
                    <a:pt x="749173" y="0"/>
                  </a:lnTo>
                  <a:lnTo>
                    <a:pt x="3745992" y="0"/>
                  </a:lnTo>
                  <a:lnTo>
                    <a:pt x="3793363" y="1397"/>
                  </a:lnTo>
                  <a:lnTo>
                    <a:pt x="3839972" y="5714"/>
                  </a:lnTo>
                  <a:lnTo>
                    <a:pt x="3885692" y="12953"/>
                  </a:lnTo>
                  <a:lnTo>
                    <a:pt x="3930396" y="22860"/>
                  </a:lnTo>
                  <a:lnTo>
                    <a:pt x="3974083" y="35306"/>
                  </a:lnTo>
                  <a:lnTo>
                    <a:pt x="4016755" y="50291"/>
                  </a:lnTo>
                  <a:lnTo>
                    <a:pt x="4058030" y="67818"/>
                  </a:lnTo>
                  <a:lnTo>
                    <a:pt x="4098163" y="87629"/>
                  </a:lnTo>
                  <a:lnTo>
                    <a:pt x="4136771" y="109727"/>
                  </a:lnTo>
                  <a:lnTo>
                    <a:pt x="4173981" y="134112"/>
                  </a:lnTo>
                  <a:lnTo>
                    <a:pt x="4209542" y="160527"/>
                  </a:lnTo>
                  <a:lnTo>
                    <a:pt x="4243578" y="188849"/>
                  </a:lnTo>
                  <a:lnTo>
                    <a:pt x="4275708" y="219201"/>
                  </a:lnTo>
                  <a:lnTo>
                    <a:pt x="4306062" y="251460"/>
                  </a:lnTo>
                  <a:lnTo>
                    <a:pt x="4334509" y="285369"/>
                  </a:lnTo>
                  <a:lnTo>
                    <a:pt x="4360926" y="320928"/>
                  </a:lnTo>
                  <a:lnTo>
                    <a:pt x="4385183" y="358013"/>
                  </a:lnTo>
                  <a:lnTo>
                    <a:pt x="4407408" y="396748"/>
                  </a:lnTo>
                  <a:lnTo>
                    <a:pt x="4427220" y="436752"/>
                  </a:lnTo>
                  <a:lnTo>
                    <a:pt x="4444746" y="478027"/>
                  </a:lnTo>
                  <a:lnTo>
                    <a:pt x="4459732" y="520573"/>
                  </a:lnTo>
                  <a:lnTo>
                    <a:pt x="4472305" y="564261"/>
                  </a:lnTo>
                  <a:lnTo>
                    <a:pt x="4482210" y="609091"/>
                  </a:lnTo>
                  <a:lnTo>
                    <a:pt x="4489323" y="654812"/>
                  </a:lnTo>
                  <a:lnTo>
                    <a:pt x="4493641" y="701294"/>
                  </a:lnTo>
                  <a:lnTo>
                    <a:pt x="4495165" y="748664"/>
                  </a:lnTo>
                  <a:lnTo>
                    <a:pt x="4495165" y="4099052"/>
                  </a:lnTo>
                  <a:lnTo>
                    <a:pt x="4493641" y="4146397"/>
                  </a:lnTo>
                  <a:lnTo>
                    <a:pt x="4489323" y="4192968"/>
                  </a:lnTo>
                  <a:lnTo>
                    <a:pt x="4482210" y="4238675"/>
                  </a:lnTo>
                  <a:lnTo>
                    <a:pt x="4472305" y="4283417"/>
                  </a:lnTo>
                  <a:lnTo>
                    <a:pt x="4459732" y="4327105"/>
                  </a:lnTo>
                  <a:lnTo>
                    <a:pt x="4444746" y="4369663"/>
                  </a:lnTo>
                  <a:lnTo>
                    <a:pt x="4427220" y="4411014"/>
                  </a:lnTo>
                  <a:lnTo>
                    <a:pt x="4407408" y="4451045"/>
                  </a:lnTo>
                  <a:lnTo>
                    <a:pt x="4385183" y="4489678"/>
                  </a:lnTo>
                  <a:lnTo>
                    <a:pt x="4360926" y="4526826"/>
                  </a:lnTo>
                  <a:lnTo>
                    <a:pt x="4334509" y="4562411"/>
                  </a:lnTo>
                  <a:lnTo>
                    <a:pt x="4306062" y="4596320"/>
                  </a:lnTo>
                  <a:lnTo>
                    <a:pt x="4275708" y="4628489"/>
                  </a:lnTo>
                  <a:lnTo>
                    <a:pt x="4243578" y="4658829"/>
                  </a:lnTo>
                  <a:lnTo>
                    <a:pt x="4209542" y="4687239"/>
                  </a:lnTo>
                  <a:lnTo>
                    <a:pt x="4173981" y="4713643"/>
                  </a:lnTo>
                  <a:lnTo>
                    <a:pt x="4136771" y="4737950"/>
                  </a:lnTo>
                  <a:lnTo>
                    <a:pt x="4098163" y="4760074"/>
                  </a:lnTo>
                  <a:lnTo>
                    <a:pt x="4058030" y="4779911"/>
                  </a:lnTo>
                  <a:lnTo>
                    <a:pt x="4016755" y="4797399"/>
                  </a:lnTo>
                  <a:lnTo>
                    <a:pt x="3974083" y="4812436"/>
                  </a:lnTo>
                  <a:lnTo>
                    <a:pt x="3930396" y="4824933"/>
                  </a:lnTo>
                  <a:lnTo>
                    <a:pt x="3885692" y="4834801"/>
                  </a:lnTo>
                  <a:lnTo>
                    <a:pt x="3839972" y="4841963"/>
                  </a:lnTo>
                  <a:lnTo>
                    <a:pt x="3793363" y="4846320"/>
                  </a:lnTo>
                  <a:lnTo>
                    <a:pt x="3745992" y="4847793"/>
                  </a:lnTo>
                  <a:lnTo>
                    <a:pt x="749173" y="4847793"/>
                  </a:lnTo>
                  <a:lnTo>
                    <a:pt x="701801" y="4846320"/>
                  </a:lnTo>
                  <a:lnTo>
                    <a:pt x="655193" y="4841963"/>
                  </a:lnTo>
                  <a:lnTo>
                    <a:pt x="609473" y="4834801"/>
                  </a:lnTo>
                  <a:lnTo>
                    <a:pt x="564642" y="4824933"/>
                  </a:lnTo>
                  <a:lnTo>
                    <a:pt x="520953" y="4812436"/>
                  </a:lnTo>
                  <a:lnTo>
                    <a:pt x="478408" y="4797399"/>
                  </a:lnTo>
                  <a:lnTo>
                    <a:pt x="437006" y="4779911"/>
                  </a:lnTo>
                  <a:lnTo>
                    <a:pt x="397001" y="4760074"/>
                  </a:lnTo>
                  <a:lnTo>
                    <a:pt x="358267" y="4737950"/>
                  </a:lnTo>
                  <a:lnTo>
                    <a:pt x="321055" y="4713643"/>
                  </a:lnTo>
                  <a:lnTo>
                    <a:pt x="285496" y="4687239"/>
                  </a:lnTo>
                  <a:lnTo>
                    <a:pt x="251587" y="4658829"/>
                  </a:lnTo>
                  <a:lnTo>
                    <a:pt x="219328" y="4628489"/>
                  </a:lnTo>
                  <a:lnTo>
                    <a:pt x="188975" y="4596320"/>
                  </a:lnTo>
                  <a:lnTo>
                    <a:pt x="160527" y="4562411"/>
                  </a:lnTo>
                  <a:lnTo>
                    <a:pt x="134112" y="4526826"/>
                  </a:lnTo>
                  <a:lnTo>
                    <a:pt x="109854" y="4489678"/>
                  </a:lnTo>
                  <a:lnTo>
                    <a:pt x="87756" y="4451045"/>
                  </a:lnTo>
                  <a:lnTo>
                    <a:pt x="67818" y="4411014"/>
                  </a:lnTo>
                  <a:lnTo>
                    <a:pt x="50419" y="4369663"/>
                  </a:lnTo>
                  <a:lnTo>
                    <a:pt x="35305" y="4327105"/>
                  </a:lnTo>
                  <a:lnTo>
                    <a:pt x="22859" y="4283417"/>
                  </a:lnTo>
                  <a:lnTo>
                    <a:pt x="12953" y="4238675"/>
                  </a:lnTo>
                  <a:lnTo>
                    <a:pt x="5715" y="4192968"/>
                  </a:lnTo>
                  <a:lnTo>
                    <a:pt x="1397" y="4146397"/>
                  </a:lnTo>
                  <a:lnTo>
                    <a:pt x="0" y="4099052"/>
                  </a:lnTo>
                  <a:lnTo>
                    <a:pt x="0" y="748664"/>
                  </a:lnTo>
                  <a:close/>
                </a:path>
              </a:pathLst>
            </a:custGeom>
            <a:ln w="25399">
              <a:solidFill>
                <a:srgbClr val="23252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98592" y="2409396"/>
            <a:ext cx="3022759" cy="279054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66700" indent="-257175" defTabSz="685800">
              <a:spcBef>
                <a:spcPts val="94"/>
              </a:spcBef>
              <a:buClr>
                <a:srgbClr val="6492B8"/>
              </a:buClr>
              <a:buSzPct val="154838"/>
              <a:buFont typeface="Consolas"/>
              <a:buChar char="•"/>
              <a:tabLst>
                <a:tab pos="266700" algn="l"/>
              </a:tabLst>
            </a:pPr>
            <a:r>
              <a:rPr sz="1163" kern="0" spc="60" dirty="0">
                <a:solidFill>
                  <a:srgbClr val="474A4B"/>
                </a:solidFill>
                <a:latin typeface="Calibri"/>
                <a:cs typeface="Calibri"/>
              </a:rPr>
              <a:t>Description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lvl="1" indent="-257175" defTabSz="685800">
              <a:spcBef>
                <a:spcPts val="559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600" algn="l"/>
              </a:tabLst>
            </a:pP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Vector</a:t>
            </a:r>
            <a:r>
              <a:rPr sz="900" kern="0" spc="15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9" dirty="0">
                <a:solidFill>
                  <a:srgbClr val="474A4B"/>
                </a:solidFill>
                <a:latin typeface="Calibri"/>
                <a:cs typeface="Calibri"/>
              </a:rPr>
              <a:t>database</a:t>
            </a:r>
            <a:r>
              <a:rPr sz="900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is</a:t>
            </a:r>
            <a:r>
              <a:rPr sz="900" kern="0" spc="8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used</a:t>
            </a:r>
            <a:r>
              <a:rPr sz="900" kern="0" spc="16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as</a:t>
            </a:r>
            <a:r>
              <a:rPr sz="900" kern="0" spc="13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an</a:t>
            </a:r>
            <a:r>
              <a:rPr sz="900" kern="0" spc="13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external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defTabSz="685800">
              <a:spcBef>
                <a:spcPts val="101"/>
              </a:spcBef>
            </a:pP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knowledge</a:t>
            </a:r>
            <a:r>
              <a:rPr sz="900" kern="0" spc="27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base</a:t>
            </a:r>
            <a:r>
              <a:rPr sz="900" kern="0" spc="28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for</a:t>
            </a:r>
            <a:r>
              <a:rPr sz="900" kern="0" spc="16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the</a:t>
            </a:r>
            <a:r>
              <a:rPr sz="900" kern="0" spc="25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large</a:t>
            </a:r>
            <a:r>
              <a:rPr sz="900" kern="0" spc="172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language</a:t>
            </a:r>
            <a:r>
              <a:rPr sz="900" kern="0" spc="25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model.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lvl="1" indent="-257175" defTabSz="685800">
              <a:spcBef>
                <a:spcPts val="611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600" algn="l"/>
              </a:tabLst>
            </a:pP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Queries</a:t>
            </a:r>
            <a:r>
              <a:rPr sz="900" kern="0" spc="13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are</a:t>
            </a:r>
            <a:r>
              <a:rPr sz="900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used</a:t>
            </a:r>
            <a:r>
              <a:rPr sz="900" kern="0" spc="18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kern="0" spc="12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detect</a:t>
            </a:r>
            <a:r>
              <a:rPr sz="900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similar</a:t>
            </a:r>
            <a:r>
              <a:rPr sz="900" kern="0" spc="13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information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defTabSz="685800">
              <a:spcBef>
                <a:spcPts val="101"/>
              </a:spcBef>
            </a:pP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(context)</a:t>
            </a:r>
            <a:r>
              <a:rPr sz="900" kern="0" spc="24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within</a:t>
            </a:r>
            <a:r>
              <a:rPr sz="900" kern="0" spc="12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the</a:t>
            </a:r>
            <a:r>
              <a:rPr sz="900" kern="0" spc="25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knowledge</a:t>
            </a:r>
            <a:r>
              <a:rPr sz="900" kern="0" spc="26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474A4B"/>
                </a:solidFill>
                <a:latin typeface="Calibri"/>
                <a:cs typeface="Calibri"/>
              </a:rPr>
              <a:t>base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66700" indent="-257175" defTabSz="685800">
              <a:buClr>
                <a:srgbClr val="6492B8"/>
              </a:buClr>
              <a:buSzPct val="154838"/>
              <a:buFont typeface="Consolas"/>
              <a:buChar char="•"/>
              <a:tabLst>
                <a:tab pos="266700" algn="l"/>
              </a:tabLst>
            </a:pPr>
            <a:r>
              <a:rPr sz="1163" kern="0" spc="49" dirty="0">
                <a:solidFill>
                  <a:srgbClr val="474A4B"/>
                </a:solidFill>
                <a:latin typeface="Calibri"/>
                <a:cs typeface="Calibri"/>
              </a:rPr>
              <a:t>Benefits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124" lvl="1" indent="-256699" defTabSz="685800">
              <a:spcBef>
                <a:spcPts val="671"/>
              </a:spcBef>
              <a:buClr>
                <a:srgbClr val="DC382C"/>
              </a:buClr>
              <a:buSzPct val="166666"/>
              <a:buFont typeface="Calibri"/>
              <a:buChar char="•"/>
              <a:tabLst>
                <a:tab pos="609124" algn="l"/>
              </a:tabLst>
            </a:pPr>
            <a:r>
              <a:rPr sz="900" b="1" kern="0" spc="60" dirty="0">
                <a:solidFill>
                  <a:srgbClr val="474A4B"/>
                </a:solidFill>
                <a:latin typeface="Calibri"/>
                <a:cs typeface="Calibri"/>
              </a:rPr>
              <a:t>Cheaper</a:t>
            </a:r>
            <a:r>
              <a:rPr sz="900" b="1" kern="0" spc="24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41" dirty="0">
                <a:solidFill>
                  <a:srgbClr val="474A4B"/>
                </a:solidFill>
                <a:latin typeface="Calibri"/>
                <a:cs typeface="Calibri"/>
              </a:rPr>
              <a:t>and</a:t>
            </a:r>
            <a:r>
              <a:rPr sz="900" b="1" kern="0" spc="20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dirty="0">
                <a:solidFill>
                  <a:srgbClr val="474A4B"/>
                </a:solidFill>
                <a:latin typeface="Calibri"/>
                <a:cs typeface="Calibri"/>
              </a:rPr>
              <a:t>faster</a:t>
            </a:r>
            <a:r>
              <a:rPr sz="900" b="1" kern="0" spc="22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than</a:t>
            </a:r>
            <a:r>
              <a:rPr sz="900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60" dirty="0">
                <a:solidFill>
                  <a:srgbClr val="474A4B"/>
                </a:solidFill>
                <a:latin typeface="Calibri"/>
                <a:cs typeface="Calibri"/>
              </a:rPr>
              <a:t>fine-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tuning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124" lvl="1" indent="-256699" defTabSz="685800">
              <a:spcBef>
                <a:spcPts val="499"/>
              </a:spcBef>
              <a:buClr>
                <a:srgbClr val="DC382C"/>
              </a:buClr>
              <a:buSzPct val="166666"/>
              <a:buFont typeface="Calibri"/>
              <a:buChar char="•"/>
              <a:tabLst>
                <a:tab pos="609124" algn="l"/>
              </a:tabLst>
            </a:pPr>
            <a:r>
              <a:rPr sz="900" b="1" kern="0" spc="60" dirty="0">
                <a:solidFill>
                  <a:srgbClr val="474A4B"/>
                </a:solidFill>
                <a:latin typeface="Calibri"/>
                <a:cs typeface="Calibri"/>
              </a:rPr>
              <a:t>Real-</a:t>
            </a:r>
            <a:r>
              <a:rPr sz="900" b="1" kern="0" spc="-10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45" dirty="0">
                <a:solidFill>
                  <a:srgbClr val="474A4B"/>
                </a:solidFill>
                <a:latin typeface="Calibri"/>
                <a:cs typeface="Calibri"/>
              </a:rPr>
              <a:t>time</a:t>
            </a:r>
            <a:r>
              <a:rPr sz="900" b="1" kern="0" spc="14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56" dirty="0">
                <a:solidFill>
                  <a:srgbClr val="474A4B"/>
                </a:solidFill>
                <a:latin typeface="Calibri"/>
                <a:cs typeface="Calibri"/>
              </a:rPr>
              <a:t>updates</a:t>
            </a:r>
            <a:r>
              <a:rPr sz="900" b="1" kern="0" spc="22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kern="0" spc="19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knowledge</a:t>
            </a:r>
            <a:r>
              <a:rPr sz="900" kern="0" spc="20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474A4B"/>
                </a:solidFill>
                <a:latin typeface="Calibri"/>
                <a:cs typeface="Calibri"/>
              </a:rPr>
              <a:t>base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lvl="1" indent="-257175" defTabSz="685800">
              <a:spcBef>
                <a:spcPts val="495"/>
              </a:spcBef>
              <a:buClr>
                <a:srgbClr val="DC382C"/>
              </a:buClr>
              <a:buSzPct val="166666"/>
              <a:buFont typeface="Calibri"/>
              <a:buChar char="•"/>
              <a:tabLst>
                <a:tab pos="609600" algn="l"/>
              </a:tabLst>
            </a:pPr>
            <a:r>
              <a:rPr sz="900" b="1" kern="0" spc="49" dirty="0">
                <a:solidFill>
                  <a:srgbClr val="474A4B"/>
                </a:solidFill>
                <a:latin typeface="Calibri"/>
                <a:cs typeface="Calibri"/>
              </a:rPr>
              <a:t>Sensitive</a:t>
            </a:r>
            <a:r>
              <a:rPr sz="900" b="1" kern="0" spc="16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53" dirty="0">
                <a:solidFill>
                  <a:srgbClr val="474A4B"/>
                </a:solidFill>
                <a:latin typeface="Calibri"/>
                <a:cs typeface="Calibri"/>
              </a:rPr>
              <a:t>data</a:t>
            </a:r>
            <a:r>
              <a:rPr sz="900" b="1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doesn’t</a:t>
            </a:r>
            <a:r>
              <a:rPr sz="900" kern="0" spc="16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nee</a:t>
            </a:r>
            <a:r>
              <a:rPr sz="900" kern="0" spc="-7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d</a:t>
            </a:r>
            <a:r>
              <a:rPr sz="900" kern="0" spc="11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kern="0" spc="13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be</a:t>
            </a:r>
            <a:r>
              <a:rPr sz="900" kern="0" spc="14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used</a:t>
            </a:r>
            <a:r>
              <a:rPr sz="900" kern="0" spc="18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9" dirty="0">
                <a:solidFill>
                  <a:srgbClr val="474A4B"/>
                </a:solidFill>
                <a:latin typeface="Calibri"/>
                <a:cs typeface="Calibri"/>
              </a:rPr>
              <a:t>in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defTabSz="685800">
              <a:spcBef>
                <a:spcPts val="217"/>
              </a:spcBef>
            </a:pP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model</a:t>
            </a:r>
            <a:r>
              <a:rPr sz="900" kern="0" spc="25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training</a:t>
            </a:r>
            <a:r>
              <a:rPr sz="900" kern="0" spc="19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or</a:t>
            </a:r>
            <a:r>
              <a:rPr sz="900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fine</a:t>
            </a:r>
            <a:r>
              <a:rPr sz="900" kern="0" spc="20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tuning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66700" indent="-257175" defTabSz="685800">
              <a:spcBef>
                <a:spcPts val="1080"/>
              </a:spcBef>
              <a:buClr>
                <a:srgbClr val="6492B8"/>
              </a:buClr>
              <a:buSzPct val="154838"/>
              <a:buFont typeface="Consolas"/>
              <a:buChar char="•"/>
              <a:tabLst>
                <a:tab pos="266700" algn="l"/>
              </a:tabLst>
            </a:pPr>
            <a:r>
              <a:rPr sz="1163" kern="0" spc="68" dirty="0">
                <a:solidFill>
                  <a:srgbClr val="474A4B"/>
                </a:solidFill>
                <a:latin typeface="Calibri"/>
                <a:cs typeface="Calibri"/>
              </a:rPr>
              <a:t>Use</a:t>
            </a:r>
            <a:r>
              <a:rPr sz="1163" kern="0" spc="13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56" dirty="0">
                <a:solidFill>
                  <a:srgbClr val="474A4B"/>
                </a:solidFill>
                <a:latin typeface="Calibri"/>
                <a:cs typeface="Calibri"/>
              </a:rPr>
              <a:t>Ca</a:t>
            </a:r>
            <a:r>
              <a:rPr sz="1163" kern="0" spc="-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68" dirty="0">
                <a:solidFill>
                  <a:srgbClr val="474A4B"/>
                </a:solidFill>
                <a:latin typeface="Calibri"/>
                <a:cs typeface="Calibri"/>
              </a:rPr>
              <a:t>ses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124" lvl="1" indent="-256699" defTabSz="685800">
              <a:spcBef>
                <a:spcPts val="611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124" algn="l"/>
              </a:tabLst>
            </a:pP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Document</a:t>
            </a:r>
            <a:r>
              <a:rPr sz="900" kern="0" spc="19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9" dirty="0">
                <a:solidFill>
                  <a:srgbClr val="474A4B"/>
                </a:solidFill>
                <a:latin typeface="Calibri"/>
                <a:cs typeface="Calibri"/>
              </a:rPr>
              <a:t>discovery</a:t>
            </a:r>
            <a:r>
              <a:rPr sz="900" kern="0" spc="172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and</a:t>
            </a:r>
            <a:r>
              <a:rPr sz="900" kern="0" spc="16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26" dirty="0">
                <a:solidFill>
                  <a:srgbClr val="474A4B"/>
                </a:solidFill>
                <a:latin typeface="Calibri"/>
                <a:cs typeface="Calibri"/>
              </a:rPr>
              <a:t>analysis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124" lvl="1" indent="-256699" defTabSz="685800">
              <a:spcBef>
                <a:spcPts val="611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124" algn="l"/>
              </a:tabLst>
            </a:pP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Chatbots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4664" y="5746670"/>
            <a:ext cx="2360771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Acknowledgement:</a:t>
            </a:r>
            <a:r>
              <a:rPr sz="71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Slides</a:t>
            </a:r>
            <a:r>
              <a:rPr sz="713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taken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Sam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Partee,</a:t>
            </a:r>
            <a:r>
              <a:rPr sz="71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Applied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-19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endParaRPr sz="71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n-US" dirty="0"/>
              <a:t>Semantic</a:t>
            </a:r>
            <a:r>
              <a:rPr lang="el-GR" dirty="0"/>
              <a:t> (</a:t>
            </a:r>
            <a:r>
              <a:rPr lang="en-US" dirty="0"/>
              <a:t>vector)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0333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526593"/>
            <a:ext cx="6336704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dirty="0"/>
              <a:t>Long</a:t>
            </a:r>
            <a:r>
              <a:rPr spc="-64" dirty="0"/>
              <a:t> </a:t>
            </a:r>
            <a:r>
              <a:rPr dirty="0"/>
              <a:t>term</a:t>
            </a:r>
            <a:r>
              <a:rPr spc="-56" dirty="0"/>
              <a:t> </a:t>
            </a:r>
            <a:r>
              <a:rPr dirty="0"/>
              <a:t>memory</a:t>
            </a:r>
            <a:r>
              <a:rPr spc="-71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spc="-15" dirty="0"/>
              <a:t>LLMs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275" y="2450307"/>
            <a:ext cx="3092846" cy="25194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53804" y="1881955"/>
            <a:ext cx="3537109" cy="3801428"/>
            <a:chOff x="7005072" y="1366273"/>
            <a:chExt cx="4716145" cy="50685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5072" y="1366273"/>
              <a:ext cx="4716004" cy="5068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15174" y="1476375"/>
              <a:ext cx="4495165" cy="4848225"/>
            </a:xfrm>
            <a:custGeom>
              <a:avLst/>
              <a:gdLst/>
              <a:ahLst/>
              <a:cxnLst/>
              <a:rect l="l" t="t" r="r" b="b"/>
              <a:pathLst>
                <a:path w="4495165" h="4848225">
                  <a:moveTo>
                    <a:pt x="3745992" y="0"/>
                  </a:moveTo>
                  <a:lnTo>
                    <a:pt x="749173" y="0"/>
                  </a:lnTo>
                  <a:lnTo>
                    <a:pt x="701801" y="1524"/>
                  </a:lnTo>
                  <a:lnTo>
                    <a:pt x="655193" y="5841"/>
                  </a:lnTo>
                  <a:lnTo>
                    <a:pt x="609473" y="12953"/>
                  </a:lnTo>
                  <a:lnTo>
                    <a:pt x="564769" y="22860"/>
                  </a:lnTo>
                  <a:lnTo>
                    <a:pt x="520953" y="35305"/>
                  </a:lnTo>
                  <a:lnTo>
                    <a:pt x="478408" y="50419"/>
                  </a:lnTo>
                  <a:lnTo>
                    <a:pt x="437006" y="67945"/>
                  </a:lnTo>
                  <a:lnTo>
                    <a:pt x="397001" y="87757"/>
                  </a:lnTo>
                  <a:lnTo>
                    <a:pt x="358394" y="109854"/>
                  </a:lnTo>
                  <a:lnTo>
                    <a:pt x="321182" y="134112"/>
                  </a:lnTo>
                  <a:lnTo>
                    <a:pt x="285623" y="160527"/>
                  </a:lnTo>
                  <a:lnTo>
                    <a:pt x="251586" y="188975"/>
                  </a:lnTo>
                  <a:lnTo>
                    <a:pt x="219455" y="219328"/>
                  </a:lnTo>
                  <a:lnTo>
                    <a:pt x="189102" y="251460"/>
                  </a:lnTo>
                  <a:lnTo>
                    <a:pt x="160654" y="285369"/>
                  </a:lnTo>
                  <a:lnTo>
                    <a:pt x="134239" y="320928"/>
                  </a:lnTo>
                  <a:lnTo>
                    <a:pt x="109854" y="358139"/>
                  </a:lnTo>
                  <a:lnTo>
                    <a:pt x="87756" y="396748"/>
                  </a:lnTo>
                  <a:lnTo>
                    <a:pt x="67945" y="436752"/>
                  </a:lnTo>
                  <a:lnTo>
                    <a:pt x="50419" y="478154"/>
                  </a:lnTo>
                  <a:lnTo>
                    <a:pt x="35432" y="520700"/>
                  </a:lnTo>
                  <a:lnTo>
                    <a:pt x="22859" y="564388"/>
                  </a:lnTo>
                  <a:lnTo>
                    <a:pt x="12953" y="609091"/>
                  </a:lnTo>
                  <a:lnTo>
                    <a:pt x="5842" y="654812"/>
                  </a:lnTo>
                  <a:lnTo>
                    <a:pt x="1524" y="701421"/>
                  </a:lnTo>
                  <a:lnTo>
                    <a:pt x="0" y="748791"/>
                  </a:lnTo>
                  <a:lnTo>
                    <a:pt x="0" y="4099052"/>
                  </a:lnTo>
                  <a:lnTo>
                    <a:pt x="1524" y="4146461"/>
                  </a:lnTo>
                  <a:lnTo>
                    <a:pt x="5842" y="4193031"/>
                  </a:lnTo>
                  <a:lnTo>
                    <a:pt x="12953" y="4238739"/>
                  </a:lnTo>
                  <a:lnTo>
                    <a:pt x="22859" y="4283481"/>
                  </a:lnTo>
                  <a:lnTo>
                    <a:pt x="35432" y="4327169"/>
                  </a:lnTo>
                  <a:lnTo>
                    <a:pt x="50419" y="4369727"/>
                  </a:lnTo>
                  <a:lnTo>
                    <a:pt x="67945" y="4411078"/>
                  </a:lnTo>
                  <a:lnTo>
                    <a:pt x="87756" y="4451108"/>
                  </a:lnTo>
                  <a:lnTo>
                    <a:pt x="109854" y="4489742"/>
                  </a:lnTo>
                  <a:lnTo>
                    <a:pt x="134239" y="4526889"/>
                  </a:lnTo>
                  <a:lnTo>
                    <a:pt x="160654" y="4562475"/>
                  </a:lnTo>
                  <a:lnTo>
                    <a:pt x="189102" y="4596384"/>
                  </a:lnTo>
                  <a:lnTo>
                    <a:pt x="219455" y="4628553"/>
                  </a:lnTo>
                  <a:lnTo>
                    <a:pt x="251586" y="4658893"/>
                  </a:lnTo>
                  <a:lnTo>
                    <a:pt x="285623" y="4687303"/>
                  </a:lnTo>
                  <a:lnTo>
                    <a:pt x="321182" y="4713706"/>
                  </a:lnTo>
                  <a:lnTo>
                    <a:pt x="358394" y="4738014"/>
                  </a:lnTo>
                  <a:lnTo>
                    <a:pt x="397001" y="4760137"/>
                  </a:lnTo>
                  <a:lnTo>
                    <a:pt x="437006" y="4779975"/>
                  </a:lnTo>
                  <a:lnTo>
                    <a:pt x="478408" y="4797463"/>
                  </a:lnTo>
                  <a:lnTo>
                    <a:pt x="520953" y="4812499"/>
                  </a:lnTo>
                  <a:lnTo>
                    <a:pt x="564769" y="4824996"/>
                  </a:lnTo>
                  <a:lnTo>
                    <a:pt x="609473" y="4834864"/>
                  </a:lnTo>
                  <a:lnTo>
                    <a:pt x="655193" y="4842027"/>
                  </a:lnTo>
                  <a:lnTo>
                    <a:pt x="701801" y="4846383"/>
                  </a:lnTo>
                  <a:lnTo>
                    <a:pt x="749173" y="4847856"/>
                  </a:lnTo>
                  <a:lnTo>
                    <a:pt x="3745992" y="4847856"/>
                  </a:lnTo>
                  <a:lnTo>
                    <a:pt x="3793363" y="4846383"/>
                  </a:lnTo>
                  <a:lnTo>
                    <a:pt x="3839972" y="4842027"/>
                  </a:lnTo>
                  <a:lnTo>
                    <a:pt x="3885692" y="4834864"/>
                  </a:lnTo>
                  <a:lnTo>
                    <a:pt x="3930523" y="4824996"/>
                  </a:lnTo>
                  <a:lnTo>
                    <a:pt x="3974210" y="4812499"/>
                  </a:lnTo>
                  <a:lnTo>
                    <a:pt x="4016755" y="4797463"/>
                  </a:lnTo>
                  <a:lnTo>
                    <a:pt x="4058157" y="4779975"/>
                  </a:lnTo>
                  <a:lnTo>
                    <a:pt x="4098163" y="4760137"/>
                  </a:lnTo>
                  <a:lnTo>
                    <a:pt x="4136898" y="4738014"/>
                  </a:lnTo>
                  <a:lnTo>
                    <a:pt x="4174108" y="4713706"/>
                  </a:lnTo>
                  <a:lnTo>
                    <a:pt x="4209669" y="4687303"/>
                  </a:lnTo>
                  <a:lnTo>
                    <a:pt x="4243578" y="4658893"/>
                  </a:lnTo>
                  <a:lnTo>
                    <a:pt x="4275835" y="4628553"/>
                  </a:lnTo>
                  <a:lnTo>
                    <a:pt x="4306189" y="4596384"/>
                  </a:lnTo>
                  <a:lnTo>
                    <a:pt x="4334509" y="4562475"/>
                  </a:lnTo>
                  <a:lnTo>
                    <a:pt x="4360926" y="4526889"/>
                  </a:lnTo>
                  <a:lnTo>
                    <a:pt x="4385309" y="4489742"/>
                  </a:lnTo>
                  <a:lnTo>
                    <a:pt x="4407408" y="4451108"/>
                  </a:lnTo>
                  <a:lnTo>
                    <a:pt x="4427347" y="4411078"/>
                  </a:lnTo>
                  <a:lnTo>
                    <a:pt x="4444746" y="4369727"/>
                  </a:lnTo>
                  <a:lnTo>
                    <a:pt x="4459858" y="4327169"/>
                  </a:lnTo>
                  <a:lnTo>
                    <a:pt x="4472305" y="4283481"/>
                  </a:lnTo>
                  <a:lnTo>
                    <a:pt x="4482210" y="4238739"/>
                  </a:lnTo>
                  <a:lnTo>
                    <a:pt x="4489323" y="4193031"/>
                  </a:lnTo>
                  <a:lnTo>
                    <a:pt x="4493768" y="4146461"/>
                  </a:lnTo>
                  <a:lnTo>
                    <a:pt x="4495165" y="4099052"/>
                  </a:lnTo>
                  <a:lnTo>
                    <a:pt x="4495165" y="748791"/>
                  </a:lnTo>
                  <a:lnTo>
                    <a:pt x="4493768" y="701421"/>
                  </a:lnTo>
                  <a:lnTo>
                    <a:pt x="4489323" y="654812"/>
                  </a:lnTo>
                  <a:lnTo>
                    <a:pt x="4482210" y="609091"/>
                  </a:lnTo>
                  <a:lnTo>
                    <a:pt x="4472305" y="564388"/>
                  </a:lnTo>
                  <a:lnTo>
                    <a:pt x="4459858" y="520700"/>
                  </a:lnTo>
                  <a:lnTo>
                    <a:pt x="4444746" y="478154"/>
                  </a:lnTo>
                  <a:lnTo>
                    <a:pt x="4427347" y="436752"/>
                  </a:lnTo>
                  <a:lnTo>
                    <a:pt x="4407408" y="396748"/>
                  </a:lnTo>
                  <a:lnTo>
                    <a:pt x="4385309" y="358139"/>
                  </a:lnTo>
                  <a:lnTo>
                    <a:pt x="4360926" y="320928"/>
                  </a:lnTo>
                  <a:lnTo>
                    <a:pt x="4334509" y="285369"/>
                  </a:lnTo>
                  <a:lnTo>
                    <a:pt x="4306189" y="251460"/>
                  </a:lnTo>
                  <a:lnTo>
                    <a:pt x="4275835" y="219328"/>
                  </a:lnTo>
                  <a:lnTo>
                    <a:pt x="4243578" y="188975"/>
                  </a:lnTo>
                  <a:lnTo>
                    <a:pt x="4209669" y="160527"/>
                  </a:lnTo>
                  <a:lnTo>
                    <a:pt x="4174108" y="134112"/>
                  </a:lnTo>
                  <a:lnTo>
                    <a:pt x="4136898" y="109854"/>
                  </a:lnTo>
                  <a:lnTo>
                    <a:pt x="4098163" y="87757"/>
                  </a:lnTo>
                  <a:lnTo>
                    <a:pt x="4058157" y="67945"/>
                  </a:lnTo>
                  <a:lnTo>
                    <a:pt x="4016755" y="50419"/>
                  </a:lnTo>
                  <a:lnTo>
                    <a:pt x="3974210" y="35305"/>
                  </a:lnTo>
                  <a:lnTo>
                    <a:pt x="3930523" y="22860"/>
                  </a:lnTo>
                  <a:lnTo>
                    <a:pt x="3885692" y="12953"/>
                  </a:lnTo>
                  <a:lnTo>
                    <a:pt x="3839972" y="5841"/>
                  </a:lnTo>
                  <a:lnTo>
                    <a:pt x="3793363" y="1524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120000" y="1481201"/>
              <a:ext cx="4495165" cy="4848225"/>
            </a:xfrm>
            <a:custGeom>
              <a:avLst/>
              <a:gdLst/>
              <a:ahLst/>
              <a:cxnLst/>
              <a:rect l="l" t="t" r="r" b="b"/>
              <a:pathLst>
                <a:path w="4495165" h="4848225">
                  <a:moveTo>
                    <a:pt x="0" y="748664"/>
                  </a:moveTo>
                  <a:lnTo>
                    <a:pt x="1397" y="701294"/>
                  </a:lnTo>
                  <a:lnTo>
                    <a:pt x="5715" y="654812"/>
                  </a:lnTo>
                  <a:lnTo>
                    <a:pt x="12953" y="609091"/>
                  </a:lnTo>
                  <a:lnTo>
                    <a:pt x="22859" y="564261"/>
                  </a:lnTo>
                  <a:lnTo>
                    <a:pt x="35305" y="520573"/>
                  </a:lnTo>
                  <a:lnTo>
                    <a:pt x="50419" y="478027"/>
                  </a:lnTo>
                  <a:lnTo>
                    <a:pt x="67818" y="436752"/>
                  </a:lnTo>
                  <a:lnTo>
                    <a:pt x="87756" y="396748"/>
                  </a:lnTo>
                  <a:lnTo>
                    <a:pt x="109854" y="358013"/>
                  </a:lnTo>
                  <a:lnTo>
                    <a:pt x="134112" y="320928"/>
                  </a:lnTo>
                  <a:lnTo>
                    <a:pt x="160527" y="285369"/>
                  </a:lnTo>
                  <a:lnTo>
                    <a:pt x="188975" y="251460"/>
                  </a:lnTo>
                  <a:lnTo>
                    <a:pt x="219328" y="219201"/>
                  </a:lnTo>
                  <a:lnTo>
                    <a:pt x="251587" y="188849"/>
                  </a:lnTo>
                  <a:lnTo>
                    <a:pt x="285496" y="160527"/>
                  </a:lnTo>
                  <a:lnTo>
                    <a:pt x="321055" y="134112"/>
                  </a:lnTo>
                  <a:lnTo>
                    <a:pt x="358267" y="109727"/>
                  </a:lnTo>
                  <a:lnTo>
                    <a:pt x="397001" y="87629"/>
                  </a:lnTo>
                  <a:lnTo>
                    <a:pt x="437006" y="67818"/>
                  </a:lnTo>
                  <a:lnTo>
                    <a:pt x="478408" y="50291"/>
                  </a:lnTo>
                  <a:lnTo>
                    <a:pt x="520953" y="35306"/>
                  </a:lnTo>
                  <a:lnTo>
                    <a:pt x="564642" y="22860"/>
                  </a:lnTo>
                  <a:lnTo>
                    <a:pt x="609473" y="12953"/>
                  </a:lnTo>
                  <a:lnTo>
                    <a:pt x="655193" y="5714"/>
                  </a:lnTo>
                  <a:lnTo>
                    <a:pt x="701801" y="1397"/>
                  </a:lnTo>
                  <a:lnTo>
                    <a:pt x="749173" y="0"/>
                  </a:lnTo>
                  <a:lnTo>
                    <a:pt x="3745992" y="0"/>
                  </a:lnTo>
                  <a:lnTo>
                    <a:pt x="3793363" y="1397"/>
                  </a:lnTo>
                  <a:lnTo>
                    <a:pt x="3839972" y="5714"/>
                  </a:lnTo>
                  <a:lnTo>
                    <a:pt x="3885692" y="12953"/>
                  </a:lnTo>
                  <a:lnTo>
                    <a:pt x="3930396" y="22860"/>
                  </a:lnTo>
                  <a:lnTo>
                    <a:pt x="3974083" y="35306"/>
                  </a:lnTo>
                  <a:lnTo>
                    <a:pt x="4016755" y="50291"/>
                  </a:lnTo>
                  <a:lnTo>
                    <a:pt x="4058030" y="67818"/>
                  </a:lnTo>
                  <a:lnTo>
                    <a:pt x="4098163" y="87629"/>
                  </a:lnTo>
                  <a:lnTo>
                    <a:pt x="4136771" y="109727"/>
                  </a:lnTo>
                  <a:lnTo>
                    <a:pt x="4173981" y="134112"/>
                  </a:lnTo>
                  <a:lnTo>
                    <a:pt x="4209542" y="160527"/>
                  </a:lnTo>
                  <a:lnTo>
                    <a:pt x="4243578" y="188849"/>
                  </a:lnTo>
                  <a:lnTo>
                    <a:pt x="4275708" y="219201"/>
                  </a:lnTo>
                  <a:lnTo>
                    <a:pt x="4306062" y="251460"/>
                  </a:lnTo>
                  <a:lnTo>
                    <a:pt x="4334509" y="285369"/>
                  </a:lnTo>
                  <a:lnTo>
                    <a:pt x="4360926" y="320928"/>
                  </a:lnTo>
                  <a:lnTo>
                    <a:pt x="4385183" y="358013"/>
                  </a:lnTo>
                  <a:lnTo>
                    <a:pt x="4407408" y="396748"/>
                  </a:lnTo>
                  <a:lnTo>
                    <a:pt x="4427220" y="436752"/>
                  </a:lnTo>
                  <a:lnTo>
                    <a:pt x="4444746" y="478027"/>
                  </a:lnTo>
                  <a:lnTo>
                    <a:pt x="4459732" y="520573"/>
                  </a:lnTo>
                  <a:lnTo>
                    <a:pt x="4472305" y="564261"/>
                  </a:lnTo>
                  <a:lnTo>
                    <a:pt x="4482210" y="609091"/>
                  </a:lnTo>
                  <a:lnTo>
                    <a:pt x="4489323" y="654812"/>
                  </a:lnTo>
                  <a:lnTo>
                    <a:pt x="4493641" y="701294"/>
                  </a:lnTo>
                  <a:lnTo>
                    <a:pt x="4495165" y="748664"/>
                  </a:lnTo>
                  <a:lnTo>
                    <a:pt x="4495165" y="4099052"/>
                  </a:lnTo>
                  <a:lnTo>
                    <a:pt x="4493641" y="4146397"/>
                  </a:lnTo>
                  <a:lnTo>
                    <a:pt x="4489323" y="4192968"/>
                  </a:lnTo>
                  <a:lnTo>
                    <a:pt x="4482210" y="4238675"/>
                  </a:lnTo>
                  <a:lnTo>
                    <a:pt x="4472305" y="4283417"/>
                  </a:lnTo>
                  <a:lnTo>
                    <a:pt x="4459732" y="4327105"/>
                  </a:lnTo>
                  <a:lnTo>
                    <a:pt x="4444746" y="4369663"/>
                  </a:lnTo>
                  <a:lnTo>
                    <a:pt x="4427220" y="4411014"/>
                  </a:lnTo>
                  <a:lnTo>
                    <a:pt x="4407408" y="4451045"/>
                  </a:lnTo>
                  <a:lnTo>
                    <a:pt x="4385183" y="4489678"/>
                  </a:lnTo>
                  <a:lnTo>
                    <a:pt x="4360926" y="4526826"/>
                  </a:lnTo>
                  <a:lnTo>
                    <a:pt x="4334509" y="4562411"/>
                  </a:lnTo>
                  <a:lnTo>
                    <a:pt x="4306062" y="4596320"/>
                  </a:lnTo>
                  <a:lnTo>
                    <a:pt x="4275708" y="4628489"/>
                  </a:lnTo>
                  <a:lnTo>
                    <a:pt x="4243578" y="4658829"/>
                  </a:lnTo>
                  <a:lnTo>
                    <a:pt x="4209542" y="4687239"/>
                  </a:lnTo>
                  <a:lnTo>
                    <a:pt x="4173981" y="4713643"/>
                  </a:lnTo>
                  <a:lnTo>
                    <a:pt x="4136771" y="4737950"/>
                  </a:lnTo>
                  <a:lnTo>
                    <a:pt x="4098163" y="4760074"/>
                  </a:lnTo>
                  <a:lnTo>
                    <a:pt x="4058030" y="4779911"/>
                  </a:lnTo>
                  <a:lnTo>
                    <a:pt x="4016755" y="4797399"/>
                  </a:lnTo>
                  <a:lnTo>
                    <a:pt x="3974083" y="4812436"/>
                  </a:lnTo>
                  <a:lnTo>
                    <a:pt x="3930396" y="4824933"/>
                  </a:lnTo>
                  <a:lnTo>
                    <a:pt x="3885692" y="4834801"/>
                  </a:lnTo>
                  <a:lnTo>
                    <a:pt x="3839972" y="4841963"/>
                  </a:lnTo>
                  <a:lnTo>
                    <a:pt x="3793363" y="4846320"/>
                  </a:lnTo>
                  <a:lnTo>
                    <a:pt x="3745992" y="4847793"/>
                  </a:lnTo>
                  <a:lnTo>
                    <a:pt x="749173" y="4847793"/>
                  </a:lnTo>
                  <a:lnTo>
                    <a:pt x="701801" y="4846320"/>
                  </a:lnTo>
                  <a:lnTo>
                    <a:pt x="655193" y="4841963"/>
                  </a:lnTo>
                  <a:lnTo>
                    <a:pt x="609473" y="4834801"/>
                  </a:lnTo>
                  <a:lnTo>
                    <a:pt x="564642" y="4824933"/>
                  </a:lnTo>
                  <a:lnTo>
                    <a:pt x="520953" y="4812436"/>
                  </a:lnTo>
                  <a:lnTo>
                    <a:pt x="478408" y="4797399"/>
                  </a:lnTo>
                  <a:lnTo>
                    <a:pt x="437006" y="4779911"/>
                  </a:lnTo>
                  <a:lnTo>
                    <a:pt x="397001" y="4760074"/>
                  </a:lnTo>
                  <a:lnTo>
                    <a:pt x="358267" y="4737950"/>
                  </a:lnTo>
                  <a:lnTo>
                    <a:pt x="321055" y="4713643"/>
                  </a:lnTo>
                  <a:lnTo>
                    <a:pt x="285496" y="4687239"/>
                  </a:lnTo>
                  <a:lnTo>
                    <a:pt x="251587" y="4658829"/>
                  </a:lnTo>
                  <a:lnTo>
                    <a:pt x="219328" y="4628489"/>
                  </a:lnTo>
                  <a:lnTo>
                    <a:pt x="188975" y="4596320"/>
                  </a:lnTo>
                  <a:lnTo>
                    <a:pt x="160527" y="4562411"/>
                  </a:lnTo>
                  <a:lnTo>
                    <a:pt x="134112" y="4526826"/>
                  </a:lnTo>
                  <a:lnTo>
                    <a:pt x="109854" y="4489678"/>
                  </a:lnTo>
                  <a:lnTo>
                    <a:pt x="87756" y="4451045"/>
                  </a:lnTo>
                  <a:lnTo>
                    <a:pt x="67818" y="4411014"/>
                  </a:lnTo>
                  <a:lnTo>
                    <a:pt x="50419" y="4369663"/>
                  </a:lnTo>
                  <a:lnTo>
                    <a:pt x="35305" y="4327105"/>
                  </a:lnTo>
                  <a:lnTo>
                    <a:pt x="22859" y="4283417"/>
                  </a:lnTo>
                  <a:lnTo>
                    <a:pt x="12953" y="4238675"/>
                  </a:lnTo>
                  <a:lnTo>
                    <a:pt x="5715" y="4192968"/>
                  </a:lnTo>
                  <a:lnTo>
                    <a:pt x="1397" y="4146397"/>
                  </a:lnTo>
                  <a:lnTo>
                    <a:pt x="0" y="4099052"/>
                  </a:lnTo>
                  <a:lnTo>
                    <a:pt x="0" y="748664"/>
                  </a:lnTo>
                  <a:close/>
                </a:path>
              </a:pathLst>
            </a:custGeom>
            <a:ln w="25399">
              <a:solidFill>
                <a:srgbClr val="23252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24663" y="2148554"/>
            <a:ext cx="5480209" cy="3740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0343" indent="-257175" defTabSz="685800">
              <a:lnSpc>
                <a:spcPts val="2790"/>
              </a:lnSpc>
              <a:buClr>
                <a:srgbClr val="6492B8"/>
              </a:buClr>
              <a:buSzPct val="152727"/>
              <a:buFont typeface="Consolas"/>
              <a:buChar char="•"/>
              <a:tabLst>
                <a:tab pos="2740343" algn="l"/>
              </a:tabLst>
            </a:pPr>
            <a:r>
              <a:rPr sz="2063" kern="0" spc="56" dirty="0">
                <a:solidFill>
                  <a:sysClr val="windowText" lastClr="000000"/>
                </a:solidFill>
                <a:latin typeface="Calibri"/>
                <a:cs typeface="Calibri"/>
              </a:rPr>
              <a:t>Description</a:t>
            </a:r>
            <a:endParaRPr sz="20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719" lvl="1" indent="-257651" defTabSz="685800">
              <a:spcBef>
                <a:spcPts val="386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719" algn="l"/>
              </a:tabLst>
            </a:pPr>
            <a:r>
              <a:rPr sz="900" kern="0" spc="34" dirty="0">
                <a:solidFill>
                  <a:srgbClr val="474A4B"/>
                </a:solidFill>
                <a:latin typeface="Calibri"/>
                <a:cs typeface="Calibri"/>
              </a:rPr>
              <a:t>Theoretically</a:t>
            </a:r>
            <a:r>
              <a:rPr sz="900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infinite,</a:t>
            </a:r>
            <a:r>
              <a:rPr sz="900" kern="0" spc="6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34" dirty="0">
                <a:solidFill>
                  <a:srgbClr val="474A4B"/>
                </a:solidFill>
                <a:latin typeface="Calibri"/>
                <a:cs typeface="Calibri"/>
              </a:rPr>
              <a:t>contextual</a:t>
            </a:r>
            <a:r>
              <a:rPr sz="900" kern="0" spc="172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memory</a:t>
            </a:r>
            <a:r>
              <a:rPr sz="900" kern="0" spc="16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474A4B"/>
                </a:solidFill>
                <a:latin typeface="Calibri"/>
                <a:cs typeface="Calibri"/>
              </a:rPr>
              <a:t>that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719" defTabSz="685800">
              <a:spcBef>
                <a:spcPts val="101"/>
              </a:spcBef>
            </a:pPr>
            <a:r>
              <a:rPr sz="900" kern="0" spc="56" dirty="0">
                <a:solidFill>
                  <a:srgbClr val="474A4B"/>
                </a:solidFill>
                <a:latin typeface="Calibri"/>
                <a:cs typeface="Calibri"/>
              </a:rPr>
              <a:t>encompasses</a:t>
            </a:r>
            <a:r>
              <a:rPr sz="900" kern="0" spc="25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multiple</a:t>
            </a:r>
            <a:r>
              <a:rPr sz="900" kern="0" spc="17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simultaneous</a:t>
            </a:r>
            <a:r>
              <a:rPr sz="900" kern="0" spc="19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sessions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719" marR="3810" lvl="1" indent="-257651" defTabSz="685800">
              <a:lnSpc>
                <a:spcPct val="109500"/>
              </a:lnSpc>
              <a:spcBef>
                <a:spcPts val="510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719" algn="l"/>
              </a:tabLst>
            </a:pP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Retrieves</a:t>
            </a:r>
            <a:r>
              <a:rPr sz="900" kern="0" spc="15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only</a:t>
            </a:r>
            <a:r>
              <a:rPr sz="900" kern="0" spc="127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last</a:t>
            </a:r>
            <a:r>
              <a:rPr sz="900" kern="0" spc="127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K</a:t>
            </a:r>
            <a:r>
              <a:rPr sz="900" kern="0" spc="16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me</a:t>
            </a:r>
            <a:r>
              <a:rPr sz="900" kern="0" spc="-6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53" dirty="0">
                <a:solidFill>
                  <a:srgbClr val="474A4B"/>
                </a:solidFill>
                <a:latin typeface="Calibri"/>
                <a:cs typeface="Calibri"/>
              </a:rPr>
              <a:t>ssages</a:t>
            </a:r>
            <a:r>
              <a:rPr sz="900" kern="0" spc="19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relevant</a:t>
            </a:r>
            <a:r>
              <a:rPr sz="900" kern="0" spc="16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kern="0" spc="15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9" dirty="0">
                <a:solidFill>
                  <a:srgbClr val="474A4B"/>
                </a:solidFill>
                <a:latin typeface="Calibri"/>
                <a:cs typeface="Calibri"/>
              </a:rPr>
              <a:t>the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current</a:t>
            </a:r>
            <a:r>
              <a:rPr sz="900" kern="0" spc="217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53" dirty="0">
                <a:solidFill>
                  <a:srgbClr val="474A4B"/>
                </a:solidFill>
                <a:latin typeface="Calibri"/>
                <a:cs typeface="Calibri"/>
              </a:rPr>
              <a:t>message</a:t>
            </a:r>
            <a:r>
              <a:rPr sz="900" kern="0" spc="25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in</a:t>
            </a:r>
            <a:r>
              <a:rPr sz="900" kern="0" spc="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the</a:t>
            </a:r>
            <a:r>
              <a:rPr sz="900" kern="0" spc="22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entire</a:t>
            </a:r>
            <a:r>
              <a:rPr sz="900" kern="0" spc="18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history.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740343" indent="-257175" defTabSz="685800">
              <a:lnSpc>
                <a:spcPts val="3773"/>
              </a:lnSpc>
              <a:buClr>
                <a:srgbClr val="6492B8"/>
              </a:buClr>
              <a:buSzPct val="152727"/>
              <a:buFont typeface="Consolas"/>
              <a:buChar char="•"/>
              <a:tabLst>
                <a:tab pos="2740343" algn="l"/>
              </a:tabLst>
            </a:pPr>
            <a:r>
              <a:rPr sz="206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Benefits</a:t>
            </a:r>
            <a:endParaRPr sz="20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719" marR="493871" lvl="1" indent="-257651" defTabSz="685800">
              <a:lnSpc>
                <a:spcPct val="114700"/>
              </a:lnSpc>
              <a:spcBef>
                <a:spcPts val="225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719" algn="l"/>
              </a:tabLst>
            </a:pP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Provides</a:t>
            </a:r>
            <a:r>
              <a:rPr sz="900" kern="0" spc="10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38" dirty="0">
                <a:solidFill>
                  <a:srgbClr val="474A4B"/>
                </a:solidFill>
                <a:latin typeface="Calibri"/>
                <a:cs typeface="Calibri"/>
              </a:rPr>
              <a:t>solution</a:t>
            </a:r>
            <a:r>
              <a:rPr sz="900" b="1" kern="0" spc="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b="1" kern="0" spc="12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64" dirty="0">
                <a:solidFill>
                  <a:srgbClr val="474A4B"/>
                </a:solidFill>
                <a:latin typeface="Calibri"/>
                <a:cs typeface="Calibri"/>
              </a:rPr>
              <a:t>context</a:t>
            </a:r>
            <a:r>
              <a:rPr sz="900" b="1" kern="0" spc="8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-8" dirty="0">
                <a:solidFill>
                  <a:srgbClr val="474A4B"/>
                </a:solidFill>
                <a:latin typeface="Calibri"/>
                <a:cs typeface="Calibri"/>
              </a:rPr>
              <a:t>length </a:t>
            </a:r>
            <a:r>
              <a:rPr sz="900" b="1" kern="0" spc="38" dirty="0">
                <a:solidFill>
                  <a:srgbClr val="474A4B"/>
                </a:solidFill>
                <a:latin typeface="Calibri"/>
                <a:cs typeface="Calibri"/>
              </a:rPr>
              <a:t>limitations</a:t>
            </a:r>
            <a:r>
              <a:rPr sz="900" b="1" kern="0" spc="15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of</a:t>
            </a:r>
            <a:r>
              <a:rPr sz="900" kern="0" spc="21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large</a:t>
            </a:r>
            <a:r>
              <a:rPr sz="900" kern="0" spc="15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language</a:t>
            </a:r>
            <a:r>
              <a:rPr sz="900" kern="0" spc="23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30" dirty="0">
                <a:solidFill>
                  <a:srgbClr val="474A4B"/>
                </a:solidFill>
                <a:latin typeface="Calibri"/>
                <a:cs typeface="Calibri"/>
              </a:rPr>
              <a:t>models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719" marR="262414" lvl="1" indent="-257651" defTabSz="685800">
              <a:lnSpc>
                <a:spcPct val="119900"/>
              </a:lnSpc>
              <a:spcBef>
                <a:spcPts val="338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719" algn="l"/>
              </a:tabLst>
            </a:pP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Capable</a:t>
            </a:r>
            <a:r>
              <a:rPr sz="900" kern="0" spc="16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of</a:t>
            </a:r>
            <a:r>
              <a:rPr sz="900" kern="0" spc="10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60" dirty="0">
                <a:solidFill>
                  <a:srgbClr val="474A4B"/>
                </a:solidFill>
                <a:latin typeface="Calibri"/>
                <a:cs typeface="Calibri"/>
              </a:rPr>
              <a:t>addressing</a:t>
            </a:r>
            <a:r>
              <a:rPr sz="900" b="1" kern="0" spc="12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53" dirty="0">
                <a:solidFill>
                  <a:srgbClr val="474A4B"/>
                </a:solidFill>
                <a:latin typeface="Calibri"/>
                <a:cs typeface="Calibri"/>
              </a:rPr>
              <a:t>topic</a:t>
            </a:r>
            <a:r>
              <a:rPr sz="900" b="1" kern="0" spc="13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45" dirty="0">
                <a:solidFill>
                  <a:srgbClr val="474A4B"/>
                </a:solidFill>
                <a:latin typeface="Calibri"/>
                <a:cs typeface="Calibri"/>
              </a:rPr>
              <a:t>cha</a:t>
            </a:r>
            <a:r>
              <a:rPr sz="900" b="1" kern="0" spc="-7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45" dirty="0">
                <a:solidFill>
                  <a:srgbClr val="474A4B"/>
                </a:solidFill>
                <a:latin typeface="Calibri"/>
                <a:cs typeface="Calibri"/>
              </a:rPr>
              <a:t>nges</a:t>
            </a:r>
            <a:r>
              <a:rPr sz="900" b="1" kern="0" spc="18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9" dirty="0">
                <a:solidFill>
                  <a:srgbClr val="474A4B"/>
                </a:solidFill>
                <a:latin typeface="Calibri"/>
                <a:cs typeface="Calibri"/>
              </a:rPr>
              <a:t>in </a:t>
            </a: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conversation</a:t>
            </a:r>
            <a:r>
              <a:rPr sz="900" kern="0" spc="18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without</a:t>
            </a:r>
            <a:r>
              <a:rPr sz="900" kern="0" spc="16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context</a:t>
            </a:r>
            <a:r>
              <a:rPr sz="900" kern="0" spc="15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overflow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739866" indent="-256699" defTabSz="685800">
              <a:lnSpc>
                <a:spcPts val="3716"/>
              </a:lnSpc>
              <a:buClr>
                <a:srgbClr val="6492B8"/>
              </a:buClr>
              <a:buSzPct val="152727"/>
              <a:buFont typeface="Consolas"/>
              <a:buChar char="•"/>
              <a:tabLst>
                <a:tab pos="2739866" algn="l"/>
              </a:tabLst>
            </a:pPr>
            <a:r>
              <a:rPr sz="2063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Use</a:t>
            </a:r>
            <a:r>
              <a:rPr sz="2063"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63" kern="0" spc="86" dirty="0">
                <a:solidFill>
                  <a:sysClr val="windowText" lastClr="000000"/>
                </a:solidFill>
                <a:latin typeface="Calibri"/>
                <a:cs typeface="Calibri"/>
              </a:rPr>
              <a:t>Cases</a:t>
            </a:r>
            <a:endParaRPr sz="20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243" lvl="1" indent="-257175" defTabSz="685800">
              <a:spcBef>
                <a:spcPts val="443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243" algn="l"/>
              </a:tabLst>
            </a:pP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Chatbots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243" lvl="1" indent="-257175" defTabSz="685800">
              <a:spcBef>
                <a:spcPts val="611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243" algn="l"/>
              </a:tabLst>
            </a:pPr>
            <a:r>
              <a:rPr sz="900" kern="0" spc="8" dirty="0">
                <a:solidFill>
                  <a:srgbClr val="474A4B"/>
                </a:solidFill>
                <a:latin typeface="Calibri"/>
                <a:cs typeface="Calibri"/>
              </a:rPr>
              <a:t>Information</a:t>
            </a:r>
            <a:r>
              <a:rPr sz="900" kern="0" spc="27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retrieval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83243" lvl="1" indent="-257175" defTabSz="685800">
              <a:spcBef>
                <a:spcPts val="495"/>
              </a:spcBef>
              <a:buClr>
                <a:srgbClr val="DC382C"/>
              </a:buClr>
              <a:buSzPct val="166666"/>
              <a:buFont typeface="Arial"/>
              <a:buChar char="•"/>
              <a:tabLst>
                <a:tab pos="3083243" algn="l"/>
              </a:tabLst>
            </a:pP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Continuous</a:t>
            </a:r>
            <a:r>
              <a:rPr sz="900" kern="0" spc="25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Knowledge</a:t>
            </a:r>
            <a:r>
              <a:rPr sz="900" kern="0" spc="28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26" dirty="0">
                <a:solidFill>
                  <a:srgbClr val="474A4B"/>
                </a:solidFill>
                <a:latin typeface="Calibri"/>
                <a:cs typeface="Calibri"/>
              </a:rPr>
              <a:t>Gathering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/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>
              <a:spcBef>
                <a:spcPts val="4"/>
              </a:spcBef>
            </a:pP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defTabSz="685800"/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Acknowledgement:</a:t>
            </a:r>
            <a:r>
              <a:rPr sz="71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Slides</a:t>
            </a:r>
            <a:r>
              <a:rPr sz="713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taken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Sam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Partee,</a:t>
            </a:r>
            <a:r>
              <a:rPr sz="71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Applied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-19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endParaRPr sz="71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36" y="1314212"/>
            <a:ext cx="3876199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dirty="0"/>
              <a:t>LLM</a:t>
            </a:r>
            <a:r>
              <a:rPr spc="-41" dirty="0"/>
              <a:t> </a:t>
            </a:r>
            <a:r>
              <a:rPr dirty="0"/>
              <a:t>query</a:t>
            </a:r>
            <a:r>
              <a:rPr spc="-45" dirty="0"/>
              <a:t> </a:t>
            </a:r>
            <a:r>
              <a:rPr spc="-8" dirty="0"/>
              <a:t>caching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073" y="2486026"/>
            <a:ext cx="4435458" cy="268854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53804" y="1881955"/>
            <a:ext cx="3537109" cy="3801428"/>
            <a:chOff x="7005072" y="1366273"/>
            <a:chExt cx="4716145" cy="50685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5072" y="1366273"/>
              <a:ext cx="4716004" cy="5068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15174" y="1476375"/>
              <a:ext cx="4495165" cy="4848225"/>
            </a:xfrm>
            <a:custGeom>
              <a:avLst/>
              <a:gdLst/>
              <a:ahLst/>
              <a:cxnLst/>
              <a:rect l="l" t="t" r="r" b="b"/>
              <a:pathLst>
                <a:path w="4495165" h="4848225">
                  <a:moveTo>
                    <a:pt x="3745992" y="0"/>
                  </a:moveTo>
                  <a:lnTo>
                    <a:pt x="749173" y="0"/>
                  </a:lnTo>
                  <a:lnTo>
                    <a:pt x="701801" y="1524"/>
                  </a:lnTo>
                  <a:lnTo>
                    <a:pt x="655193" y="5841"/>
                  </a:lnTo>
                  <a:lnTo>
                    <a:pt x="609473" y="12953"/>
                  </a:lnTo>
                  <a:lnTo>
                    <a:pt x="564769" y="22860"/>
                  </a:lnTo>
                  <a:lnTo>
                    <a:pt x="520953" y="35305"/>
                  </a:lnTo>
                  <a:lnTo>
                    <a:pt x="478408" y="50419"/>
                  </a:lnTo>
                  <a:lnTo>
                    <a:pt x="437006" y="67945"/>
                  </a:lnTo>
                  <a:lnTo>
                    <a:pt x="397001" y="87757"/>
                  </a:lnTo>
                  <a:lnTo>
                    <a:pt x="358394" y="109854"/>
                  </a:lnTo>
                  <a:lnTo>
                    <a:pt x="321182" y="134112"/>
                  </a:lnTo>
                  <a:lnTo>
                    <a:pt x="285623" y="160527"/>
                  </a:lnTo>
                  <a:lnTo>
                    <a:pt x="251586" y="188975"/>
                  </a:lnTo>
                  <a:lnTo>
                    <a:pt x="219455" y="219328"/>
                  </a:lnTo>
                  <a:lnTo>
                    <a:pt x="189102" y="251460"/>
                  </a:lnTo>
                  <a:lnTo>
                    <a:pt x="160654" y="285369"/>
                  </a:lnTo>
                  <a:lnTo>
                    <a:pt x="134239" y="320928"/>
                  </a:lnTo>
                  <a:lnTo>
                    <a:pt x="109854" y="358139"/>
                  </a:lnTo>
                  <a:lnTo>
                    <a:pt x="87756" y="396748"/>
                  </a:lnTo>
                  <a:lnTo>
                    <a:pt x="67945" y="436752"/>
                  </a:lnTo>
                  <a:lnTo>
                    <a:pt x="50419" y="478154"/>
                  </a:lnTo>
                  <a:lnTo>
                    <a:pt x="35432" y="520700"/>
                  </a:lnTo>
                  <a:lnTo>
                    <a:pt x="22859" y="564388"/>
                  </a:lnTo>
                  <a:lnTo>
                    <a:pt x="12953" y="609091"/>
                  </a:lnTo>
                  <a:lnTo>
                    <a:pt x="5842" y="654812"/>
                  </a:lnTo>
                  <a:lnTo>
                    <a:pt x="1524" y="701421"/>
                  </a:lnTo>
                  <a:lnTo>
                    <a:pt x="0" y="748791"/>
                  </a:lnTo>
                  <a:lnTo>
                    <a:pt x="0" y="4099052"/>
                  </a:lnTo>
                  <a:lnTo>
                    <a:pt x="1524" y="4146461"/>
                  </a:lnTo>
                  <a:lnTo>
                    <a:pt x="5842" y="4193031"/>
                  </a:lnTo>
                  <a:lnTo>
                    <a:pt x="12953" y="4238739"/>
                  </a:lnTo>
                  <a:lnTo>
                    <a:pt x="22859" y="4283481"/>
                  </a:lnTo>
                  <a:lnTo>
                    <a:pt x="35432" y="4327169"/>
                  </a:lnTo>
                  <a:lnTo>
                    <a:pt x="50419" y="4369727"/>
                  </a:lnTo>
                  <a:lnTo>
                    <a:pt x="67945" y="4411078"/>
                  </a:lnTo>
                  <a:lnTo>
                    <a:pt x="87756" y="4451108"/>
                  </a:lnTo>
                  <a:lnTo>
                    <a:pt x="109854" y="4489742"/>
                  </a:lnTo>
                  <a:lnTo>
                    <a:pt x="134239" y="4526889"/>
                  </a:lnTo>
                  <a:lnTo>
                    <a:pt x="160654" y="4562475"/>
                  </a:lnTo>
                  <a:lnTo>
                    <a:pt x="189102" y="4596384"/>
                  </a:lnTo>
                  <a:lnTo>
                    <a:pt x="219455" y="4628553"/>
                  </a:lnTo>
                  <a:lnTo>
                    <a:pt x="251586" y="4658893"/>
                  </a:lnTo>
                  <a:lnTo>
                    <a:pt x="285623" y="4687303"/>
                  </a:lnTo>
                  <a:lnTo>
                    <a:pt x="321182" y="4713706"/>
                  </a:lnTo>
                  <a:lnTo>
                    <a:pt x="358394" y="4738014"/>
                  </a:lnTo>
                  <a:lnTo>
                    <a:pt x="397001" y="4760137"/>
                  </a:lnTo>
                  <a:lnTo>
                    <a:pt x="437006" y="4779975"/>
                  </a:lnTo>
                  <a:lnTo>
                    <a:pt x="478408" y="4797463"/>
                  </a:lnTo>
                  <a:lnTo>
                    <a:pt x="520953" y="4812499"/>
                  </a:lnTo>
                  <a:lnTo>
                    <a:pt x="564769" y="4824996"/>
                  </a:lnTo>
                  <a:lnTo>
                    <a:pt x="609473" y="4834864"/>
                  </a:lnTo>
                  <a:lnTo>
                    <a:pt x="655193" y="4842027"/>
                  </a:lnTo>
                  <a:lnTo>
                    <a:pt x="701801" y="4846383"/>
                  </a:lnTo>
                  <a:lnTo>
                    <a:pt x="749173" y="4847856"/>
                  </a:lnTo>
                  <a:lnTo>
                    <a:pt x="3745992" y="4847856"/>
                  </a:lnTo>
                  <a:lnTo>
                    <a:pt x="3793363" y="4846383"/>
                  </a:lnTo>
                  <a:lnTo>
                    <a:pt x="3839972" y="4842027"/>
                  </a:lnTo>
                  <a:lnTo>
                    <a:pt x="3885692" y="4834864"/>
                  </a:lnTo>
                  <a:lnTo>
                    <a:pt x="3930523" y="4824996"/>
                  </a:lnTo>
                  <a:lnTo>
                    <a:pt x="3974210" y="4812499"/>
                  </a:lnTo>
                  <a:lnTo>
                    <a:pt x="4016755" y="4797463"/>
                  </a:lnTo>
                  <a:lnTo>
                    <a:pt x="4058157" y="4779975"/>
                  </a:lnTo>
                  <a:lnTo>
                    <a:pt x="4098163" y="4760137"/>
                  </a:lnTo>
                  <a:lnTo>
                    <a:pt x="4136898" y="4738014"/>
                  </a:lnTo>
                  <a:lnTo>
                    <a:pt x="4174108" y="4713706"/>
                  </a:lnTo>
                  <a:lnTo>
                    <a:pt x="4209669" y="4687303"/>
                  </a:lnTo>
                  <a:lnTo>
                    <a:pt x="4243578" y="4658893"/>
                  </a:lnTo>
                  <a:lnTo>
                    <a:pt x="4275835" y="4628553"/>
                  </a:lnTo>
                  <a:lnTo>
                    <a:pt x="4306189" y="4596384"/>
                  </a:lnTo>
                  <a:lnTo>
                    <a:pt x="4334509" y="4562475"/>
                  </a:lnTo>
                  <a:lnTo>
                    <a:pt x="4360926" y="4526889"/>
                  </a:lnTo>
                  <a:lnTo>
                    <a:pt x="4385309" y="4489742"/>
                  </a:lnTo>
                  <a:lnTo>
                    <a:pt x="4407408" y="4451108"/>
                  </a:lnTo>
                  <a:lnTo>
                    <a:pt x="4427347" y="4411078"/>
                  </a:lnTo>
                  <a:lnTo>
                    <a:pt x="4444746" y="4369727"/>
                  </a:lnTo>
                  <a:lnTo>
                    <a:pt x="4459858" y="4327169"/>
                  </a:lnTo>
                  <a:lnTo>
                    <a:pt x="4472305" y="4283481"/>
                  </a:lnTo>
                  <a:lnTo>
                    <a:pt x="4482210" y="4238739"/>
                  </a:lnTo>
                  <a:lnTo>
                    <a:pt x="4489323" y="4193031"/>
                  </a:lnTo>
                  <a:lnTo>
                    <a:pt x="4493768" y="4146461"/>
                  </a:lnTo>
                  <a:lnTo>
                    <a:pt x="4495165" y="4099052"/>
                  </a:lnTo>
                  <a:lnTo>
                    <a:pt x="4495165" y="748791"/>
                  </a:lnTo>
                  <a:lnTo>
                    <a:pt x="4493768" y="701421"/>
                  </a:lnTo>
                  <a:lnTo>
                    <a:pt x="4489323" y="654812"/>
                  </a:lnTo>
                  <a:lnTo>
                    <a:pt x="4482210" y="609091"/>
                  </a:lnTo>
                  <a:lnTo>
                    <a:pt x="4472305" y="564388"/>
                  </a:lnTo>
                  <a:lnTo>
                    <a:pt x="4459858" y="520700"/>
                  </a:lnTo>
                  <a:lnTo>
                    <a:pt x="4444746" y="478154"/>
                  </a:lnTo>
                  <a:lnTo>
                    <a:pt x="4427347" y="436752"/>
                  </a:lnTo>
                  <a:lnTo>
                    <a:pt x="4407408" y="396748"/>
                  </a:lnTo>
                  <a:lnTo>
                    <a:pt x="4385309" y="358139"/>
                  </a:lnTo>
                  <a:lnTo>
                    <a:pt x="4360926" y="320928"/>
                  </a:lnTo>
                  <a:lnTo>
                    <a:pt x="4334509" y="285369"/>
                  </a:lnTo>
                  <a:lnTo>
                    <a:pt x="4306189" y="251460"/>
                  </a:lnTo>
                  <a:lnTo>
                    <a:pt x="4275835" y="219328"/>
                  </a:lnTo>
                  <a:lnTo>
                    <a:pt x="4243578" y="188975"/>
                  </a:lnTo>
                  <a:lnTo>
                    <a:pt x="4209669" y="160527"/>
                  </a:lnTo>
                  <a:lnTo>
                    <a:pt x="4174108" y="134112"/>
                  </a:lnTo>
                  <a:lnTo>
                    <a:pt x="4136898" y="109854"/>
                  </a:lnTo>
                  <a:lnTo>
                    <a:pt x="4098163" y="87757"/>
                  </a:lnTo>
                  <a:lnTo>
                    <a:pt x="4058157" y="67945"/>
                  </a:lnTo>
                  <a:lnTo>
                    <a:pt x="4016755" y="50419"/>
                  </a:lnTo>
                  <a:lnTo>
                    <a:pt x="3974210" y="35305"/>
                  </a:lnTo>
                  <a:lnTo>
                    <a:pt x="3930523" y="22860"/>
                  </a:lnTo>
                  <a:lnTo>
                    <a:pt x="3885692" y="12953"/>
                  </a:lnTo>
                  <a:lnTo>
                    <a:pt x="3839972" y="5841"/>
                  </a:lnTo>
                  <a:lnTo>
                    <a:pt x="3793363" y="1524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120000" y="1481201"/>
              <a:ext cx="4495165" cy="4848225"/>
            </a:xfrm>
            <a:custGeom>
              <a:avLst/>
              <a:gdLst/>
              <a:ahLst/>
              <a:cxnLst/>
              <a:rect l="l" t="t" r="r" b="b"/>
              <a:pathLst>
                <a:path w="4495165" h="4848225">
                  <a:moveTo>
                    <a:pt x="0" y="748664"/>
                  </a:moveTo>
                  <a:lnTo>
                    <a:pt x="1397" y="701294"/>
                  </a:lnTo>
                  <a:lnTo>
                    <a:pt x="5715" y="654812"/>
                  </a:lnTo>
                  <a:lnTo>
                    <a:pt x="12953" y="609091"/>
                  </a:lnTo>
                  <a:lnTo>
                    <a:pt x="22859" y="564261"/>
                  </a:lnTo>
                  <a:lnTo>
                    <a:pt x="35305" y="520573"/>
                  </a:lnTo>
                  <a:lnTo>
                    <a:pt x="50419" y="478027"/>
                  </a:lnTo>
                  <a:lnTo>
                    <a:pt x="67818" y="436752"/>
                  </a:lnTo>
                  <a:lnTo>
                    <a:pt x="87756" y="396748"/>
                  </a:lnTo>
                  <a:lnTo>
                    <a:pt x="109854" y="358013"/>
                  </a:lnTo>
                  <a:lnTo>
                    <a:pt x="134112" y="320928"/>
                  </a:lnTo>
                  <a:lnTo>
                    <a:pt x="160527" y="285369"/>
                  </a:lnTo>
                  <a:lnTo>
                    <a:pt x="188975" y="251460"/>
                  </a:lnTo>
                  <a:lnTo>
                    <a:pt x="219328" y="219201"/>
                  </a:lnTo>
                  <a:lnTo>
                    <a:pt x="251587" y="188849"/>
                  </a:lnTo>
                  <a:lnTo>
                    <a:pt x="285496" y="160527"/>
                  </a:lnTo>
                  <a:lnTo>
                    <a:pt x="321055" y="134112"/>
                  </a:lnTo>
                  <a:lnTo>
                    <a:pt x="358267" y="109727"/>
                  </a:lnTo>
                  <a:lnTo>
                    <a:pt x="397001" y="87629"/>
                  </a:lnTo>
                  <a:lnTo>
                    <a:pt x="437006" y="67818"/>
                  </a:lnTo>
                  <a:lnTo>
                    <a:pt x="478408" y="50291"/>
                  </a:lnTo>
                  <a:lnTo>
                    <a:pt x="520953" y="35306"/>
                  </a:lnTo>
                  <a:lnTo>
                    <a:pt x="564642" y="22860"/>
                  </a:lnTo>
                  <a:lnTo>
                    <a:pt x="609473" y="12953"/>
                  </a:lnTo>
                  <a:lnTo>
                    <a:pt x="655193" y="5714"/>
                  </a:lnTo>
                  <a:lnTo>
                    <a:pt x="701801" y="1397"/>
                  </a:lnTo>
                  <a:lnTo>
                    <a:pt x="749173" y="0"/>
                  </a:lnTo>
                  <a:lnTo>
                    <a:pt x="3745992" y="0"/>
                  </a:lnTo>
                  <a:lnTo>
                    <a:pt x="3793363" y="1397"/>
                  </a:lnTo>
                  <a:lnTo>
                    <a:pt x="3839972" y="5714"/>
                  </a:lnTo>
                  <a:lnTo>
                    <a:pt x="3885692" y="12953"/>
                  </a:lnTo>
                  <a:lnTo>
                    <a:pt x="3930396" y="22860"/>
                  </a:lnTo>
                  <a:lnTo>
                    <a:pt x="3974083" y="35306"/>
                  </a:lnTo>
                  <a:lnTo>
                    <a:pt x="4016755" y="50291"/>
                  </a:lnTo>
                  <a:lnTo>
                    <a:pt x="4058030" y="67818"/>
                  </a:lnTo>
                  <a:lnTo>
                    <a:pt x="4098163" y="87629"/>
                  </a:lnTo>
                  <a:lnTo>
                    <a:pt x="4136771" y="109727"/>
                  </a:lnTo>
                  <a:lnTo>
                    <a:pt x="4173981" y="134112"/>
                  </a:lnTo>
                  <a:lnTo>
                    <a:pt x="4209542" y="160527"/>
                  </a:lnTo>
                  <a:lnTo>
                    <a:pt x="4243578" y="188849"/>
                  </a:lnTo>
                  <a:lnTo>
                    <a:pt x="4275708" y="219201"/>
                  </a:lnTo>
                  <a:lnTo>
                    <a:pt x="4306062" y="251460"/>
                  </a:lnTo>
                  <a:lnTo>
                    <a:pt x="4334509" y="285369"/>
                  </a:lnTo>
                  <a:lnTo>
                    <a:pt x="4360926" y="320928"/>
                  </a:lnTo>
                  <a:lnTo>
                    <a:pt x="4385183" y="358013"/>
                  </a:lnTo>
                  <a:lnTo>
                    <a:pt x="4407408" y="396748"/>
                  </a:lnTo>
                  <a:lnTo>
                    <a:pt x="4427220" y="436752"/>
                  </a:lnTo>
                  <a:lnTo>
                    <a:pt x="4444746" y="478027"/>
                  </a:lnTo>
                  <a:lnTo>
                    <a:pt x="4459732" y="520573"/>
                  </a:lnTo>
                  <a:lnTo>
                    <a:pt x="4472305" y="564261"/>
                  </a:lnTo>
                  <a:lnTo>
                    <a:pt x="4482210" y="609091"/>
                  </a:lnTo>
                  <a:lnTo>
                    <a:pt x="4489323" y="654812"/>
                  </a:lnTo>
                  <a:lnTo>
                    <a:pt x="4493641" y="701294"/>
                  </a:lnTo>
                  <a:lnTo>
                    <a:pt x="4495165" y="748664"/>
                  </a:lnTo>
                  <a:lnTo>
                    <a:pt x="4495165" y="4099052"/>
                  </a:lnTo>
                  <a:lnTo>
                    <a:pt x="4493641" y="4146397"/>
                  </a:lnTo>
                  <a:lnTo>
                    <a:pt x="4489323" y="4192968"/>
                  </a:lnTo>
                  <a:lnTo>
                    <a:pt x="4482210" y="4238675"/>
                  </a:lnTo>
                  <a:lnTo>
                    <a:pt x="4472305" y="4283417"/>
                  </a:lnTo>
                  <a:lnTo>
                    <a:pt x="4459732" y="4327105"/>
                  </a:lnTo>
                  <a:lnTo>
                    <a:pt x="4444746" y="4369663"/>
                  </a:lnTo>
                  <a:lnTo>
                    <a:pt x="4427220" y="4411014"/>
                  </a:lnTo>
                  <a:lnTo>
                    <a:pt x="4407408" y="4451045"/>
                  </a:lnTo>
                  <a:lnTo>
                    <a:pt x="4385183" y="4489678"/>
                  </a:lnTo>
                  <a:lnTo>
                    <a:pt x="4360926" y="4526826"/>
                  </a:lnTo>
                  <a:lnTo>
                    <a:pt x="4334509" y="4562411"/>
                  </a:lnTo>
                  <a:lnTo>
                    <a:pt x="4306062" y="4596320"/>
                  </a:lnTo>
                  <a:lnTo>
                    <a:pt x="4275708" y="4628489"/>
                  </a:lnTo>
                  <a:lnTo>
                    <a:pt x="4243578" y="4658829"/>
                  </a:lnTo>
                  <a:lnTo>
                    <a:pt x="4209542" y="4687239"/>
                  </a:lnTo>
                  <a:lnTo>
                    <a:pt x="4173981" y="4713643"/>
                  </a:lnTo>
                  <a:lnTo>
                    <a:pt x="4136771" y="4737950"/>
                  </a:lnTo>
                  <a:lnTo>
                    <a:pt x="4098163" y="4760074"/>
                  </a:lnTo>
                  <a:lnTo>
                    <a:pt x="4058030" y="4779911"/>
                  </a:lnTo>
                  <a:lnTo>
                    <a:pt x="4016755" y="4797399"/>
                  </a:lnTo>
                  <a:lnTo>
                    <a:pt x="3974083" y="4812436"/>
                  </a:lnTo>
                  <a:lnTo>
                    <a:pt x="3930396" y="4824933"/>
                  </a:lnTo>
                  <a:lnTo>
                    <a:pt x="3885692" y="4834801"/>
                  </a:lnTo>
                  <a:lnTo>
                    <a:pt x="3839972" y="4841963"/>
                  </a:lnTo>
                  <a:lnTo>
                    <a:pt x="3793363" y="4846320"/>
                  </a:lnTo>
                  <a:lnTo>
                    <a:pt x="3745992" y="4847793"/>
                  </a:lnTo>
                  <a:lnTo>
                    <a:pt x="749173" y="4847793"/>
                  </a:lnTo>
                  <a:lnTo>
                    <a:pt x="701801" y="4846320"/>
                  </a:lnTo>
                  <a:lnTo>
                    <a:pt x="655193" y="4841963"/>
                  </a:lnTo>
                  <a:lnTo>
                    <a:pt x="609473" y="4834801"/>
                  </a:lnTo>
                  <a:lnTo>
                    <a:pt x="564642" y="4824933"/>
                  </a:lnTo>
                  <a:lnTo>
                    <a:pt x="520953" y="4812436"/>
                  </a:lnTo>
                  <a:lnTo>
                    <a:pt x="478408" y="4797399"/>
                  </a:lnTo>
                  <a:lnTo>
                    <a:pt x="437006" y="4779911"/>
                  </a:lnTo>
                  <a:lnTo>
                    <a:pt x="397001" y="4760074"/>
                  </a:lnTo>
                  <a:lnTo>
                    <a:pt x="358267" y="4737950"/>
                  </a:lnTo>
                  <a:lnTo>
                    <a:pt x="321055" y="4713643"/>
                  </a:lnTo>
                  <a:lnTo>
                    <a:pt x="285496" y="4687239"/>
                  </a:lnTo>
                  <a:lnTo>
                    <a:pt x="251587" y="4658829"/>
                  </a:lnTo>
                  <a:lnTo>
                    <a:pt x="219328" y="4628489"/>
                  </a:lnTo>
                  <a:lnTo>
                    <a:pt x="188975" y="4596320"/>
                  </a:lnTo>
                  <a:lnTo>
                    <a:pt x="160527" y="4562411"/>
                  </a:lnTo>
                  <a:lnTo>
                    <a:pt x="134112" y="4526826"/>
                  </a:lnTo>
                  <a:lnTo>
                    <a:pt x="109854" y="4489678"/>
                  </a:lnTo>
                  <a:lnTo>
                    <a:pt x="87756" y="4451045"/>
                  </a:lnTo>
                  <a:lnTo>
                    <a:pt x="67818" y="4411014"/>
                  </a:lnTo>
                  <a:lnTo>
                    <a:pt x="50419" y="4369663"/>
                  </a:lnTo>
                  <a:lnTo>
                    <a:pt x="35305" y="4327105"/>
                  </a:lnTo>
                  <a:lnTo>
                    <a:pt x="22859" y="4283417"/>
                  </a:lnTo>
                  <a:lnTo>
                    <a:pt x="12953" y="4238675"/>
                  </a:lnTo>
                  <a:lnTo>
                    <a:pt x="5715" y="4192968"/>
                  </a:lnTo>
                  <a:lnTo>
                    <a:pt x="1397" y="4146397"/>
                  </a:lnTo>
                  <a:lnTo>
                    <a:pt x="0" y="4099052"/>
                  </a:lnTo>
                  <a:lnTo>
                    <a:pt x="0" y="748664"/>
                  </a:lnTo>
                  <a:close/>
                </a:path>
              </a:pathLst>
            </a:custGeom>
            <a:ln w="25399">
              <a:solidFill>
                <a:srgbClr val="23252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98592" y="2409396"/>
            <a:ext cx="2982278" cy="251302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66700" indent="-257175" defTabSz="685800">
              <a:spcBef>
                <a:spcPts val="94"/>
              </a:spcBef>
              <a:buClr>
                <a:srgbClr val="6492B8"/>
              </a:buClr>
              <a:buSzPct val="154838"/>
              <a:buFont typeface="Consolas"/>
              <a:buChar char="•"/>
              <a:tabLst>
                <a:tab pos="266700" algn="l"/>
              </a:tabLst>
            </a:pPr>
            <a:r>
              <a:rPr sz="1163" kern="0" spc="60" dirty="0">
                <a:solidFill>
                  <a:srgbClr val="474A4B"/>
                </a:solidFill>
                <a:latin typeface="Calibri"/>
                <a:cs typeface="Calibri"/>
              </a:rPr>
              <a:t>Description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marR="355282" lvl="1" indent="-257651" defTabSz="685800">
              <a:lnSpc>
                <a:spcPct val="109600"/>
              </a:lnSpc>
              <a:spcBef>
                <a:spcPts val="454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600" algn="l"/>
              </a:tabLst>
            </a:pP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Vector</a:t>
            </a:r>
            <a:r>
              <a:rPr sz="900" kern="0" spc="13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9" dirty="0">
                <a:solidFill>
                  <a:srgbClr val="474A4B"/>
                </a:solidFill>
                <a:latin typeface="Calibri"/>
                <a:cs typeface="Calibri"/>
              </a:rPr>
              <a:t>database</a:t>
            </a:r>
            <a:r>
              <a:rPr sz="900" kern="0" spc="127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used</a:t>
            </a:r>
            <a:r>
              <a:rPr sz="900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kern="0" spc="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56" dirty="0">
                <a:solidFill>
                  <a:srgbClr val="474A4B"/>
                </a:solidFill>
                <a:latin typeface="Calibri"/>
                <a:cs typeface="Calibri"/>
              </a:rPr>
              <a:t>cache</a:t>
            </a:r>
            <a:r>
              <a:rPr sz="900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similar </a:t>
            </a: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queries</a:t>
            </a:r>
            <a:r>
              <a:rPr sz="900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and</a:t>
            </a:r>
            <a:r>
              <a:rPr sz="900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answers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lvl="1" indent="-257175" defTabSz="685800">
              <a:spcBef>
                <a:spcPts val="611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600" algn="l"/>
              </a:tabLst>
            </a:pP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Queries</a:t>
            </a:r>
            <a:r>
              <a:rPr sz="900" kern="0" spc="127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em</a:t>
            </a:r>
            <a:r>
              <a:rPr sz="900" kern="0" spc="-6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be</a:t>
            </a:r>
            <a:r>
              <a:rPr sz="900" kern="0" spc="-7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dded</a:t>
            </a:r>
            <a:r>
              <a:rPr sz="900" kern="0" spc="16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and</a:t>
            </a:r>
            <a:r>
              <a:rPr sz="900" kern="0" spc="14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used</a:t>
            </a:r>
            <a:r>
              <a:rPr sz="900" kern="0" spc="17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as</a:t>
            </a:r>
            <a:r>
              <a:rPr sz="900" kern="0" spc="15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</a:t>
            </a:r>
            <a:r>
              <a:rPr sz="900" kern="0" spc="11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cache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defTabSz="685800">
              <a:spcBef>
                <a:spcPts val="101"/>
              </a:spcBef>
            </a:pP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lookup</a:t>
            </a:r>
            <a:r>
              <a:rPr sz="900" kern="0" spc="18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prior</a:t>
            </a:r>
            <a:r>
              <a:rPr sz="900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900" kern="0" spc="21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LLM</a:t>
            </a:r>
            <a:r>
              <a:rPr sz="900" kern="0" spc="23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invocation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66700" indent="-257175" defTabSz="685800">
              <a:buClr>
                <a:srgbClr val="6492B8"/>
              </a:buClr>
              <a:buSzPct val="154838"/>
              <a:buFont typeface="Consolas"/>
              <a:buChar char="•"/>
              <a:tabLst>
                <a:tab pos="266700" algn="l"/>
              </a:tabLst>
            </a:pPr>
            <a:r>
              <a:rPr sz="1163" kern="0" spc="49" dirty="0">
                <a:solidFill>
                  <a:srgbClr val="474A4B"/>
                </a:solidFill>
                <a:latin typeface="Calibri"/>
                <a:cs typeface="Calibri"/>
              </a:rPr>
              <a:t>Benefits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124" lvl="1" indent="-256699" defTabSz="685800">
              <a:spcBef>
                <a:spcPts val="671"/>
              </a:spcBef>
              <a:buClr>
                <a:srgbClr val="DC382C"/>
              </a:buClr>
              <a:buSzPct val="166666"/>
              <a:buFont typeface="Calibri"/>
              <a:buChar char="•"/>
              <a:tabLst>
                <a:tab pos="609124" algn="l"/>
              </a:tabLst>
            </a:pPr>
            <a:r>
              <a:rPr sz="900" b="1" kern="0" spc="64" dirty="0">
                <a:solidFill>
                  <a:srgbClr val="474A4B"/>
                </a:solidFill>
                <a:latin typeface="Calibri"/>
                <a:cs typeface="Calibri"/>
              </a:rPr>
              <a:t>Saves</a:t>
            </a:r>
            <a:r>
              <a:rPr sz="900" b="1" kern="0" spc="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dirty="0">
                <a:solidFill>
                  <a:srgbClr val="474A4B"/>
                </a:solidFill>
                <a:latin typeface="Calibri"/>
                <a:cs typeface="Calibri"/>
              </a:rPr>
              <a:t>on</a:t>
            </a:r>
            <a:r>
              <a:rPr sz="900" b="1" kern="0" spc="7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53" dirty="0">
                <a:solidFill>
                  <a:srgbClr val="474A4B"/>
                </a:solidFill>
                <a:latin typeface="Calibri"/>
                <a:cs typeface="Calibri"/>
              </a:rPr>
              <a:t>computational</a:t>
            </a:r>
            <a:r>
              <a:rPr sz="900" b="1" kern="0" spc="12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41" dirty="0">
                <a:solidFill>
                  <a:srgbClr val="474A4B"/>
                </a:solidFill>
                <a:latin typeface="Calibri"/>
                <a:cs typeface="Calibri"/>
              </a:rPr>
              <a:t>and</a:t>
            </a:r>
            <a:r>
              <a:rPr sz="900" b="1" kern="0" spc="127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56" dirty="0">
                <a:solidFill>
                  <a:srgbClr val="474A4B"/>
                </a:solidFill>
                <a:latin typeface="Calibri"/>
                <a:cs typeface="Calibri"/>
              </a:rPr>
              <a:t>monetary</a:t>
            </a:r>
            <a:r>
              <a:rPr sz="900" b="1" kern="0" spc="8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41" dirty="0">
                <a:solidFill>
                  <a:srgbClr val="474A4B"/>
                </a:solidFill>
                <a:latin typeface="Calibri"/>
                <a:cs typeface="Calibri"/>
              </a:rPr>
              <a:t>cost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defTabSz="685800">
              <a:spcBef>
                <a:spcPts val="101"/>
              </a:spcBef>
            </a:pP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of</a:t>
            </a:r>
            <a:r>
              <a:rPr sz="900" kern="0" spc="18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calling</a:t>
            </a:r>
            <a:r>
              <a:rPr sz="900" kern="0" spc="17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LLM</a:t>
            </a:r>
            <a:r>
              <a:rPr sz="900" kern="0" spc="23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8" dirty="0">
                <a:solidFill>
                  <a:srgbClr val="474A4B"/>
                </a:solidFill>
                <a:latin typeface="Calibri"/>
                <a:cs typeface="Calibri"/>
              </a:rPr>
              <a:t>models.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124" lvl="1" indent="-256699" defTabSz="685800">
              <a:spcBef>
                <a:spcPts val="555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124" algn="l"/>
              </a:tabLst>
            </a:pPr>
            <a:r>
              <a:rPr sz="900" kern="0" spc="45" dirty="0">
                <a:solidFill>
                  <a:srgbClr val="474A4B"/>
                </a:solidFill>
                <a:latin typeface="Calibri"/>
                <a:cs typeface="Calibri"/>
              </a:rPr>
              <a:t>Can</a:t>
            </a:r>
            <a:r>
              <a:rPr sz="900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60" dirty="0">
                <a:solidFill>
                  <a:srgbClr val="474A4B"/>
                </a:solidFill>
                <a:latin typeface="Calibri"/>
                <a:cs typeface="Calibri"/>
              </a:rPr>
              <a:t>speed</a:t>
            </a:r>
            <a:r>
              <a:rPr sz="900" b="1" kern="0" spc="17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dirty="0">
                <a:solidFill>
                  <a:srgbClr val="474A4B"/>
                </a:solidFill>
                <a:latin typeface="Calibri"/>
                <a:cs typeface="Calibri"/>
              </a:rPr>
              <a:t>up</a:t>
            </a:r>
            <a:r>
              <a:rPr sz="900" b="1" kern="0" spc="13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b="1" kern="0" spc="53" dirty="0">
                <a:solidFill>
                  <a:srgbClr val="474A4B"/>
                </a:solidFill>
                <a:latin typeface="Calibri"/>
                <a:cs typeface="Calibri"/>
              </a:rPr>
              <a:t>applications</a:t>
            </a:r>
            <a:r>
              <a:rPr sz="900" b="1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38" dirty="0">
                <a:solidFill>
                  <a:srgbClr val="474A4B"/>
                </a:solidFill>
                <a:latin typeface="Calibri"/>
                <a:cs typeface="Calibri"/>
              </a:rPr>
              <a:t>(LLMs</a:t>
            </a:r>
            <a:r>
              <a:rPr sz="900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are</a:t>
            </a:r>
            <a:r>
              <a:rPr sz="900" kern="0" spc="13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474A4B"/>
                </a:solidFill>
                <a:latin typeface="Calibri"/>
                <a:cs typeface="Calibri"/>
              </a:rPr>
              <a:t>slow)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66700" indent="-257175" defTabSz="685800">
              <a:spcBef>
                <a:spcPts val="1076"/>
              </a:spcBef>
              <a:buClr>
                <a:srgbClr val="6492B8"/>
              </a:buClr>
              <a:buSzPct val="154838"/>
              <a:buFont typeface="Consolas"/>
              <a:buChar char="•"/>
              <a:tabLst>
                <a:tab pos="266700" algn="l"/>
              </a:tabLst>
            </a:pPr>
            <a:r>
              <a:rPr sz="1163" kern="0" spc="64" dirty="0">
                <a:solidFill>
                  <a:srgbClr val="474A4B"/>
                </a:solidFill>
                <a:latin typeface="Calibri"/>
                <a:cs typeface="Calibri"/>
              </a:rPr>
              <a:t>Use</a:t>
            </a:r>
            <a:r>
              <a:rPr sz="1163" kern="0" spc="13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56" dirty="0">
                <a:solidFill>
                  <a:srgbClr val="474A4B"/>
                </a:solidFill>
                <a:latin typeface="Calibri"/>
                <a:cs typeface="Calibri"/>
              </a:rPr>
              <a:t>Ca</a:t>
            </a:r>
            <a:r>
              <a:rPr sz="1163" kern="0" spc="-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68" dirty="0">
                <a:solidFill>
                  <a:srgbClr val="474A4B"/>
                </a:solidFill>
                <a:latin typeface="Calibri"/>
                <a:cs typeface="Calibri"/>
              </a:rPr>
              <a:t>ses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lvl="1" indent="-257175" defTabSz="685800">
              <a:spcBef>
                <a:spcPts val="503"/>
              </a:spcBef>
              <a:buClr>
                <a:srgbClr val="DC382C"/>
              </a:buClr>
              <a:buSzPct val="166666"/>
              <a:buFontTx/>
              <a:buChar char="•"/>
              <a:tabLst>
                <a:tab pos="609600" algn="l"/>
              </a:tabLst>
            </a:pP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Every</a:t>
            </a:r>
            <a:r>
              <a:rPr sz="900" kern="0" spc="19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single</a:t>
            </a:r>
            <a:r>
              <a:rPr sz="900" kern="0" spc="20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use</a:t>
            </a:r>
            <a:r>
              <a:rPr sz="900" kern="0" spc="21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53" dirty="0">
                <a:solidFill>
                  <a:srgbClr val="474A4B"/>
                </a:solidFill>
                <a:latin typeface="Calibri"/>
                <a:cs typeface="Calibri"/>
              </a:rPr>
              <a:t>case</a:t>
            </a:r>
            <a:r>
              <a:rPr sz="900" kern="0" spc="25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we’ve</a:t>
            </a:r>
            <a:r>
              <a:rPr sz="900" kern="0" spc="15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talked</a:t>
            </a:r>
            <a:r>
              <a:rPr sz="900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about</a:t>
            </a:r>
            <a:r>
              <a:rPr sz="900" kern="0" spc="18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474A4B"/>
                </a:solidFill>
                <a:latin typeface="Calibri"/>
                <a:cs typeface="Calibri"/>
              </a:rPr>
              <a:t>that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09600" defTabSz="685800">
              <a:spcBef>
                <a:spcPts val="101"/>
              </a:spcBef>
            </a:pPr>
            <a:r>
              <a:rPr sz="900" kern="0" spc="41" dirty="0">
                <a:solidFill>
                  <a:srgbClr val="474A4B"/>
                </a:solidFill>
                <a:latin typeface="Calibri"/>
                <a:cs typeface="Calibri"/>
              </a:rPr>
              <a:t>uses</a:t>
            </a:r>
            <a:r>
              <a:rPr sz="900" kern="0" spc="15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474A4B"/>
                </a:solidFill>
                <a:latin typeface="Calibri"/>
                <a:cs typeface="Calibri"/>
              </a:rPr>
              <a:t>an</a:t>
            </a:r>
            <a:r>
              <a:rPr sz="900" kern="0" spc="12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474A4B"/>
                </a:solidFill>
                <a:latin typeface="Calibri"/>
                <a:cs typeface="Calibri"/>
              </a:rPr>
              <a:t>LLM.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4664" y="5746670"/>
            <a:ext cx="2360771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Acknowledgement:</a:t>
            </a:r>
            <a:r>
              <a:rPr sz="71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Slides</a:t>
            </a:r>
            <a:r>
              <a:rPr sz="713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taken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Sam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Partee,</a:t>
            </a:r>
            <a:r>
              <a:rPr sz="71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Applied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-19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endParaRPr sz="71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D98-B53A-4828-AFB1-2306C753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A5550-DF5C-4497-B237-700D1BB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5CEE-FEA7-4B66-AA2C-D32EDB8E53BA}"/>
              </a:ext>
            </a:extLst>
          </p:cNvPr>
          <p:cNvSpPr txBox="1"/>
          <p:nvPr/>
        </p:nvSpPr>
        <p:spPr>
          <a:xfrm>
            <a:off x="467544" y="419590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Χρησιμοποιήθηκε υλικό από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CS276: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Information Retrieval and Web Search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Christopher Manning and Pandu Nayak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14: Distributed Word Representations for Information Retrieval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l-GR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Μια περιγραφή του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skipgram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Chris McCormick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http://mccormickml.com/2016/04/19/word2vec-tutorial-the-skip-gram-model/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Δείτε και το 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8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89901-4421-12ED-44BD-E71574C96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88BB5ACD-DEBA-CD85-2776-11B7E296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Διανυσματική Ανάκτηση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0A86EB72-49BC-5E24-6FF0-AD9C0096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716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 διάνυσμα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διάνυσμα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Υπολογισμός της </a:t>
            </a:r>
            <a:r>
              <a:rPr lang="en-US" dirty="0">
                <a:ea typeface="ＭＳ Ｐゴシック" charset="-128"/>
              </a:rPr>
              <a:t>(cosine) </a:t>
            </a:r>
            <a:r>
              <a:rPr lang="el-GR" dirty="0">
                <a:ea typeface="ＭＳ Ｐゴシック" charset="-128"/>
              </a:rPr>
              <a:t>ομοιότητας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Διάταξη των εγγράφων με βάση την ομοιότητα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83ACD-C13D-7EEC-20AE-F583063B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613239"/>
            <a:ext cx="6563185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153" dirty="0"/>
              <a:t>Vector</a:t>
            </a:r>
            <a:r>
              <a:rPr spc="349" dirty="0"/>
              <a:t> </a:t>
            </a:r>
            <a:r>
              <a:rPr spc="135" dirty="0"/>
              <a:t>Similarity</a:t>
            </a:r>
            <a:r>
              <a:rPr spc="278" dirty="0"/>
              <a:t> </a:t>
            </a:r>
            <a:r>
              <a:rPr spc="165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881" y="3507079"/>
            <a:ext cx="2616994" cy="681501"/>
          </a:xfrm>
          <a:prstGeom prst="rect">
            <a:avLst/>
          </a:prstGeom>
        </p:spPr>
        <p:txBody>
          <a:bodyPr vert="horz" wrap="square" lIns="0" tIns="116681" rIns="0" bIns="0" rtlCol="0">
            <a:spAutoFit/>
          </a:bodyPr>
          <a:lstStyle/>
          <a:p>
            <a:pPr marL="275273" indent="-265748" defTabSz="685800">
              <a:spcBef>
                <a:spcPts val="919"/>
              </a:spcBef>
              <a:buClr>
                <a:srgbClr val="6492B8"/>
              </a:buClr>
              <a:buFontTx/>
              <a:buChar char="•"/>
              <a:tabLst>
                <a:tab pos="275273" algn="l"/>
              </a:tabLst>
            </a:pPr>
            <a:r>
              <a:rPr sz="1500" kern="0" dirty="0">
                <a:solidFill>
                  <a:srgbClr val="474A4B"/>
                </a:solidFill>
                <a:latin typeface="Calibri"/>
                <a:cs typeface="Calibri"/>
              </a:rPr>
              <a:t>1</a:t>
            </a:r>
            <a:r>
              <a:rPr sz="1500" kern="0" spc="12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kern="0" spc="75" dirty="0">
                <a:solidFill>
                  <a:srgbClr val="474A4B"/>
                </a:solidFill>
                <a:latin typeface="Calibri"/>
                <a:cs typeface="Calibri"/>
              </a:rPr>
              <a:t>Semantic</a:t>
            </a:r>
            <a:r>
              <a:rPr sz="1500" kern="0" spc="19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kern="0" spc="71" dirty="0">
                <a:solidFill>
                  <a:srgbClr val="474A4B"/>
                </a:solidFill>
                <a:latin typeface="Calibri"/>
                <a:cs typeface="Calibri"/>
              </a:rPr>
              <a:t>vector</a:t>
            </a:r>
            <a:r>
              <a:rPr sz="1500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kern="0" dirty="0">
                <a:solidFill>
                  <a:srgbClr val="474A4B"/>
                </a:solidFill>
                <a:latin typeface="Calibri"/>
                <a:cs typeface="Calibri"/>
              </a:rPr>
              <a:t>=</a:t>
            </a:r>
            <a:r>
              <a:rPr sz="1500" kern="0" spc="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spc="71" dirty="0">
                <a:solidFill>
                  <a:srgbClr val="474A4B"/>
                </a:solidFill>
                <a:latin typeface="Calibri"/>
                <a:cs typeface="Calibri"/>
              </a:rPr>
              <a:t>Query</a:t>
            </a:r>
            <a:endParaRPr sz="15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19125" lvl="1" indent="-266700" defTabSz="685800">
              <a:spcBef>
                <a:spcPts val="1185"/>
              </a:spcBef>
              <a:buClr>
                <a:srgbClr val="6492B8"/>
              </a:buClr>
              <a:buSzPct val="129032"/>
              <a:buFontTx/>
              <a:buChar char="•"/>
              <a:tabLst>
                <a:tab pos="619125" algn="l"/>
              </a:tabLst>
            </a:pP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“</a:t>
            </a:r>
            <a:r>
              <a:rPr sz="1163" kern="0" spc="-13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That</a:t>
            </a:r>
            <a:r>
              <a:rPr sz="1163" kern="0" spc="14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1" dirty="0">
                <a:solidFill>
                  <a:srgbClr val="474A4B"/>
                </a:solidFill>
                <a:latin typeface="Calibri"/>
                <a:cs typeface="Calibri"/>
              </a:rPr>
              <a:t>is</a:t>
            </a:r>
            <a:r>
              <a:rPr sz="1163" kern="0" spc="18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a</a:t>
            </a:r>
            <a:r>
              <a:rPr sz="1163" kern="0" spc="165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86" dirty="0">
                <a:solidFill>
                  <a:srgbClr val="474A4B"/>
                </a:solidFill>
                <a:latin typeface="Calibri"/>
                <a:cs typeface="Calibri"/>
              </a:rPr>
              <a:t>happy</a:t>
            </a:r>
            <a:r>
              <a:rPr sz="1163" kern="0" spc="21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5" dirty="0">
                <a:solidFill>
                  <a:srgbClr val="474A4B"/>
                </a:solidFill>
                <a:latin typeface="Calibri"/>
                <a:cs typeface="Calibri"/>
              </a:rPr>
              <a:t>person”</a:t>
            </a:r>
            <a:endParaRPr sz="11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3740" y="4068482"/>
            <a:ext cx="3546158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1163" kern="0" spc="60" dirty="0">
                <a:solidFill>
                  <a:srgbClr val="474A4B"/>
                </a:solidFill>
                <a:latin typeface="Calibri"/>
                <a:cs typeface="Calibri"/>
              </a:rPr>
              <a:t>How?</a:t>
            </a:r>
            <a:r>
              <a:rPr sz="1163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75" dirty="0">
                <a:solidFill>
                  <a:srgbClr val="474A4B"/>
                </a:solidFill>
                <a:latin typeface="Calibri"/>
                <a:cs typeface="Calibri"/>
              </a:rPr>
              <a:t>Calculate</a:t>
            </a:r>
            <a:r>
              <a:rPr sz="1163" kern="0" spc="18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56" dirty="0">
                <a:solidFill>
                  <a:srgbClr val="474A4B"/>
                </a:solidFill>
                <a:latin typeface="Calibri"/>
                <a:cs typeface="Calibri"/>
              </a:rPr>
              <a:t>the</a:t>
            </a:r>
            <a:r>
              <a:rPr sz="1163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79" dirty="0">
                <a:solidFill>
                  <a:srgbClr val="474A4B"/>
                </a:solidFill>
                <a:latin typeface="Calibri"/>
                <a:cs typeface="Calibri"/>
              </a:rPr>
              <a:t>distance</a:t>
            </a:r>
            <a:r>
              <a:rPr sz="1163" kern="0" spc="21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(ex.</a:t>
            </a:r>
            <a:r>
              <a:rPr sz="1163" kern="0" spc="14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86" dirty="0">
                <a:solidFill>
                  <a:srgbClr val="474A4B"/>
                </a:solidFill>
                <a:latin typeface="Calibri"/>
                <a:cs typeface="Calibri"/>
              </a:rPr>
              <a:t>Cosine</a:t>
            </a:r>
            <a:r>
              <a:rPr sz="1163" kern="0" spc="23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1" dirty="0">
                <a:solidFill>
                  <a:srgbClr val="474A4B"/>
                </a:solidFill>
                <a:latin typeface="Calibri"/>
                <a:cs typeface="Calibri"/>
              </a:rPr>
              <a:t>Similarity)</a:t>
            </a:r>
            <a:endParaRPr sz="116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024" y="1916832"/>
            <a:ext cx="3365183" cy="24333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 defTabSz="685800">
              <a:spcBef>
                <a:spcPts val="98"/>
              </a:spcBef>
            </a:pPr>
            <a:r>
              <a:rPr sz="1500" b="1" kern="0" dirty="0">
                <a:solidFill>
                  <a:srgbClr val="474A4B"/>
                </a:solidFill>
                <a:latin typeface="Calibri"/>
                <a:cs typeface="Calibri"/>
              </a:rPr>
              <a:t>Goal:</a:t>
            </a:r>
            <a:r>
              <a:rPr sz="1500" b="1" kern="0" spc="-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dirty="0">
                <a:solidFill>
                  <a:srgbClr val="474A4B"/>
                </a:solidFill>
                <a:latin typeface="Calibri"/>
                <a:cs typeface="Calibri"/>
              </a:rPr>
              <a:t>Find</a:t>
            </a:r>
            <a:r>
              <a:rPr sz="1500" b="1" kern="0" spc="-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dirty="0">
                <a:solidFill>
                  <a:srgbClr val="474A4B"/>
                </a:solidFill>
                <a:latin typeface="Calibri"/>
                <a:cs typeface="Calibri"/>
              </a:rPr>
              <a:t>most</a:t>
            </a:r>
            <a:r>
              <a:rPr sz="1500" b="1" kern="0" spc="-41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dirty="0">
                <a:solidFill>
                  <a:srgbClr val="474A4B"/>
                </a:solidFill>
                <a:latin typeface="Calibri"/>
                <a:cs typeface="Calibri"/>
              </a:rPr>
              <a:t>similar</a:t>
            </a:r>
            <a:r>
              <a:rPr sz="1500" b="1" kern="0" spc="-4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spc="-8" dirty="0">
                <a:solidFill>
                  <a:srgbClr val="474A4B"/>
                </a:solidFill>
                <a:latin typeface="Calibri"/>
                <a:cs typeface="Calibri"/>
              </a:rPr>
              <a:t>vector</a:t>
            </a:r>
            <a:r>
              <a:rPr sz="1500" b="1" kern="0" spc="-3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dirty="0">
                <a:solidFill>
                  <a:srgbClr val="474A4B"/>
                </a:solidFill>
                <a:latin typeface="Calibri"/>
                <a:cs typeface="Calibri"/>
              </a:rPr>
              <a:t>to</a:t>
            </a:r>
            <a:r>
              <a:rPr sz="1500" b="1" kern="0" spc="-60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dirty="0">
                <a:solidFill>
                  <a:srgbClr val="474A4B"/>
                </a:solidFill>
                <a:latin typeface="Calibri"/>
                <a:cs typeface="Calibri"/>
              </a:rPr>
              <a:t>the</a:t>
            </a:r>
            <a:r>
              <a:rPr sz="1500" b="1" kern="0" spc="-7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spc="-8" dirty="0">
                <a:solidFill>
                  <a:srgbClr val="474A4B"/>
                </a:solidFill>
                <a:latin typeface="Calibri"/>
                <a:cs typeface="Calibri"/>
              </a:rPr>
              <a:t>query</a:t>
            </a:r>
            <a:endParaRPr sz="15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934" y="4344755"/>
            <a:ext cx="2402904" cy="6913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2727" y="2317943"/>
            <a:ext cx="2382480" cy="1649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6551" y="2013272"/>
            <a:ext cx="3387566" cy="2428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75749" indent="-266224" defTabSz="685800">
              <a:spcBef>
                <a:spcPts val="94"/>
              </a:spcBef>
              <a:buClr>
                <a:srgbClr val="6492B8"/>
              </a:buClr>
              <a:buFontTx/>
              <a:buChar char="•"/>
              <a:tabLst>
                <a:tab pos="275749" algn="l"/>
              </a:tabLst>
            </a:pPr>
            <a:r>
              <a:rPr sz="1500" kern="0" dirty="0">
                <a:solidFill>
                  <a:srgbClr val="474A4B"/>
                </a:solidFill>
                <a:latin typeface="Calibri"/>
                <a:cs typeface="Calibri"/>
              </a:rPr>
              <a:t>3</a:t>
            </a:r>
            <a:r>
              <a:rPr sz="1500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kern="0" spc="83" dirty="0">
                <a:solidFill>
                  <a:srgbClr val="474A4B"/>
                </a:solidFill>
                <a:latin typeface="Calibri"/>
                <a:cs typeface="Calibri"/>
              </a:rPr>
              <a:t>semantic</a:t>
            </a:r>
            <a:r>
              <a:rPr sz="1500" kern="0" spc="13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kern="0" spc="71" dirty="0">
                <a:solidFill>
                  <a:srgbClr val="474A4B"/>
                </a:solidFill>
                <a:latin typeface="Calibri"/>
                <a:cs typeface="Calibri"/>
              </a:rPr>
              <a:t>vectors</a:t>
            </a:r>
            <a:r>
              <a:rPr sz="1500" kern="0" spc="188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kern="0" dirty="0">
                <a:solidFill>
                  <a:srgbClr val="474A4B"/>
                </a:solidFill>
                <a:latin typeface="Calibri"/>
                <a:cs typeface="Calibri"/>
              </a:rPr>
              <a:t>=</a:t>
            </a:r>
            <a:r>
              <a:rPr sz="1500" kern="0" spc="9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spc="109" dirty="0">
                <a:solidFill>
                  <a:srgbClr val="474A4B"/>
                </a:solidFill>
                <a:latin typeface="Calibri"/>
                <a:cs typeface="Calibri"/>
              </a:rPr>
              <a:t>Search</a:t>
            </a:r>
            <a:r>
              <a:rPr sz="1500" b="1" kern="0" spc="172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500" b="1" kern="0" spc="109" dirty="0">
                <a:solidFill>
                  <a:srgbClr val="474A4B"/>
                </a:solidFill>
                <a:latin typeface="Calibri"/>
                <a:cs typeface="Calibri"/>
              </a:rPr>
              <a:t>Space</a:t>
            </a:r>
            <a:endParaRPr sz="15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450" y="2309645"/>
            <a:ext cx="2293144" cy="903165"/>
          </a:xfrm>
          <a:prstGeom prst="rect">
            <a:avLst/>
          </a:prstGeom>
        </p:spPr>
        <p:txBody>
          <a:bodyPr vert="horz" wrap="square" lIns="0" tIns="83344" rIns="0" bIns="0" rtlCol="0">
            <a:spAutoFit/>
          </a:bodyPr>
          <a:lstStyle/>
          <a:p>
            <a:pPr marL="276225" indent="-266700" defTabSz="685800">
              <a:spcBef>
                <a:spcPts val="656"/>
              </a:spcBef>
              <a:buClr>
                <a:srgbClr val="6492B8"/>
              </a:buClr>
              <a:buSzPct val="129032"/>
              <a:buFontTx/>
              <a:buChar char="•"/>
              <a:tabLst>
                <a:tab pos="276225" algn="l"/>
              </a:tabLst>
            </a:pPr>
            <a:r>
              <a:rPr sz="1163" kern="0" spc="60" dirty="0">
                <a:solidFill>
                  <a:srgbClr val="474A4B"/>
                </a:solidFill>
                <a:latin typeface="Calibri"/>
                <a:cs typeface="Calibri"/>
              </a:rPr>
              <a:t>“today</a:t>
            </a:r>
            <a:r>
              <a:rPr sz="1163" kern="0" spc="11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1" dirty="0">
                <a:solidFill>
                  <a:srgbClr val="474A4B"/>
                </a:solidFill>
                <a:latin typeface="Calibri"/>
                <a:cs typeface="Calibri"/>
              </a:rPr>
              <a:t>is</a:t>
            </a:r>
            <a:r>
              <a:rPr sz="1163" kern="0" spc="15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a</a:t>
            </a:r>
            <a:r>
              <a:rPr sz="1163" kern="0" spc="143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71" dirty="0">
                <a:solidFill>
                  <a:srgbClr val="474A4B"/>
                </a:solidFill>
                <a:latin typeface="Calibri"/>
                <a:cs typeface="Calibri"/>
              </a:rPr>
              <a:t>sunny</a:t>
            </a:r>
            <a:r>
              <a:rPr sz="1163" kern="0" spc="16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23" dirty="0">
                <a:solidFill>
                  <a:srgbClr val="474A4B"/>
                </a:solidFill>
                <a:latin typeface="Calibri"/>
                <a:cs typeface="Calibri"/>
              </a:rPr>
              <a:t>day”</a:t>
            </a:r>
            <a:endParaRPr sz="11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76225" indent="-266700" defTabSz="685800">
              <a:spcBef>
                <a:spcPts val="1084"/>
              </a:spcBef>
              <a:buClr>
                <a:srgbClr val="6492B8"/>
              </a:buClr>
              <a:buSzPct val="129032"/>
              <a:buFontTx/>
              <a:buChar char="•"/>
              <a:tabLst>
                <a:tab pos="276225" algn="l"/>
              </a:tabLst>
            </a:pP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“that</a:t>
            </a:r>
            <a:r>
              <a:rPr sz="1163" kern="0" spc="12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1" dirty="0">
                <a:solidFill>
                  <a:srgbClr val="474A4B"/>
                </a:solidFill>
                <a:latin typeface="Calibri"/>
                <a:cs typeface="Calibri"/>
              </a:rPr>
              <a:t>is</a:t>
            </a:r>
            <a:r>
              <a:rPr sz="1163" kern="0" spc="18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a</a:t>
            </a:r>
            <a:r>
              <a:rPr sz="1163" kern="0" spc="17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56" dirty="0">
                <a:solidFill>
                  <a:srgbClr val="474A4B"/>
                </a:solidFill>
                <a:latin typeface="Calibri"/>
                <a:cs typeface="Calibri"/>
              </a:rPr>
              <a:t>very</a:t>
            </a:r>
            <a:r>
              <a:rPr sz="1163" kern="0" spc="19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86" dirty="0">
                <a:solidFill>
                  <a:srgbClr val="474A4B"/>
                </a:solidFill>
                <a:latin typeface="Calibri"/>
                <a:cs typeface="Calibri"/>
              </a:rPr>
              <a:t>happy</a:t>
            </a:r>
            <a:r>
              <a:rPr sz="1163" kern="0" spc="21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5" dirty="0">
                <a:solidFill>
                  <a:srgbClr val="474A4B"/>
                </a:solidFill>
                <a:latin typeface="Calibri"/>
                <a:cs typeface="Calibri"/>
              </a:rPr>
              <a:t>person”</a:t>
            </a:r>
            <a:endParaRPr sz="11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76225" indent="-266700" defTabSz="685800">
              <a:spcBef>
                <a:spcPts val="1140"/>
              </a:spcBef>
              <a:buClr>
                <a:srgbClr val="6492B8"/>
              </a:buClr>
              <a:buSzPct val="129032"/>
              <a:buFontTx/>
              <a:buChar char="•"/>
              <a:tabLst>
                <a:tab pos="276225" algn="l"/>
              </a:tabLst>
            </a:pP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“that</a:t>
            </a:r>
            <a:r>
              <a:rPr sz="1163" kern="0" spc="12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41" dirty="0">
                <a:solidFill>
                  <a:srgbClr val="474A4B"/>
                </a:solidFill>
                <a:latin typeface="Calibri"/>
                <a:cs typeface="Calibri"/>
              </a:rPr>
              <a:t>is</a:t>
            </a:r>
            <a:r>
              <a:rPr sz="1163" kern="0" spc="18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dirty="0">
                <a:solidFill>
                  <a:srgbClr val="474A4B"/>
                </a:solidFill>
                <a:latin typeface="Calibri"/>
                <a:cs typeface="Calibri"/>
              </a:rPr>
              <a:t>a</a:t>
            </a:r>
            <a:r>
              <a:rPr sz="1163" kern="0" spc="176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56" dirty="0">
                <a:solidFill>
                  <a:srgbClr val="474A4B"/>
                </a:solidFill>
                <a:latin typeface="Calibri"/>
                <a:cs typeface="Calibri"/>
              </a:rPr>
              <a:t>very</a:t>
            </a:r>
            <a:r>
              <a:rPr sz="1163" kern="0" spc="199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86" dirty="0">
                <a:solidFill>
                  <a:srgbClr val="474A4B"/>
                </a:solidFill>
                <a:latin typeface="Calibri"/>
                <a:cs typeface="Calibri"/>
              </a:rPr>
              <a:t>happy</a:t>
            </a:r>
            <a:r>
              <a:rPr sz="1163" kern="0" spc="214" dirty="0">
                <a:solidFill>
                  <a:srgbClr val="474A4B"/>
                </a:solidFill>
                <a:latin typeface="Calibri"/>
                <a:cs typeface="Calibri"/>
              </a:rPr>
              <a:t> </a:t>
            </a:r>
            <a:r>
              <a:rPr sz="1163" kern="0" spc="34" dirty="0">
                <a:solidFill>
                  <a:srgbClr val="474A4B"/>
                </a:solidFill>
                <a:latin typeface="Calibri"/>
                <a:cs typeface="Calibri"/>
              </a:rPr>
              <a:t>dog”</a:t>
            </a:r>
            <a:endParaRPr sz="11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9229" y="5283681"/>
            <a:ext cx="2360771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Acknowledgement:</a:t>
            </a:r>
            <a:r>
              <a:rPr sz="71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Slides</a:t>
            </a:r>
            <a:r>
              <a:rPr sz="713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taken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Sam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Partee,</a:t>
            </a:r>
            <a:r>
              <a:rPr sz="71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Applied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-19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endParaRPr sz="71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0758F-5FC1-A3BA-B523-53EEC9C662AD}"/>
              </a:ext>
            </a:extLst>
          </p:cNvPr>
          <p:cNvSpPr txBox="1"/>
          <p:nvPr/>
        </p:nvSpPr>
        <p:spPr>
          <a:xfrm>
            <a:off x="251520" y="454216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Vectors generated by some embedding method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078" y="824713"/>
            <a:ext cx="3876199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pc="-8" dirty="0"/>
              <a:t>Vector</a:t>
            </a:r>
            <a:r>
              <a:rPr spc="-169" dirty="0"/>
              <a:t> </a:t>
            </a:r>
            <a:r>
              <a:rPr spc="-8" dirty="0"/>
              <a:t>database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156" y="3372196"/>
            <a:ext cx="494100" cy="6459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109" y="4460107"/>
            <a:ext cx="432476" cy="5558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286000" y="3793331"/>
            <a:ext cx="435769" cy="57150"/>
          </a:xfrm>
          <a:custGeom>
            <a:avLst/>
            <a:gdLst/>
            <a:ahLst/>
            <a:cxnLst/>
            <a:rect l="l" t="t" r="r" b="b"/>
            <a:pathLst>
              <a:path w="581025" h="76200">
                <a:moveTo>
                  <a:pt x="50430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504304" y="50800"/>
                </a:lnTo>
                <a:lnTo>
                  <a:pt x="504304" y="25400"/>
                </a:lnTo>
                <a:close/>
              </a:path>
              <a:path w="581025" h="76200">
                <a:moveTo>
                  <a:pt x="580517" y="38100"/>
                </a:moveTo>
                <a:lnTo>
                  <a:pt x="555117" y="25400"/>
                </a:lnTo>
                <a:lnTo>
                  <a:pt x="504317" y="0"/>
                </a:lnTo>
                <a:lnTo>
                  <a:pt x="504317" y="76200"/>
                </a:lnTo>
                <a:lnTo>
                  <a:pt x="555117" y="50800"/>
                </a:lnTo>
                <a:lnTo>
                  <a:pt x="580517" y="38100"/>
                </a:lnTo>
                <a:close/>
              </a:path>
            </a:pathLst>
          </a:custGeom>
          <a:solidFill>
            <a:srgbClr val="08090D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6034" y="4391929"/>
            <a:ext cx="1299210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1163" b="1" kern="0" spc="-8" dirty="0">
                <a:solidFill>
                  <a:srgbClr val="08090D"/>
                </a:solidFill>
                <a:latin typeface="Arial"/>
                <a:cs typeface="Arial"/>
              </a:rPr>
              <a:t>Embedding</a:t>
            </a:r>
            <a:r>
              <a:rPr sz="1163" b="1" kern="0" spc="-45" dirty="0">
                <a:solidFill>
                  <a:srgbClr val="08090D"/>
                </a:solidFill>
                <a:latin typeface="Arial"/>
                <a:cs typeface="Arial"/>
              </a:rPr>
              <a:t> </a:t>
            </a:r>
            <a:r>
              <a:rPr sz="1163" b="1" kern="0" spc="-15" dirty="0">
                <a:solidFill>
                  <a:srgbClr val="08090D"/>
                </a:solidFill>
                <a:latin typeface="Arial"/>
                <a:cs typeface="Arial"/>
              </a:rPr>
              <a:t>model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7594" y="3800475"/>
            <a:ext cx="321469" cy="57150"/>
          </a:xfrm>
          <a:custGeom>
            <a:avLst/>
            <a:gdLst/>
            <a:ahLst/>
            <a:cxnLst/>
            <a:rect l="l" t="t" r="r" b="b"/>
            <a:pathLst>
              <a:path w="428625" h="76200">
                <a:moveTo>
                  <a:pt x="428117" y="37719"/>
                </a:moveTo>
                <a:lnTo>
                  <a:pt x="402971" y="25400"/>
                </a:lnTo>
                <a:lnTo>
                  <a:pt x="350774" y="0"/>
                </a:lnTo>
                <a:lnTo>
                  <a:pt x="351028" y="38100"/>
                </a:lnTo>
                <a:lnTo>
                  <a:pt x="350901" y="25400"/>
                </a:lnTo>
                <a:lnTo>
                  <a:pt x="0" y="27305"/>
                </a:lnTo>
                <a:lnTo>
                  <a:pt x="127" y="52705"/>
                </a:lnTo>
                <a:lnTo>
                  <a:pt x="351104" y="50812"/>
                </a:lnTo>
                <a:lnTo>
                  <a:pt x="351282" y="76200"/>
                </a:lnTo>
                <a:lnTo>
                  <a:pt x="401955" y="50800"/>
                </a:lnTo>
                <a:lnTo>
                  <a:pt x="428117" y="37719"/>
                </a:lnTo>
                <a:close/>
              </a:path>
            </a:pathLst>
          </a:custGeom>
          <a:solidFill>
            <a:srgbClr val="08090D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16314" y="1987200"/>
            <a:ext cx="2055019" cy="3369469"/>
            <a:chOff x="8421751" y="1506600"/>
            <a:chExt cx="2740025" cy="4492625"/>
          </a:xfrm>
        </p:grpSpPr>
        <p:sp>
          <p:nvSpPr>
            <p:cNvPr id="9" name="object 9"/>
            <p:cNvSpPr/>
            <p:nvPr/>
          </p:nvSpPr>
          <p:spPr>
            <a:xfrm>
              <a:off x="8434451" y="1519300"/>
              <a:ext cx="2714625" cy="4467225"/>
            </a:xfrm>
            <a:custGeom>
              <a:avLst/>
              <a:gdLst/>
              <a:ahLst/>
              <a:cxnLst/>
              <a:rect l="l" t="t" r="r" b="b"/>
              <a:pathLst>
                <a:path w="2714625" h="4467225">
                  <a:moveTo>
                    <a:pt x="2714371" y="620649"/>
                  </a:moveTo>
                  <a:lnTo>
                    <a:pt x="2708529" y="678688"/>
                  </a:lnTo>
                  <a:lnTo>
                    <a:pt x="2691256" y="735329"/>
                  </a:lnTo>
                  <a:lnTo>
                    <a:pt x="2663190" y="790194"/>
                  </a:lnTo>
                  <a:lnTo>
                    <a:pt x="2624708" y="843026"/>
                  </a:lnTo>
                  <a:lnTo>
                    <a:pt x="2576449" y="893572"/>
                  </a:lnTo>
                  <a:lnTo>
                    <a:pt x="2518918" y="941704"/>
                  </a:lnTo>
                  <a:lnTo>
                    <a:pt x="2486787" y="964819"/>
                  </a:lnTo>
                  <a:lnTo>
                    <a:pt x="2452497" y="987171"/>
                  </a:lnTo>
                  <a:lnTo>
                    <a:pt x="2416175" y="1008888"/>
                  </a:lnTo>
                  <a:lnTo>
                    <a:pt x="2377948" y="1029715"/>
                  </a:lnTo>
                  <a:lnTo>
                    <a:pt x="2337689" y="1049782"/>
                  </a:lnTo>
                  <a:lnTo>
                    <a:pt x="2295652" y="1069086"/>
                  </a:lnTo>
                  <a:lnTo>
                    <a:pt x="2251709" y="1087501"/>
                  </a:lnTo>
                  <a:lnTo>
                    <a:pt x="2205990" y="1105027"/>
                  </a:lnTo>
                  <a:lnTo>
                    <a:pt x="2158746" y="1121537"/>
                  </a:lnTo>
                  <a:lnTo>
                    <a:pt x="2109851" y="1137285"/>
                  </a:lnTo>
                  <a:lnTo>
                    <a:pt x="2059304" y="1151889"/>
                  </a:lnTo>
                  <a:lnTo>
                    <a:pt x="2007362" y="1165606"/>
                  </a:lnTo>
                  <a:lnTo>
                    <a:pt x="1954022" y="1178178"/>
                  </a:lnTo>
                  <a:lnTo>
                    <a:pt x="1899284" y="1189863"/>
                  </a:lnTo>
                  <a:lnTo>
                    <a:pt x="1843404" y="1200277"/>
                  </a:lnTo>
                  <a:lnTo>
                    <a:pt x="1786127" y="1209675"/>
                  </a:lnTo>
                  <a:lnTo>
                    <a:pt x="1727834" y="1217929"/>
                  </a:lnTo>
                  <a:lnTo>
                    <a:pt x="1668399" y="1224914"/>
                  </a:lnTo>
                  <a:lnTo>
                    <a:pt x="1607947" y="1230757"/>
                  </a:lnTo>
                  <a:lnTo>
                    <a:pt x="1546478" y="1235328"/>
                  </a:lnTo>
                  <a:lnTo>
                    <a:pt x="1484249" y="1238631"/>
                  </a:lnTo>
                  <a:lnTo>
                    <a:pt x="1421002" y="1240663"/>
                  </a:lnTo>
                  <a:lnTo>
                    <a:pt x="1357122" y="1241298"/>
                  </a:lnTo>
                  <a:lnTo>
                    <a:pt x="1293241" y="1240663"/>
                  </a:lnTo>
                  <a:lnTo>
                    <a:pt x="1230122" y="1238631"/>
                  </a:lnTo>
                  <a:lnTo>
                    <a:pt x="1167892" y="1235328"/>
                  </a:lnTo>
                  <a:lnTo>
                    <a:pt x="1106424" y="1230757"/>
                  </a:lnTo>
                  <a:lnTo>
                    <a:pt x="1045972" y="1224914"/>
                  </a:lnTo>
                  <a:lnTo>
                    <a:pt x="986535" y="1217929"/>
                  </a:lnTo>
                  <a:lnTo>
                    <a:pt x="928116" y="1209675"/>
                  </a:lnTo>
                  <a:lnTo>
                    <a:pt x="870966" y="1200277"/>
                  </a:lnTo>
                  <a:lnTo>
                    <a:pt x="814958" y="1189863"/>
                  </a:lnTo>
                  <a:lnTo>
                    <a:pt x="760349" y="1178178"/>
                  </a:lnTo>
                  <a:lnTo>
                    <a:pt x="706881" y="1165606"/>
                  </a:lnTo>
                  <a:lnTo>
                    <a:pt x="654939" y="1151889"/>
                  </a:lnTo>
                  <a:lnTo>
                    <a:pt x="604520" y="1137285"/>
                  </a:lnTo>
                  <a:lnTo>
                    <a:pt x="555625" y="1121537"/>
                  </a:lnTo>
                  <a:lnTo>
                    <a:pt x="508253" y="1105027"/>
                  </a:lnTo>
                  <a:lnTo>
                    <a:pt x="462660" y="1087501"/>
                  </a:lnTo>
                  <a:lnTo>
                    <a:pt x="418719" y="1069086"/>
                  </a:lnTo>
                  <a:lnTo>
                    <a:pt x="376681" y="1049782"/>
                  </a:lnTo>
                  <a:lnTo>
                    <a:pt x="336423" y="1029715"/>
                  </a:lnTo>
                  <a:lnTo>
                    <a:pt x="298069" y="1008888"/>
                  </a:lnTo>
                  <a:lnTo>
                    <a:pt x="261747" y="987171"/>
                  </a:lnTo>
                  <a:lnTo>
                    <a:pt x="227583" y="964819"/>
                  </a:lnTo>
                  <a:lnTo>
                    <a:pt x="195452" y="941704"/>
                  </a:lnTo>
                  <a:lnTo>
                    <a:pt x="165480" y="917956"/>
                  </a:lnTo>
                  <a:lnTo>
                    <a:pt x="112522" y="868552"/>
                  </a:lnTo>
                  <a:lnTo>
                    <a:pt x="69088" y="816863"/>
                  </a:lnTo>
                  <a:lnTo>
                    <a:pt x="35814" y="763015"/>
                  </a:lnTo>
                  <a:lnTo>
                    <a:pt x="13080" y="707263"/>
                  </a:lnTo>
                  <a:lnTo>
                    <a:pt x="1397" y="649859"/>
                  </a:lnTo>
                  <a:lnTo>
                    <a:pt x="0" y="620649"/>
                  </a:lnTo>
                  <a:lnTo>
                    <a:pt x="1397" y="591438"/>
                  </a:lnTo>
                  <a:lnTo>
                    <a:pt x="13080" y="534035"/>
                  </a:lnTo>
                  <a:lnTo>
                    <a:pt x="35814" y="478282"/>
                  </a:lnTo>
                  <a:lnTo>
                    <a:pt x="69088" y="424434"/>
                  </a:lnTo>
                  <a:lnTo>
                    <a:pt x="112522" y="372745"/>
                  </a:lnTo>
                  <a:lnTo>
                    <a:pt x="165480" y="323214"/>
                  </a:lnTo>
                  <a:lnTo>
                    <a:pt x="195452" y="299465"/>
                  </a:lnTo>
                  <a:lnTo>
                    <a:pt x="227583" y="276478"/>
                  </a:lnTo>
                  <a:lnTo>
                    <a:pt x="261747" y="254000"/>
                  </a:lnTo>
                  <a:lnTo>
                    <a:pt x="298069" y="232410"/>
                  </a:lnTo>
                  <a:lnTo>
                    <a:pt x="336423" y="211582"/>
                  </a:lnTo>
                  <a:lnTo>
                    <a:pt x="376681" y="191515"/>
                  </a:lnTo>
                  <a:lnTo>
                    <a:pt x="418719" y="172212"/>
                  </a:lnTo>
                  <a:lnTo>
                    <a:pt x="462660" y="153797"/>
                  </a:lnTo>
                  <a:lnTo>
                    <a:pt x="508253" y="136271"/>
                  </a:lnTo>
                  <a:lnTo>
                    <a:pt x="555625" y="119634"/>
                  </a:lnTo>
                  <a:lnTo>
                    <a:pt x="604520" y="104012"/>
                  </a:lnTo>
                  <a:lnTo>
                    <a:pt x="654939" y="89408"/>
                  </a:lnTo>
                  <a:lnTo>
                    <a:pt x="706881" y="75691"/>
                  </a:lnTo>
                  <a:lnTo>
                    <a:pt x="760349" y="62991"/>
                  </a:lnTo>
                  <a:lnTo>
                    <a:pt x="814958" y="51435"/>
                  </a:lnTo>
                  <a:lnTo>
                    <a:pt x="870966" y="40894"/>
                  </a:lnTo>
                  <a:lnTo>
                    <a:pt x="928116" y="31623"/>
                  </a:lnTo>
                  <a:lnTo>
                    <a:pt x="986535" y="23368"/>
                  </a:lnTo>
                  <a:lnTo>
                    <a:pt x="1045972" y="16383"/>
                  </a:lnTo>
                  <a:lnTo>
                    <a:pt x="1106424" y="10540"/>
                  </a:lnTo>
                  <a:lnTo>
                    <a:pt x="1167892" y="5969"/>
                  </a:lnTo>
                  <a:lnTo>
                    <a:pt x="1230122" y="2666"/>
                  </a:lnTo>
                  <a:lnTo>
                    <a:pt x="1293241" y="635"/>
                  </a:lnTo>
                  <a:lnTo>
                    <a:pt x="1357122" y="0"/>
                  </a:lnTo>
                  <a:lnTo>
                    <a:pt x="1421002" y="635"/>
                  </a:lnTo>
                  <a:lnTo>
                    <a:pt x="1484249" y="2666"/>
                  </a:lnTo>
                  <a:lnTo>
                    <a:pt x="1546478" y="5969"/>
                  </a:lnTo>
                  <a:lnTo>
                    <a:pt x="1607947" y="10540"/>
                  </a:lnTo>
                  <a:lnTo>
                    <a:pt x="1668399" y="16383"/>
                  </a:lnTo>
                  <a:lnTo>
                    <a:pt x="1727834" y="23368"/>
                  </a:lnTo>
                  <a:lnTo>
                    <a:pt x="1786127" y="31623"/>
                  </a:lnTo>
                  <a:lnTo>
                    <a:pt x="1843404" y="40894"/>
                  </a:lnTo>
                  <a:lnTo>
                    <a:pt x="1899284" y="51435"/>
                  </a:lnTo>
                  <a:lnTo>
                    <a:pt x="1954022" y="62991"/>
                  </a:lnTo>
                  <a:lnTo>
                    <a:pt x="2007362" y="75691"/>
                  </a:lnTo>
                  <a:lnTo>
                    <a:pt x="2059304" y="89408"/>
                  </a:lnTo>
                  <a:lnTo>
                    <a:pt x="2109851" y="104012"/>
                  </a:lnTo>
                  <a:lnTo>
                    <a:pt x="2158746" y="119634"/>
                  </a:lnTo>
                  <a:lnTo>
                    <a:pt x="2205990" y="136271"/>
                  </a:lnTo>
                  <a:lnTo>
                    <a:pt x="2251709" y="153797"/>
                  </a:lnTo>
                  <a:lnTo>
                    <a:pt x="2295652" y="172212"/>
                  </a:lnTo>
                  <a:lnTo>
                    <a:pt x="2337689" y="191515"/>
                  </a:lnTo>
                  <a:lnTo>
                    <a:pt x="2377948" y="211582"/>
                  </a:lnTo>
                  <a:lnTo>
                    <a:pt x="2416175" y="232410"/>
                  </a:lnTo>
                  <a:lnTo>
                    <a:pt x="2452497" y="254000"/>
                  </a:lnTo>
                  <a:lnTo>
                    <a:pt x="2486787" y="276478"/>
                  </a:lnTo>
                  <a:lnTo>
                    <a:pt x="2518918" y="299465"/>
                  </a:lnTo>
                  <a:lnTo>
                    <a:pt x="2548763" y="323214"/>
                  </a:lnTo>
                  <a:lnTo>
                    <a:pt x="2601722" y="372745"/>
                  </a:lnTo>
                  <a:lnTo>
                    <a:pt x="2645155" y="424434"/>
                  </a:lnTo>
                  <a:lnTo>
                    <a:pt x="2678556" y="478282"/>
                  </a:lnTo>
                  <a:lnTo>
                    <a:pt x="2701290" y="534035"/>
                  </a:lnTo>
                  <a:lnTo>
                    <a:pt x="2712974" y="591438"/>
                  </a:lnTo>
                  <a:lnTo>
                    <a:pt x="2714371" y="620649"/>
                  </a:lnTo>
                  <a:lnTo>
                    <a:pt x="2714371" y="3846449"/>
                  </a:lnTo>
                  <a:lnTo>
                    <a:pt x="2708529" y="3904488"/>
                  </a:lnTo>
                  <a:lnTo>
                    <a:pt x="2691256" y="3961003"/>
                  </a:lnTo>
                  <a:lnTo>
                    <a:pt x="2663190" y="4015867"/>
                  </a:lnTo>
                  <a:lnTo>
                    <a:pt x="2624708" y="4068737"/>
                  </a:lnTo>
                  <a:lnTo>
                    <a:pt x="2576449" y="4119359"/>
                  </a:lnTo>
                  <a:lnTo>
                    <a:pt x="2518918" y="4167504"/>
                  </a:lnTo>
                  <a:lnTo>
                    <a:pt x="2486787" y="4190593"/>
                  </a:lnTo>
                  <a:lnTo>
                    <a:pt x="2452497" y="4212958"/>
                  </a:lnTo>
                  <a:lnTo>
                    <a:pt x="2416175" y="4234599"/>
                  </a:lnTo>
                  <a:lnTo>
                    <a:pt x="2377948" y="4255477"/>
                  </a:lnTo>
                  <a:lnTo>
                    <a:pt x="2337689" y="4275556"/>
                  </a:lnTo>
                  <a:lnTo>
                    <a:pt x="2295652" y="4294809"/>
                  </a:lnTo>
                  <a:lnTo>
                    <a:pt x="2251709" y="4313212"/>
                  </a:lnTo>
                  <a:lnTo>
                    <a:pt x="2205990" y="4330725"/>
                  </a:lnTo>
                  <a:lnTo>
                    <a:pt x="2158746" y="4347324"/>
                  </a:lnTo>
                  <a:lnTo>
                    <a:pt x="2109851" y="4362983"/>
                  </a:lnTo>
                  <a:lnTo>
                    <a:pt x="2059304" y="4377664"/>
                  </a:lnTo>
                  <a:lnTo>
                    <a:pt x="2007362" y="4391355"/>
                  </a:lnTo>
                  <a:lnTo>
                    <a:pt x="1954022" y="4403991"/>
                  </a:lnTo>
                  <a:lnTo>
                    <a:pt x="1899284" y="4415586"/>
                  </a:lnTo>
                  <a:lnTo>
                    <a:pt x="1843404" y="4426077"/>
                  </a:lnTo>
                  <a:lnTo>
                    <a:pt x="1786127" y="4435436"/>
                  </a:lnTo>
                  <a:lnTo>
                    <a:pt x="1727834" y="4443653"/>
                  </a:lnTo>
                  <a:lnTo>
                    <a:pt x="1668399" y="4450689"/>
                  </a:lnTo>
                  <a:lnTo>
                    <a:pt x="1607947" y="4456518"/>
                  </a:lnTo>
                  <a:lnTo>
                    <a:pt x="1546478" y="4461090"/>
                  </a:lnTo>
                  <a:lnTo>
                    <a:pt x="1484249" y="4464405"/>
                  </a:lnTo>
                  <a:lnTo>
                    <a:pt x="1421002" y="4466412"/>
                  </a:lnTo>
                  <a:lnTo>
                    <a:pt x="1357122" y="4467085"/>
                  </a:lnTo>
                  <a:lnTo>
                    <a:pt x="1293241" y="4466412"/>
                  </a:lnTo>
                  <a:lnTo>
                    <a:pt x="1230122" y="4464405"/>
                  </a:lnTo>
                  <a:lnTo>
                    <a:pt x="1167892" y="4461090"/>
                  </a:lnTo>
                  <a:lnTo>
                    <a:pt x="1106424" y="4456518"/>
                  </a:lnTo>
                  <a:lnTo>
                    <a:pt x="1045972" y="4450689"/>
                  </a:lnTo>
                  <a:lnTo>
                    <a:pt x="986535" y="4443653"/>
                  </a:lnTo>
                  <a:lnTo>
                    <a:pt x="928116" y="4435436"/>
                  </a:lnTo>
                  <a:lnTo>
                    <a:pt x="870966" y="4426077"/>
                  </a:lnTo>
                  <a:lnTo>
                    <a:pt x="814958" y="4415586"/>
                  </a:lnTo>
                  <a:lnTo>
                    <a:pt x="760349" y="4403991"/>
                  </a:lnTo>
                  <a:lnTo>
                    <a:pt x="706881" y="4391355"/>
                  </a:lnTo>
                  <a:lnTo>
                    <a:pt x="654939" y="4377664"/>
                  </a:lnTo>
                  <a:lnTo>
                    <a:pt x="604520" y="4362983"/>
                  </a:lnTo>
                  <a:lnTo>
                    <a:pt x="555625" y="4347324"/>
                  </a:lnTo>
                  <a:lnTo>
                    <a:pt x="508253" y="4330725"/>
                  </a:lnTo>
                  <a:lnTo>
                    <a:pt x="462660" y="4313212"/>
                  </a:lnTo>
                  <a:lnTo>
                    <a:pt x="418719" y="4294809"/>
                  </a:lnTo>
                  <a:lnTo>
                    <a:pt x="376681" y="4275556"/>
                  </a:lnTo>
                  <a:lnTo>
                    <a:pt x="336423" y="4255477"/>
                  </a:lnTo>
                  <a:lnTo>
                    <a:pt x="298069" y="4234599"/>
                  </a:lnTo>
                  <a:lnTo>
                    <a:pt x="261747" y="4212958"/>
                  </a:lnTo>
                  <a:lnTo>
                    <a:pt x="227583" y="4190593"/>
                  </a:lnTo>
                  <a:lnTo>
                    <a:pt x="195452" y="4167504"/>
                  </a:lnTo>
                  <a:lnTo>
                    <a:pt x="165480" y="4143755"/>
                  </a:lnTo>
                  <a:lnTo>
                    <a:pt x="112522" y="4094340"/>
                  </a:lnTo>
                  <a:lnTo>
                    <a:pt x="69088" y="4042537"/>
                  </a:lnTo>
                  <a:lnTo>
                    <a:pt x="35814" y="3988689"/>
                  </a:lnTo>
                  <a:lnTo>
                    <a:pt x="13080" y="3932936"/>
                  </a:lnTo>
                  <a:lnTo>
                    <a:pt x="1397" y="3875659"/>
                  </a:lnTo>
                  <a:lnTo>
                    <a:pt x="0" y="3846449"/>
                  </a:lnTo>
                  <a:lnTo>
                    <a:pt x="0" y="620649"/>
                  </a:lnTo>
                </a:path>
              </a:pathLst>
            </a:custGeom>
            <a:ln w="25399">
              <a:solidFill>
                <a:srgbClr val="0809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2697" y="3179563"/>
              <a:ext cx="1461002" cy="312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2697" y="3674391"/>
              <a:ext cx="1461002" cy="3134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2697" y="4183340"/>
              <a:ext cx="1461002" cy="30931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44841" y="4216194"/>
            <a:ext cx="881539" cy="366223"/>
          </a:xfrm>
          <a:prstGeom prst="rect">
            <a:avLst/>
          </a:prstGeom>
        </p:spPr>
        <p:txBody>
          <a:bodyPr vert="horz" wrap="square" lIns="0" tIns="3334" rIns="0" bIns="0" rtlCol="0">
            <a:spAutoFit/>
          </a:bodyPr>
          <a:lstStyle/>
          <a:p>
            <a:pPr marL="9525" marR="3810" indent="202406" defTabSz="685800">
              <a:lnSpc>
                <a:spcPct val="105000"/>
              </a:lnSpc>
              <a:spcBef>
                <a:spcPts val="26"/>
              </a:spcBef>
            </a:pPr>
            <a:r>
              <a:rPr sz="1163" b="1" kern="0" spc="-8" dirty="0">
                <a:solidFill>
                  <a:srgbClr val="08090D"/>
                </a:solidFill>
                <a:latin typeface="Arial"/>
                <a:cs typeface="Arial"/>
              </a:rPr>
              <a:t>Vector </a:t>
            </a:r>
            <a:r>
              <a:rPr sz="1163" b="1" kern="0" spc="-26" dirty="0">
                <a:solidFill>
                  <a:srgbClr val="08090D"/>
                </a:solidFill>
                <a:latin typeface="Arial"/>
                <a:cs typeface="Arial"/>
              </a:rPr>
              <a:t>Embeddings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86438" y="3886200"/>
            <a:ext cx="314325" cy="57150"/>
          </a:xfrm>
          <a:custGeom>
            <a:avLst/>
            <a:gdLst/>
            <a:ahLst/>
            <a:cxnLst/>
            <a:rect l="l" t="t" r="r" b="b"/>
            <a:pathLst>
              <a:path w="419100" h="76200">
                <a:moveTo>
                  <a:pt x="418592" y="37719"/>
                </a:moveTo>
                <a:lnTo>
                  <a:pt x="393954" y="25400"/>
                </a:lnTo>
                <a:lnTo>
                  <a:pt x="355854" y="6400"/>
                </a:lnTo>
                <a:lnTo>
                  <a:pt x="355854" y="37719"/>
                </a:lnTo>
                <a:lnTo>
                  <a:pt x="355854" y="50800"/>
                </a:lnTo>
                <a:lnTo>
                  <a:pt x="355727" y="25400"/>
                </a:lnTo>
                <a:lnTo>
                  <a:pt x="355854" y="37719"/>
                </a:lnTo>
                <a:lnTo>
                  <a:pt x="355854" y="6400"/>
                </a:lnTo>
                <a:lnTo>
                  <a:pt x="343027" y="0"/>
                </a:lnTo>
                <a:lnTo>
                  <a:pt x="343154" y="25400"/>
                </a:lnTo>
                <a:lnTo>
                  <a:pt x="0" y="27305"/>
                </a:lnTo>
                <a:lnTo>
                  <a:pt x="127" y="52705"/>
                </a:lnTo>
                <a:lnTo>
                  <a:pt x="343281" y="50800"/>
                </a:lnTo>
                <a:lnTo>
                  <a:pt x="343408" y="76200"/>
                </a:lnTo>
                <a:lnTo>
                  <a:pt x="393065" y="50800"/>
                </a:lnTo>
                <a:lnTo>
                  <a:pt x="418592" y="37719"/>
                </a:lnTo>
                <a:close/>
              </a:path>
            </a:pathLst>
          </a:custGeom>
          <a:solidFill>
            <a:srgbClr val="08090D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1829" y="3751054"/>
            <a:ext cx="1597452" cy="29482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37223" y="2347864"/>
            <a:ext cx="1187768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1163" b="1" kern="0" dirty="0">
                <a:solidFill>
                  <a:srgbClr val="08090D"/>
                </a:solidFill>
                <a:latin typeface="Arial"/>
                <a:cs typeface="Arial"/>
              </a:rPr>
              <a:t>Vector</a:t>
            </a:r>
            <a:r>
              <a:rPr sz="1163" b="1" kern="0" spc="-53" dirty="0">
                <a:solidFill>
                  <a:srgbClr val="08090D"/>
                </a:solidFill>
                <a:latin typeface="Arial"/>
                <a:cs typeface="Arial"/>
              </a:rPr>
              <a:t> </a:t>
            </a:r>
            <a:r>
              <a:rPr sz="1163" b="1" kern="0" spc="-8" dirty="0">
                <a:solidFill>
                  <a:srgbClr val="08090D"/>
                </a:solidFill>
                <a:latin typeface="Arial"/>
                <a:cs typeface="Arial"/>
              </a:rPr>
              <a:t>Database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1147" y="2363871"/>
            <a:ext cx="646955" cy="59435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25078" y="2289571"/>
            <a:ext cx="1564481" cy="2684966"/>
          </a:xfrm>
          <a:prstGeom prst="rect">
            <a:avLst/>
          </a:prstGeom>
          <a:ln w="25400">
            <a:solidFill>
              <a:srgbClr val="476A8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685800"/>
            <a:endParaRPr sz="116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85800">
              <a:spcBef>
                <a:spcPts val="49"/>
              </a:spcBef>
            </a:pPr>
            <a:endParaRPr sz="116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58115" defTabSz="685800"/>
            <a:r>
              <a:rPr sz="1163" b="1" kern="0" spc="-8" dirty="0">
                <a:solidFill>
                  <a:srgbClr val="232525"/>
                </a:solidFill>
                <a:latin typeface="Arial"/>
                <a:cs typeface="Arial"/>
              </a:rPr>
              <a:t>Audio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>
              <a:spcBef>
                <a:spcPts val="146"/>
              </a:spcBef>
            </a:pP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18123" defTabSz="685800"/>
            <a:r>
              <a:rPr sz="1163" b="1" kern="0" spc="-15" dirty="0">
                <a:solidFill>
                  <a:srgbClr val="08090D"/>
                </a:solidFill>
                <a:latin typeface="Arial"/>
                <a:cs typeface="Arial"/>
              </a:rPr>
              <a:t>Text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/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>
              <a:spcBef>
                <a:spcPts val="1256"/>
              </a:spcBef>
            </a:pP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44304" defTabSz="685800"/>
            <a:r>
              <a:rPr sz="1163" b="1" kern="0" spc="-8" dirty="0">
                <a:solidFill>
                  <a:srgbClr val="08090D"/>
                </a:solidFill>
                <a:latin typeface="Arial"/>
                <a:cs typeface="Arial"/>
              </a:rPr>
              <a:t>Image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3423" y="5287089"/>
            <a:ext cx="1302544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1163" b="1" kern="0" spc="-8" dirty="0">
                <a:solidFill>
                  <a:srgbClr val="232525"/>
                </a:solidFill>
                <a:latin typeface="Arial"/>
                <a:cs typeface="Arial"/>
              </a:rPr>
              <a:t>Unstructured</a:t>
            </a:r>
            <a:r>
              <a:rPr sz="1163" b="1" kern="0" spc="-71" dirty="0">
                <a:solidFill>
                  <a:srgbClr val="232525"/>
                </a:solidFill>
                <a:latin typeface="Arial"/>
                <a:cs typeface="Arial"/>
              </a:rPr>
              <a:t> </a:t>
            </a:r>
            <a:r>
              <a:rPr sz="1163" b="1" kern="0" spc="-15" dirty="0">
                <a:solidFill>
                  <a:srgbClr val="232525"/>
                </a:solidFill>
                <a:latin typeface="Arial"/>
                <a:cs typeface="Arial"/>
              </a:rPr>
              <a:t>Data</a:t>
            </a:r>
            <a:endParaRPr sz="11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6713" y="3014663"/>
            <a:ext cx="450056" cy="1343025"/>
          </a:xfrm>
          <a:custGeom>
            <a:avLst/>
            <a:gdLst/>
            <a:ahLst/>
            <a:cxnLst/>
            <a:rect l="l" t="t" r="r" b="b"/>
            <a:pathLst>
              <a:path w="600075" h="1790700">
                <a:moveTo>
                  <a:pt x="0" y="0"/>
                </a:moveTo>
                <a:lnTo>
                  <a:pt x="79755" y="1777"/>
                </a:lnTo>
                <a:lnTo>
                  <a:pt x="151383" y="6730"/>
                </a:lnTo>
                <a:lnTo>
                  <a:pt x="211963" y="14477"/>
                </a:lnTo>
                <a:lnTo>
                  <a:pt x="258825" y="24637"/>
                </a:lnTo>
                <a:lnTo>
                  <a:pt x="299847" y="49657"/>
                </a:lnTo>
                <a:lnTo>
                  <a:pt x="299847" y="845566"/>
                </a:lnTo>
                <a:lnTo>
                  <a:pt x="310515" y="858774"/>
                </a:lnTo>
                <a:lnTo>
                  <a:pt x="387603" y="880618"/>
                </a:lnTo>
                <a:lnTo>
                  <a:pt x="448309" y="888364"/>
                </a:lnTo>
                <a:lnTo>
                  <a:pt x="519938" y="893444"/>
                </a:lnTo>
                <a:lnTo>
                  <a:pt x="599567" y="895223"/>
                </a:lnTo>
                <a:lnTo>
                  <a:pt x="519938" y="897001"/>
                </a:lnTo>
                <a:lnTo>
                  <a:pt x="448309" y="901954"/>
                </a:lnTo>
                <a:lnTo>
                  <a:pt x="387603" y="909701"/>
                </a:lnTo>
                <a:lnTo>
                  <a:pt x="340741" y="919733"/>
                </a:lnTo>
                <a:lnTo>
                  <a:pt x="299847" y="944880"/>
                </a:lnTo>
                <a:lnTo>
                  <a:pt x="299847" y="1740789"/>
                </a:lnTo>
                <a:lnTo>
                  <a:pt x="289051" y="1753997"/>
                </a:lnTo>
                <a:lnTo>
                  <a:pt x="258825" y="1765808"/>
                </a:lnTo>
                <a:lnTo>
                  <a:pt x="211963" y="1775841"/>
                </a:lnTo>
                <a:lnTo>
                  <a:pt x="151383" y="1783588"/>
                </a:lnTo>
                <a:lnTo>
                  <a:pt x="79755" y="1788668"/>
                </a:lnTo>
                <a:lnTo>
                  <a:pt x="0" y="1790319"/>
                </a:lnTo>
              </a:path>
            </a:pathLst>
          </a:custGeom>
          <a:ln w="38100">
            <a:solidFill>
              <a:srgbClr val="608FB6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3194" y="3395514"/>
            <a:ext cx="985838" cy="17814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8919" y="3714751"/>
            <a:ext cx="778669" cy="19288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28913" y="4029075"/>
            <a:ext cx="935831" cy="15716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024664" y="5746670"/>
            <a:ext cx="2360771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Acknowledgement:</a:t>
            </a:r>
            <a:r>
              <a:rPr sz="713" kern="0" spc="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Slides</a:t>
            </a:r>
            <a:r>
              <a:rPr sz="713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taken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Sam</a:t>
            </a:r>
            <a:r>
              <a:rPr sz="713" kern="0" spc="7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Partee,</a:t>
            </a:r>
            <a:r>
              <a:rPr sz="713" kern="0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Applied</a:t>
            </a:r>
            <a:r>
              <a:rPr sz="713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713" kern="0" spc="-19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endParaRPr sz="71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5A0E39-D513-9A96-046D-637C156A0B53}"/>
              </a:ext>
            </a:extLst>
          </p:cNvPr>
          <p:cNvSpPr txBox="1"/>
          <p:nvPr/>
        </p:nvSpPr>
        <p:spPr>
          <a:xfrm>
            <a:off x="1848585" y="6309320"/>
            <a:ext cx="38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by </a:t>
            </a:r>
            <a:r>
              <a:rPr lang="en-US" sz="1800" spc="-8" dirty="0"/>
              <a:t>Prashant</a:t>
            </a:r>
            <a:r>
              <a:rPr lang="en-US" sz="1800" spc="-101" dirty="0"/>
              <a:t> </a:t>
            </a:r>
            <a:r>
              <a:rPr lang="en-US" sz="1800" spc="-8" dirty="0"/>
              <a:t>Pandey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78C3-2B05-EDD8-218B-62DD51A6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or vector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26299-8456-007B-D37D-253B1D4B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3F362-16C5-CCFC-B260-210D5540D0CC}"/>
                  </a:ext>
                </a:extLst>
              </p:cNvPr>
              <p:cNvSpPr txBox="1"/>
              <p:nvPr/>
            </p:nvSpPr>
            <p:spPr>
              <a:xfrm>
                <a:off x="683568" y="1700808"/>
                <a:ext cx="777686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Semantic (vector) search </a:t>
                </a:r>
                <a:r>
                  <a:rPr lang="en-US" dirty="0"/>
                  <a:t>Given a dense vector query q and a vector database of document vectors return the </a:t>
                </a:r>
                <a:r>
                  <a:rPr lang="en-US" i="1" dirty="0"/>
                  <a:t>k</a:t>
                </a:r>
                <a:r>
                  <a:rPr lang="en-US" dirty="0"/>
                  <a:t>-most similar (e.g., using cosine similarity) documents to </a:t>
                </a:r>
                <a:r>
                  <a:rPr lang="en-US" i="1" dirty="0"/>
                  <a:t>q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-nearest neighborhood search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-nearest neighborhood search</a:t>
                </a: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Baseline approach</a:t>
                </a:r>
              </a:p>
              <a:p>
                <a:r>
                  <a:rPr lang="en-US" dirty="0"/>
                  <a:t>calculate the distance between </a:t>
                </a:r>
                <a:r>
                  <a:rPr lang="en-US" i="1" dirty="0"/>
                  <a:t>q</a:t>
                </a:r>
                <a:r>
                  <a:rPr lang="en-US" dirty="0"/>
                  <a:t> and all documents</a:t>
                </a: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How to do this efficiently?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3F362-16C5-CCFC-B260-210D5540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7776864" cy="3139321"/>
              </a:xfrm>
              <a:prstGeom prst="rect">
                <a:avLst/>
              </a:prstGeom>
              <a:blipFill>
                <a:blip r:embed="rId2"/>
                <a:stretch>
                  <a:fillRect l="-627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27CA62-C97C-88AC-BBE1-EB930A8ACD0E}"/>
              </a:ext>
            </a:extLst>
          </p:cNvPr>
          <p:cNvSpPr txBox="1"/>
          <p:nvPr/>
        </p:nvSpPr>
        <p:spPr>
          <a:xfrm>
            <a:off x="611560" y="5275074"/>
            <a:ext cx="724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Classic (symbolic) search</a:t>
            </a:r>
            <a:r>
              <a:rPr lang="en-US" sz="1800" dirty="0"/>
              <a:t>: dictionary and inverted indexes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5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0F3A4-0D51-FA49-AAAD-120871E89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EDEB-1307-205E-05E2-9D23D008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or vector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97C7F-4B2F-36E2-848E-F4B2D137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4CF7E-164E-4DA4-3425-8048E4B1C51A}"/>
              </a:ext>
            </a:extLst>
          </p:cNvPr>
          <p:cNvSpPr txBox="1"/>
          <p:nvPr/>
        </p:nvSpPr>
        <p:spPr>
          <a:xfrm>
            <a:off x="971600" y="2276872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Index-based approaches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Hashing-based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Tree-based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Quantization-based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Proximity graph (PG)-based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60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1957</Words>
  <Application>Microsoft Office PowerPoint</Application>
  <PresentationFormat>On-screen Show (4:3)</PresentationFormat>
  <Paragraphs>376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Cambria Math</vt:lpstr>
      <vt:lpstr>Consolas</vt:lpstr>
      <vt:lpstr>Elena</vt:lpstr>
      <vt:lpstr>Inter</vt:lpstr>
      <vt:lpstr>LMRoman10-Regular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Semantic (vector) Search</vt:lpstr>
      <vt:lpstr>Διανυσματική Ανάκτηση</vt:lpstr>
      <vt:lpstr>Vector Similarity Search</vt:lpstr>
      <vt:lpstr>Vector database</vt:lpstr>
      <vt:lpstr>Semantic or vector search</vt:lpstr>
      <vt:lpstr>Semantic or vector search</vt:lpstr>
      <vt:lpstr>Vector databases</vt:lpstr>
      <vt:lpstr>Metric-space vector databases</vt:lpstr>
      <vt:lpstr>Hash-based vector databases</vt:lpstr>
      <vt:lpstr>Graph-based vector databases</vt:lpstr>
      <vt:lpstr>Hybrid vector databases</vt:lpstr>
      <vt:lpstr>Cloud-native vector databases</vt:lpstr>
      <vt:lpstr>Specialized vector databases</vt:lpstr>
      <vt:lpstr>PowerPoint Presentation</vt:lpstr>
      <vt:lpstr>PowerPoint Presentation</vt:lpstr>
      <vt:lpstr>PowerPoint Presentation</vt:lpstr>
      <vt:lpstr>Semantic or neural search</vt:lpstr>
      <vt:lpstr>Neural (semantic) search in Lucene (solr)</vt:lpstr>
      <vt:lpstr>PowerPoint Presentation</vt:lpstr>
      <vt:lpstr>PowerPoint Presentation</vt:lpstr>
      <vt:lpstr>Learning to rank</vt:lpstr>
      <vt:lpstr>Learning to rank</vt:lpstr>
      <vt:lpstr>Learning to 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 database for LLMs</vt:lpstr>
      <vt:lpstr>Context retrieval (RAG)</vt:lpstr>
      <vt:lpstr>Long term memory for LLMs</vt:lpstr>
      <vt:lpstr>LLM query caching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EVANGELIA PITOURA</cp:lastModifiedBy>
  <cp:revision>455</cp:revision>
  <dcterms:created xsi:type="dcterms:W3CDTF">2012-10-10T06:53:19Z</dcterms:created>
  <dcterms:modified xsi:type="dcterms:W3CDTF">2025-03-28T14:32:11Z</dcterms:modified>
</cp:coreProperties>
</file>