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06"/>
  </p:notesMasterIdLst>
  <p:handoutMasterIdLst>
    <p:handoutMasterId r:id="rId107"/>
  </p:handoutMasterIdLst>
  <p:sldIdLst>
    <p:sldId id="1535" r:id="rId2"/>
    <p:sldId id="1500" r:id="rId3"/>
    <p:sldId id="1206" r:id="rId4"/>
    <p:sldId id="1485" r:id="rId5"/>
    <p:sldId id="1486" r:id="rId6"/>
    <p:sldId id="1488" r:id="rId7"/>
    <p:sldId id="1218" r:id="rId8"/>
    <p:sldId id="1350" r:id="rId9"/>
    <p:sldId id="357" r:id="rId10"/>
    <p:sldId id="358" r:id="rId11"/>
    <p:sldId id="361" r:id="rId12"/>
    <p:sldId id="1536" r:id="rId13"/>
    <p:sldId id="1478" r:id="rId14"/>
    <p:sldId id="1349" r:id="rId15"/>
    <p:sldId id="1243" r:id="rId16"/>
    <p:sldId id="1244" r:id="rId17"/>
    <p:sldId id="1245" r:id="rId18"/>
    <p:sldId id="1296" r:id="rId19"/>
    <p:sldId id="1482" r:id="rId20"/>
    <p:sldId id="1246" r:id="rId21"/>
    <p:sldId id="1247" r:id="rId22"/>
    <p:sldId id="1297" r:id="rId23"/>
    <p:sldId id="1249" r:id="rId24"/>
    <p:sldId id="1250" r:id="rId25"/>
    <p:sldId id="1251" r:id="rId26"/>
    <p:sldId id="1542" r:id="rId27"/>
    <p:sldId id="1252" r:id="rId28"/>
    <p:sldId id="1338" r:id="rId29"/>
    <p:sldId id="1253" r:id="rId30"/>
    <p:sldId id="1537" r:id="rId31"/>
    <p:sldId id="1254" r:id="rId32"/>
    <p:sldId id="1539" r:id="rId33"/>
    <p:sldId id="1343" r:id="rId34"/>
    <p:sldId id="1483" r:id="rId35"/>
    <p:sldId id="1255" r:id="rId36"/>
    <p:sldId id="1526" r:id="rId37"/>
    <p:sldId id="1257" r:id="rId38"/>
    <p:sldId id="1339" r:id="rId39"/>
    <p:sldId id="1258" r:id="rId40"/>
    <p:sldId id="1259" r:id="rId41"/>
    <p:sldId id="1260" r:id="rId42"/>
    <p:sldId id="1261" r:id="rId43"/>
    <p:sldId id="1283" r:id="rId44"/>
    <p:sldId id="1540" r:id="rId45"/>
    <p:sldId id="675" r:id="rId46"/>
    <p:sldId id="757" r:id="rId47"/>
    <p:sldId id="837" r:id="rId48"/>
    <p:sldId id="838" r:id="rId49"/>
    <p:sldId id="859" r:id="rId50"/>
    <p:sldId id="759" r:id="rId51"/>
    <p:sldId id="879" r:id="rId52"/>
    <p:sldId id="880" r:id="rId53"/>
    <p:sldId id="878" r:id="rId54"/>
    <p:sldId id="881" r:id="rId55"/>
    <p:sldId id="908" r:id="rId56"/>
    <p:sldId id="882" r:id="rId57"/>
    <p:sldId id="877" r:id="rId58"/>
    <p:sldId id="884" r:id="rId59"/>
    <p:sldId id="840" r:id="rId60"/>
    <p:sldId id="750" r:id="rId61"/>
    <p:sldId id="751" r:id="rId62"/>
    <p:sldId id="841" r:id="rId63"/>
    <p:sldId id="763" r:id="rId64"/>
    <p:sldId id="752" r:id="rId65"/>
    <p:sldId id="842" r:id="rId66"/>
    <p:sldId id="766" r:id="rId67"/>
    <p:sldId id="754" r:id="rId68"/>
    <p:sldId id="843" r:id="rId69"/>
    <p:sldId id="844" r:id="rId70"/>
    <p:sldId id="845" r:id="rId71"/>
    <p:sldId id="846" r:id="rId72"/>
    <p:sldId id="1541" r:id="rId73"/>
    <p:sldId id="847" r:id="rId74"/>
    <p:sldId id="848" r:id="rId75"/>
    <p:sldId id="849" r:id="rId76"/>
    <p:sldId id="850" r:id="rId77"/>
    <p:sldId id="900" r:id="rId78"/>
    <p:sldId id="901" r:id="rId79"/>
    <p:sldId id="902" r:id="rId80"/>
    <p:sldId id="851" r:id="rId81"/>
    <p:sldId id="852" r:id="rId82"/>
    <p:sldId id="903" r:id="rId83"/>
    <p:sldId id="853" r:id="rId84"/>
    <p:sldId id="854" r:id="rId85"/>
    <p:sldId id="904" r:id="rId86"/>
    <p:sldId id="857" r:id="rId87"/>
    <p:sldId id="860" r:id="rId88"/>
    <p:sldId id="861" r:id="rId89"/>
    <p:sldId id="862" r:id="rId90"/>
    <p:sldId id="875" r:id="rId91"/>
    <p:sldId id="863" r:id="rId92"/>
    <p:sldId id="864" r:id="rId93"/>
    <p:sldId id="865" r:id="rId94"/>
    <p:sldId id="866" r:id="rId95"/>
    <p:sldId id="867" r:id="rId96"/>
    <p:sldId id="868" r:id="rId97"/>
    <p:sldId id="869" r:id="rId98"/>
    <p:sldId id="906" r:id="rId99"/>
    <p:sldId id="870" r:id="rId100"/>
    <p:sldId id="871" r:id="rId101"/>
    <p:sldId id="905" r:id="rId102"/>
    <p:sldId id="872" r:id="rId103"/>
    <p:sldId id="873" r:id="rId104"/>
    <p:sldId id="874" r:id="rId105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9900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1" autoAdjust="0"/>
    <p:restoredTop sz="96370" autoAdjust="0"/>
  </p:normalViewPr>
  <p:slideViewPr>
    <p:cSldViewPr>
      <p:cViewPr varScale="1">
        <p:scale>
          <a:sx n="127" d="100"/>
          <a:sy n="127" d="100"/>
        </p:scale>
        <p:origin x="89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45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28.03.2025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80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1:08:38.286"/>
    </inkml:context>
    <inkml:brush xml:id="br0">
      <inkml:brushProperty name="width" value="0.3" units="cm"/>
      <inkml:brushProperty name="height" value="0.6" units="cm"/>
      <inkml:brushProperty name="color" value="#FFFF6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1,'11'5,"1"0,19 4,-9-3,306 77,-233-67,150 7,282-23,-246-4,2323 4,-1313 0,-1246-2,74-13,-2-1,33-6,-47 5,-61 9,-32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62 225 856,'0'0'1841,"-5"-15"-1376,-32-126 1271,36 134-1593,-2-5 376,0 0-1,-1 0 0,-5-13 1,9 59-360,6 12-77,2 0 1,26 83 0,-18-75 1,2 6 91,12 49-115,-28-95-87,1 0 0,-2 0 0,0 0 0,-1 0 0,-2 27 0,1-37-66,0-1 0,0 1 0,0-1 1,-1 1-1,1-1 0,-1 0 0,0 0 0,0 1 0,0-1 0,0-1 0,-1 1 1,-4 5-1,-1-1-729,-1 0 0,-17 11 0,-5-2-2800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80 126 4481,'0'0'1351,"-8"17"-1318,-29 57-9,31-61 41,1 1 0,0-1 0,0 1 0,2 0 0,-4 28 0,4-22 20,8-167 1019,-1 129-1109,0-1 0,1 1-1,1 1 1,1-1 0,1 1 0,11-21-1,4-6-47,-22 43 57,-1 0 0,1 0 0,0 1 0,0-1 0,0 0 0,0 1 1,0-1-1,0 1 0,0-1 0,0 1 0,0 0 0,0-1 0,0 1 1,0 0-1,0 0 0,0 0 0,0 0 0,1 0 0,0 0 0,29 1 75,-21-1-63,27-1 218,-26-1-173,1 2 0,-1-1 1,1 2-1,-1-1 0,0 2 0,18 3 1,-28-4-75,-1-1 1,1 1 0,0-1-1,-1 1 1,1 0 0,-1-1-1,1 1 1,0 0 0,-1-1-1,0 1 1,1 0 0,-1 0-1,1 0 1,-1 0 0,0-1-1,0 1 1,1 0 0,-1 0-1,0 0 1,0 0 0,0 0-1,0 1 1,-1 26-882,1-19 258,0 7-1543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1328,'0'0'3765,"0"-3"-3445,0-7-80,0 7-112,1 13 132,4 9-113,1-1-1,15 33 0,-5-14-3,39 80 394,8 22 223,-69-155 2453,-6-14-6996,6 15-606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86 155 312,'0'0'5813,"0"-9"-5574,-9 159 295,0 6-393,9-156-259,-1 18 463,-1-13 112,-3-10-438,-7-26-28,2-1 1,1-1-1,1 1 1,2-1-1,-4-64 1,8 80-14,1 2 4,0 0 1,1 0 0,2-21 0,-1 32 12,-1 0 0,1 0 0,0-1 0,1 1 0,-1 0 0,1 1 0,0-1 0,0 0 0,0 0 0,0 1 0,1-1 0,-1 1 0,1 0 0,0 0 0,0 0 0,5-4 0,1 1-9,-1 1 0,1 0-1,0 0 1,0 1 0,0 0 0,1 1 0,0 0 0,15-2 0,1 1 35,0 2 0,29 0 0,-53 2-24,0 0-1,0 0 1,0 0 0,0 1 0,0-1 0,0 0-1,0 1 1,0-1 0,-1 1 0,1 0-1,0-1 1,0 1 0,0 0 0,-1 0 0,1 0-1,0 1 1,-1-1 0,1 0 0,-1 1-1,1-1 1,-1 1 0,0-1 0,0 1 0,0-1-1,0 1 1,0 0 0,0 0 0,0-1-1,0 1 1,0 0 0,-1 0 0,1 0-1,-1 0 1,1 3 0,-1 0 17,0 0-1,0 1 1,0-1-1,-1 0 1,1 0-1,-1 0 1,-1 0-1,1 0 1,-1 0-1,1-1 1,-1 1-1,-5 8 1,-79 101-54,60-82 74,2 0 0,-32 53 0,54-80-57,-1-1-1,1 1 1,0 0-1,0-1 1,1 1-1,-1 0 1,1 0-1,0 0 1,1 0-1,-1 0 1,1 1-1,0 5 1,0-10 20,1-1 1,-1 1-1,0 0 1,1-1-1,-1 0 1,0 1 0,1-1-1,-1 1 1,1-1-1,-1 1 1,1-1-1,-1 0 1,1 1-1,-1-1 1,1 0-1,-1 1 1,1-1-1,0 0 1,-1 0-1,1 0 1,-1 0-1,1 1 1,0-1-1,0 0 1,19 1 28,-18-1-13,21 1-38,-1-2-1,1-1 1,-1 0-1,43-11 0,-27 1-1431,67-29 0,-59 19-2261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3321,'0'0'2651,"-5"3"-2008,-17 15-513,1 1 1,0 0 0,1 1 0,2 2-1,0 0 1,1 0 0,1 2-1,2 0 1,-13 27 0,22-39-105,0 1 1,1 0-1,1 0 0,0 1 1,1-1-1,0 1 1,1-1-1,1 1 0,1 19 1,-1-31-34,0 0 0,1 0 0,-1 0 0,1 0 0,-1 0 0,1-1 0,0 1 0,-1 0 0,1-1 0,0 1 0,0 0 0,0-1 0,0 1 0,1-1 0,-1 0 0,0 1-1,1-1 1,-1 0 0,1 0 0,-1 1 0,1-1 0,-1-1 0,1 1 0,0 0 0,-1 0 0,1 0 0,0-1 0,2 1 0,5 1-67,0-1 0,0 0 0,1 0 0,14-2 0,-9 1-12,-7 0-157,1-1 0,-1 0 0,0 0 0,0-1 0,0 0 0,0 0 0,0-1 0,0 0 0,0-1 0,-1 1 0,0-1 1,12-9-1,10-8-1869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57 488,'0'0'4849,"4"14"-4397,11 56 311,26 97-36,-34-144-663,1-1 0,1 0-1,1 0 1,1 0 0,16 23 0,-25-43-38,-1 0 1,1 0-1,-1 0 1,1 0-1,0-1 1,0 1-1,0-1 1,0 1-1,3 1 1,-4-3 20,-1 1 1,1-1 0,0 0-1,0 0 1,-1 0 0,1 0-1,0 1 1,0-1-1,0 0 1,-1 0 0,1 0-1,0-1 1,0 1 0,-1 0-1,1 0 1,0 0-1,0-1 1,-1 1 0,1 0-1,0-1 1,0 1 0,-1 0-1,1-1 1,0 1-1,-1-1 1,1 1 0,-1-1-1,1 1 1,-1-1 0,1 0-1,-1 1 1,1-1-1,0-1 1,9-16 266,-1 0-1,-1-1 1,-1 0 0,7-25-1,-3 8-150,3-5-366,-2 0 0,-2-1 0,-2 0-1,-1 0 1,1-69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5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4241,'0'0'4253,"0"-2"-4149,0 5-120,0 59 110,-2 10 195,4-1 0,15 96 0,-15-156-288,-1-10-108,-1 1-1,1-1 0,-1 0 0,1 1 0,-1-1 0,0 1 0,0-1 0,1 1 0,-1 0 0,0-1 1,0 1-1,-1-1 0,1 1 0,0-1 0,0 1 0,-1-1 0,1 1 0,-1-1 0,1 1 1,-1-1-1,0 0 0,-1 3 0,-16 8-2106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9:19:5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3913,'0'0'2472,"-2"-4"-2464,-5 4-5313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09:32:1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7034,'0'0'1592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1:08:41.020"/>
    </inkml:context>
    <inkml:brush xml:id="br0">
      <inkml:brushProperty name="width" value="0.3" units="cm"/>
      <inkml:brushProperty name="height" value="0.6" units="cm"/>
      <inkml:brushProperty name="color" value="#FFFF6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0,'5992'0,"-5971"0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1:30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0 904,'0'0'416,"68"58"-408,-59-46-8,-2-2 8,2 0-8,-2-4-40,-3-2-600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08:4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72,'0'0'240,"0"2"-272,-8 2 32,-1 0-120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5T11:10:35.1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11:3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1728,'0'0'0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30:17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35 104,'0'0'2118,"-5"-4"-1683,-3-1-282,-18-18 834,15 21-3268,7 2 1461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30:17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35 104,'0'0'2118,"-5"-4"-1683,-3-1-282,-18-18 834,15 21-3268,7 2 1461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19:46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9 176,'0'0'832,"-100"0"-440,64-2-392,5-2-200,0 2-1000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</a:t>
            </a:r>
            <a:r>
              <a:rPr lang="el-GR" dirty="0"/>
              <a:t>και</a:t>
            </a:r>
            <a:r>
              <a:rPr lang="el-GR" baseline="0" dirty="0"/>
              <a:t> 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As before, the first byte of each entry encodes the number of characters.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 size vs</a:t>
            </a:r>
            <a:r>
              <a:rPr lang="en-US" baseline="0" dirty="0"/>
              <a:t> token size</a:t>
            </a:r>
            <a:endParaRPr lang="en-US" dirty="0"/>
          </a:p>
          <a:p>
            <a:r>
              <a:rPr lang="en-US" dirty="0"/>
              <a:t>You</a:t>
            </a:r>
            <a:r>
              <a:rPr lang="en-US" baseline="0" dirty="0"/>
              <a:t> should expect to decrease due to lemmatization/stemming</a:t>
            </a:r>
          </a:p>
          <a:p>
            <a:r>
              <a:rPr lang="en-US" baseline="0" dirty="0"/>
              <a:t>Common words are short (think of </a:t>
            </a:r>
            <a:r>
              <a:rPr lang="en-US" baseline="0" dirty="0" err="1"/>
              <a:t>stopwords</a:t>
            </a:r>
            <a:r>
              <a:rPr lang="en-US" baseline="0" dirty="0"/>
              <a:t>), many tokens are short </a:t>
            </a:r>
            <a:r>
              <a:rPr lang="en-US" baseline="0" dirty="0">
                <a:sym typeface="Wingdings" panose="05000000000000000000" pitchFamily="2" charset="2"/>
              </a:rPr>
              <a:t> average small  -- appear only once in the dictionary</a:t>
            </a:r>
          </a:p>
          <a:p>
            <a:r>
              <a:rPr lang="en-US" dirty="0"/>
              <a:t>T =</a:t>
            </a:r>
          </a:p>
          <a:p>
            <a:r>
              <a:rPr lang="en-US" dirty="0"/>
              <a:t>number of documents</a:t>
            </a:r>
            <a:r>
              <a:rPr lang="en-US" baseline="0" dirty="0"/>
              <a:t> x distinct terms per document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 size vs</a:t>
            </a:r>
            <a:r>
              <a:rPr lang="en-US" baseline="0" dirty="0"/>
              <a:t> token size</a:t>
            </a:r>
            <a:endParaRPr lang="en-US" dirty="0"/>
          </a:p>
          <a:p>
            <a:r>
              <a:rPr lang="en-US" dirty="0"/>
              <a:t>You</a:t>
            </a:r>
            <a:r>
              <a:rPr lang="en-US" baseline="0" dirty="0"/>
              <a:t> should expect to decrease due to lemmatization/stemming</a:t>
            </a:r>
          </a:p>
          <a:p>
            <a:r>
              <a:rPr lang="en-US" baseline="0" dirty="0"/>
              <a:t>Common words are short (think of </a:t>
            </a:r>
            <a:r>
              <a:rPr lang="en-US" baseline="0" dirty="0" err="1"/>
              <a:t>stopwords</a:t>
            </a:r>
            <a:r>
              <a:rPr lang="en-US" baseline="0" dirty="0"/>
              <a:t>), many tokens are short </a:t>
            </a:r>
            <a:r>
              <a:rPr lang="en-US" baseline="0" dirty="0">
                <a:sym typeface="Wingdings" panose="05000000000000000000" pitchFamily="2" charset="2"/>
              </a:rPr>
              <a:t> average small  -- appear only once in the dictionary</a:t>
            </a:r>
          </a:p>
          <a:p>
            <a:r>
              <a:rPr lang="en-US" dirty="0"/>
              <a:t>T =</a:t>
            </a:r>
          </a:p>
          <a:p>
            <a:r>
              <a:rPr lang="en-US" dirty="0"/>
              <a:t>number of documents</a:t>
            </a:r>
            <a:r>
              <a:rPr lang="en-US" baseline="0" dirty="0"/>
              <a:t> x distinct terms per document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555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</a:t>
            </a:r>
            <a:r>
              <a:rPr lang="en-US" baseline="0" dirty="0"/>
              <a:t> get richer</a:t>
            </a:r>
          </a:p>
          <a:p>
            <a:r>
              <a:rPr lang="el-GR" baseline="0" dirty="0"/>
              <a:t>Το 1% του πληθυσμού το 50% πλούτου</a:t>
            </a:r>
          </a:p>
          <a:p>
            <a:r>
              <a:rPr lang="el-GR" baseline="0" dirty="0"/>
              <a:t>Πληθυσμός πόλεων, αριθμό </a:t>
            </a:r>
            <a:r>
              <a:rPr lang="en-US" baseline="0" dirty="0"/>
              <a:t>followers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0" dirty="0"/>
              <a:t> bytes per term. Few words in English more than 20 characters</a:t>
            </a:r>
          </a:p>
          <a:p>
            <a:r>
              <a:rPr lang="en-US" baseline="0" dirty="0"/>
              <a:t>4 bytes pointers -&gt; 4GB address space (more bytes may be needed for larger collections)</a:t>
            </a:r>
          </a:p>
          <a:p>
            <a:r>
              <a:rPr lang="en-US" baseline="0" dirty="0"/>
              <a:t>1GB = 10^9 * 8 bits </a:t>
            </a:r>
            <a:r>
              <a:rPr lang="el-GR" baseline="0" dirty="0"/>
              <a:t>ή </a:t>
            </a:r>
            <a:r>
              <a:rPr lang="en-US" baseline="0" dirty="0"/>
              <a:t>2^30 * 8 bits</a:t>
            </a:r>
          </a:p>
          <a:p>
            <a:r>
              <a:rPr lang="en-US" baseline="0" dirty="0"/>
              <a:t>Pointers 2*32 bits total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>
              <a:ea typeface="+mn-ea"/>
              <a:cs typeface="Arial Unicode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019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C0D7-D61E-4C36-824E-2C016B9C5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4F1-9DF7-4EB8-AF1B-FF1B665B2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69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AF7B-E247-4AA5-97DB-C858130D4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7C44-CE31-44A2-9F98-32C06BA75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D03A-87B7-4331-B7E5-AAEC9B8BF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D4CE-F0D2-4490-BE9C-8D3F94B1B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A190-4700-4A0A-AB0B-252EB0E95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273-BAA5-4233-9C4E-DE6667199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>
              <a:ea typeface="+mn-ea"/>
              <a:cs typeface="Arial Unicode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7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5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27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12" Type="http://schemas.openxmlformats.org/officeDocument/2006/relationships/customXml" Target="../ink/ink14.xml"/><Relationship Id="rId1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1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NULL"/><Relationship Id="rId14" Type="http://schemas.openxmlformats.org/officeDocument/2006/relationships/customXml" Target="../ink/ink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2.png"/><Relationship Id="rId4" Type="http://schemas.openxmlformats.org/officeDocument/2006/relationships/customXml" Target="../ink/ink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NUL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42E1-5DD1-F932-1713-1ABD0EAE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B6307817-586C-4E86-A14B-D98A67C731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96952"/>
            <a:ext cx="7200800" cy="19442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Επεκτάσεις Ευρετηρίου.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 </a:t>
            </a:r>
            <a:r>
              <a:rPr lang="el-GR" sz="3600">
                <a:solidFill>
                  <a:schemeClr val="bg1"/>
                </a:solidFill>
                <a:ea typeface="ＭＳ Ｐゴシック" pitchFamily="-112" charset="-128"/>
              </a:rPr>
              <a:t>Στατιστικά Συλλογής. </a:t>
            </a: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Συμπίεση</a:t>
            </a:r>
            <a:endParaRPr lang="en-US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04A15-B3A9-BFF2-8E47-F67D33DFD51C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5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05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35224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+:</a:t>
            </a:r>
            <a:endParaRPr lang="en-US" sz="36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judgment/</a:t>
            </a:r>
            <a:r>
              <a:rPr lang="en-US" dirty="0" err="1">
                <a:ea typeface="ＭＳ Ｐゴシック" pitchFamily="-112" charset="-128"/>
              </a:rPr>
              <a:t>judgement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/>
              <a:t>resume</a:t>
            </a:r>
            <a:r>
              <a:rPr lang="en-US" dirty="0"/>
              <a:t> vs. </a:t>
            </a:r>
            <a:r>
              <a:rPr lang="en-US" i="1" dirty="0"/>
              <a:t>r</a:t>
            </a:r>
            <a:r>
              <a:rPr lang="en-US" i="1" dirty="0">
                <a:cs typeface="Calibri"/>
              </a:rPr>
              <a:t>é</a:t>
            </a:r>
            <a:r>
              <a:rPr lang="en-US" i="1" dirty="0"/>
              <a:t>sum</a:t>
            </a:r>
            <a:r>
              <a:rPr lang="en-US" i="1" dirty="0">
                <a:cs typeface="Calibri"/>
              </a:rPr>
              <a:t>é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84603" y="18297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Άλλες κωδικοποιήσεις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19100" y="1905000"/>
            <a:ext cx="8305800" cy="1981200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-112" charset="-128"/>
              </a:rPr>
              <a:t>Αντί για </a:t>
            </a:r>
            <a:r>
              <a:rPr lang="en-US" sz="2400" dirty="0">
                <a:ea typeface="ＭＳ Ｐゴシック" pitchFamily="-112" charset="-128"/>
              </a:rPr>
              <a:t>bytes</a:t>
            </a:r>
            <a:r>
              <a:rPr lang="el-GR" sz="2400" dirty="0">
                <a:ea typeface="ＭＳ Ｐゴシック" pitchFamily="-112" charset="-128"/>
              </a:rPr>
              <a:t>, δηλαδή 8 </a:t>
            </a:r>
            <a:r>
              <a:rPr lang="en-US" sz="2400" dirty="0">
                <a:ea typeface="ＭＳ Ｐゴシック" pitchFamily="-112" charset="-128"/>
              </a:rPr>
              <a:t>bits, </a:t>
            </a:r>
            <a:r>
              <a:rPr lang="el-GR" sz="2400" dirty="0">
                <a:ea typeface="ＭＳ Ｐゴシック" pitchFamily="-112" charset="-128"/>
              </a:rPr>
              <a:t>άλλες μονάδες πχ 3</a:t>
            </a:r>
            <a:r>
              <a:rPr lang="en-US" sz="2400" dirty="0">
                <a:ea typeface="ＭＳ Ｐゴシック" pitchFamily="-112" charset="-128"/>
              </a:rPr>
              <a:t>2 bits (words), 16 bits, 4 bits (nibbles).</a:t>
            </a:r>
            <a:endParaRPr lang="el-GR" sz="2400" dirty="0">
              <a:ea typeface="ＭＳ Ｐゴシック" pitchFamily="-112" charset="-128"/>
            </a:endParaRPr>
          </a:p>
          <a:p>
            <a:endParaRPr lang="en-US" sz="900" dirty="0">
              <a:ea typeface="ＭＳ Ｐゴシック" pitchFamily="-112" charset="-128"/>
            </a:endParaRPr>
          </a:p>
          <a:p>
            <a:pPr>
              <a:buNone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Compression ratio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speed of decompression</a:t>
            </a:r>
          </a:p>
          <a:p>
            <a:pPr lvl="1"/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ea typeface="ＭＳ Ｐゴシック" pitchFamily="-112" charset="-128"/>
              </a:rPr>
              <a:t>byte </a:t>
            </a:r>
            <a:r>
              <a:rPr lang="el-GR" sz="2400" dirty="0">
                <a:ea typeface="ＭＳ Ｐゴシック" pitchFamily="-112" charset="-128"/>
              </a:rPr>
              <a:t>χάνουμε κάποιο χώρο αν πολύ μικρά διάκενα </a:t>
            </a:r>
            <a:r>
              <a:rPr lang="en-US" sz="2400" dirty="0">
                <a:ea typeface="ＭＳ Ｐゴシック" pitchFamily="-112" charset="-128"/>
              </a:rPr>
              <a:t>– nibbles </a:t>
            </a:r>
            <a:r>
              <a:rPr lang="el-GR" sz="2400" dirty="0">
                <a:ea typeface="ＭＳ Ｐゴシック" pitchFamily="-112" charset="-128"/>
              </a:rPr>
              <a:t>καλύτερα σε αυτές τις περιπτώσεις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lvl="1"/>
            <a:r>
              <a:rPr lang="el-GR" sz="2400" dirty="0">
                <a:ea typeface="ＭＳ Ｐゴシック" pitchFamily="-112" charset="-128"/>
              </a:rPr>
              <a:t>Μικρές λέξεις, πιο περίπλοκος χειρισμός</a:t>
            </a:r>
          </a:p>
          <a:p>
            <a:pPr lvl="1"/>
            <a:endParaRPr lang="en-US" sz="12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Οι κωδικοί </a:t>
            </a:r>
            <a:r>
              <a:rPr lang="en-US" sz="2400" dirty="0">
                <a:ea typeface="ＭＳ Ｐゴシック" pitchFamily="-112" charset="-128"/>
              </a:rPr>
              <a:t>V</a:t>
            </a:r>
            <a:r>
              <a:rPr lang="el-GR" sz="2400" dirty="0">
                <a:ea typeface="ＭＳ Ｐゴシック" pitchFamily="-112" charset="-128"/>
              </a:rPr>
              <a:t>Β χρησιμοποιούνται σε πολλά εμπορικά/ερευνητικά συστήματα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A324C8D-93FC-46B4-A790-7C85CDFEDC6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100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8895101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8C45B-F84D-44A5-9EEE-FE0E34B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6AC0E-69E8-432E-9035-24355CC62A09}"/>
              </a:ext>
            </a:extLst>
          </p:cNvPr>
          <p:cNvSpPr txBox="1"/>
          <p:nvPr/>
        </p:nvSpPr>
        <p:spPr>
          <a:xfrm>
            <a:off x="1219200" y="8382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5"/>
            </a:pPr>
            <a:r>
              <a:rPr lang="el-GR" dirty="0">
                <a:solidFill>
                  <a:schemeClr val="tx1"/>
                </a:solidFill>
                <a:latin typeface="+mn-lt"/>
              </a:rPr>
              <a:t>101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1101</a:t>
            </a:r>
          </a:p>
          <a:p>
            <a:pPr marL="457200" indent="-457200">
              <a:buAutoNum type="arabicPlain" startAt="5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824    1100111000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0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001 0100 0111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1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000 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4E6BC6-E319-4CE5-A274-CE1401B696FA}"/>
              </a:ext>
            </a:extLst>
          </p:cNvPr>
          <p:cNvCxnSpPr>
            <a:cxnSpLocks/>
          </p:cNvCxnSpPr>
          <p:nvPr/>
        </p:nvCxnSpPr>
        <p:spPr>
          <a:xfrm flipH="1">
            <a:off x="3124200" y="1981200"/>
            <a:ext cx="4572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58084A-BAB7-4A52-ABD1-2A354D51B5CE}"/>
              </a:ext>
            </a:extLst>
          </p:cNvPr>
          <p:cNvCxnSpPr>
            <a:cxnSpLocks/>
          </p:cNvCxnSpPr>
          <p:nvPr/>
        </p:nvCxnSpPr>
        <p:spPr>
          <a:xfrm flipH="1">
            <a:off x="2667000" y="1981200"/>
            <a:ext cx="4572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AF9095-1592-4525-9C8F-128CB77E4957}"/>
              </a:ext>
            </a:extLst>
          </p:cNvPr>
          <p:cNvCxnSpPr>
            <a:cxnSpLocks/>
          </p:cNvCxnSpPr>
          <p:nvPr/>
        </p:nvCxnSpPr>
        <p:spPr>
          <a:xfrm flipH="1">
            <a:off x="2209800" y="1985375"/>
            <a:ext cx="4572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509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του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457700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Data structure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in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fixed-width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term pointers into 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blocking, k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 &amp;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(text, xml markup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3,600.0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Term-doc incidence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40,000.0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(32-bit words)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(20 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250.0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variable byte encoded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116.0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itchFamily="-112" charset="2"/>
                          <a:cs typeface="Arial Unicode MS" pitchFamily="-112" charset="0"/>
                        </a:rPr>
                        <a:t>g-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encoded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5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4EA8F55-C225-4314-91DC-95A954E8F30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102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5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34867733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55658" y="2623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Συμπεράσματα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1175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-112" charset="-128"/>
              </a:rPr>
              <a:t>Μπορούμε να κατασκευάσουμε ένα ευρετήριο για </a:t>
            </a:r>
            <a:r>
              <a:rPr lang="en-US" sz="2400" dirty="0">
                <a:ea typeface="ＭＳ Ｐゴシック" pitchFamily="-112" charset="-128"/>
              </a:rPr>
              <a:t>Boolean </a:t>
            </a:r>
            <a:r>
              <a:rPr lang="el-GR" sz="2400" dirty="0">
                <a:ea typeface="ＭＳ Ｐゴシック" pitchFamily="-112" charset="-128"/>
              </a:rPr>
              <a:t>ανάκτηση πολύ αποδοτικό από άποψη χώρου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Μόνο </a:t>
            </a:r>
            <a:r>
              <a:rPr lang="en-US" sz="2400" dirty="0">
                <a:ea typeface="ＭＳ Ｐゴシック" pitchFamily="-112" charset="-128"/>
              </a:rPr>
              <a:t> 4% </a:t>
            </a:r>
            <a:r>
              <a:rPr lang="el-GR" sz="2400" dirty="0">
                <a:ea typeface="ＭＳ Ｐゴシック" pitchFamily="-112" charset="-128"/>
              </a:rPr>
              <a:t>του συνολικού μεγέθους της συλλογής </a:t>
            </a:r>
          </a:p>
          <a:p>
            <a:r>
              <a:rPr lang="el-GR" sz="2400" dirty="0">
                <a:ea typeface="ＭＳ Ｐゴシック" pitchFamily="-112" charset="-128"/>
              </a:rPr>
              <a:t>Μόνο το </a:t>
            </a:r>
            <a:r>
              <a:rPr lang="en-US" sz="2400" dirty="0">
                <a:ea typeface="ＭＳ Ｐゴシック" pitchFamily="-112" charset="-128"/>
              </a:rPr>
              <a:t>10-15% </a:t>
            </a:r>
            <a:r>
              <a:rPr lang="el-GR" sz="2400" dirty="0">
                <a:ea typeface="ＭＳ Ｐゴシック" pitchFamily="-112" charset="-128"/>
              </a:rPr>
              <a:t>του συνολικού </a:t>
            </a:r>
            <a:r>
              <a:rPr lang="el-GR" sz="2400" u="sng" dirty="0">
                <a:ea typeface="ＭＳ Ｐゴシック" pitchFamily="-112" charset="-128"/>
              </a:rPr>
              <a:t>κειμένου</a:t>
            </a:r>
            <a:r>
              <a:rPr lang="el-GR" sz="2400" dirty="0">
                <a:ea typeface="ＭＳ Ｐゴシック" pitchFamily="-112" charset="-128"/>
              </a:rPr>
              <a:t> της συλλογής </a:t>
            </a:r>
          </a:p>
          <a:p>
            <a:r>
              <a:rPr lang="el-GR" sz="2400" dirty="0">
                <a:ea typeface="ＭＳ Ｐゴシック" pitchFamily="-112" charset="-128"/>
              </a:rPr>
              <a:t>Βέβαια, έχουμε αγνοήσει την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πληροφορία θέσης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(positional indexes)</a:t>
            </a: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sz="2400" dirty="0">
                <a:ea typeface="ＭＳ Ｐゴシック" pitchFamily="-112" charset="-128"/>
              </a:rPr>
              <a:t>Η εξοικονόμηση χώρου είναι μικρότερη στην πράξη</a:t>
            </a:r>
          </a:p>
          <a:p>
            <a:pPr lvl="1"/>
            <a:r>
              <a:rPr lang="el-GR" sz="2400" dirty="0">
                <a:ea typeface="ＭＳ Ｐゴシック" pitchFamily="-112" charset="-128"/>
              </a:rPr>
              <a:t>Αλλά, οι τεχνικές είναι παρόμοιες </a:t>
            </a:r>
            <a:r>
              <a:rPr lang="en-US" sz="2400" dirty="0">
                <a:ea typeface="ＭＳ Ｐゴシック" pitchFamily="-112" charset="-128"/>
              </a:rPr>
              <a:t>– </a:t>
            </a:r>
            <a:r>
              <a:rPr lang="el-GR" sz="2400" dirty="0">
                <a:ea typeface="ＭＳ Ｐゴシック" pitchFamily="-112" charset="-128"/>
              </a:rPr>
              <a:t>χρησιμοποίηση </a:t>
            </a:r>
            <a:r>
              <a:rPr lang="en-US" sz="2400" dirty="0">
                <a:ea typeface="ＭＳ Ｐゴシック" pitchFamily="-112" charset="-128"/>
              </a:rPr>
              <a:t>gaps </a:t>
            </a:r>
            <a:r>
              <a:rPr lang="el-GR" sz="2400" dirty="0">
                <a:ea typeface="ＭＳ Ｐゴシック" pitchFamily="-112" charset="-128"/>
              </a:rPr>
              <a:t>και για τις θέσεις στο έγγραφο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275203B-CE1B-4348-8466-8FA6AF42623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103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5.3</a:t>
            </a:r>
          </a:p>
        </p:txBody>
      </p:sp>
    </p:spTree>
    <p:extLst>
      <p:ext uri="{BB962C8B-B14F-4D97-AF65-F5344CB8AC3E}">
        <p14:creationId xmlns:p14="http://schemas.microsoft.com/office/powerpoint/2010/main" val="36889485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5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</p:spTree>
    <p:extLst>
      <p:ext uri="{BB962C8B-B14F-4D97-AF65-F5344CB8AC3E}">
        <p14:creationId xmlns:p14="http://schemas.microsoft.com/office/powerpoint/2010/main" val="31048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απλούστερο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δυαδικό δέντρο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πιο συνηθισμένο</a:t>
            </a:r>
            <a:r>
              <a:rPr lang="en-US" sz="2400" dirty="0">
                <a:ea typeface="ＭＳ Ｐゴシック" pitchFamily="-112" charset="-128"/>
              </a:rPr>
              <a:t>: B-</a:t>
            </a:r>
            <a:r>
              <a:rPr lang="el-GR" sz="2400" dirty="0">
                <a:ea typeface="ＭＳ Ｐゴシック" pitchFamily="-112" charset="-128"/>
              </a:rPr>
              <a:t>δέντρα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+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>
                <a:ea typeface="ＭＳ Ｐゴシック" pitchFamily="-112" charset="-128"/>
              </a:rPr>
              <a:t>hyp</a:t>
            </a:r>
            <a:r>
              <a:rPr lang="en-US" sz="1600" dirty="0">
                <a:ea typeface="ＭＳ Ｐゴシック" pitchFamily="-112" charset="-128"/>
              </a:rPr>
              <a:t>)</a:t>
            </a:r>
            <a:endParaRPr lang="el-GR" sz="16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>
                <a:ea typeface="ＭＳ Ｐゴシック" pitchFamily="-112" charset="-128"/>
              </a:rPr>
              <a:t>a</a:t>
            </a:r>
            <a:r>
              <a:rPr lang="el-GR" sz="1600" dirty="0">
                <a:ea typeface="ＭＳ Ｐゴシック" pitchFamily="-112" charset="-128"/>
              </a:rPr>
              <a:t> και </a:t>
            </a:r>
            <a:r>
              <a:rPr lang="en-US" sz="1600" i="1" dirty="0">
                <a:ea typeface="ＭＳ Ｐゴシック" pitchFamily="-112" charset="-128"/>
              </a:rPr>
              <a:t>b</a:t>
            </a:r>
            <a:r>
              <a:rPr lang="el-GR" sz="1600" dirty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Πιο αργή</a:t>
            </a:r>
            <a:r>
              <a:rPr lang="en-US" dirty="0">
                <a:ea typeface="ＭＳ Ｐゴシック" pitchFamily="-112" charset="-128"/>
              </a:rPr>
              <a:t>: O(log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)  [</a:t>
            </a:r>
            <a:r>
              <a:rPr lang="el-GR" dirty="0">
                <a:ea typeface="ＭＳ Ｐゴシック" pitchFamily="-112" charset="-128"/>
              </a:rPr>
              <a:t>και αυτό απαιτεί (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δέντρα)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</a:t>
            </a:r>
            <a:r>
              <a:rPr lang="el-GR" dirty="0" err="1">
                <a:ea typeface="ＭＳ Ｐゴシック" pitchFamily="-112" charset="-128"/>
              </a:rPr>
              <a:t>επανα-ισοζύγιση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rebalancing) </a:t>
            </a:r>
            <a:r>
              <a:rPr lang="el-GR" dirty="0">
                <a:ea typeface="ＭＳ Ｐゴシック" pitchFamily="-112" charset="-128"/>
              </a:rPr>
              <a:t>των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δυαδικών δέντρων είναι ακριβή 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τα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καλύτερα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96336" y="1948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C278C-B213-C8E6-C36A-2820164F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C0C40-939B-BA3D-21D3-87DA887C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D5EE0-78FE-DF33-2A91-F9167FD90A37}"/>
              </a:ext>
            </a:extLst>
          </p:cNvPr>
          <p:cNvSpPr txBox="1"/>
          <p:nvPr/>
        </p:nvSpPr>
        <p:spPr>
          <a:xfrm>
            <a:off x="1403648" y="1196752"/>
            <a:ext cx="7111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Περιεχόμενα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Σύντομη επανάληψη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0000"/>
                </a:solidFill>
                <a:latin typeface="+mn-lt"/>
              </a:rPr>
              <a:t>Επεκτάσεις ανεστραμμένου ευρετηρίου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Skip pointers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Ευρετήρια θέσεων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Biwords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Στατιστικά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Συμπίεση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4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96952"/>
            <a:ext cx="7200800" cy="19442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Λίστες Καταχωρήσεων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: </a:t>
            </a: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Επεκτάσεις</a:t>
            </a:r>
            <a:endParaRPr lang="en-US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1F070-D488-4CB0-B77C-938A39FEBF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278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Τι θα δούμε σήμερα;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12118" y="1988840"/>
            <a:ext cx="8003232" cy="377301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34" charset="-128"/>
              </a:rPr>
              <a:t>Ανεστραμμένο ευρετήριο</a:t>
            </a:r>
          </a:p>
          <a:p>
            <a:pPr marL="342900" lvl="1" indent="0" eaLnBrk="1" hangingPunct="1">
              <a:buNone/>
            </a:pPr>
            <a:endParaRPr lang="el-GR" sz="28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Γρηγορότερη συγχώνευση</a:t>
            </a:r>
            <a:r>
              <a:rPr lang="en-US" sz="2400" dirty="0">
                <a:ea typeface="ＭＳ Ｐゴシック" pitchFamily="34" charset="-128"/>
              </a:rPr>
              <a:t>: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Παράβλεψης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lists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Λίστες καταχωρήσεων </a:t>
            </a:r>
            <a:r>
              <a:rPr lang="el-GR" sz="2400" i="1" dirty="0">
                <a:ea typeface="ＭＳ Ｐゴシック" pitchFamily="34" charset="-128"/>
              </a:rPr>
              <a:t>με πληροφορίες θέσεων </a:t>
            </a:r>
            <a:r>
              <a:rPr lang="el-GR" sz="2400" dirty="0"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positional postings</a:t>
            </a:r>
            <a:r>
              <a:rPr lang="el-GR" sz="2400" dirty="0">
                <a:ea typeface="ＭＳ Ｐゴシック" pitchFamily="34" charset="-128"/>
              </a:rPr>
              <a:t>)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και ερωτήματα φράσεων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phrase queries</a:t>
            </a:r>
            <a:r>
              <a:rPr lang="el-GR" sz="24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34" charset="-128"/>
            </a:endParaRPr>
          </a:p>
          <a:p>
            <a:pPr marL="342900" lvl="1" indent="0" eaLnBrk="1" hangingPunct="1">
              <a:buNone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893A0-1466-4038-A3EB-A44E730DDBBF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4"/>
          <p:cNvSpPr>
            <a:spLocks noGrp="1" noChangeArrowheads="1"/>
          </p:cNvSpPr>
          <p:nvPr>
            <p:ph type="title"/>
          </p:nvPr>
        </p:nvSpPr>
        <p:spPr>
          <a:xfrm>
            <a:off x="323528" y="73183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Βασική συγχώνευση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0217" name="Slide Number Placeholder 4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4ED0B-50E3-48A3-BC03-B0595931CB2D}" type="slidenum">
              <a:rPr lang="en-US"/>
              <a:pPr/>
              <a:t>15</a:t>
            </a:fld>
            <a:endParaRPr lang="en-US"/>
          </a:p>
        </p:txBody>
      </p:sp>
      <p:sp>
        <p:nvSpPr>
          <p:cNvPr id="50208" name="Text Box 88"/>
          <p:cNvSpPr txBox="1">
            <a:spLocks noChangeArrowheads="1"/>
          </p:cNvSpPr>
          <p:nvPr/>
        </p:nvSpPr>
        <p:spPr bwMode="auto">
          <a:xfrm>
            <a:off x="7772400" y="34290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Brutus</a:t>
            </a:r>
          </a:p>
        </p:txBody>
      </p:sp>
      <p:sp>
        <p:nvSpPr>
          <p:cNvPr id="50209" name="Text Box 89"/>
          <p:cNvSpPr txBox="1">
            <a:spLocks noChangeArrowheads="1"/>
          </p:cNvSpPr>
          <p:nvPr/>
        </p:nvSpPr>
        <p:spPr bwMode="auto">
          <a:xfrm>
            <a:off x="7848600" y="3962400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Caesar</a:t>
            </a:r>
          </a:p>
        </p:txBody>
      </p:sp>
      <p:sp>
        <p:nvSpPr>
          <p:cNvPr id="1264736" name="Text Box 96"/>
          <p:cNvSpPr txBox="1">
            <a:spLocks noChangeArrowheads="1"/>
          </p:cNvSpPr>
          <p:nvPr/>
        </p:nvSpPr>
        <p:spPr bwMode="auto">
          <a:xfrm>
            <a:off x="2286000" y="5791200"/>
            <a:ext cx="5788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Can we do better?</a:t>
            </a:r>
          </a:p>
          <a:p>
            <a:r>
              <a:rPr lang="en-US" dirty="0"/>
              <a:t>Yes (if index isn’t changing too fast).</a:t>
            </a:r>
          </a:p>
        </p:txBody>
      </p:sp>
      <p:sp>
        <p:nvSpPr>
          <p:cNvPr id="502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sp>
        <p:nvSpPr>
          <p:cNvPr id="50180" name="Text Box 46"/>
          <p:cNvSpPr txBox="1">
            <a:spLocks noChangeArrowheads="1"/>
          </p:cNvSpPr>
          <p:nvPr/>
        </p:nvSpPr>
        <p:spPr bwMode="auto">
          <a:xfrm>
            <a:off x="7189590" y="2749645"/>
            <a:ext cx="766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50181" name="Text Box 47"/>
          <p:cNvSpPr txBox="1">
            <a:spLocks noChangeArrowheads="1"/>
          </p:cNvSpPr>
          <p:nvPr/>
        </p:nvSpPr>
        <p:spPr bwMode="auto">
          <a:xfrm>
            <a:off x="7662665" y="3283045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50182" name="Text Box 49"/>
          <p:cNvSpPr txBox="1">
            <a:spLocks noChangeArrowheads="1"/>
          </p:cNvSpPr>
          <p:nvPr/>
        </p:nvSpPr>
        <p:spPr bwMode="auto">
          <a:xfrm>
            <a:off x="2825552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183" name="AutoShape 50"/>
          <p:cNvCxnSpPr>
            <a:cxnSpLocks noChangeShapeType="1"/>
            <a:stCxn id="50182" idx="3"/>
            <a:endCxn id="50184" idx="1"/>
          </p:cNvCxnSpPr>
          <p:nvPr/>
        </p:nvCxnSpPr>
        <p:spPr bwMode="auto">
          <a:xfrm>
            <a:off x="3204182" y="2980478"/>
            <a:ext cx="3920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4" name="Text Box 52"/>
          <p:cNvSpPr txBox="1">
            <a:spLocks noChangeArrowheads="1"/>
          </p:cNvSpPr>
          <p:nvPr/>
        </p:nvSpPr>
        <p:spPr bwMode="auto">
          <a:xfrm>
            <a:off x="3596239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0185" name="AutoShape 53"/>
          <p:cNvCxnSpPr>
            <a:cxnSpLocks noChangeShapeType="1"/>
            <a:stCxn id="50184" idx="3"/>
            <a:endCxn id="50186" idx="1"/>
          </p:cNvCxnSpPr>
          <p:nvPr/>
        </p:nvCxnSpPr>
        <p:spPr bwMode="auto">
          <a:xfrm>
            <a:off x="3974869" y="2980478"/>
            <a:ext cx="28970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6" name="Text Box 55"/>
          <p:cNvSpPr txBox="1">
            <a:spLocks noChangeArrowheads="1"/>
          </p:cNvSpPr>
          <p:nvPr/>
        </p:nvSpPr>
        <p:spPr bwMode="auto">
          <a:xfrm>
            <a:off x="4264577" y="27496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0187" name="AutoShape 56"/>
          <p:cNvCxnSpPr>
            <a:cxnSpLocks noChangeShapeType="1"/>
            <a:stCxn id="50186" idx="3"/>
            <a:endCxn id="50188" idx="1"/>
          </p:cNvCxnSpPr>
          <p:nvPr/>
        </p:nvCxnSpPr>
        <p:spPr bwMode="auto">
          <a:xfrm>
            <a:off x="4643207" y="2980478"/>
            <a:ext cx="107983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8" name="Text Box 58"/>
          <p:cNvSpPr txBox="1">
            <a:spLocks noChangeArrowheads="1"/>
          </p:cNvSpPr>
          <p:nvPr/>
        </p:nvSpPr>
        <p:spPr bwMode="auto">
          <a:xfrm>
            <a:off x="4751190" y="27496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41</a:t>
            </a:r>
          </a:p>
        </p:txBody>
      </p:sp>
      <p:cxnSp>
        <p:nvCxnSpPr>
          <p:cNvPr id="50189" name="AutoShape 59"/>
          <p:cNvCxnSpPr>
            <a:cxnSpLocks noChangeShapeType="1"/>
            <a:stCxn id="50188" idx="3"/>
            <a:endCxn id="50190" idx="1"/>
          </p:cNvCxnSpPr>
          <p:nvPr/>
        </p:nvCxnSpPr>
        <p:spPr bwMode="auto">
          <a:xfrm>
            <a:off x="5325865" y="2979833"/>
            <a:ext cx="187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0" name="Text Box 61"/>
          <p:cNvSpPr txBox="1">
            <a:spLocks noChangeArrowheads="1"/>
          </p:cNvSpPr>
          <p:nvPr/>
        </p:nvSpPr>
        <p:spPr bwMode="auto">
          <a:xfrm>
            <a:off x="5513190" y="27496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48</a:t>
            </a:r>
          </a:p>
        </p:txBody>
      </p:sp>
      <p:cxnSp>
        <p:nvCxnSpPr>
          <p:cNvPr id="50191" name="AutoShape 62"/>
          <p:cNvCxnSpPr>
            <a:cxnSpLocks noChangeShapeType="1"/>
            <a:stCxn id="50190" idx="3"/>
            <a:endCxn id="50192" idx="1"/>
          </p:cNvCxnSpPr>
          <p:nvPr/>
        </p:nvCxnSpPr>
        <p:spPr bwMode="auto">
          <a:xfrm flipV="1">
            <a:off x="6087865" y="2980478"/>
            <a:ext cx="263525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2" name="Text Box 64"/>
          <p:cNvSpPr txBox="1">
            <a:spLocks noChangeArrowheads="1"/>
          </p:cNvSpPr>
          <p:nvPr/>
        </p:nvSpPr>
        <p:spPr bwMode="auto">
          <a:xfrm>
            <a:off x="6351390" y="2749645"/>
            <a:ext cx="57259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64</a:t>
            </a:r>
          </a:p>
        </p:txBody>
      </p:sp>
      <p:cxnSp>
        <p:nvCxnSpPr>
          <p:cNvPr id="50193" name="AutoShape 65"/>
          <p:cNvCxnSpPr>
            <a:cxnSpLocks noChangeShapeType="1"/>
            <a:stCxn id="50192" idx="3"/>
            <a:endCxn id="50180" idx="1"/>
          </p:cNvCxnSpPr>
          <p:nvPr/>
        </p:nvCxnSpPr>
        <p:spPr bwMode="auto">
          <a:xfrm>
            <a:off x="6923983" y="2980478"/>
            <a:ext cx="26560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4" name="Text Box 67"/>
          <p:cNvSpPr txBox="1">
            <a:spLocks noChangeArrowheads="1"/>
          </p:cNvSpPr>
          <p:nvPr/>
        </p:nvSpPr>
        <p:spPr bwMode="auto">
          <a:xfrm>
            <a:off x="2846190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195" name="AutoShape 68"/>
          <p:cNvCxnSpPr>
            <a:cxnSpLocks noChangeShapeType="1"/>
            <a:stCxn id="50194" idx="3"/>
            <a:endCxn id="50196" idx="1"/>
          </p:cNvCxnSpPr>
          <p:nvPr/>
        </p:nvCxnSpPr>
        <p:spPr bwMode="auto">
          <a:xfrm>
            <a:off x="3224820" y="3513878"/>
            <a:ext cx="3920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6" name="Text Box 70"/>
          <p:cNvSpPr txBox="1">
            <a:spLocks noChangeArrowheads="1"/>
          </p:cNvSpPr>
          <p:nvPr/>
        </p:nvSpPr>
        <p:spPr bwMode="auto">
          <a:xfrm>
            <a:off x="3616877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197" name="AutoShape 71"/>
          <p:cNvCxnSpPr>
            <a:cxnSpLocks noChangeShapeType="1"/>
            <a:stCxn id="50196" idx="3"/>
            <a:endCxn id="50198" idx="1"/>
          </p:cNvCxnSpPr>
          <p:nvPr/>
        </p:nvCxnSpPr>
        <p:spPr bwMode="auto">
          <a:xfrm>
            <a:off x="3995507" y="3513878"/>
            <a:ext cx="26907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8" name="Text Box 73"/>
          <p:cNvSpPr txBox="1">
            <a:spLocks noChangeArrowheads="1"/>
          </p:cNvSpPr>
          <p:nvPr/>
        </p:nvSpPr>
        <p:spPr bwMode="auto">
          <a:xfrm>
            <a:off x="4264577" y="32830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0199" name="AutoShape 74"/>
          <p:cNvCxnSpPr>
            <a:cxnSpLocks noChangeShapeType="1"/>
            <a:stCxn id="50198" idx="3"/>
            <a:endCxn id="50200" idx="1"/>
          </p:cNvCxnSpPr>
          <p:nvPr/>
        </p:nvCxnSpPr>
        <p:spPr bwMode="auto">
          <a:xfrm>
            <a:off x="4643207" y="3513878"/>
            <a:ext cx="128620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0" name="Text Box 76"/>
          <p:cNvSpPr txBox="1">
            <a:spLocks noChangeArrowheads="1"/>
          </p:cNvSpPr>
          <p:nvPr/>
        </p:nvSpPr>
        <p:spPr bwMode="auto">
          <a:xfrm>
            <a:off x="4771827" y="3283045"/>
            <a:ext cx="3794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0201" name="AutoShape 77"/>
          <p:cNvCxnSpPr>
            <a:cxnSpLocks noChangeShapeType="1"/>
            <a:stCxn id="50200" idx="3"/>
            <a:endCxn id="50202" idx="1"/>
          </p:cNvCxnSpPr>
          <p:nvPr/>
        </p:nvCxnSpPr>
        <p:spPr bwMode="auto">
          <a:xfrm>
            <a:off x="5151240" y="3513233"/>
            <a:ext cx="2270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2" name="Text Box 79"/>
          <p:cNvSpPr txBox="1">
            <a:spLocks noChangeArrowheads="1"/>
          </p:cNvSpPr>
          <p:nvPr/>
        </p:nvSpPr>
        <p:spPr bwMode="auto">
          <a:xfrm>
            <a:off x="5378252" y="3283045"/>
            <a:ext cx="5746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50203" name="AutoShape 80"/>
          <p:cNvCxnSpPr>
            <a:cxnSpLocks noChangeShapeType="1"/>
            <a:stCxn id="50202" idx="3"/>
            <a:endCxn id="50204" idx="1"/>
          </p:cNvCxnSpPr>
          <p:nvPr/>
        </p:nvCxnSpPr>
        <p:spPr bwMode="auto">
          <a:xfrm>
            <a:off x="5952927" y="3513233"/>
            <a:ext cx="1857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4" name="Text Box 82"/>
          <p:cNvSpPr txBox="1">
            <a:spLocks noChangeArrowheads="1"/>
          </p:cNvSpPr>
          <p:nvPr/>
        </p:nvSpPr>
        <p:spPr bwMode="auto">
          <a:xfrm>
            <a:off x="6138665" y="3283045"/>
            <a:ext cx="5889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50205" name="AutoShape 83"/>
          <p:cNvCxnSpPr>
            <a:cxnSpLocks noChangeShapeType="1"/>
            <a:stCxn id="50204" idx="3"/>
            <a:endCxn id="50206" idx="1"/>
          </p:cNvCxnSpPr>
          <p:nvPr/>
        </p:nvCxnSpPr>
        <p:spPr bwMode="auto">
          <a:xfrm flipV="1">
            <a:off x="6727627" y="3513878"/>
            <a:ext cx="173038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6" name="Text Box 85"/>
          <p:cNvSpPr txBox="1">
            <a:spLocks noChangeArrowheads="1"/>
          </p:cNvSpPr>
          <p:nvPr/>
        </p:nvSpPr>
        <p:spPr bwMode="auto">
          <a:xfrm>
            <a:off x="6900665" y="3283045"/>
            <a:ext cx="57259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21</a:t>
            </a:r>
          </a:p>
        </p:txBody>
      </p:sp>
      <p:cxnSp>
        <p:nvCxnSpPr>
          <p:cNvPr id="50207" name="AutoShape 86"/>
          <p:cNvCxnSpPr>
            <a:cxnSpLocks noChangeShapeType="1"/>
            <a:stCxn id="50206" idx="3"/>
            <a:endCxn id="50181" idx="1"/>
          </p:cNvCxnSpPr>
          <p:nvPr/>
        </p:nvCxnSpPr>
        <p:spPr bwMode="auto">
          <a:xfrm>
            <a:off x="7473258" y="3513878"/>
            <a:ext cx="189407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0" name="AutoShape 90"/>
          <p:cNvSpPr>
            <a:spLocks noChangeArrowheads="1"/>
          </p:cNvSpPr>
          <p:nvPr/>
        </p:nvSpPr>
        <p:spPr bwMode="auto">
          <a:xfrm rot="10800000">
            <a:off x="1773040" y="303539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0211" name="Text Box 91"/>
          <p:cNvSpPr txBox="1">
            <a:spLocks noChangeArrowheads="1"/>
          </p:cNvSpPr>
          <p:nvPr/>
        </p:nvSpPr>
        <p:spPr bwMode="auto">
          <a:xfrm>
            <a:off x="539552" y="3054445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0212" name="AutoShape 93"/>
          <p:cNvCxnSpPr>
            <a:cxnSpLocks noChangeShapeType="1"/>
            <a:stCxn id="50211" idx="3"/>
          </p:cNvCxnSpPr>
          <p:nvPr/>
        </p:nvCxnSpPr>
        <p:spPr bwMode="auto">
          <a:xfrm>
            <a:off x="918182" y="3285278"/>
            <a:ext cx="269070" cy="253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3" name="Text Box 94"/>
          <p:cNvSpPr txBox="1">
            <a:spLocks noChangeArrowheads="1"/>
          </p:cNvSpPr>
          <p:nvPr/>
        </p:nvSpPr>
        <p:spPr bwMode="auto">
          <a:xfrm>
            <a:off x="1166615" y="3063970"/>
            <a:ext cx="3786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214" name="Text Box 95"/>
          <p:cNvSpPr txBox="1">
            <a:spLocks noChangeArrowheads="1"/>
          </p:cNvSpPr>
          <p:nvPr/>
        </p:nvSpPr>
        <p:spPr bwMode="auto">
          <a:xfrm>
            <a:off x="1320982" y="4139979"/>
            <a:ext cx="5887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A50021"/>
                </a:solidFill>
                <a:latin typeface="+mn-lt"/>
              </a:rPr>
              <a:t>Αν τα μήκη των λιστών είναι 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m </a:t>
            </a:r>
            <a:r>
              <a:rPr lang="el-GR" dirty="0">
                <a:solidFill>
                  <a:srgbClr val="A50021"/>
                </a:solidFill>
                <a:latin typeface="+mn-lt"/>
              </a:rPr>
              <a:t>και 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n,  O(</a:t>
            </a:r>
            <a:r>
              <a:rPr lang="en-US" i="1" dirty="0" err="1">
                <a:solidFill>
                  <a:srgbClr val="A50021"/>
                </a:solidFill>
                <a:latin typeface="+mn-lt"/>
              </a:rPr>
              <a:t>m+n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5DAE2D3-B39A-D0F6-47A8-34904B802ED4}"/>
                  </a:ext>
                </a:extLst>
              </p14:cNvPr>
              <p14:cNvContentPartPr/>
              <p14:nvPr/>
            </p14:nvContentPartPr>
            <p14:xfrm>
              <a:off x="5418419" y="3508480"/>
              <a:ext cx="38160" cy="36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5DAE2D3-B39A-D0F6-47A8-34904B802E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09779" y="3499480"/>
                <a:ext cx="55800" cy="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7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Επέκταση των λιστών με δείκτες παράβλεψης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skip pointers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κατά την κατασκευή του ευρετηρίου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51203" name="Rectangle 75"/>
          <p:cNvSpPr>
            <a:spLocks noGrp="1" noChangeArrowheads="1"/>
          </p:cNvSpPr>
          <p:nvPr>
            <p:ph idx="1"/>
          </p:nvPr>
        </p:nvSpPr>
        <p:spPr>
          <a:xfrm>
            <a:off x="457200" y="4038600"/>
            <a:ext cx="8229600" cy="2514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Γιατί</a:t>
            </a:r>
            <a:r>
              <a:rPr lang="en-US" dirty="0">
                <a:ea typeface="ＭＳ Ｐゴシック" pitchFamily="34" charset="-128"/>
              </a:rPr>
              <a:t>?</a:t>
            </a:r>
          </a:p>
          <a:p>
            <a:pPr lvl="1" eaLnBrk="1" hangingPunct="1"/>
            <a:r>
              <a:rPr lang="el-GR" i="1" dirty="0">
                <a:ea typeface="ＭＳ Ｐゴシック" pitchFamily="34" charset="-128"/>
              </a:rPr>
              <a:t>Για να αποφύγουμε (</a:t>
            </a:r>
            <a:r>
              <a:rPr lang="en-US" i="1" dirty="0">
                <a:ea typeface="ＭＳ Ｐゴシック" pitchFamily="34" charset="-128"/>
              </a:rPr>
              <a:t>skip</a:t>
            </a:r>
            <a:r>
              <a:rPr lang="el-GR" i="1" dirty="0">
                <a:ea typeface="ＭＳ Ｐゴシック" pitchFamily="34" charset="-128"/>
              </a:rPr>
              <a:t>) καταχωρήσεις που δεν θα εμφανιστούν στο αποτέλεσμα της αναζήτησης</a:t>
            </a:r>
            <a:r>
              <a:rPr lang="en-US" i="1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Πως</a:t>
            </a:r>
            <a:r>
              <a:rPr lang="en-US" dirty="0">
                <a:ea typeface="ＭＳ Ｐゴシック" pitchFamily="34" charset="-128"/>
              </a:rPr>
              <a:t>?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Που να τοποθετήσουμε αυτούς τους δείκτες</a:t>
            </a:r>
            <a:r>
              <a:rPr lang="en-US" dirty="0">
                <a:ea typeface="ＭＳ Ｐゴシック" pitchFamily="34" charset="-128"/>
              </a:rPr>
              <a:t>?</a:t>
            </a:r>
          </a:p>
        </p:txBody>
      </p:sp>
      <p:sp>
        <p:nvSpPr>
          <p:cNvPr id="51219" name="Slide Number Placeholder 5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B64CF-A505-45A6-BBF0-B74AD18C67EE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447800" y="2055813"/>
            <a:ext cx="5133975" cy="468312"/>
            <a:chOff x="912" y="1295"/>
            <a:chExt cx="3234" cy="295"/>
          </a:xfrm>
        </p:grpSpPr>
        <p:sp>
          <p:nvSpPr>
            <p:cNvPr id="51236" name="Text Box 18"/>
            <p:cNvSpPr txBox="1">
              <a:spLocks noChangeArrowheads="1"/>
            </p:cNvSpPr>
            <p:nvPr/>
          </p:nvSpPr>
          <p:spPr bwMode="auto">
            <a:xfrm>
              <a:off x="3661" y="1296"/>
              <a:ext cx="48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128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12" y="1296"/>
              <a:ext cx="408" cy="294"/>
              <a:chOff x="1584" y="3162"/>
              <a:chExt cx="408" cy="294"/>
            </a:xfrm>
          </p:grpSpPr>
          <p:sp>
            <p:nvSpPr>
              <p:cNvPr id="51256" name="Text Box 20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1257" name="AutoShape 21"/>
              <p:cNvCxnSpPr>
                <a:cxnSpLocks noChangeShapeType="1"/>
                <a:stCxn id="51256" idx="3"/>
                <a:endCxn id="51254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320" y="1296"/>
              <a:ext cx="421" cy="294"/>
              <a:chOff x="1992" y="3162"/>
              <a:chExt cx="421" cy="294"/>
            </a:xfrm>
          </p:grpSpPr>
          <p:sp>
            <p:nvSpPr>
              <p:cNvPr id="51254" name="Text Box 23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51255" name="AutoShape 24"/>
              <p:cNvCxnSpPr>
                <a:cxnSpLocks noChangeShapeType="1"/>
                <a:stCxn id="51254" idx="3"/>
                <a:endCxn id="51252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741" y="1296"/>
              <a:ext cx="384" cy="294"/>
              <a:chOff x="2413" y="3162"/>
              <a:chExt cx="384" cy="294"/>
            </a:xfrm>
          </p:grpSpPr>
          <p:sp>
            <p:nvSpPr>
              <p:cNvPr id="51252" name="Text Box 26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cxnSp>
            <p:nvCxnSpPr>
              <p:cNvPr id="51253" name="AutoShape 27"/>
              <p:cNvCxnSpPr>
                <a:cxnSpLocks noChangeShapeType="1"/>
                <a:stCxn id="51252" idx="3"/>
                <a:endCxn id="51250" idx="1"/>
              </p:cNvCxnSpPr>
              <p:nvPr/>
            </p:nvCxnSpPr>
            <p:spPr bwMode="auto">
              <a:xfrm flipV="1">
                <a:off x="2656" y="3307"/>
                <a:ext cx="141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125" y="1296"/>
              <a:ext cx="480" cy="291"/>
              <a:chOff x="2797" y="3162"/>
              <a:chExt cx="480" cy="291"/>
            </a:xfrm>
          </p:grpSpPr>
          <p:sp>
            <p:nvSpPr>
              <p:cNvPr id="51250" name="Text Box 29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62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41</a:t>
                </a:r>
              </a:p>
            </p:txBody>
          </p:sp>
          <p:cxnSp>
            <p:nvCxnSpPr>
              <p:cNvPr id="51251" name="AutoShape 30"/>
              <p:cNvCxnSpPr>
                <a:cxnSpLocks noChangeShapeType="1"/>
                <a:stCxn id="51250" idx="3"/>
                <a:endCxn id="51248" idx="1"/>
              </p:cNvCxnSpPr>
              <p:nvPr/>
            </p:nvCxnSpPr>
            <p:spPr bwMode="auto">
              <a:xfrm>
                <a:off x="3159" y="3307"/>
                <a:ext cx="11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605" y="1296"/>
              <a:ext cx="528" cy="291"/>
              <a:chOff x="3277" y="3162"/>
              <a:chExt cx="528" cy="291"/>
            </a:xfrm>
          </p:grpSpPr>
          <p:sp>
            <p:nvSpPr>
              <p:cNvPr id="51248" name="Text Box 32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62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48</a:t>
                </a:r>
              </a:p>
            </p:txBody>
          </p:sp>
          <p:cxnSp>
            <p:nvCxnSpPr>
              <p:cNvPr id="51249" name="AutoShape 33"/>
              <p:cNvCxnSpPr>
                <a:cxnSpLocks noChangeShapeType="1"/>
                <a:stCxn id="51248" idx="3"/>
                <a:endCxn id="51246" idx="1"/>
              </p:cNvCxnSpPr>
              <p:nvPr/>
            </p:nvCxnSpPr>
            <p:spPr bwMode="auto">
              <a:xfrm>
                <a:off x="3639" y="3307"/>
                <a:ext cx="166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133" y="1296"/>
              <a:ext cx="528" cy="294"/>
              <a:chOff x="3805" y="3162"/>
              <a:chExt cx="528" cy="294"/>
            </a:xfrm>
          </p:grpSpPr>
          <p:sp>
            <p:nvSpPr>
              <p:cNvPr id="51246" name="Text Box 35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64</a:t>
                </a:r>
              </a:p>
            </p:txBody>
          </p:sp>
          <p:cxnSp>
            <p:nvCxnSpPr>
              <p:cNvPr id="51247" name="AutoShape 36"/>
              <p:cNvCxnSpPr>
                <a:cxnSpLocks noChangeShapeType="1"/>
                <a:stCxn id="51246" idx="3"/>
                <a:endCxn id="5123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035" y="1295"/>
              <a:ext cx="2870" cy="1"/>
              <a:chOff x="1227" y="1817"/>
              <a:chExt cx="2870" cy="1"/>
            </a:xfrm>
          </p:grpSpPr>
          <p:cxnSp>
            <p:nvCxnSpPr>
              <p:cNvPr id="51244" name="AutoShape 37"/>
              <p:cNvCxnSpPr>
                <a:cxnSpLocks noChangeShapeType="1"/>
                <a:stCxn id="51256" idx="0"/>
                <a:endCxn id="51250" idx="0"/>
              </p:cNvCxnSpPr>
              <p:nvPr/>
            </p:nvCxnSpPr>
            <p:spPr bwMode="auto">
              <a:xfrm rot="5400000" flipH="1" flipV="1">
                <a:off x="1862" y="1182"/>
                <a:ext cx="1" cy="1272"/>
              </a:xfrm>
              <a:prstGeom prst="curvedConnector3">
                <a:avLst>
                  <a:gd name="adj1" fmla="val 14395468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51245" name="AutoShape 38"/>
              <p:cNvCxnSpPr>
                <a:cxnSpLocks noChangeShapeType="1"/>
                <a:stCxn id="51250" idx="0"/>
                <a:endCxn id="51236" idx="0"/>
              </p:cNvCxnSpPr>
              <p:nvPr/>
            </p:nvCxnSpPr>
            <p:spPr bwMode="auto">
              <a:xfrm rot="5400000" flipH="1" flipV="1">
                <a:off x="3297" y="1019"/>
                <a:ext cx="1" cy="1598"/>
              </a:xfrm>
              <a:prstGeom prst="curvedConnector3">
                <a:avLst>
                  <a:gd name="adj1" fmla="val 14395468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51205" name="Text Box 40"/>
          <p:cNvSpPr txBox="1">
            <a:spLocks noChangeArrowheads="1"/>
          </p:cNvSpPr>
          <p:nvPr/>
        </p:nvSpPr>
        <p:spPr bwMode="auto">
          <a:xfrm>
            <a:off x="6356350" y="3352800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31</a:t>
            </a: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479550" y="3352800"/>
            <a:ext cx="647700" cy="466725"/>
            <a:chOff x="1597" y="3498"/>
            <a:chExt cx="408" cy="294"/>
          </a:xfrm>
        </p:grpSpPr>
        <p:sp>
          <p:nvSpPr>
            <p:cNvPr id="51234" name="Text Box 42"/>
            <p:cNvSpPr txBox="1">
              <a:spLocks noChangeArrowheads="1"/>
            </p:cNvSpPr>
            <p:nvPr/>
          </p:nvSpPr>
          <p:spPr bwMode="auto">
            <a:xfrm>
              <a:off x="1597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1235" name="AutoShape 43"/>
            <p:cNvCxnSpPr>
              <a:cxnSpLocks noChangeShapeType="1"/>
              <a:stCxn id="51234" idx="3"/>
              <a:endCxn id="5123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127250" y="3352800"/>
            <a:ext cx="647700" cy="466725"/>
            <a:chOff x="2005" y="3498"/>
            <a:chExt cx="408" cy="294"/>
          </a:xfrm>
        </p:grpSpPr>
        <p:sp>
          <p:nvSpPr>
            <p:cNvPr id="51232" name="Text Box 45"/>
            <p:cNvSpPr txBox="1">
              <a:spLocks noChangeArrowheads="1"/>
            </p:cNvSpPr>
            <p:nvPr/>
          </p:nvSpPr>
          <p:spPr bwMode="auto">
            <a:xfrm>
              <a:off x="2005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51233" name="AutoShape 46"/>
            <p:cNvCxnSpPr>
              <a:cxnSpLocks noChangeShapeType="1"/>
              <a:stCxn id="51232" idx="3"/>
              <a:endCxn id="5123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2774950" y="3352800"/>
            <a:ext cx="630238" cy="466725"/>
            <a:chOff x="2413" y="3498"/>
            <a:chExt cx="397" cy="294"/>
          </a:xfrm>
        </p:grpSpPr>
        <p:sp>
          <p:nvSpPr>
            <p:cNvPr id="51230" name="Text Box 48"/>
            <p:cNvSpPr txBox="1">
              <a:spLocks noChangeArrowheads="1"/>
            </p:cNvSpPr>
            <p:nvPr/>
          </p:nvSpPr>
          <p:spPr bwMode="auto">
            <a:xfrm>
              <a:off x="2413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1231" name="AutoShape 49"/>
            <p:cNvCxnSpPr>
              <a:cxnSpLocks noChangeShapeType="1"/>
              <a:stCxn id="51230" idx="3"/>
              <a:endCxn id="5122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405188" y="3352800"/>
            <a:ext cx="557212" cy="466725"/>
            <a:chOff x="2810" y="3498"/>
            <a:chExt cx="351" cy="294"/>
          </a:xfrm>
        </p:grpSpPr>
        <p:sp>
          <p:nvSpPr>
            <p:cNvPr id="51228" name="Text Box 51"/>
            <p:cNvSpPr txBox="1">
              <a:spLocks noChangeArrowheads="1"/>
            </p:cNvSpPr>
            <p:nvPr/>
          </p:nvSpPr>
          <p:spPr bwMode="auto">
            <a:xfrm>
              <a:off x="2810" y="3498"/>
              <a:ext cx="24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51229" name="AutoShape 52"/>
            <p:cNvCxnSpPr>
              <a:cxnSpLocks noChangeShapeType="1"/>
              <a:stCxn id="51228" idx="3"/>
              <a:endCxn id="51226" idx="1"/>
            </p:cNvCxnSpPr>
            <p:nvPr/>
          </p:nvCxnSpPr>
          <p:spPr bwMode="auto">
            <a:xfrm flipV="1">
              <a:off x="3053" y="3643"/>
              <a:ext cx="108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3962400" y="3352800"/>
            <a:ext cx="869950" cy="461963"/>
            <a:chOff x="3161" y="3498"/>
            <a:chExt cx="548" cy="291"/>
          </a:xfrm>
        </p:grpSpPr>
        <p:sp>
          <p:nvSpPr>
            <p:cNvPr id="51226" name="Text Box 54"/>
            <p:cNvSpPr txBox="1">
              <a:spLocks noChangeArrowheads="1"/>
            </p:cNvSpPr>
            <p:nvPr/>
          </p:nvSpPr>
          <p:spPr bwMode="auto">
            <a:xfrm>
              <a:off x="3161" y="3498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cxnSp>
          <p:nvCxnSpPr>
            <p:cNvPr id="51227" name="AutoShape 55"/>
            <p:cNvCxnSpPr>
              <a:cxnSpLocks noChangeShapeType="1"/>
              <a:stCxn id="51226" idx="3"/>
              <a:endCxn id="51224" idx="1"/>
            </p:cNvCxnSpPr>
            <p:nvPr/>
          </p:nvCxnSpPr>
          <p:spPr bwMode="auto">
            <a:xfrm>
              <a:off x="3545" y="3643"/>
              <a:ext cx="16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4832350" y="3352800"/>
            <a:ext cx="762000" cy="466725"/>
            <a:chOff x="3565" y="2496"/>
            <a:chExt cx="480" cy="294"/>
          </a:xfrm>
        </p:grpSpPr>
        <p:sp>
          <p:nvSpPr>
            <p:cNvPr id="51224" name="Text Box 57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51225" name="AutoShape 58"/>
            <p:cNvCxnSpPr>
              <a:cxnSpLocks noChangeShapeType="1"/>
              <a:stCxn id="51224" idx="3"/>
              <a:endCxn id="51222" idx="1"/>
            </p:cNvCxnSpPr>
            <p:nvPr/>
          </p:nvCxnSpPr>
          <p:spPr bwMode="auto">
            <a:xfrm>
              <a:off x="3936" y="2643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5594350" y="3352800"/>
            <a:ext cx="838200" cy="466725"/>
            <a:chOff x="4045" y="3498"/>
            <a:chExt cx="528" cy="294"/>
          </a:xfrm>
        </p:grpSpPr>
        <p:sp>
          <p:nvSpPr>
            <p:cNvPr id="51222" name="Text Box 60"/>
            <p:cNvSpPr txBox="1">
              <a:spLocks noChangeArrowheads="1"/>
            </p:cNvSpPr>
            <p:nvPr/>
          </p:nvSpPr>
          <p:spPr bwMode="auto">
            <a:xfrm>
              <a:off x="4045" y="3498"/>
              <a:ext cx="3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21</a:t>
              </a:r>
            </a:p>
          </p:txBody>
        </p:sp>
        <p:cxnSp>
          <p:nvCxnSpPr>
            <p:cNvPr id="51223" name="AutoShape 61"/>
            <p:cNvCxnSpPr>
              <a:cxnSpLocks noChangeShapeType="1"/>
              <a:stCxn id="51222" idx="3"/>
              <a:endCxn id="51205" idx="1"/>
            </p:cNvCxnSpPr>
            <p:nvPr/>
          </p:nvCxnSpPr>
          <p:spPr bwMode="auto">
            <a:xfrm>
              <a:off x="4409" y="3645"/>
              <a:ext cx="16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674813" y="3351213"/>
            <a:ext cx="4972050" cy="1587"/>
            <a:chOff x="1055" y="1967"/>
            <a:chExt cx="3132" cy="1"/>
          </a:xfrm>
        </p:grpSpPr>
        <p:cxnSp>
          <p:nvCxnSpPr>
            <p:cNvPr id="51220" name="AutoShape 65"/>
            <p:cNvCxnSpPr>
              <a:cxnSpLocks noChangeShapeType="1"/>
              <a:stCxn id="51234" idx="0"/>
              <a:endCxn id="51226" idx="0"/>
            </p:cNvCxnSpPr>
            <p:nvPr/>
          </p:nvCxnSpPr>
          <p:spPr bwMode="auto">
            <a:xfrm rot="5400000" flipH="1" flipV="1">
              <a:off x="1871" y="1151"/>
              <a:ext cx="1" cy="1634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221" name="AutoShape 66"/>
            <p:cNvCxnSpPr>
              <a:cxnSpLocks noChangeShapeType="1"/>
              <a:stCxn id="51226" idx="0"/>
              <a:endCxn id="51205" idx="0"/>
            </p:cNvCxnSpPr>
            <p:nvPr/>
          </p:nvCxnSpPr>
          <p:spPr bwMode="auto">
            <a:xfrm rot="5400000" flipH="1" flipV="1">
              <a:off x="3437" y="1219"/>
              <a:ext cx="1" cy="1498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1214" name="Text Box 70"/>
          <p:cNvSpPr txBox="1">
            <a:spLocks noChangeArrowheads="1"/>
          </p:cNvSpPr>
          <p:nvPr/>
        </p:nvSpPr>
        <p:spPr bwMode="auto">
          <a:xfrm>
            <a:off x="4251325" y="29813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31</a:t>
            </a:r>
          </a:p>
        </p:txBody>
      </p:sp>
      <p:sp>
        <p:nvSpPr>
          <p:cNvPr id="51215" name="Text Box 71"/>
          <p:cNvSpPr txBox="1">
            <a:spLocks noChangeArrowheads="1"/>
          </p:cNvSpPr>
          <p:nvPr/>
        </p:nvSpPr>
        <p:spPr bwMode="auto">
          <a:xfrm>
            <a:off x="1628775" y="3032125"/>
            <a:ext cx="50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11</a:t>
            </a:r>
          </a:p>
        </p:txBody>
      </p:sp>
      <p:sp>
        <p:nvSpPr>
          <p:cNvPr id="51216" name="Text Box 72"/>
          <p:cNvSpPr txBox="1">
            <a:spLocks noChangeArrowheads="1"/>
          </p:cNvSpPr>
          <p:nvPr/>
        </p:nvSpPr>
        <p:spPr bwMode="auto">
          <a:xfrm>
            <a:off x="1628775" y="1676400"/>
            <a:ext cx="50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41</a:t>
            </a:r>
          </a:p>
        </p:txBody>
      </p:sp>
      <p:sp>
        <p:nvSpPr>
          <p:cNvPr id="51217" name="Text Box 73"/>
          <p:cNvSpPr txBox="1">
            <a:spLocks noChangeArrowheads="1"/>
          </p:cNvSpPr>
          <p:nvPr/>
        </p:nvSpPr>
        <p:spPr bwMode="auto">
          <a:xfrm>
            <a:off x="3657600" y="166052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128</a:t>
            </a:r>
          </a:p>
        </p:txBody>
      </p:sp>
      <p:sp>
        <p:nvSpPr>
          <p:cNvPr id="5121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CB2997-3864-4169-A8A0-3E4C6C615C7F}"/>
                  </a:ext>
                </a:extLst>
              </p14:cNvPr>
              <p14:cNvContentPartPr/>
              <p14:nvPr/>
            </p14:nvContentPartPr>
            <p14:xfrm>
              <a:off x="6055726" y="2153089"/>
              <a:ext cx="648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CB2997-3864-4169-A8A0-3E4C6C615C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6726" y="2144449"/>
                <a:ext cx="2412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pointers</a:t>
            </a:r>
          </a:p>
        </p:txBody>
      </p:sp>
      <p:sp>
        <p:nvSpPr>
          <p:cNvPr id="52257" name="Slide Number Placeholder 6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99B44-B44F-4B62-B469-3EF189E4CBB0}" type="slidenum">
              <a:rPr lang="en-US"/>
              <a:pPr/>
              <a:t>17</a:t>
            </a:fld>
            <a:endParaRPr lang="en-US"/>
          </a:p>
        </p:txBody>
      </p:sp>
      <p:sp>
        <p:nvSpPr>
          <p:cNvPr id="52250" name="Text Box 60"/>
          <p:cNvSpPr txBox="1">
            <a:spLocks noChangeArrowheads="1"/>
          </p:cNvSpPr>
          <p:nvPr/>
        </p:nvSpPr>
        <p:spPr bwMode="auto">
          <a:xfrm>
            <a:off x="179512" y="4038600"/>
            <a:ext cx="8733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l-GR" dirty="0">
                <a:solidFill>
                  <a:schemeClr val="tx1"/>
                </a:solidFill>
                <a:latin typeface="+mn-lt"/>
              </a:rPr>
              <a:t>Υποθέστε ότι έχουμε διατρέξει τις λίστες και έχουμε βρει το κοινό στοιχείο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8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σε κάθε λίστα, το ταιριάζουμε και προχωράμε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251" name="Text Box 63"/>
          <p:cNvSpPr txBox="1">
            <a:spLocks noChangeArrowheads="1"/>
          </p:cNvSpPr>
          <p:nvPr/>
        </p:nvSpPr>
        <p:spPr bwMode="auto">
          <a:xfrm>
            <a:off x="251520" y="5010822"/>
            <a:ext cx="5667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Έχουμε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41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και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είναι το μικρότερο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2253" name="Text Box 66"/>
          <p:cNvSpPr txBox="1">
            <a:spLocks noChangeArrowheads="1"/>
          </p:cNvSpPr>
          <p:nvPr/>
        </p:nvSpPr>
        <p:spPr bwMode="auto">
          <a:xfrm>
            <a:off x="425450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2258" name="Text Box 67"/>
          <p:cNvSpPr txBox="1">
            <a:spLocks noChangeArrowheads="1"/>
          </p:cNvSpPr>
          <p:nvPr/>
        </p:nvSpPr>
        <p:spPr bwMode="auto">
          <a:xfrm>
            <a:off x="376773" y="5525354"/>
            <a:ext cx="8245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Ο δείκτης παράλειψης του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είναι το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31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οπότε μπορούμε να παραβλέψουμε τις ενδιάμεσες καταχωρήσεις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25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36" y="1709737"/>
            <a:ext cx="567055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EC5807-3B8F-4FF9-B1AA-FB09668F8787}"/>
                  </a:ext>
                </a:extLst>
              </p14:cNvPr>
              <p14:cNvContentPartPr/>
              <p14:nvPr/>
            </p14:nvContentPartPr>
            <p14:xfrm>
              <a:off x="693526" y="4992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EC5807-3B8F-4FF9-B1AA-FB09668F87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886" y="4902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229" name="Ink 52228">
                <a:extLst>
                  <a:ext uri="{FF2B5EF4-FFF2-40B4-BE49-F238E27FC236}">
                    <a16:creationId xmlns:a16="http://schemas.microsoft.com/office/drawing/2014/main" id="{4B68E52B-224B-4717-A73A-358BA4A4F5FC}"/>
                  </a:ext>
                </a:extLst>
              </p14:cNvPr>
              <p14:cNvContentPartPr/>
              <p14:nvPr/>
            </p14:nvContentPartPr>
            <p14:xfrm>
              <a:off x="4388206" y="3745693"/>
              <a:ext cx="360" cy="360"/>
            </p14:xfrm>
          </p:contentPart>
        </mc:Choice>
        <mc:Fallback xmlns="">
          <p:pic>
            <p:nvPicPr>
              <p:cNvPr id="52229" name="Ink 52228">
                <a:extLst>
                  <a:ext uri="{FF2B5EF4-FFF2-40B4-BE49-F238E27FC236}">
                    <a16:creationId xmlns:a16="http://schemas.microsoft.com/office/drawing/2014/main" id="{4B68E52B-224B-4717-A73A-358BA4A4F5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9206" y="3736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skip pointers</a:t>
            </a:r>
          </a:p>
        </p:txBody>
      </p:sp>
      <p:sp>
        <p:nvSpPr>
          <p:cNvPr id="52257" name="Slide Number Placeholder 6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99B44-B44F-4B62-B469-3EF189E4CBB0}" type="slidenum">
              <a:rPr lang="en-US"/>
              <a:pPr/>
              <a:t>18</a:t>
            </a:fld>
            <a:endParaRPr lang="en-US"/>
          </a:p>
        </p:txBody>
      </p:sp>
      <p:sp>
        <p:nvSpPr>
          <p:cNvPr id="52253" name="Text Box 66"/>
          <p:cNvSpPr txBox="1">
            <a:spLocks noChangeArrowheads="1"/>
          </p:cNvSpPr>
          <p:nvPr/>
        </p:nvSpPr>
        <p:spPr bwMode="auto">
          <a:xfrm>
            <a:off x="425450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225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" y="1484784"/>
            <a:ext cx="734481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8826" y="5225316"/>
            <a:ext cx="741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tx1"/>
                </a:solidFill>
                <a:latin typeface="+mn-lt"/>
              </a:rPr>
              <a:t>Αριθμός συγκρίσεων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χωρίς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και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χρήση δεικτών παράβλεψης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35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33223-5DC2-29AF-4512-B8EBA885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7C1FB-EECC-D676-F0A6-7FB530C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34481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84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1CD53-624E-7C11-A231-AD9BC6B8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7B426-06E9-618D-DA23-1A3CD1729EAF}"/>
              </a:ext>
            </a:extLst>
          </p:cNvPr>
          <p:cNvSpPr txBox="1"/>
          <p:nvPr/>
        </p:nvSpPr>
        <p:spPr>
          <a:xfrm>
            <a:off x="1403648" y="1196752"/>
            <a:ext cx="7111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Περιεχόμενα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0000"/>
                </a:solidFill>
                <a:latin typeface="+mn-lt"/>
              </a:rPr>
              <a:t>Σύντομη επανάληψη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Επεκτάσεις ανεστραμμένου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Skip pointers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Ευρετήρια θέσεων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Biwords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Στατιστικά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Συμπίεση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52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Που να τοποθετήσουμε τους δείκτες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24048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Tradeoff:</a:t>
            </a:r>
          </a:p>
          <a:p>
            <a:pPr lvl="1" eaLnBrk="1" hangingPunct="1"/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Πολλοί δείκτες </a:t>
            </a:r>
            <a:r>
              <a:rPr lang="el-GR" dirty="0">
                <a:ea typeface="ＭＳ Ｐゴシック" pitchFamily="34" charset="-128"/>
              </a:rPr>
              <a:t>παράβλεψης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μικρότερα διαστήματα παράβλεψης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μεγαλύτερη πιθανότητα παράβλεψης</a:t>
            </a:r>
            <a:r>
              <a:rPr lang="en-US" dirty="0">
                <a:ea typeface="ＭＳ Ｐゴシック" pitchFamily="34" charset="-128"/>
              </a:rPr>
              <a:t>.  </a:t>
            </a:r>
            <a:r>
              <a:rPr lang="el-GR" dirty="0">
                <a:ea typeface="ＭＳ Ｐゴシック" pitchFamily="34" charset="-128"/>
              </a:rPr>
              <a:t>Πολλές συγκρίσεις για να παραλείψουμε δείκτες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lvl="1" eaLnBrk="1" hangingPunct="1"/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Λιγότεροι δείκτες </a:t>
            </a:r>
            <a:r>
              <a:rPr lang="el-GR" dirty="0">
                <a:ea typeface="ＭＳ Ｐゴシック" pitchFamily="34" charset="-128"/>
              </a:rPr>
              <a:t>παράβλεψης 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λιγότερες συγκρίσεις δεικτών αλλά μεγαλύτερα διαστήματα 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l-GR" dirty="0">
                <a:ea typeface="ＭＳ Ｐゴシック" pitchFamily="34" charset="-128"/>
                <a:sym typeface="Symbol" pitchFamily="18" charset="2"/>
              </a:rPr>
              <a:t>λίγες επιτυχημένες παραβλέψεις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3282" name="Slide Number Placeholder 7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3CF98-2F7B-4A89-B1B3-9D0FD4804760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53267" name="Group 53266">
            <a:extLst>
              <a:ext uri="{FF2B5EF4-FFF2-40B4-BE49-F238E27FC236}">
                <a16:creationId xmlns:a16="http://schemas.microsoft.com/office/drawing/2014/main" id="{0C926401-EFFC-45D5-AD1B-65314B6434E5}"/>
              </a:ext>
            </a:extLst>
          </p:cNvPr>
          <p:cNvGrpSpPr/>
          <p:nvPr/>
        </p:nvGrpSpPr>
        <p:grpSpPr>
          <a:xfrm>
            <a:off x="1403648" y="4149080"/>
            <a:ext cx="6477000" cy="1295400"/>
            <a:chOff x="1447800" y="4953000"/>
            <a:chExt cx="6477000" cy="1295400"/>
          </a:xfrm>
        </p:grpSpPr>
        <p:sp>
          <p:nvSpPr>
            <p:cNvPr id="53252" name="Rectangle 5"/>
            <p:cNvSpPr>
              <a:spLocks noChangeArrowheads="1"/>
            </p:cNvSpPr>
            <p:nvPr/>
          </p:nvSpPr>
          <p:spPr bwMode="auto">
            <a:xfrm>
              <a:off x="7543800" y="4953000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447800" y="4953000"/>
              <a:ext cx="609600" cy="304800"/>
              <a:chOff x="1104" y="3168"/>
              <a:chExt cx="384" cy="192"/>
            </a:xfrm>
          </p:grpSpPr>
          <p:sp>
            <p:nvSpPr>
              <p:cNvPr id="53321" name="Rectangle 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22" name="AutoShape 6"/>
              <p:cNvCxnSpPr>
                <a:cxnSpLocks noChangeShapeType="1"/>
                <a:stCxn id="53321" idx="3"/>
                <a:endCxn id="53252" idx="1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057400" y="4953000"/>
              <a:ext cx="609600" cy="304800"/>
              <a:chOff x="1104" y="3168"/>
              <a:chExt cx="384" cy="192"/>
            </a:xfrm>
          </p:grpSpPr>
          <p:sp>
            <p:nvSpPr>
              <p:cNvPr id="53319" name="Rectangle 9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20" name="AutoShape 10"/>
              <p:cNvCxnSpPr>
                <a:cxnSpLocks noChangeShapeType="1"/>
                <a:stCxn id="5331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67000" y="4953000"/>
              <a:ext cx="609600" cy="304800"/>
              <a:chOff x="1104" y="3168"/>
              <a:chExt cx="384" cy="192"/>
            </a:xfrm>
          </p:grpSpPr>
          <p:sp>
            <p:nvSpPr>
              <p:cNvPr id="53317" name="Rectangle 12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8" name="AutoShape 13"/>
              <p:cNvCxnSpPr>
                <a:cxnSpLocks noChangeShapeType="1"/>
                <a:stCxn id="5331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76600" y="4953000"/>
              <a:ext cx="609600" cy="304800"/>
              <a:chOff x="1104" y="3168"/>
              <a:chExt cx="384" cy="192"/>
            </a:xfrm>
          </p:grpSpPr>
          <p:sp>
            <p:nvSpPr>
              <p:cNvPr id="53315" name="Rectangle 15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6" name="AutoShape 16"/>
              <p:cNvCxnSpPr>
                <a:cxnSpLocks noChangeShapeType="1"/>
                <a:stCxn id="5331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886200" y="4953000"/>
              <a:ext cx="609600" cy="304800"/>
              <a:chOff x="1104" y="3168"/>
              <a:chExt cx="384" cy="192"/>
            </a:xfrm>
          </p:grpSpPr>
          <p:sp>
            <p:nvSpPr>
              <p:cNvPr id="53313" name="Rectangle 18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4" name="AutoShape 19"/>
              <p:cNvCxnSpPr>
                <a:cxnSpLocks noChangeShapeType="1"/>
                <a:stCxn id="5331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495800" y="4953000"/>
              <a:ext cx="609600" cy="304800"/>
              <a:chOff x="1104" y="3168"/>
              <a:chExt cx="384" cy="192"/>
            </a:xfrm>
          </p:grpSpPr>
          <p:sp>
            <p:nvSpPr>
              <p:cNvPr id="53311" name="Rectangle 21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2" name="AutoShape 22"/>
              <p:cNvCxnSpPr>
                <a:cxnSpLocks noChangeShapeType="1"/>
                <a:stCxn id="5331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5105400" y="4953000"/>
              <a:ext cx="609600" cy="304800"/>
              <a:chOff x="1104" y="3168"/>
              <a:chExt cx="384" cy="192"/>
            </a:xfrm>
          </p:grpSpPr>
          <p:sp>
            <p:nvSpPr>
              <p:cNvPr id="53309" name="Rectangle 2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10" name="AutoShape 25"/>
              <p:cNvCxnSpPr>
                <a:cxnSpLocks noChangeShapeType="1"/>
                <a:stCxn id="5330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5715000" y="4953000"/>
              <a:ext cx="609600" cy="304800"/>
              <a:chOff x="1104" y="3168"/>
              <a:chExt cx="384" cy="192"/>
            </a:xfrm>
          </p:grpSpPr>
          <p:sp>
            <p:nvSpPr>
              <p:cNvPr id="53307" name="Rectangle 2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8" name="AutoShape 28"/>
              <p:cNvCxnSpPr>
                <a:cxnSpLocks noChangeShapeType="1"/>
                <a:stCxn id="5330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324600" y="4953000"/>
              <a:ext cx="609600" cy="304800"/>
              <a:chOff x="1104" y="3168"/>
              <a:chExt cx="384" cy="192"/>
            </a:xfrm>
          </p:grpSpPr>
          <p:sp>
            <p:nvSpPr>
              <p:cNvPr id="53305" name="Rectangle 3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6" name="AutoShape 31"/>
              <p:cNvCxnSpPr>
                <a:cxnSpLocks noChangeShapeType="1"/>
                <a:stCxn id="5330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53262" name="Rectangle 32"/>
            <p:cNvSpPr>
              <a:spLocks noChangeArrowheads="1"/>
            </p:cNvSpPr>
            <p:nvPr/>
          </p:nvSpPr>
          <p:spPr bwMode="auto">
            <a:xfrm>
              <a:off x="7543800" y="5943600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447800" y="5943600"/>
              <a:ext cx="609600" cy="304800"/>
              <a:chOff x="1104" y="3168"/>
              <a:chExt cx="384" cy="192"/>
            </a:xfrm>
          </p:grpSpPr>
          <p:sp>
            <p:nvSpPr>
              <p:cNvPr id="53303" name="Rectangle 34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4" name="AutoShape 35"/>
              <p:cNvCxnSpPr>
                <a:cxnSpLocks noChangeShapeType="1"/>
                <a:stCxn id="53303" idx="3"/>
                <a:endCxn id="53262" idx="1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057400" y="5943600"/>
              <a:ext cx="609600" cy="304800"/>
              <a:chOff x="1104" y="3168"/>
              <a:chExt cx="384" cy="192"/>
            </a:xfrm>
          </p:grpSpPr>
          <p:sp>
            <p:nvSpPr>
              <p:cNvPr id="53301" name="Rectangle 3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2" name="AutoShape 38"/>
              <p:cNvCxnSpPr>
                <a:cxnSpLocks noChangeShapeType="1"/>
                <a:stCxn id="5330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2667000" y="5943600"/>
              <a:ext cx="609600" cy="304800"/>
              <a:chOff x="1104" y="3168"/>
              <a:chExt cx="384" cy="192"/>
            </a:xfrm>
          </p:grpSpPr>
          <p:sp>
            <p:nvSpPr>
              <p:cNvPr id="53299" name="Rectangle 4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300" name="AutoShape 41"/>
              <p:cNvCxnSpPr>
                <a:cxnSpLocks noChangeShapeType="1"/>
                <a:stCxn id="5329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3276600" y="5943600"/>
              <a:ext cx="609600" cy="304800"/>
              <a:chOff x="1104" y="3168"/>
              <a:chExt cx="384" cy="192"/>
            </a:xfrm>
          </p:grpSpPr>
          <p:sp>
            <p:nvSpPr>
              <p:cNvPr id="53297" name="Rectangle 43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8" name="AutoShape 44"/>
              <p:cNvCxnSpPr>
                <a:cxnSpLocks noChangeShapeType="1"/>
                <a:stCxn id="5329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886200" y="5943600"/>
              <a:ext cx="609600" cy="304800"/>
              <a:chOff x="1104" y="3168"/>
              <a:chExt cx="384" cy="192"/>
            </a:xfrm>
          </p:grpSpPr>
          <p:sp>
            <p:nvSpPr>
              <p:cNvPr id="53295" name="Rectangle 46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6" name="AutoShape 47"/>
              <p:cNvCxnSpPr>
                <a:cxnSpLocks noChangeShapeType="1"/>
                <a:stCxn id="5329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4495800" y="5943600"/>
              <a:ext cx="609600" cy="304800"/>
              <a:chOff x="1104" y="3168"/>
              <a:chExt cx="384" cy="192"/>
            </a:xfrm>
          </p:grpSpPr>
          <p:sp>
            <p:nvSpPr>
              <p:cNvPr id="53293" name="Rectangle 49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4" name="AutoShape 50"/>
              <p:cNvCxnSpPr>
                <a:cxnSpLocks noChangeShapeType="1"/>
                <a:stCxn id="5329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5105400" y="5943600"/>
              <a:ext cx="609600" cy="304800"/>
              <a:chOff x="1104" y="3168"/>
              <a:chExt cx="384" cy="192"/>
            </a:xfrm>
          </p:grpSpPr>
          <p:sp>
            <p:nvSpPr>
              <p:cNvPr id="53291" name="Rectangle 52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2" name="AutoShape 53"/>
              <p:cNvCxnSpPr>
                <a:cxnSpLocks noChangeShapeType="1"/>
                <a:stCxn id="53291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5715000" y="5943600"/>
              <a:ext cx="609600" cy="304800"/>
              <a:chOff x="1104" y="3168"/>
              <a:chExt cx="384" cy="192"/>
            </a:xfrm>
          </p:grpSpPr>
          <p:sp>
            <p:nvSpPr>
              <p:cNvPr id="53289" name="Rectangle 55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90" name="AutoShape 56"/>
              <p:cNvCxnSpPr>
                <a:cxnSpLocks noChangeShapeType="1"/>
                <a:stCxn id="53289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6324600" y="5943600"/>
              <a:ext cx="609600" cy="304800"/>
              <a:chOff x="1104" y="3168"/>
              <a:chExt cx="384" cy="192"/>
            </a:xfrm>
          </p:grpSpPr>
          <p:sp>
            <p:nvSpPr>
              <p:cNvPr id="53287" name="Rectangle 58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8" name="AutoShape 59"/>
              <p:cNvCxnSpPr>
                <a:cxnSpLocks noChangeShapeType="1"/>
                <a:stCxn id="53287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53272" name="AutoShape 60"/>
            <p:cNvCxnSpPr>
              <a:cxnSpLocks noChangeShapeType="1"/>
              <a:stCxn id="53321" idx="0"/>
            </p:cNvCxnSpPr>
            <p:nvPr/>
          </p:nvCxnSpPr>
          <p:spPr bwMode="auto">
            <a:xfrm rot="5400000" flipV="1">
              <a:off x="22471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3" name="AutoShape 61"/>
            <p:cNvCxnSpPr>
              <a:cxnSpLocks noChangeShapeType="1"/>
              <a:stCxn id="53317" idx="0"/>
              <a:endCxn id="53313" idx="0"/>
            </p:cNvCxnSpPr>
            <p:nvPr/>
          </p:nvCxnSpPr>
          <p:spPr bwMode="auto">
            <a:xfrm rot="5400000" flipV="1">
              <a:off x="34663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4" name="AutoShape 62"/>
            <p:cNvCxnSpPr>
              <a:cxnSpLocks noChangeShapeType="1"/>
              <a:stCxn id="53313" idx="0"/>
              <a:endCxn id="53309" idx="0"/>
            </p:cNvCxnSpPr>
            <p:nvPr/>
          </p:nvCxnSpPr>
          <p:spPr bwMode="auto">
            <a:xfrm rot="5400000" flipV="1">
              <a:off x="46855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5" name="AutoShape 63"/>
            <p:cNvCxnSpPr>
              <a:cxnSpLocks noChangeShapeType="1"/>
              <a:stCxn id="53309" idx="0"/>
              <a:endCxn id="53305" idx="0"/>
            </p:cNvCxnSpPr>
            <p:nvPr/>
          </p:nvCxnSpPr>
          <p:spPr bwMode="auto">
            <a:xfrm rot="5400000" flipV="1">
              <a:off x="59047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6" name="AutoShape 64"/>
            <p:cNvCxnSpPr>
              <a:cxnSpLocks noChangeShapeType="1"/>
              <a:stCxn id="53303" idx="0"/>
              <a:endCxn id="53293" idx="0"/>
            </p:cNvCxnSpPr>
            <p:nvPr/>
          </p:nvCxnSpPr>
          <p:spPr bwMode="auto">
            <a:xfrm rot="5400000" flipV="1">
              <a:off x="3161506" y="4420394"/>
              <a:ext cx="1588" cy="30480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77" name="AutoShape 65"/>
            <p:cNvCxnSpPr>
              <a:cxnSpLocks noChangeShapeType="1"/>
              <a:stCxn id="53293" idx="0"/>
              <a:endCxn id="53262" idx="0"/>
            </p:cNvCxnSpPr>
            <p:nvPr/>
          </p:nvCxnSpPr>
          <p:spPr bwMode="auto">
            <a:xfrm rot="5400000" flipV="1">
              <a:off x="6209506" y="4420394"/>
              <a:ext cx="1588" cy="30480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6934200" y="4953000"/>
              <a:ext cx="609600" cy="304800"/>
              <a:chOff x="1104" y="3168"/>
              <a:chExt cx="384" cy="192"/>
            </a:xfrm>
          </p:grpSpPr>
          <p:sp>
            <p:nvSpPr>
              <p:cNvPr id="53285" name="Rectangle 67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6" name="AutoShape 68"/>
              <p:cNvCxnSpPr>
                <a:cxnSpLocks noChangeShapeType="1"/>
                <a:stCxn id="53285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6934200" y="5943600"/>
              <a:ext cx="609600" cy="304800"/>
              <a:chOff x="1104" y="3168"/>
              <a:chExt cx="384" cy="192"/>
            </a:xfrm>
          </p:grpSpPr>
          <p:sp>
            <p:nvSpPr>
              <p:cNvPr id="53283" name="Rectangle 70"/>
              <p:cNvSpPr>
                <a:spLocks noChangeArrowheads="1"/>
              </p:cNvSpPr>
              <p:nvPr/>
            </p:nvSpPr>
            <p:spPr bwMode="auto">
              <a:xfrm>
                <a:off x="1104" y="316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cxnSp>
            <p:nvCxnSpPr>
              <p:cNvPr id="53284" name="AutoShape 71"/>
              <p:cNvCxnSpPr>
                <a:cxnSpLocks noChangeShapeType="1"/>
                <a:stCxn id="53283" idx="3"/>
              </p:cNvCxnSpPr>
              <p:nvPr/>
            </p:nvCxnSpPr>
            <p:spPr bwMode="auto">
              <a:xfrm>
                <a:off x="1344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53280" name="AutoShape 72"/>
            <p:cNvCxnSpPr>
              <a:cxnSpLocks noChangeShapeType="1"/>
              <a:stCxn id="53305" idx="0"/>
              <a:endCxn id="53252" idx="0"/>
            </p:cNvCxnSpPr>
            <p:nvPr/>
          </p:nvCxnSpPr>
          <p:spPr bwMode="auto">
            <a:xfrm rot="5400000" flipV="1">
              <a:off x="7123906" y="4344194"/>
              <a:ext cx="1588" cy="12192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328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Τοποθέτηση των δεικτών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8476"/>
            <a:ext cx="8229600" cy="3388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>
                <a:ea typeface="ＭＳ Ｐゴシック" pitchFamily="34" charset="-128"/>
              </a:rPr>
              <a:t>Απλώς </a:t>
            </a:r>
            <a:r>
              <a:rPr lang="el-GR" dirty="0" err="1">
                <a:ea typeface="ＭＳ Ｐゴシック" pitchFamily="34" charset="-128"/>
              </a:rPr>
              <a:t>ευριστικός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l-GR" dirty="0">
                <a:ea typeface="ＭＳ Ｐゴシック" pitchFamily="34" charset="-128"/>
              </a:rPr>
              <a:t>για καταχωρήσεις μήκους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χρησιμοποίησε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δείκτες </a:t>
            </a:r>
            <a:r>
              <a:rPr lang="el-GR" dirty="0">
                <a:ea typeface="ＭＳ Ｐゴシック" pitchFamily="34" charset="-128"/>
              </a:rPr>
              <a:t>παράβλεψης σε ίδια απόσταση μεταξύ τους </a:t>
            </a:r>
            <a:r>
              <a:rPr lang="en-US" dirty="0">
                <a:ea typeface="ＭＳ Ｐゴシック" pitchFamily="34" charset="-128"/>
              </a:rPr>
              <a:t>(evenly spaced)</a:t>
            </a:r>
            <a:r>
              <a:rPr lang="el-GR" dirty="0">
                <a:ea typeface="ＭＳ Ｐゴシック" pitchFamily="34" charset="-128"/>
              </a:rPr>
              <a:t>, δηλαδή 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απόσταση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L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Αγνοεί την κατανομή των όρων της ερώτησης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Εύκολο αν το ευρετήριο είναι σχετικά στατικό.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Δύσκολο αν το </a:t>
            </a:r>
            <a:r>
              <a:rPr lang="en-US" i="1" dirty="0">
                <a:ea typeface="ＭＳ Ｐゴシック" pitchFamily="34" charset="-128"/>
              </a:rPr>
              <a:t>L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αλλάζει συνεχώς λόγω τροποποιήσεων.</a:t>
            </a:r>
            <a:endParaRPr lang="en-US" sz="2000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Βοηθάει αν </a:t>
            </a:r>
            <a:r>
              <a:rPr lang="en-US" i="1" dirty="0">
                <a:ea typeface="ＭＳ Ｐゴシック" pitchFamily="34" charset="-128"/>
              </a:rPr>
              <a:t>memory-based</a:t>
            </a:r>
          </a:p>
          <a:p>
            <a:pPr lvl="1" eaLnBrk="1" hangingPunct="1"/>
            <a:r>
              <a:rPr lang="en-US" sz="2000" dirty="0">
                <a:ea typeface="ＭＳ Ｐゴシック" pitchFamily="34" charset="-128"/>
              </a:rPr>
              <a:t>T</a:t>
            </a:r>
            <a:r>
              <a:rPr lang="el-GR" sz="2000" dirty="0">
                <a:ea typeface="ＭＳ Ｐゴシック" pitchFamily="34" charset="-128"/>
              </a:rPr>
              <a:t>ο</a:t>
            </a:r>
            <a:r>
              <a:rPr lang="en-US" sz="2000" dirty="0">
                <a:ea typeface="ＭＳ Ｐゴシック" pitchFamily="34" charset="-128"/>
              </a:rPr>
              <a:t> I/O </a:t>
            </a:r>
            <a:r>
              <a:rPr lang="el-GR" sz="2000" dirty="0">
                <a:ea typeface="ＭＳ Ｐゴシック" pitchFamily="34" charset="-128"/>
              </a:rPr>
              <a:t>κόστος για να φορτωθεί μια μεγαλύτερη (λόγω </a:t>
            </a:r>
            <a:r>
              <a:rPr lang="en-US" sz="2000" dirty="0">
                <a:ea typeface="ＭＳ Ｐゴシック" pitchFamily="34" charset="-128"/>
              </a:rPr>
              <a:t>skip pointers)</a:t>
            </a:r>
            <a:r>
              <a:rPr lang="el-GR" sz="2000" dirty="0">
                <a:ea typeface="ＭＳ Ｐゴシック" pitchFamily="34" charset="-128"/>
              </a:rPr>
              <a:t> λίστα καταχωρήσεων μπορεί να υπερβαίνει το κέρδος από τη γρηγορότερη συγχώνευση</a:t>
            </a:r>
          </a:p>
          <a:p>
            <a:pPr marL="342900" lvl="1" indent="0" eaLnBrk="1" hangingPunct="1"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5864C-F27B-4145-9951-EA30AC33F8EA}" type="slidenum">
              <a:rPr lang="en-US"/>
              <a:pPr/>
              <a:t>21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Ευρετήρια φράσεων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228B6-52B9-4927-8771-A475F0C1F445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Ερωτήματα Φράσεων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phrase queries)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352928" cy="435133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Θέλουμε να μπορούμε να απαντάμε σε ερωτήματα όπως </a:t>
            </a:r>
            <a:r>
              <a:rPr lang="en-US" dirty="0">
                <a:ea typeface="ＭＳ Ｐゴシック" pitchFamily="34" charset="-128"/>
              </a:rPr>
              <a:t>“</a:t>
            </a: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university” </a:t>
            </a:r>
            <a:r>
              <a:rPr lang="en-US" dirty="0">
                <a:ea typeface="ＭＳ Ｐゴシック" pitchFamily="34" charset="-128"/>
              </a:rPr>
              <a:t>– </a:t>
            </a:r>
            <a:r>
              <a:rPr lang="el-GR" dirty="0">
                <a:ea typeface="ＭＳ Ｐゴシック" pitchFamily="34" charset="-128"/>
              </a:rPr>
              <a:t>ως φράση</a:t>
            </a:r>
            <a:endParaRPr lang="en-US" b="1" i="1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Οπότε το έγγραφο </a:t>
            </a:r>
            <a:r>
              <a:rPr lang="en-US" i="1" dirty="0">
                <a:ea typeface="ＭＳ Ｐゴシック" pitchFamily="34" charset="-128"/>
              </a:rPr>
              <a:t>“I went to university at Stanford”</a:t>
            </a:r>
            <a:r>
              <a:rPr lang="el-GR" i="1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δεν αποτελεί ταίριασμα</a:t>
            </a:r>
            <a:r>
              <a:rPr lang="en-US" dirty="0">
                <a:ea typeface="ＭＳ Ｐゴシック" pitchFamily="34" charset="-128"/>
              </a:rPr>
              <a:t>. 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Η έννοια των ερωτημάτων φράσεων έχει αποδειχθεί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πολύ δημοφιλής </a:t>
            </a:r>
            <a:r>
              <a:rPr lang="el-GR" dirty="0">
                <a:ea typeface="ＭＳ Ｐゴシック" pitchFamily="34" charset="-128"/>
              </a:rPr>
              <a:t>και εύκολα κατανοητή από τους χρήστες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Από τις λίγες μορφές αναζήτησης πέρα της βασικής που υιοθετήθηκαν  (ερωτήσεις με «» αποτελούν το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10%</a:t>
            </a:r>
            <a:r>
              <a:rPr lang="el-GR" dirty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Ακόμα περισσότερες είναι </a:t>
            </a:r>
            <a:r>
              <a:rPr lang="el-GR" i="1" dirty="0">
                <a:ea typeface="ＭＳ Ｐゴシック" pitchFamily="34" charset="-128"/>
              </a:rPr>
              <a:t>έμμεσα </a:t>
            </a:r>
            <a:r>
              <a:rPr lang="el-GR" dirty="0">
                <a:ea typeface="ＭＳ Ｐゴシック" pitchFamily="34" charset="-128"/>
              </a:rPr>
              <a:t>ερωτήματα φράσεων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Για να τα υποστηρίξουμε, δεν αρκούν εγγραφές της μορφής</a:t>
            </a:r>
            <a:r>
              <a:rPr lang="en-US" dirty="0">
                <a:ea typeface="ＭＳ Ｐゴシック" pitchFamily="34" charset="-128"/>
              </a:rPr>
              <a:t>  </a:t>
            </a:r>
            <a:endParaRPr lang="el-GR" dirty="0">
              <a:ea typeface="ＭＳ Ｐゴシック" pitchFamily="34" charset="-128"/>
            </a:endParaRPr>
          </a:p>
          <a:p>
            <a:pPr marL="342900" lvl="1" indent="0">
              <a:buNone/>
            </a:pPr>
            <a:r>
              <a:rPr lang="el-GR" dirty="0">
                <a:ea typeface="ＭＳ Ｐゴシック" pitchFamily="34" charset="-128"/>
              </a:rPr>
              <a:t>          </a:t>
            </a:r>
            <a:r>
              <a:rPr lang="en-US" dirty="0">
                <a:ea typeface="ＭＳ Ｐゴシック" pitchFamily="34" charset="-128"/>
              </a:rPr>
              <a:t> &lt;</a:t>
            </a:r>
            <a:r>
              <a:rPr lang="en-US" i="1" dirty="0">
                <a:ea typeface="ＭＳ Ｐゴシック" pitchFamily="34" charset="-128"/>
              </a:rPr>
              <a:t>term 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i="1" dirty="0">
                <a:ea typeface="ＭＳ Ｐゴシック" pitchFamily="34" charset="-128"/>
              </a:rPr>
              <a:t>docs</a:t>
            </a:r>
            <a:r>
              <a:rPr lang="en-US" dirty="0">
                <a:ea typeface="ＭＳ Ｐゴシック" pitchFamily="34" charset="-128"/>
              </a:rPr>
              <a:t>&gt; 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3A1E7-0811-4A2C-8EF8-184186123B94}" type="slidenum">
              <a:rPr lang="en-US"/>
              <a:pPr/>
              <a:t>23</a:t>
            </a:fld>
            <a:endParaRPr lang="en-US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51893"/>
            <a:ext cx="7886700" cy="1325563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Μια πρώτη προσέγγιση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: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Ευρετήρια ζευγών λέξεων 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indexes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04864"/>
            <a:ext cx="7080448" cy="394123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Εισήγαγε στο ευρετήριο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κάθε διαδοχικό ζεύγος όρων </a:t>
            </a:r>
            <a:r>
              <a:rPr lang="el-GR" dirty="0">
                <a:ea typeface="ＭＳ Ｐゴシック" pitchFamily="34" charset="-128"/>
              </a:rPr>
              <a:t>στο κείμενο ως φράση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Για παράδειγμα το κείμενο </a:t>
            </a:r>
            <a:r>
              <a:rPr lang="en-US" dirty="0">
                <a:ea typeface="ＭＳ Ｐゴシック" pitchFamily="34" charset="-128"/>
              </a:rPr>
              <a:t>“Friends, Romans, Countrymen” </a:t>
            </a:r>
            <a:r>
              <a:rPr lang="el-GR" dirty="0">
                <a:ea typeface="ＭＳ Ｐゴシック" pitchFamily="34" charset="-128"/>
              </a:rPr>
              <a:t>παράγει τα </a:t>
            </a:r>
            <a:r>
              <a:rPr lang="en-US" dirty="0" err="1">
                <a:ea typeface="ＭＳ Ｐゴシック" pitchFamily="34" charset="-128"/>
              </a:rPr>
              <a:t>biwords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b="1" i="1" dirty="0">
                <a:ea typeface="ＭＳ Ｐゴシック" pitchFamily="34" charset="-128"/>
              </a:rPr>
              <a:t>friends romans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b="1" i="1" dirty="0">
                <a:ea typeface="ＭＳ Ｐゴシック" pitchFamily="34" charset="-128"/>
              </a:rPr>
              <a:t>romans countrymen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Κάθε τέτοιο </a:t>
            </a:r>
            <a:r>
              <a:rPr lang="en-US" dirty="0" err="1">
                <a:ea typeface="ＭＳ Ｐゴシック" pitchFamily="34" charset="-128"/>
              </a:rPr>
              <a:t>biword</a:t>
            </a:r>
            <a:r>
              <a:rPr lang="el-GR" dirty="0">
                <a:ea typeface="ＭＳ Ｐゴシック" pitchFamily="34" charset="-128"/>
              </a:rPr>
              <a:t> είναι τώρα ένας όρος του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ευρετηρίου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Επιτρέπει την επεξεργασία ερωτημάτων φράσεων με δύο λέξεις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4B9B6-7DB9-44D7-99FE-BFA292DB9D25}" type="slidenum">
              <a:rPr lang="en-US"/>
              <a:pPr/>
              <a:t>24</a:t>
            </a:fld>
            <a:endParaRPr lang="en-US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Μεγαλύτερες φράσεις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50943" y="1612052"/>
            <a:ext cx="7886700" cy="435133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Οι μεγαλύτερες φράσεις με κατάτμηση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marL="0" indent="0" eaLnBrk="1" hangingPunct="1">
              <a:buNone/>
            </a:pP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alto </a:t>
            </a:r>
            <a:r>
              <a:rPr lang="el-GR" dirty="0">
                <a:ea typeface="ＭＳ Ｐゴシック" pitchFamily="34" charset="-128"/>
              </a:rPr>
              <a:t>μπορεί να διασπαστεί ως ένα </a:t>
            </a:r>
            <a:r>
              <a:rPr lang="en-US" dirty="0">
                <a:ea typeface="ＭＳ Ｐゴシック" pitchFamily="34" charset="-128"/>
              </a:rPr>
              <a:t>Boolean </a:t>
            </a:r>
            <a:r>
              <a:rPr lang="el-GR" dirty="0">
                <a:ea typeface="ＭＳ Ｐゴシック" pitchFamily="34" charset="-128"/>
              </a:rPr>
              <a:t>ερώτημα με </a:t>
            </a:r>
            <a:r>
              <a:rPr lang="en-US" dirty="0" err="1">
                <a:ea typeface="ＭＳ Ｐゴシック" pitchFamily="34" charset="-128"/>
              </a:rPr>
              <a:t>biwords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err="1">
                <a:ea typeface="ＭＳ Ｐゴシック" pitchFamily="34" charset="-128"/>
              </a:rPr>
              <a:t>stanford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i="1" dirty="0">
                <a:ea typeface="ＭＳ Ｐゴシック" pitchFamily="34" charset="-128"/>
              </a:rPr>
              <a:t>AND</a:t>
            </a:r>
            <a:r>
              <a:rPr lang="en-US" b="1" i="1" dirty="0">
                <a:ea typeface="ＭＳ Ｐゴシック" pitchFamily="34" charset="-128"/>
              </a:rPr>
              <a:t> university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AND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b="1" i="1" dirty="0" err="1">
                <a:ea typeface="ＭＳ Ｐゴシック" pitchFamily="34" charset="-128"/>
              </a:rPr>
              <a:t>palo</a:t>
            </a:r>
            <a:r>
              <a:rPr lang="en-US" b="1" i="1" dirty="0">
                <a:ea typeface="ＭＳ Ｐゴシック" pitchFamily="34" charset="-128"/>
              </a:rPr>
              <a:t> alto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dirty="0">
                <a:ea typeface="ＭＳ Ｐゴシック" pitchFamily="34" charset="-128"/>
              </a:rPr>
              <a:t>Χωρίς να εξετάσουμε τα  έγγραφα, δεν μπορούμε να εξακριβώσουμε ότι τα έγγραφα που ικανοποιούν το παραπάνω ερώτημα περιέχουν τη φράση</a:t>
            </a:r>
            <a:r>
              <a:rPr lang="en-US" dirty="0">
                <a:ea typeface="ＭＳ Ｐゴシック" pitchFamily="34" charset="-128"/>
              </a:rPr>
              <a:t>.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C6A02F-ADBD-4B49-A859-70642F05473F}" type="slidenum">
              <a:rPr lang="en-US"/>
              <a:pPr/>
              <a:t>25</a:t>
            </a:fld>
            <a:endParaRPr lang="en-US"/>
          </a:p>
        </p:txBody>
      </p:sp>
      <p:sp>
        <p:nvSpPr>
          <p:cNvPr id="58372" name="AutoShape 5"/>
          <p:cNvSpPr>
            <a:spLocks noChangeArrowheads="1"/>
          </p:cNvSpPr>
          <p:nvPr/>
        </p:nvSpPr>
        <p:spPr bwMode="auto">
          <a:xfrm>
            <a:off x="3491880" y="4581128"/>
            <a:ext cx="2404826" cy="689372"/>
          </a:xfrm>
          <a:prstGeom prst="upArrowCallout">
            <a:avLst>
              <a:gd name="adj1" fmla="val 147799"/>
              <a:gd name="adj2" fmla="val 14779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false positives!</a:t>
            </a: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1DAA1-6872-9C9B-7DD7-211499431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A1457-B32A-4C66-DB1C-652758FF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50DF6EA-AB07-4AA6-B1E4-DDBF3272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2FF2C-C8DB-3DAA-CA4F-28DE9A83466D}"/>
              </a:ext>
            </a:extLst>
          </p:cNvPr>
          <p:cNvSpPr txBox="1"/>
          <p:nvPr/>
        </p:nvSpPr>
        <p:spPr>
          <a:xfrm>
            <a:off x="899592" y="198884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d1: a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d2: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d3: b c d c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d4:  a d c b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d5: a b c a b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B130F-1593-5412-3042-ABC43EBCE73A}"/>
              </a:ext>
            </a:extLst>
          </p:cNvPr>
          <p:cNvSpPr txBox="1"/>
          <p:nvPr/>
        </p:nvSpPr>
        <p:spPr>
          <a:xfrm>
            <a:off x="4067944" y="16064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“a b”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11A79-ADF7-0AC7-7428-03276E5B2F62}"/>
              </a:ext>
            </a:extLst>
          </p:cNvPr>
          <p:cNvSpPr txBox="1"/>
          <p:nvPr/>
        </p:nvSpPr>
        <p:spPr>
          <a:xfrm>
            <a:off x="4067944" y="23494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“a b c”</a:t>
            </a:r>
          </a:p>
        </p:txBody>
      </p:sp>
    </p:spTree>
    <p:extLst>
      <p:ext uri="{BB962C8B-B14F-4D97-AF65-F5344CB8AC3E}">
        <p14:creationId xmlns:p14="http://schemas.microsoft.com/office/powerpoint/2010/main" val="176552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Διευρυμένα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Επεξεργασία του κειμένου και εκτέλεση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part-of-speech-tagging</a:t>
            </a:r>
            <a:r>
              <a:rPr lang="en-US" sz="2400" dirty="0">
                <a:ea typeface="ＭＳ Ｐゴシック" pitchFamily="34" charset="-128"/>
              </a:rPr>
              <a:t> (POST).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Ομαδοποιούμε τους όρους σε ουσιαστικά- </a:t>
            </a:r>
            <a:r>
              <a:rPr lang="en-US" sz="2400" dirty="0">
                <a:ea typeface="ＭＳ Ｐゴシック" pitchFamily="34" charset="-128"/>
              </a:rPr>
              <a:t>Nouns (N) </a:t>
            </a:r>
            <a:r>
              <a:rPr lang="el-GR" sz="2400" dirty="0">
                <a:ea typeface="ＭＳ Ｐゴシック" pitchFamily="34" charset="-128"/>
              </a:rPr>
              <a:t>και άρθρα/προθέσεις </a:t>
            </a:r>
            <a:r>
              <a:rPr lang="en-US" sz="2400" dirty="0">
                <a:ea typeface="ＭＳ Ｐゴシック" pitchFamily="34" charset="-128"/>
              </a:rPr>
              <a:t> (X).</a:t>
            </a:r>
            <a:endParaRPr lang="el-GR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Διευρυμένο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biword</a:t>
            </a:r>
            <a:r>
              <a:rPr lang="en-US" sz="2400" dirty="0">
                <a:ea typeface="ＭＳ Ｐゴシック" pitchFamily="34" charset="-128"/>
              </a:rPr>
              <a:t>: </a:t>
            </a:r>
            <a:r>
              <a:rPr lang="el-GR" sz="2400" dirty="0">
                <a:ea typeface="ＭＳ Ｐゴシック" pitchFamily="34" charset="-128"/>
              </a:rPr>
              <a:t> κάθε ακολουθία όρων της μορφής </a:t>
            </a:r>
            <a:r>
              <a:rPr lang="en-US" sz="2400" dirty="0">
                <a:ea typeface="ＭＳ Ｐゴシック" pitchFamily="34" charset="-128"/>
              </a:rPr>
              <a:t> NX*N 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Κάθε τέτοιο διευρυμένο </a:t>
            </a:r>
            <a:r>
              <a:rPr lang="en-US" dirty="0" err="1">
                <a:ea typeface="ＭＳ Ｐゴシック" pitchFamily="34" charset="-128"/>
              </a:rPr>
              <a:t>biword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είναι τώρα ένας όρος του λεξικού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9316CF-7079-4006-8E9F-7F043F36EE1D}" type="slidenum">
              <a:rPr lang="en-US"/>
              <a:pPr/>
              <a:t>27</a:t>
            </a:fld>
            <a:endParaRPr lang="en-US"/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Διευρυμένα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biwords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229600" cy="37730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Παράδειγμα</a:t>
            </a:r>
            <a:r>
              <a:rPr lang="en-US" sz="2400" dirty="0">
                <a:ea typeface="ＭＳ Ｐゴシック" pitchFamily="34" charset="-128"/>
              </a:rPr>
              <a:t>:  </a:t>
            </a:r>
            <a:r>
              <a:rPr lang="en-US" sz="2400" b="1" i="1" dirty="0">
                <a:ea typeface="ＭＳ Ｐゴシック" pitchFamily="34" charset="-128"/>
              </a:rPr>
              <a:t>catcher in the rye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>
                <a:ea typeface="ＭＳ Ｐゴシック" pitchFamily="34" charset="-128"/>
              </a:rPr>
              <a:t>                </a:t>
            </a:r>
            <a:r>
              <a:rPr lang="en-US" b="1" dirty="0">
                <a:ea typeface="ＭＳ Ｐゴシック" pitchFamily="34" charset="-128"/>
              </a:rPr>
              <a:t>N    X   </a:t>
            </a:r>
            <a:r>
              <a:rPr lang="en-US" b="1" dirty="0" err="1">
                <a:ea typeface="ＭＳ Ｐゴシック" pitchFamily="34" charset="-128"/>
              </a:rPr>
              <a:t>X</a:t>
            </a:r>
            <a:r>
              <a:rPr lang="en-US" b="1" dirty="0">
                <a:ea typeface="ＭＳ Ｐゴシック" pitchFamily="34" charset="-128"/>
              </a:rPr>
              <a:t>    N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34" charset="-128"/>
              </a:rPr>
              <a:t>Επεξεργασία ερωτήματος: χώρισε το σε </a:t>
            </a:r>
            <a:r>
              <a:rPr lang="en-US" sz="2400" dirty="0">
                <a:ea typeface="ＭＳ Ｐゴシック" pitchFamily="34" charset="-128"/>
              </a:rPr>
              <a:t>N</a:t>
            </a:r>
            <a:r>
              <a:rPr lang="el-GR" sz="2400" dirty="0">
                <a:ea typeface="ＭＳ Ｐゴシック" pitchFamily="34" charset="-128"/>
              </a:rPr>
              <a:t> και </a:t>
            </a:r>
            <a:r>
              <a:rPr lang="en-US" sz="2400" dirty="0">
                <a:ea typeface="ＭＳ Ｐゴシック" pitchFamily="34" charset="-128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Διαίρεσε την ερώτηση σε διευρυμένα </a:t>
            </a:r>
            <a:r>
              <a:rPr lang="en-US" dirty="0" err="1">
                <a:ea typeface="ＭＳ Ｐゴシック" pitchFamily="34" charset="-128"/>
              </a:rPr>
              <a:t>biwords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>
                <a:ea typeface="ＭＳ Ｐゴシック" pitchFamily="34" charset="-128"/>
              </a:rPr>
              <a:t>Αναζήτησε στο ευρετήριο το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b="1" i="1" dirty="0">
                <a:ea typeface="ＭＳ Ｐゴシック" pitchFamily="34" charset="-128"/>
              </a:rPr>
              <a:t>catcher rye</a:t>
            </a:r>
            <a:endParaRPr lang="el-GR" b="1" i="1" dirty="0">
              <a:ea typeface="ＭＳ Ｐゴシック" pitchFamily="34" charset="-128"/>
            </a:endParaRPr>
          </a:p>
          <a:p>
            <a:endParaRPr lang="el-GR" dirty="0"/>
          </a:p>
          <a:p>
            <a:r>
              <a:rPr lang="el-GR" sz="2400" dirty="0">
                <a:ea typeface="ＭＳ Ｐゴシック" pitchFamily="34" charset="-128"/>
                <a:cs typeface="+mn-cs"/>
              </a:rPr>
              <a:t>Παράδειγμα: </a:t>
            </a:r>
            <a:r>
              <a:rPr lang="en-US" sz="2400" b="1" i="1" dirty="0">
                <a:ea typeface="ＭＳ Ｐゴシック" pitchFamily="34" charset="-128"/>
              </a:rPr>
              <a:t>cost overruns on a power plant</a:t>
            </a:r>
            <a:endParaRPr lang="el-GR" dirty="0"/>
          </a:p>
          <a:p>
            <a:pPr lvl="1"/>
            <a:r>
              <a:rPr lang="en-US" dirty="0"/>
              <a:t>“cost overruns” “overruns power” “power plant”</a:t>
            </a:r>
            <a:endParaRPr lang="en-US" b="1" i="1" dirty="0">
              <a:ea typeface="ＭＳ Ｐゴシック" pitchFamily="34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9316CF-7079-4006-8E9F-7F043F36EE1D}" type="slidenum">
              <a:rPr lang="en-US"/>
              <a:pPr/>
              <a:t>28</a:t>
            </a:fld>
            <a:endParaRPr lang="en-US"/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  <p:extLst>
      <p:ext uri="{BB962C8B-B14F-4D97-AF65-F5344CB8AC3E}">
        <p14:creationId xmlns:p14="http://schemas.microsoft.com/office/powerpoint/2010/main" val="3681242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9682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Θέματα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96217" y="1700808"/>
            <a:ext cx="7886700" cy="331236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>
                <a:ea typeface="ＭＳ Ｐゴシック" pitchFamily="34" charset="-128"/>
              </a:rPr>
              <a:t>False positives</a:t>
            </a:r>
            <a:endParaRPr lang="el-GR" sz="20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Περισσότερους από 2 όρους -&gt;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Phrase index </a:t>
            </a:r>
            <a:r>
              <a:rPr lang="el-GR" sz="2000" dirty="0">
                <a:ea typeface="ＭＳ Ｐゴシック" pitchFamily="34" charset="-128"/>
              </a:rPr>
              <a:t>(ευρετήριο φράσης)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Δημιουργούνται πολύ μεγάλα λεξικά </a:t>
            </a: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Δεν είναι δυνατόν για μεγαλύτερες φράσεις από 2 λέξεις, μεγάλα ακόμα και για αυτές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b="1" i="1" dirty="0"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Τα ευρετήρια </a:t>
            </a:r>
            <a:r>
              <a:rPr lang="en-US" sz="2000" dirty="0" err="1">
                <a:ea typeface="ＭＳ Ｐゴシック" pitchFamily="34" charset="-128"/>
              </a:rPr>
              <a:t>biword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l-GR" sz="2000" dirty="0">
                <a:ea typeface="ＭＳ Ｐゴシック" pitchFamily="34" charset="-128"/>
              </a:rPr>
              <a:t>δεν είναι η συνήθης λύση (για όλα τα </a:t>
            </a:r>
            <a:r>
              <a:rPr lang="en-US" sz="2000" dirty="0" err="1">
                <a:ea typeface="ＭＳ Ｐゴシック" pitchFamily="34" charset="-128"/>
              </a:rPr>
              <a:t>biwords</a:t>
            </a:r>
            <a:r>
              <a:rPr lang="el-GR" sz="2000" dirty="0">
                <a:ea typeface="ＭＳ Ｐゴシック" pitchFamily="34" charset="-128"/>
              </a:rPr>
              <a:t>) αλλά χρησιμοποιούνται </a:t>
            </a:r>
            <a:r>
              <a:rPr lang="el-GR" sz="2000" i="1" dirty="0">
                <a:ea typeface="ＭＳ Ｐゴシック" pitchFamily="34" charset="-128"/>
              </a:rPr>
              <a:t>ως μέρος πιο σύνθετων λύσεων</a:t>
            </a:r>
            <a:endParaRPr lang="en-US" sz="2000" i="1" dirty="0">
              <a:ea typeface="ＭＳ Ｐゴシック" pitchFamily="34" charset="-128"/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987F5-7619-4B85-8544-0DDAACABEF83}" type="slidenum">
              <a:rPr lang="en-US"/>
              <a:pPr/>
              <a:t>29</a:t>
            </a:fld>
            <a:endParaRPr lang="en-US"/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Τι είναι η </a:t>
            </a:r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  <a:r>
              <a:rPr lang="el-GR" sz="3200" dirty="0">
                <a:ea typeface="ＭＳ Ｐゴシック" pitchFamily="-112" charset="-128"/>
              </a:rPr>
              <a:t>;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3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5652" y="3453798"/>
            <a:ext cx="23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Σύστημα Ανάκτησης Πληροφορίας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669900"/>
                </a:solidFill>
              </a:rPr>
              <a:t>Information Retrieval </a:t>
            </a:r>
          </a:p>
          <a:p>
            <a:r>
              <a:rPr lang="en-US" sz="1200" dirty="0">
                <a:solidFill>
                  <a:srgbClr val="669900"/>
                </a:solidFill>
              </a:rPr>
              <a:t>System</a:t>
            </a:r>
            <a:endParaRPr lang="el-GR" sz="1200" dirty="0">
              <a:solidFill>
                <a:srgbClr val="66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F97B6-9D47-3314-4B59-C7CE22B6F562}"/>
              </a:ext>
            </a:extLst>
          </p:cNvPr>
          <p:cNvSpPr txBox="1"/>
          <p:nvPr/>
        </p:nvSpPr>
        <p:spPr>
          <a:xfrm>
            <a:off x="6788027" y="2388352"/>
            <a:ext cx="183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9900"/>
                </a:solidFill>
              </a:rPr>
              <a:t>Corpus</a:t>
            </a:r>
            <a:r>
              <a:rPr lang="el-GR" sz="1200" dirty="0">
                <a:solidFill>
                  <a:srgbClr val="669900"/>
                </a:solidFill>
              </a:rPr>
              <a:t>, </a:t>
            </a:r>
            <a:r>
              <a:rPr lang="en-US" sz="1200" dirty="0">
                <a:solidFill>
                  <a:srgbClr val="669900"/>
                </a:solidFill>
              </a:rPr>
              <a:t>collection, repository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ED50F-DB54-C8D9-3226-9A8A8BBD55C0}"/>
              </a:ext>
            </a:extLst>
          </p:cNvPr>
          <p:cNvSpPr txBox="1"/>
          <p:nvPr/>
        </p:nvSpPr>
        <p:spPr>
          <a:xfrm>
            <a:off x="3491881" y="2203659"/>
            <a:ext cx="208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9900"/>
                </a:solidFill>
              </a:rPr>
              <a:t>Information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3026D-ED03-F0C5-42C6-0D8BA7555107}"/>
              </a:ext>
            </a:extLst>
          </p:cNvPr>
          <p:cNvSpPr txBox="1"/>
          <p:nvPr/>
        </p:nvSpPr>
        <p:spPr>
          <a:xfrm>
            <a:off x="4312182" y="3757123"/>
            <a:ext cx="11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tx1"/>
                </a:solidFill>
                <a:latin typeface="+mn-lt"/>
              </a:rPr>
              <a:t>λέξεις κλειδιά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(keywords)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6E496-8AC0-E306-7286-926B1DC33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485FA08-9377-1D5E-43FE-300DA0948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Ευρετήρια θέσεων</a:t>
            </a:r>
            <a:b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positional indexes)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3924051E-867A-CB6E-C6FB-B4661C54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228B6-52B9-4927-8771-A475F0C1F445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117" y="577855"/>
            <a:ext cx="8326438" cy="11381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Positional 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(Ευρετήρια Θέσεων)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5851"/>
            <a:ext cx="8229600" cy="398904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Στις καταχωρήσεις, με κάθε όρο, αποθηκεύουμε και τη θέση (θέσεις) όπου εμφανίζονται τα </a:t>
            </a:r>
            <a:r>
              <a:rPr lang="en-US" dirty="0">
                <a:ea typeface="ＭＳ Ｐゴシック" pitchFamily="34" charset="-128"/>
              </a:rPr>
              <a:t>tokens </a:t>
            </a:r>
            <a:r>
              <a:rPr lang="el-GR" dirty="0">
                <a:ea typeface="ＭＳ Ｐゴシック" pitchFamily="34" charset="-128"/>
              </a:rPr>
              <a:t>του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&lt;</a:t>
            </a:r>
            <a:r>
              <a:rPr lang="en-US" b="1" i="1" dirty="0">
                <a:ea typeface="ＭＳ Ｐゴシック" pitchFamily="34" charset="-128"/>
              </a:rPr>
              <a:t>term</a:t>
            </a:r>
            <a:r>
              <a:rPr lang="en-US" i="1" dirty="0">
                <a:ea typeface="ＭＳ Ｐゴシック" pitchFamily="34" charset="-128"/>
              </a:rPr>
              <a:t>, </a:t>
            </a:r>
            <a:r>
              <a:rPr lang="en-US" dirty="0">
                <a:ea typeface="ＭＳ Ｐゴシック" pitchFamily="34" charset="-128"/>
              </a:rPr>
              <a:t>number of docs containing </a:t>
            </a:r>
            <a:r>
              <a:rPr lang="en-US" b="1" i="1" dirty="0">
                <a:ea typeface="ＭＳ Ｐゴシック" pitchFamily="34" charset="-128"/>
              </a:rPr>
              <a:t>term</a:t>
            </a:r>
            <a:r>
              <a:rPr lang="en-US" dirty="0">
                <a:ea typeface="ＭＳ Ｐゴシック" pitchFamily="34" charset="-128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dirty="0">
                <a:ea typeface="ＭＳ Ｐゴシック" pitchFamily="34" charset="-128"/>
              </a:rPr>
              <a:t>doc1</a:t>
            </a:r>
            <a:r>
              <a:rPr lang="en-US" dirty="0">
                <a:ea typeface="ＭＳ Ｐゴシック" pitchFamily="34" charset="-128"/>
              </a:rPr>
              <a:t>: position1, position2 … 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dirty="0">
                <a:ea typeface="ＭＳ Ｐゴシック" pitchFamily="34" charset="-128"/>
              </a:rPr>
              <a:t>doc2</a:t>
            </a:r>
            <a:r>
              <a:rPr lang="en-US" dirty="0">
                <a:ea typeface="ＭＳ Ｐゴシック" pitchFamily="34" charset="-128"/>
              </a:rPr>
              <a:t>: position1, position2 … 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etc.&gt;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6DBA28-A6A2-40B6-BFD0-07119E9606D3}" type="slidenum">
              <a:rPr lang="en-US"/>
              <a:pPr/>
              <a:t>31</a:t>
            </a:fld>
            <a:endParaRPr lang="en-US"/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AC0A-1F6B-A9FA-BAA4-B940079F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D093D9B-EB2C-FD13-8375-A5C10B84E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Παράδειγμα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2471" name="Slide Number Placeholder 6">
            <a:extLst>
              <a:ext uri="{FF2B5EF4-FFF2-40B4-BE49-F238E27FC236}">
                <a16:creationId xmlns:a16="http://schemas.microsoft.com/office/drawing/2014/main" id="{ABFBC50E-C01D-6AA3-96C5-A6C7A654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5266E-5575-44A5-BF66-3902C0CD83CC}" type="slidenum">
              <a:rPr lang="en-US"/>
              <a:pPr/>
              <a:t>32</a:t>
            </a:fld>
            <a:endParaRPr 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2F351F7C-096A-CF02-8A5E-EC658992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687604"/>
            <a:ext cx="5410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&lt;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be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993427;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7, 18, 33, 72, 86, 231;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3, 149;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17, 191, 291, 430, 434;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363, 367, …&gt;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9AF50821-D035-A9CE-A77A-B3D16C4D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35810C-39F8-AB3A-926C-A8E31B1479A2}"/>
                  </a:ext>
                </a:extLst>
              </p14:cNvPr>
              <p14:cNvContentPartPr/>
              <p14:nvPr/>
            </p14:nvContentPartPr>
            <p14:xfrm>
              <a:off x="733846" y="2847493"/>
              <a:ext cx="20160" cy="1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35810C-39F8-AB3A-926C-A8E31B1479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682" y="2838493"/>
                <a:ext cx="38121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80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430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φράσης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8486" y="1988840"/>
            <a:ext cx="7344816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Βρες τις εγγραφές του ευρετηρίου για τους όρους του ερωτήματος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Αλλά τώρα δεν αρκεί η ισότητα των </a:t>
            </a:r>
            <a:r>
              <a:rPr lang="el-GR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doc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id</a:t>
            </a:r>
            <a:endParaRPr lang="el-GR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Συγχώνευσε τις </a:t>
            </a:r>
            <a:r>
              <a:rPr lang="el-GR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doc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: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position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λίστες για απαρίθμηση όλων των πιθανών θέσεων 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Δύο συγχωνεύσεις: όρο και θέση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1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CDF13-2A28-49B7-B8DA-A87CD4BD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3D98D78-7896-4EE5-8D2D-242E0A38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C6F-4BE5-4D8B-BC33-560F6B1AB88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DFCDD-E069-43D1-9C01-A6C5540171CD}"/>
              </a:ext>
            </a:extLst>
          </p:cNvPr>
          <p:cNvSpPr txBox="1"/>
          <p:nvPr/>
        </p:nvSpPr>
        <p:spPr>
          <a:xfrm>
            <a:off x="899592" y="198884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d1: a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d2: b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 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d3: b c d c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d4:  a d c b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d5: a b c a b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D0E06-48A1-147E-AA39-5BA1727AA1DC}"/>
              </a:ext>
            </a:extLst>
          </p:cNvPr>
          <p:cNvSpPr txBox="1"/>
          <p:nvPr/>
        </p:nvSpPr>
        <p:spPr>
          <a:xfrm>
            <a:off x="4067944" y="16064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“a b”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9CCD2-911F-8667-415A-B747B0C95B3E}"/>
              </a:ext>
            </a:extLst>
          </p:cNvPr>
          <p:cNvSpPr txBox="1"/>
          <p:nvPr/>
        </p:nvSpPr>
        <p:spPr>
          <a:xfrm>
            <a:off x="4067944" y="23494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“a b c”</a:t>
            </a:r>
          </a:p>
        </p:txBody>
      </p:sp>
    </p:spTree>
    <p:extLst>
      <p:ext uri="{BB962C8B-B14F-4D97-AF65-F5344CB8AC3E}">
        <p14:creationId xmlns:p14="http://schemas.microsoft.com/office/powerpoint/2010/main" val="4263787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Παράδειγμα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24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5266E-5575-44A5-BF66-3902C0CD83CC}" type="slidenum">
              <a:rPr lang="en-US"/>
              <a:pPr/>
              <a:t>35</a:t>
            </a:fld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9512" y="1750807"/>
            <a:ext cx="5410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&lt;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be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993427;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7, 18, 33, 72, 86, 231;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3, 149;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17, 191, 291, 430, 434;</a:t>
            </a:r>
          </a:p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 363, 367, …&gt;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769979" y="2302113"/>
            <a:ext cx="5076056" cy="1497843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b="1" dirty="0">
                <a:latin typeface="Times New Roman" pitchFamily="18" charset="0"/>
              </a:rPr>
              <a:t>Ποιο από τα έγγραφα</a:t>
            </a:r>
          </a:p>
          <a:p>
            <a:pPr algn="ctr" eaLnBrk="0" hangingPunct="0"/>
            <a:r>
              <a:rPr lang="en-US" sz="1600" b="1" dirty="0">
                <a:solidFill>
                  <a:srgbClr val="A40508"/>
                </a:solidFill>
                <a:latin typeface="Times New Roman" pitchFamily="18" charset="0"/>
              </a:rPr>
              <a:t>1,2,4,5</a:t>
            </a:r>
            <a:r>
              <a:rPr lang="el-GR" sz="1600" b="1" dirty="0">
                <a:solidFill>
                  <a:srgbClr val="A40508"/>
                </a:solidFill>
                <a:latin typeface="Times New Roman" pitchFamily="18" charset="0"/>
              </a:rPr>
              <a:t> </a:t>
            </a:r>
            <a:r>
              <a:rPr lang="el-GR" sz="1600" b="1" dirty="0">
                <a:latin typeface="Times New Roman" pitchFamily="18" charset="0"/>
              </a:rPr>
              <a:t>μπορεί να περιέχει το </a:t>
            </a:r>
            <a:r>
              <a:rPr lang="en-US" sz="1600" b="1" dirty="0">
                <a:latin typeface="Times New Roman" pitchFamily="18" charset="0"/>
              </a:rPr>
              <a:t>“</a:t>
            </a:r>
            <a:r>
              <a:rPr lang="en-US" sz="1600" b="1" i="1" dirty="0">
                <a:latin typeface="Times New Roman" pitchFamily="18" charset="0"/>
              </a:rPr>
              <a:t>to be</a:t>
            </a:r>
          </a:p>
          <a:p>
            <a:pPr algn="ctr" eaLnBrk="0" hangingPunct="0"/>
            <a:r>
              <a:rPr lang="en-US" sz="1600" b="1" i="1" dirty="0">
                <a:latin typeface="Times New Roman" pitchFamily="18" charset="0"/>
              </a:rPr>
              <a:t>or not to be</a:t>
            </a:r>
            <a:r>
              <a:rPr lang="en-US" sz="1600" b="1" dirty="0">
                <a:latin typeface="Times New Roman" pitchFamily="18" charset="0"/>
              </a:rPr>
              <a:t>”?</a:t>
            </a: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368A20-B496-4D29-9D11-196C0CCB2DF9}"/>
                  </a:ext>
                </a:extLst>
              </p14:cNvPr>
              <p14:cNvContentPartPr/>
              <p14:nvPr/>
            </p14:nvContentPartPr>
            <p14:xfrm>
              <a:off x="733846" y="2847493"/>
              <a:ext cx="20160" cy="1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368A20-B496-4D29-9D11-196C0CCB2D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5206" y="2838853"/>
                <a:ext cx="3780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430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Επεξεργασία ερωτήματος φράσης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2024844"/>
            <a:ext cx="8715404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lvl="1" indent="0">
              <a:buClr>
                <a:srgbClr val="336699"/>
              </a:buClr>
            </a:pPr>
            <a:r>
              <a:rPr lang="el-GR" dirty="0">
                <a:solidFill>
                  <a:schemeClr val="tx1"/>
                </a:solidFill>
                <a:latin typeface="+mj-lt"/>
              </a:rPr>
              <a:t>Παράδειγμα ερωτήματος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“to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or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not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to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” </a:t>
            </a:r>
            <a:endParaRPr lang="el-GR" i="1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993427:</a:t>
            </a:r>
          </a:p>
          <a:p>
            <a:pPr lvl="2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7, 18, 33, 72, 86, 231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1, 17, 74, 222, 255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8, 16, 190, 429, 433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5: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363, 367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7: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13, 23, 191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 . . .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l-GR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de-DE" sz="2200" b="1" dirty="0">
                <a:solidFill>
                  <a:schemeClr val="tx1"/>
                </a:solidFill>
                <a:latin typeface="+mn-lt"/>
              </a:rPr>
              <a:t>BE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, 178239:</a:t>
            </a:r>
          </a:p>
          <a:p>
            <a:pPr lvl="2">
              <a:spcBef>
                <a:spcPts val="0"/>
              </a:spcBef>
            </a:pPr>
            <a:r>
              <a:rPr lang="de-DE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17, 25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17, 191, 291, 430, 434</a:t>
            </a:r>
            <a:r>
              <a:rPr lang="pt-BR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>
                <a:solidFill>
                  <a:schemeClr val="tx1"/>
                </a:solidFill>
                <a:latin typeface="+mj-lt"/>
              </a:rPr>
              <a:t>;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 </a:t>
            </a:r>
            <a:r>
              <a:rPr lang="de-DE" sz="2200" b="1" dirty="0">
                <a:solidFill>
                  <a:schemeClr val="tx1"/>
                </a:solidFill>
                <a:latin typeface="+mj-lt"/>
              </a:rPr>
              <a:t>5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14, 19, 101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; . . . </a:t>
            </a:r>
            <a:r>
              <a:rPr lang="de-DE" sz="2200" dirty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013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Ερωτήματα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γειτονικότητας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Proximity queries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147248" cy="182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Η ίδια γενική μέθοδος για ερωτήματα </a:t>
            </a:r>
            <a:r>
              <a:rPr lang="el-GR" dirty="0" err="1">
                <a:ea typeface="ＭＳ Ｐゴシック" pitchFamily="34" charset="-128"/>
              </a:rPr>
              <a:t>γειτονικότητας</a:t>
            </a:r>
            <a:r>
              <a:rPr lang="el-GR" dirty="0">
                <a:ea typeface="ＭＳ Ｐゴシック" pitchFamily="34" charset="-128"/>
              </a:rPr>
              <a:t> (</a:t>
            </a:r>
            <a:r>
              <a:rPr lang="en-US" dirty="0">
                <a:ea typeface="ＭＳ Ｐゴシック" pitchFamily="34" charset="-128"/>
              </a:rPr>
              <a:t>proximity searches</a:t>
            </a:r>
            <a:r>
              <a:rPr lang="el-GR" dirty="0">
                <a:ea typeface="ＭＳ Ｐゴシック" pitchFamily="34" charset="-128"/>
              </a:rPr>
              <a:t>)</a:t>
            </a:r>
            <a:endParaRPr lang="en-US" b="1" i="1" dirty="0">
              <a:ea typeface="ＭＳ Ｐゴシック" pitchFamily="34" charset="-128"/>
            </a:endParaRPr>
          </a:p>
          <a:p>
            <a:pPr eaLnBrk="1" hangingPunct="1"/>
            <a:endParaRPr lang="el-GR" dirty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LIMIT! /3 STATUTE /3 FEDERAL /2 TORT </a:t>
            </a:r>
          </a:p>
          <a:p>
            <a:pPr lvl="1"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Πάλι,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/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means “within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words of”.</a:t>
            </a:r>
          </a:p>
          <a:p>
            <a:pPr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Μπορούμε να χρησιμοποιήσουμε ευρετήρια θέσεων αλλά όχι ευρετήρια </a:t>
            </a:r>
            <a:r>
              <a:rPr lang="en-US" dirty="0" err="1">
                <a:ea typeface="ＭＳ Ｐゴシック" pitchFamily="34" charset="-128"/>
                <a:cs typeface="Arial" pitchFamily="34" charset="0"/>
              </a:rPr>
              <a:t>biword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EE471-B302-43A5-A08A-077F30C8135C}" type="slidenum">
              <a:rPr lang="en-US"/>
              <a:pPr/>
              <a:t>37</a:t>
            </a:fld>
            <a:endParaRPr lang="en-US"/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6206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Πολυπλοκότητα ερώτησης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147248" cy="1828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  <a:cs typeface="Arial" pitchFamily="34" charset="0"/>
              </a:rPr>
              <a:t>Αυξάνει την πολυπλοκότητα της ερώτησης από Ο(Τ), Τ αριθμός εγγράφων σε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pitchFamily="34" charset="0"/>
              </a:rPr>
              <a:t>Ο(Ν), Ν αριθμός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pitchFamily="34" charset="0"/>
              </a:rPr>
              <a:t>token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EE471-B302-43A5-A08A-077F30C8135C}" type="slidenum">
              <a:rPr lang="en-US"/>
              <a:pPr/>
              <a:t>38</a:t>
            </a:fld>
            <a:endParaRPr lang="en-US"/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  <p:extLst>
      <p:ext uri="{BB962C8B-B14F-4D97-AF65-F5344CB8AC3E}">
        <p14:creationId xmlns:p14="http://schemas.microsoft.com/office/powerpoint/2010/main" val="1020213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Μέγεθος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Μπορούμε να συμπιέσουμε τα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position values/offsets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Παρόλα αυτά, σημαντική αύξηση του χώρου αποθήκευσης των λιστών καταχωρήσεων</a:t>
            </a:r>
            <a:endParaRPr lang="en-US" i="1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Αλλά χρησιμοποιείται ευρέως </a:t>
            </a:r>
          </a:p>
          <a:p>
            <a:pPr eaLnBrk="1" hangingPunct="1"/>
            <a:endParaRPr lang="el-GR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Η σχετική θέση των όρων χρησιμοποιείται και εμμέσως για την κατάταξη των αποτελεσμάτων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89BF1-224F-462E-A011-1BECF8BD0E5B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endParaRPr lang="el-GR" sz="2600"/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771C842-7A56-48C8-9548-FCF7C46CE285}"/>
              </a:ext>
            </a:extLst>
          </p:cNvPr>
          <p:cNvSpPr/>
          <p:nvPr/>
        </p:nvSpPr>
        <p:spPr>
          <a:xfrm>
            <a:off x="395536" y="3645024"/>
            <a:ext cx="7704856" cy="774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Φάση 1: Δημιουργία της μηχανής αναζήτησης</a:t>
            </a:r>
          </a:p>
          <a:p>
            <a:endParaRPr lang="el-GR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parsing)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(indexing)</a:t>
            </a:r>
          </a:p>
          <a:p>
            <a:pPr lvl="1">
              <a:buFont typeface="Wingdings" pitchFamily="2" charset="2"/>
              <a:buChar char="§"/>
            </a:pP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Ανεστραμμένο ευρετήριο 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lvl="2">
              <a:buFont typeface="Wingdings" pitchFamily="2" charset="2"/>
              <a:buChar char="§"/>
            </a:pP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Λίστες καταχωρήσεων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(posting lists) 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– μία για κάθε όρο</a:t>
            </a:r>
          </a:p>
          <a:p>
            <a:pPr lvl="2">
              <a:buFont typeface="Wingdings" pitchFamily="2" charset="2"/>
              <a:buChar char="§"/>
            </a:pP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marL="457200" lvl="1" indent="0"/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		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Κάθε λίστα είναι διατεταγμένη με το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DocID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Λεξιλόγιο (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Vocabulary): 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το σύνολο των όρων</a:t>
            </a:r>
          </a:p>
          <a:p>
            <a:pPr lvl="1">
              <a:buFont typeface="Wingdings" pitchFamily="2" charset="2"/>
              <a:buChar char="§"/>
            </a:pP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Λεξικό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Dictionary) 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δομή δεδομένων για τους όρους 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 marL="457200" lvl="1" indent="0"/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7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531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Μέγεθος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2516" y="1412776"/>
            <a:ext cx="8583980" cy="489516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Χρειάζεται μια εγγραφή για κάθε εμφάνιση στο έγγραφο αντί για μια για κάθε έγγραφο  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Το </a:t>
            </a:r>
            <a:r>
              <a:rPr lang="el-GR" i="1" dirty="0">
                <a:ea typeface="ＭＳ Ｐゴシック" pitchFamily="34" charset="-128"/>
              </a:rPr>
              <a:t>μέγεθος του ευρετηρίου </a:t>
            </a:r>
            <a:r>
              <a:rPr lang="el-GR" dirty="0">
                <a:ea typeface="ＭＳ Ｐゴシック" pitchFamily="34" charset="-128"/>
              </a:rPr>
              <a:t>εξαρτάται από το </a:t>
            </a:r>
            <a:r>
              <a:rPr lang="el-GR" i="1" dirty="0">
                <a:ea typeface="ＭＳ Ｐゴシック" pitchFamily="34" charset="-128"/>
              </a:rPr>
              <a:t>μέσο μέγεθος του αρχείου </a:t>
            </a:r>
            <a:endParaRPr lang="en-US" i="1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Μέσο μέγεθος </a:t>
            </a:r>
            <a:r>
              <a:rPr lang="en-US" dirty="0">
                <a:ea typeface="ＭＳ Ｐゴシック" pitchFamily="34" charset="-128"/>
              </a:rPr>
              <a:t>web </a:t>
            </a:r>
            <a:r>
              <a:rPr lang="el-GR" dirty="0">
                <a:ea typeface="ＭＳ Ｐゴシック" pitchFamily="34" charset="-128"/>
              </a:rPr>
              <a:t>σελίδας</a:t>
            </a:r>
            <a:r>
              <a:rPr lang="en-US" dirty="0">
                <a:ea typeface="ＭＳ Ｐゴシック" pitchFamily="34" charset="-128"/>
              </a:rPr>
              <a:t> &lt;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1000 </a:t>
            </a:r>
            <a:r>
              <a:rPr lang="el-GR" dirty="0">
                <a:ea typeface="ＭＳ Ｐゴシック" pitchFamily="34" charset="-128"/>
              </a:rPr>
              <a:t>όροι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SEC filings, books, </a:t>
            </a:r>
            <a:r>
              <a:rPr lang="el-GR" dirty="0">
                <a:ea typeface="ＭＳ Ｐゴシック" pitchFamily="34" charset="-128"/>
              </a:rPr>
              <a:t>ακόμα και μερικά επικά ποιήματα 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el-GR" dirty="0">
                <a:ea typeface="ＭＳ Ｐゴシック" pitchFamily="34" charset="-128"/>
              </a:rPr>
              <a:t>πάνω από</a:t>
            </a:r>
            <a:r>
              <a:rPr lang="en-US" dirty="0">
                <a:ea typeface="ＭＳ Ｐゴシック" pitchFamily="34" charset="-128"/>
              </a:rPr>
              <a:t> 100,000 </a:t>
            </a:r>
            <a:r>
              <a:rPr lang="el-GR" dirty="0">
                <a:ea typeface="ＭＳ Ｐゴシック" pitchFamily="34" charset="-128"/>
              </a:rPr>
              <a:t>όρους</a:t>
            </a: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Έστω ένας όρος με συχνότητα</a:t>
            </a:r>
            <a:r>
              <a:rPr lang="en-US" dirty="0">
                <a:ea typeface="ＭＳ Ｐゴシック" pitchFamily="34" charset="-128"/>
              </a:rPr>
              <a:t>  0.01% (1 </a:t>
            </a:r>
            <a:r>
              <a:rPr lang="el-GR" dirty="0">
                <a:ea typeface="ＭＳ Ｐゴシック" pitchFamily="34" charset="-128"/>
              </a:rPr>
              <a:t>ανά</a:t>
            </a:r>
            <a:r>
              <a:rPr lang="en-US" dirty="0">
                <a:ea typeface="ＭＳ Ｐゴシック" pitchFamily="34" charset="-128"/>
              </a:rPr>
              <a:t> 1000</a:t>
            </a:r>
            <a:r>
              <a:rPr lang="el-GR" dirty="0">
                <a:ea typeface="ＭＳ Ｐゴシック" pitchFamily="34" charset="-128"/>
              </a:rPr>
              <a:t> όρους</a:t>
            </a:r>
            <a:r>
              <a:rPr lang="en-US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σε 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ένα</a:t>
            </a:r>
            <a:r>
              <a:rPr lang="el-GR" dirty="0">
                <a:ea typeface="ＭＳ Ｐゴシック" pitchFamily="34" charset="-128"/>
              </a:rPr>
              <a:t> έγγραφο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354267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3EEE73-29F9-47CF-A53F-4E82EB51D904}" type="slidenum">
              <a:rPr lang="en-US"/>
              <a:pPr/>
              <a:t>40</a:t>
            </a:fld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2516" y="3583609"/>
            <a:ext cx="7769225" cy="1524000"/>
            <a:chOff x="624" y="3168"/>
            <a:chExt cx="489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24" y="3216"/>
              <a:ext cx="4894" cy="912"/>
              <a:chOff x="912" y="2448"/>
              <a:chExt cx="3888" cy="992"/>
            </a:xfrm>
          </p:grpSpPr>
          <p:sp>
            <p:nvSpPr>
              <p:cNvPr id="66570" name="Rectangle 7"/>
              <p:cNvSpPr>
                <a:spLocks noChangeArrowheads="1"/>
              </p:cNvSpPr>
              <p:nvPr/>
            </p:nvSpPr>
            <p:spPr bwMode="auto">
              <a:xfrm>
                <a:off x="3504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l-GR" sz="2200" dirty="0">
                    <a:solidFill>
                      <a:srgbClr val="FF0000"/>
                    </a:solidFill>
                  </a:rPr>
                  <a:t>?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571" name="Rectangle 8"/>
              <p:cNvSpPr>
                <a:spLocks noChangeArrowheads="1"/>
              </p:cNvSpPr>
              <p:nvPr/>
            </p:nvSpPr>
            <p:spPr bwMode="auto">
              <a:xfrm>
                <a:off x="2208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2" name="Rectangle 9"/>
              <p:cNvSpPr>
                <a:spLocks noChangeArrowheads="1"/>
              </p:cNvSpPr>
              <p:nvPr/>
            </p:nvSpPr>
            <p:spPr bwMode="auto">
              <a:xfrm>
                <a:off x="912" y="3109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100,000</a:t>
                </a:r>
              </a:p>
            </p:txBody>
          </p:sp>
          <p:sp>
            <p:nvSpPr>
              <p:cNvPr id="66573" name="Rectangle 10"/>
              <p:cNvSpPr>
                <a:spLocks noChangeArrowheads="1"/>
              </p:cNvSpPr>
              <p:nvPr/>
            </p:nvSpPr>
            <p:spPr bwMode="auto">
              <a:xfrm>
                <a:off x="3504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4" name="Rectangle 11"/>
              <p:cNvSpPr>
                <a:spLocks noChangeArrowheads="1"/>
              </p:cNvSpPr>
              <p:nvPr/>
            </p:nvSpPr>
            <p:spPr bwMode="auto">
              <a:xfrm>
                <a:off x="2208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6575" name="Rectangle 12"/>
              <p:cNvSpPr>
                <a:spLocks noChangeArrowheads="1"/>
              </p:cNvSpPr>
              <p:nvPr/>
            </p:nvSpPr>
            <p:spPr bwMode="auto">
              <a:xfrm>
                <a:off x="912" y="2779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1000</a:t>
                </a:r>
              </a:p>
            </p:txBody>
          </p:sp>
          <p:sp>
            <p:nvSpPr>
              <p:cNvPr id="66576" name="Rectangle 13"/>
              <p:cNvSpPr>
                <a:spLocks noChangeArrowheads="1"/>
              </p:cNvSpPr>
              <p:nvPr/>
            </p:nvSpPr>
            <p:spPr bwMode="auto">
              <a:xfrm>
                <a:off x="3504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Positional postings</a:t>
                </a:r>
              </a:p>
            </p:txBody>
          </p:sp>
          <p:sp>
            <p:nvSpPr>
              <p:cNvPr id="66577" name="Rectangle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sz="2200">
                    <a:solidFill>
                      <a:schemeClr val="tx1"/>
                    </a:solidFill>
                  </a:rPr>
                  <a:t>Postings</a:t>
                </a:r>
              </a:p>
            </p:txBody>
          </p:sp>
          <p:sp>
            <p:nvSpPr>
              <p:cNvPr id="66578" name="Rectangle 15"/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1296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endParaRPr lang="el-GR" sz="2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579" name="Line 16"/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0" name="Line 17"/>
              <p:cNvSpPr>
                <a:spLocks noChangeShapeType="1"/>
              </p:cNvSpPr>
              <p:nvPr/>
            </p:nvSpPr>
            <p:spPr bwMode="auto">
              <a:xfrm>
                <a:off x="912" y="277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1" name="Line 18"/>
              <p:cNvSpPr>
                <a:spLocks noChangeShapeType="1"/>
              </p:cNvSpPr>
              <p:nvPr/>
            </p:nvSpPr>
            <p:spPr bwMode="auto">
              <a:xfrm>
                <a:off x="912" y="310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2" name="Line 19"/>
              <p:cNvSpPr>
                <a:spLocks noChangeShapeType="1"/>
              </p:cNvSpPr>
              <p:nvPr/>
            </p:nvSpPr>
            <p:spPr bwMode="auto">
              <a:xfrm>
                <a:off x="912" y="3440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3" name="Line 20"/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4" name="Line 21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5" name="Line 22"/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6586" name="Line 23"/>
              <p:cNvSpPr>
                <a:spLocks noChangeShapeType="1"/>
              </p:cNvSpPr>
              <p:nvPr/>
            </p:nvSpPr>
            <p:spPr bwMode="auto">
              <a:xfrm>
                <a:off x="4800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569" name="Rectangle 24"/>
            <p:cNvSpPr>
              <a:spLocks noChangeArrowheads="1"/>
            </p:cNvSpPr>
            <p:nvPr/>
          </p:nvSpPr>
          <p:spPr bwMode="auto">
            <a:xfrm>
              <a:off x="624" y="316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 size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56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D2F70-A85F-4D23-BC29-595F50A31067}"/>
              </a:ext>
            </a:extLst>
          </p:cNvPr>
          <p:cNvSpPr txBox="1"/>
          <p:nvPr/>
        </p:nvSpPr>
        <p:spPr>
          <a:xfrm>
            <a:off x="395536" y="5324062"/>
            <a:ext cx="469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?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 1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 Β 100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 1000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Rules of thumb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Ένα ευρετήριο θέσεων είναι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2–4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μεγαλύτερο </a:t>
            </a:r>
            <a:r>
              <a:rPr lang="el-GR" dirty="0">
                <a:ea typeface="ＭＳ Ｐゴシック" pitchFamily="34" charset="-128"/>
              </a:rPr>
              <a:t>από ένα απλό ευρετήριο 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Το μέγεθος του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συμπιεσμένου</a:t>
            </a:r>
            <a:r>
              <a:rPr lang="el-GR" dirty="0">
                <a:ea typeface="ＭＳ Ｐゴシック" pitchFamily="34" charset="-128"/>
              </a:rPr>
              <a:t> ευρετηρίου είναι 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35–50%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του όγκου του αρχικού κειμένου </a:t>
            </a:r>
          </a:p>
          <a:p>
            <a:pPr eaLnBrk="1" hangingPunct="1"/>
            <a:r>
              <a:rPr lang="el-GR" dirty="0">
                <a:ea typeface="ＭＳ Ｐゴシック" pitchFamily="34" charset="-128"/>
              </a:rPr>
              <a:t>Αυτά αφορούν την Αγγλική (και παρόμοιες) γλώσσες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26DD0F-6DA7-473B-9846-B669EC58F0EE}" type="slidenum">
              <a:rPr lang="en-US"/>
              <a:pPr/>
              <a:t>41</a:t>
            </a:fld>
            <a:endParaRPr lang="en-US"/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Συνδυαστικές μέθοδοι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45840" y="1787679"/>
            <a:ext cx="7846640" cy="182041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34" charset="-128"/>
              </a:rPr>
              <a:t>Αυτές οι δυο προσεγγίσεις μπορεί να συνδυαστούν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/>
            <a:r>
              <a:rPr lang="el-GR" dirty="0">
                <a:ea typeface="ＭＳ Ｐゴシック" pitchFamily="34" charset="-128"/>
              </a:rPr>
              <a:t>Για συγκεκριμένες φράσεις 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b="1" i="1" dirty="0">
                <a:ea typeface="ＭＳ Ｐゴシック" pitchFamily="34" charset="-128"/>
              </a:rPr>
              <a:t>“Michael Jackson”, “Britney Spears”</a:t>
            </a:r>
            <a:r>
              <a:rPr lang="en-US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η συνεχής συγχώνευση καταχωρήσεων ευρετηρίου θέσεων δεν είναι αποδοτική 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l-GR" dirty="0">
              <a:ea typeface="ＭＳ Ｐゴシック" pitchFamily="34" charset="-128"/>
            </a:endParaRPr>
          </a:p>
          <a:p>
            <a:pPr lvl="2" eaLnBrk="1" hangingPunct="1"/>
            <a:r>
              <a:rPr lang="el-GR" dirty="0">
                <a:ea typeface="ＭＳ Ｐゴシック" pitchFamily="34" charset="-128"/>
              </a:rPr>
              <a:t>Ακόμα περισσότερο για φράσεις όπως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i="1" dirty="0">
                <a:ea typeface="ＭＳ Ｐゴシック" pitchFamily="34" charset="-128"/>
              </a:rPr>
              <a:t>“The Who”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E2140-588A-4785-BF03-595F690584E4}" type="slidenum">
              <a:rPr lang="en-US"/>
              <a:pPr/>
              <a:t>42</a:t>
            </a:fld>
            <a:endParaRPr lang="en-US"/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2.4.3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840" y="3705085"/>
            <a:ext cx="693643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buClr>
                <a:srgbClr val="437085"/>
              </a:buClr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Πότε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biwords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 αντί για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positional indexes?</a:t>
            </a:r>
          </a:p>
          <a:p>
            <a:pPr marL="34290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Αυτά που συναντώνται συχνά</a:t>
            </a:r>
          </a:p>
          <a:p>
            <a:pPr marL="34290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Τις ποιο «ακριβές»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2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D8663-681F-C558-1EEA-5789D2C1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DE2B6-8989-5FF9-F9DE-C6E61DED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7D097-7967-2D01-207D-2F720D845B47}"/>
              </a:ext>
            </a:extLst>
          </p:cNvPr>
          <p:cNvSpPr txBox="1"/>
          <p:nvPr/>
        </p:nvSpPr>
        <p:spPr>
          <a:xfrm>
            <a:off x="1403648" y="1196752"/>
            <a:ext cx="7111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Περιεχόμενα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Σύντομη επανάληψη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Επεκτάσεις ανεστραμμένου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Skip pointers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Ευρετήρια θέσεων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Biwords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0000"/>
                </a:solidFill>
                <a:latin typeface="+mn-lt"/>
              </a:rPr>
              <a:t>Στατιστικά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Συμπίεση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03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02637" y="25146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18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2800" dirty="0">
                <a:solidFill>
                  <a:schemeClr val="bg1"/>
                </a:solidFill>
                <a:ea typeface="ＭＳ Ｐゴシック" pitchFamily="-112" charset="-128"/>
              </a:rPr>
              <a:t>Κεφάλαιο</a:t>
            </a:r>
            <a:r>
              <a:rPr lang="en-US" sz="2800" dirty="0">
                <a:solidFill>
                  <a:schemeClr val="bg1"/>
                </a:solidFill>
                <a:ea typeface="ＭＳ Ｐゴシック" pitchFamily="-112" charset="-128"/>
              </a:rPr>
              <a:t>  5: </a:t>
            </a:r>
            <a:r>
              <a:rPr lang="el-GR" sz="2800" dirty="0">
                <a:solidFill>
                  <a:schemeClr val="bg1"/>
                </a:solidFill>
                <a:ea typeface="ＭＳ Ｐゴシック" pitchFamily="-112" charset="-128"/>
              </a:rPr>
              <a:t>Στατιστικά Συλλογής. Συμπίεση</a:t>
            </a:r>
            <a:r>
              <a:rPr lang="en-US" sz="2800" dirty="0">
                <a:solidFill>
                  <a:schemeClr val="bg1"/>
                </a:solidFill>
                <a:ea typeface="ＭＳ Ｐゴシック" pitchFamily="-112" charset="-128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3962400" y="6011769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463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Στατιστικά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90919"/>
            <a:ext cx="8534400" cy="6096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 Πόσο μεγάλο είναι το λεξικό και οι καταχωρήσεις; 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40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Η συλλογή </a:t>
            </a:r>
            <a:r>
              <a:rPr lang="en-US" dirty="0"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Μερικά στατιστικά 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Θα χρησιμοποιήσουμε τη συλλογή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RCV1</a:t>
            </a:r>
            <a:r>
              <a:rPr lang="en-US" dirty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dirty="0">
                <a:ea typeface="ＭＳ Ｐゴシック" charset="-128"/>
              </a:rPr>
              <a:t>Reuters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Reuters newswire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(</a:t>
            </a:r>
            <a:r>
              <a:rPr lang="el-GR" dirty="0">
                <a:ea typeface="ＭＳ Ｐゴシック" charset="-128"/>
              </a:rPr>
              <a:t>μέρος του </a:t>
            </a:r>
            <a:r>
              <a:rPr lang="en-US" dirty="0">
                <a:ea typeface="ＭＳ Ｐゴシック" charset="-128"/>
              </a:rPr>
              <a:t>1995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1996)</a:t>
            </a:r>
            <a:endParaRPr lang="el-GR" dirty="0">
              <a:ea typeface="ＭＳ Ｐゴシック" charset="-128"/>
            </a:endParaRPr>
          </a:p>
          <a:p>
            <a:pPr lvl="1" eaLnBrk="1" hangingPunct="1"/>
            <a:r>
              <a:rPr lang="el-GR" dirty="0">
                <a:ea typeface="ＭＳ Ｐゴシック" charset="-128"/>
              </a:rPr>
              <a:t>1</a:t>
            </a:r>
            <a:r>
              <a:rPr lang="en-US" dirty="0">
                <a:ea typeface="ＭＳ Ｐゴシック" charset="-128"/>
              </a:rPr>
              <a:t>GB </a:t>
            </a:r>
            <a:r>
              <a:rPr lang="el-GR" dirty="0">
                <a:ea typeface="ＭＳ Ｐゴシック" charset="-128"/>
              </a:rPr>
              <a:t>κειμένου</a:t>
            </a:r>
          </a:p>
          <a:p>
            <a:pPr lvl="1" eaLnBrk="1" hangingPunct="1"/>
            <a:endParaRPr lang="en-US" dirty="0">
              <a:ea typeface="ＭＳ Ｐゴシック" charset="-128"/>
            </a:endParaRPr>
          </a:p>
          <a:p>
            <a:pPr marL="0" lvl="1" indent="0">
              <a:tabLst>
                <a:tab pos="0" algn="l"/>
              </a:tabLst>
            </a:pP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είναι πολύ μεγάλη, αλλά είναι διαθέσιμη στο κοινό.</a:t>
            </a:r>
          </a:p>
          <a:p>
            <a:pPr lvl="1"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Κεφ</a:t>
            </a:r>
            <a:r>
              <a:rPr lang="en-US" sz="1600" dirty="0">
                <a:solidFill>
                  <a:srgbClr val="FBFCFF"/>
                </a:solidFill>
              </a:rPr>
              <a:t>. 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0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Ένα έγγραφο της συλλογής </a:t>
            </a:r>
            <a:r>
              <a:rPr lang="en-US" dirty="0">
                <a:ea typeface="ＭＳ Ｐゴシック" charset="-128"/>
              </a:rPr>
              <a:t>Reuters RCV1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7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9534" y="45028"/>
            <a:ext cx="8210550" cy="8966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στατιστικά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4.2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70560"/>
              </p:ext>
            </p:extLst>
          </p:nvPr>
        </p:nvGraphicFramePr>
        <p:xfrm>
          <a:off x="405514" y="1823622"/>
          <a:ext cx="8143932" cy="23774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439">
                <a:tc>
                  <a:txBody>
                    <a:bodyPr/>
                    <a:lstStyle/>
                    <a:p>
                      <a:r>
                        <a:rPr lang="de-DE" sz="2000" b="0" i="1" kern="1200" baseline="0" dirty="0"/>
                        <a:t>N</a:t>
                      </a:r>
                    </a:p>
                    <a:p>
                      <a:r>
                        <a:rPr lang="nl-NL" sz="2000" b="0" i="1" kern="1200" baseline="0" dirty="0"/>
                        <a:t>L </a:t>
                      </a:r>
                    </a:p>
                    <a:p>
                      <a:r>
                        <a:rPr lang="en-US" sz="2000" b="0" i="1" kern="1200" baseline="0" dirty="0"/>
                        <a:t>M</a:t>
                      </a:r>
                    </a:p>
                    <a:p>
                      <a:endParaRPr lang="en-US" sz="2000" b="0" i="1" kern="1200" baseline="0" dirty="0"/>
                    </a:p>
                    <a:p>
                      <a:endParaRPr lang="en-US" sz="2000" b="0" i="1" kern="1200" baseline="0" dirty="0"/>
                    </a:p>
                    <a:p>
                      <a:endParaRPr lang="en-US" sz="2000" b="0" i="1" kern="1200" baseline="0" dirty="0"/>
                    </a:p>
                    <a:p>
                      <a:r>
                        <a:rPr lang="de-DE" sz="2000" b="0" i="1" kern="1200" baseline="0" dirty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/>
                        <a:t>documents</a:t>
                      </a:r>
                      <a:endParaRPr lang="de-DE" sz="2000" b="0" kern="1200" baseline="0" dirty="0"/>
                    </a:p>
                    <a:p>
                      <a:r>
                        <a:rPr lang="nl-NL" sz="2000" b="0" kern="1200" baseline="0" dirty="0" err="1"/>
                        <a:t>tokens</a:t>
                      </a:r>
                      <a:r>
                        <a:rPr lang="nl-NL" sz="2000" b="0" kern="1200" baseline="0" dirty="0"/>
                        <a:t> per document</a:t>
                      </a:r>
                    </a:p>
                    <a:p>
                      <a:r>
                        <a:rPr lang="en-US" sz="2000" b="0" kern="1200" baseline="0" dirty="0"/>
                        <a:t>terms (= word types)</a:t>
                      </a:r>
                    </a:p>
                    <a:p>
                      <a:r>
                        <a:rPr lang="en-US" sz="2000" b="0" kern="1200" baseline="0" dirty="0"/>
                        <a:t>bytes per token (incl. spaces/</a:t>
                      </a:r>
                      <a:r>
                        <a:rPr lang="en-US" sz="2000" b="0" kern="1200" baseline="0" dirty="0" err="1"/>
                        <a:t>punct</a:t>
                      </a:r>
                      <a:r>
                        <a:rPr lang="en-US" sz="2000" b="0" kern="1200" baseline="0" dirty="0"/>
                        <a:t>.)</a:t>
                      </a:r>
                    </a:p>
                    <a:p>
                      <a:r>
                        <a:rPr lang="en-US" sz="2000" b="0" kern="1200" baseline="0" dirty="0"/>
                        <a:t>bytes per token (without spaces/</a:t>
                      </a:r>
                      <a:r>
                        <a:rPr lang="en-US" sz="2000" b="0" kern="1200" baseline="0" dirty="0" err="1"/>
                        <a:t>punct</a:t>
                      </a:r>
                      <a:r>
                        <a:rPr lang="en-US" sz="2000" b="0" kern="1200" baseline="0" dirty="0"/>
                        <a:t>.)</a:t>
                      </a:r>
                    </a:p>
                    <a:p>
                      <a:r>
                        <a:rPr lang="en-US" sz="2000" b="0" kern="1200" baseline="0" dirty="0"/>
                        <a:t>bytes per term (= word type)</a:t>
                      </a:r>
                    </a:p>
                    <a:p>
                      <a:r>
                        <a:rPr lang="de-DE" sz="2000" b="0" kern="1200" baseline="0" dirty="0"/>
                        <a:t>non-</a:t>
                      </a:r>
                      <a:r>
                        <a:rPr lang="de-DE" sz="2000" b="0" kern="1200" baseline="0" dirty="0" err="1"/>
                        <a:t>positional</a:t>
                      </a:r>
                      <a:r>
                        <a:rPr lang="de-DE" sz="2000" b="0" kern="1200" baseline="0" dirty="0"/>
                        <a:t> </a:t>
                      </a:r>
                      <a:r>
                        <a:rPr lang="de-DE" sz="2000" b="0" kern="1200" baseline="0" dirty="0" err="1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/>
                        <a:t>800,000</a:t>
                      </a:r>
                    </a:p>
                    <a:p>
                      <a:r>
                        <a:rPr lang="nl-NL" sz="2000" b="0" kern="1200" baseline="0" dirty="0"/>
                        <a:t>200</a:t>
                      </a:r>
                    </a:p>
                    <a:p>
                      <a:r>
                        <a:rPr lang="en-US" sz="2000" b="0" kern="1200" baseline="0" dirty="0"/>
                        <a:t>400,000</a:t>
                      </a:r>
                    </a:p>
                    <a:p>
                      <a:r>
                        <a:rPr lang="en-US" sz="2000" b="0" kern="1200" baseline="0" dirty="0"/>
                        <a:t> 6</a:t>
                      </a:r>
                    </a:p>
                    <a:p>
                      <a:r>
                        <a:rPr lang="en-US" sz="2000" b="0" kern="1200" baseline="0" dirty="0"/>
                        <a:t>4.5</a:t>
                      </a:r>
                    </a:p>
                    <a:p>
                      <a:r>
                        <a:rPr lang="en-US" sz="2000" b="0" kern="1200" baseline="0" dirty="0"/>
                        <a:t>7.5</a:t>
                      </a:r>
                    </a:p>
                    <a:p>
                      <a:r>
                        <a:rPr lang="de-DE" sz="2000" b="0" kern="1200" baseline="0" dirty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2AEC26-8CC0-DE8B-DF14-FC80A27BD515}"/>
              </a:ext>
            </a:extLst>
          </p:cNvPr>
          <p:cNvSpPr txBox="1"/>
          <p:nvPr/>
        </p:nvSpPr>
        <p:spPr>
          <a:xfrm>
            <a:off x="611560" y="4797152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Γιατί κατά μέσο ένα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term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είναι μεγαλύτερο από ένα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token;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Πόσες είναι οι λίστες καταχωρήσεων;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Πόσο μεγάλος είναι ο πίνακας;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Πόσες μη μηδενικές τιμές στον πίνακα;</a:t>
            </a:r>
          </a:p>
        </p:txBody>
      </p:sp>
    </p:spTree>
    <p:extLst>
      <p:ext uri="{BB962C8B-B14F-4D97-AF65-F5344CB8AC3E}">
        <p14:creationId xmlns:p14="http://schemas.microsoft.com/office/powerpoint/2010/main" val="249690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Φάση 2: Λειτουργία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endParaRPr lang="el-GR" dirty="0">
              <a:solidFill>
                <a:srgbClr val="002060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1803" y="107327"/>
            <a:ext cx="8382000" cy="42607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59271"/>
              </p:ext>
            </p:extLst>
          </p:nvPr>
        </p:nvGraphicFramePr>
        <p:xfrm>
          <a:off x="38100" y="838200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4029E-ED99-4EE5-9F9D-38193BA18854}"/>
              </a:ext>
            </a:extLst>
          </p:cNvPr>
          <p:cNvSpPr txBox="1"/>
          <p:nvPr/>
        </p:nvSpPr>
        <p:spPr>
          <a:xfrm flipH="1">
            <a:off x="304800" y="53119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Ποια από τα παραπάνω πιστεύετε ότι θα προκαλεί τη μεγαλύτερη μείωση στο μέγεθος του </a:t>
            </a:r>
            <a:r>
              <a:rPr lang="el-GR" sz="2000" i="1" dirty="0">
                <a:solidFill>
                  <a:srgbClr val="336699"/>
                </a:solidFill>
                <a:latin typeface="+mn-lt"/>
              </a:rPr>
              <a:t>λεξικού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?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6204AC-8F49-45B1-A7B2-DF41B4CCF786}"/>
                  </a:ext>
                </a:extLst>
              </p14:cNvPr>
              <p14:cNvContentPartPr/>
              <p14:nvPr/>
            </p14:nvContentPartPr>
            <p14:xfrm>
              <a:off x="2082570" y="790871"/>
              <a:ext cx="71640" cy="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6204AC-8F49-45B1-A7B2-DF41B4CCF7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3570" y="782231"/>
                <a:ext cx="8928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566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35731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854968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419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51977-0F48-4DE4-8498-557F3D560D9F}"/>
              </a:ext>
            </a:extLst>
          </p:cNvPr>
          <p:cNvSpPr txBox="1"/>
          <p:nvPr/>
        </p:nvSpPr>
        <p:spPr>
          <a:xfrm flipH="1">
            <a:off x="228600" y="5240635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Ποια από τα παραπάνω πιστεύετε ότι θα προκαλεί τη μεγαλύτερη μείωση στο μέγεθος του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ανεστραμμένου ευρετηρίου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?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(συνολικός αριθμός καταχωρήσεων)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7C8B1-D8F2-488B-BB2E-523CE90882D9}"/>
              </a:ext>
            </a:extLst>
          </p:cNvPr>
          <p:cNvSpPr/>
          <p:nvPr/>
        </p:nvSpPr>
        <p:spPr>
          <a:xfrm>
            <a:off x="4175955" y="262844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800" dirty="0">
                <a:solidFill>
                  <a:srgbClr val="000000"/>
                </a:solidFill>
                <a:latin typeface="Calibri" panose="020F0502020204030204"/>
              </a:rPr>
              <a:t>109,971</a:t>
            </a:r>
          </a:p>
        </p:txBody>
      </p:sp>
    </p:spTree>
    <p:extLst>
      <p:ext uri="{BB962C8B-B14F-4D97-AF65-F5344CB8AC3E}">
        <p14:creationId xmlns:p14="http://schemas.microsoft.com/office/powerpoint/2010/main" val="1852472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1803" y="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203" y="885593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0F3ED-0A6E-4B80-91BE-D432B0068D71}"/>
              </a:ext>
            </a:extLst>
          </p:cNvPr>
          <p:cNvSpPr/>
          <p:nvPr/>
        </p:nvSpPr>
        <p:spPr>
          <a:xfrm>
            <a:off x="6542161" y="2690065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800" dirty="0">
                <a:solidFill>
                  <a:srgbClr val="000000"/>
                </a:solidFill>
                <a:latin typeface="Calibri" panose="020F0502020204030204"/>
              </a:rPr>
              <a:t>197,879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2EB77-808A-4314-BFA4-5996E13254A7}"/>
              </a:ext>
            </a:extLst>
          </p:cNvPr>
          <p:cNvSpPr txBox="1"/>
          <p:nvPr/>
        </p:nvSpPr>
        <p:spPr>
          <a:xfrm>
            <a:off x="304800" y="5486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  <a:latin typeface="+mn-lt"/>
              </a:rPr>
              <a:t>Το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stemming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μειώνει το μέγεθος του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positional index</a:t>
            </a:r>
          </a:p>
          <a:p>
            <a:pPr marL="457200" indent="-457200">
              <a:buAutoNum type="alphaUcPeriod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Σωστό</a:t>
            </a:r>
          </a:p>
          <a:p>
            <a:pPr marL="457200" indent="-457200">
              <a:buAutoNum type="alphaUcPeriod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Λάθος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584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400492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75536" y="39624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6CA7CC0-CAB3-4499-85A3-AC213940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36" y="5295587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E612A-7CF0-4922-B456-6A2C0C194218}"/>
              </a:ext>
            </a:extLst>
          </p:cNvPr>
          <p:cNvSpPr txBox="1"/>
          <p:nvPr/>
        </p:nvSpPr>
        <p:spPr>
          <a:xfrm>
            <a:off x="685800" y="5943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Γιατί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0;</a:t>
            </a:r>
          </a:p>
        </p:txBody>
      </p:sp>
    </p:spTree>
    <p:extLst>
      <p:ext uri="{BB962C8B-B14F-4D97-AF65-F5344CB8AC3E}">
        <p14:creationId xmlns:p14="http://schemas.microsoft.com/office/powerpoint/2010/main" val="35946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4C29F-4E8A-454E-96B3-BDD001D3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B8C803-F4A8-4490-9F26-1A60354567CC}"/>
              </a:ext>
            </a:extLst>
          </p:cNvPr>
          <p:cNvGrpSpPr/>
          <p:nvPr/>
        </p:nvGrpSpPr>
        <p:grpSpPr>
          <a:xfrm>
            <a:off x="914400" y="1268760"/>
            <a:ext cx="7543800" cy="720277"/>
            <a:chOff x="457200" y="1189187"/>
            <a:chExt cx="7543800" cy="7202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3BF0D0-44E6-4C55-ACAE-942236980DBB}"/>
                </a:ext>
              </a:extLst>
            </p:cNvPr>
            <p:cNvSpPr txBox="1"/>
            <p:nvPr/>
          </p:nvSpPr>
          <p:spPr>
            <a:xfrm>
              <a:off x="457200" y="1447799"/>
              <a:ext cx="754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d13:     windows … window … windows</a:t>
              </a:r>
              <a:r>
                <a:rPr lang="el-GR" dirty="0">
                  <a:solidFill>
                    <a:schemeClr val="tx1"/>
                  </a:solidFill>
                  <a:latin typeface="+mn-lt"/>
                </a:rPr>
                <a:t> …</a:t>
              </a:r>
              <a:r>
                <a:rPr lang="en-US" dirty="0">
                  <a:solidFill>
                    <a:schemeClr val="tx1"/>
                  </a:solidFill>
                  <a:latin typeface="+mn-lt"/>
                </a:rPr>
                <a:t>. windows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4DB153-62A7-4BB3-AE31-D32463BBF153}"/>
                </a:ext>
              </a:extLst>
            </p:cNvPr>
            <p:cNvSpPr txBox="1"/>
            <p:nvPr/>
          </p:nvSpPr>
          <p:spPr>
            <a:xfrm>
              <a:off x="1376444" y="1189187"/>
              <a:ext cx="579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1		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12	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		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16		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     	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75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			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F8D337-D526-4045-B105-5CCD38F73F61}"/>
              </a:ext>
            </a:extLst>
          </p:cNvPr>
          <p:cNvSpPr txBox="1"/>
          <p:nvPr/>
        </p:nvSpPr>
        <p:spPr>
          <a:xfrm>
            <a:off x="1905000" y="457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Non positional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42466B-9610-D910-3A2D-1CF2901574D2}"/>
              </a:ext>
            </a:extLst>
          </p:cNvPr>
          <p:cNvGrpSpPr/>
          <p:nvPr/>
        </p:nvGrpSpPr>
        <p:grpSpPr>
          <a:xfrm>
            <a:off x="467544" y="2589171"/>
            <a:ext cx="3431309" cy="2092353"/>
            <a:chOff x="1636363" y="2435306"/>
            <a:chExt cx="5864818" cy="20923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2B042-6C9F-DFE7-B771-E30ABFCFBCC4}"/>
                </a:ext>
              </a:extLst>
            </p:cNvPr>
            <p:cNvSpPr txBox="1"/>
            <p:nvPr/>
          </p:nvSpPr>
          <p:spPr>
            <a:xfrm>
              <a:off x="1833644" y="2730142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A1E503-5845-AA9C-CE8C-69B977177AD6}"/>
                </a:ext>
              </a:extLst>
            </p:cNvPr>
            <p:cNvSpPr txBox="1"/>
            <p:nvPr/>
          </p:nvSpPr>
          <p:spPr>
            <a:xfrm>
              <a:off x="1862381" y="4065994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4B5D93-5952-766F-5BBE-17DDB7DC7E34}"/>
                </a:ext>
              </a:extLst>
            </p:cNvPr>
            <p:cNvSpPr txBox="1"/>
            <p:nvPr/>
          </p:nvSpPr>
          <p:spPr>
            <a:xfrm>
              <a:off x="1636363" y="3603037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Stemming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49E48-20E2-B6F8-A0BD-1119F813CE43}"/>
                </a:ext>
              </a:extLst>
            </p:cNvPr>
            <p:cNvSpPr txBox="1"/>
            <p:nvPr/>
          </p:nvSpPr>
          <p:spPr>
            <a:xfrm>
              <a:off x="1849466" y="3023046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windows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E8BDEB-A8D7-7148-83E6-498E78D11C5C}"/>
                </a:ext>
              </a:extLst>
            </p:cNvPr>
            <p:cNvSpPr txBox="1"/>
            <p:nvPr/>
          </p:nvSpPr>
          <p:spPr>
            <a:xfrm>
              <a:off x="1712563" y="2435306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No stemming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B9EADE-FB40-1436-1490-E17B4D9C1985}"/>
              </a:ext>
            </a:extLst>
          </p:cNvPr>
          <p:cNvGrpSpPr/>
          <p:nvPr/>
        </p:nvGrpSpPr>
        <p:grpSpPr>
          <a:xfrm>
            <a:off x="3707904" y="2570320"/>
            <a:ext cx="4680520" cy="2092353"/>
            <a:chOff x="1636363" y="2435306"/>
            <a:chExt cx="5864818" cy="20923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F67615-831D-2997-00C9-73D25DC7F6E4}"/>
                </a:ext>
              </a:extLst>
            </p:cNvPr>
            <p:cNvSpPr txBox="1"/>
            <p:nvPr/>
          </p:nvSpPr>
          <p:spPr>
            <a:xfrm>
              <a:off x="1833644" y="2730142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d13: 1, 12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A5412C-B589-4F64-5449-BCBFBF23EE74}"/>
                </a:ext>
              </a:extLst>
            </p:cNvPr>
            <p:cNvSpPr txBox="1"/>
            <p:nvPr/>
          </p:nvSpPr>
          <p:spPr>
            <a:xfrm>
              <a:off x="1862381" y="4065994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d13: 1, 12, 16, 75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77FC31-5026-50D8-8A62-3FD346C45543}"/>
                </a:ext>
              </a:extLst>
            </p:cNvPr>
            <p:cNvSpPr txBox="1"/>
            <p:nvPr/>
          </p:nvSpPr>
          <p:spPr>
            <a:xfrm>
              <a:off x="1636363" y="3603037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Stemming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7B1D84-38BC-0C3E-7584-F2809AA80DCF}"/>
                </a:ext>
              </a:extLst>
            </p:cNvPr>
            <p:cNvSpPr txBox="1"/>
            <p:nvPr/>
          </p:nvSpPr>
          <p:spPr>
            <a:xfrm>
              <a:off x="1849466" y="3023046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windows </a:t>
              </a:r>
              <a:r>
                <a:rPr lang="en-US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 … d13: 16, 75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8B5ADC-5D42-E393-C9CA-4C5238795E7D}"/>
                </a:ext>
              </a:extLst>
            </p:cNvPr>
            <p:cNvSpPr txBox="1"/>
            <p:nvPr/>
          </p:nvSpPr>
          <p:spPr>
            <a:xfrm>
              <a:off x="1712563" y="2435306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No stemming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447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1803" y="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203" y="885593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0F3ED-0A6E-4B80-91BE-D432B0068D71}"/>
              </a:ext>
            </a:extLst>
          </p:cNvPr>
          <p:cNvSpPr/>
          <p:nvPr/>
        </p:nvSpPr>
        <p:spPr>
          <a:xfrm>
            <a:off x="6542161" y="2690065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800" dirty="0">
                <a:solidFill>
                  <a:srgbClr val="000000"/>
                </a:solidFill>
                <a:latin typeface="Calibri" panose="020F0502020204030204"/>
              </a:rPr>
              <a:t>197,879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1236F-7DB1-42FD-80D9-80D489444906}"/>
              </a:ext>
            </a:extLst>
          </p:cNvPr>
          <p:cNvSpPr txBox="1"/>
          <p:nvPr/>
        </p:nvSpPr>
        <p:spPr>
          <a:xfrm>
            <a:off x="381000" y="5334000"/>
            <a:ext cx="8058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κέρδος από την αφαίρεση των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stopwords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πολύ μεγαλύτερο, στα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positional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από ότι στα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non-positional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Α. Σωστό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Β. Λάθος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2586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4615" y="219392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400492"/>
          <a:ext cx="9067800" cy="428561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Α.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Β.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C. 30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D. 150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stopwords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E. 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102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56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72400" y="4312919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6CA7CC0-CAB3-4499-85A3-AC213940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693919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9688D1D-5FCB-470B-9EFA-A8671BCD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2E7563-1858-4CCA-9EE9-B7A37CCEA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40402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2872587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09596"/>
            <a:ext cx="7886700" cy="99841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09892" cy="304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Νόμος του </a:t>
            </a:r>
            <a:r>
              <a:rPr lang="en-US" sz="2400" dirty="0">
                <a:ea typeface="ＭＳ Ｐゴシック" pitchFamily="-112" charset="-128"/>
              </a:rPr>
              <a:t>Heaps: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800" i="1" dirty="0">
                <a:ea typeface="ＭＳ Ｐゴシック" pitchFamily="-112" charset="-128"/>
              </a:rPr>
              <a:t> = k</a:t>
            </a:r>
            <a:r>
              <a:rPr lang="el-GR" sz="2800" i="1" dirty="0">
                <a:ea typeface="ＭＳ Ｐゴシック" pitchFamily="-112" charset="-128"/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800" i="1" baseline="30000" dirty="0">
                <a:ea typeface="ＭＳ Ｐゴシック" pitchFamily="-112" charset="-128"/>
              </a:rPr>
              <a:t>b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είναι το μέγεθος του λεξιλογίου (αριθμός όρων</a:t>
            </a:r>
            <a:r>
              <a:rPr lang="en-US" sz="2000" dirty="0">
                <a:ea typeface="ＭＳ Ｐゴシック" pitchFamily="-112" charset="-128"/>
              </a:rPr>
              <a:t>, terms</a:t>
            </a:r>
            <a:r>
              <a:rPr lang="el-GR" sz="2000" dirty="0">
                <a:ea typeface="ＭＳ Ｐゴシック" pitchFamily="-112" charset="-128"/>
              </a:rPr>
              <a:t>),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ο αριθμός των </a:t>
            </a:r>
            <a:r>
              <a:rPr lang="en-US" sz="2000" dirty="0">
                <a:ea typeface="ＭＳ Ｐゴシック" pitchFamily="-112" charset="-128"/>
              </a:rPr>
              <a:t>tokens </a:t>
            </a:r>
            <a:r>
              <a:rPr lang="el-GR" sz="2000" dirty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</a:pPr>
            <a:endParaRPr lang="el-GR" sz="20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περιγράφει πόσο μεγαλώνει το λεξιλόγιο όσο μεγαλώνει η συλλογή (το συνολικό μήκος των εγγράφων)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  <a:tabLst>
                <a:tab pos="1792288" algn="l"/>
              </a:tabLst>
            </a:pPr>
            <a:endParaRPr lang="el-GR" sz="800" dirty="0">
              <a:ea typeface="ＭＳ Ｐゴシック" pitchFamily="-112" charset="-128"/>
            </a:endParaRPr>
          </a:p>
          <a:p>
            <a:pPr defTabSz="179388">
              <a:tabLst>
                <a:tab pos="6184900" algn="l"/>
              </a:tabLst>
            </a:pPr>
            <a:r>
              <a:rPr lang="el-GR" dirty="0">
                <a:ea typeface="ＭＳ Ｐゴシック" pitchFamily="-112" charset="-128"/>
              </a:rPr>
              <a:t>Συνήθης τιμές</a:t>
            </a:r>
            <a:r>
              <a:rPr lang="en-US" dirty="0">
                <a:ea typeface="ＭＳ Ｐゴシック" pitchFamily="-112" charset="-128"/>
              </a:rPr>
              <a:t>: 30 ≤</a:t>
            </a:r>
            <a:r>
              <a:rPr lang="en-US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≤ 100 </a:t>
            </a:r>
            <a:r>
              <a:rPr lang="el-GR" dirty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 ≈ 0.5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141803" y="28074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3883006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09596"/>
            <a:ext cx="7886700" cy="99841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728320" y="2312368"/>
            <a:ext cx="2895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>
                <a:ea typeface="ＭＳ Ｐゴシック" pitchFamily="-112" charset="-128"/>
              </a:rPr>
              <a:t>Νόμος του </a:t>
            </a:r>
            <a:r>
              <a:rPr lang="en-US" sz="1400" dirty="0">
                <a:ea typeface="ＭＳ Ｐゴシック" pitchFamily="-112" charset="-128"/>
              </a:rPr>
              <a:t>Heaps: </a:t>
            </a:r>
            <a:endParaRPr lang="en-US" sz="1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1400" i="1" dirty="0">
                <a:ea typeface="ＭＳ Ｐゴシック" pitchFamily="-112" charset="-128"/>
              </a:rPr>
              <a:t> = k</a:t>
            </a:r>
            <a:r>
              <a:rPr lang="el-GR" sz="1400" i="1" dirty="0">
                <a:ea typeface="ＭＳ Ｐゴシック" pitchFamily="-112" charset="-128"/>
              </a:rPr>
              <a:t>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1400" i="1" baseline="30000" dirty="0">
                <a:ea typeface="ＭＳ Ｐゴシック" pitchFamily="-112" charset="-128"/>
              </a:rPr>
              <a:t>b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1400" dirty="0">
                <a:ea typeface="ＭＳ Ｐゴシック" pitchFamily="-112" charset="-128"/>
              </a:rPr>
              <a:t> </a:t>
            </a:r>
            <a:r>
              <a:rPr lang="el-GR" sz="1400" dirty="0">
                <a:ea typeface="ＭＳ Ｐゴシック" pitchFamily="-112" charset="-128"/>
              </a:rPr>
              <a:t>είναι το μέγεθος του λεξιλογίου (αριθμός όρων - </a:t>
            </a:r>
            <a:r>
              <a:rPr lang="en-US" sz="1400" dirty="0">
                <a:ea typeface="ＭＳ Ｐゴシック" pitchFamily="-112" charset="-128"/>
              </a:rPr>
              <a:t>terms</a:t>
            </a:r>
            <a:r>
              <a:rPr lang="el-GR" sz="1400" dirty="0">
                <a:ea typeface="ＭＳ Ｐゴシック" pitchFamily="-112" charset="-128"/>
              </a:rPr>
              <a:t>),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1400" dirty="0">
                <a:ea typeface="ＭＳ Ｐゴシック" pitchFamily="-112" charset="-128"/>
              </a:rPr>
              <a:t> </a:t>
            </a:r>
            <a:r>
              <a:rPr lang="el-GR" sz="1400" dirty="0">
                <a:ea typeface="ＭＳ Ｐゴシック" pitchFamily="-112" charset="-128"/>
              </a:rPr>
              <a:t>ο αριθμός των </a:t>
            </a:r>
            <a:r>
              <a:rPr lang="en-US" sz="1400" dirty="0">
                <a:ea typeface="ＭＳ Ｐゴシック" pitchFamily="-112" charset="-128"/>
              </a:rPr>
              <a:t>tokens </a:t>
            </a:r>
            <a:r>
              <a:rPr lang="el-GR" sz="1400" dirty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  <a:tabLst>
                <a:tab pos="1792288" algn="l"/>
              </a:tabLst>
            </a:pPr>
            <a:endParaRPr lang="el-GR" sz="600" dirty="0">
              <a:ea typeface="ＭＳ Ｐゴシック" pitchFamily="-112" charset="-128"/>
            </a:endParaRPr>
          </a:p>
          <a:p>
            <a:pPr defTabSz="179388">
              <a:tabLst>
                <a:tab pos="6184900" algn="l"/>
              </a:tabLst>
            </a:pPr>
            <a:r>
              <a:rPr lang="el-GR" sz="1400" dirty="0">
                <a:ea typeface="ＭＳ Ｐゴシック" pitchFamily="-112" charset="-128"/>
              </a:rPr>
              <a:t>Συνήθης τιμές</a:t>
            </a:r>
            <a:r>
              <a:rPr lang="en-US" sz="1400" dirty="0">
                <a:ea typeface="ＭＳ Ｐゴシック" pitchFamily="-112" charset="-128"/>
              </a:rPr>
              <a:t>: 30 ≤</a:t>
            </a:r>
            <a:r>
              <a:rPr lang="en-US" sz="1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sz="1400" i="1" dirty="0">
                <a:solidFill>
                  <a:srgbClr val="FF0000"/>
                </a:solidFill>
                <a:ea typeface="ＭＳ Ｐゴシック" pitchFamily="-112" charset="-128"/>
              </a:rPr>
              <a:t>k</a:t>
            </a:r>
            <a:r>
              <a:rPr lang="en-US" sz="1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sz="1400" dirty="0">
                <a:ea typeface="ＭＳ Ｐゴシック" pitchFamily="-112" charset="-128"/>
              </a:rPr>
              <a:t>≤ 100 </a:t>
            </a:r>
            <a:r>
              <a:rPr lang="el-GR" sz="1400" dirty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sz="1400" dirty="0">
                <a:ea typeface="ＭＳ Ｐゴシック" pitchFamily="-112" charset="-128"/>
              </a:rPr>
              <a:t> </a:t>
            </a:r>
            <a:r>
              <a:rPr lang="en-US" sz="1400" i="1" dirty="0">
                <a:solidFill>
                  <a:srgbClr val="FF0000"/>
                </a:solidFill>
                <a:ea typeface="ＭＳ Ｐゴシック" pitchFamily="-112" charset="-128"/>
              </a:rPr>
              <a:t>b</a:t>
            </a:r>
            <a:r>
              <a:rPr lang="en-US" sz="1400" dirty="0">
                <a:ea typeface="ＭＳ Ｐゴシック" pitchFamily="-112" charset="-128"/>
              </a:rPr>
              <a:t> ≈ 0.5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59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141803" y="28074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403A3-D051-468D-A8FE-8D5532F8D9D0}"/>
              </a:ext>
            </a:extLst>
          </p:cNvPr>
          <p:cNvSpPr txBox="1"/>
          <p:nvPr/>
        </p:nvSpPr>
        <p:spPr>
          <a:xfrm>
            <a:off x="497651" y="4507309"/>
            <a:ext cx="760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Παράδειγμα: Έχω μια συλλογή με έγγραφα που το καθένα έχει περίπου 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1000 λέξεις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(tokens)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. Έστω ότι έχω 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500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έγγραφα και έρχεται ακόμα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1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έγγραφο. Έστω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 = 0.5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l-GR" sz="2000" b="1" dirty="0">
                <a:solidFill>
                  <a:schemeClr val="tx1"/>
                </a:solidFill>
                <a:latin typeface="+mn-lt"/>
              </a:rPr>
              <a:t>Πριν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 = 500,00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0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tokens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άρα</a:t>
            </a:r>
            <a:r>
              <a:rPr lang="el-G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Μ  =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k*707.1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όροι </a:t>
            </a:r>
          </a:p>
          <a:p>
            <a:r>
              <a:rPr lang="el-GR" sz="2000" b="1" dirty="0">
                <a:solidFill>
                  <a:schemeClr val="tx1"/>
                </a:solidFill>
                <a:latin typeface="Calibri" panose="020F0502020204030204"/>
              </a:rPr>
              <a:t>Μετά</a:t>
            </a:r>
            <a:r>
              <a:rPr lang="el-GR" sz="2000" dirty="0">
                <a:solidFill>
                  <a:schemeClr val="tx1"/>
                </a:solidFill>
                <a:latin typeface="Calibri" panose="020F0502020204030204"/>
              </a:rPr>
              <a:t> Τ’ = 501,000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tokens </a:t>
            </a:r>
            <a:r>
              <a:rPr lang="el-GR" sz="2000" dirty="0">
                <a:solidFill>
                  <a:schemeClr val="tx1"/>
                </a:solidFill>
                <a:latin typeface="Calibri" panose="020F0502020204030204"/>
              </a:rPr>
              <a:t>άρα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Μ’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= k*707.8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 όροι </a:t>
            </a:r>
            <a:r>
              <a:rPr lang="el-GR" sz="2000" dirty="0">
                <a:latin typeface="+mn-lt"/>
              </a:rPr>
              <a:t>=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EE7F1-77B4-4968-B3F5-EE8E765D3F3C}"/>
              </a:ext>
            </a:extLst>
          </p:cNvPr>
          <p:cNvSpPr/>
          <p:nvPr/>
        </p:nvSpPr>
        <p:spPr>
          <a:xfrm>
            <a:off x="5652120" y="2312367"/>
            <a:ext cx="2971800" cy="2166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EC6D5-06FC-4773-AA1C-0ECCC5C086DF}"/>
              </a:ext>
            </a:extLst>
          </p:cNvPr>
          <p:cNvSpPr txBox="1"/>
          <p:nvPr/>
        </p:nvSpPr>
        <p:spPr>
          <a:xfrm>
            <a:off x="395536" y="103129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O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νόμος του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Heaps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 απαντά πχ στο:</a:t>
            </a:r>
          </a:p>
          <a:p>
            <a:r>
              <a:rPr lang="el-GR" sz="2000" i="1" dirty="0">
                <a:solidFill>
                  <a:schemeClr val="tx1"/>
                </a:solidFill>
                <a:latin typeface="+mn-lt"/>
              </a:rPr>
              <a:t>Πόσο περιμένω να μεγαλώσει το λεξικό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δηλαδή, πόσοι  περιμένω να είναι οι νέοι όροι στο καινούργιο έγγραφο</a:t>
            </a:r>
          </a:p>
        </p:txBody>
      </p:sp>
    </p:spTree>
    <p:extLst>
      <p:ext uri="{BB962C8B-B14F-4D97-AF65-F5344CB8AC3E}">
        <p14:creationId xmlns:p14="http://schemas.microsoft.com/office/powerpoint/2010/main" val="103977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C8B0F-5D78-2897-40C7-FB0BD273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5AB75-34BA-03E8-4451-44DC4D1B86C8}"/>
              </a:ext>
            </a:extLst>
          </p:cNvPr>
          <p:cNvSpPr txBox="1"/>
          <p:nvPr/>
        </p:nvSpPr>
        <p:spPr>
          <a:xfrm>
            <a:off x="467544" y="623731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https://blog.bytebytego.com/p/ep104-how-do-search-engines-work</a:t>
            </a:r>
          </a:p>
        </p:txBody>
      </p:sp>
      <p:pic>
        <p:nvPicPr>
          <p:cNvPr id="5" name="Picture 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49E23CED-58AF-4E3A-860D-689D87BF3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07785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45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3657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dirty="0">
                    <a:ea typeface="ＭＳ Ｐゴシック" pitchFamily="-112" charset="-128"/>
                  </a:rPr>
                  <a:t>Ο </a:t>
                </a:r>
                <a:r>
                  <a:rPr lang="el-GR" b="1" dirty="0">
                    <a:ea typeface="ＭＳ Ｐゴシック" pitchFamily="-112" charset="-128"/>
                  </a:rPr>
                  <a:t>νόμος του </a:t>
                </a:r>
                <a:r>
                  <a:rPr lang="en-US" b="1" dirty="0">
                    <a:ea typeface="ＭＳ Ｐゴシック" pitchFamily="-112" charset="-128"/>
                  </a:rPr>
                  <a:t>Heaps</a:t>
                </a:r>
                <a:r>
                  <a:rPr lang="en-US" dirty="0">
                    <a:ea typeface="ＭＳ Ｐゴシック" pitchFamily="-112" charset="-128"/>
                  </a:rPr>
                  <a:t>: </a:t>
                </a:r>
                <a:endParaRPr lang="el-GR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r>
                  <a:rPr lang="el-GR" i="1" dirty="0">
                    <a:ea typeface="ＭＳ Ｐゴシック" pitchFamily="-112" charset="-128"/>
                  </a:rPr>
                  <a:t>	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-112" charset="-128"/>
                  </a:rPr>
                  <a:t>M</a:t>
                </a:r>
                <a:r>
                  <a:rPr lang="en-US" i="1" dirty="0">
                    <a:ea typeface="ＭＳ Ｐゴシック" pitchFamily="-112" charset="-128"/>
                  </a:rPr>
                  <a:t> = k</a:t>
                </a:r>
                <a:r>
                  <a:rPr lang="el-GR" i="1" dirty="0">
                    <a:ea typeface="ＭＳ Ｐゴシック" pitchFamily="-112" charset="-128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-112" charset="-128"/>
                  </a:rPr>
                  <a:t>T</a:t>
                </a:r>
                <a:r>
                  <a:rPr lang="en-US" i="1" baseline="30000" dirty="0">
                    <a:ea typeface="ＭＳ Ｐゴシック" pitchFamily="-112" charset="-128"/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-112" charset="-128"/>
                  </a:rPr>
                  <a:t>M</a:t>
                </a:r>
                <a:r>
                  <a:rPr lang="en-US" sz="2400" dirty="0">
                    <a:ea typeface="ＭＳ Ｐゴシック" pitchFamily="-112" charset="-128"/>
                  </a:rPr>
                  <a:t> </a:t>
                </a:r>
                <a:r>
                  <a:rPr lang="el-GR" sz="2400" dirty="0">
                    <a:ea typeface="ＭＳ Ｐゴシック" pitchFamily="-112" charset="-128"/>
                  </a:rPr>
                  <a:t>είναι το μέγεθος του λεξιλογίου (αριθμός όρων),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-112" charset="-128"/>
                  </a:rPr>
                  <a:t>T</a:t>
                </a:r>
                <a:r>
                  <a:rPr lang="en-US" sz="2400" dirty="0">
                    <a:ea typeface="ＭＳ Ｐゴシック" pitchFamily="-112" charset="-128"/>
                  </a:rPr>
                  <a:t> </a:t>
                </a:r>
                <a:r>
                  <a:rPr lang="el-GR" sz="2400" dirty="0">
                    <a:ea typeface="ＭＳ Ｐゴシック" pitchFamily="-112" charset="-128"/>
                  </a:rPr>
                  <a:t>ο αριθμός των </a:t>
                </a:r>
                <a:r>
                  <a:rPr lang="en-US" sz="2400" dirty="0">
                    <a:ea typeface="ＭＳ Ｐゴシック" pitchFamily="-112" charset="-128"/>
                  </a:rPr>
                  <a:t>tokens </a:t>
                </a:r>
                <a:r>
                  <a:rPr lang="el-GR" sz="2400" dirty="0">
                    <a:ea typeface="ＭＳ Ｐゴシック" pitchFamily="-112" charset="-128"/>
                  </a:rPr>
                  <a:t>στη συλλογή</a:t>
                </a:r>
              </a:p>
              <a:p>
                <a:pPr marL="0" indent="0">
                  <a:buNone/>
                </a:pPr>
                <a:endParaRPr lang="en-US" dirty="0">
                  <a:ea typeface="ＭＳ Ｐゴシック" pitchFamily="-112" charset="-128"/>
                </a:endParaRPr>
              </a:p>
              <a:p>
                <a:r>
                  <a:rPr lang="el-GR" sz="2800" dirty="0">
                    <a:ea typeface="ＭＳ Ｐゴシック" pitchFamily="-112" charset="-128"/>
                  </a:rPr>
                  <a:t> Σε</a:t>
                </a:r>
                <a:r>
                  <a:rPr lang="en-US" sz="2800" dirty="0">
                    <a:ea typeface="ＭＳ Ｐゴシック" pitchFamily="-112" charset="-128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ea typeface="ＭＳ Ｐゴシック" pitchFamily="-112" charset="-128"/>
                  </a:rPr>
                  <a:t>log-log plot </a:t>
                </a:r>
                <a:r>
                  <a:rPr lang="el-GR" sz="2800" dirty="0">
                    <a:ea typeface="ＭＳ Ｐゴシック" pitchFamily="-112" charset="-128"/>
                  </a:rPr>
                  <a:t>του μεγέθους Μ του λεξιλογίου με το Τ, ο νόμος προβλέπει γραμμή με κλίση </a:t>
                </a:r>
                <a:r>
                  <a:rPr lang="en-US" sz="2800" dirty="0">
                    <a:ea typeface="ＭＳ Ｐゴシック" pitchFamily="-112" charset="-128"/>
                  </a:rPr>
                  <a:t>b</a:t>
                </a:r>
                <a:endParaRPr lang="el-GR" sz="2800" dirty="0">
                  <a:ea typeface="ＭＳ Ｐゴシック" pitchFamily="-112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𝑘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)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𝑏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𝑇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ＭＳ Ｐゴシック" pitchFamily="-112" charset="-128"/>
                </a:endParaRPr>
              </a:p>
              <a:p>
                <a:pPr marL="457200" lvl="1" indent="0">
                  <a:buNone/>
                </a:pPr>
                <a:endParaRPr lang="en-US" dirty="0"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86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3657600"/>
              </a:xfrm>
              <a:blipFill>
                <a:blip r:embed="rId2"/>
                <a:stretch>
                  <a:fillRect l="-1298" t="-2000" r="-4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30111523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287428"/>
            <a:ext cx="4629150" cy="4273619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617912" cy="4800600"/>
          </a:xfrm>
        </p:spPr>
        <p:txBody>
          <a:bodyPr/>
          <a:lstStyle/>
          <a:p>
            <a:r>
              <a:rPr lang="el-GR" sz="2400" dirty="0">
                <a:ea typeface="ＭＳ Ｐゴシック" pitchFamily="-112" charset="-128"/>
              </a:rPr>
              <a:t>Για το</a:t>
            </a:r>
            <a:r>
              <a:rPr lang="en-US" sz="2400" dirty="0">
                <a:ea typeface="ＭＳ Ｐゴシック" pitchFamily="-112" charset="-128"/>
              </a:rPr>
              <a:t> RCV1, </a:t>
            </a:r>
            <a:r>
              <a:rPr lang="el-GR" sz="2400" dirty="0">
                <a:ea typeface="ＭＳ Ｐゴシック" pitchFamily="-112" charset="-128"/>
              </a:rPr>
              <a:t>η διακεκομμένη γραμμή 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n-US" sz="2400" dirty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best least squares fit</a:t>
            </a:r>
            <a:r>
              <a:rPr lang="el-GR" sz="2400" dirty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Οπότε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i="1" dirty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>
                <a:ea typeface="ＭＳ Ｐゴシック" pitchFamily="-112" charset="-128"/>
              </a:rPr>
              <a:t>, άρα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 = 10</a:t>
            </a:r>
            <a:r>
              <a:rPr lang="en-US" sz="2400" baseline="30000" dirty="0">
                <a:ea typeface="ＭＳ Ｐゴシック" pitchFamily="-112" charset="-128"/>
              </a:rPr>
              <a:t>1.64 </a:t>
            </a:r>
            <a:r>
              <a:rPr lang="en-US" sz="2400" dirty="0">
                <a:ea typeface="ＭＳ Ｐゴシック" pitchFamily="-112" charset="-128"/>
              </a:rPr>
              <a:t>≈ 44 </a:t>
            </a:r>
            <a:r>
              <a:rPr lang="el-GR" sz="2400" dirty="0">
                <a:ea typeface="ＭＳ Ｐゴシック" pitchFamily="-112" charset="-128"/>
              </a:rPr>
              <a:t>και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i="1" dirty="0">
                <a:ea typeface="ＭＳ Ｐゴシック" pitchFamily="-112" charset="-128"/>
              </a:rPr>
              <a:t>b</a:t>
            </a:r>
            <a:r>
              <a:rPr lang="en-US" sz="2400" dirty="0">
                <a:ea typeface="ＭＳ Ｐゴシック" pitchFamily="-112" charset="-128"/>
              </a:rPr>
              <a:t> = 0.49.</a:t>
            </a:r>
          </a:p>
          <a:p>
            <a:endParaRPr lang="en-US" sz="11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Καλή προσέγγιση για το </a:t>
            </a:r>
            <a:r>
              <a:rPr lang="en-US" sz="2400" dirty="0">
                <a:ea typeface="ＭＳ Ｐゴシック" pitchFamily="-112" charset="-128"/>
              </a:rPr>
              <a:t>Reuters RCV1!</a:t>
            </a:r>
            <a:endParaRPr lang="en-US" sz="18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Για το πρώτα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1,000,020</a:t>
            </a:r>
            <a:r>
              <a:rPr lang="en-US" sz="2400" dirty="0">
                <a:ea typeface="ＭＳ Ｐゴシック" pitchFamily="-112" charset="-128"/>
              </a:rPr>
              <a:t> tokens,</a:t>
            </a:r>
            <a:r>
              <a:rPr lang="el-GR" sz="2400" dirty="0">
                <a:ea typeface="ＭＳ Ｐゴシック" pitchFamily="-112" charset="-128"/>
              </a:rPr>
              <a:t> ο νόμος προβλέπει </a:t>
            </a:r>
            <a:r>
              <a:rPr lang="en-US" sz="2400" dirty="0">
                <a:ea typeface="ＭＳ Ｐゴシック" pitchFamily="-112" charset="-128"/>
              </a:rPr>
              <a:t> 38,323 </a:t>
            </a:r>
            <a:r>
              <a:rPr lang="el-GR" sz="2400" dirty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874807-322C-444D-A3A4-A3F4FDDFB165}"/>
              </a:ext>
            </a:extLst>
          </p:cNvPr>
          <p:cNvGrpSpPr/>
          <p:nvPr/>
        </p:nvGrpSpPr>
        <p:grpSpPr>
          <a:xfrm>
            <a:off x="6262890" y="3072477"/>
            <a:ext cx="140760" cy="318960"/>
            <a:chOff x="6262890" y="3072477"/>
            <a:chExt cx="1407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539AADD-5052-4FA2-BB46-6F271AD8A4C4}"/>
                    </a:ext>
                  </a:extLst>
                </p14:cNvPr>
                <p14:cNvContentPartPr/>
                <p14:nvPr/>
              </p14:nvContentPartPr>
              <p14:xfrm>
                <a:off x="6319410" y="3080757"/>
                <a:ext cx="43200" cy="24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539AADD-5052-4FA2-BB46-6F271AD8A4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0410" y="3072117"/>
                  <a:ext cx="60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0817E9-F2E0-4208-90FF-9895FF3252ED}"/>
                    </a:ext>
                  </a:extLst>
                </p14:cNvPr>
                <p14:cNvContentPartPr/>
                <p14:nvPr/>
              </p14:nvContentPartPr>
              <p14:xfrm>
                <a:off x="6262890" y="3072477"/>
                <a:ext cx="103320" cy="12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0817E9-F2E0-4208-90FF-9895FF3252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54250" y="3063477"/>
                  <a:ext cx="120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D8859C-0AFA-4912-B80C-FC0E1730CFE2}"/>
                    </a:ext>
                  </a:extLst>
                </p14:cNvPr>
                <p14:cNvContentPartPr/>
                <p14:nvPr/>
              </p14:nvContentPartPr>
              <p14:xfrm>
                <a:off x="6343170" y="3250317"/>
                <a:ext cx="60480" cy="14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D8859C-0AFA-4912-B80C-FC0E1730CF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4530" y="3241317"/>
                  <a:ext cx="781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775BE8-5C55-4BF7-B217-759DBDB5892C}"/>
              </a:ext>
            </a:extLst>
          </p:cNvPr>
          <p:cNvGrpSpPr/>
          <p:nvPr/>
        </p:nvGrpSpPr>
        <p:grpSpPr>
          <a:xfrm>
            <a:off x="6572850" y="3075717"/>
            <a:ext cx="506880" cy="245520"/>
            <a:chOff x="6572850" y="3075717"/>
            <a:chExt cx="5068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A135EA-D8F0-4801-B350-0B215E6C96B3}"/>
                    </a:ext>
                  </a:extLst>
                </p14:cNvPr>
                <p14:cNvContentPartPr/>
                <p14:nvPr/>
              </p14:nvContentPartPr>
              <p14:xfrm>
                <a:off x="6572850" y="3149877"/>
                <a:ext cx="162000" cy="17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A135EA-D8F0-4801-B350-0B215E6C96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64210" y="3140877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3185A4-B187-4338-81A5-1A2986F7EF18}"/>
                    </a:ext>
                  </a:extLst>
                </p14:cNvPr>
                <p14:cNvContentPartPr/>
                <p14:nvPr/>
              </p14:nvContentPartPr>
              <p14:xfrm>
                <a:off x="6748530" y="3144837"/>
                <a:ext cx="92160" cy="15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3185A4-B187-4338-81A5-1A2986F7EF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39890" y="3136197"/>
                  <a:ext cx="10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00B518-23B8-4277-B788-91167E07465A}"/>
                    </a:ext>
                  </a:extLst>
                </p14:cNvPr>
                <p14:cNvContentPartPr/>
                <p14:nvPr/>
              </p14:nvContentPartPr>
              <p14:xfrm>
                <a:off x="6871290" y="3137277"/>
                <a:ext cx="106200" cy="174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00B518-23B8-4277-B788-91167E0746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2290" y="3128637"/>
                  <a:ext cx="12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7E2340-473D-4AC7-A6C7-89D8806582CF}"/>
                    </a:ext>
                  </a:extLst>
                </p14:cNvPr>
                <p14:cNvContentPartPr/>
                <p14:nvPr/>
              </p14:nvContentPartPr>
              <p14:xfrm>
                <a:off x="7070730" y="3075717"/>
                <a:ext cx="9000" cy="15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7E2340-473D-4AC7-A6C7-89D8806582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61730" y="3067077"/>
                  <a:ext cx="26640" cy="17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0311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88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8650" y="2209800"/>
            <a:ext cx="7813508" cy="1730250"/>
          </a:xfrm>
        </p:spPr>
        <p:txBody>
          <a:bodyPr>
            <a:noAutofit/>
          </a:bodyPr>
          <a:lstStyle/>
          <a:p>
            <a:r>
              <a:rPr lang="en-US" sz="2400" dirty="0">
                <a:ea typeface="ＭＳ Ｐゴシック" pitchFamily="-112" charset="-128"/>
              </a:rPr>
              <a:t>Diminishing returns: </a:t>
            </a:r>
            <a:r>
              <a:rPr lang="el-GR" sz="2400" dirty="0">
                <a:ea typeface="ＭＳ Ｐゴシック" pitchFamily="-112" charset="-128"/>
              </a:rPr>
              <a:t>μπορούμε γρήγορα να καλύψουμε μέρος του λεξιλογίου, αλλά γίνεται όλο και πιο δύσκολο να το καλύψουμε όλο</a:t>
            </a:r>
          </a:p>
          <a:p>
            <a:endParaRPr lang="el-GR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Σε</a:t>
            </a:r>
            <a:r>
              <a:rPr lang="en-US" sz="2400" dirty="0">
                <a:ea typeface="ＭＳ Ｐゴシック" pitchFamily="-112" charset="-128"/>
              </a:rPr>
              <a:t> log-log plot </a:t>
            </a:r>
            <a:r>
              <a:rPr lang="el-GR" sz="2400" dirty="0">
                <a:ea typeface="ＭＳ Ｐゴシック" pitchFamily="-112" charset="-128"/>
              </a:rPr>
              <a:t>του μεγέθους Μ του λεξιλογίου με το Τ, ο νόμος προβλέπει γραμμή με κλίση περίπου </a:t>
            </a:r>
            <a:r>
              <a:rPr lang="en-US" sz="2400" dirty="0">
                <a:ea typeface="ＭＳ Ｐゴシック" pitchFamily="-112" charset="-128"/>
              </a:rPr>
              <a:t> ½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12475992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35497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Heaps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90600" y="2063854"/>
            <a:ext cx="68580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Τα παρακάτω επηρεάζουν το μέγεθος του λεξικού (και την παράμετρο </a:t>
            </a:r>
            <a:r>
              <a:rPr lang="en-US" sz="2400" dirty="0"/>
              <a:t>k)</a:t>
            </a:r>
            <a:r>
              <a:rPr lang="el-GR" sz="24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Stemming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Including numbers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Spelling errors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Case folding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2033736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3200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  </a:t>
            </a:r>
            <a:r>
              <a:rPr lang="el-GR" sz="2400" dirty="0">
                <a:ea typeface="ＭＳ Ｐゴシック" pitchFamily="-112" charset="-128"/>
              </a:rPr>
              <a:t>Ο νόμος του </a:t>
            </a:r>
            <a:r>
              <a:rPr lang="en-US" sz="2400" dirty="0">
                <a:ea typeface="ＭＳ Ｐゴシック" pitchFamily="-112" charset="-128"/>
              </a:rPr>
              <a:t>Heaps </a:t>
            </a:r>
            <a:r>
              <a:rPr lang="el-GR" sz="2400" dirty="0">
                <a:ea typeface="ＭＳ Ｐゴシック" pitchFamily="-112" charset="-128"/>
              </a:rPr>
              <a:t>μας δίνει το μέγεθος του λεξιλογίου μιας συλλογής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σε συνάρτηση του μεγέθους της συλλογής)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Θα εξετάσουμε τη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των όρων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Στις φυσικές γλώσσες, υπάρχουν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λίγοι πολύ συχνοί </a:t>
            </a:r>
            <a:r>
              <a:rPr lang="el-GR" sz="2400" dirty="0">
                <a:ea typeface="ＭＳ Ｐゴシック" pitchFamily="-112" charset="-128"/>
              </a:rPr>
              <a:t>όροι και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πάρα πολύ σπάνιοι 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814161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3309"/>
            <a:ext cx="7677150" cy="834891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03422"/>
            <a:ext cx="8686800" cy="2525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Ο </a:t>
            </a:r>
            <a:r>
              <a:rPr lang="el-GR" sz="2400" b="1" dirty="0">
                <a:ea typeface="ＭＳ Ｐゴシック" pitchFamily="-112" charset="-128"/>
              </a:rPr>
              <a:t>νόμος του </a:t>
            </a:r>
            <a:r>
              <a:rPr lang="en-US" sz="2400" b="1" dirty="0" err="1">
                <a:ea typeface="ＭＳ Ｐゴシック" pitchFamily="-112" charset="-128"/>
              </a:rPr>
              <a:t>Zipf</a:t>
            </a:r>
            <a:r>
              <a:rPr lang="en-US" sz="2400" b="1" dirty="0">
                <a:ea typeface="ＭＳ Ｐゴシック" pitchFamily="-112" charset="-128"/>
              </a:rPr>
              <a:t>: </a:t>
            </a:r>
            <a:r>
              <a:rPr lang="el-GR" sz="2400" b="1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Ο </a:t>
            </a:r>
            <a:r>
              <a:rPr lang="en-US" sz="2400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 err="1">
                <a:ea typeface="ＭＳ Ｐゴシック" pitchFamily="-112" charset="-128"/>
              </a:rPr>
              <a:t>οστός</a:t>
            </a:r>
            <a:r>
              <a:rPr lang="el-GR" sz="2400" dirty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sz="2400" dirty="0">
                <a:ea typeface="ＭＳ Ｐゴシック" pitchFamily="-112" charset="-128"/>
              </a:rPr>
              <a:t>1/</a:t>
            </a:r>
            <a:r>
              <a:rPr lang="en-US" sz="2400" i="1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 .</a:t>
            </a:r>
            <a:endParaRPr lang="el-GR" sz="2400" dirty="0"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sz="2400" dirty="0" err="1">
                <a:ea typeface="ＭＳ Ｐゴシック" pitchFamily="-112" charset="-128"/>
              </a:rPr>
              <a:t>cf</a:t>
            </a:r>
            <a:r>
              <a:rPr lang="en-US" sz="2400" i="1" baseline="-25000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 ∝ 1/</a:t>
            </a:r>
            <a:r>
              <a:rPr lang="en-US" sz="2400" i="1" dirty="0" err="1">
                <a:ea typeface="ＭＳ Ｐゴシック" pitchFamily="-112" charset="-128"/>
              </a:rPr>
              <a:t>i</a:t>
            </a:r>
            <a:r>
              <a:rPr lang="en-US" sz="2400" i="1" dirty="0">
                <a:ea typeface="ＭＳ Ｐゴシック" pitchFamily="-112" charset="-128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ea typeface="ＭＳ Ｐゴシック" pitchFamily="-112" charset="-128"/>
              </a:rPr>
              <a:t>cf</a:t>
            </a:r>
            <a:r>
              <a:rPr lang="en-US" sz="2400" baseline="-25000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 = m </a:t>
            </a:r>
            <a:r>
              <a:rPr lang="en-US" sz="2400" dirty="0" err="1">
                <a:ea typeface="ＭＳ Ｐゴシック" pitchFamily="-112" charset="-128"/>
              </a:rPr>
              <a:t>i</a:t>
            </a:r>
            <a:r>
              <a:rPr lang="en-US" sz="2400" baseline="30000" dirty="0">
                <a:ea typeface="ＭＳ Ｐゴシック" pitchFamily="-112" charset="-128"/>
              </a:rPr>
              <a:t>-k</a:t>
            </a:r>
            <a:r>
              <a:rPr lang="en-US" sz="2400" i="1" dirty="0">
                <a:ea typeface="ＭＳ Ｐゴシック" pitchFamily="-112" charset="-128"/>
              </a:rPr>
              <a:t> </a:t>
            </a:r>
            <a:endParaRPr lang="el-GR" sz="2400" i="1" dirty="0">
              <a:ea typeface="ＭＳ Ｐゴシック" pitchFamily="-112" charset="-128"/>
            </a:endParaRPr>
          </a:p>
          <a:p>
            <a:pPr marL="0" lvl="1" indent="0">
              <a:buNone/>
            </a:pPr>
            <a:r>
              <a:rPr lang="en-US" sz="2400" dirty="0" err="1">
                <a:ea typeface="ＭＳ Ｐゴシック" pitchFamily="-112" charset="-128"/>
              </a:rPr>
              <a:t>cf</a:t>
            </a:r>
            <a:r>
              <a:rPr lang="en-US" sz="2400" i="1" baseline="-25000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 frequency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ο αριθμός εμφανίσεων του όρου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t</a:t>
            </a:r>
            <a:r>
              <a:rPr lang="en-US" sz="2400" i="1" baseline="-25000" dirty="0" err="1">
                <a:ea typeface="ＭＳ Ｐゴシック" pitchFamily="-112" charset="-128"/>
              </a:rPr>
              <a:t>i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στη συλλογή (διαφορετικό από το </a:t>
            </a:r>
            <a:r>
              <a:rPr lang="en-US" sz="2400" dirty="0">
                <a:ea typeface="ＭＳ Ｐゴシック" pitchFamily="-112" charset="-128"/>
              </a:rPr>
              <a:t>df: document frequency)</a:t>
            </a:r>
          </a:p>
          <a:p>
            <a:pPr marL="0" lvl="1" indent="0">
              <a:buNone/>
            </a:pPr>
            <a:endParaRPr lang="el-GR" sz="2000" i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1" indent="0">
              <a:spcBef>
                <a:spcPts val="750"/>
              </a:spcBef>
              <a:buNone/>
            </a:pPr>
            <a:r>
              <a:rPr lang="en-US" sz="2400" i="1" dirty="0">
                <a:ea typeface="ＭＳ Ｐゴシック" pitchFamily="-112" charset="-128"/>
              </a:rPr>
              <a:t>H </a:t>
            </a:r>
            <a:r>
              <a:rPr lang="el-GR" sz="2400" i="1" dirty="0">
                <a:ea typeface="ＭＳ Ｐゴシック" pitchFamily="-112" charset="-128"/>
              </a:rPr>
              <a:t>συχνότητα εμφάνισης ενός όρου είναι αντιστρόφως ανάλογη της θέσης του στη διάταξη με βάση τις συχνότητες</a:t>
            </a:r>
            <a:r>
              <a:rPr lang="en-US" sz="2400" i="1" dirty="0">
                <a:ea typeface="ＭＳ Ｐゴシック" pitchFamily="-112" charset="-128"/>
              </a:rPr>
              <a:t> 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0039" y="4343400"/>
            <a:ext cx="83243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l-GR" sz="2000" dirty="0">
                <a:ea typeface="ＭＳ Ｐゴシック" pitchFamily="-112" charset="-128"/>
              </a:rPr>
              <a:t>Για </a:t>
            </a:r>
            <a:r>
              <a:rPr lang="en-US" sz="2000" dirty="0">
                <a:ea typeface="ＭＳ Ｐゴシック" pitchFamily="-112" charset="-128"/>
              </a:rPr>
              <a:t>k = 1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ea typeface="ＭＳ Ｐゴシック" pitchFamily="-112" charset="-128"/>
              </a:rPr>
              <a:t>Αν ο πιο συχνός όρος 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l-GR" sz="2000" dirty="0">
                <a:ea typeface="ＭＳ Ｐゴシック" pitchFamily="-112" charset="-128"/>
              </a:rPr>
              <a:t>ο όρος </a:t>
            </a:r>
            <a:r>
              <a:rPr lang="en-US" sz="2000" i="1" dirty="0">
                <a:ea typeface="ＭＳ Ｐゴシック" pitchFamily="-112" charset="-128"/>
              </a:rPr>
              <a:t>the</a:t>
            </a:r>
            <a:r>
              <a:rPr lang="en-US" sz="2000" dirty="0">
                <a:ea typeface="ＭＳ Ｐゴシック" pitchFamily="-112" charset="-128"/>
              </a:rPr>
              <a:t>) </a:t>
            </a:r>
            <a:r>
              <a:rPr lang="el-GR" sz="2000" dirty="0">
                <a:ea typeface="ＭＳ Ｐゴシック" pitchFamily="-112" charset="-128"/>
              </a:rPr>
              <a:t>εμφανίζεται </a:t>
            </a:r>
            <a:r>
              <a:rPr lang="en-US" sz="2000" dirty="0">
                <a:ea typeface="ＭＳ Ｐゴシック" pitchFamily="-112" charset="-128"/>
              </a:rPr>
              <a:t>cf</a:t>
            </a:r>
            <a:r>
              <a:rPr lang="en-US" sz="2000" i="1" baseline="-25000" dirty="0">
                <a:ea typeface="ＭＳ Ｐゴシック" pitchFamily="-112" charset="-128"/>
              </a:rPr>
              <a:t>1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φορές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ea typeface="ＭＳ Ｐゴシック" pitchFamily="-112" charset="-128"/>
              </a:rPr>
              <a:t>Τότε ο δεύτερος πιο συχνός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n-US" sz="2000" i="1" dirty="0">
                <a:ea typeface="ＭＳ Ｐゴシック" pitchFamily="-112" charset="-128"/>
              </a:rPr>
              <a:t>of</a:t>
            </a:r>
            <a:r>
              <a:rPr lang="en-US" sz="2000" dirty="0">
                <a:ea typeface="ＭＳ Ｐゴシック" pitchFamily="-112" charset="-128"/>
              </a:rPr>
              <a:t>) </a:t>
            </a:r>
            <a:r>
              <a:rPr lang="el-GR" sz="2000" dirty="0">
                <a:ea typeface="ＭＳ Ｐゴシック" pitchFamily="-112" charset="-128"/>
              </a:rPr>
              <a:t>εμφανίζεται</a:t>
            </a:r>
            <a:r>
              <a:rPr lang="en-US" sz="2000" dirty="0">
                <a:ea typeface="ＭＳ Ｐゴシック" pitchFamily="-112" charset="-128"/>
              </a:rPr>
              <a:t> cf</a:t>
            </a:r>
            <a:r>
              <a:rPr lang="en-US" sz="2000" i="1" baseline="-25000" dirty="0">
                <a:ea typeface="ＭＳ Ｐゴシック" pitchFamily="-112" charset="-128"/>
              </a:rPr>
              <a:t>1</a:t>
            </a:r>
            <a:r>
              <a:rPr lang="en-US" sz="2000" dirty="0">
                <a:ea typeface="ＭＳ Ｐゴシック" pitchFamily="-112" charset="-128"/>
              </a:rPr>
              <a:t>/2 </a:t>
            </a:r>
            <a:r>
              <a:rPr lang="el-GR" sz="2000" dirty="0">
                <a:ea typeface="ＭＳ Ｐゴシック" pitchFamily="-112" charset="-128"/>
              </a:rPr>
              <a:t>φορές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ea typeface="ＭＳ Ｐゴシック" pitchFamily="-112" charset="-128"/>
              </a:rPr>
              <a:t>Ο τρίτος 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n-US" sz="2000" i="1" dirty="0">
                <a:ea typeface="ＭＳ Ｐゴシック" pitchFamily="-112" charset="-128"/>
              </a:rPr>
              <a:t>and</a:t>
            </a:r>
            <a:r>
              <a:rPr lang="en-US" sz="2000" dirty="0">
                <a:ea typeface="ＭＳ Ｐゴシック" pitchFamily="-112" charset="-128"/>
              </a:rPr>
              <a:t>)  cf</a:t>
            </a:r>
            <a:r>
              <a:rPr lang="en-US" sz="2000" i="1" baseline="-25000" dirty="0">
                <a:ea typeface="ＭＳ Ｐゴシック" pitchFamily="-112" charset="-128"/>
              </a:rPr>
              <a:t>1</a:t>
            </a:r>
            <a:r>
              <a:rPr lang="en-US" sz="2000" dirty="0">
                <a:ea typeface="ＭＳ Ｐゴシック" pitchFamily="-112" charset="-128"/>
              </a:rPr>
              <a:t>/3 </a:t>
            </a:r>
            <a:r>
              <a:rPr lang="el-GR" sz="2000" dirty="0">
                <a:ea typeface="ＭＳ Ｐゴシック" pitchFamily="-112" charset="-128"/>
              </a:rPr>
              <a:t>φορές </a:t>
            </a:r>
            <a:r>
              <a:rPr lang="en-US" sz="2000" dirty="0">
                <a:ea typeface="ＭＳ Ｐゴシック" pitchFamily="-112" charset="-128"/>
              </a:rPr>
              <a:t> </a:t>
            </a:r>
            <a:endParaRPr lang="el-GR" sz="2000" dirty="0">
              <a:ea typeface="ＭＳ Ｐゴシック" pitchFamily="-112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ea typeface="ＭＳ Ｐゴシック" pitchFamily="-112" charset="-128"/>
              </a:rPr>
              <a:t>… </a:t>
            </a:r>
            <a:endParaRPr lang="el-GR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207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2209800"/>
                <a:ext cx="8324324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37085"/>
                  </a:buClr>
                  <a:buFont typeface="Wingdings" pitchFamily="-11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57E69"/>
                  </a:buClr>
                  <a:buFont typeface="Wingdings" pitchFamily="-11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18BA3"/>
                  </a:buClr>
                  <a:buFont typeface="Wingdings" pitchFamily="-11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F6E7E"/>
                  </a:buClr>
                  <a:buFont typeface="Wingdings" pitchFamily="-11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33337"/>
                  </a:buClr>
                  <a:buFont typeface="Wingdings" pitchFamily="-11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𝑐𝑓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𝑚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𝑖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𝑐𝑓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𝑘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⁡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ea typeface="ＭＳ Ｐゴシック" pitchFamily="-112" charset="-128"/>
                        </a:rPr>
                        <m:t>𝑖</m:t>
                      </m:r>
                    </m:oMath>
                  </m:oMathPara>
                </a14:m>
                <a:endParaRPr lang="en-US" i="1" dirty="0">
                  <a:ea typeface="ＭＳ Ｐゴシック" pitchFamily="-112" charset="-128"/>
                </a:endParaRPr>
              </a:p>
              <a:p>
                <a:pPr lvl="1"/>
                <a:r>
                  <a:rPr lang="el-GR" dirty="0">
                    <a:ea typeface="ＭＳ Ｐゴシック" pitchFamily="-112" charset="-128"/>
                  </a:rPr>
                  <a:t>Γραμμική σχέση μεταξύ </a:t>
                </a:r>
                <a:r>
                  <a:rPr lang="en-US" dirty="0">
                    <a:ea typeface="ＭＳ Ｐゴシック" pitchFamily="-112" charset="-128"/>
                  </a:rPr>
                  <a:t>log </a:t>
                </a:r>
                <a:r>
                  <a:rPr lang="en-US" dirty="0" err="1">
                    <a:ea typeface="ＭＳ Ｐゴシック" pitchFamily="-112" charset="-128"/>
                  </a:rPr>
                  <a:t>cf</a:t>
                </a:r>
                <a:r>
                  <a:rPr lang="en-US" i="1" baseline="-25000" dirty="0" err="1">
                    <a:ea typeface="ＭＳ Ｐゴシック" pitchFamily="-112" charset="-128"/>
                  </a:rPr>
                  <a:t>i</a:t>
                </a:r>
                <a:r>
                  <a:rPr lang="en-US" dirty="0">
                    <a:ea typeface="ＭＳ Ｐゴシック" pitchFamily="-112" charset="-128"/>
                  </a:rPr>
                  <a:t> </a:t>
                </a:r>
                <a:r>
                  <a:rPr lang="el-GR" dirty="0">
                    <a:ea typeface="ＭＳ Ｐゴシック" pitchFamily="-112" charset="-128"/>
                  </a:rPr>
                  <a:t>και</a:t>
                </a:r>
                <a:r>
                  <a:rPr lang="en-US" dirty="0">
                    <a:ea typeface="ＭＳ Ｐゴシック" pitchFamily="-112" charset="-128"/>
                  </a:rPr>
                  <a:t> log </a:t>
                </a:r>
                <a:r>
                  <a:rPr lang="en-US" i="1" dirty="0" err="1">
                    <a:ea typeface="ＭＳ Ｐゴシック" pitchFamily="-112" charset="-128"/>
                  </a:rPr>
                  <a:t>i</a:t>
                </a:r>
                <a:endParaRPr lang="en-US" i="1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endParaRPr lang="el-GR" sz="800" dirty="0">
                  <a:solidFill>
                    <a:schemeClr val="tx2">
                      <a:lumMod val="75000"/>
                    </a:schemeClr>
                  </a:solidFill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endParaRPr lang="en-US" sz="2400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𝑐𝑓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-112" charset="-128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𝑚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ＭＳ Ｐゴシック" pitchFamily="-112" charset="-128"/>
                  </a:rPr>
                  <a:t>, k = 1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ea typeface="ＭＳ Ｐゴシック" pitchFamily="-112" charset="-128"/>
                  </a:rPr>
                  <a:t>power law </a:t>
                </a:r>
                <a:r>
                  <a:rPr lang="el-GR" sz="2400" dirty="0">
                    <a:solidFill>
                      <a:schemeClr val="accent6">
                        <a:lumMod val="75000"/>
                      </a:schemeClr>
                    </a:solidFill>
                    <a:ea typeface="ＭＳ Ｐゴシック" pitchFamily="-112" charset="-128"/>
                  </a:rPr>
                  <a:t>σχέση (εκθετικός νόμος)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209800"/>
                <a:ext cx="8324324" cy="1447800"/>
              </a:xfrm>
              <a:prstGeom prst="rect">
                <a:avLst/>
              </a:prstGeom>
              <a:blipFill>
                <a:blip r:embed="rId2"/>
                <a:stretch>
                  <a:fillRect l="-1098" b="-1071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DC170F-9EF9-45A4-8873-AE55B0EF9BB3}"/>
              </a:ext>
            </a:extLst>
          </p:cNvPr>
          <p:cNvSpPr txBox="1"/>
          <p:nvPr/>
        </p:nvSpPr>
        <p:spPr>
          <a:xfrm>
            <a:off x="304800" y="1600200"/>
            <a:ext cx="586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Η συχνότητα εμφάνισης του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-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οστού όρου: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016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Zipf’s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17097770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>
                <a:ea typeface="ＭＳ Ｐゴシック" pitchFamily="-112" charset="-128"/>
              </a:rPr>
              <a:t>ΣΥΜΠΙΕΣΗ</a:t>
            </a:r>
            <a:endParaRPr lang="en-US" cap="none" dirty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46072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</p:spTree>
    <p:extLst>
      <p:ext uri="{BB962C8B-B14F-4D97-AF65-F5344CB8AC3E}">
        <p14:creationId xmlns:p14="http://schemas.microsoft.com/office/powerpoint/2010/main" val="23896260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Θα δούμε μερικά θέματα για τη συμπίεση το </a:t>
            </a:r>
            <a:r>
              <a:rPr lang="el-GR" sz="3200" i="1" dirty="0">
                <a:ea typeface="ＭＳ Ｐゴシック" pitchFamily="-112" charset="-128"/>
              </a:rPr>
              <a:t>λεξικού</a:t>
            </a:r>
            <a:r>
              <a:rPr lang="el-GR" sz="3200" dirty="0">
                <a:ea typeface="ＭＳ Ｐゴシック" pitchFamily="-112" charset="-128"/>
              </a:rPr>
              <a:t> και των </a:t>
            </a:r>
            <a:r>
              <a:rPr lang="el-GR" sz="3200" i="1" dirty="0">
                <a:ea typeface="ＭＳ Ｐゴシック" pitchFamily="-112" charset="-128"/>
              </a:rPr>
              <a:t>λιστών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Βασικό </a:t>
            </a:r>
            <a:r>
              <a:rPr lang="en-US" sz="3200" dirty="0">
                <a:ea typeface="ＭＳ Ｐゴシック" pitchFamily="-112" charset="-128"/>
              </a:rPr>
              <a:t>Boolean </a:t>
            </a:r>
            <a:r>
              <a:rPr lang="el-GR" sz="3200" dirty="0">
                <a:ea typeface="ＭＳ Ｐゴシック" pitchFamily="-112" charset="-128"/>
              </a:rPr>
              <a:t>ανεστραμμένο ευρετήριο, χωρίς πληροφορία θέσης κλπ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9B74399-6C88-4C9B-A6BD-8ABCF0EBC09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8703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230"/>
            <a:ext cx="91440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Τα βασικά βήματα ανάλυσης κειμένου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1517" name="Slide Number Placeholder 5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4BFDE-B856-4CB6-A4E2-BE7902507A37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7251" y="2669232"/>
            <a:ext cx="6907213" cy="1114425"/>
            <a:chOff x="1338" y="1724"/>
            <a:chExt cx="4351" cy="702"/>
          </a:xfrm>
        </p:grpSpPr>
        <p:sp>
          <p:nvSpPr>
            <p:cNvPr id="21551" name="AutoShape 4"/>
            <p:cNvSpPr>
              <a:spLocks noChangeArrowheads="1"/>
            </p:cNvSpPr>
            <p:nvPr/>
          </p:nvSpPr>
          <p:spPr bwMode="auto">
            <a:xfrm>
              <a:off x="2026" y="1724"/>
              <a:ext cx="1085" cy="32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Tokenizer</a:t>
              </a:r>
            </a:p>
          </p:txBody>
        </p:sp>
        <p:sp>
          <p:nvSpPr>
            <p:cNvPr id="21552" name="AutoShape 5"/>
            <p:cNvSpPr>
              <a:spLocks noChangeArrowheads="1"/>
            </p:cNvSpPr>
            <p:nvPr/>
          </p:nvSpPr>
          <p:spPr bwMode="auto">
            <a:xfrm>
              <a:off x="2496" y="2087"/>
              <a:ext cx="192" cy="33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53" name="Text Box 6"/>
            <p:cNvSpPr txBox="1">
              <a:spLocks noChangeArrowheads="1"/>
            </p:cNvSpPr>
            <p:nvPr/>
          </p:nvSpPr>
          <p:spPr bwMode="auto">
            <a:xfrm>
              <a:off x="1338" y="2069"/>
              <a:ext cx="11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</a:rPr>
                <a:t>Token stream.</a:t>
              </a:r>
            </a:p>
          </p:txBody>
        </p:sp>
        <p:sp>
          <p:nvSpPr>
            <p:cNvPr id="21554" name="Rectangle 7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21555" name="Rectangle 8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Romans</a:t>
              </a:r>
            </a:p>
          </p:txBody>
        </p:sp>
        <p:sp>
          <p:nvSpPr>
            <p:cNvPr id="21556" name="Rectangle 9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Countrymen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9613" y="3756639"/>
            <a:ext cx="7054851" cy="1595438"/>
            <a:chOff x="1247" y="2385"/>
            <a:chExt cx="4444" cy="1005"/>
          </a:xfrm>
        </p:grpSpPr>
        <p:sp>
          <p:nvSpPr>
            <p:cNvPr id="21545" name="AutoShape 11"/>
            <p:cNvSpPr>
              <a:spLocks noChangeArrowheads="1"/>
            </p:cNvSpPr>
            <p:nvPr/>
          </p:nvSpPr>
          <p:spPr bwMode="auto">
            <a:xfrm>
              <a:off x="1680" y="2385"/>
              <a:ext cx="1824" cy="579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Linguistic modules</a:t>
              </a:r>
            </a:p>
          </p:txBody>
        </p:sp>
        <p:sp>
          <p:nvSpPr>
            <p:cNvPr id="21546" name="AutoShape 12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47" name="Text Box 13"/>
            <p:cNvSpPr txBox="1">
              <a:spLocks noChangeArrowheads="1"/>
            </p:cNvSpPr>
            <p:nvPr/>
          </p:nvSpPr>
          <p:spPr bwMode="auto">
            <a:xfrm>
              <a:off x="1247" y="3022"/>
              <a:ext cx="11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Modified tokens</a:t>
              </a:r>
              <a:r>
                <a:rPr lang="el-GR" sz="16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(terms)</a:t>
              </a:r>
            </a:p>
          </p:txBody>
        </p:sp>
        <p:sp>
          <p:nvSpPr>
            <p:cNvPr id="21548" name="Rectangle 14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</a:t>
              </a:r>
            </a:p>
          </p:txBody>
        </p:sp>
        <p:sp>
          <p:nvSpPr>
            <p:cNvPr id="21549" name="Rectangle 15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</a:t>
              </a:r>
            </a:p>
          </p:txBody>
        </p:sp>
        <p:sp>
          <p:nvSpPr>
            <p:cNvPr id="21550" name="Rectangle 16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countryman</a:t>
              </a:r>
            </a:p>
          </p:txBody>
        </p:sp>
      </p:grp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3402852" y="5195582"/>
            <a:ext cx="1322575" cy="39838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Indexer</a:t>
            </a:r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3934672" y="5586543"/>
            <a:ext cx="358165" cy="415706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2771799" y="6086380"/>
            <a:ext cx="1989289" cy="3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Inverted index.</a:t>
            </a:r>
          </a:p>
        </p:txBody>
      </p:sp>
      <p:sp>
        <p:nvSpPr>
          <p:cNvPr id="20514" name="Text Box 23"/>
          <p:cNvSpPr txBox="1">
            <a:spLocks noChangeArrowheads="1"/>
          </p:cNvSpPr>
          <p:nvPr/>
        </p:nvSpPr>
        <p:spPr bwMode="auto">
          <a:xfrm>
            <a:off x="4753334" y="5259917"/>
            <a:ext cx="111305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friend</a:t>
            </a:r>
          </a:p>
        </p:txBody>
      </p:sp>
      <p:sp>
        <p:nvSpPr>
          <p:cNvPr id="20515" name="Text Box 24"/>
          <p:cNvSpPr txBox="1">
            <a:spLocks noChangeArrowheads="1"/>
          </p:cNvSpPr>
          <p:nvPr/>
        </p:nvSpPr>
        <p:spPr bwMode="auto">
          <a:xfrm>
            <a:off x="4753334" y="5675623"/>
            <a:ext cx="1211498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roman</a:t>
            </a:r>
          </a:p>
        </p:txBody>
      </p:sp>
      <p:sp>
        <p:nvSpPr>
          <p:cNvPr id="20516" name="Text Box 25"/>
          <p:cNvSpPr txBox="1">
            <a:spLocks noChangeArrowheads="1"/>
          </p:cNvSpPr>
          <p:nvPr/>
        </p:nvSpPr>
        <p:spPr bwMode="auto">
          <a:xfrm>
            <a:off x="4753334" y="6091329"/>
            <a:ext cx="202318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countryman</a:t>
            </a:r>
          </a:p>
        </p:txBody>
      </p:sp>
      <p:sp>
        <p:nvSpPr>
          <p:cNvPr id="21542" name="AutoShape 26"/>
          <p:cNvSpPr>
            <a:spLocks noChangeArrowheads="1"/>
          </p:cNvSpPr>
          <p:nvPr/>
        </p:nvSpPr>
        <p:spPr bwMode="auto">
          <a:xfrm>
            <a:off x="6742733" y="5043003"/>
            <a:ext cx="645231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3" name="AutoShape 27"/>
          <p:cNvSpPr>
            <a:spLocks noChangeArrowheads="1"/>
          </p:cNvSpPr>
          <p:nvPr/>
        </p:nvSpPr>
        <p:spPr bwMode="auto">
          <a:xfrm>
            <a:off x="6874962" y="5466533"/>
            <a:ext cx="483209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4" name="AutoShape 28"/>
          <p:cNvSpPr>
            <a:spLocks noChangeArrowheads="1"/>
          </p:cNvSpPr>
          <p:nvPr/>
        </p:nvSpPr>
        <p:spPr bwMode="auto">
          <a:xfrm>
            <a:off x="6874963" y="5882239"/>
            <a:ext cx="511676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7635711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29" name="Text Box 30"/>
          <p:cNvSpPr txBox="1">
            <a:spLocks noChangeArrowheads="1"/>
          </p:cNvSpPr>
          <p:nvPr/>
        </p:nvSpPr>
        <p:spPr bwMode="auto">
          <a:xfrm>
            <a:off x="8268314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1530" name="Text Box 31"/>
          <p:cNvSpPr txBox="1">
            <a:spLocks noChangeArrowheads="1"/>
          </p:cNvSpPr>
          <p:nvPr/>
        </p:nvSpPr>
        <p:spPr bwMode="auto">
          <a:xfrm>
            <a:off x="8288471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31" name="Text Box 32"/>
          <p:cNvSpPr txBox="1">
            <a:spLocks noChangeArrowheads="1"/>
          </p:cNvSpPr>
          <p:nvPr/>
        </p:nvSpPr>
        <p:spPr bwMode="auto">
          <a:xfrm>
            <a:off x="7581444" y="6039366"/>
            <a:ext cx="59539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21532" name="Text Box 33"/>
          <p:cNvSpPr txBox="1">
            <a:spLocks noChangeArrowheads="1"/>
          </p:cNvSpPr>
          <p:nvPr/>
        </p:nvSpPr>
        <p:spPr bwMode="auto">
          <a:xfrm>
            <a:off x="8400107" y="6031942"/>
            <a:ext cx="56438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16</a:t>
            </a:r>
          </a:p>
        </p:txBody>
      </p:sp>
      <p:cxnSp>
        <p:nvCxnSpPr>
          <p:cNvPr id="21533" name="AutoShape 34"/>
          <p:cNvCxnSpPr>
            <a:cxnSpLocks noChangeShapeType="1"/>
            <a:stCxn id="21528" idx="3"/>
            <a:endCxn id="21529" idx="1"/>
          </p:cNvCxnSpPr>
          <p:nvPr/>
        </p:nvCxnSpPr>
        <p:spPr bwMode="auto">
          <a:xfrm>
            <a:off x="7990775" y="5382402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4" name="AutoShape 35"/>
          <p:cNvCxnSpPr>
            <a:cxnSpLocks noChangeShapeType="1"/>
            <a:stCxn id="21529" idx="3"/>
          </p:cNvCxnSpPr>
          <p:nvPr/>
        </p:nvCxnSpPr>
        <p:spPr bwMode="auto">
          <a:xfrm>
            <a:off x="8645085" y="5382402"/>
            <a:ext cx="29769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535" name="Text Box 36"/>
          <p:cNvSpPr txBox="1">
            <a:spLocks noChangeArrowheads="1"/>
          </p:cNvSpPr>
          <p:nvPr/>
        </p:nvSpPr>
        <p:spPr bwMode="auto">
          <a:xfrm>
            <a:off x="7655868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1536" name="AutoShape 37"/>
          <p:cNvCxnSpPr>
            <a:cxnSpLocks noChangeShapeType="1"/>
            <a:stCxn id="21535" idx="3"/>
            <a:endCxn id="21530" idx="1"/>
          </p:cNvCxnSpPr>
          <p:nvPr/>
        </p:nvCxnSpPr>
        <p:spPr bwMode="auto">
          <a:xfrm>
            <a:off x="801093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7" name="AutoShape 38"/>
          <p:cNvCxnSpPr>
            <a:cxnSpLocks noChangeShapeType="1"/>
            <a:stCxn id="21530" idx="3"/>
          </p:cNvCxnSpPr>
          <p:nvPr/>
        </p:nvCxnSpPr>
        <p:spPr bwMode="auto">
          <a:xfrm>
            <a:off x="866524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8" name="AutoShape 39"/>
          <p:cNvCxnSpPr>
            <a:cxnSpLocks noChangeShapeType="1"/>
            <a:stCxn id="21531" idx="3"/>
            <a:endCxn id="21532" idx="1"/>
          </p:cNvCxnSpPr>
          <p:nvPr/>
        </p:nvCxnSpPr>
        <p:spPr bwMode="auto">
          <a:xfrm flipV="1">
            <a:off x="8176835" y="6213814"/>
            <a:ext cx="223272" cy="742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21518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1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1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2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1511" name="AutoShape 51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21513" name="Rectangle 53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Friends, Romans, countrymen.</a:t>
            </a:r>
          </a:p>
        </p:txBody>
      </p:sp>
      <p:sp>
        <p:nvSpPr>
          <p:cNvPr id="21514" name="Oval 54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5" name="Oval 55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6" name="Oval 5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179512" y="17008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Συλλέγουμε τα έγγραφα που θέλουμε να συμπεριλάβουμε στο ευρετήριο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512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2. Διαιρούμε το κείμενο σε γλωσσικά σύμβολα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(token)</a:t>
            </a:r>
            <a:endParaRPr lang="el-G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393305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3. Γλωσσολογική προ-επεξεργασία των συμβόλων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53012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4. Ευρετηριάζουμε τα έγγραφα στα οποία περιλαμβάνεται κάθε όρος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συμπίεση; 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1679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Λιγότερος </a:t>
            </a:r>
            <a:r>
              <a:rPr lang="el-GR" sz="2400" i="1" dirty="0">
                <a:ea typeface="ＭＳ Ｐゴシック" pitchFamily="-112" charset="-128"/>
              </a:rPr>
              <a:t>χώρος στη μνήμη </a:t>
            </a:r>
            <a:endParaRPr lang="en-US" sz="2400" i="1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Λίγο πιο οικονομικό </a:t>
            </a: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Κρατάμε περισσότερα πράγματα στη μνήμη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Αύξηση της ταχύτητας</a:t>
            </a: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Αύξηση της ταχύτητας μεταφοράς δεδομένων από το δίσκο στη μνήμη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τα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συμπιεσμένα δεδομένα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|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αποσυμπίεσε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 </a:t>
            </a:r>
            <a:r>
              <a:rPr lang="el-GR" sz="2400" dirty="0">
                <a:ea typeface="ＭＳ Ｐゴシック" pitchFamily="-112" charset="-128"/>
              </a:rPr>
              <a:t>γρηγορότερο από</a:t>
            </a:r>
            <a:r>
              <a:rPr lang="en-US" sz="2400" dirty="0">
                <a:ea typeface="ＭＳ Ｐゴシック" pitchFamily="-112" charset="-128"/>
              </a:rPr>
              <a:t>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μη συμπιεσμένα δεδομένα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Προϋπόθεση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Γρήγοροι αλγόριθμοι </a:t>
            </a:r>
            <a:r>
              <a:rPr lang="el-GR" sz="2400" dirty="0" err="1">
                <a:ea typeface="ＭＳ Ｐゴシック" pitchFamily="-112" charset="-128"/>
              </a:rPr>
              <a:t>αποσυμπίεσης</a:t>
            </a:r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3093762-6713-407C-9766-288D0ACBA3E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3480197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Απωλεστική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και μη συμπίεση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190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Lossless compression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(μη </a:t>
            </a:r>
            <a:r>
              <a:rPr lang="el-GR" sz="2400" dirty="0" err="1">
                <a:ea typeface="ＭＳ Ｐゴシック" pitchFamily="-112" charset="-128"/>
              </a:rPr>
              <a:t>απωλεστική</a:t>
            </a:r>
            <a:r>
              <a:rPr lang="el-GR" sz="2400" dirty="0">
                <a:ea typeface="ＭＳ Ｐゴシック" pitchFamily="-112" charset="-128"/>
              </a:rPr>
              <a:t> συμπίεση) Διατηρείτε όλη η πληροφορία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Αυτή που κυρίως χρησιμοποιείται σε ΑΠ </a:t>
            </a: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compression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l-GR" sz="2400" dirty="0" err="1">
                <a:ea typeface="ＭＳ Ｐゴシック" pitchFamily="-112" charset="-128"/>
              </a:rPr>
              <a:t>απωλεστική</a:t>
            </a:r>
            <a:r>
              <a:rPr lang="el-GR" sz="2400" dirty="0">
                <a:ea typeface="ＭＳ Ｐゴシック" pitchFamily="-112" charset="-128"/>
              </a:rPr>
              <a:t> συμπίεση) Κάποια πληροφορία χάνεται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Πολλά από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προ-επεξεργασίας </a:t>
            </a:r>
            <a:r>
              <a:rPr lang="el-GR" sz="2400" dirty="0">
                <a:ea typeface="ＭＳ Ｐゴシック" pitchFamily="-112" charset="-128"/>
              </a:rPr>
              <a:t>(μετατροπή σε μικρά, </a:t>
            </a:r>
            <a:r>
              <a:rPr lang="en-US" sz="2400" dirty="0">
                <a:ea typeface="ＭＳ Ｐゴシック" pitchFamily="-112" charset="-128"/>
              </a:rPr>
              <a:t>stop words, stemming, number elimination</a:t>
            </a:r>
            <a:r>
              <a:rPr lang="el-GR" sz="2400" dirty="0">
                <a:ea typeface="ＭＳ Ｐゴシック" pitchFamily="-112" charset="-128"/>
              </a:rPr>
              <a:t>) μπορεί να θεωρηθούν ως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 err="1">
                <a:ea typeface="ＭＳ Ｐゴシック" pitchFamily="-112" charset="-128"/>
              </a:rPr>
              <a:t>απωλεστική</a:t>
            </a:r>
            <a:r>
              <a:rPr lang="el-GR" sz="2400" dirty="0">
                <a:ea typeface="ＭＳ Ｐゴシック" pitchFamily="-112" charset="-128"/>
              </a:rPr>
              <a:t> συμπίεση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Μπορεί να είναι αποδεκτή στην περίπτωση π.χ., που μας ενδιαφέρουν μόνο τα κορυφαία από τα σχετικά έγγραφα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9DE0076-1A50-4759-8DBA-56B97E7769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5.1</a:t>
            </a:r>
          </a:p>
        </p:txBody>
      </p:sp>
    </p:spTree>
    <p:extLst>
      <p:ext uri="{BB962C8B-B14F-4D97-AF65-F5344CB8AC3E}">
        <p14:creationId xmlns:p14="http://schemas.microsoft.com/office/powerpoint/2010/main" val="35052610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606E-0D4E-D4F1-8516-DA497DB0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DCF3C-877C-98E9-BBD7-3E2C94E1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59FE-E4CF-4C8C-8316-3BAE54D44B1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FB06B-D85C-353B-084B-7A33B8C16CEA}"/>
              </a:ext>
            </a:extLst>
          </p:cNvPr>
          <p:cNvSpPr txBox="1"/>
          <p:nvPr/>
        </p:nvSpPr>
        <p:spPr>
          <a:xfrm>
            <a:off x="1403648" y="1196752"/>
            <a:ext cx="7111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Περιεχόμενα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Σύντομη επανάληψη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Επεκτάσεις ανεστραμμένου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Skip pointers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Ευρετήρια θέσεων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Biwords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Στατιστικά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0000"/>
                </a:solidFill>
                <a:latin typeface="+mn-lt"/>
              </a:rPr>
              <a:t>Συμπίεση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47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dirty="0">
                <a:ea typeface="ＭＳ Ｐゴシック" pitchFamily="-112" charset="-128"/>
              </a:rPr>
              <a:t>ΣΥΜΠΙΕΣΗ ΛΕΞΙΚΟΥ</a:t>
            </a:r>
            <a:endParaRPr lang="en-US" cap="none" dirty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</p:spTree>
    <p:extLst>
      <p:ext uri="{BB962C8B-B14F-4D97-AF65-F5344CB8AC3E}">
        <p14:creationId xmlns:p14="http://schemas.microsoft.com/office/powerpoint/2010/main" val="1831421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λεξικού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Η αναζήτηση αρχίζει από το λεξικό -&gt; Θα θέλαμε να το κρατάμε στη μνήμη</a:t>
            </a:r>
            <a:endParaRPr lang="en-US" sz="28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Συνυπάρχει με άλλες εφαρμογές (</a:t>
            </a:r>
            <a:r>
              <a:rPr lang="en-US" sz="2800" dirty="0">
                <a:ea typeface="ＭＳ Ｐゴシック" pitchFamily="-112" charset="-128"/>
              </a:rPr>
              <a:t>memory footprint competition)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Κινητές/ενσωματωμένες συσκευές μικρή μνήμη</a:t>
            </a:r>
            <a:endParaRPr lang="en-US" sz="28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Ακόμα και αν όχι στη μνήμη, θα θέλαμε να είναι μικρό για γρήγορη αρχή της αναζήτησης 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0D3DE7D-4BF7-4A50-881B-82FCAC7D02D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4237111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5732"/>
            <a:ext cx="7886700" cy="9648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962059"/>
            <a:ext cx="8458200" cy="75109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Κάθε εγγραφή: τον όρο, συχνότητα εμφάνισης, δείκτη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Θα θεωρήσουμε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-112" charset="-128"/>
              </a:rPr>
              <a:t>την πιο απλή αποθήκευση</a:t>
            </a:r>
            <a:r>
              <a:rPr lang="el-GR" sz="2000" dirty="0">
                <a:ea typeface="ＭＳ Ｐゴシック" pitchFamily="-112" charset="-128"/>
              </a:rPr>
              <a:t>, ως ταξινομημένο πίνακα εγγραφών σταθερού μεγέθους (</a:t>
            </a:r>
            <a:r>
              <a:rPr lang="en-US" sz="2000" dirty="0">
                <a:ea typeface="ＭＳ Ｐゴシック" pitchFamily="-112" charset="-128"/>
              </a:rPr>
              <a:t>array of fixed-width entries)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 pitchFamily="-112" charset="-128"/>
              </a:rPr>
              <a:t>~400,000 </a:t>
            </a:r>
            <a:r>
              <a:rPr lang="el-GR" sz="1600" dirty="0">
                <a:ea typeface="ＭＳ Ｐゴシック" pitchFamily="-112" charset="-128"/>
              </a:rPr>
              <a:t>όροι</a:t>
            </a:r>
            <a:r>
              <a:rPr lang="en-US" sz="1600" dirty="0">
                <a:ea typeface="ＭＳ Ｐゴシック" pitchFamily="-112" charset="-128"/>
              </a:rPr>
              <a:t>; 28 bytes/term = 11.2 MB.</a:t>
            </a:r>
          </a:p>
        </p:txBody>
      </p:sp>
      <p:sp>
        <p:nvSpPr>
          <p:cNvPr id="38935" name="Slide Number Placeholder 22"/>
          <p:cNvSpPr>
            <a:spLocks noGrp="1"/>
          </p:cNvSpPr>
          <p:nvPr>
            <p:ph type="sldNum" sz="quarter" idx="12"/>
          </p:nvPr>
        </p:nvSpPr>
        <p:spPr bwMode="auto">
          <a:xfrm>
            <a:off x="6932613" y="629830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B5A3449-696F-4075-BCC7-99E12A675C1B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graphicFrame>
        <p:nvGraphicFramePr>
          <p:cNvPr id="38914" name="Object 0"/>
          <p:cNvGraphicFramePr>
            <a:graphicFrameLocks noChangeAspect="1"/>
          </p:cNvGraphicFramePr>
          <p:nvPr/>
        </p:nvGraphicFramePr>
        <p:xfrm>
          <a:off x="2817813" y="2628700"/>
          <a:ext cx="40163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60657" imgH="4067652" progId="Word.Document.8">
                  <p:embed/>
                </p:oleObj>
              </mc:Choice>
              <mc:Fallback>
                <p:oleObj name="Document" r:id="rId3" imgW="6560657" imgH="4067652" progId="Word.Document.8">
                  <p:embed/>
                  <p:pic>
                    <p:nvPicPr>
                      <p:cNvPr id="3891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628700"/>
                        <a:ext cx="4016375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17" name="AutoShape 5"/>
          <p:cNvCxnSpPr>
            <a:cxnSpLocks noChangeShapeType="1"/>
          </p:cNvCxnSpPr>
          <p:nvPr/>
        </p:nvCxnSpPr>
        <p:spPr bwMode="auto">
          <a:xfrm>
            <a:off x="5942013" y="3390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6"/>
          <p:cNvCxnSpPr>
            <a:cxnSpLocks noChangeShapeType="1"/>
          </p:cNvCxnSpPr>
          <p:nvPr/>
        </p:nvCxnSpPr>
        <p:spPr bwMode="auto">
          <a:xfrm>
            <a:off x="5942013" y="3771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</p:cNvCxnSpPr>
          <p:nvPr/>
        </p:nvCxnSpPr>
        <p:spPr bwMode="auto">
          <a:xfrm>
            <a:off x="5942013" y="47623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26987" y="5100238"/>
            <a:ext cx="2741613" cy="1143000"/>
          </a:xfrm>
          <a:prstGeom prst="upArrowCallout">
            <a:avLst>
              <a:gd name="adj1" fmla="val 59965"/>
              <a:gd name="adj2" fmla="val 5996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>
                <a:latin typeface="Times New Roman" pitchFamily="-112" charset="0"/>
              </a:rPr>
              <a:t>Δομή Αναζήτησης </a:t>
            </a:r>
          </a:p>
          <a:p>
            <a:pPr algn="ctr" eaLnBrk="0" hangingPunct="0"/>
            <a:r>
              <a:rPr lang="el-GR" dirty="0">
                <a:latin typeface="Times New Roman" pitchFamily="-112" charset="0"/>
              </a:rPr>
              <a:t>Λεξικού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446213" y="3390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446213" y="43051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79413" y="38479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836613" y="36955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1903413" y="33907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03413" y="36955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03413" y="46099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1903413" y="43051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836613" y="41527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894013" y="5209975"/>
            <a:ext cx="1217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20 bytes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24388" y="5209975"/>
            <a:ext cx="1698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4 bytes each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47228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086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76" y="5757075"/>
            <a:ext cx="417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20+4+4)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400,000=11,2MB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13" y="640030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Θα την αγνοήσουμε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2026300" y="6321476"/>
            <a:ext cx="290800" cy="22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0" y="6290377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4 bytes pointers -&gt; 4GB address space (more bytes may be needed for larger collections)</a:t>
            </a:r>
          </a:p>
        </p:txBody>
      </p:sp>
    </p:spTree>
    <p:extLst>
      <p:ext uri="{BB962C8B-B14F-4D97-AF65-F5344CB8AC3E}">
        <p14:creationId xmlns:p14="http://schemas.microsoft.com/office/powerpoint/2010/main" val="2568077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94438" y="8617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219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Σπατάλη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Πολλά από τα </a:t>
            </a:r>
            <a:r>
              <a:rPr lang="en-US" sz="2400" dirty="0">
                <a:ea typeface="ＭＳ Ｐゴシック" pitchFamily="-112" charset="-128"/>
              </a:rPr>
              <a:t>bytes </a:t>
            </a:r>
            <a:r>
              <a:rPr lang="el-GR" sz="2400" dirty="0">
                <a:ea typeface="ＭＳ Ｐゴシック" pitchFamily="-112" charset="-128"/>
              </a:rPr>
              <a:t>στη στήλη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i="1" dirty="0">
                <a:ea typeface="ＭＳ Ｐゴシック" pitchFamily="-112" charset="-128"/>
              </a:rPr>
              <a:t>δεν</a:t>
            </a:r>
            <a:r>
              <a:rPr lang="el-GR" sz="2400" dirty="0">
                <a:ea typeface="ＭＳ Ｐゴシック" pitchFamily="-112" charset="-128"/>
              </a:rPr>
              <a:t> χρησιμοποιούνται 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Times New Roman" pitchFamily="-112" charset="0"/>
              </a:rPr>
              <a:t>–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 δίνουμε </a:t>
            </a:r>
            <a:r>
              <a:rPr lang="en-US" sz="2400" dirty="0">
                <a:ea typeface="ＭＳ Ｐゴシック" pitchFamily="-112" charset="-128"/>
              </a:rPr>
              <a:t>20 bytes </a:t>
            </a:r>
            <a:r>
              <a:rPr lang="el-GR" sz="2400" dirty="0">
                <a:ea typeface="ＭＳ Ｐゴシック" pitchFamily="-112" charset="-128"/>
              </a:rPr>
              <a:t>για όρους με 1 χαρακτήρα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Και  δε μπορούμε να χειριστούμε το </a:t>
            </a:r>
            <a:r>
              <a:rPr lang="en-US" sz="1600" i="1" dirty="0">
                <a:ea typeface="ＭＳ Ｐゴシック" pitchFamily="-112" charset="-128"/>
              </a:rPr>
              <a:t>supercalifragilisticexpialidocious </a:t>
            </a:r>
            <a:r>
              <a:rPr lang="el-GR" sz="1600" dirty="0">
                <a:ea typeface="ＭＳ Ｐゴシック" pitchFamily="-112" charset="-128"/>
              </a:rPr>
              <a:t>ή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i="1" dirty="0" err="1">
                <a:ea typeface="ＭＳ Ｐゴシック" pitchFamily="-112" charset="-128"/>
              </a:rPr>
              <a:t>hydrochlorofluorocarbons</a:t>
            </a:r>
            <a:r>
              <a:rPr lang="el-GR" sz="1600" i="1" dirty="0">
                <a:ea typeface="ＭＳ Ｐゴシック" pitchFamily="-112" charset="-128"/>
              </a:rPr>
              <a:t> (λέξεις με πάνω από 20 χαρακτήρες)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1600" i="1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Μέσος όρος των λέξεων στο λεξικό για τα Αγγλικά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~8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χαρακτήρες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A75FB2C-9AD2-4B42-9A8E-81ECE2257E1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4711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F89FE-F050-45B7-ACBE-D03112F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B8401-9F6D-43B8-B2E6-69F2B920D9DA}"/>
              </a:ext>
            </a:extLst>
          </p:cNvPr>
          <p:cNvSpPr txBox="1"/>
          <p:nvPr/>
        </p:nvSpPr>
        <p:spPr>
          <a:xfrm>
            <a:off x="838200" y="1676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Θα μειώσουμε το χώρο για την αποθήκευση των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FF9A1-99D6-448B-9B41-731EE5027DA6}"/>
              </a:ext>
            </a:extLst>
          </p:cNvPr>
          <p:cNvSpPr txBox="1"/>
          <p:nvPr/>
        </p:nvSpPr>
        <p:spPr>
          <a:xfrm>
            <a:off x="876300" y="2630507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Πως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Όλοι οι όροι σε ένα μεγάλο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4454641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27476" y="-1604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της λίστας όρων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Λεξικό-ως-Σειρά-Χαρακτήρων 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7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370A233-4CFB-4178-9990-FC324F5C5D7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6599238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>
                <a:latin typeface="Times New Roman" pitchFamily="-112" charset="0"/>
              </a:rPr>
              <a:t>….systilesyzygeticsyzygialsyzygyszaibelyiteszczecinszomo….</a:t>
            </a:r>
            <a:endParaRPr lang="en-US" sz="1600">
              <a:latin typeface="Times New Roman" pitchFamily="-112" charset="0"/>
            </a:endParaRP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230188" y="4017963"/>
          <a:ext cx="321945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03848" imgH="3941064" progId="Word.Document.8">
                  <p:embed/>
                </p:oleObj>
              </mc:Choice>
              <mc:Fallback>
                <p:oleObj name="Document" r:id="rId2" imgW="6403848" imgH="3941064" progId="Word.Document.8">
                  <p:embed/>
                  <p:pic>
                    <p:nvPicPr>
                      <p:cNvPr id="4096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17963"/>
                        <a:ext cx="3219450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901950" y="46339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587750" y="38719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2749550" y="3567113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901950" y="49387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3892550" y="379571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3511550" y="3567113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01950" y="5319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4349750" y="356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901950" y="57769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187950" y="35671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228600" y="1523999"/>
            <a:ext cx="8701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60000"/>
            </a:pPr>
            <a:r>
              <a:rPr lang="el-GR" sz="2600" dirty="0">
                <a:solidFill>
                  <a:schemeClr val="tx1"/>
                </a:solidFill>
                <a:latin typeface="+mn-lt"/>
              </a:rPr>
              <a:t>Αποθήκευσε το λεξικό ως ένα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2600" dirty="0">
                <a:solidFill>
                  <a:schemeClr val="tx1"/>
                </a:solidFill>
                <a:latin typeface="+mn-lt"/>
              </a:rPr>
              <a:t>μεγάλο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) string </a:t>
            </a:r>
            <a:r>
              <a:rPr lang="el-GR" sz="2600" dirty="0">
                <a:solidFill>
                  <a:schemeClr val="tx1"/>
                </a:solidFill>
                <a:latin typeface="+mn-lt"/>
              </a:rPr>
              <a:t>χαρακτήρων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:</a:t>
            </a:r>
            <a:endParaRPr lang="el-GR" sz="2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2000" dirty="0">
                <a:solidFill>
                  <a:schemeClr val="tx1"/>
                </a:solidFill>
                <a:latin typeface="+mn-lt"/>
              </a:rPr>
              <a:t>Ένας δείκτης δείχνει στο τέλος της τρέχουσας λέξης (αρχή επόμενης) </a:t>
            </a:r>
          </a:p>
        </p:txBody>
      </p:sp>
      <p:sp>
        <p:nvSpPr>
          <p:cNvPr id="4097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292849"/>
            <a:ext cx="480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  <a:latin typeface="+mn-lt"/>
              </a:rPr>
              <a:t>δυαδική αναζήτηση όπως πριν, τώρα στο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string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062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F89FE-F050-45B7-ACBE-D03112F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B8401-9F6D-43B8-B2E6-69F2B920D9DA}"/>
              </a:ext>
            </a:extLst>
          </p:cNvPr>
          <p:cNvSpPr txBox="1"/>
          <p:nvPr/>
        </p:nvSpPr>
        <p:spPr>
          <a:xfrm>
            <a:off x="914400" y="19812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Θα μειώσουμε το χώρο για την αποθήκευση των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terms</a:t>
            </a:r>
          </a:p>
          <a:p>
            <a:r>
              <a:rPr lang="el-GR" b="1" dirty="0">
                <a:solidFill>
                  <a:schemeClr val="tx1"/>
                </a:solidFill>
                <a:latin typeface="+mn-lt"/>
              </a:rPr>
              <a:t>Αρχικά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20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per term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Σύνολο: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20 x 400,000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b="1" dirty="0">
                <a:solidFill>
                  <a:schemeClr val="tx1"/>
                </a:solidFill>
                <a:latin typeface="+mn-lt"/>
              </a:rPr>
              <a:t>Τώρα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Ένα μεγάλο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string +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Ένα δείκτη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per term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(που δείχνει στη θέση του στο μεγάλο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string)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94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18125" y="1153722"/>
            <a:ext cx="4896544" cy="2015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1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d1) 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Το Παν. Ιωαννίνων ιδρύθηκε το 1970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2 (d2) 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Τα Ιωάννινα είναι η μεγαλύτερη πόλη της Ηπείρου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3 (d3) : 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Η πτυχιακή εξεταστική στο Τμήμα Μηχ. Η/Υ και Πληροφορικής θ΄ αρχίσει την 1</a:t>
            </a:r>
            <a:r>
              <a:rPr lang="el-GR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η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Φεβρουαρίου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4 (d4) : 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Οι μαθητές των Ιωαννίνων αρίστευσαν στις εξετάσεις για την εισαγωγή  στα Πανεπιστήμια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437085"/>
              </a:buClr>
              <a:defRPr/>
            </a:pP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Έγγραφο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5 (d5):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Το 2017 ιδρύθηκε Πολυτεχνική Σχολή στο ΠΙ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04303" y="732034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</a:rPr>
              <a:t>Ακολουθία εγγράφων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346" y="53090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Όροι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(terms)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που θα εισαχθούν στο ευρετήριο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16" y="38677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Token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(λεκτικές μονάδες)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0394" y="3209558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88879" y="185837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Granularity: 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Μονάδα εγγράφου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523985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Περιστολή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(stemming)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περικοπή καταλήξεων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Λημματοποίηση</a:t>
            </a:r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lemmatization)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γλωσσική/μορφολογική επεξεργασία και αναγωγή της λέξης  στη ρίζα της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8679" y="320955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Θέματα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Που σταματάμε: κενό/σημείο στίξης αλλά και απόστροφοι/όχι κενό/παύλα,  </a:t>
            </a:r>
            <a:r>
              <a:rPr lang="el-GR" sz="1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κλπ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Stop words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(το, και?)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Κανονικοποίηση</a:t>
            </a:r>
            <a:endParaRPr lang="el-GR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Κεφαλαία/μικρά</a:t>
            </a: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Τόνοι</a:t>
            </a:r>
          </a:p>
          <a:p>
            <a:pPr marL="914400" lvl="1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Κανόνες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vs 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Λίστες ισοδυναμίας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0394" y="4352293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6346831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Ίδια πολιτική και στο κείμενο και στην ερώτηση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2571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Περίληψη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AFD287-3F61-C7F7-C92C-1B912CF63A46}"/>
                  </a:ext>
                </a:extLst>
              </p14:cNvPr>
              <p14:cNvContentPartPr/>
              <p14:nvPr/>
            </p14:nvContentPartPr>
            <p14:xfrm>
              <a:off x="1325716" y="866621"/>
              <a:ext cx="2172240" cy="5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AFD287-3F61-C7F7-C92C-1B912CF63A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076" y="758981"/>
                <a:ext cx="2279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1F3C80-6315-4B33-951B-6C30EB67BA6B}"/>
                  </a:ext>
                </a:extLst>
              </p14:cNvPr>
              <p14:cNvContentPartPr/>
              <p14:nvPr/>
            </p14:nvContentPartPr>
            <p14:xfrm>
              <a:off x="710476" y="5503781"/>
              <a:ext cx="21654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1F3C80-6315-4B33-951B-6C30EB67B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836" y="5395781"/>
                <a:ext cx="2273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653249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27476" y="-1604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της λίστας όρων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Λεξικό-ως-Σειρά-Χαρακτήρων 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79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6350000" y="509002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370A233-4CFB-4178-9990-FC324F5C5D7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178050" y="1934076"/>
            <a:ext cx="6599238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>
                <a:latin typeface="Times New Roman" pitchFamily="-112" charset="0"/>
              </a:rPr>
              <a:t>….systilesyzygeticsyzygialsyzygyszaibelyiteszczecinszomo….</a:t>
            </a:r>
            <a:endParaRPr lang="en-US" sz="1600">
              <a:latin typeface="Times New Roman" pitchFamily="-112" charset="0"/>
            </a:endParaRP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122238" y="2751639"/>
          <a:ext cx="321945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03848" imgH="3941064" progId="Word.Document.8">
                  <p:embed/>
                </p:oleObj>
              </mc:Choice>
              <mc:Fallback>
                <p:oleObj name="Document" r:id="rId2" imgW="6403848" imgH="3941064" progId="Word.Document.8">
                  <p:embed/>
                  <p:pic>
                    <p:nvPicPr>
                      <p:cNvPr id="4096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751639"/>
                        <a:ext cx="3219450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794000" y="336758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479800" y="260558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2641600" y="2300789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794000" y="367238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3784600" y="252938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3403600" y="230078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794000" y="4053389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4241800" y="2300789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794000" y="451058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080000" y="2300789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6"/>
          <p:cNvSpPr>
            <a:spLocks noChangeArrowheads="1"/>
          </p:cNvSpPr>
          <p:nvPr/>
        </p:nvSpPr>
        <p:spPr bwMode="auto">
          <a:xfrm>
            <a:off x="6146800" y="2453189"/>
            <a:ext cx="2741613" cy="1096962"/>
          </a:xfrm>
          <a:prstGeom prst="upArrowCallout">
            <a:avLst>
              <a:gd name="adj1" fmla="val 62482"/>
              <a:gd name="adj2" fmla="val 6248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400" dirty="0">
                <a:latin typeface="Times New Roman" pitchFamily="-112" charset="0"/>
              </a:rPr>
              <a:t>Συνολικό μήκος της σειράς (</a:t>
            </a:r>
            <a:r>
              <a:rPr lang="en-US" sz="1400" dirty="0">
                <a:latin typeface="Times New Roman" pitchFamily="-112" charset="0"/>
              </a:rPr>
              <a:t>string</a:t>
            </a:r>
            <a:r>
              <a:rPr lang="el-GR" sz="1400" dirty="0">
                <a:latin typeface="Times New Roman" pitchFamily="-112" charset="0"/>
              </a:rPr>
              <a:t>)</a:t>
            </a:r>
            <a:r>
              <a:rPr lang="en-US" sz="1400" dirty="0">
                <a:latin typeface="Times New Roman" pitchFamily="-112" charset="0"/>
              </a:rPr>
              <a:t> =</a:t>
            </a:r>
          </a:p>
          <a:p>
            <a:pPr algn="ctr" eaLnBrk="0" hangingPunct="0"/>
            <a:r>
              <a:rPr lang="en-US" sz="1400" dirty="0">
                <a:latin typeface="Times New Roman" pitchFamily="-112" charset="0"/>
              </a:rPr>
              <a:t>400K x </a:t>
            </a:r>
            <a:r>
              <a:rPr lang="en-US" sz="1400" dirty="0">
                <a:solidFill>
                  <a:srgbClr val="FF0000"/>
                </a:solidFill>
                <a:latin typeface="Times New Roman" pitchFamily="-112" charset="0"/>
              </a:rPr>
              <a:t>8</a:t>
            </a:r>
            <a:r>
              <a:rPr lang="en-US" sz="1400" dirty="0">
                <a:latin typeface="Times New Roman" pitchFamily="-112" charset="0"/>
              </a:rPr>
              <a:t>B = 3.2MB</a:t>
            </a:r>
          </a:p>
        </p:txBody>
      </p:sp>
      <p:sp>
        <p:nvSpPr>
          <p:cNvPr id="40976" name="AutoShape 17"/>
          <p:cNvSpPr>
            <a:spLocks noChangeArrowheads="1"/>
          </p:cNvSpPr>
          <p:nvPr/>
        </p:nvSpPr>
        <p:spPr bwMode="auto">
          <a:xfrm>
            <a:off x="5156200" y="3900989"/>
            <a:ext cx="3748088" cy="1096962"/>
          </a:xfrm>
          <a:prstGeom prst="leftArrowCallout">
            <a:avLst>
              <a:gd name="adj1" fmla="val 25000"/>
              <a:gd name="adj2" fmla="val 25000"/>
              <a:gd name="adj3" fmla="val 56946"/>
              <a:gd name="adj4" fmla="val 7115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>
                <a:latin typeface="Times New Roman" pitchFamily="-112" charset="0"/>
              </a:rPr>
              <a:t>Δείκτες για </a:t>
            </a:r>
            <a:r>
              <a:rPr lang="en-US" dirty="0">
                <a:latin typeface="Times New Roman" pitchFamily="-112" charset="0"/>
              </a:rPr>
              <a:t>3.2M</a:t>
            </a:r>
          </a:p>
          <a:p>
            <a:pPr algn="ctr" eaLnBrk="0" hangingPunct="0"/>
            <a:r>
              <a:rPr lang="el-GR" dirty="0">
                <a:latin typeface="Times New Roman" pitchFamily="-112" charset="0"/>
              </a:rPr>
              <a:t>θέσεις</a:t>
            </a:r>
            <a:r>
              <a:rPr lang="en-US" dirty="0">
                <a:latin typeface="Times New Roman" pitchFamily="-112" charset="0"/>
              </a:rPr>
              <a:t>: log</a:t>
            </a:r>
            <a:r>
              <a:rPr lang="en-US" baseline="-25000" dirty="0">
                <a:latin typeface="Times New Roman" pitchFamily="-112" charset="0"/>
              </a:rPr>
              <a:t>2</a:t>
            </a:r>
            <a:r>
              <a:rPr lang="en-US" dirty="0">
                <a:latin typeface="Times New Roman" pitchFamily="-112" charset="0"/>
              </a:rPr>
              <a:t>3.2M =</a:t>
            </a:r>
          </a:p>
          <a:p>
            <a:pPr algn="ctr" eaLnBrk="0" hangingPunct="0"/>
            <a:r>
              <a:rPr lang="en-US" dirty="0">
                <a:latin typeface="Times New Roman" pitchFamily="-112" charset="0"/>
              </a:rPr>
              <a:t>22bits = </a:t>
            </a:r>
            <a:r>
              <a:rPr lang="en-US" dirty="0">
                <a:solidFill>
                  <a:srgbClr val="FF0000"/>
                </a:solidFill>
                <a:latin typeface="Times New Roman" pitchFamily="-112" charset="0"/>
              </a:rPr>
              <a:t>3</a:t>
            </a:r>
            <a:r>
              <a:rPr lang="en-US" dirty="0">
                <a:latin typeface="Times New Roman" pitchFamily="-112" charset="0"/>
              </a:rPr>
              <a:t>bytes</a:t>
            </a:r>
          </a:p>
        </p:txBody>
      </p:sp>
      <p:sp>
        <p:nvSpPr>
          <p:cNvPr id="4097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650" y="5026525"/>
            <a:ext cx="480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  <a:latin typeface="+mn-lt"/>
              </a:rPr>
              <a:t>δυαδική αναζήτηση όπως πριν, τώρα στο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string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3522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196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Χώρος για το λεξικό ως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string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05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>
                <a:ea typeface="ＭＳ Ｐゴシック" pitchFamily="-112" charset="-128"/>
              </a:rPr>
              <a:t> bytes </a:t>
            </a:r>
            <a:r>
              <a:rPr lang="el-GR" dirty="0">
                <a:ea typeface="ＭＳ Ｐゴシック" pitchFamily="-112" charset="-128"/>
              </a:rPr>
              <a:t>ανά όρο για 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Freq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>
                <a:ea typeface="ＭＳ Ｐゴシック" pitchFamily="-112" charset="-128"/>
              </a:rPr>
              <a:t> bytes </a:t>
            </a:r>
            <a:r>
              <a:rPr lang="el-GR" dirty="0">
                <a:ea typeface="ＭＳ Ｐゴシック" pitchFamily="-112" charset="-128"/>
              </a:rPr>
              <a:t>ανά όρο για δείκτες σε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Postings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3</a:t>
            </a:r>
            <a:r>
              <a:rPr lang="en-US" dirty="0">
                <a:ea typeface="ＭＳ Ｐゴシック" pitchFamily="-112" charset="-128"/>
              </a:rPr>
              <a:t> bytes </a:t>
            </a:r>
            <a:r>
              <a:rPr lang="el-GR" dirty="0">
                <a:ea typeface="ＭＳ Ｐゴシック" pitchFamily="-112" charset="-128"/>
              </a:rPr>
              <a:t>ανά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 pointer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Κατά μέσο όρο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8 </a:t>
            </a:r>
            <a:r>
              <a:rPr lang="en-US" dirty="0">
                <a:ea typeface="ＭＳ Ｐゴシック" pitchFamily="-112" charset="-128"/>
              </a:rPr>
              <a:t>bytes </a:t>
            </a:r>
            <a:r>
              <a:rPr lang="el-GR" dirty="0">
                <a:ea typeface="ＭＳ Ｐゴシック" pitchFamily="-112" charset="-128"/>
              </a:rPr>
              <a:t>ανά όρο στο </a:t>
            </a:r>
            <a:r>
              <a:rPr lang="en-US" dirty="0">
                <a:ea typeface="ＭＳ Ｐゴシック" pitchFamily="-112" charset="-128"/>
              </a:rPr>
              <a:t>string</a:t>
            </a:r>
            <a:r>
              <a:rPr lang="el-GR" dirty="0">
                <a:ea typeface="ＭＳ Ｐゴシック" pitchFamily="-112" charset="-128"/>
              </a:rPr>
              <a:t> (3.2ΜΒ)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n-US" dirty="0">
                <a:ea typeface="ＭＳ Ｐゴシック" pitchFamily="-112" charset="-128"/>
              </a:rPr>
              <a:t>400K </a:t>
            </a:r>
            <a:r>
              <a:rPr lang="el-GR" dirty="0"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 x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19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 7.6 MB (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έναντι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 11.2MB 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για σταθερό μήκος λέξης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)</a:t>
            </a:r>
            <a:endParaRPr lang="el-GR" dirty="0">
              <a:ea typeface="ＭＳ Ｐゴシック" pitchFamily="-112" charset="-128"/>
              <a:sym typeface="Symbol" pitchFamily="-112" charset="2"/>
            </a:endParaRP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5D9A7EB-2613-4B15-8E56-371E57FA4CF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42450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sym typeface="Symbol" pitchFamily="-112" charset="2"/>
              </a:rPr>
              <a:t>11 </a:t>
            </a:r>
            <a:r>
              <a:rPr lang="en-US" dirty="0">
                <a:latin typeface="+mn-lt"/>
                <a:sym typeface="Symbol" pitchFamily="-112" charset="2"/>
              </a:rPr>
              <a:t>bytes/term</a:t>
            </a:r>
            <a:endParaRPr lang="el-GR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791200" y="2236237"/>
            <a:ext cx="457200" cy="838200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905000" y="5029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11+8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4800600"/>
            <a:ext cx="0" cy="228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042828D-2B60-4FA0-AF46-4CADB4F93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386626"/>
            <a:ext cx="6567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60000"/>
            </a:pPr>
            <a:r>
              <a:rPr lang="el-GR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2000" dirty="0">
                <a:solidFill>
                  <a:schemeClr val="tx1"/>
                </a:solidFill>
                <a:latin typeface="+mn-lt"/>
              </a:rPr>
              <a:t>Εξοικονόμηση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60%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του χώρου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394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F89FE-F050-45B7-ACBE-D03112F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B8401-9F6D-43B8-B2E6-69F2B920D9DA}"/>
              </a:ext>
            </a:extLst>
          </p:cNvPr>
          <p:cNvSpPr txBox="1"/>
          <p:nvPr/>
        </p:nvSpPr>
        <p:spPr>
          <a:xfrm>
            <a:off x="838200" y="1295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Θα μειώσουμε το χώρο για την αποθήκευση των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FF9A1-99D6-448B-9B41-731EE5027DA6}"/>
              </a:ext>
            </a:extLst>
          </p:cNvPr>
          <p:cNvSpPr txBox="1"/>
          <p:nvPr/>
        </p:nvSpPr>
        <p:spPr>
          <a:xfrm>
            <a:off x="838200" y="3062268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Πως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;</a:t>
            </a: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Όλοι οι όροι σε ένα μεγάλο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string +</a:t>
            </a: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Ένας δείκτης στο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string </a:t>
            </a:r>
            <a:r>
              <a:rPr lang="el-GR" sz="2800" dirty="0">
                <a:solidFill>
                  <a:schemeClr val="tx1"/>
                </a:solidFill>
                <a:latin typeface="+mn-lt"/>
              </a:rPr>
              <a:t>ανά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+mn-lt"/>
              </a:rPr>
              <a:t>όρους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0218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336925" y="5181600"/>
            <a:ext cx="2823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dirty="0">
                <a:latin typeface="+mn-lt"/>
                <a:sym typeface="Symbol" pitchFamily="-112" charset="2"/>
              </a:rPr>
              <a:t> </a:t>
            </a:r>
            <a:r>
              <a:rPr lang="el-GR" dirty="0">
                <a:latin typeface="+mn-lt"/>
                <a:sym typeface="Symbol" pitchFamily="-112" charset="2"/>
              </a:rPr>
              <a:t>Κερδίζουμε 3 </a:t>
            </a:r>
            <a:r>
              <a:rPr lang="en-US" dirty="0">
                <a:latin typeface="+mn-lt"/>
                <a:sym typeface="Symbol" pitchFamily="-112" charset="2"/>
              </a:rPr>
              <a:t>bytes</a:t>
            </a:r>
          </a:p>
          <a:p>
            <a:r>
              <a:rPr lang="en-US" dirty="0">
                <a:latin typeface="+mn-lt"/>
                <a:sym typeface="Symbol" pitchFamily="-112" charset="2"/>
              </a:rPr>
              <a:t> </a:t>
            </a:r>
            <a:r>
              <a:rPr lang="el-GR" dirty="0">
                <a:latin typeface="+mn-lt"/>
                <a:sym typeface="Symbol" pitchFamily="-112" charset="2"/>
              </a:rPr>
              <a:t>για</a:t>
            </a:r>
            <a:r>
              <a:rPr lang="en-US" dirty="0">
                <a:latin typeface="+mn-lt"/>
                <a:sym typeface="Symbol" pitchFamily="-112" charset="2"/>
              </a:rPr>
              <a:t> k - 1</a:t>
            </a:r>
            <a:r>
              <a:rPr lang="el-GR" dirty="0">
                <a:latin typeface="+mn-lt"/>
                <a:sym typeface="Symbol" pitchFamily="-112" charset="2"/>
              </a:rPr>
              <a:t> </a:t>
            </a:r>
            <a:endParaRPr lang="en-US" dirty="0">
              <a:latin typeface="+mn-lt"/>
              <a:sym typeface="Symbol" pitchFamily="-112" charset="2"/>
            </a:endParaRPr>
          </a:p>
          <a:p>
            <a:r>
              <a:rPr lang="en-US" dirty="0">
                <a:latin typeface="+mn-lt"/>
                <a:sym typeface="Symbol" pitchFamily="-112" charset="2"/>
              </a:rPr>
              <a:t> </a:t>
            </a:r>
            <a:r>
              <a:rPr lang="el-GR" dirty="0">
                <a:latin typeface="+mn-lt"/>
                <a:sym typeface="Symbol" pitchFamily="-112" charset="2"/>
              </a:rPr>
              <a:t>δείκτες</a:t>
            </a:r>
            <a:r>
              <a:rPr lang="en-US" dirty="0">
                <a:latin typeface="Times New Roman" pitchFamily="-112" charset="0"/>
                <a:sym typeface="Symbol" pitchFamily="-112" charset="2"/>
              </a:rPr>
              <a:t>.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132" y="8831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(Δείκτες σε ομάδες)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001000" cy="2514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Διαίρεσε το </a:t>
            </a:r>
            <a:r>
              <a:rPr lang="en-US" dirty="0">
                <a:ea typeface="ＭＳ Ｐゴシック" pitchFamily="-112" charset="-128"/>
              </a:rPr>
              <a:t>string </a:t>
            </a:r>
            <a:r>
              <a:rPr lang="el-GR" dirty="0">
                <a:ea typeface="ＭＳ Ｐゴシック" pitchFamily="-112" charset="-128"/>
              </a:rPr>
              <a:t>σε ομάδες </a:t>
            </a:r>
            <a:r>
              <a:rPr lang="en-US" dirty="0">
                <a:ea typeface="ＭＳ Ｐゴシック" pitchFamily="-112" charset="-128"/>
              </a:rPr>
              <a:t>(blocks) </a:t>
            </a:r>
            <a:r>
              <a:rPr lang="el-GR" dirty="0">
                <a:ea typeface="ＭＳ Ｐゴシック" pitchFamily="-112" charset="-128"/>
              </a:rPr>
              <a:t>των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Διατήρησε ένα δείκτη σε κάθε ομάδα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Παράδειγμα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=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Χρειαζόμαστε και το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μήκος </a:t>
            </a:r>
            <a:r>
              <a:rPr lang="el-GR" dirty="0">
                <a:ea typeface="ＭＳ Ｐゴシック" pitchFamily="-112" charset="-128"/>
              </a:rPr>
              <a:t>του όρου</a:t>
            </a:r>
            <a:r>
              <a:rPr lang="en-US" dirty="0">
                <a:ea typeface="ＭＳ Ｐゴシック" pitchFamily="-112" charset="-128"/>
              </a:rPr>
              <a:t> (1 extra byte)</a:t>
            </a:r>
          </a:p>
        </p:txBody>
      </p:sp>
      <p:sp>
        <p:nvSpPr>
          <p:cNvPr id="4302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0D64B99-4F3B-42D5-B5DD-70553AB0954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83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452563" y="3276600"/>
            <a:ext cx="7429500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 dirty="0">
                <a:latin typeface="Times New Roman" pitchFamily="-112" charset="0"/>
              </a:rPr>
              <a:t>….</a:t>
            </a:r>
            <a:r>
              <a:rPr lang="en-US" sz="2000" b="1" dirty="0">
                <a:solidFill>
                  <a:srgbClr val="990033"/>
                </a:solidFill>
                <a:latin typeface="Times New Roman" pitchFamily="-112" charset="0"/>
              </a:rPr>
              <a:t>7</a:t>
            </a:r>
            <a:r>
              <a:rPr lang="en-US" sz="2000" b="1" i="1" dirty="0">
                <a:latin typeface="Times New Roman" pitchFamily="-112" charset="0"/>
              </a:rPr>
              <a:t>systile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syzygetic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syzygial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6</a:t>
            </a:r>
            <a:r>
              <a:rPr lang="en-US" sz="2000" b="1" i="1" dirty="0">
                <a:latin typeface="Times New Roman" pitchFamily="-112" charset="0"/>
              </a:rPr>
              <a:t>syzygy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11</a:t>
            </a:r>
            <a:r>
              <a:rPr lang="en-US" sz="2000" b="1" i="1" dirty="0">
                <a:latin typeface="Times New Roman" pitchFamily="-112" charset="0"/>
              </a:rPr>
              <a:t>szaibelyite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szczecin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szomo</a:t>
            </a:r>
            <a:r>
              <a:rPr lang="en-US" sz="2000" dirty="0">
                <a:latin typeface="Times New Roman" pitchFamily="-112" charset="0"/>
              </a:rPr>
              <a:t>….</a:t>
            </a:r>
            <a:endParaRPr lang="en-US" sz="1600" dirty="0">
              <a:latin typeface="Times New Roman" pitchFamily="-112" charset="0"/>
            </a:endParaRPr>
          </a:p>
        </p:txBody>
      </p:sp>
      <p:graphicFrame>
        <p:nvGraphicFramePr>
          <p:cNvPr id="43010" name="Object 1024"/>
          <p:cNvGraphicFramePr>
            <a:graphicFrameLocks noChangeAspect="1"/>
          </p:cNvGraphicFramePr>
          <p:nvPr/>
        </p:nvGraphicFramePr>
        <p:xfrm>
          <a:off x="147638" y="4483100"/>
          <a:ext cx="3317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98920" imgH="4687824" progId="Word.Document.8">
                  <p:embed/>
                </p:oleObj>
              </mc:Choice>
              <mc:Fallback>
                <p:oleObj name="Document" r:id="rId2" imgW="6598920" imgH="4687824" progId="Word.Document.8">
                  <p:embed/>
                  <p:pic>
                    <p:nvPicPr>
                      <p:cNvPr id="4301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4483100"/>
                        <a:ext cx="3317875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5052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1981200" y="36576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743200" y="647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5715000" y="3657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021388" y="5257800"/>
            <a:ext cx="2741612" cy="914400"/>
          </a:xfrm>
          <a:prstGeom prst="leftArrowCallout">
            <a:avLst>
              <a:gd name="adj1" fmla="val 25000"/>
              <a:gd name="adj2" fmla="val 25000"/>
              <a:gd name="adj3" fmla="val 54138"/>
              <a:gd name="adj4" fmla="val 7044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dirty="0">
                <a:latin typeface="Times New Roman" pitchFamily="-112" charset="0"/>
              </a:rPr>
              <a:t>Χάνουμε</a:t>
            </a:r>
            <a:r>
              <a:rPr lang="en-US" sz="1600" dirty="0">
                <a:latin typeface="Times New Roman" pitchFamily="-112" charset="0"/>
              </a:rPr>
              <a:t> </a:t>
            </a:r>
            <a:r>
              <a:rPr lang="en-US" sz="1600" i="1" dirty="0">
                <a:latin typeface="Times New Roman" pitchFamily="-112" charset="0"/>
              </a:rPr>
              <a:t>k</a:t>
            </a:r>
            <a:r>
              <a:rPr lang="en-US" sz="1600" dirty="0">
                <a:latin typeface="Times New Roman" pitchFamily="-112" charset="0"/>
              </a:rPr>
              <a:t>  bytes </a:t>
            </a:r>
            <a:r>
              <a:rPr lang="el-GR" sz="1600" dirty="0">
                <a:latin typeface="Times New Roman" pitchFamily="-112" charset="0"/>
              </a:rPr>
              <a:t>για</a:t>
            </a:r>
          </a:p>
          <a:p>
            <a:pPr algn="ctr" eaLnBrk="0" hangingPunct="0"/>
            <a:r>
              <a:rPr lang="el-GR" sz="1600" dirty="0">
                <a:latin typeface="Times New Roman" pitchFamily="-112" charset="0"/>
              </a:rPr>
              <a:t> το μήκος του όρου</a:t>
            </a:r>
            <a:endParaRPr lang="en-US" sz="1600" dirty="0">
              <a:latin typeface="Times New Roman" pitchFamily="-112" charset="0"/>
            </a:endParaRPr>
          </a:p>
        </p:txBody>
      </p:sp>
      <p:sp>
        <p:nvSpPr>
          <p:cNvPr id="430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1388" y="4038600"/>
            <a:ext cx="175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Ανά </a:t>
            </a:r>
            <a:r>
              <a:rPr lang="en-US" sz="2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endCxn id="43019" idx="0"/>
          </p:cNvCxnSpPr>
          <p:nvPr/>
        </p:nvCxnSpPr>
        <p:spPr>
          <a:xfrm flipH="1">
            <a:off x="4748466" y="4500265"/>
            <a:ext cx="1411540" cy="681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57950" y="4500265"/>
            <a:ext cx="1162050" cy="681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6F929F-C75F-492A-A894-A7AFA3E52675}"/>
                  </a:ext>
                </a:extLst>
              </p14:cNvPr>
              <p14:cNvContentPartPr/>
              <p14:nvPr/>
            </p14:nvContentPartPr>
            <p14:xfrm>
              <a:off x="1888481" y="3505557"/>
              <a:ext cx="3600" cy="1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6F929F-C75F-492A-A894-A7AFA3E526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9841" y="3496917"/>
                <a:ext cx="2124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6770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Συνολικό όφελος για </a:t>
            </a:r>
            <a:r>
              <a:rPr lang="en-US" dirty="0">
                <a:ea typeface="ＭＳ Ｐゴシック" pitchFamily="-112" charset="-128"/>
              </a:rPr>
              <a:t>block size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 = 4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Χωρίς </a:t>
            </a:r>
            <a:r>
              <a:rPr lang="en-US" dirty="0">
                <a:ea typeface="ＭＳ Ｐゴシック" pitchFamily="-112" charset="-128"/>
              </a:rPr>
              <a:t>blocking 3 bytes/pointer 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3 x 4 = 12 bytes, (</a:t>
            </a:r>
            <a:r>
              <a:rPr lang="el-GR" dirty="0">
                <a:ea typeface="ＭＳ Ｐゴシック" pitchFamily="-112" charset="-128"/>
              </a:rPr>
              <a:t>ανά </a:t>
            </a:r>
            <a:r>
              <a:rPr lang="en-US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Τώρα </a:t>
            </a:r>
            <a:r>
              <a:rPr lang="en-US" dirty="0">
                <a:ea typeface="ＭＳ Ｐゴシック" pitchFamily="-112" charset="-128"/>
              </a:rPr>
              <a:t>3 + 4 = 7 bytes.</a:t>
            </a:r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2A76F69-DD15-4409-93E9-3853DD0C1BF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319087" y="3568672"/>
            <a:ext cx="8505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Εξοικονόμηση ακόμα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~0.5MB.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Ελάττωση του μεγέθους του ευρετηρίου από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7.6 MB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σε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 7.1 MB.</a:t>
            </a: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1904999" y="5105400"/>
            <a:ext cx="5784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Γιατί όχι ακόμα μεγαλύτερο </a:t>
            </a:r>
            <a:r>
              <a:rPr lang="en-US" sz="3200" i="1" dirty="0">
                <a:latin typeface="+mn-lt"/>
              </a:rPr>
              <a:t>k</a:t>
            </a:r>
            <a:r>
              <a:rPr lang="en-US" sz="3200" dirty="0">
                <a:latin typeface="+mn-lt"/>
              </a:rPr>
              <a:t>; </a:t>
            </a:r>
            <a:endParaRPr lang="el-GR" sz="3200" dirty="0">
              <a:latin typeface="+mn-lt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Σε τι χάνουμε; </a:t>
            </a:r>
            <a:endParaRPr lang="en-US" sz="3200" dirty="0">
              <a:latin typeface="+mn-lt"/>
            </a:endParaRPr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</p:spTree>
    <p:extLst>
      <p:ext uri="{BB962C8B-B14F-4D97-AF65-F5344CB8AC3E}">
        <p14:creationId xmlns:p14="http://schemas.microsoft.com/office/powerpoint/2010/main" val="1834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utoUpdateAnimBg="0"/>
      <p:bldP spid="1217541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F89FE-F050-45B7-ACBE-D03112F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B8401-9F6D-43B8-B2E6-69F2B920D9DA}"/>
              </a:ext>
            </a:extLst>
          </p:cNvPr>
          <p:cNvSpPr txBox="1"/>
          <p:nvPr/>
        </p:nvSpPr>
        <p:spPr>
          <a:xfrm>
            <a:off x="838200" y="1295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Θα μειώσουμε το χώρο για την αποθήκευση των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FF9A1-99D6-448B-9B41-731EE5027DA6}"/>
              </a:ext>
            </a:extLst>
          </p:cNvPr>
          <p:cNvSpPr txBox="1"/>
          <p:nvPr/>
        </p:nvSpPr>
        <p:spPr>
          <a:xfrm>
            <a:off x="838200" y="3062268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Πως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;</a:t>
            </a: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Όλοι οι όροι σε ένα μεγάλο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string +</a:t>
            </a:r>
            <a:endParaRPr lang="el-GR" sz="2800" dirty="0">
              <a:solidFill>
                <a:schemeClr val="tx1"/>
              </a:solidFill>
              <a:latin typeface="+mn-lt"/>
            </a:endParaRP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Ένας δείκτης στο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string </a:t>
            </a:r>
            <a:r>
              <a:rPr lang="el-GR" sz="2800" dirty="0">
                <a:solidFill>
                  <a:schemeClr val="tx1"/>
                </a:solidFill>
                <a:latin typeface="+mn-lt"/>
              </a:rPr>
              <a:t>ανά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+mn-lt"/>
              </a:rPr>
              <a:t>όρους +</a:t>
            </a:r>
          </a:p>
          <a:p>
            <a:endParaRPr lang="el-GR" sz="2800" dirty="0">
              <a:solidFill>
                <a:schemeClr val="tx1"/>
              </a:solidFill>
              <a:latin typeface="+mn-lt"/>
            </a:endParaRPr>
          </a:p>
          <a:p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Συγχώνευση των κοινών προθεμάτων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4624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126"/>
            <a:ext cx="8991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Εμπρόσθια κωδικοποίηση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Front coding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Οι λέξεις συχνά έχουν μεγάλα κοινά προθέματα – αποθήκευση μόνο των διαφορών </a:t>
            </a:r>
          </a:p>
          <a:p>
            <a:pPr marL="457200" lvl="1" indent="0" eaLnBrk="1" hangingPunct="1">
              <a:buNone/>
            </a:pPr>
            <a:endParaRPr lang="el-GR" dirty="0">
              <a:solidFill>
                <a:srgbClr val="A40508"/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>
                <a:ea typeface="ＭＳ Ｐゴシック" pitchFamily="-112" charset="-128"/>
              </a:rPr>
              <a:t>automata</a:t>
            </a:r>
            <a:r>
              <a:rPr lang="en-US" dirty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>
                <a:ea typeface="ＭＳ Ｐゴシック" pitchFamily="-112" charset="-128"/>
              </a:rPr>
              <a:t>automate</a:t>
            </a:r>
            <a:r>
              <a:rPr lang="en-US" dirty="0">
                <a:solidFill>
                  <a:srgbClr val="A40508"/>
                </a:solidFill>
                <a:ea typeface="ＭＳ Ｐゴシック" pitchFamily="-112" charset="-128"/>
              </a:rPr>
              <a:t>9</a:t>
            </a:r>
            <a:r>
              <a:rPr lang="en-US" b="1" i="1" dirty="0">
                <a:ea typeface="ＭＳ Ｐゴシック" pitchFamily="-112" charset="-128"/>
              </a:rPr>
              <a:t>automatic</a:t>
            </a:r>
            <a:r>
              <a:rPr lang="en-US" dirty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b="1" i="1" dirty="0">
                <a:ea typeface="ＭＳ Ｐゴシック" pitchFamily="-112" charset="-128"/>
              </a:rPr>
              <a:t>automation</a:t>
            </a: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49375" y="4038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>
                <a:sym typeface="Symbol" pitchFamily="-112" charset="2"/>
              </a:rPr>
              <a:t></a:t>
            </a:r>
            <a:r>
              <a:rPr lang="en-US">
                <a:solidFill>
                  <a:srgbClr val="A40508"/>
                </a:solidFill>
              </a:rPr>
              <a:t>8</a:t>
            </a:r>
            <a:r>
              <a:rPr lang="en-US" b="1" i="1"/>
              <a:t>automat</a:t>
            </a:r>
            <a:r>
              <a:rPr lang="en-US"/>
              <a:t>*</a:t>
            </a:r>
            <a:r>
              <a:rPr lang="en-US" b="1" i="1"/>
              <a:t>a</a:t>
            </a:r>
            <a:r>
              <a:rPr lang="en-US">
                <a:solidFill>
                  <a:srgbClr val="A40508"/>
                </a:solidFill>
              </a:rPr>
              <a:t>1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e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2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ic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3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3330575" y="4419600"/>
            <a:ext cx="0" cy="1143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08025" y="5486400"/>
            <a:ext cx="27209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Encodes </a:t>
            </a:r>
            <a:r>
              <a:rPr lang="en-US" b="1" i="1"/>
              <a:t>automat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733800" y="44196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5370513"/>
            <a:ext cx="2692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Extra length</a:t>
            </a:r>
          </a:p>
          <a:p>
            <a:pPr eaLnBrk="1" hangingPunct="1"/>
            <a:r>
              <a:rPr lang="en-US"/>
              <a:t>beyond </a:t>
            </a:r>
            <a:r>
              <a:rPr lang="en-US" b="1" i="1"/>
              <a:t>automat.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</p:spTree>
    <p:extLst>
      <p:ext uri="{BB962C8B-B14F-4D97-AF65-F5344CB8AC3E}">
        <p14:creationId xmlns:p14="http://schemas.microsoft.com/office/powerpoint/2010/main" val="33763983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Περίληψη συμπίεσης για το λεξικό του 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924800" cy="4098609"/>
        </p:xfrm>
        <a:graphic>
          <a:graphicData uri="http://schemas.openxmlformats.org/drawingml/2006/table">
            <a:tbl>
              <a:tblPr/>
              <a:tblGrid>
                <a:gridCol w="601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Τεχνική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Μέγεθος σε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Fixed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Dictionary-as-String with pointers to every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k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+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8F5004B-8348-44FD-89C1-6FF17CDB6E46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019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5.2</a:t>
            </a:r>
          </a:p>
        </p:txBody>
      </p:sp>
    </p:spTree>
    <p:extLst>
      <p:ext uri="{BB962C8B-B14F-4D97-AF65-F5344CB8AC3E}">
        <p14:creationId xmlns:p14="http://schemas.microsoft.com/office/powerpoint/2010/main" val="22864683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879233"/>
            <a:ext cx="7886700" cy="2852737"/>
          </a:xfrm>
        </p:spPr>
        <p:txBody>
          <a:bodyPr/>
          <a:lstStyle/>
          <a:p>
            <a:r>
              <a:rPr lang="el-GR" cap="none" dirty="0">
                <a:ea typeface="ＭＳ Ｐゴシック" pitchFamily="-112" charset="-128"/>
              </a:rPr>
              <a:t>ΣΥΜΠΙΕΣΗ ΤΩΝ ΚΑΤΑΧΩΡΗΣΕΩΝ</a:t>
            </a:r>
            <a:endParaRPr lang="en-US" cap="none" dirty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6518328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70881" y="1981200"/>
            <a:ext cx="8274176" cy="381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Το αρχείο των καταχωρήσεων είναι </a:t>
            </a:r>
            <a:r>
              <a:rPr lang="el-GR" sz="28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πολύ μεγαλύτερο </a:t>
            </a:r>
            <a:r>
              <a:rPr lang="el-GR" sz="2800" dirty="0">
                <a:ea typeface="ＭＳ Ｐゴシック" pitchFamily="-112" charset="-128"/>
              </a:rPr>
              <a:t>αυτού του λεξικού - τουλάχιστον 10 φορές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Βασική επιδίωξη: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αποθήκευση κάθε καταχώρησης συνοπτικά</a:t>
            </a:r>
            <a:endParaRPr lang="en-US" sz="2800" i="1" dirty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Στην περίπτωση μας, μια καταχώρηση είναι το αναγνωριστικό ενός εγγράφου (</a:t>
            </a:r>
            <a:r>
              <a:rPr lang="en-US" sz="2800" dirty="0" err="1">
                <a:solidFill>
                  <a:srgbClr val="FF0000"/>
                </a:solidFill>
                <a:ea typeface="ＭＳ Ｐゴシック" pitchFamily="-112" charset="-128"/>
              </a:rPr>
              <a:t>docID</a:t>
            </a:r>
            <a:r>
              <a:rPr lang="el-GR" sz="2800" dirty="0">
                <a:ea typeface="ＭＳ Ｐゴシック" pitchFamily="-112" charset="-128"/>
              </a:rPr>
              <a:t>)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τη συλλογή του</a:t>
            </a:r>
            <a:r>
              <a:rPr lang="en-US" sz="2000" dirty="0">
                <a:ea typeface="ＭＳ Ｐゴシック" pitchFamily="-112" charset="-128"/>
              </a:rPr>
              <a:t> Reuters (800,000 </a:t>
            </a:r>
            <a:r>
              <a:rPr lang="el-GR" sz="2000" dirty="0">
                <a:ea typeface="ＭＳ Ｐゴシック" pitchFamily="-112" charset="-128"/>
              </a:rPr>
              <a:t>έγγραφα</a:t>
            </a:r>
            <a:r>
              <a:rPr lang="en-US" sz="2000" dirty="0">
                <a:ea typeface="ＭＳ Ｐゴシック" pitchFamily="-112" charset="-128"/>
              </a:rPr>
              <a:t>), </a:t>
            </a:r>
            <a:r>
              <a:rPr lang="el-GR" sz="2000" dirty="0">
                <a:ea typeface="ＭＳ Ｐゴシック" pitchFamily="-112" charset="-128"/>
              </a:rPr>
              <a:t>μπορούμε να χρησιμοποιήσουμε</a:t>
            </a:r>
            <a:r>
              <a:rPr lang="en-US" sz="2000" dirty="0">
                <a:ea typeface="ＭＳ Ｐゴシック" pitchFamily="-112" charset="-128"/>
              </a:rPr>
              <a:t> 32 bits </a:t>
            </a:r>
            <a:r>
              <a:rPr lang="el-GR" sz="2000" dirty="0">
                <a:ea typeface="ＭＳ Ｐゴシック" pitchFamily="-112" charset="-128"/>
              </a:rPr>
              <a:t>ανά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dirty="0" err="1">
                <a:ea typeface="ＭＳ Ｐゴシック" pitchFamily="-112" charset="-128"/>
              </a:rPr>
              <a:t>docID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 έχουμε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ακεραίους </a:t>
            </a:r>
            <a:r>
              <a:rPr lang="en-US" sz="2000" dirty="0">
                <a:ea typeface="ＭＳ Ｐゴシック" pitchFamily="-112" charset="-128"/>
              </a:rPr>
              <a:t>4-bytes.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Εναλλακτικά, </a:t>
            </a:r>
            <a:r>
              <a:rPr lang="en-US" sz="2000" dirty="0">
                <a:ea typeface="ＭＳ Ｐゴシック" pitchFamily="-112" charset="-128"/>
              </a:rPr>
              <a:t>log</a:t>
            </a:r>
            <a:r>
              <a:rPr lang="en-US" sz="2000" baseline="-25000" dirty="0">
                <a:ea typeface="ＭＳ Ｐゴシック" pitchFamily="-112" charset="-128"/>
              </a:rPr>
              <a:t>2</a:t>
            </a:r>
            <a:r>
              <a:rPr lang="en-US" sz="2000" dirty="0">
                <a:ea typeface="ＭＳ Ｐゴシック" pitchFamily="-112" charset="-128"/>
              </a:rPr>
              <a:t> 800,000 ≈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20 bits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n-US" sz="20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394304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Δυο βασικές επιλογές: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Πίνακες Κατακερματισμού 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 Δέντρα 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596336" y="13652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3.1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στατιστικά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4.2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143932" cy="23774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439">
                <a:tc>
                  <a:txBody>
                    <a:bodyPr/>
                    <a:lstStyle/>
                    <a:p>
                      <a:r>
                        <a:rPr lang="de-DE" sz="2000" b="0" i="1" kern="1200" baseline="0" dirty="0"/>
                        <a:t>N</a:t>
                      </a:r>
                    </a:p>
                    <a:p>
                      <a:r>
                        <a:rPr lang="nl-NL" sz="2000" b="0" i="1" kern="1200" baseline="0" dirty="0"/>
                        <a:t>L </a:t>
                      </a:r>
                    </a:p>
                    <a:p>
                      <a:r>
                        <a:rPr lang="en-US" sz="2000" b="0" i="1" kern="1200" baseline="0" dirty="0"/>
                        <a:t>M</a:t>
                      </a:r>
                    </a:p>
                    <a:p>
                      <a:endParaRPr lang="en-US" sz="2000" b="0" i="1" kern="1200" baseline="0" dirty="0"/>
                    </a:p>
                    <a:p>
                      <a:endParaRPr lang="en-US" sz="2000" b="0" i="1" kern="1200" baseline="0" dirty="0"/>
                    </a:p>
                    <a:p>
                      <a:endParaRPr lang="en-US" sz="2000" b="0" i="1" kern="1200" baseline="0" dirty="0"/>
                    </a:p>
                    <a:p>
                      <a:r>
                        <a:rPr lang="de-DE" sz="2000" b="0" i="1" kern="1200" baseline="0" dirty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/>
                        <a:t>documents</a:t>
                      </a:r>
                      <a:endParaRPr lang="de-DE" sz="2000" b="0" kern="1200" baseline="0" dirty="0"/>
                    </a:p>
                    <a:p>
                      <a:r>
                        <a:rPr lang="nl-NL" sz="2000" b="0" kern="1200" baseline="0" dirty="0" err="1"/>
                        <a:t>tokens</a:t>
                      </a:r>
                      <a:r>
                        <a:rPr lang="nl-NL" sz="2000" b="0" kern="1200" baseline="0" dirty="0"/>
                        <a:t> per document</a:t>
                      </a:r>
                    </a:p>
                    <a:p>
                      <a:r>
                        <a:rPr lang="en-US" sz="2000" b="0" kern="1200" baseline="0" dirty="0"/>
                        <a:t>terms (= word types)</a:t>
                      </a:r>
                    </a:p>
                    <a:p>
                      <a:r>
                        <a:rPr lang="en-US" sz="2000" b="0" kern="1200" baseline="0" dirty="0"/>
                        <a:t>bytes per token (incl. spaces/</a:t>
                      </a:r>
                      <a:r>
                        <a:rPr lang="en-US" sz="2000" b="0" kern="1200" baseline="0" dirty="0" err="1"/>
                        <a:t>punct</a:t>
                      </a:r>
                      <a:r>
                        <a:rPr lang="en-US" sz="2000" b="0" kern="1200" baseline="0" dirty="0"/>
                        <a:t>.)</a:t>
                      </a:r>
                    </a:p>
                    <a:p>
                      <a:r>
                        <a:rPr lang="en-US" sz="2000" b="0" kern="1200" baseline="0" dirty="0"/>
                        <a:t>bytes per token (without spaces/</a:t>
                      </a:r>
                      <a:r>
                        <a:rPr lang="en-US" sz="2000" b="0" kern="1200" baseline="0" dirty="0" err="1"/>
                        <a:t>punct</a:t>
                      </a:r>
                      <a:r>
                        <a:rPr lang="en-US" sz="2000" b="0" kern="1200" baseline="0" dirty="0"/>
                        <a:t>.)</a:t>
                      </a:r>
                    </a:p>
                    <a:p>
                      <a:r>
                        <a:rPr lang="en-US" sz="2000" b="0" kern="1200" baseline="0" dirty="0"/>
                        <a:t>bytes per term (= word type)</a:t>
                      </a:r>
                    </a:p>
                    <a:p>
                      <a:r>
                        <a:rPr lang="de-DE" sz="2000" b="0" kern="1200" baseline="0" dirty="0"/>
                        <a:t>non-</a:t>
                      </a:r>
                      <a:r>
                        <a:rPr lang="de-DE" sz="2000" b="0" kern="1200" baseline="0" dirty="0" err="1"/>
                        <a:t>positional</a:t>
                      </a:r>
                      <a:r>
                        <a:rPr lang="de-DE" sz="2000" b="0" kern="1200" baseline="0" dirty="0"/>
                        <a:t> </a:t>
                      </a:r>
                      <a:r>
                        <a:rPr lang="de-DE" sz="2000" b="0" kern="1200" baseline="0" dirty="0" err="1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/>
                        <a:t>800,000</a:t>
                      </a:r>
                    </a:p>
                    <a:p>
                      <a:r>
                        <a:rPr lang="nl-NL" sz="2000" b="0" kern="1200" baseline="0" dirty="0"/>
                        <a:t>200</a:t>
                      </a:r>
                    </a:p>
                    <a:p>
                      <a:r>
                        <a:rPr lang="en-US" sz="2000" b="0" kern="1200" baseline="0" dirty="0"/>
                        <a:t>400,000</a:t>
                      </a:r>
                    </a:p>
                    <a:p>
                      <a:r>
                        <a:rPr lang="en-US" sz="2000" b="0" kern="1200" baseline="0" dirty="0"/>
                        <a:t> 6</a:t>
                      </a:r>
                    </a:p>
                    <a:p>
                      <a:r>
                        <a:rPr lang="en-US" sz="2000" b="0" kern="1200" baseline="0" dirty="0"/>
                        <a:t>4.5</a:t>
                      </a:r>
                    </a:p>
                    <a:p>
                      <a:r>
                        <a:rPr lang="en-US" sz="2000" b="0" kern="1200" baseline="0" dirty="0"/>
                        <a:t>7.5</a:t>
                      </a:r>
                    </a:p>
                    <a:p>
                      <a:r>
                        <a:rPr lang="de-DE" sz="2000" b="0" kern="1200" baseline="0" dirty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595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760332"/>
            <a:ext cx="8229600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Μέγεθος της συλλογής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800,000</a:t>
            </a:r>
            <a:r>
              <a:rPr lang="el-GR" sz="2400" dirty="0"/>
              <a:t> (έγγραφα)</a:t>
            </a:r>
            <a:r>
              <a:rPr lang="en-US" sz="2400" dirty="0"/>
              <a:t>×200 </a:t>
            </a:r>
            <a:r>
              <a:rPr lang="el-GR" sz="2400" dirty="0"/>
              <a:t>(</a:t>
            </a:r>
            <a:r>
              <a:rPr lang="en-US" sz="2400" dirty="0"/>
              <a:t>token)× 6 bytes = 960 MB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Μέγεθος του αρχείου καταχωρήσεων</a:t>
            </a:r>
            <a:r>
              <a:rPr lang="en-US" sz="2400" dirty="0"/>
              <a:t> (</a:t>
            </a:r>
            <a:r>
              <a:rPr lang="el-GR" sz="2400" dirty="0"/>
              <a:t>ευρετηρίου)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100,000,000</a:t>
            </a:r>
            <a:r>
              <a:rPr lang="el-GR" sz="2400" dirty="0"/>
              <a:t> (καταχωρήσεις)</a:t>
            </a:r>
            <a:r>
              <a:rPr lang="en-US" sz="2400" dirty="0"/>
              <a:t>×20/8 bytes = 250MB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8BFF3-0267-4809-AE94-705A219E8B01}"/>
              </a:ext>
            </a:extLst>
          </p:cNvPr>
          <p:cNvSpPr txBox="1"/>
          <p:nvPr/>
        </p:nvSpPr>
        <p:spPr>
          <a:xfrm>
            <a:off x="838200" y="5181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Μπορούμε να το μειώσουμε;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3257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1434" y="2325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4714" y="1828800"/>
            <a:ext cx="8210550" cy="26701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l-GR" sz="2400" dirty="0">
                <a:ea typeface="ＭＳ Ｐゴシック" pitchFamily="-112" charset="-128"/>
              </a:rPr>
              <a:t>Αποθηκεύουμε τη λίστα των εγγράφων σε αύξουσα διάταξη των </a:t>
            </a:r>
            <a:r>
              <a:rPr lang="en-US" sz="2400" dirty="0" err="1">
                <a:ea typeface="ＭＳ Ｐゴシック" pitchFamily="-112" charset="-128"/>
              </a:rPr>
              <a:t>docID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sz="2400" b="1" i="1" dirty="0">
                <a:ea typeface="ＭＳ Ｐゴシック" pitchFamily="-112" charset="-128"/>
              </a:rPr>
              <a:t>computer</a:t>
            </a:r>
            <a:r>
              <a:rPr lang="en-US" sz="2400" dirty="0">
                <a:ea typeface="ＭＳ Ｐゴシック" pitchFamily="-112" charset="-128"/>
              </a:rPr>
              <a:t>: 33, 47, 154, 159, 202 …</a:t>
            </a:r>
          </a:p>
          <a:p>
            <a:pPr algn="just" eaLnBrk="1" hangingPunct="1"/>
            <a:r>
              <a:rPr lang="el-GR" sz="2400" u="sng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Συνέπεια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αρκεί να αποθηκεύουμε τα διάκενα (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gaps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sz="2400" dirty="0">
                <a:ea typeface="ＭＳ Ｐゴシック" pitchFamily="-112" charset="-128"/>
              </a:rPr>
              <a:t>33, 14, 107, 5, 43 …</a:t>
            </a:r>
            <a:endParaRPr lang="el-GR" sz="2400" dirty="0">
              <a:ea typeface="ＭＳ Ｐゴシック" pitchFamily="-112" charset="-128"/>
            </a:endParaRPr>
          </a:p>
          <a:p>
            <a:pPr lvl="1" algn="just" eaLnBrk="1" hangingPunct="1"/>
            <a:endParaRPr lang="en-US" sz="2400" dirty="0">
              <a:ea typeface="ＭＳ Ｐゴシック" pitchFamily="-112" charset="-128"/>
            </a:endParaRPr>
          </a:p>
          <a:p>
            <a:pPr algn="just" eaLnBrk="1" hangingPunct="1"/>
            <a:r>
              <a:rPr lang="el-GR" sz="2400" u="sng" dirty="0">
                <a:ea typeface="ＭＳ Ｐゴシック" pitchFamily="-112" charset="-128"/>
              </a:rPr>
              <a:t>Γιατί;</a:t>
            </a:r>
            <a:r>
              <a:rPr lang="el-GR" sz="2400" dirty="0">
                <a:ea typeface="ＭＳ Ｐゴシック" pitchFamily="-112" charset="-128"/>
              </a:rPr>
              <a:t> Τα περισσότερα διάκενα μπορεί να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κωδικοποιηθούν/αποθηκευτούν με πολύ λιγότερα από  </a:t>
            </a:r>
            <a:r>
              <a:rPr lang="en-US" sz="2400" dirty="0">
                <a:ea typeface="ＭＳ Ｐゴシック" pitchFamily="-112" charset="-128"/>
              </a:rPr>
              <a:t>20 bits.</a:t>
            </a:r>
          </a:p>
        </p:txBody>
      </p:sp>
      <p:sp>
        <p:nvSpPr>
          <p:cNvPr id="5428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AAB147-56CA-43FF-A94C-5F7ABD8D53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16050456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661" y="1698969"/>
            <a:ext cx="8732677" cy="1752600"/>
          </a:xfrm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636A83E-52E2-48D6-8237-9D61DFD22C6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878" y="451939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Παρόμοια ιδέα και για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positional indexes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κωδικοποίηση των κενών ανάμεσα στις θέσεις)</a:t>
            </a:r>
          </a:p>
        </p:txBody>
      </p:sp>
    </p:spTree>
    <p:extLst>
      <p:ext uri="{BB962C8B-B14F-4D97-AF65-F5344CB8AC3E}">
        <p14:creationId xmlns:p14="http://schemas.microsoft.com/office/powerpoint/2010/main" val="3245927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idx="1"/>
          </p:nvPr>
        </p:nvSpPr>
        <p:spPr>
          <a:xfrm>
            <a:off x="495300" y="2187679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Ένας όρος όπως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n-US" sz="2800" b="1" i="1" dirty="0" err="1">
                <a:ea typeface="ＭＳ Ｐゴシック" pitchFamily="-112" charset="-128"/>
              </a:rPr>
              <a:t>arachnocentric</a:t>
            </a:r>
            <a:r>
              <a:rPr lang="en-US" sz="2800" b="1" i="1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εμφανίζεται ίσως σε ένα έγγραφο στο εκατομμύριο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Ένας όρος όπως </a:t>
            </a:r>
            <a:r>
              <a:rPr lang="en-US" sz="2800" b="1" i="1" dirty="0">
                <a:ea typeface="ＭＳ Ｐゴシック" pitchFamily="-112" charset="-128"/>
              </a:rPr>
              <a:t>the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εμφανίζεται σχεδόν σε κάθε έγγραφο, άρα </a:t>
            </a:r>
            <a:r>
              <a:rPr lang="en-US" sz="2800" dirty="0">
                <a:ea typeface="ＭＳ Ｐゴシック" pitchFamily="-112" charset="-128"/>
              </a:rPr>
              <a:t>20 bits/</a:t>
            </a:r>
            <a:r>
              <a:rPr lang="el-GR" sz="2800" dirty="0">
                <a:ea typeface="ＭＳ Ｐゴシック" pitchFamily="-112" charset="-128"/>
              </a:rPr>
              <a:t>εγγραφή πολύ ακριβό </a:t>
            </a:r>
          </a:p>
          <a:p>
            <a:pPr lvl="1" eaLnBrk="1" hangingPunct="1"/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48315D-3B2A-4D8B-96BA-A1F5B3653EE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30103236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Κωδικοποίηση μεταβλητού μεγέθους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2133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Στόχος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Για το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b="1" i="1" dirty="0" err="1">
                <a:ea typeface="ＭＳ Ｐゴシック" pitchFamily="-112" charset="-128"/>
              </a:rPr>
              <a:t>arachnocentric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θα χρησιμοποιήσουμε εγγραφές  </a:t>
            </a:r>
            <a:r>
              <a:rPr lang="en-US" sz="1800" dirty="0">
                <a:ea typeface="ＭＳ Ｐゴシック" pitchFamily="-112" charset="-128"/>
              </a:rPr>
              <a:t>~20 bits/gap.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Για το 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b="1" i="1" dirty="0">
                <a:ea typeface="ＭＳ Ｐゴシック" pitchFamily="-112" charset="-128"/>
              </a:rPr>
              <a:t>the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θα χρησιμοποιήσουμε εγγραφές </a:t>
            </a:r>
            <a:r>
              <a:rPr lang="en-US" sz="1800" dirty="0">
                <a:ea typeface="ＭＳ Ｐゴシック" pitchFamily="-112" charset="-128"/>
              </a:rPr>
              <a:t>~1 bit/gap entry.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Αν το μέσο κενό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για έναν όρο είναι </a:t>
            </a:r>
            <a:r>
              <a:rPr lang="en-US" sz="2400" i="1" dirty="0">
                <a:ea typeface="ＭＳ Ｐゴシック" pitchFamily="-112" charset="-128"/>
              </a:rPr>
              <a:t>G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θέλουμε να χρησιμοποιήσουμε εγγραφές  </a:t>
            </a:r>
            <a:r>
              <a:rPr lang="en-US" sz="2400" dirty="0">
                <a:ea typeface="ＭＳ Ｐゴシック" pitchFamily="-112" charset="-128"/>
              </a:rPr>
              <a:t>~log</a:t>
            </a:r>
            <a:r>
              <a:rPr lang="en-US" sz="2400" baseline="-25000" dirty="0">
                <a:ea typeface="ＭＳ Ｐゴシック" pitchFamily="-112" charset="-128"/>
              </a:rPr>
              <a:t>2</a:t>
            </a:r>
            <a:r>
              <a:rPr lang="en-US" sz="2400" i="1" dirty="0">
                <a:ea typeface="ＭＳ Ｐゴシック" pitchFamily="-112" charset="-128"/>
              </a:rPr>
              <a:t>G</a:t>
            </a:r>
            <a:r>
              <a:rPr lang="en-US" sz="2400" dirty="0">
                <a:ea typeface="ＭＳ Ｐゴシック" pitchFamily="-112" charset="-128"/>
              </a:rPr>
              <a:t> bits/gap.</a:t>
            </a:r>
          </a:p>
          <a:p>
            <a:pPr eaLnBrk="1" hangingPunct="1"/>
            <a:r>
              <a:rPr lang="el-GR" sz="2400" u="sng" dirty="0">
                <a:ea typeface="ＭＳ Ｐゴシック" pitchFamily="-112" charset="-128"/>
              </a:rPr>
              <a:t>Βασική πρόκληση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κωδικοποίηση κάθε ακεραίου </a:t>
            </a:r>
            <a:r>
              <a:rPr lang="en-US" sz="2400" dirty="0">
                <a:ea typeface="ＭＳ Ｐゴシック" pitchFamily="-112" charset="-128"/>
              </a:rPr>
              <a:t>(gap)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 όσα λιγότερα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bits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είναι απαραίτητα για αυτόν τον ακέραιο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απαιτεί κωδικοποίηση μεταβλητού μεγέθους --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το πετυχαίνουμε χρησιμοποιώντας σύντομους κώδικες για μικρούς αριθμούς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EE571D0-7FE3-4510-A8C0-4EAAA17453D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38008885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04800" y="1870284"/>
            <a:ext cx="8131175" cy="1600200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-112" charset="-128"/>
              </a:rPr>
              <a:t>Κωδικοποιούμε κάθε διάκενο με ακέραιο αριθμό από </a:t>
            </a:r>
            <a:r>
              <a:rPr lang="en-US" sz="2400" dirty="0">
                <a:ea typeface="ＭＳ Ｐゴシック" pitchFamily="-112" charset="-128"/>
              </a:rPr>
              <a:t>bytes</a:t>
            </a:r>
          </a:p>
          <a:p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πρώτο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bit </a:t>
            </a:r>
            <a:r>
              <a:rPr lang="el-GR" sz="2400" dirty="0">
                <a:ea typeface="ＭＳ Ｐゴシック" pitchFamily="-112" charset="-128"/>
              </a:rPr>
              <a:t>κάθε </a:t>
            </a:r>
            <a:r>
              <a:rPr lang="en-US" sz="2400" dirty="0">
                <a:ea typeface="ＭＳ Ｐゴシック" pitchFamily="-112" charset="-128"/>
              </a:rPr>
              <a:t>byte </a:t>
            </a:r>
            <a:r>
              <a:rPr lang="el-GR" sz="2400" dirty="0">
                <a:ea typeface="ＭＳ Ｐゴシック" pitchFamily="-112" charset="-128"/>
              </a:rPr>
              <a:t>χρησιμοποιείται ως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bit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συνέχισης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(continuation bit)</a:t>
            </a:r>
          </a:p>
          <a:p>
            <a:pPr lvl="2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0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 ακολουθεί και άλλο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byte</a:t>
            </a:r>
          </a:p>
          <a:p>
            <a:pPr lvl="2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αλλιώς (αν το τελευταίο)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3"/>
            <a:r>
              <a:rPr lang="el-GR" sz="2250" dirty="0">
                <a:ea typeface="ＭＳ Ｐゴシック" pitchFamily="-112" charset="-128"/>
              </a:rPr>
              <a:t>Είναι 0 σε όλα τα </a:t>
            </a:r>
            <a:r>
              <a:rPr lang="en-US" sz="2250" dirty="0">
                <a:ea typeface="ＭＳ Ｐゴシック" pitchFamily="-112" charset="-128"/>
              </a:rPr>
              <a:t>bytes </a:t>
            </a:r>
            <a:r>
              <a:rPr lang="el-GR" sz="2250" dirty="0">
                <a:ea typeface="ＭＳ Ｐゴシック" pitchFamily="-112" charset="-128"/>
              </a:rPr>
              <a:t>εκτός από το τελευταίο, όπου είναι 1</a:t>
            </a:r>
            <a:endParaRPr lang="el-GR" sz="225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sz="2400" dirty="0">
                <a:ea typeface="ＭＳ Ｐゴシック" pitchFamily="-112" charset="-128"/>
              </a:rPr>
              <a:t>Χρησιμοποιείται για να σηματοδοτήσει το τελευταίο </a:t>
            </a:r>
            <a:r>
              <a:rPr lang="en-US" sz="2400" dirty="0">
                <a:ea typeface="ＭＳ Ｐゴシック" pitchFamily="-112" charset="-128"/>
              </a:rPr>
              <a:t>byte </a:t>
            </a:r>
            <a:r>
              <a:rPr lang="el-GR" sz="2400" dirty="0">
                <a:ea typeface="ＭＳ Ｐゴシック" pitchFamily="-112" charset="-128"/>
              </a:rPr>
              <a:t>της κωδικοποίησης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29942806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060575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-112" charset="-128"/>
              </a:rPr>
              <a:t>Ξεκίνα με ένα </a:t>
            </a:r>
            <a:r>
              <a:rPr lang="en-US" sz="2400" dirty="0">
                <a:ea typeface="ＭＳ Ｐゴシック" pitchFamily="-112" charset="-128"/>
              </a:rPr>
              <a:t>byte </a:t>
            </a:r>
            <a:r>
              <a:rPr lang="el-GR" sz="2400" dirty="0">
                <a:ea typeface="ＭＳ Ｐゴシック" pitchFamily="-112" charset="-128"/>
              </a:rPr>
              <a:t>για την αποθήκευση του </a:t>
            </a:r>
            <a:r>
              <a:rPr lang="en-US" sz="2400" i="1" dirty="0">
                <a:ea typeface="ＭＳ Ｐゴシック" pitchFamily="-112" charset="-128"/>
              </a:rPr>
              <a:t>G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Αν </a:t>
            </a:r>
            <a:r>
              <a:rPr lang="en-US" sz="2400" i="1" dirty="0">
                <a:ea typeface="ＭＳ Ｐゴシック" pitchFamily="-112" charset="-128"/>
              </a:rPr>
              <a:t>G</a:t>
            </a:r>
            <a:r>
              <a:rPr lang="en-US" sz="2400" dirty="0">
                <a:ea typeface="ＭＳ Ｐゴシック" pitchFamily="-112" charset="-128"/>
              </a:rPr>
              <a:t> ≤127, </a:t>
            </a:r>
            <a:r>
              <a:rPr lang="el-GR" sz="2400" dirty="0">
                <a:ea typeface="ＭＳ Ｐゴシック" pitchFamily="-112" charset="-128"/>
              </a:rPr>
              <a:t>υπολόγισε τη δυαδική αναπαράσταση με τα </a:t>
            </a:r>
            <a:r>
              <a:rPr lang="en-US" sz="2400" dirty="0">
                <a:ea typeface="ＭＳ Ｐゴシック" pitchFamily="-112" charset="-128"/>
              </a:rPr>
              <a:t>7 </a:t>
            </a:r>
            <a:r>
              <a:rPr lang="el-GR" sz="2400" dirty="0">
                <a:ea typeface="ＭＳ Ｐゴシック" pitchFamily="-112" charset="-128"/>
              </a:rPr>
              <a:t>διαθέσιμα </a:t>
            </a:r>
            <a:r>
              <a:rPr lang="en-US" sz="2400" dirty="0">
                <a:ea typeface="ＭＳ Ｐゴシック" pitchFamily="-112" charset="-128"/>
              </a:rPr>
              <a:t>bits and </a:t>
            </a:r>
            <a:r>
              <a:rPr lang="el-GR" sz="2400" dirty="0">
                <a:ea typeface="ＭＳ Ｐゴシック" pitchFamily="-112" charset="-128"/>
              </a:rPr>
              <a:t>θέσε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i="1" dirty="0">
                <a:ea typeface="ＭＳ Ｐゴシック" pitchFamily="-112" charset="-128"/>
              </a:rPr>
              <a:t>c </a:t>
            </a:r>
            <a:r>
              <a:rPr lang="en-US" sz="2400" dirty="0">
                <a:ea typeface="ＭＳ Ｐゴシック" pitchFamily="-112" charset="-128"/>
              </a:rPr>
              <a:t>=1</a:t>
            </a:r>
          </a:p>
          <a:p>
            <a:r>
              <a:rPr lang="el-GR" sz="2400" dirty="0">
                <a:ea typeface="ＭＳ Ｐゴシック" pitchFamily="-112" charset="-128"/>
              </a:rPr>
              <a:t>Αλλιώς, κωδικοποίησε τα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7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lower-order bits </a:t>
            </a:r>
            <a:r>
              <a:rPr lang="el-GR" sz="2400" dirty="0">
                <a:ea typeface="ＭＳ Ｐゴシック" pitchFamily="-112" charset="-128"/>
              </a:rPr>
              <a:t>του </a:t>
            </a:r>
            <a:r>
              <a:rPr lang="en-US" sz="2400" dirty="0">
                <a:ea typeface="ＭＳ Ｐゴシック" pitchFamily="-112" charset="-128"/>
              </a:rPr>
              <a:t>G </a:t>
            </a:r>
            <a:r>
              <a:rPr lang="el-GR" sz="2400" dirty="0">
                <a:ea typeface="ＭＳ Ｐゴシック" pitchFamily="-112" charset="-128"/>
              </a:rPr>
              <a:t>και χρησιμοποίησε επιπρόσθετα </a:t>
            </a:r>
            <a:r>
              <a:rPr lang="en-US" sz="2400" dirty="0">
                <a:ea typeface="ＭＳ Ｐゴシック" pitchFamily="-112" charset="-128"/>
              </a:rPr>
              <a:t>bytes </a:t>
            </a:r>
            <a:r>
              <a:rPr lang="el-GR" sz="2400" dirty="0">
                <a:ea typeface="ＭＳ Ｐゴシック" pitchFamily="-112" charset="-128"/>
              </a:rPr>
              <a:t>για να κωδικοποιήσεις τα </a:t>
            </a:r>
            <a:r>
              <a:rPr lang="en-US" sz="2400" dirty="0">
                <a:ea typeface="ＭＳ Ｐゴシック" pitchFamily="-112" charset="-128"/>
              </a:rPr>
              <a:t>higher order bits </a:t>
            </a:r>
            <a:r>
              <a:rPr lang="el-GR" sz="2400" dirty="0">
                <a:ea typeface="ＭＳ Ｐゴシック" pitchFamily="-112" charset="-128"/>
              </a:rPr>
              <a:t>με τον ίδιο αλγόριθμο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Στο τέλος, θέσε το </a:t>
            </a:r>
            <a:r>
              <a:rPr lang="en-US" sz="2400" dirty="0">
                <a:ea typeface="ＭＳ Ｐゴシック" pitchFamily="-112" charset="-128"/>
              </a:rPr>
              <a:t>bit </a:t>
            </a:r>
            <a:r>
              <a:rPr lang="el-GR" sz="2400" dirty="0">
                <a:ea typeface="ＭＳ Ｐゴシック" pitchFamily="-112" charset="-128"/>
              </a:rPr>
              <a:t>συνέχισης του τελευταίου </a:t>
            </a:r>
            <a:r>
              <a:rPr lang="en-US" sz="2400" dirty="0">
                <a:ea typeface="ＭＳ Ｐゴシック" pitchFamily="-112" charset="-128"/>
              </a:rPr>
              <a:t>byte</a:t>
            </a:r>
            <a:r>
              <a:rPr lang="el-GR" sz="2400" dirty="0">
                <a:ea typeface="ＭＳ Ｐゴシック" pitchFamily="-112" charset="-128"/>
              </a:rPr>
              <a:t> σε 1, </a:t>
            </a:r>
            <a:r>
              <a:rPr lang="en-US" sz="2400" dirty="0">
                <a:ea typeface="ＭＳ Ｐゴシック" pitchFamily="-112" charset="-128"/>
              </a:rPr>
              <a:t>c = 1 </a:t>
            </a:r>
            <a:r>
              <a:rPr lang="el-GR" sz="2400" dirty="0">
                <a:ea typeface="ＭＳ Ｐゴシック" pitchFamily="-112" charset="-128"/>
              </a:rPr>
              <a:t>και στα άλλα σε 0, </a:t>
            </a:r>
            <a:r>
              <a:rPr lang="en-US" sz="2400" i="1" dirty="0">
                <a:ea typeface="ＭＳ Ｐゴシック" pitchFamily="-112" charset="-128"/>
              </a:rPr>
              <a:t>c</a:t>
            </a:r>
            <a:r>
              <a:rPr lang="en-US" sz="2400" dirty="0">
                <a:ea typeface="ＭＳ Ｐゴシック" pitchFamily="-112" charset="-128"/>
              </a:rPr>
              <a:t> = 0.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15034146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8C45B-F84D-44A5-9EEE-FE0E34B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6AC0E-69E8-432E-9035-24355CC62A09}"/>
              </a:ext>
            </a:extLst>
          </p:cNvPr>
          <p:cNvSpPr txBox="1"/>
          <p:nvPr/>
        </p:nvSpPr>
        <p:spPr>
          <a:xfrm>
            <a:off x="1600200" y="1600200"/>
            <a:ext cx="4463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5"/>
            </a:pPr>
            <a:r>
              <a:rPr lang="el-GR" dirty="0">
                <a:solidFill>
                  <a:schemeClr val="tx1"/>
                </a:solidFill>
                <a:latin typeface="+mn-lt"/>
              </a:rPr>
              <a:t>101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10000101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824    1100111000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0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0000110  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1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0111000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DF9E51-5E40-44F7-B5E1-F3AE14D6FACB}"/>
                  </a:ext>
                </a:extLst>
              </p14:cNvPr>
              <p14:cNvContentPartPr/>
              <p14:nvPr/>
            </p14:nvContentPartPr>
            <p14:xfrm>
              <a:off x="7112795" y="341437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DF9E51-5E40-44F7-B5E1-F3AE14D6F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3795" y="34053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5493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76300" y="2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551539"/>
              </p:ext>
            </p:extLst>
          </p:nvPr>
        </p:nvGraphicFramePr>
        <p:xfrm>
          <a:off x="685800" y="1752600"/>
          <a:ext cx="7772400" cy="165735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00000110 10111000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3531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492AD96-6165-4508-940C-5815513AD63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99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Postings stored as the byte concatenation</a:t>
            </a:r>
          </a:p>
          <a:p>
            <a:pPr eaLnBrk="1" hangingPunct="1"/>
            <a:r>
              <a:rPr lang="en-US" sz="2000"/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504"/>
            <a:ext cx="5043304" cy="1273016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property: VB-encoded postings are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uniquely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prefix-decodable</a:t>
            </a:r>
            <a:r>
              <a:rPr lang="en-US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chemeClr val="tx1"/>
                  </a:solidFill>
                </a:rPr>
                <a:t>For a small gap (5), VB</a:t>
              </a:r>
            </a:p>
            <a:p>
              <a:r>
                <a:rPr lang="en-US">
                  <a:solidFill>
                    <a:schemeClr val="tx1"/>
                  </a:solidFill>
                </a:rPr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5.3</a:t>
            </a:r>
          </a:p>
        </p:txBody>
      </p:sp>
    </p:spTree>
    <p:extLst>
      <p:ext uri="{BB962C8B-B14F-4D97-AF65-F5344CB8AC3E}">
        <p14:creationId xmlns:p14="http://schemas.microsoft.com/office/powerpoint/2010/main" val="18211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6018</Words>
  <Application>Microsoft Office PowerPoint</Application>
  <PresentationFormat>On-screen Show (4:3)</PresentationFormat>
  <Paragraphs>1411</Paragraphs>
  <Slides>104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6" baseType="lpstr">
      <vt:lpstr>ＭＳ Ｐゴシック</vt:lpstr>
      <vt:lpstr>Arial</vt:lpstr>
      <vt:lpstr>Calibri</vt:lpstr>
      <vt:lpstr>Calibri Light</vt:lpstr>
      <vt:lpstr>Cambria Math</vt:lpstr>
      <vt:lpstr>Courier New</vt:lpstr>
      <vt:lpstr>Lucida Sans</vt:lpstr>
      <vt:lpstr>Symbol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Τι είναι η Ανάκτηση Πληροφορίας (Information Retrieval);</vt:lpstr>
      <vt:lpstr>Μηχανές Αναζήτησης </vt:lpstr>
      <vt:lpstr>Μηχανές Αναζήτησης</vt:lpstr>
      <vt:lpstr>PowerPoint Presentation</vt:lpstr>
      <vt:lpstr>Τα βασικά βήματα ανάλυσης κειμένου</vt:lpstr>
      <vt:lpstr>PowerPoint Presentation</vt:lpstr>
      <vt:lpstr>Δομές Δεδομένων για το Λεξικό</vt:lpstr>
      <vt:lpstr>Πίνακες Κατακερματισμού</vt:lpstr>
      <vt:lpstr>Δέντρα</vt:lpstr>
      <vt:lpstr>PowerPoint Presentation</vt:lpstr>
      <vt:lpstr>PowerPoint Presentation</vt:lpstr>
      <vt:lpstr>Τι θα δούμε σήμερα;</vt:lpstr>
      <vt:lpstr>Βασική συγχώνευση</vt:lpstr>
      <vt:lpstr>Επέκταση των λιστών με δείκτες παράβλεψης skip pointers (κατά την κατασκευή του ευρετηρίου)</vt:lpstr>
      <vt:lpstr>Επεξεργασία ερωτήματος με skip pointers</vt:lpstr>
      <vt:lpstr>Επεξεργασία ερωτήματος με skip pointers</vt:lpstr>
      <vt:lpstr>PowerPoint Presentation</vt:lpstr>
      <vt:lpstr>Που να τοποθετήσουμε τους δείκτες?</vt:lpstr>
      <vt:lpstr>Τοποθέτηση των δεικτών </vt:lpstr>
      <vt:lpstr>Ευρετήρια φράσεων</vt:lpstr>
      <vt:lpstr>Ερωτήματα Φράσεων (phrase queries)</vt:lpstr>
      <vt:lpstr>Μια πρώτη προσέγγιση: Ευρετήρια ζευγών λέξεων (Biword indexes)</vt:lpstr>
      <vt:lpstr>Μεγαλύτερες φράσεις</vt:lpstr>
      <vt:lpstr>Παράδειγμα</vt:lpstr>
      <vt:lpstr>Διευρυμένα biwords</vt:lpstr>
      <vt:lpstr>Διευρυμένα biwords</vt:lpstr>
      <vt:lpstr>Θέματα</vt:lpstr>
      <vt:lpstr>Ευρετήρια θέσεων (positional indexes)</vt:lpstr>
      <vt:lpstr>Positional indexes (Ευρετήρια Θέσεων)</vt:lpstr>
      <vt:lpstr>Παράδειγμα</vt:lpstr>
      <vt:lpstr>Επεξεργασία ερωτήματος φράσης</vt:lpstr>
      <vt:lpstr>Παράδειγμα</vt:lpstr>
      <vt:lpstr>Παράδειγμα</vt:lpstr>
      <vt:lpstr>Επεξεργασία ερωτήματος φράσης</vt:lpstr>
      <vt:lpstr>Ερωτήματα γειτονικότητας (Proximity queries)</vt:lpstr>
      <vt:lpstr>Πολυπλοκότητα ερώτησης</vt:lpstr>
      <vt:lpstr>Μέγεθος ευρετηρίου</vt:lpstr>
      <vt:lpstr>Μέγεθος ευρετηρίου</vt:lpstr>
      <vt:lpstr>Rules of thumb</vt:lpstr>
      <vt:lpstr>Συνδυαστικές μέθοδοι</vt:lpstr>
      <vt:lpstr>PowerPoint Presentation</vt:lpstr>
      <vt:lpstr>PowerPoint Presentation</vt:lpstr>
      <vt:lpstr>PowerPoint Presentation</vt:lpstr>
      <vt:lpstr>Στατιστικά</vt:lpstr>
      <vt:lpstr>Η συλλογή RCV1</vt:lpstr>
      <vt:lpstr>Ένα έγγραφο της συλλογής Reuters RCV1</vt:lpstr>
      <vt:lpstr>Η συλλογή RCV1: στατιστικά</vt:lpstr>
      <vt:lpstr>Μέγεθος ευρετηρίου</vt:lpstr>
      <vt:lpstr>Μέγεθος ευρετηρίου</vt:lpstr>
      <vt:lpstr>Μέγεθος ευρετηρίου</vt:lpstr>
      <vt:lpstr>Μέγεθος ευρετηρίου</vt:lpstr>
      <vt:lpstr>PowerPoint Presentation</vt:lpstr>
      <vt:lpstr>Μέγεθος ευρετηρίου</vt:lpstr>
      <vt:lpstr>Μέγεθος ευρετηρίου</vt:lpstr>
      <vt:lpstr>Μέγεθος ευρετηρίου</vt:lpstr>
      <vt:lpstr>Λεξιλόγιο και μέγεθος συλλογής</vt:lpstr>
      <vt:lpstr>Λεξιλόγιο και μέγεθος συλλογής</vt:lpstr>
      <vt:lpstr>Λεξιλόγιο και μέγεθος συλλογής</vt:lpstr>
      <vt:lpstr>Heaps’ Law</vt:lpstr>
      <vt:lpstr>Λεξιλόγιο και μέγεθος συλλογής</vt:lpstr>
      <vt:lpstr>Ο νόμος του Heaps</vt:lpstr>
      <vt:lpstr>Ο νόμος του Zipf</vt:lpstr>
      <vt:lpstr>Ο νόμος του Zipf</vt:lpstr>
      <vt:lpstr>Ο νόμος του Zipf</vt:lpstr>
      <vt:lpstr>Zipf’s law for Reuters RCV1</vt:lpstr>
      <vt:lpstr>ΣΥΜΠΙΕΣΗ</vt:lpstr>
      <vt:lpstr>Συμπίεση</vt:lpstr>
      <vt:lpstr>Γιατί συμπίεση; </vt:lpstr>
      <vt:lpstr>Απωλεστική και μη συμπίεση</vt:lpstr>
      <vt:lpstr>PowerPoint Presentation</vt:lpstr>
      <vt:lpstr>ΣΥΜΠΙΕΣΗ ΛΕΞΙΚΟΥ</vt:lpstr>
      <vt:lpstr>Συμπίεση λεξικού</vt:lpstr>
      <vt:lpstr>Αποθήκευση λεξικού</vt:lpstr>
      <vt:lpstr>Αποθήκευση λεξικού</vt:lpstr>
      <vt:lpstr>PowerPoint Presentation</vt:lpstr>
      <vt:lpstr>Συμπίεση της λίστας όρων:  Λεξικό-ως-Σειρά-Χαρακτήρων </vt:lpstr>
      <vt:lpstr>PowerPoint Presentation</vt:lpstr>
      <vt:lpstr>Συμπίεση της λίστας όρων:  Λεξικό-ως-Σειρά-Χαρακτήρων </vt:lpstr>
      <vt:lpstr>Χώρος για το λεξικό ως string</vt:lpstr>
      <vt:lpstr>PowerPoint Presentation</vt:lpstr>
      <vt:lpstr>Blocking (Δείκτες σε ομάδες)</vt:lpstr>
      <vt:lpstr>Blocking</vt:lpstr>
      <vt:lpstr>PowerPoint Presentation</vt:lpstr>
      <vt:lpstr>Εμπρόσθια κωδικοποίηση (Front coding)</vt:lpstr>
      <vt:lpstr>Περίληψη συμπίεσης για το λεξικό του RCV1</vt:lpstr>
      <vt:lpstr>ΣΥΜΠΙΕΣΗ ΤΩΝ ΚΑΤΑΧΩΡΗΣΕΩΝ</vt:lpstr>
      <vt:lpstr>Συμπίεση των καταχωρήσεων</vt:lpstr>
      <vt:lpstr>Η συλλογή RCV1: στατιστικά</vt:lpstr>
      <vt:lpstr>Συμπίεση των καταχωρήσεων</vt:lpstr>
      <vt:lpstr>Συμπίεση των καταχωρήσεων</vt:lpstr>
      <vt:lpstr>Παράδειγμα</vt:lpstr>
      <vt:lpstr>Συμπίεση των καταχωρήσεων</vt:lpstr>
      <vt:lpstr>Κωδικοποίηση μεταβλητού μεγέθους (Variable length encoding)</vt:lpstr>
      <vt:lpstr>Κωδικοί μεταβλητών Byte (Variable Byte (VB) codes)</vt:lpstr>
      <vt:lpstr>Κωδικοί μεταβλητών Byte (Variable Byte (VB) codes)</vt:lpstr>
      <vt:lpstr>PowerPoint Presentation</vt:lpstr>
      <vt:lpstr>Παράδειγμα</vt:lpstr>
      <vt:lpstr>Άλλες κωδικοποιήσεις</vt:lpstr>
      <vt:lpstr>PowerPoint Presentation</vt:lpstr>
      <vt:lpstr>Συμπίεση του RCV1</vt:lpstr>
      <vt:lpstr>Συμπεράσματα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EVANGELIA PITOURA</cp:lastModifiedBy>
  <cp:revision>1620</cp:revision>
  <cp:lastPrinted>2009-09-22T15:48:09Z</cp:lastPrinted>
  <dcterms:created xsi:type="dcterms:W3CDTF">2009-09-21T23:46:17Z</dcterms:created>
  <dcterms:modified xsi:type="dcterms:W3CDTF">2025-03-28T13:48:02Z</dcterms:modified>
</cp:coreProperties>
</file>