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  <p:sldMasterId id="2147484021" r:id="rId2"/>
  </p:sldMasterIdLst>
  <p:notesMasterIdLst>
    <p:notesMasterId r:id="rId79"/>
  </p:notesMasterIdLst>
  <p:handoutMasterIdLst>
    <p:handoutMasterId r:id="rId80"/>
  </p:handoutMasterIdLst>
  <p:sldIdLst>
    <p:sldId id="1135" r:id="rId3"/>
    <p:sldId id="1332" r:id="rId4"/>
    <p:sldId id="1319" r:id="rId5"/>
    <p:sldId id="1307" r:id="rId6"/>
    <p:sldId id="727" r:id="rId7"/>
    <p:sldId id="1068" r:id="rId8"/>
    <p:sldId id="1069" r:id="rId9"/>
    <p:sldId id="1004" r:id="rId10"/>
    <p:sldId id="1070" r:id="rId11"/>
    <p:sldId id="1101" r:id="rId12"/>
    <p:sldId id="1005" r:id="rId13"/>
    <p:sldId id="1222" r:id="rId14"/>
    <p:sldId id="1304" r:id="rId15"/>
    <p:sldId id="1206" r:id="rId16"/>
    <p:sldId id="1229" r:id="rId17"/>
    <p:sldId id="1230" r:id="rId18"/>
    <p:sldId id="1232" r:id="rId19"/>
    <p:sldId id="1233" r:id="rId20"/>
    <p:sldId id="1334" r:id="rId21"/>
    <p:sldId id="1234" r:id="rId22"/>
    <p:sldId id="1235" r:id="rId23"/>
    <p:sldId id="1246" r:id="rId24"/>
    <p:sldId id="1308" r:id="rId25"/>
    <p:sldId id="1236" r:id="rId26"/>
    <p:sldId id="1299" r:id="rId27"/>
    <p:sldId id="1237" r:id="rId28"/>
    <p:sldId id="1335" r:id="rId29"/>
    <p:sldId id="1238" r:id="rId30"/>
    <p:sldId id="1253" r:id="rId31"/>
    <p:sldId id="1315" r:id="rId32"/>
    <p:sldId id="1316" r:id="rId33"/>
    <p:sldId id="1317" r:id="rId34"/>
    <p:sldId id="1259" r:id="rId35"/>
    <p:sldId id="1300" r:id="rId36"/>
    <p:sldId id="1256" r:id="rId37"/>
    <p:sldId id="1262" r:id="rId38"/>
    <p:sldId id="1263" r:id="rId39"/>
    <p:sldId id="1264" r:id="rId40"/>
    <p:sldId id="1301" r:id="rId41"/>
    <p:sldId id="1302" r:id="rId42"/>
    <p:sldId id="1239" r:id="rId43"/>
    <p:sldId id="1277" r:id="rId44"/>
    <p:sldId id="1297" r:id="rId45"/>
    <p:sldId id="1291" r:id="rId46"/>
    <p:sldId id="1295" r:id="rId47"/>
    <p:sldId id="1303" r:id="rId48"/>
    <p:sldId id="1344" r:id="rId49"/>
    <p:sldId id="1345" r:id="rId50"/>
    <p:sldId id="1340" r:id="rId51"/>
    <p:sldId id="1338" r:id="rId52"/>
    <p:sldId id="1247" r:id="rId53"/>
    <p:sldId id="1305" r:id="rId54"/>
    <p:sldId id="1331" r:id="rId55"/>
    <p:sldId id="1309" r:id="rId56"/>
    <p:sldId id="1346" r:id="rId57"/>
    <p:sldId id="1347" r:id="rId58"/>
    <p:sldId id="1310" r:id="rId59"/>
    <p:sldId id="1311" r:id="rId60"/>
    <p:sldId id="1348" r:id="rId61"/>
    <p:sldId id="1337" r:id="rId62"/>
    <p:sldId id="1339" r:id="rId63"/>
    <p:sldId id="1329" r:id="rId64"/>
    <p:sldId id="1330" r:id="rId65"/>
    <p:sldId id="1349" r:id="rId66"/>
    <p:sldId id="1116" r:id="rId67"/>
    <p:sldId id="1117" r:id="rId68"/>
    <p:sldId id="1118" r:id="rId69"/>
    <p:sldId id="1119" r:id="rId70"/>
    <p:sldId id="1120" r:id="rId71"/>
    <p:sldId id="1121" r:id="rId72"/>
    <p:sldId id="1122" r:id="rId73"/>
    <p:sldId id="1123" r:id="rId74"/>
    <p:sldId id="1124" r:id="rId75"/>
    <p:sldId id="1125" r:id="rId76"/>
    <p:sldId id="1126" r:id="rId77"/>
    <p:sldId id="1312" r:id="rId78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10" d="100"/>
          <a:sy n="110" d="100"/>
        </p:scale>
        <p:origin x="1581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438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1.xml"/><Relationship Id="rId13" Type="http://schemas.openxmlformats.org/officeDocument/2006/relationships/slide" Target="slides/slide40.xml"/><Relationship Id="rId3" Type="http://schemas.openxmlformats.org/officeDocument/2006/relationships/slide" Target="slides/slide16.xml"/><Relationship Id="rId7" Type="http://schemas.openxmlformats.org/officeDocument/2006/relationships/slide" Target="slides/slide20.xml"/><Relationship Id="rId12" Type="http://schemas.openxmlformats.org/officeDocument/2006/relationships/slide" Target="slides/slide39.xml"/><Relationship Id="rId2" Type="http://schemas.openxmlformats.org/officeDocument/2006/relationships/slide" Target="slides/slide15.xml"/><Relationship Id="rId1" Type="http://schemas.openxmlformats.org/officeDocument/2006/relationships/slide" Target="slides/slide14.xml"/><Relationship Id="rId6" Type="http://schemas.openxmlformats.org/officeDocument/2006/relationships/slide" Target="slides/slide19.xml"/><Relationship Id="rId11" Type="http://schemas.openxmlformats.org/officeDocument/2006/relationships/slide" Target="slides/slide25.xml"/><Relationship Id="rId5" Type="http://schemas.openxmlformats.org/officeDocument/2006/relationships/slide" Target="slides/slide18.xml"/><Relationship Id="rId10" Type="http://schemas.openxmlformats.org/officeDocument/2006/relationships/slide" Target="slides/slide24.xml"/><Relationship Id="rId4" Type="http://schemas.openxmlformats.org/officeDocument/2006/relationships/slide" Target="slides/slide17.xml"/><Relationship Id="rId9" Type="http://schemas.openxmlformats.org/officeDocument/2006/relationships/slide" Target="slides/slide23.xml"/><Relationship Id="rId14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03.04.2024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8T11:43:24.7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73 280,'0'0'1344,"0"-60"-1064,-1 54 144,-3 2-311,0 2-113,2 2-64,-1 0-1281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1:05:30.6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6535 1403 4185,'0'0'3086,"0"-7"-2045,0-61 1613,-1 64-2627,1 0-1,-1 0 0,0 0 0,0 0 0,0 0 1,-1 0-1,1 1 0,-1-1 0,0 1 0,0-1 1,0 1-1,-1 0 0,1 0 0,-4-3 0,-6-7 48,-25-20-1,30 27-30,-90-71-44,-3 4 0,-201-109 0,-250-63 168,-295-47-101,197 121-134,-15 37 164,227 95-108,-2 33-23,380 6 22,10 3 9,1 2 1,0 3 0,-57 15 0,14-3 50,-10 1-70,-99 36-1,138-35-4,2 3 0,-102 57 0,59-18 30,-151 121 0,188-128-50,2 3 1,-110 135 0,-205 344-117,344-479 154,2 0 1,3 3-1,2 0 0,-30 108 1,44-125 4,-85 326-54,83-295 125,4 0-1,-5 149 1,16-108 47,13 354 140,7 1-157,-14-251-4,-1-133 32,5-1 0,3-1 1,46 165-1,19-6-321,150 328-1,-198-509 224,116 237-15,-99-215 25,81 112-1,-84-144 32,2-1 0,3-3 0,1-2 0,3-2 0,77 53 0,-27-31 64,3-5 0,132 59 0,-140-77-97,429 189 607,-422-196-517,1-4 0,1-5 0,131 19 0,191-20 1186,-86-11-335,-110-2-329,244-15 1,-398-6-590,0-3 1,133-33-1,147-66 22,-234 67-38,251-89 122,-274 88-158,158-87 1,165-130-599,-320 193 522,-12 9-42,122-99-1,-151 98 54,-2-3 1,-3-2 0,97-136 0,104-240-148,-94 78 215,-59 123 34,-65 135-42,49-177-1,-22 55 20,-34 118-21,-5-3-1,-5 0 1,-5-1 0,-4-1 0,-5-1 0,-7-145 0,-11 153-209,-35-161-1,37 233 251,-19-78-184,-4 2-1,-5 1 1,-71-152-1,101 249 154,-107-214-151,93 195 78,-1 0 0,-1 2 0,-1 0 0,-1 1 0,-34-30 0,-70-46-225,-171-104 0,251 174 285,2-2 1,0-2-1,-57-62 0,58 55 12,-3 1 0,-2 3 0,-1 1 0,-1 3-1,-3 2 1,-84-40 0,82 47-801,-2 1-1,-107-30 1,10 16-2851,62 14 919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1T10:36:33.0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279 78 704,'0'0'1019,"-5"-6"-739,-45-54 1030,48 58-1283,0 1 0,0 0 1,0 0-1,0 0 0,0 0 1,0 0-1,0 0 0,0 0 1,-1 1-1,1-1 1,0 1-1,0 0 0,-1 0 1,1-1-1,0 1 0,-1 1 1,1-1-1,-4 1 0,1 0-34,1-1-1,-1 1 0,1 1 1,-1-1-1,1 1 0,0 0 1,-1 0-1,-4 3 0,-89 71-1464,63-48 1536,34-28 439,1 2-408,1 0-1,-1 0 1,0 0 0,0 0-1,1 0 1,0 0 0,-1 0-1,1 0 1,0-1 0,0 1-1,0 0 1,0 0-1,0-1 1,0 1 0,0-1-1,3 3 1,0-1 5,-1 0 0,1 0 0,0 0 0,1 0 0,-1-1-1,8 3 1,3 1 96,0-2-1,0 0 1,23 3-1,77 5 338,160-5 0,-52-4-229,3-3 356,-207-1-655,216-18 71,10-21 315,103 29-10,-241 12-319,22 1 48,-26 1 192,122-14 0,-123 0-193,1 4 0,0 5-1,0 4 1,120 18-1,-191-16 160,51 0 1713,-83-3-2010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FFFE52-FE1E-4D89-83CF-6E59217A9C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4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920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48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8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4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66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5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95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77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8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59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ucene.apache.org/core/9_5_0/demo/index.html" TargetMode="External"/><Relationship Id="rId2" Type="http://schemas.openxmlformats.org/officeDocument/2006/relationships/hyperlink" Target="https://www.manning.com/books/lucene-in-action-second-edi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nlp.apache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opster.com/guides/elasticsearch/glossary/elasticsearch-shards" TargetMode="External"/><Relationship Id="rId2" Type="http://schemas.openxmlformats.org/officeDocument/2006/relationships/hyperlink" Target="https://opster.com/guides/elasticsearch/glossary/elasticsearch-inde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4874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united.com/" TargetMode="External"/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268760"/>
            <a:ext cx="7056784" cy="403244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endParaRPr lang="en-US" sz="1800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sz="1800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n-US" sz="1800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Εισαγωγή στη 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Lucene. </a:t>
            </a: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Περιγραφή Εργασίας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BD598-0206-46E1-9477-B9334B15D60A}"/>
              </a:ext>
            </a:extLst>
          </p:cNvPr>
          <p:cNvSpPr txBox="1"/>
          <p:nvPr/>
        </p:nvSpPr>
        <p:spPr>
          <a:xfrm>
            <a:off x="4953000" y="6358949"/>
            <a:ext cx="4104456" cy="27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3</a:t>
            </a: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-202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08553" y="78790"/>
            <a:ext cx="7886700" cy="1325563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Ευρετήριο πεδίου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85750" y="1560515"/>
            <a:ext cx="8229600" cy="381000"/>
          </a:xfrm>
        </p:spPr>
        <p:txBody>
          <a:bodyPr>
            <a:noAutofit/>
          </a:bodyPr>
          <a:lstStyle/>
          <a:p>
            <a:pPr algn="just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Ευρετήριο πεδίου </a:t>
            </a:r>
            <a:r>
              <a:rPr lang="en-US" dirty="0">
                <a:ea typeface="ＭＳ Ｐゴシック" pitchFamily="34" charset="-128"/>
              </a:rPr>
              <a:t>(Field index) </a:t>
            </a:r>
            <a:r>
              <a:rPr lang="el-GR" dirty="0">
                <a:ea typeface="ＭＳ Ｐゴシック" pitchFamily="34" charset="-128"/>
              </a:rPr>
              <a:t>ή παραμετρικό ευρετήριο (</a:t>
            </a:r>
            <a:r>
              <a:rPr lang="en-US" dirty="0">
                <a:ea typeface="ＭＳ Ｐゴシック" pitchFamily="34" charset="-128"/>
              </a:rPr>
              <a:t>parametric index</a:t>
            </a:r>
            <a:r>
              <a:rPr lang="el-GR" dirty="0">
                <a:ea typeface="ＭＳ Ｐゴシック" pitchFamily="34" charset="-128"/>
              </a:rPr>
              <a:t>)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l-GR" dirty="0">
                <a:ea typeface="ＭＳ Ｐゴシック" pitchFamily="34" charset="-128"/>
              </a:rPr>
              <a:t>καταχωρήσεις (</a:t>
            </a:r>
            <a:r>
              <a:rPr lang="en-US" dirty="0">
                <a:ea typeface="ＭＳ Ｐゴシック" pitchFamily="34" charset="-128"/>
              </a:rPr>
              <a:t>postings</a:t>
            </a:r>
            <a:r>
              <a:rPr lang="el-GR" dirty="0">
                <a:ea typeface="ＭＳ Ｐゴシック" pitchFamily="34" charset="-128"/>
              </a:rPr>
              <a:t>) για κάθε πεδίο </a:t>
            </a:r>
            <a:r>
              <a:rPr lang="en-US" dirty="0">
                <a:ea typeface="ＭＳ Ｐゴシック" pitchFamily="34" charset="-128"/>
              </a:rPr>
              <a:t> </a:t>
            </a:r>
            <a:endParaRPr lang="el-GR" dirty="0">
              <a:ea typeface="ＭＳ Ｐゴシック" pitchFamily="34" charset="-128"/>
            </a:endParaRPr>
          </a:p>
          <a:p>
            <a:pPr lvl="1"/>
            <a:r>
              <a:rPr lang="el-GR" dirty="0">
                <a:ea typeface="ＭＳ Ｐゴシック" pitchFamily="34" charset="-128"/>
              </a:rPr>
              <a:t>Συχνά ειδικού τύπου (πχ δέντρα διαστήματος για ημερομηνίες)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537" y="4495800"/>
            <a:ext cx="5876925" cy="195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50" y="2926140"/>
            <a:ext cx="7663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Βασικό ευρετήριο ζώνης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encoded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στο λεξικό (διαφορετικές λίστες καταχωρήσεων)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Ένα ευρετήριο για κάθε ζώνη/πεδίο:</a:t>
            </a:r>
          </a:p>
        </p:txBody>
      </p:sp>
    </p:spTree>
    <p:extLst>
      <p:ext uri="{BB962C8B-B14F-4D97-AF65-F5344CB8AC3E}">
        <p14:creationId xmlns:p14="http://schemas.microsoft.com/office/powerpoint/2010/main" val="1725401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Επέκταση καταχωρήσεων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9190B-40F4-4D14-B8A7-A8F5BA31F2B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550" y="1496818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Ένα ενιαίο ευρετήριο για κάθε έγγραφο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Η πληροφορία ζώνης στις λίστες καταχώρησης: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6.1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949" y="3049474"/>
            <a:ext cx="509985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99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9190B-40F4-4D14-B8A7-A8F5BA31F2B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6.1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312506"/>
            <a:ext cx="7429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Ευρετήριο πεδίου: καλύτερο για παραμετρικά ερωτήματα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Επέκταση καταχωρήσεων: ποιο αποδοτικό για υπολογισμό «ενιαίας» ζυγισμένης συνάφειας </a:t>
            </a:r>
          </a:p>
        </p:txBody>
      </p:sp>
    </p:spTree>
    <p:extLst>
      <p:ext uri="{BB962C8B-B14F-4D97-AF65-F5344CB8AC3E}">
        <p14:creationId xmlns:p14="http://schemas.microsoft.com/office/powerpoint/2010/main" val="360056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861048"/>
            <a:ext cx="7033592" cy="1198984"/>
          </a:xfrm>
        </p:spPr>
        <p:txBody>
          <a:bodyPr>
            <a:noAutofit/>
          </a:bodyPr>
          <a:lstStyle/>
          <a:p>
            <a:pPr algn="r" eaLnBrk="1" hangingPunct="1"/>
            <a:endParaRPr lang="el-GR" sz="4000" dirty="0">
              <a:ea typeface="ＭＳ Ｐゴシック" pitchFamily="-112" charset="-128"/>
            </a:endParaRPr>
          </a:p>
          <a:p>
            <a:pPr algn="r" eaLnBrk="1" hangingPunct="1"/>
            <a:br>
              <a:rPr lang="en-US" sz="4000" dirty="0">
                <a:ea typeface="ＭＳ Ｐゴシック" pitchFamily="-112" charset="-128"/>
              </a:rPr>
            </a:br>
            <a:r>
              <a:rPr lang="en-US" sz="4000" dirty="0">
                <a:solidFill>
                  <a:schemeClr val="bg1"/>
                </a:solidFill>
                <a:ea typeface="ＭＳ Ｐゴシック" pitchFamily="-112" charset="-128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2181592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61648" y="1769319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software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advanced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Let 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52524020-EE2E-4F63-B10B-7946AC0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27" y="1161028"/>
            <a:ext cx="3193505" cy="7132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 “engine”  used by LinkedIn, Twitter, Netflix, Oracle,  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languages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PHP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a Python port of the Core project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Allows use of Lucene's text indexing and searching capabilities from Python. </a:t>
            </a:r>
          </a:p>
          <a:p>
            <a:pPr lvl="2" indent="0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2" indent="0"/>
            <a:r>
              <a:rPr lang="en-US" sz="2000" dirty="0">
                <a:solidFill>
                  <a:schemeClr val="tx1"/>
                </a:solidFill>
                <a:latin typeface="+mn-lt"/>
              </a:rPr>
              <a:t>https://lucene.apache.org/pylucene/</a:t>
            </a: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70892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5750" y="73528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high-performance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800GB/hour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Powerful, accurate and 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ranked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searching -- best results returned first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many powerful 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query types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: phrase queries, wildcard queries, proximity queries, range queries and more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fielded searching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(e.g. title, author, contents)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nearest-neighbor search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high-dimensionality vectors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sorting by any field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multiple-index searching with merged results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allows simultaneous update and searching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flexible faceting, highlighting, joins and result grouping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fast, memory-efficient and typo-tolerant suggesters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pluggable ranking models, including the Vector Space Model and Okapi BM25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configurable storage engine (codecs)</a:t>
            </a: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56090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Lucene tutorials</a:t>
            </a:r>
          </a:p>
          <a:p>
            <a:pPr lvl="1" indent="0"/>
            <a:endParaRPr lang="en-US" sz="1800" dirty="0">
              <a:solidFill>
                <a:srgbClr val="0563C1"/>
              </a:solidFill>
              <a:latin typeface="+mn-lt"/>
            </a:endParaRPr>
          </a:p>
          <a:p>
            <a:pPr lvl="1" indent="0"/>
            <a:r>
              <a:rPr lang="en-US" sz="1800" dirty="0">
                <a:solidFill>
                  <a:srgbClr val="0563C1"/>
                </a:solidFill>
                <a:latin typeface="+mn-lt"/>
              </a:rPr>
              <a:t>http://www.lucenetutorial.com/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Exampled updated to 9.x</a:t>
            </a:r>
            <a:endParaRPr lang="en-GB" sz="1800" dirty="0">
              <a:latin typeface="+mn-lt"/>
              <a:hlinkClick r:id="rId2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>
              <a:latin typeface="+mn-lt"/>
              <a:hlinkClick r:id="rId2"/>
            </a:endParaRPr>
          </a:p>
          <a:p>
            <a:pPr lvl="1" indent="0"/>
            <a:endParaRPr lang="en-GB" sz="1800" dirty="0">
              <a:latin typeface="+mn-lt"/>
            </a:endParaRPr>
          </a:p>
          <a:p>
            <a:pPr lvl="1" indent="0"/>
            <a:r>
              <a:rPr lang="en-GB" sz="1800" dirty="0">
                <a:solidFill>
                  <a:schemeClr val="tx1"/>
                </a:solidFill>
                <a:latin typeface="+mn-lt"/>
              </a:rPr>
              <a:t>https://www.lucenetutorial.com/lucene-in-5-minutes.html</a:t>
            </a: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0000"/>
                </a:solidFill>
                <a:latin typeface="+mn-lt"/>
              </a:rPr>
              <a:t>Lucene demo</a:t>
            </a:r>
            <a:endParaRPr lang="en-US" sz="1800" dirty="0">
              <a:solidFill>
                <a:srgbClr val="FF0000"/>
              </a:solidFill>
              <a:latin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+mn-lt"/>
              <a:hlinkClick r:id="rId3"/>
            </a:endParaRPr>
          </a:p>
          <a:p>
            <a:pPr lvl="1" indent="0"/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https://lucene.apache.org/core/9_10_0/demo/index.html</a:t>
            </a: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392" y="1043165"/>
            <a:ext cx="1417779" cy="17769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4AC291-1B54-BB90-8A33-8A4B4390DC66}"/>
              </a:ext>
            </a:extLst>
          </p:cNvPr>
          <p:cNvSpPr txBox="1"/>
          <p:nvPr/>
        </p:nvSpPr>
        <p:spPr>
          <a:xfrm>
            <a:off x="6175236" y="2904909"/>
            <a:ext cx="2622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  <a:hlinkClick r:id="rId2"/>
              </a:rPr>
              <a:t>https://www.manning.com/books/lucene-in-action-second-edition</a:t>
            </a:r>
            <a:endParaRPr lang="en-GB" sz="11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35ACB-93FE-4D70-A74C-F8FF727CE985}"/>
              </a:ext>
            </a:extLst>
          </p:cNvPr>
          <p:cNvSpPr txBox="1"/>
          <p:nvPr/>
        </p:nvSpPr>
        <p:spPr>
          <a:xfrm>
            <a:off x="31616" y="194421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https://lucene.apache.org/core/9_10_0/index.html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515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95536" y="188640"/>
            <a:ext cx="83529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σχετικά με επιστημονικά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l-GR" sz="2000" b="1" dirty="0">
              <a:solidFill>
                <a:schemeClr val="tx1"/>
              </a:solidFill>
              <a:latin typeface="+mn-lt"/>
            </a:endParaRPr>
          </a:p>
          <a:p>
            <a:endParaRPr lang="el-GR" sz="2000" b="1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Προαιρετικό ερώτημα: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Επέκταση της αναζήτησης με σημασιολογική ανάκτηση με χρήση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LLM (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Θα ανακοινωθεί σύντομα)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8195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 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Searching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document consists of one or more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Field is a name-value pair. </a:t>
            </a: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   example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title, body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or metadata (creation time,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14:cNvPr>
              <p14:cNvContentPartPr/>
              <p14:nvPr/>
            </p14:nvContentPartPr>
            <p14:xfrm>
              <a:off x="7115444" y="268146"/>
              <a:ext cx="5760" cy="2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804" y="259506"/>
                <a:ext cx="23400" cy="4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&lt;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e.g.,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Indexing in Lucene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documents comprising of one or more 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Searching requires an index to have already been built.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It involves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field(s) to search on,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fields to give more weight to (boosting),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other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536" y="200696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7458" y="1637557"/>
            <a:ext cx="878908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https://pypi.org/project/beautifulsoup4/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 Apache Tika™ toolkit detects and extracts metadata and text from over a thousand different file types (such as PPT, XLS, and PDF)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38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0ECA2-345C-466A-B2AC-FC12636A51C5}"/>
              </a:ext>
            </a:extLst>
          </p:cNvPr>
          <p:cNvSpPr txBox="1"/>
          <p:nvPr/>
        </p:nvSpPr>
        <p:spPr>
          <a:xfrm>
            <a:off x="354917" y="2708920"/>
            <a:ext cx="87890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OpenNLP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library is a machine learning based toolkit for the processing of natural language text. It supports the most common NLP tasks, such as tokenization, sentence segmentation, part-of-speech tagging, named entity extraction, language detection, chunking (extracting sentences from unstructured text), parsing, and coreference resolution (find all expressions that refer to the same entity in the text)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https://opennlp.apache.org/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Indexed fields may or may not be analyzed (i.e., tokenized with an </a:t>
            </a:r>
            <a:r>
              <a:rPr lang="en-US" sz="2400" dirty="0">
                <a:latin typeface="Courier"/>
                <a:cs typeface="Courier"/>
              </a:rPr>
              <a:t>Analyzer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8B485-6DAE-4149-BA9F-847E2166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28F43-6DFC-4AF6-B1F2-C321529BC6F8}"/>
              </a:ext>
            </a:extLst>
          </p:cNvPr>
          <p:cNvSpPr txBox="1"/>
          <p:nvPr/>
        </p:nvSpPr>
        <p:spPr>
          <a:xfrm>
            <a:off x="439426" y="404664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solidFill>
                  <a:srgbClr val="C00000"/>
                </a:solidFill>
                <a:latin typeface="+mn-lt"/>
              </a:rPr>
              <a:t>Διαδικαστικά</a:t>
            </a:r>
          </a:p>
          <a:p>
            <a:pPr algn="ctr"/>
            <a:endParaRPr lang="el-GR" sz="2800" dirty="0">
              <a:solidFill>
                <a:srgbClr val="C0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Καταληκτικές Ημερομηνίες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ετάρτη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17 Απριλίου 2024: Σύντομη περιγραφή τους σχεδιασμού και της συλλογής των δεδομένων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Τετάρτη 22 Μαΐου 2024: Παράδοση εργασίας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Εβδομάδα 27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Μάϊου (Τρίτη, Τετάρτη): Προφορική εξέταση εργασίας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Οι καταληκτικές ημερομηνίες είναι αυστηρές,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δεν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γίνονται δεκτές αργοπορημένες παραδόσεις ασκήσεων</a:t>
            </a: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Παράδοση μέσω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ecourse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ελική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εργασία στο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github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μπορεί να γίνει σε ομάδες έως 2 ατόμων.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μετράει σε ποσοστό 50% στο βαθμό σας στο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402468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not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/>
              <a:t>Step 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 (παλιότερη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version)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{</a:t>
            </a:r>
          </a:p>
          <a:p>
            <a:pPr marL="0" indent="0">
              <a:buNone/>
            </a:pPr>
            <a:r>
              <a:rPr lang="en-GB" sz="1000" dirty="0"/>
              <a:t>Document </a:t>
            </a:r>
            <a:r>
              <a:rPr lang="en-GB" sz="1000" dirty="0" err="1"/>
              <a:t>document</a:t>
            </a:r>
            <a:r>
              <a:rPr lang="en-GB" sz="1000" dirty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/>
              <a:t> //index file contents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(file))</a:t>
            </a:r>
          </a:p>
          <a:p>
            <a:pPr marL="0" indent="0">
              <a:buNone/>
            </a:pPr>
            <a:r>
              <a:rPr lang="en-GB" sz="1000" dirty="0"/>
              <a:t>//index file name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LuceneConstants.FILE_NAME</a:t>
            </a:r>
            <a:r>
              <a:rPr lang="en-GB" sz="1000" dirty="0"/>
              <a:t>, </a:t>
            </a:r>
            <a:r>
              <a:rPr lang="en-GB" sz="1000" dirty="0" err="1"/>
              <a:t>file.getName</a:t>
            </a:r>
            <a:r>
              <a:rPr lang="en-GB" sz="1000" dirty="0"/>
              <a:t>(),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/>
              <a:t>//index file path</a:t>
            </a:r>
          </a:p>
          <a:p>
            <a:pPr marL="0" indent="0">
              <a:buNone/>
            </a:pPr>
            <a:r>
              <a:rPr lang="en-GB" sz="1000" dirty="0"/>
              <a:t> Field </a:t>
            </a:r>
            <a:r>
              <a:rPr lang="en-GB" sz="1000" dirty="0" err="1"/>
              <a:t>filePathField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LuceneConstants.FILE_PATH</a:t>
            </a:r>
            <a:r>
              <a:rPr lang="en-GB" sz="1000" dirty="0"/>
              <a:t>, </a:t>
            </a:r>
            <a:r>
              <a:rPr lang="en-GB" sz="1000" dirty="0" err="1"/>
              <a:t>file.getCanonicalPath</a:t>
            </a:r>
            <a:r>
              <a:rPr lang="en-GB" sz="1000" dirty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contentField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return 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create a new index, open an existing index, and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add, remove, or update documents in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 </a:t>
            </a:r>
            <a:r>
              <a:rPr lang="en-GB" sz="1400" b="1" i="1" dirty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Store the index in memory: (</a:t>
            </a:r>
            <a:r>
              <a:rPr lang="el-GR" sz="1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για την εργασία θα το αποθηκεύστε στο δίσκο 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SEARCH: 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9FB351-7171-4197-9464-6B01170A7798}"/>
              </a:ext>
            </a:extLst>
          </p:cNvPr>
          <p:cNvSpPr txBox="1"/>
          <p:nvPr/>
        </p:nvSpPr>
        <p:spPr>
          <a:xfrm>
            <a:off x="4427984" y="2606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παλιότερη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version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Identifiers, telephone</a:t>
                      </a:r>
                      <a:r>
                        <a:rPr lang="en-US" baseline="0" dirty="0"/>
                        <a:t>/SSNs, URLs, dates, 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Title, 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  <a:r>
                        <a:rPr lang="en-US" baseline="0" dirty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Tokenizes the input text</a:t>
            </a:r>
          </a:p>
          <a:p>
            <a:r>
              <a:rPr lang="en-US" dirty="0"/>
              <a:t>Common </a:t>
            </a:r>
            <a:r>
              <a:rPr lang="en-US" dirty="0">
                <a:cs typeface="Courier"/>
              </a:rPr>
              <a:t>Analyzer</a:t>
            </a:r>
            <a:r>
              <a:rPr lang="en-US" dirty="0"/>
              <a:t>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br>
              <a:rPr lang="en-US" dirty="0"/>
            </a:br>
            <a:r>
              <a:rPr lang="en-US" i="1" dirty="0"/>
              <a:t>Splits tokens on whitespace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br>
              <a:rPr lang="en-US" dirty="0"/>
            </a:br>
            <a:r>
              <a:rPr lang="en-US" i="1" dirty="0"/>
              <a:t>Splits tokens on non-letters, and then lowercases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br>
              <a:rPr lang="en-US" dirty="0"/>
            </a:br>
            <a:r>
              <a:rPr lang="en-US" i="1" dirty="0"/>
              <a:t>Same as </a:t>
            </a:r>
            <a:r>
              <a:rPr lang="en-US" i="1" dirty="0" err="1"/>
              <a:t>SimpleAnalyzer</a:t>
            </a:r>
            <a:r>
              <a:rPr lang="en-US" i="1" dirty="0"/>
              <a:t>, but also removes stop words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br>
              <a:rPr lang="en-US" dirty="0"/>
            </a:br>
            <a:r>
              <a:rPr lang="en-US" i="1" dirty="0"/>
              <a:t>Most sophisticated analyzer that knows about certain token types, lowercases, removes stop words, ...</a:t>
            </a:r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“The quick brown fox jumped over the lazy dog”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“XY&amp;Z Corporation – </a:t>
            </a:r>
            <a:r>
              <a:rPr lang="en-US" dirty="0" err="1"/>
              <a:t>xyz@example.com</a:t>
            </a:r>
            <a:r>
              <a:rPr lang="en-US" dirty="0"/>
              <a:t>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[XY&amp;Z] [Corporation] [-]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xy&amp;z</a:t>
            </a:r>
            <a:r>
              <a:rPr lang="en-US" dirty="0"/>
              <a:t>] [corporation]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Περιεχόμενα Παρουσίασης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Σύντομη παρουσίαση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Ευρετήρια ζώνης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ργασία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Περίληψη αποτελεσμάτων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40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+mn-lt"/>
            </a:endParaRPr>
          </a:p>
          <a:p>
            <a:r>
              <a:rPr lang="en-US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Calibri"/>
              </a:rPr>
              <a:t>a single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etc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sz="8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interpreted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Concrete subclasses represent specific types of queries, e.g., matching terms in fields, </a:t>
            </a:r>
            <a:r>
              <a:rPr lang="en-US" dirty="0" err="1">
                <a:cs typeface="Courier"/>
              </a:rPr>
              <a:t>boolean</a:t>
            </a:r>
            <a:r>
              <a:rPr lang="en-US" dirty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Central 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//INDEX: 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0CB4C-555F-446C-887C-20F3BB40C35B}"/>
              </a:ext>
            </a:extLst>
          </p:cNvPr>
          <p:cNvSpPr txBox="1"/>
          <p:nvPr/>
        </p:nvSpPr>
        <p:spPr>
          <a:xfrm>
            <a:off x="4427984" y="2606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παλιότερη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version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</a:t>
                      </a:r>
                      <a:r>
                        <a:rPr lang="en-US" baseline="0" dirty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matches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in the default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 </a:t>
                      </a:r>
                      <a:r>
                        <a:rPr lang="en-US" dirty="0" err="1"/>
                        <a:t>junit</a:t>
                      </a:r>
                      <a:br>
                        <a:rPr lang="en-US" dirty="0"/>
                      </a:br>
                      <a:r>
                        <a:rPr lang="en-US" dirty="0"/>
                        <a:t>java OR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or </a:t>
                      </a:r>
                      <a:r>
                        <a:rPr lang="en-US" i="1" dirty="0" err="1"/>
                        <a:t>junit</a:t>
                      </a:r>
                      <a:r>
                        <a:rPr lang="en-US" dirty="0"/>
                        <a:t> or both in the default field (</a:t>
                      </a:r>
                      <a:r>
                        <a:rPr lang="en-US" i="1" dirty="0"/>
                        <a:t>the default operator </a:t>
                      </a:r>
                      <a:r>
                        <a:rPr lang="en-US" i="1" baseline="0" dirty="0"/>
                        <a:t>can be changed to </a:t>
                      </a:r>
                      <a:r>
                        <a:rPr lang="en-US" i="0" baseline="0" dirty="0"/>
                        <a:t>AND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+java +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  <a:p>
                      <a:r>
                        <a:rPr lang="en-US" dirty="0"/>
                        <a:t>java AND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both </a:t>
                      </a:r>
                      <a:r>
                        <a:rPr lang="en-US" i="1" dirty="0"/>
                        <a:t>java</a:t>
                      </a:r>
                      <a:r>
                        <a:rPr lang="en-US" i="0" dirty="0"/>
                        <a:t> and </a:t>
                      </a:r>
                      <a:r>
                        <a:rPr lang="en-US" i="1" dirty="0" err="1"/>
                        <a:t>junit</a:t>
                      </a:r>
                      <a:r>
                        <a:rPr lang="en-US" i="0" dirty="0"/>
                        <a:t> in the default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ant</a:t>
                      </a:r>
                      <a:r>
                        <a:rPr lang="en-US" i="0" dirty="0"/>
                        <a:t> in the title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</a:t>
                      </a:r>
                      <a:r>
                        <a:rPr lang="en-US" i="1" dirty="0"/>
                        <a:t>extreme</a:t>
                      </a:r>
                      <a:r>
                        <a:rPr lang="en-US" i="0" baseline="0" dirty="0"/>
                        <a:t> in the title and not </a:t>
                      </a:r>
                      <a:r>
                        <a:rPr lang="en-US" i="1" baseline="0" dirty="0"/>
                        <a:t>sports</a:t>
                      </a:r>
                      <a:r>
                        <a:rPr lang="en-US" i="0" baseline="0" dirty="0"/>
                        <a:t> in subject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(agile OR extreme) AND 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  <a:r>
                        <a:rPr lang="en-US" baseline="0" dirty="0"/>
                        <a:t> expression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in action”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matches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action”~5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Proximity matches (within 5)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Wildcard</a:t>
                      </a:r>
                      <a:r>
                        <a:rPr lang="en-US" baseline="0" dirty="0"/>
                        <a:t>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Fuzzy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lastmodified</a:t>
                      </a:r>
                      <a:r>
                        <a:rPr lang="en-US" dirty="0"/>
                        <a:t>:[1/1/09 TO 12/31/09]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/>
              <a:t>Scoring function uses basic </a:t>
            </a:r>
            <a:r>
              <a:rPr lang="en-US" i="1" dirty="0" err="1"/>
              <a:t>tf-idf</a:t>
            </a:r>
            <a:r>
              <a:rPr lang="en-US" dirty="0"/>
              <a:t> scoring with</a:t>
            </a:r>
          </a:p>
          <a:p>
            <a:pPr lvl="1"/>
            <a:r>
              <a:rPr lang="en-US" dirty="0"/>
              <a:t>Programmable boost values for certain fields in documents</a:t>
            </a:r>
          </a:p>
          <a:p>
            <a:pPr lvl="1"/>
            <a:r>
              <a:rPr lang="en-US" dirty="0"/>
              <a:t>Length normalization</a:t>
            </a:r>
          </a:p>
          <a:p>
            <a:pPr lvl="1"/>
            <a:r>
              <a:rPr lang="en-US" dirty="0"/>
              <a:t>Boosts for documents containing more of the query terms</a:t>
            </a:r>
            <a:endParaRPr lang="el-GR" dirty="0"/>
          </a:p>
          <a:p>
            <a:pPr lvl="1"/>
            <a:endParaRPr lang="en-US" dirty="0"/>
          </a:p>
          <a:p>
            <a:r>
              <a:rPr lang="en-US" dirty="0" err="1">
                <a:cs typeface="Courier"/>
              </a:rPr>
              <a:t>IndexSearcher</a:t>
            </a:r>
            <a:r>
              <a:rPr lang="en-US" dirty="0"/>
              <a:t> provides a method that explains the scoring of a document</a:t>
            </a:r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258" y="151385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The Lucene API is divided into several packages: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org.apache.lucene.analysis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defines an abstract Analyzer API for converting text from a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into a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can be composed by applying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TokenFilters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to the output of a Tokenizer.  Tokenizers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TokenFilters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are strung together and applied with an Analyzer.  analysis-common provides a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number of Analyzer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implementations, including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StopAnalyzer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the grammar-based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StandardAnalyzer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org.apache.lucene.document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Document is simply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a set of named 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org.apache.lucene.index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411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Lucene API packages</a:t>
            </a:r>
          </a:p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https://lucene.apache.org/core/9_10_0/core/index.html</a:t>
            </a:r>
          </a:p>
        </p:txBody>
      </p:sp>
    </p:spTree>
    <p:extLst>
      <p:ext uri="{BB962C8B-B14F-4D97-AF65-F5344CB8AC3E}">
        <p14:creationId xmlns:p14="http://schemas.microsoft.com/office/powerpoint/2010/main" val="30225227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2422" y="191683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org.apache.lucene.search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data 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the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A number of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are provided for producing query structures from strings or xml.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org.apache.lucene.store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defines an abstract class for storing persistent data, the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but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generally recommended as it tries to use operating system disk buffer caches efficiently.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  <a:latin typeface="+mn-lt"/>
              </a:rPr>
              <a:t>org.apache.lucene.util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contains a few handy data structures and util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PriorityQueue.lucene.analysis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an abstract Analyzer API 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Lucene API packages</a:t>
            </a:r>
          </a:p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https://lucene.apache.org/core/9_10_0/core/index.html</a:t>
            </a:r>
          </a:p>
        </p:txBody>
      </p:sp>
    </p:spTree>
    <p:extLst>
      <p:ext uri="{BB962C8B-B14F-4D97-AF65-F5344CB8AC3E}">
        <p14:creationId xmlns:p14="http://schemas.microsoft.com/office/powerpoint/2010/main" val="16836704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AEE0D-4214-D4F1-BEA3-3CD25D24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CFDFDDF-A67F-60A7-53BC-13595F739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2619375" cy="1743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82213C-DB00-399E-E764-C3D7BF18EF4F}"/>
              </a:ext>
            </a:extLst>
          </p:cNvPr>
          <p:cNvSpPr txBox="1"/>
          <p:nvPr/>
        </p:nvSpPr>
        <p:spPr>
          <a:xfrm>
            <a:off x="3995936" y="11967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https://solr.apache.org/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84777-FE5D-1FCA-015D-F3FDF02AC7ED}"/>
              </a:ext>
            </a:extLst>
          </p:cNvPr>
          <p:cNvSpPr txBox="1"/>
          <p:nvPr/>
        </p:nvSpPr>
        <p:spPr>
          <a:xfrm>
            <a:off x="683568" y="3140968"/>
            <a:ext cx="7687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0" dirty="0">
                <a:solidFill>
                  <a:srgbClr val="0E0618"/>
                </a:solidFill>
                <a:effectLst/>
                <a:latin typeface="+mn-lt"/>
              </a:rPr>
              <a:t>Lucene is a full-text search engine library, whereas </a:t>
            </a:r>
            <a:r>
              <a:rPr lang="en-US" sz="1600" b="0" i="0" dirty="0" err="1">
                <a:solidFill>
                  <a:srgbClr val="0E0618"/>
                </a:solidFill>
                <a:effectLst/>
                <a:latin typeface="+mn-lt"/>
              </a:rPr>
              <a:t>Solr</a:t>
            </a:r>
            <a:r>
              <a:rPr lang="en-US" sz="1600" b="0" i="0" dirty="0">
                <a:solidFill>
                  <a:srgbClr val="0E0618"/>
                </a:solidFill>
                <a:effectLst/>
                <a:latin typeface="+mn-lt"/>
              </a:rPr>
              <a:t> is a full-text search engine web application built on Lucene</a:t>
            </a:r>
            <a:endParaRPr lang="en-US" sz="2000" b="0" i="0" dirty="0">
              <a:solidFill>
                <a:srgbClr val="292E33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01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490792" cy="1349896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</a:p>
          <a:p>
            <a:pPr eaLnBrk="1" hangingPunct="1"/>
            <a:r>
              <a:rPr lang="el-GR" sz="3200" dirty="0">
                <a:ea typeface="ＭＳ Ｐゴシック" pitchFamily="-112" charset="-128"/>
              </a:rPr>
              <a:t>Ευρετήρια ζώνης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000" dirty="0">
                <a:ea typeface="ＭＳ Ｐゴシック" pitchFamily="-112" charset="-128"/>
              </a:rPr>
              <a:t>.</a:t>
            </a:r>
            <a:endParaRPr lang="en-US" sz="2000" dirty="0">
              <a:ea typeface="ＭＳ Ｐゴシック" pitchFamily="-112" charset="-128"/>
            </a:endParaRP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5FA85-C043-4AC1-86AA-2F87DA98053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37085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37085"/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DDB29-932A-4CFB-9C68-1D6645413954}"/>
              </a:ext>
            </a:extLst>
          </p:cNvPr>
          <p:cNvSpPr txBox="1"/>
          <p:nvPr/>
        </p:nvSpPr>
        <p:spPr>
          <a:xfrm>
            <a:off x="4953000" y="6357298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7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itchFamily="-112" charset="-128"/>
                <a:cs typeface="Arial Unicode MS" pitchFamily="-112" charset="0"/>
              </a:rPr>
              <a:t>Ακαδημαϊκό Έτος 202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itchFamily="-112" charset="-128"/>
                <a:cs typeface="Arial Unicode MS" pitchFamily="-112" charset="0"/>
              </a:rPr>
              <a:t>3</a:t>
            </a:r>
            <a:r>
              <a:rPr kumimoji="0" lang="el-GR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itchFamily="-112" charset="-128"/>
                <a:cs typeface="Arial Unicode MS" pitchFamily="-112" charset="0"/>
              </a:rPr>
              <a:t>-202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itchFamily="-112" charset="-128"/>
                <a:cs typeface="Arial Unicode MS" pitchFamily="-11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73B8D-7DB5-D1AF-394A-B74A796B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548680"/>
            <a:ext cx="2808312" cy="1325563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Elasticsearch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5FC084-FCF5-84B9-3F41-D48CE702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F3431-921B-8022-15D6-B247D67ADF68}"/>
              </a:ext>
            </a:extLst>
          </p:cNvPr>
          <p:cNvSpPr txBox="1"/>
          <p:nvPr/>
        </p:nvSpPr>
        <p:spPr>
          <a:xfrm>
            <a:off x="611560" y="2420888"/>
            <a:ext cx="76877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Built on top of Lucene. 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ML functionality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A distributed system/search engine for scaling horizontally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Provides other features like thread-pool,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queues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, node/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cluster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 monitoring API, data monitoring API, Cluster management, etc.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Hosts data on data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nodes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. Each data node hosts one or more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  <a:hlinkClick r:id="rId2" tooltip="Glossary: Index - How to create, list, query and delete indices"/>
              </a:rPr>
              <a:t>indices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, and each index is divided into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  <a:hlinkClick r:id="rId3" tooltip="Glossary: Shards"/>
              </a:rPr>
              <a:t>shards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 with each shard holding part of the index’s data. Each shard created in Elasticsearch is a separate Lucene instance or process.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AF072-2FEB-9A13-EE95-60F6566C140D}"/>
              </a:ext>
            </a:extLst>
          </p:cNvPr>
          <p:cNvSpPr txBox="1"/>
          <p:nvPr/>
        </p:nvSpPr>
        <p:spPr>
          <a:xfrm>
            <a:off x="4644008" y="1371641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https://www.elastic.co/</a:t>
            </a:r>
          </a:p>
        </p:txBody>
      </p:sp>
      <p:pic>
        <p:nvPicPr>
          <p:cNvPr id="7" name="Picture 6" descr="Chart, bubble chart&#10;&#10;Description automatically generated">
            <a:extLst>
              <a:ext uri="{FF2B5EF4-FFF2-40B4-BE49-F238E27FC236}">
                <a16:creationId xmlns:a16="http://schemas.microsoft.com/office/drawing/2014/main" id="{33ACC6E2-D2DC-7154-8F3C-D8AD1262AA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4" y="332656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028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996952"/>
            <a:ext cx="7033592" cy="1198984"/>
          </a:xfrm>
        </p:spPr>
        <p:txBody>
          <a:bodyPr>
            <a:normAutofit/>
          </a:bodyPr>
          <a:lstStyle/>
          <a:p>
            <a:pPr eaLnBrk="1" hangingPunct="1"/>
            <a:br>
              <a:rPr lang="en-US" sz="3200" dirty="0">
                <a:solidFill>
                  <a:schemeClr val="bg1"/>
                </a:solidFill>
                <a:ea typeface="ＭＳ Ｐゴシック" pitchFamily="-112" charset="-128"/>
              </a:rPr>
            </a:br>
            <a:r>
              <a:rPr lang="el-GR" sz="3200" dirty="0">
                <a:solidFill>
                  <a:schemeClr val="bg1"/>
                </a:solidFill>
                <a:ea typeface="ＭＳ Ｐゴシック" pitchFamily="-112" charset="-128"/>
              </a:rPr>
              <a:t> Λίγα περισσότερα για την εργασία</a:t>
            </a:r>
            <a:endParaRPr lang="en-US" sz="3200" dirty="0">
              <a:solidFill>
                <a:schemeClr val="bg1"/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719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95536" y="620688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σε επιστημονικά άρθρα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6863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53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05CD578-A087-4B48-967A-43732EBDDBE9}"/>
                  </a:ext>
                </a:extLst>
              </p14:cNvPr>
              <p14:cNvContentPartPr/>
              <p14:nvPr/>
            </p14:nvContentPartPr>
            <p14:xfrm>
              <a:off x="407564" y="4049951"/>
              <a:ext cx="2826720" cy="2507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05CD578-A087-4B48-967A-43732EBDDB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64" y="4040951"/>
                <a:ext cx="2844360" cy="252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06432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Συλλογή </a:t>
            </a:r>
            <a:r>
              <a:rPr lang="el-GR" sz="4400" dirty="0" err="1">
                <a:solidFill>
                  <a:schemeClr val="accent2">
                    <a:lumMod val="75000"/>
                  </a:schemeClr>
                </a:solidFill>
              </a:rPr>
              <a:t>εγγράγων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2422" y="177281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Συλλογή εγγράφων (</a:t>
            </a:r>
            <a:r>
              <a:rPr lang="el-GR" b="1" dirty="0" err="1">
                <a:solidFill>
                  <a:schemeClr val="tx1"/>
                </a:solidFill>
                <a:latin typeface="+mn-lt"/>
              </a:rPr>
              <a:t>corpus</a:t>
            </a:r>
            <a:r>
              <a:rPr lang="el-GR" b="1" dirty="0">
                <a:solidFill>
                  <a:schemeClr val="tx1"/>
                </a:solidFill>
                <a:latin typeface="+mn-lt"/>
              </a:rPr>
              <a:t>).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Αρχικά, πρέπει να κατεβάσετε τη συλλογή από το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Kaggle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~10,000 άρθρα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Η συλλογή πρέπει να περιλαμβάνει </a:t>
            </a:r>
            <a:r>
              <a:rPr lang="el-GR" i="1" u="sng" dirty="0">
                <a:solidFill>
                  <a:schemeClr val="tx1"/>
                </a:solidFill>
                <a:latin typeface="+mn-lt"/>
              </a:rPr>
              <a:t>τουλάχιστον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 200 άρθρα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221976B-308A-4346-8125-1A3A97CA04AE}"/>
              </a:ext>
            </a:extLst>
          </p:cNvPr>
          <p:cNvSpPr txBox="1">
            <a:spLocks/>
          </p:cNvSpPr>
          <p:nvPr/>
        </p:nvSpPr>
        <p:spPr>
          <a:xfrm>
            <a:off x="395536" y="418663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Kaggle</a:t>
            </a:r>
            <a:br>
              <a:rPr lang="el-GR" dirty="0"/>
            </a:br>
            <a:br>
              <a:rPr lang="el-GR" dirty="0"/>
            </a:br>
            <a:r>
              <a:rPr lang="en-US" dirty="0">
                <a:solidFill>
                  <a:srgbClr val="336699"/>
                </a:solidFill>
              </a:rPr>
              <a:t>https://www.kaggle.com/datasets/rowhitswami/nips-papers-1987-2019-updated/data?select=papers.csv</a:t>
            </a: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D2A9E395-8494-4421-AADD-DBA79895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3E4DCC-46F6-4559-A909-54AC2AEBF2A3}"/>
              </a:ext>
            </a:extLst>
          </p:cNvPr>
          <p:cNvSpPr txBox="1"/>
          <p:nvPr/>
        </p:nvSpPr>
        <p:spPr>
          <a:xfrm>
            <a:off x="2979480" y="1115567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6699"/>
                </a:solidFill>
                <a:latin typeface="+mn-lt"/>
              </a:rPr>
              <a:t>papers.csv</a:t>
            </a:r>
            <a:endParaRPr lang="el-GR" sz="3600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5E53F9-58BC-4B3F-B657-81BB6D03C085}"/>
              </a:ext>
            </a:extLst>
          </p:cNvPr>
          <p:cNvSpPr txBox="1"/>
          <p:nvPr/>
        </p:nvSpPr>
        <p:spPr>
          <a:xfrm>
            <a:off x="717898" y="1988840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99"/>
                </a:solidFill>
                <a:latin typeface="+mn-lt"/>
              </a:rPr>
              <a:t>source_id</a:t>
            </a:r>
            <a:endParaRPr lang="en-US" dirty="0">
              <a:solidFill>
                <a:srgbClr val="336699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Unique ID of the published paper</a:t>
            </a:r>
          </a:p>
          <a:p>
            <a:r>
              <a:rPr lang="en-US" dirty="0">
                <a:solidFill>
                  <a:srgbClr val="336699"/>
                </a:solidFill>
                <a:latin typeface="+mn-lt"/>
              </a:rPr>
              <a:t>year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Year in which it get published</a:t>
            </a:r>
          </a:p>
          <a:p>
            <a:r>
              <a:rPr lang="en-US" dirty="0">
                <a:solidFill>
                  <a:srgbClr val="336699"/>
                </a:solidFill>
                <a:latin typeface="+mn-lt"/>
              </a:rPr>
              <a:t>title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Title of the published paper</a:t>
            </a:r>
          </a:p>
          <a:p>
            <a:r>
              <a:rPr lang="en-US" dirty="0">
                <a:solidFill>
                  <a:srgbClr val="336699"/>
                </a:solidFill>
                <a:latin typeface="+mn-lt"/>
              </a:rPr>
              <a:t>abstract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Abstract of the published paper</a:t>
            </a:r>
          </a:p>
          <a:p>
            <a:r>
              <a:rPr lang="en-US" dirty="0" err="1">
                <a:solidFill>
                  <a:srgbClr val="336699"/>
                </a:solidFill>
                <a:latin typeface="+mn-lt"/>
              </a:rPr>
              <a:t>full_text</a:t>
            </a:r>
            <a:endParaRPr lang="en-US" dirty="0">
              <a:solidFill>
                <a:srgbClr val="336699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Full text of the published paper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1A1D93-BCB4-43C4-892C-4DD7E359AD90}"/>
              </a:ext>
            </a:extLst>
          </p:cNvPr>
          <p:cNvSpPr txBox="1"/>
          <p:nvPr/>
        </p:nvSpPr>
        <p:spPr>
          <a:xfrm>
            <a:off x="5508104" y="540431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αυτό είναι το βασικό</a:t>
            </a:r>
          </a:p>
        </p:txBody>
      </p:sp>
    </p:spTree>
    <p:extLst>
      <p:ext uri="{BB962C8B-B14F-4D97-AF65-F5344CB8AC3E}">
        <p14:creationId xmlns:p14="http://schemas.microsoft.com/office/powerpoint/2010/main" val="3988951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D2A9E395-8494-4421-AADD-DBA79895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3E4DCC-46F6-4559-A909-54AC2AEBF2A3}"/>
              </a:ext>
            </a:extLst>
          </p:cNvPr>
          <p:cNvSpPr txBox="1"/>
          <p:nvPr/>
        </p:nvSpPr>
        <p:spPr>
          <a:xfrm>
            <a:off x="2483768" y="107421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6699"/>
                </a:solidFill>
                <a:latin typeface="+mn-lt"/>
              </a:rPr>
              <a:t>authors.csv</a:t>
            </a:r>
            <a:endParaRPr lang="el-GR" sz="3600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5E53F9-58BC-4B3F-B657-81BB6D03C085}"/>
              </a:ext>
            </a:extLst>
          </p:cNvPr>
          <p:cNvSpPr txBox="1"/>
          <p:nvPr/>
        </p:nvSpPr>
        <p:spPr>
          <a:xfrm>
            <a:off x="611560" y="2060848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336699"/>
                </a:solidFill>
                <a:latin typeface="+mn-lt"/>
              </a:rPr>
              <a:t>source_id</a:t>
            </a:r>
            <a:endParaRPr lang="en-US" dirty="0">
              <a:solidFill>
                <a:srgbClr val="336699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Unique ID of the published paper</a:t>
            </a:r>
          </a:p>
          <a:p>
            <a:r>
              <a:rPr lang="en-US" dirty="0" err="1">
                <a:solidFill>
                  <a:srgbClr val="336699"/>
                </a:solidFill>
                <a:latin typeface="+mn-lt"/>
              </a:rPr>
              <a:t>first_name</a:t>
            </a:r>
            <a:endParaRPr lang="en-US" dirty="0">
              <a:solidFill>
                <a:srgbClr val="336699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First name of the author</a:t>
            </a:r>
          </a:p>
          <a:p>
            <a:r>
              <a:rPr lang="en-US" dirty="0" err="1">
                <a:solidFill>
                  <a:srgbClr val="336699"/>
                </a:solidFill>
                <a:latin typeface="+mn-lt"/>
              </a:rPr>
              <a:t>last_name</a:t>
            </a:r>
            <a:endParaRPr lang="en-US" dirty="0">
              <a:solidFill>
                <a:srgbClr val="336699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Last name of the author</a:t>
            </a:r>
          </a:p>
          <a:p>
            <a:r>
              <a:rPr lang="en-US" dirty="0">
                <a:solidFill>
                  <a:srgbClr val="336699"/>
                </a:solidFill>
                <a:latin typeface="+mn-lt"/>
              </a:rPr>
              <a:t>institution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Institution/Organization of the author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37305-549F-4E70-90E9-7BB08A342A8A}"/>
              </a:ext>
            </a:extLst>
          </p:cNvPr>
          <p:cNvSpPr txBox="1"/>
          <p:nvPr/>
        </p:nvSpPr>
        <p:spPr>
          <a:xfrm>
            <a:off x="5508104" y="540431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προαιρετικά</a:t>
            </a:r>
          </a:p>
        </p:txBody>
      </p:sp>
    </p:spTree>
    <p:extLst>
      <p:ext uri="{BB962C8B-B14F-4D97-AF65-F5344CB8AC3E}">
        <p14:creationId xmlns:p14="http://schemas.microsoft.com/office/powerpoint/2010/main" val="11629759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E517CB-48D3-4AA9-8261-9A743AD0A3C7}"/>
              </a:ext>
            </a:extLst>
          </p:cNvPr>
          <p:cNvSpPr txBox="1"/>
          <p:nvPr/>
        </p:nvSpPr>
        <p:spPr>
          <a:xfrm>
            <a:off x="395536" y="141277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Ανάλυση κειμένου και κατασκευή ευρετηρίου.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H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stop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words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επέκταση συνωνύμων, κλπ.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Επιλέξτε το είδος της ανάλυσης που θεωρείτε κατάλληλο και εξηγείστε την επιλογή σας.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94074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277" y="1412776"/>
            <a:ext cx="863420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1"/>
                </a:solidFill>
                <a:latin typeface="+mn-lt"/>
              </a:rPr>
              <a:t>Αναζήτηση</a:t>
            </a:r>
            <a:r>
              <a:rPr lang="el-GR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Το σύστημά σας θα πρέπει να υποστηρίζει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(α) αναζήτηση με λέξεις κλειδιά και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(β) αναζήτηση πεδίου, δηλαδή, την εμφάνιση όρων σε συγκεκριμένα πεδία (στον τίτλο,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abstract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full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text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(γ) έναν ακόμα τρόπο αναζήτησης της επιλογής σας</a:t>
            </a:r>
          </a:p>
        </p:txBody>
      </p:sp>
    </p:spTree>
    <p:extLst>
      <p:ext uri="{BB962C8B-B14F-4D97-AF65-F5344CB8AC3E}">
        <p14:creationId xmlns:p14="http://schemas.microsoft.com/office/powerpoint/2010/main" val="720044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277" y="1412776"/>
            <a:ext cx="8634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tx1"/>
                </a:solidFill>
                <a:latin typeface="+mn-lt"/>
              </a:rPr>
              <a:t>Αναζήτηση</a:t>
            </a:r>
            <a:r>
              <a:rPr lang="el-GR" b="1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8CDC6D-A5CE-42F4-AEB5-E6EA215301D1}"/>
              </a:ext>
            </a:extLst>
          </p:cNvPr>
          <p:cNvSpPr txBox="1"/>
          <p:nvPr/>
        </p:nvSpPr>
        <p:spPr>
          <a:xfrm>
            <a:off x="395536" y="263691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 να διατηρεί  πληροφορία από την </a:t>
            </a:r>
            <a:r>
              <a:rPr lang="el-GR" dirty="0">
                <a:solidFill>
                  <a:srgbClr val="336699"/>
                </a:solidFill>
                <a:latin typeface="+mn-lt"/>
              </a:rPr>
              <a:t>ιστορία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των αναζητήσεων. Χρησιμοποιείστε αυτήν την πληροφορία για να προτείνετε εναλλακτικά ερωτήματα.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rgbClr val="336699"/>
                </a:solidFill>
                <a:latin typeface="+mn-lt"/>
              </a:rPr>
              <a:t>Προαιρετικό ερώτημα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: συμπεριλάβατε στο έγγραφο και το όνομα του συγγραφέα και υποστηρίξτε αναζήτηση πεδίου και με το όνομα</a:t>
            </a:r>
          </a:p>
        </p:txBody>
      </p:sp>
    </p:spTree>
    <p:extLst>
      <p:ext uri="{BB962C8B-B14F-4D97-AF65-F5344CB8AC3E}">
        <p14:creationId xmlns:p14="http://schemas.microsoft.com/office/powerpoint/2010/main" val="295524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ευρετήρια και ευρετήρια ζώνης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00100" y="1710874"/>
            <a:ext cx="7543800" cy="3048000"/>
          </a:xfrm>
        </p:spPr>
        <p:txBody>
          <a:bodyPr>
            <a:noAutofit/>
          </a:bodyPr>
          <a:lstStyle/>
          <a:p>
            <a:r>
              <a:rPr lang="el-GR" sz="2400" i="1" dirty="0">
                <a:ea typeface="ＭＳ Ｐゴシック" pitchFamily="34" charset="-128"/>
              </a:rPr>
              <a:t>Για αρκετά έγγραφα εκτός του κειμένου, επιπρόσθετη πληροφορία είναι χωρισμένα σε τμήματα </a:t>
            </a:r>
            <a:r>
              <a:rPr lang="el-GR" sz="2400" dirty="0">
                <a:ea typeface="ＭＳ Ｐゴシック" pitchFamily="34" charset="-128"/>
              </a:rPr>
              <a:t>με διαφορετική σημασία</a:t>
            </a:r>
            <a:r>
              <a:rPr lang="en-US" sz="2400" dirty="0">
                <a:ea typeface="ＭＳ Ｐゴシック" pitchFamily="34" charset="-128"/>
              </a:rPr>
              <a:t>:</a:t>
            </a:r>
          </a:p>
          <a:p>
            <a:pPr lvl="1"/>
            <a:r>
              <a:rPr lang="el-GR" sz="2400" dirty="0">
                <a:ea typeface="ＭＳ Ｐゴシック" pitchFamily="34" charset="-128"/>
              </a:rPr>
              <a:t>Συγγραφέας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>
                <a:ea typeface="ＭＳ Ｐゴシック" pitchFamily="34" charset="-128"/>
              </a:rPr>
              <a:t>Τίτλος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>
                <a:ea typeface="ＭＳ Ｐゴシック" pitchFamily="34" charset="-128"/>
              </a:rPr>
              <a:t>Ημερομηνία δημοσίευσης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>
                <a:ea typeface="ＭＳ Ｐゴシック" pitchFamily="34" charset="-128"/>
              </a:rPr>
              <a:t>Γλώσσα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 err="1">
                <a:ea typeface="ＭＳ Ｐゴシック" pitchFamily="34" charset="-128"/>
              </a:rPr>
              <a:t>κλπ</a:t>
            </a:r>
            <a:endParaRPr lang="el-GR" sz="2400" dirty="0">
              <a:ea typeface="ＭＳ Ｐゴシック" pitchFamily="34" charset="-128"/>
            </a:endParaRPr>
          </a:p>
          <a:p>
            <a:pPr marL="342900" lvl="1" indent="0">
              <a:buNone/>
            </a:pPr>
            <a:endParaRPr lang="en-US" sz="2400" dirty="0">
              <a:ea typeface="ＭＳ Ｐゴシック" pitchFamily="34" charset="-128"/>
            </a:endParaRPr>
          </a:p>
          <a:p>
            <a:r>
              <a:rPr lang="el-GR" sz="2400" dirty="0">
                <a:ea typeface="ＭＳ Ｐゴシック" pitchFamily="34" charset="-128"/>
              </a:rPr>
              <a:t>Καλούνται και </a:t>
            </a:r>
            <a:r>
              <a:rPr lang="el-GR" sz="2400" dirty="0" err="1">
                <a:ea typeface="ＭＳ Ｐゴシック" pitchFamily="34" charset="-128"/>
              </a:rPr>
              <a:t>μεταδεδομένα</a:t>
            </a:r>
            <a:r>
              <a:rPr lang="el-GR" sz="2400" dirty="0">
                <a:ea typeface="ＭＳ Ｐゴシック" pitchFamily="34" charset="-128"/>
              </a:rPr>
              <a:t> (</a:t>
            </a:r>
            <a:r>
              <a:rPr lang="en-US" sz="2400" dirty="0">
                <a:ea typeface="ＭＳ Ｐゴシック" pitchFamily="34" charset="-128"/>
              </a:rPr>
              <a:t>metadata) </a:t>
            </a:r>
            <a:r>
              <a:rPr lang="el-GR" sz="2400" dirty="0">
                <a:ea typeface="ＭＳ Ｐゴシック" pitchFamily="34" charset="-128"/>
              </a:rPr>
              <a:t>του εγγράφου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27493984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035" y="1335357"/>
            <a:ext cx="86274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Παρουσίαση Αποτελεσμάτων.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θα πρέπει να παρουσιάζει τα αποτελέσματα σε διάταξη με βάση τη συνάφεια τους με το ερώτημα.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θα πρέπει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παρουσιάζει τα αποτελέσματα ανά 10, με δυνατότητα στο χρήστη να προχωρήσει στα επόμενα.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Οι λέξεις κλειδιά να παρουσιάζονται τονισμένες στο αποτέλεσμα.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Να παρέχει δυνατότητα αναδιάταξης των αποτελεσμάτων με βάση τη χρονιά που εμφανίστηκε το άρθρο.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4863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642B4-8A5B-91B5-CC8A-9F229558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Εργασία: Προαιρετικό ερώτημα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68EBC4-A9CB-A3E5-7737-394DE21B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0B7BF6-9758-9404-17C7-C08A9769DCA8}"/>
              </a:ext>
            </a:extLst>
          </p:cNvPr>
          <p:cNvSpPr txBox="1"/>
          <p:nvPr/>
        </p:nvSpPr>
        <p:spPr>
          <a:xfrm>
            <a:off x="539552" y="184482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Προαιρετικό Ερώτημα.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θα πρέπει να παρέχει τη δυνατότητα σημασιολογικής ανάκτησης (λεπτομερής εκφώνηση θα δοθεί τις επόμενες εβδομάδες).</a:t>
            </a:r>
          </a:p>
        </p:txBody>
      </p:sp>
    </p:spTree>
    <p:extLst>
      <p:ext uri="{BB962C8B-B14F-4D97-AF65-F5344CB8AC3E}">
        <p14:creationId xmlns:p14="http://schemas.microsoft.com/office/powerpoint/2010/main" val="5103526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1: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Δύο στόχοι: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(1) Εξοικείωση με  τη συλλογή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(2) Αρχικά βήματα υλοποίησης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	(2α) Εγκατάσταση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(2b)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Αρχικός σχεδιασμός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E2E9D-9EEF-43B3-AEAA-04A77F52217A}"/>
              </a:ext>
            </a:extLst>
          </p:cNvPr>
          <p:cNvSpPr txBox="1"/>
          <p:nvPr/>
        </p:nvSpPr>
        <p:spPr>
          <a:xfrm>
            <a:off x="359532" y="4054051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Τι θα παραδώσετε: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link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 που θα περιέχει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συλλογής και του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Document (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ποια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fields)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Μια σύντομη (1-2 σελίδες) αρχική περιγραφή του συστήματος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3974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2: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Στόχος: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Ολοκλήρωση της εργασίας</a:t>
            </a:r>
          </a:p>
          <a:p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b="1" dirty="0">
                <a:solidFill>
                  <a:schemeClr val="tx1"/>
                </a:solidFill>
                <a:latin typeface="+mn-lt"/>
              </a:rPr>
              <a:t>Τι θα παραδώσετε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σελίδα: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εργασίας (κείμενο)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Πηγαίος κώδικας</a:t>
            </a:r>
          </a:p>
        </p:txBody>
      </p:sp>
    </p:spTree>
    <p:extLst>
      <p:ext uri="{BB962C8B-B14F-4D97-AF65-F5344CB8AC3E}">
        <p14:creationId xmlns:p14="http://schemas.microsoft.com/office/powerpoint/2010/main" val="12833259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490792" cy="1349896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</a:p>
          <a:p>
            <a:pPr eaLnBrk="1" hangingPunct="1"/>
            <a:r>
              <a:rPr lang="el-GR" sz="3200" dirty="0">
                <a:ea typeface="ＭＳ Ｐゴシック" pitchFamily="-112" charset="-128"/>
              </a:rPr>
              <a:t>Παρουσίαση Αποτελεσμάτων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000" dirty="0">
                <a:ea typeface="ＭＳ Ｐゴシック" pitchFamily="-112" charset="-128"/>
              </a:rPr>
              <a:t>.</a:t>
            </a:r>
            <a:endParaRPr lang="en-US" sz="2000" dirty="0">
              <a:ea typeface="ＭＳ Ｐゴシック" pitchFamily="-112" charset="-128"/>
            </a:endParaRP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DDB29-932A-4CFB-9C68-1D6645413954}"/>
              </a:ext>
            </a:extLst>
          </p:cNvPr>
          <p:cNvSpPr txBox="1"/>
          <p:nvPr/>
        </p:nvSpPr>
        <p:spPr>
          <a:xfrm>
            <a:off x="4953000" y="6357298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3</a:t>
            </a: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-202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272968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34350" cy="175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Αφού έχουμε διατάξει τα έγγραφα που ταιριάζουν με το ερώτημα, θέλουμε να τα παρουσιάσουμε στο χρήστη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Πιο συχνά ως μια λίστα από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τίτλους</a:t>
            </a:r>
            <a:r>
              <a:rPr lang="el-GR" sz="2400" dirty="0">
                <a:ea typeface="ＭＳ Ｐゴシック" charset="-128"/>
              </a:rPr>
              <a:t> εγγράφων, </a:t>
            </a:r>
            <a:r>
              <a:rPr lang="en-US" sz="2400" dirty="0">
                <a:ea typeface="ＭＳ Ｐゴシック" charset="-128"/>
              </a:rPr>
              <a:t>URL,</a:t>
            </a:r>
            <a:r>
              <a:rPr lang="el-GR" sz="2400" dirty="0">
                <a:ea typeface="ＭＳ Ｐゴシック" charset="-128"/>
              </a:rPr>
              <a:t> μαζί με μια μικρή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περίληψη</a:t>
            </a:r>
            <a:r>
              <a:rPr lang="el-GR" sz="2400" dirty="0">
                <a:ea typeface="ＭＳ Ｐゴシック" charset="-128"/>
              </a:rPr>
              <a:t> (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result snippet</a:t>
            </a:r>
            <a:r>
              <a:rPr lang="en-US" sz="2400" dirty="0">
                <a:ea typeface="ＭＳ Ｐゴシック" charset="-128"/>
              </a:rPr>
              <a:t>)</a:t>
            </a:r>
            <a:r>
              <a:rPr lang="el-GR" sz="2400" dirty="0">
                <a:ea typeface="ＭＳ Ｐゴシック" charset="-128"/>
              </a:rPr>
              <a:t>, </a:t>
            </a:r>
            <a:r>
              <a:rPr lang="en-US" sz="2400" dirty="0">
                <a:ea typeface="ＭＳ Ｐゴシック" charset="-128"/>
              </a:rPr>
              <a:t>aka “10 blue links”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49157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7912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31418825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>
                <a:ea typeface="ＭＳ Ｐゴシック" charset="-128"/>
              </a:rPr>
              <a:t>Η περιγραφή του εγγράφου είναι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κρίσιμη</a:t>
            </a:r>
            <a:r>
              <a:rPr lang="el-GR" sz="2400" dirty="0">
                <a:ea typeface="ＭＳ Ｐゴシック" charset="-128"/>
              </a:rPr>
              <a:t> γιατί συχνά οι χρήστες βασίζονται σε αυτήν για να αποφασίσουν αν το έγγραφο είναι σχετικό</a:t>
            </a:r>
          </a:p>
          <a:p>
            <a:pPr lvl="1" eaLnBrk="1" hangingPunct="1"/>
            <a:r>
              <a:rPr lang="el-GR" sz="2000" dirty="0">
                <a:ea typeface="ＭＳ Ｐゴシック" charset="-128"/>
              </a:rPr>
              <a:t>Δε χρειάζεται να διαλέξουν ένα-ένα τα έγγραφα με τη σειρά</a:t>
            </a:r>
            <a:endParaRPr lang="en-US" sz="2000" dirty="0"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11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Ο τίτλος αυτόματα από 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μεταδεδομένα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, αλλά πώς να υπολογίσουμε τις  περιλήψεις;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026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67750" y="1722337"/>
            <a:ext cx="8134350" cy="1752600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l-GR" sz="3200" dirty="0">
                <a:ea typeface="ＭＳ Ｐゴシック" charset="-128"/>
              </a:rPr>
              <a:t>Δύο βασικά είδη περιλήψεων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800" dirty="0"/>
              <a:t> Μια </a:t>
            </a: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στατική περίληψη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800" dirty="0"/>
              <a:t>(</a:t>
            </a:r>
            <a:r>
              <a:rPr lang="en-US" sz="2800" dirty="0"/>
              <a:t>static summary</a:t>
            </a:r>
            <a:r>
              <a:rPr lang="el-GR" sz="2800" dirty="0"/>
              <a:t>) ενός εγγράφου είναι πάντα η ίδια </a:t>
            </a:r>
            <a:r>
              <a:rPr lang="el-GR" sz="2800" i="1" dirty="0"/>
              <a:t>ανεξάρτητα από το ερώτημα </a:t>
            </a:r>
            <a:r>
              <a:rPr lang="en-US" sz="2800" i="1" dirty="0"/>
              <a:t> </a:t>
            </a:r>
            <a:r>
              <a:rPr lang="el-GR" sz="2800" dirty="0"/>
              <a:t>που έθεσε ο χρήστης</a:t>
            </a:r>
            <a:endParaRPr lang="en-US" sz="2800" dirty="0"/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800" dirty="0"/>
              <a:t> Μια </a:t>
            </a: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δυναμική περίληψη </a:t>
            </a:r>
            <a:r>
              <a:rPr lang="el-GR" sz="2800" dirty="0"/>
              <a:t>(</a:t>
            </a:r>
            <a:r>
              <a:rPr lang="en-US" sz="2800" dirty="0"/>
              <a:t>dynamic summary) </a:t>
            </a:r>
            <a:r>
              <a:rPr lang="el-GR" sz="2800" dirty="0"/>
              <a:t>εξαρτάται από το ερώτημα </a:t>
            </a:r>
            <a:r>
              <a:rPr lang="en-US" sz="2800" dirty="0"/>
              <a:t>(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query-dependent</a:t>
            </a:r>
            <a:r>
              <a:rPr lang="en-US" sz="2800" dirty="0"/>
              <a:t>). </a:t>
            </a:r>
            <a:r>
              <a:rPr lang="el-GR" sz="2800" dirty="0"/>
              <a:t>Προσπαθεί να εξηγήσει γιατί το έγγραφο ανακτήθηκε για το </a:t>
            </a:r>
            <a:r>
              <a:rPr lang="el-GR" sz="2800" i="1" dirty="0"/>
              <a:t>συγκεκριμένο</a:t>
            </a:r>
            <a:r>
              <a:rPr lang="el-GR" sz="2800" dirty="0"/>
              <a:t> κάθε φορά ερώτημα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l-GR" sz="2800" dirty="0"/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3818745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493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Στατικές Περιλήψεις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129540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Σε ένα τυπικό σύστημα η στατική περίληψη είναι ένα υποσύνολο του εγγράφου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Απλός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ευριστικός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: οι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πρώτες περίπου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50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λέξεις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του εγγράφου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cached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κατά τη δημιουργία του ευρετηρίου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Πιο εξελιγμένες μέθοδοι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(text summarization)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– βρες από κάθε έγγραφο κάποιες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σημαντικές προτάσεις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Απλή γλωσσολογική επεξεργασία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NLP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με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ευριστικά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για να βαθμολογηθεί κάθε πρόταση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(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πληροφορία θέσης: πρώτη και τελευταία παράγραφος, πρώτη και τελευταία πρόταση στην παράγραφο, και περιεχομένου: σημαντικές λέξεις)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Η περίληψη αποτελείται από τις προτάσεις με το μεγαλύτερο βαθμό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Ή και πιο περίπλοκη γλωσσολογική επεξεργασία για τη σύνθεση/δημιουργία περίληψης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8750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43974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430404" y="1313299"/>
            <a:ext cx="8134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Παρουσίασε ένα ή περισσότερα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«παράθυρα»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windows, snippets)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μέσα στο έγγραφο που να περιέχουν αρκετούς από τους όρους του ερωτήματος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-128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112" charset="2"/>
              <a:buChar char="§"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“KWIC” snippets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: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αναπαράσταση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Keyword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in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Context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46482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093F6B-F760-412B-A04D-6C8D5F5029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-112" charset="0"/>
              <a:ea typeface="+mn-ea"/>
              <a:cs typeface="Arial Unicode MS" pitchFamily="-112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287838"/>
            <a:ext cx="8972550" cy="741362"/>
            <a:chOff x="76200" y="4287838"/>
            <a:chExt cx="8972550" cy="741362"/>
          </a:xfrm>
        </p:grpSpPr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4319588"/>
              <a:ext cx="3886200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2400" y="4287838"/>
              <a:ext cx="5086350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3962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514725"/>
            <a:ext cx="5092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675" y="5164138"/>
            <a:ext cx="9077325" cy="855662"/>
            <a:chOff x="66675" y="5164138"/>
            <a:chExt cx="9077325" cy="855662"/>
          </a:xfrm>
        </p:grpSpPr>
        <p:pic>
          <p:nvPicPr>
            <p:cNvPr id="15" name="Picture 10" descr="PPTAC6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6200" y="5164138"/>
              <a:ext cx="5257800" cy="855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PPTAE7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75" y="5257800"/>
              <a:ext cx="3743325" cy="40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5F7A494-F183-4F7F-A945-12743A885168}"/>
                  </a:ext>
                </a:extLst>
              </p14:cNvPr>
              <p14:cNvContentPartPr/>
              <p14:nvPr/>
            </p14:nvContentPartPr>
            <p14:xfrm>
              <a:off x="4042866" y="4554973"/>
              <a:ext cx="1128240" cy="79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5F7A494-F183-4F7F-A945-12743A88516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33866" y="4545973"/>
                <a:ext cx="1145880" cy="9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131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ερωτήματα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987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34" charset="-128"/>
              </a:rPr>
              <a:t>Συχνά αναζήτηση με βάση τα </a:t>
            </a:r>
            <a:r>
              <a:rPr lang="el-GR" sz="2400" dirty="0" err="1">
                <a:ea typeface="ＭＳ Ｐゴシック" pitchFamily="34" charset="-128"/>
              </a:rPr>
              <a:t>μεταδεδομένα</a:t>
            </a:r>
            <a:r>
              <a:rPr lang="el-GR" sz="2400" dirty="0">
                <a:ea typeface="ＭＳ Ｐゴシック" pitchFamily="34" charset="-128"/>
              </a:rPr>
              <a:t> </a:t>
            </a:r>
          </a:p>
          <a:p>
            <a:pPr marL="0" indent="0" algn="just">
              <a:buNone/>
            </a:pPr>
            <a:endParaRPr lang="el-GR" sz="2400" dirty="0">
              <a:ea typeface="ＭＳ Ｐゴシック" pitchFamily="34" charset="-12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Π.χ., βρες όλα τα έγγραφα που έγγραψε ο </a:t>
            </a:r>
            <a:r>
              <a:rPr lang="en-US" sz="2000" dirty="0">
                <a:ea typeface="ＭＳ Ｐゴシック" pitchFamily="34" charset="-128"/>
              </a:rPr>
              <a:t>William Shakespeare </a:t>
            </a:r>
            <a:r>
              <a:rPr lang="el-GR" sz="2000" dirty="0">
                <a:ea typeface="ＭＳ Ｐゴシック" pitchFamily="34" charset="-128"/>
              </a:rPr>
              <a:t>το </a:t>
            </a:r>
            <a:r>
              <a:rPr lang="en-US" sz="2000" dirty="0">
                <a:ea typeface="ＭＳ Ｐゴシック" pitchFamily="34" charset="-128"/>
              </a:rPr>
              <a:t>1601, </a:t>
            </a:r>
            <a:r>
              <a:rPr lang="el-GR" sz="2000" dirty="0">
                <a:ea typeface="ＭＳ Ｐゴシック" pitchFamily="34" charset="-128"/>
              </a:rPr>
              <a:t>που περιέχουν τις λέξεις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n-US" sz="2000" i="1" dirty="0">
                <a:ea typeface="ＭＳ Ｐゴシック" pitchFamily="34" charset="-128"/>
              </a:rPr>
              <a:t>alas poor </a:t>
            </a:r>
            <a:r>
              <a:rPr lang="en-US" sz="2000" i="1" dirty="0" err="1">
                <a:ea typeface="ＭＳ Ｐゴシック" pitchFamily="34" charset="-128"/>
              </a:rPr>
              <a:t>Yorick</a:t>
            </a:r>
            <a:endParaRPr lang="en-US" sz="2000" i="1" dirty="0">
              <a:ea typeface="ＭＳ Ｐゴシック" pitchFamily="34" charset="-12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Year = 1601 </a:t>
            </a:r>
            <a:r>
              <a:rPr lang="el-GR" sz="2000" dirty="0">
                <a:ea typeface="ＭＳ Ｐゴシック" pitchFamily="34" charset="-128"/>
              </a:rPr>
              <a:t>είναι παράδειγμα ενός πεδίου </a:t>
            </a:r>
            <a:r>
              <a:rPr lang="en-US" sz="2000" dirty="0">
                <a:ea typeface="ＭＳ Ｐゴシック" pitchFamily="34" charset="-128"/>
              </a:rPr>
              <a:t>(field)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Επίσης</a:t>
            </a:r>
            <a:r>
              <a:rPr lang="en-US" sz="2000" dirty="0">
                <a:ea typeface="ＭＳ Ｐゴシック" pitchFamily="34" charset="-128"/>
              </a:rPr>
              <a:t>, author last name = </a:t>
            </a:r>
            <a:r>
              <a:rPr lang="en-US" sz="2000" dirty="0" err="1">
                <a:ea typeface="ＭＳ Ｐゴシック" pitchFamily="34" charset="-128"/>
              </a:rPr>
              <a:t>shakespeare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l-GR" sz="2000" dirty="0" err="1">
                <a:ea typeface="ＭＳ Ｐゴシック" pitchFamily="34" charset="-128"/>
              </a:rPr>
              <a:t>κλπ</a:t>
            </a:r>
            <a:endParaRPr lang="en-US" sz="2000" dirty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34" charset="-128"/>
              </a:rPr>
              <a:t>Ερωτήματα με πεδία (παραμετρικά ερωτήματα) συνήθως ερμηνεύονται ως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συζευκτικά</a:t>
            </a:r>
            <a:r>
              <a:rPr lang="el-GR" sz="2400" dirty="0">
                <a:ea typeface="ＭＳ Ｐゴシック" pitchFamily="34" charset="-128"/>
              </a:rPr>
              <a:t> (</a:t>
            </a:r>
            <a:r>
              <a:rPr lang="en-US" sz="2400" dirty="0">
                <a:ea typeface="ＭＳ Ｐゴシック" pitchFamily="34" charset="-128"/>
              </a:rPr>
              <a:t>conjunction, </a:t>
            </a:r>
            <a:r>
              <a:rPr lang="el-GR" sz="2400" dirty="0">
                <a:ea typeface="ＭＳ Ｐゴシック" pitchFamily="34" charset="-128"/>
              </a:rPr>
              <a:t>σύνδεση με</a:t>
            </a:r>
            <a:r>
              <a:rPr lang="en-US" sz="2400" dirty="0">
                <a:ea typeface="ＭＳ Ｐゴシック" pitchFamily="34" charset="-128"/>
              </a:rPr>
              <a:t> AND) </a:t>
            </a:r>
            <a:r>
              <a:rPr lang="el-GR" sz="2400" dirty="0">
                <a:ea typeface="ＭＳ Ｐゴシック" pitchFamily="34" charset="-128"/>
              </a:rPr>
              <a:t>πρέπει να ισχύουν όλα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9555609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21905" y="2043319"/>
            <a:ext cx="8229600" cy="3048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Για τον υπολογισμό τους </a:t>
            </a:r>
            <a:r>
              <a:rPr lang="el-GR" sz="2400" i="1" dirty="0">
                <a:ea typeface="ＭＳ Ｐゴシック" charset="-128"/>
              </a:rPr>
              <a:t>χρειαζόμαστε τα ίδια τα έγγραφα </a:t>
            </a:r>
            <a:r>
              <a:rPr lang="el-GR" sz="2400" dirty="0">
                <a:ea typeface="ＭＳ Ｐゴシック" charset="-128"/>
              </a:rPr>
              <a:t>(δεν αρκεί το ευρετήριο)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charset="-128"/>
              </a:rPr>
              <a:t>Cache </a:t>
            </a:r>
            <a:r>
              <a:rPr lang="el-GR" sz="2400" dirty="0">
                <a:ea typeface="ＭＳ Ｐゴシック" charset="-128"/>
              </a:rPr>
              <a:t>εγγράφων – που πρέπει να ανανεώνεται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Συχνά όχι όλο το έγγραφο αν είναι πολύ μεγάλο, αλλά κάποιο πρόθεμα του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Βρες μικρά παράθυρα στα έγγραφα που περιέχουν όρους του ερωτήματος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Απαιτεί γρήγορη αναζήτηση παράθυρου στην </a:t>
            </a:r>
            <a:r>
              <a:rPr lang="en-US" sz="2400" dirty="0">
                <a:ea typeface="ＭＳ Ｐゴシック" charset="-128"/>
              </a:rPr>
              <a:t>cache</a:t>
            </a:r>
            <a:r>
              <a:rPr lang="el-GR" sz="2400" dirty="0">
                <a:ea typeface="ＭＳ Ｐゴシック" charset="-128"/>
              </a:rPr>
              <a:t> των εγγράφων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 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32912147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962025" y="2057400"/>
            <a:ext cx="7219950" cy="2819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Βαθμολόγησε κάθε παράθυρο ως προς το ερώτημα </a:t>
            </a:r>
            <a:endParaRPr lang="en-US" sz="2400" dirty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Με βάση διάφορα χαρακτηριστικά: το πλάτος του παραθύρου, τη θέση του στο έγγραφο, κλπ</a:t>
            </a:r>
            <a:endParaRPr lang="en-US" sz="2400" dirty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Συνδύασε τα χαρακτηριστικά </a:t>
            </a:r>
            <a:endParaRPr lang="en-US" sz="2400" baseline="30000" dirty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Δύσκολο να εκτιμηθεί η ποιότητα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charset="-128"/>
              </a:rPr>
              <a:t>Positional indexes </a:t>
            </a:r>
            <a:endParaRPr lang="el-GR" sz="2400" dirty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Ο χώρος που διατίθεται για τα παράθυρα είναι μικρός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7149481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Query: “new guinea economic development”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Snippets (in bold)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that were extracted from a document: . . .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 Unicode MS" pitchFamily="-11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In recent years, Papua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New Guinea has faced severe economic difficulties and</a:t>
            </a:r>
            <a:r>
              <a:rPr kumimoji="0" lang="el-G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economic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growth has slowed, partly as a result of weak governance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and civil war, and partly as a result of external factors such as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Bougainville civil war which led to the closure in 1989 of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Panguna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mine (at that time the most important foreign exchange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earner and contributor to Government finances), the Asian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financial crisis, a decline in the prices of gold and copper, and a fall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in the production of oil.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PNG’s economic development record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over the past few years is evidence that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governance issues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underly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many of the country’s problems. Good governance, which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may be defined as the transparent and accountable management of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human, natural, economic and financial resources for the purposes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of equitable and sustainable development, flows from proper public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sector management, efficient fiscal and accounting mechanisms,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and a willingness to make service delivery a priority in practice. . . .</a:t>
            </a:r>
          </a:p>
        </p:txBody>
      </p:sp>
    </p:spTree>
    <p:extLst>
      <p:ext uri="{BB962C8B-B14F-4D97-AF65-F5344CB8AC3E}">
        <p14:creationId xmlns:p14="http://schemas.microsoft.com/office/powerpoint/2010/main" val="28045315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Quicklinks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886700" cy="4351338"/>
          </a:xfrm>
        </p:spPr>
        <p:txBody>
          <a:bodyPr/>
          <a:lstStyle/>
          <a:p>
            <a:r>
              <a:rPr lang="el-GR" sz="2400" dirty="0">
                <a:ea typeface="ＭＳ Ｐゴシック" charset="-128"/>
              </a:rPr>
              <a:t>Για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>
                <a:ea typeface="ＭＳ Ｐゴシック" charset="-128"/>
              </a:rPr>
              <a:t>navigational query </a:t>
            </a:r>
            <a:r>
              <a:rPr lang="el-GR" sz="2400" i="1" dirty="0">
                <a:ea typeface="ＭＳ Ｐゴシック" charset="-128"/>
              </a:rPr>
              <a:t>(όταν ψάχνουμε μια συγκεκριμένη σελίδα) </a:t>
            </a:r>
            <a:r>
              <a:rPr lang="el-GR" sz="2400" dirty="0">
                <a:ea typeface="ＭＳ Ｐゴシック" charset="-128"/>
              </a:rPr>
              <a:t>όπως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b="1" i="1" dirty="0">
                <a:ea typeface="ＭＳ Ｐゴシック" charset="-128"/>
              </a:rPr>
              <a:t>united airlines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οι χρήστες πιθανόν να ικανοποιούνται από τη σελίδα </a:t>
            </a:r>
            <a:r>
              <a:rPr lang="en-US" sz="2400" u="sng" dirty="0">
                <a:ea typeface="ＭＳ Ｐゴシック" charset="-128"/>
                <a:hlinkClick r:id="rId2"/>
              </a:rPr>
              <a:t>www.united.com</a:t>
            </a:r>
            <a:endParaRPr lang="en-US" sz="2400" u="sng" dirty="0">
              <a:ea typeface="ＭＳ Ｐゴシック" charset="-128"/>
            </a:endParaRPr>
          </a:p>
          <a:p>
            <a:r>
              <a:rPr lang="en-US" sz="2400" dirty="0" err="1">
                <a:ea typeface="ＭＳ Ｐゴシック" charset="-128"/>
              </a:rPr>
              <a:t>Quicklinks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παρέχουν </a:t>
            </a:r>
            <a:r>
              <a:rPr lang="en-US" sz="2400" dirty="0">
                <a:ea typeface="ＭＳ Ｐゴシック" charset="-128"/>
              </a:rPr>
              <a:t>navigational cues </a:t>
            </a:r>
            <a:r>
              <a:rPr lang="el-GR" sz="2400" dirty="0">
                <a:ea typeface="ＭＳ Ｐゴシック" charset="-128"/>
              </a:rPr>
              <a:t>σε αυτή τη σελίδα</a:t>
            </a:r>
            <a:endParaRPr lang="en-US" sz="2400" dirty="0">
              <a:ea typeface="ＭＳ Ｐゴシック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6E8A31-BBAD-4735-84EB-43F3899EEC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54277" name="Picture 4" descr="PPTA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0"/>
            <a:ext cx="5943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1534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>
              <a:ea typeface="ＭＳ Ｐゴシック" charset="-128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AA3FA-2F1A-4250-BCA8-8900AE466BD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55301" name="Content Placeholder 6" descr="PPTAF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5" descr="PPTAF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429000"/>
            <a:ext cx="6534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0419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Εναλλακτικές αναπαραστάσεις; 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AFFBDA-540C-4AD4-9224-68CF4A21F6E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56324" name="Picture 6" descr="PPT48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238375"/>
            <a:ext cx="8401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84234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tx1"/>
                </a:solidFill>
                <a:latin typeface="+mn-lt"/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Παραμετρική αναζήτηση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9190B-40F4-4D14-B8A7-A8F5BA31F2B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03699"/>
            <a:ext cx="5476874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6.1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57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80060" y="281940"/>
            <a:ext cx="82296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Ζώνη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503872" y="2209800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Η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ζώνη</a:t>
            </a:r>
            <a:r>
              <a:rPr lang="el-G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(</a:t>
            </a:r>
            <a:r>
              <a:rPr lang="en-US" u="sng" dirty="0">
                <a:ea typeface="ＭＳ Ｐゴシック" pitchFamily="34" charset="-128"/>
              </a:rPr>
              <a:t>zone</a:t>
            </a:r>
            <a:r>
              <a:rPr lang="el-GR" dirty="0">
                <a:ea typeface="ＭＳ Ｐゴシック" pitchFamily="34" charset="-128"/>
              </a:rPr>
              <a:t>) είναι μια περιοχή ενός εγγράφου που περιέχει κείμενο, π.χ.,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Title</a:t>
            </a:r>
            <a:r>
              <a:rPr lang="el-GR" dirty="0">
                <a:ea typeface="ＭＳ Ｐゴシック" pitchFamily="34" charset="-128"/>
              </a:rPr>
              <a:t> (τίτλος) 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Abstract</a:t>
            </a:r>
            <a:r>
              <a:rPr lang="el-GR" dirty="0">
                <a:ea typeface="ＭＳ Ｐゴシック" pitchFamily="34" charset="-128"/>
              </a:rPr>
              <a:t> (περίληψη)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References </a:t>
            </a:r>
            <a:r>
              <a:rPr lang="el-GR" dirty="0">
                <a:ea typeface="ＭＳ Ｐゴシック" pitchFamily="34" charset="-128"/>
              </a:rPr>
              <a:t>(αναφορές) </a:t>
            </a:r>
            <a:r>
              <a:rPr lang="en-US" dirty="0">
                <a:ea typeface="ＭＳ Ｐゴシック" pitchFamily="34" charset="-128"/>
              </a:rPr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Πρέπει να τροποποιήσουμε τα ευρετήρια ώστε να επιτρέψουμε σχετικά ερωτήματα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όπως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πχ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l-GR" dirty="0">
                <a:ea typeface="ＭＳ Ｐゴシック" pitchFamily="34" charset="-128"/>
              </a:rPr>
              <a:t>βρες έγγραφα με τον όρο «</a:t>
            </a:r>
            <a:r>
              <a:rPr lang="en-US" dirty="0">
                <a:ea typeface="ＭＳ Ｐゴシック" pitchFamily="34" charset="-128"/>
              </a:rPr>
              <a:t>merchant</a:t>
            </a:r>
            <a:r>
              <a:rPr lang="el-GR" dirty="0">
                <a:ea typeface="ＭＳ Ｐゴシック" pitchFamily="34" charset="-128"/>
              </a:rPr>
              <a:t>» στον τίτλο τους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dirty="0">
              <a:ea typeface="ＭＳ Ｐゴシック" pitchFamily="34" charset="-128"/>
            </a:endParaRPr>
          </a:p>
          <a:p>
            <a:pPr marL="171450" lvl="1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sz="2100" dirty="0">
                <a:ea typeface="ＭＳ Ｐゴシック" pitchFamily="34" charset="-128"/>
              </a:rPr>
              <a:t>Επίσης χρήσιμα αν θέλουμε να δώσουμε </a:t>
            </a:r>
            <a:r>
              <a:rPr lang="el-GR" sz="21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μεγαλύτερο βάρος </a:t>
            </a:r>
            <a:r>
              <a:rPr lang="el-GR" sz="2100" dirty="0">
                <a:ea typeface="ＭＳ Ｐゴシック" pitchFamily="34" charset="-128"/>
              </a:rPr>
              <a:t>σε εμφανίσεις όρων στον τίτλο ή στην περίληψη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E0AAFD-003B-44C8-B87B-FD5DB17AC142}"/>
              </a:ext>
            </a:extLst>
          </p:cNvPr>
          <p:cNvSpPr txBox="1"/>
          <p:nvPr/>
        </p:nvSpPr>
        <p:spPr>
          <a:xfrm>
            <a:off x="480060" y="1295400"/>
            <a:ext cx="7825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Επίσης, συχνά τα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έγγραφα είναι χωρισμένα σε τμήματα (ζώνες)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με διαφορετική σημασία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5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4805</Words>
  <Application>Microsoft Office PowerPoint</Application>
  <PresentationFormat>On-screen Show (4:3)</PresentationFormat>
  <Paragraphs>704</Paragraphs>
  <Slides>76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76</vt:i4>
      </vt:variant>
    </vt:vector>
  </HeadingPairs>
  <TitlesOfParts>
    <vt:vector size="87" baseType="lpstr">
      <vt:lpstr>ＭＳ Ｐゴシック</vt:lpstr>
      <vt:lpstr>Arial</vt:lpstr>
      <vt:lpstr>Arial Unicode MS</vt:lpstr>
      <vt:lpstr>Calibri</vt:lpstr>
      <vt:lpstr>Calibri Light</vt:lpstr>
      <vt:lpstr>Courier</vt:lpstr>
      <vt:lpstr>Lucida Sans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Περιεχόμενα Παρουσίασης</vt:lpstr>
      <vt:lpstr>PowerPoint Presentation</vt:lpstr>
      <vt:lpstr>Παραμετρικά ευρετήρια και ευρετήρια ζώνης</vt:lpstr>
      <vt:lpstr>Παραμετρικά ερωτήματα</vt:lpstr>
      <vt:lpstr>Παραμετρική αναζήτηση</vt:lpstr>
      <vt:lpstr>Ζώνη</vt:lpstr>
      <vt:lpstr>Ευρετήριο πεδίου</vt:lpstr>
      <vt:lpstr>Επέκταση καταχωρήσεων</vt:lpstr>
      <vt:lpstr>PowerPoint Presentation</vt:lpstr>
      <vt:lpstr>PowerPoint Presentation</vt:lpstr>
      <vt:lpstr>Εισαγωγή</vt:lpstr>
      <vt:lpstr>Εισαγωγή</vt:lpstr>
      <vt:lpstr>PowerPoint Presentation</vt:lpstr>
      <vt:lpstr>Some features (indexing)</vt:lpstr>
      <vt:lpstr>Some features (search)</vt:lpstr>
      <vt:lpstr>PowerPoint Presentation</vt:lpstr>
      <vt:lpstr>Βασικές έννοιες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PowerPoint Presentation</vt:lpstr>
      <vt:lpstr>Lucene in a search system: index</vt:lpstr>
      <vt:lpstr>Step 1: Acquire and build content</vt:lpstr>
      <vt:lpstr>Step 1: Acquire and build content</vt:lpstr>
      <vt:lpstr>PowerPoint Presentation</vt:lpstr>
      <vt:lpstr>PowerPoint Presentation</vt:lpstr>
      <vt:lpstr>PowerPoint Presentation</vt:lpstr>
      <vt:lpstr>PowerPoint Presentation</vt:lpstr>
      <vt:lpstr>Core indexing classes</vt:lpstr>
      <vt:lpstr>PowerPoint Presentation</vt:lpstr>
      <vt:lpstr>Using Field options</vt:lpstr>
      <vt:lpstr>Analyzers</vt:lpstr>
      <vt:lpstr>Analysis examples</vt:lpstr>
      <vt:lpstr>More analysis examples</vt:lpstr>
      <vt:lpstr>PowerPoint Presentation</vt:lpstr>
      <vt:lpstr>Lucene in a search system: search</vt:lpstr>
      <vt:lpstr>Search User Interface (UI)</vt:lpstr>
      <vt:lpstr>Core searching classes</vt:lpstr>
      <vt:lpstr>PowerPoint Presentation</vt:lpstr>
      <vt:lpstr>QueryParser syntax examples</vt:lpstr>
      <vt:lpstr>Scoring</vt:lpstr>
      <vt:lpstr>PowerPoint Presentation</vt:lpstr>
      <vt:lpstr>PowerPoint Presentation</vt:lpstr>
      <vt:lpstr>PowerPoint Presentation</vt:lpstr>
      <vt:lpstr>PowerPoint Presentation</vt:lpstr>
      <vt:lpstr>Elasticsearch</vt:lpstr>
      <vt:lpstr>PowerPoint Presentation</vt:lpstr>
      <vt:lpstr>PowerPoint Presentation</vt:lpstr>
      <vt:lpstr>Βασικές έννοιες</vt:lpstr>
      <vt:lpstr>Συλλογή εγγράγων</vt:lpstr>
      <vt:lpstr>PowerPoint Presentation</vt:lpstr>
      <vt:lpstr>PowerPoint Presentation</vt:lpstr>
      <vt:lpstr>Εργασία</vt:lpstr>
      <vt:lpstr>Εργασία</vt:lpstr>
      <vt:lpstr>Εργασία</vt:lpstr>
      <vt:lpstr>Εργασία</vt:lpstr>
      <vt:lpstr>Εργασία: Προαιρετικό ερώτημα</vt:lpstr>
      <vt:lpstr>Εργασία </vt:lpstr>
      <vt:lpstr>Εργασία</vt:lpstr>
      <vt:lpstr>PowerPoint Presentation</vt:lpstr>
      <vt:lpstr>Περιλήψεις αποτελεσμάτων</vt:lpstr>
      <vt:lpstr>Περιλήψεις αποτελεσμάτων</vt:lpstr>
      <vt:lpstr>Περιλήψεις αποτελεσμάτων</vt:lpstr>
      <vt:lpstr>Στατικές Περιλήψεις</vt:lpstr>
      <vt:lpstr>Δυναμικές Περιλήψεις</vt:lpstr>
      <vt:lpstr>Δυναμικές Περιλήψεις</vt:lpstr>
      <vt:lpstr>Δυναμικές Περιλήψεις</vt:lpstr>
      <vt:lpstr>Δυναμικές Περιλήψεις</vt:lpstr>
      <vt:lpstr>Quicklinks</vt:lpstr>
      <vt:lpstr>PowerPoint Presentation</vt:lpstr>
      <vt:lpstr>Εναλλακτικές αναπαραστάσεις;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EVANGELIA PITOURA</cp:lastModifiedBy>
  <cp:revision>1472</cp:revision>
  <cp:lastPrinted>2009-09-22T15:48:09Z</cp:lastPrinted>
  <dcterms:created xsi:type="dcterms:W3CDTF">2009-09-21T23:46:17Z</dcterms:created>
  <dcterms:modified xsi:type="dcterms:W3CDTF">2024-04-03T05:55:39Z</dcterms:modified>
</cp:coreProperties>
</file>