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  <p:sldMasterId id="2147484022" r:id="rId2"/>
  </p:sldMasterIdLst>
  <p:notesMasterIdLst>
    <p:notesMasterId r:id="rId46"/>
  </p:notesMasterIdLst>
  <p:handoutMasterIdLst>
    <p:handoutMasterId r:id="rId47"/>
  </p:handoutMasterIdLst>
  <p:sldIdLst>
    <p:sldId id="1135" r:id="rId3"/>
    <p:sldId id="1236" r:id="rId4"/>
    <p:sldId id="1216" r:id="rId5"/>
    <p:sldId id="1490" r:id="rId6"/>
    <p:sldId id="1217" r:id="rId7"/>
    <p:sldId id="1488" r:id="rId8"/>
    <p:sldId id="1249" r:id="rId9"/>
    <p:sldId id="1185" r:id="rId10"/>
    <p:sldId id="1218" r:id="rId11"/>
    <p:sldId id="1285" r:id="rId12"/>
    <p:sldId id="1199" r:id="rId13"/>
    <p:sldId id="1214" r:id="rId14"/>
    <p:sldId id="1237" r:id="rId15"/>
    <p:sldId id="1204" r:id="rId16"/>
    <p:sldId id="1487" r:id="rId17"/>
    <p:sldId id="1251" r:id="rId18"/>
    <p:sldId id="1255" r:id="rId19"/>
    <p:sldId id="1259" r:id="rId20"/>
    <p:sldId id="1280" r:id="rId21"/>
    <p:sldId id="1275" r:id="rId22"/>
    <p:sldId id="1269" r:id="rId23"/>
    <p:sldId id="1489" r:id="rId24"/>
    <p:sldId id="1281" r:id="rId25"/>
    <p:sldId id="1282" r:id="rId26"/>
    <p:sldId id="1258" r:id="rId27"/>
    <p:sldId id="1252" r:id="rId28"/>
    <p:sldId id="1253" r:id="rId29"/>
    <p:sldId id="1261" r:id="rId30"/>
    <p:sldId id="1254" r:id="rId31"/>
    <p:sldId id="1287" r:id="rId32"/>
    <p:sldId id="1226" r:id="rId33"/>
    <p:sldId id="1271" r:id="rId34"/>
    <p:sldId id="1278" r:id="rId35"/>
    <p:sldId id="1178" r:id="rId36"/>
    <p:sldId id="1288" r:id="rId37"/>
    <p:sldId id="1230" r:id="rId38"/>
    <p:sldId id="1272" r:id="rId39"/>
    <p:sldId id="1289" r:id="rId40"/>
    <p:sldId id="1233" r:id="rId41"/>
    <p:sldId id="1221" r:id="rId42"/>
    <p:sldId id="1292" r:id="rId43"/>
    <p:sldId id="1234" r:id="rId44"/>
    <p:sldId id="1283" r:id="rId45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PITOURA" initials="EP" lastIdx="1" clrIdx="0">
    <p:extLst>
      <p:ext uri="{19B8F6BF-5375-455C-9EA6-DF929625EA0E}">
        <p15:presenceInfo xmlns:p15="http://schemas.microsoft.com/office/powerpoint/2012/main" userId="EVANGELIA PI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0" autoAdjust="0"/>
    <p:restoredTop sz="96327" autoAdjust="0"/>
  </p:normalViewPr>
  <p:slideViewPr>
    <p:cSldViewPr>
      <p:cViewPr varScale="1">
        <p:scale>
          <a:sx n="106" d="100"/>
          <a:sy n="106" d="100"/>
        </p:scale>
        <p:origin x="1701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87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25.03.2024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2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19994-0B8E-E52A-FD79-6D643293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BC8D981-A48A-D6B3-0E63-0367002FE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347F974-E3E7-E1AB-CA36-5491F2017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CF5D81-1733-CDC9-5868-B023556AAB6E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4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5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A9209C-0F2D-4A2B-81C1-73B1EF730F5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25/3/2024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1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060848"/>
            <a:ext cx="7056784" cy="17750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4000" dirty="0">
                <a:solidFill>
                  <a:schemeClr val="bg1"/>
                </a:solidFill>
                <a:ea typeface="ＭＳ Ｐゴシック" pitchFamily="-112" charset="-128"/>
              </a:rPr>
              <a:t>Εισαγωγή</a:t>
            </a:r>
            <a:r>
              <a:rPr lang="el-GR" sz="2400" dirty="0">
                <a:ea typeface="ＭＳ Ｐゴシック" pitchFamily="-112" charset="-128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1">
                    <a:lumMod val="50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>
              <a:solidFill>
                <a:schemeClr val="accent1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dirty="0">
                <a:ea typeface="ＭＳ Ｐゴシック" pitchFamily="-112" charset="-128"/>
              </a:rPr>
              <a:t>web/</a:t>
            </a:r>
            <a:r>
              <a:rPr lang="el-GR" sz="2800" dirty="0">
                <a:ea typeface="ＭＳ Ｐゴシック" pitchFamily="-112" charset="-128"/>
              </a:rPr>
              <a:t>διαδίκτυο</a:t>
            </a:r>
            <a:r>
              <a:rPr lang="en-US" sz="2800" dirty="0">
                <a:ea typeface="ＭＳ Ｐゴシック" pitchFamily="-112" charset="-128"/>
              </a:rPr>
              <a:t> (search engines)</a:t>
            </a:r>
            <a:endParaRPr lang="el-GR" sz="28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l-GR" sz="2000" dirty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Προσωπική ανάκτηση πληροφορίας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>
                <a:ea typeface="ＭＳ Ｐゴシック" pitchFamily="-112" charset="-128"/>
              </a:rPr>
              <a:t>email,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>
                <a:ea typeface="ＭＳ Ｐゴシック" pitchFamily="-112" charset="-128"/>
              </a:rPr>
              <a:t>light-weight, maintenance-free, …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>
                <a:ea typeface="ＭＳ Ｐゴシック" pitchFamily="-112" charset="-128"/>
              </a:rPr>
              <a:t> (enterprise, institutional)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A</a:t>
            </a:r>
            <a:r>
              <a:rPr lang="el-GR" sz="2800" dirty="0" err="1">
                <a:ea typeface="ＭＳ Ｐゴシック" pitchFamily="-112" charset="-128"/>
              </a:rPr>
              <a:t>ναζήτηση</a:t>
            </a:r>
            <a:r>
              <a:rPr lang="el-GR" sz="2800" dirty="0">
                <a:ea typeface="ＭＳ Ｐゴシック" pitchFamily="-112" charset="-128"/>
              </a:rPr>
              <a:t> ειδικού σκοπού (</a:t>
            </a:r>
            <a:r>
              <a:rPr lang="en-US" sz="2800" dirty="0">
                <a:ea typeface="ＭＳ Ｐゴシック" pitchFamily="-112" charset="-128"/>
              </a:rPr>
              <a:t>domain-specific search)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4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(IR)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αδόμητης φύσης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από μεγάλες συλλογές (συνήθως αποθηκευμένες σε υπολογιστές)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9527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Επιτρέπει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Ερωτήματα με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λέξεις κλειδιά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keyword</a:t>
            </a:r>
            <a:r>
              <a:rPr lang="el-GR" sz="2400" dirty="0">
                <a:ea typeface="ＭＳ Ｐゴシック" pitchFamily="-112" charset="-128"/>
              </a:rPr>
              <a:t>) με πιθανούς τελεστές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>
                <a:ea typeface="ＭＳ Ｐゴシック" pitchFamily="-112" charset="-128"/>
              </a:rPr>
              <a:t>: π.χ., </a:t>
            </a:r>
            <a:endParaRPr lang="en-US" sz="24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Βρες όλες τις </a:t>
            </a:r>
            <a:r>
              <a:rPr lang="en-US" sz="2400" dirty="0">
                <a:ea typeface="ＭＳ Ｐゴシック" pitchFamily="-112" charset="-128"/>
              </a:rPr>
              <a:t>web </a:t>
            </a:r>
            <a:r>
              <a:rPr lang="el-GR" sz="2400" dirty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EAF16-7410-4D68-9999-61DACCD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1D4A2-EEFD-45AB-A8EF-0F3CE6F25BD2}"/>
              </a:ext>
            </a:extLst>
          </p:cNvPr>
          <p:cNvSpPr txBox="1"/>
          <p:nvPr/>
        </p:nvSpPr>
        <p:spPr>
          <a:xfrm>
            <a:off x="179512" y="6260430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https://www.altexsoft.com/blog/structured-unstructured-data/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E46325-B274-4969-A9FE-D77F5883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2" y="239589"/>
            <a:ext cx="5130155" cy="244319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AAA92-DA5A-4C42-9B97-C2CCB7F2C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31154"/>
            <a:ext cx="4356484" cy="3080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24224-2B70-4613-9E55-A6714A5C7718}"/>
              </a:ext>
            </a:extLst>
          </p:cNvPr>
          <p:cNvSpPr txBox="1"/>
          <p:nvPr/>
        </p:nvSpPr>
        <p:spPr>
          <a:xfrm>
            <a:off x="251520" y="28979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structured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9B970-19C8-4B9F-826C-1E434369B3D3}"/>
              </a:ext>
            </a:extLst>
          </p:cNvPr>
          <p:cNvSpPr txBox="1"/>
          <p:nvPr/>
        </p:nvSpPr>
        <p:spPr>
          <a:xfrm>
            <a:off x="1655676" y="39605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unstructured</a:t>
            </a:r>
          </a:p>
        </p:txBody>
      </p:sp>
    </p:spTree>
    <p:extLst>
      <p:ext uri="{BB962C8B-B14F-4D97-AF65-F5344CB8AC3E}">
        <p14:creationId xmlns:p14="http://schemas.microsoft.com/office/powerpoint/2010/main" val="285927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Bullets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Web pages?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«</a:t>
            </a:r>
            <a:r>
              <a:rPr lang="el-GR" dirty="0" err="1">
                <a:ea typeface="ＭＳ Ｐゴシック" pitchFamily="-112" charset="-128"/>
              </a:rPr>
              <a:t>Ημιδομημένη</a:t>
            </a:r>
            <a:r>
              <a:rPr lang="el-GR" dirty="0">
                <a:ea typeface="ＭＳ Ｐゴシック" pitchFamily="-112" charset="-128"/>
              </a:rPr>
              <a:t>» αναζήτηση όπως: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contains </a:t>
            </a:r>
            <a:r>
              <a:rPr lang="el-GR" u="sng" dirty="0" err="1">
                <a:ea typeface="ＭＳ Ｐゴシック" pitchFamily="-112" charset="-128"/>
              </a:rPr>
              <a:t>ημιδομημένα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Bullets</a:t>
            </a:r>
            <a:r>
              <a:rPr lang="en-US" dirty="0">
                <a:ea typeface="ＭＳ Ｐゴシック" pitchFamily="-112" charset="-128"/>
              </a:rPr>
              <a:t> contain </a:t>
            </a:r>
            <a:r>
              <a:rPr lang="el-GR" u="sng" dirty="0">
                <a:ea typeface="ＭＳ Ｐゴシック" pitchFamily="-112" charset="-128"/>
              </a:rPr>
              <a:t>αναζήτηση</a:t>
            </a:r>
            <a:endParaRPr lang="en-US" u="sng" dirty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… </a:t>
            </a:r>
            <a:r>
              <a:rPr lang="el-GR" sz="2400" dirty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4682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6176" y="4129794"/>
            <a:ext cx="157834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0DFB1-45F2-48CE-A004-58CC2CE3F559}"/>
              </a:ext>
            </a:extLst>
          </p:cNvPr>
          <p:cNvSpPr txBox="1"/>
          <p:nvPr/>
        </p:nvSpPr>
        <p:spPr>
          <a:xfrm>
            <a:off x="4203198" y="5091315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Retrieves documents ranked by relevance to query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2C6E5-785D-4B90-8F67-91A255D050BD}"/>
              </a:ext>
            </a:extLst>
          </p:cNvPr>
          <p:cNvSpPr txBox="1"/>
          <p:nvPr/>
        </p:nvSpPr>
        <p:spPr>
          <a:xfrm>
            <a:off x="5479504" y="1711542"/>
            <a:ext cx="167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corpus/collection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BA7E1-79CB-4380-8A2E-3DDDDF256373}"/>
              </a:ext>
            </a:extLst>
          </p:cNvPr>
          <p:cNvSpPr txBox="1"/>
          <p:nvPr/>
        </p:nvSpPr>
        <p:spPr>
          <a:xfrm>
            <a:off x="373831" y="1906959"/>
            <a:ext cx="271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 need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F1467-4213-43D2-AE6F-7A0E898BDEC7}"/>
              </a:ext>
            </a:extLst>
          </p:cNvPr>
          <p:cNvSpPr txBox="1"/>
          <p:nvPr/>
        </p:nvSpPr>
        <p:spPr>
          <a:xfrm>
            <a:off x="4259229" y="3698859"/>
            <a:ext cx="93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keyword query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12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5DDD0-9A47-808C-4365-8B666501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BBB1C-39A5-C1BD-710A-D80AD888D240}"/>
              </a:ext>
            </a:extLst>
          </p:cNvPr>
          <p:cNvSpPr txBox="1"/>
          <p:nvPr/>
        </p:nvSpPr>
        <p:spPr>
          <a:xfrm>
            <a:off x="1259632" y="83671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Poll 1: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Ποιοι είστε;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D5603E9-1068-E1C0-2300-B5DC6A443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5303573" cy="2983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A108AB-A465-09A4-8A98-EC0C219B043D}"/>
              </a:ext>
            </a:extLst>
          </p:cNvPr>
          <p:cNvSpPr txBox="1"/>
          <p:nvPr/>
        </p:nvSpPr>
        <p:spPr>
          <a:xfrm>
            <a:off x="2267744" y="508518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6  	   13	6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227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32" y="252774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LLMs (ChatGPT)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Ανάκτηση Πληροφορία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85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03343-7098-4ACB-89D6-E67B27682F46}"/>
              </a:ext>
            </a:extLst>
          </p:cNvPr>
          <p:cNvSpPr txBox="1"/>
          <p:nvPr/>
        </p:nvSpPr>
        <p:spPr>
          <a:xfrm>
            <a:off x="899592" y="220486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Poll 2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Το έχετε χρησιμοποιήσει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3490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7B5EFA4-722B-544C-221E-0433A76F7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74477" cy="369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08E50-572E-9A7E-4429-A3C6E10703B1}"/>
              </a:ext>
            </a:extLst>
          </p:cNvPr>
          <p:cNvSpPr txBox="1"/>
          <p:nvPr/>
        </p:nvSpPr>
        <p:spPr>
          <a:xfrm>
            <a:off x="3203848" y="494116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20				1</a:t>
            </a:r>
          </a:p>
        </p:txBody>
      </p:sp>
    </p:spTree>
    <p:extLst>
      <p:ext uri="{BB962C8B-B14F-4D97-AF65-F5344CB8AC3E}">
        <p14:creationId xmlns:p14="http://schemas.microsoft.com/office/powerpoint/2010/main" val="419402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3F9C3-88C7-4F92-ACD9-90D44989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7F2E-2C11-444B-9D27-DE13F0FFC051}"/>
              </a:ext>
            </a:extLst>
          </p:cNvPr>
          <p:cNvSpPr txBox="1"/>
          <p:nvPr/>
        </p:nvSpPr>
        <p:spPr>
          <a:xfrm>
            <a:off x="403423" y="126876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>
                <a:srgbClr val="357E69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Information Retrieval</a:t>
            </a: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) -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(IR)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n-US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είναι η εύρεση αντικειμένων (κυρίως εγγράφων) από μεγάλες συλλογές τα οποία ικανοποιούν μια ανάγκη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για </a:t>
            </a: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πληροφόρηση</a:t>
            </a:r>
          </a:p>
          <a:p>
            <a:pPr eaLnBrk="1" hangingPunct="1">
              <a:buClr>
                <a:srgbClr val="357E69"/>
              </a:buClr>
              <a:buNone/>
            </a:pPr>
            <a:endParaRPr lang="el-GR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Συνήθως αναζήτηση με λέξεις κλειδιά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54F52-C1FC-4861-9CF5-C2590BAE6628}"/>
              </a:ext>
            </a:extLst>
          </p:cNvPr>
          <p:cNvSpPr txBox="1"/>
          <p:nvPr/>
        </p:nvSpPr>
        <p:spPr>
          <a:xfrm>
            <a:off x="1619672" y="436510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tx1"/>
                </a:solidFill>
              </a:rPr>
              <a:t>Εφαρμογές;</a:t>
            </a:r>
          </a:p>
        </p:txBody>
      </p:sp>
    </p:spTree>
    <p:extLst>
      <p:ext uri="{BB962C8B-B14F-4D97-AF65-F5344CB8AC3E}">
        <p14:creationId xmlns:p14="http://schemas.microsoft.com/office/powerpoint/2010/main" val="308607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293FA-793E-48FC-BFFD-2B8A4C4AA147}"/>
              </a:ext>
            </a:extLst>
          </p:cNvPr>
          <p:cNvSpPr txBox="1"/>
          <p:nvPr/>
        </p:nvSpPr>
        <p:spPr>
          <a:xfrm>
            <a:off x="792560" y="162880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Τι είναι σε μια πρόταση</a:t>
            </a:r>
          </a:p>
        </p:txBody>
      </p:sp>
    </p:spTree>
    <p:extLst>
      <p:ext uri="{BB962C8B-B14F-4D97-AF65-F5344CB8AC3E}">
        <p14:creationId xmlns:p14="http://schemas.microsoft.com/office/powerpoint/2010/main" val="95058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26BE549-91A3-4F9B-8F90-C3FFA997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F80BF1F-F9A1-4AAE-AE05-C59C8B6C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6" y="0"/>
            <a:ext cx="491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2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2921F-83A3-3512-E34E-196F6A433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B137BB-EADC-5C14-8708-45C72F22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3DEA6B6-DE69-6A28-7636-872E0AAE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D6CEA-18D5-F244-154D-BAD390166C9D}"/>
              </a:ext>
            </a:extLst>
          </p:cNvPr>
          <p:cNvSpPr txBox="1"/>
          <p:nvPr/>
        </p:nvSpPr>
        <p:spPr>
          <a:xfrm>
            <a:off x="899592" y="220486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Poll 2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Μέχρι 3 πιο θετικά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Μέχρι 3 πιο αρνητικά</a:t>
            </a:r>
          </a:p>
        </p:txBody>
      </p:sp>
    </p:spTree>
    <p:extLst>
      <p:ext uri="{BB962C8B-B14F-4D97-AF65-F5344CB8AC3E}">
        <p14:creationId xmlns:p14="http://schemas.microsoft.com/office/powerpoint/2010/main" val="264296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F68DB76A-F0DE-F982-7473-99D136FE1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E5BA64B-669C-AE2C-C2A8-C8EAC34BB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14FFE50-2758-4C7C-B247-C2C1249D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43A06-93ED-478B-ADF3-007606B6D735}"/>
              </a:ext>
            </a:extLst>
          </p:cNvPr>
          <p:cNvSpPr txBox="1"/>
          <p:nvPr/>
        </p:nvSpPr>
        <p:spPr>
          <a:xfrm>
            <a:off x="611560" y="7647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8D87D-D969-4FB2-BF2B-0E10A50219EB}"/>
              </a:ext>
            </a:extLst>
          </p:cNvPr>
          <p:cNvSpPr txBox="1"/>
          <p:nvPr/>
        </p:nvSpPr>
        <p:spPr>
          <a:xfrm>
            <a:off x="827584" y="155679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Λάθη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Λογοκλοπή (οικειοποιείται κείμενο άλλων)</a:t>
            </a:r>
          </a:p>
        </p:txBody>
      </p:sp>
    </p:spTree>
    <p:extLst>
      <p:ext uri="{BB962C8B-B14F-4D97-AF65-F5344CB8AC3E}">
        <p14:creationId xmlns:p14="http://schemas.microsoft.com/office/powerpoint/2010/main" val="145623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ΜΥΕ003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Δύο οπτικές γωνίες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/“disruptive”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σε δύο άξονες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Εκπαίδευση γενικά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Στο αντικείμενο του μαθήματος: σχέση με αναζήτηση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91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εκπαίδευση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900B2-6A2D-4C9D-9784-77DCFB1FCCEF}"/>
              </a:ext>
            </a:extLst>
          </p:cNvPr>
          <p:cNvSpPr txBox="1"/>
          <p:nvPr/>
        </p:nvSpPr>
        <p:spPr>
          <a:xfrm>
            <a:off x="467544" y="1687413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Ως πηγή γνώσης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educational resource)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	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Ιδέες: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532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C6B7E45-6D8A-4DCB-B007-C64B40E3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32AECDC-1069-4C6B-AB46-9E76814F6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117080" cy="3435096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4C9277DA-A121-48F6-982F-A4551CDBBA7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05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εκπαίδευση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900B2-6A2D-4C9D-9784-77DCFB1FCCEF}"/>
              </a:ext>
            </a:extLst>
          </p:cNvPr>
          <p:cNvSpPr txBox="1"/>
          <p:nvPr/>
        </p:nvSpPr>
        <p:spPr>
          <a:xfrm>
            <a:off x="503548" y="1865324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Επίδραση στην αξιολόγηση των μαθητών/φοιτητών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	Προσεγγίσεις:</a:t>
            </a:r>
          </a:p>
          <a:p>
            <a:pPr marL="1165225"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Απαγόρευση	</a:t>
            </a:r>
          </a:p>
          <a:p>
            <a:pPr marL="1165225"/>
            <a:r>
              <a:rPr lang="el-GR" dirty="0">
                <a:solidFill>
                  <a:schemeClr val="tx1"/>
                </a:solidFill>
                <a:latin typeface="+mn-lt"/>
              </a:rPr>
              <a:t>Πως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165225"/>
            <a:r>
              <a:rPr lang="el-GR" dirty="0">
                <a:solidFill>
                  <a:schemeClr val="tx1"/>
                </a:solidFill>
                <a:latin typeface="+mn-lt"/>
              </a:rPr>
              <a:t>Άλλου τύπου αξιολόγηση, αποκλεισμός πρόσβασης</a:t>
            </a:r>
          </a:p>
          <a:p>
            <a:pPr marL="1165225"/>
            <a:r>
              <a:rPr lang="el-GR" dirty="0">
                <a:solidFill>
                  <a:schemeClr val="tx1"/>
                </a:solidFill>
                <a:latin typeface="+mn-lt"/>
              </a:rPr>
              <a:t>2. Όχι απαγόρευση</a:t>
            </a:r>
          </a:p>
          <a:p>
            <a:pPr marL="2251075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Χρήση με αναφορά</a:t>
            </a:r>
          </a:p>
          <a:p>
            <a:pPr marL="2251075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Χρήση χωρίς αναφορά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2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the transformation,  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external attributes </a:t>
            </a:r>
            <a:r>
              <a:rPr lang="el-GR" altLang="el-GR" sz="105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attribute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(content)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content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7FD38F-4495-4D0E-8305-CCA2CF59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three models of satisfying information needs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80CC0B3-1217-4BD8-94E5-F244AE18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BDAB1-DB76-4B8A-A74B-08BD1CBBD9EC}"/>
              </a:ext>
            </a:extLst>
          </p:cNvPr>
          <p:cNvSpPr txBox="1"/>
          <p:nvPr/>
        </p:nvSpPr>
        <p:spPr>
          <a:xfrm>
            <a:off x="1475656" y="24208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Structures queries		Search Engines		Large Language Models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FD907-CB43-4245-BBD4-6D31DFD56826}"/>
              </a:ext>
            </a:extLst>
          </p:cNvPr>
          <p:cNvSpPr txBox="1"/>
          <p:nvPr/>
        </p:nvSpPr>
        <p:spPr>
          <a:xfrm>
            <a:off x="251521" y="2820998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Systems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DBMS 					Google search			</a:t>
            </a:r>
            <a:r>
              <a:rPr lang="en-US" sz="1800" b="1" dirty="0" err="1">
                <a:solidFill>
                  <a:schemeClr val="tx1"/>
                </a:solidFill>
                <a:latin typeface="+mn-lt"/>
              </a:rPr>
              <a:t>ChatGPT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Corpus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	Relational tables			Web+				Web texts, books, 															Wikipedia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Input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	SQL						Keywords			Natural language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Output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		Data in tables				Ranked sources		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New content</a:t>
            </a:r>
            <a:endParaRPr lang="el-GR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AE09908-A269-4877-8836-5B6D6C92FF21}"/>
              </a:ext>
            </a:extLst>
          </p:cNvPr>
          <p:cNvSpPr/>
          <p:nvPr/>
        </p:nvSpPr>
        <p:spPr>
          <a:xfrm>
            <a:off x="4139952" y="2348880"/>
            <a:ext cx="201622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27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" y="2076449"/>
            <a:ext cx="7987159" cy="1221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C58A1-5EBD-473C-9786-FB2175CC22EC}"/>
              </a:ext>
            </a:extLst>
          </p:cNvPr>
          <p:cNvSpPr txBox="1"/>
          <p:nvPr/>
        </p:nvSpPr>
        <p:spPr>
          <a:xfrm>
            <a:off x="720899" y="4149080"/>
            <a:ext cx="781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Τι θα γίνει με το κείμενο που παράγει το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ChatGPT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και γενικά από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AI tools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Θα γίνει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index?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784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17083DD-F083-400E-9EAA-2468B087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9BC1B-38FD-493D-B025-052678C054A1}"/>
              </a:ext>
            </a:extLst>
          </p:cNvPr>
          <p:cNvSpPr txBox="1"/>
          <p:nvPr/>
        </p:nvSpPr>
        <p:spPr>
          <a:xfrm>
            <a:off x="306438" y="76470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Retrieval augmented generation (RAG)</a:t>
            </a:r>
          </a:p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Rather than relying on a fixed LLM to deliver the answer to a query, if we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first find relevant documents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(online or elsewhere) and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then use an LLM to process the query and the documents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into an answer, this could provide an alternative to current web search.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Executing this efficiently and at scale would be complex, but the effect would be akin to having an LLM do a web search and summarize the results. </a:t>
            </a:r>
          </a:p>
        </p:txBody>
      </p:sp>
    </p:spTree>
    <p:extLst>
      <p:ext uri="{BB962C8B-B14F-4D97-AF65-F5344CB8AC3E}">
        <p14:creationId xmlns:p14="http://schemas.microsoft.com/office/powerpoint/2010/main" val="1268231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AA4C15-9735-4D1E-BBEE-9F9FB967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886700" cy="1325563"/>
          </a:xfrm>
        </p:spPr>
        <p:txBody>
          <a:bodyPr/>
          <a:lstStyle/>
          <a:p>
            <a:r>
              <a:rPr lang="el-GR" dirty="0"/>
              <a:t>Πίσω στο ΜΥΕ003: τι θα μάθουμε;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1DF9E34-13AD-4552-965D-4E3B5221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8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43" y="2079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Αναζήτηση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</a:t>
            </a:r>
            <a:r>
              <a:rPr lang="el-GR" sz="3000" dirty="0" err="1">
                <a:ea typeface="ＭＳ Ｐゴシック" pitchFamily="-112" charset="-128"/>
              </a:rPr>
              <a:t>Μοντελοποίηση</a:t>
            </a:r>
            <a:endParaRPr lang="el-GR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Επεξεργασία (φυσικές γλώσσες)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Βασικές δομές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Αξιολόγηση</a:t>
            </a:r>
          </a:p>
          <a:p>
            <a:pPr marL="0" indent="0" eaLnBrk="1" hangingPunct="1">
              <a:buNone/>
            </a:pP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Δημιουργία της μηχανής αναζήτησης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Δημιουργία συλλογής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(αν δεν υπάρχει):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crawl, scrap, use specific APIs (social media)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 του κειμένου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Ποιοι θα είναι οι όροι, περιλαμβάνει και γλωσσολογική επεξεργασία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Κατασκευή ευρετηρίων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Η πιο απλή μορφή: για κάθε όρο σε ποια έγγραφα εμφανίζεται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 indent="0"/>
            <a:r>
              <a:rPr lang="el-GR" sz="1800" dirty="0">
                <a:solidFill>
                  <a:schemeClr val="tx1"/>
                </a:solidFill>
                <a:latin typeface="+mn-lt"/>
              </a:rPr>
              <a:t>(επεκτάσεις πχ με συχνότητα εμφάνισης, πληροφορία θέσης, συμπίεση,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κλπ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CBD02C6-AFCE-4A6B-8A59-E3A78142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33" y="167484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437957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Λειτουργία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Ο χρήστης υποβάλει ένα ερώτημα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Επεξεργασία του ερωτήματος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Χρήση του ευρετηρίου για να βρούμε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(retrieve)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τα συναφή έγγραφα και να τα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διατάξουμε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με βάση τη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συνάφεια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Πως ορίζουμε τη συνάφεια: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Boolean model: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υπάρχει, δεν υπάρχει ο όρος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tf-idf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βασισμένη σε κείμενο)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Source importance: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Pagerank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(οι συνδέσεις)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clickthrough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(γενικά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traffic), document age, authority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Personalization, contextualization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User intent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-    Learning to rank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+mn-lt"/>
              </a:rPr>
              <a:t>Αξιολόγηση</a:t>
            </a: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Δε μας ενδιαφέρει η διάταξη: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Recall/Precision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AUC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Μας ενδιαφέρει η διάταξη: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MAP, NDCG</a:t>
            </a: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Word embeddings + ML</a:t>
            </a: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Διανυσματικές αναπαραστάσεις όρων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word2vec (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σε βάθος)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Transformers, LLMs (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σε υψηλό επίπεδο)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sz="2800" dirty="0" err="1">
                <a:solidFill>
                  <a:srgbClr val="002060"/>
                </a:solidFill>
                <a:latin typeface="+mn-lt"/>
              </a:rPr>
              <a:t>Lucene</a:t>
            </a:r>
            <a:endParaRPr lang="el-GR" sz="2800" dirty="0">
              <a:solidFill>
                <a:srgbClr val="002060"/>
              </a:solidFill>
              <a:latin typeface="+mn-lt"/>
            </a:endParaRPr>
          </a:p>
          <a:p>
            <a:r>
              <a:rPr lang="el-G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Open-source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software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για τη δημιουργία μηχανών αναζήτησης</a:t>
            </a: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077760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8" y="1761020"/>
            <a:ext cx="8240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Lucene</a:t>
            </a:r>
            <a:endParaRPr lang="el-GR" sz="2800" dirty="0">
              <a:solidFill>
                <a:srgbClr val="002060"/>
              </a:solidFill>
              <a:latin typeface="+mn-lt"/>
            </a:endParaRPr>
          </a:p>
          <a:p>
            <a:endParaRPr lang="el-GR" sz="2800" dirty="0">
              <a:solidFill>
                <a:srgbClr val="002060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Open-source software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για τη δημιουργία μηχανών αναζήτησης</a:t>
            </a: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144249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0" imgH="0" progId="MSGraph.Chart.8">
                    <p:embed/>
                  </p:oleObj>
                </mc:Choice>
                <mc:Fallback>
                  <p:oleObj name="Chart" r:id="rId2" imgW="0" imgH="0" progId="MSGraph.Chart.8">
                    <p:embed/>
                    <p:pic>
                      <p:nvPicPr>
                        <p:cNvPr id="0" name="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022330" y="353980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</a:rPr>
              <a:t>Μερικά Στοιχεία Μηχανικής Μάθησης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[ 0.20 0.20 ]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[ 0.60 0.30 ]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[ 0.30 0.70 ]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[ 0.70 0.80 ]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365C0"/>
                </a:solidFill>
                <a:latin typeface="Calibri"/>
                <a:ea typeface="+mn-ea"/>
              </a:rPr>
              <a:t>queen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283" y="1340768"/>
            <a:ext cx="60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Word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embeddings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96D0C-0574-01D0-1A54-4643D97A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8E72-EFDE-1A67-CE98-054E07C4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32" y="2527741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Εφαρμογές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86E13-CAEA-A0BF-83B9-6C29A300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0DCBD-DF4B-3F57-E310-AFA11B3F450E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29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Cristopher</a:t>
            </a:r>
            <a:r>
              <a:rPr lang="en-US" dirty="0"/>
              <a:t> D. Manning, </a:t>
            </a:r>
            <a:r>
              <a:rPr lang="en-US" dirty="0" err="1"/>
              <a:t>Prabhakar</a:t>
            </a:r>
            <a:r>
              <a:rPr lang="en-US" dirty="0"/>
              <a:t> </a:t>
            </a:r>
            <a:r>
              <a:rPr lang="en-US" dirty="0" err="1"/>
              <a:t>Raghavan</a:t>
            </a:r>
            <a:r>
              <a:rPr lang="en-US" dirty="0"/>
              <a:t> and </a:t>
            </a:r>
            <a:r>
              <a:rPr lang="en-US" dirty="0" err="1"/>
              <a:t>Hinrich</a:t>
            </a:r>
            <a:r>
              <a:rPr lang="en-US" dirty="0"/>
              <a:t> </a:t>
            </a:r>
            <a:r>
              <a:rPr lang="en-US" dirty="0" err="1"/>
              <a:t>Schutze</a:t>
            </a:r>
            <a:r>
              <a:rPr lang="en-US" dirty="0"/>
              <a:t>.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Διαδικαστικά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80920" cy="20448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Βαθμολογία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μπορεί να αλλάξει)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Εργασία (έως 2 άτομα) – σε φάσεις</a:t>
            </a:r>
            <a:r>
              <a:rPr lang="en-US" dirty="0">
                <a:ea typeface="ＭＳ Ｐゴシック" pitchFamily="-112" charset="-128"/>
              </a:rPr>
              <a:t>:	</a:t>
            </a:r>
            <a:r>
              <a:rPr lang="el-GR" dirty="0">
                <a:ea typeface="ＭＳ Ｐゴシック" pitchFamily="-112" charset="-128"/>
              </a:rPr>
              <a:t>5</a:t>
            </a:r>
            <a:r>
              <a:rPr lang="en-US" dirty="0">
                <a:ea typeface="ＭＳ Ｐゴシック" pitchFamily="-112" charset="-128"/>
              </a:rPr>
              <a:t>0%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Προαιρετική εργασία – ανεξάρτητη μελέτη </a:t>
            </a:r>
            <a:r>
              <a:rPr lang="en-US" dirty="0">
                <a:ea typeface="ＭＳ Ｐゴシック" pitchFamily="-112" charset="-128"/>
              </a:rPr>
              <a:t>ML </a:t>
            </a:r>
            <a:r>
              <a:rPr lang="el-GR" dirty="0">
                <a:ea typeface="ＭＳ Ｐゴシック" pitchFamily="-112" charset="-128"/>
              </a:rPr>
              <a:t>μοντέλων (20%) ή σύνδεση τους με τη μηχανή αναζήτησης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Τελικό Διαγώνισμα</a:t>
            </a:r>
            <a:r>
              <a:rPr lang="en-US" dirty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sz="2000" dirty="0">
                <a:ea typeface="ＭＳ Ｐゴシック" pitchFamily="-112" charset="-128"/>
              </a:rPr>
              <a:t>5</a:t>
            </a:r>
            <a:r>
              <a:rPr lang="el-GR" sz="2000" dirty="0">
                <a:ea typeface="ＭＳ Ｐゴシック" pitchFamily="-112" charset="-128"/>
              </a:rPr>
              <a:t>0% (αν όχι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marL="2743200" lvl="8" indent="0">
              <a:buNone/>
            </a:pPr>
            <a:r>
              <a:rPr lang="el-GR" sz="2000" dirty="0">
                <a:ea typeface="ＭＳ Ｐゴシック" pitchFamily="-112" charset="-128"/>
              </a:rPr>
              <a:t>                        30% (αν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/>
              <p:nvPr/>
            </p:nvSpPr>
            <p:spPr>
              <a:xfrm>
                <a:off x="701570" y="5013176"/>
                <a:ext cx="774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Η εργασία δεν «κρατιέται»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Για να περάσετε το μάθημα, βαθμός διαγωνίσματος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0" y="5013176"/>
                <a:ext cx="7740860" cy="830997"/>
              </a:xfrm>
              <a:prstGeom prst="rect">
                <a:avLst/>
              </a:prstGeom>
              <a:blipFill>
                <a:blip r:embed="rId2"/>
                <a:stretch>
                  <a:fillRect l="-1024" t="-5839" b="-153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985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Λίγα λόγια για την εργασία</a:t>
            </a:r>
            <a:endParaRPr lang="en-US" sz="48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>
            <a:noAutofit/>
          </a:bodyPr>
          <a:lstStyle/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Μηχανή αναζήτησης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Lucene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solar)</a:t>
            </a:r>
          </a:p>
          <a:p>
            <a:pPr marL="342900" lvl="1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2 καταληκτικές ημερομηνίες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Θεματικό (πέρυσι αναζήτηση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τραγουδιών (στίχοι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00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636912"/>
            <a:ext cx="7056784" cy="177504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4000" dirty="0">
                <a:solidFill>
                  <a:schemeClr val="bg1"/>
                </a:solidFill>
                <a:ea typeface="ＭＳ Ｐゴシック" pitchFamily="-112" charset="-128"/>
              </a:rPr>
              <a:t>Εισαγωγή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2023-2024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2120" y="443567"/>
            <a:ext cx="299661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Bing</a:t>
            </a:r>
            <a:r>
              <a:rPr lang="el-GR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Microsoft </a:t>
            </a:r>
          </a:p>
          <a:p>
            <a:pPr marL="284163"/>
            <a:r>
              <a:rPr lang="en-US" sz="1600" dirty="0">
                <a:solidFill>
                  <a:schemeClr val="tx1"/>
                </a:solidFill>
                <a:latin typeface="+mn-lt"/>
              </a:rPr>
              <a:t>Build on previous search engines (MSN Search, Windows Live Search, Live Search), </a:t>
            </a:r>
          </a:p>
          <a:p>
            <a:pPr marL="284163"/>
            <a:r>
              <a:rPr lang="en-US" sz="1600" dirty="0">
                <a:solidFill>
                  <a:schemeClr val="tx1"/>
                </a:solidFill>
                <a:latin typeface="+mn-lt"/>
              </a:rPr>
              <a:t>In 2023, faster than Google to release an AI Chatbot service (Bing Chat) based on GPT4, but despite initial acceptance, market share remained at low levels.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Yandex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ρωσική πολυεθνική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τεχνολογική εταιρεία που ειδικεύεται σε υπηρεσίες και προϊόντα σχετικά με το Διαδίκτυο και θεωρείται η μεγαλύτερη εταιρεία τεχνολογίας της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Ρωσίας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 Λειτουργεί την μεγαλύτερη μηχανή αναζήτησης στη Ρωσία με μερίδιο αγοράς περίπου </a:t>
            </a:r>
            <a:r>
              <a:rPr lang="el-GR" sz="1600" i="1" dirty="0">
                <a:solidFill>
                  <a:schemeClr val="tx1"/>
                </a:solidFill>
                <a:latin typeface="+mn-lt"/>
              </a:rPr>
              <a:t>65%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 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l-GR" sz="16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l-GR" sz="16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182F5-D44A-F79B-C867-9126F86B300E}"/>
              </a:ext>
            </a:extLst>
          </p:cNvPr>
          <p:cNvSpPr txBox="1"/>
          <p:nvPr/>
        </p:nvSpPr>
        <p:spPr>
          <a:xfrm>
            <a:off x="1907704" y="5600176"/>
            <a:ext cx="407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F9A95-CB72-9AAB-54A7-06A1995C191D}"/>
              </a:ext>
            </a:extLst>
          </p:cNvPr>
          <p:cNvSpPr txBox="1"/>
          <p:nvPr/>
        </p:nvSpPr>
        <p:spPr>
          <a:xfrm>
            <a:off x="419928" y="522920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Last 12 months, worldwide, all platforms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EFB4E-E314-4D33-94ED-290787461492}"/>
              </a:ext>
            </a:extLst>
          </p:cNvPr>
          <p:cNvSpPr txBox="1"/>
          <p:nvPr/>
        </p:nvSpPr>
        <p:spPr>
          <a:xfrm>
            <a:off x="357209" y="30667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Search Engines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CC85C-124F-3863-4073-EE2ED6BA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841"/>
            <a:ext cx="5401539" cy="2952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257F96-7B50-B00F-EE97-B5674402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4" y="988883"/>
            <a:ext cx="5256584" cy="806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3C09FD-FD93-27B9-359E-C7AD29BC5428}"/>
              </a:ext>
            </a:extLst>
          </p:cNvPr>
          <p:cNvSpPr txBox="1"/>
          <p:nvPr/>
        </p:nvSpPr>
        <p:spPr>
          <a:xfrm>
            <a:off x="352661" y="608966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Google: 3.5 billion searches per 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63AB6-2808-6F04-DD6B-B391845F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D4A39D2-C4B3-CD9E-E565-334483F0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92F9C-20F1-CDE4-5F40-D95F06F3ACB4}"/>
              </a:ext>
            </a:extLst>
          </p:cNvPr>
          <p:cNvSpPr txBox="1"/>
          <p:nvPr/>
        </p:nvSpPr>
        <p:spPr>
          <a:xfrm>
            <a:off x="5391808" y="1228690"/>
            <a:ext cx="3456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Baidu</a:t>
            </a:r>
            <a:r>
              <a:rPr lang="el-GR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2η μεγαλύτερη μηχανή αναζήτησης στον κόσμο, και κατέχει το 76.05% του μεριδίου αγοράς στην αγορά μηχανών αναζήτησης της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Κίνας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l-GR" sz="1600" dirty="0">
              <a:solidFill>
                <a:schemeClr val="tx1"/>
              </a:solidFill>
              <a:latin typeface="+mn-lt"/>
            </a:endParaRPr>
          </a:p>
          <a:p>
            <a:endParaRPr lang="el-GR" sz="1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DuckDuckGo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είναι διαδικτυακή μηχανή αναζήτησης που δίνει έμφαση στην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προστασία της ιδιωτικής ζωής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των χρηστών της και στην αποφυγή του “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φίλτρου φυσαλίδας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” των εξατομικευμένων αποτελεσμάτων αναζήτησης. </a:t>
            </a: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l-GR" sz="16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8E33E-1CE8-D295-F5C6-89E266ACB4A8}"/>
              </a:ext>
            </a:extLst>
          </p:cNvPr>
          <p:cNvSpPr txBox="1"/>
          <p:nvPr/>
        </p:nvSpPr>
        <p:spPr>
          <a:xfrm>
            <a:off x="357209" y="5805264"/>
            <a:ext cx="407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DD939-2053-5710-9116-A4807F71DF05}"/>
              </a:ext>
            </a:extLst>
          </p:cNvPr>
          <p:cNvSpPr txBox="1"/>
          <p:nvPr/>
        </p:nvSpPr>
        <p:spPr>
          <a:xfrm>
            <a:off x="419928" y="522920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Last 12 months, worldwide, all platforms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68B06-DEF3-0D57-E4FF-E3B794EB2396}"/>
              </a:ext>
            </a:extLst>
          </p:cNvPr>
          <p:cNvSpPr txBox="1"/>
          <p:nvPr/>
        </p:nvSpPr>
        <p:spPr>
          <a:xfrm>
            <a:off x="357209" y="30667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Search Engines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EB6DD-2BC3-2087-D4C6-D85EAA53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86692"/>
            <a:ext cx="5401539" cy="2952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34BA2-EA1D-234C-B0CC-4D2717F1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4" y="988883"/>
            <a:ext cx="5256584" cy="8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5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182F5-D44A-F79B-C867-9126F86B300E}"/>
              </a:ext>
            </a:extLst>
          </p:cNvPr>
          <p:cNvSpPr txBox="1"/>
          <p:nvPr/>
        </p:nvSpPr>
        <p:spPr>
          <a:xfrm>
            <a:off x="656161" y="6170329"/>
            <a:ext cx="8496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F9A95-CB72-9AAB-54A7-06A1995C191D}"/>
              </a:ext>
            </a:extLst>
          </p:cNvPr>
          <p:cNvSpPr txBox="1"/>
          <p:nvPr/>
        </p:nvSpPr>
        <p:spPr>
          <a:xfrm>
            <a:off x="621173" y="475060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Last 12 months, Greece, mobile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5ABF5-5FE8-40F6-9473-9ED7233A0FEB}"/>
              </a:ext>
            </a:extLst>
          </p:cNvPr>
          <p:cNvSpPr txBox="1"/>
          <p:nvPr/>
        </p:nvSpPr>
        <p:spPr>
          <a:xfrm>
            <a:off x="6903912" y="34290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Petal search: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Developed by Huawei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8D4E4-5C75-6F14-2A82-66A545FF6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25" y="860917"/>
            <a:ext cx="6372200" cy="92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A5C97-A04B-D2D0-9AB5-C0389B94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36" y="2017565"/>
            <a:ext cx="6498889" cy="36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0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611" y="257456"/>
            <a:ext cx="7886700" cy="652234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Desktop search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7ABE3-D78C-2A6B-9305-57ABD9F7C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4824536" cy="3618402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D56CE4D-787A-6DA6-E72B-0A1087C79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1997348" cy="1997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2E5ED-F5E2-6472-6B84-CE0C8F2763D0}"/>
              </a:ext>
            </a:extLst>
          </p:cNvPr>
          <p:cNvSpPr txBox="1"/>
          <p:nvPr/>
        </p:nvSpPr>
        <p:spPr>
          <a:xfrm>
            <a:off x="323528" y="53012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4D5156"/>
                </a:solidFill>
                <a:effectLst/>
                <a:latin typeface="Google Sans"/>
              </a:rPr>
              <a:t>IR tools are designed to find information on a PC, including web browser history, e-mail archives, text documents, images, video</a:t>
            </a:r>
            <a:r>
              <a:rPr lang="en-US" sz="1800" dirty="0">
                <a:solidFill>
                  <a:srgbClr val="4D5156"/>
                </a:solidFill>
                <a:latin typeface="Google Sans"/>
              </a:rPr>
              <a:t>, </a:t>
            </a:r>
            <a:r>
              <a:rPr lang="en-US" sz="1800" dirty="0" err="1">
                <a:solidFill>
                  <a:srgbClr val="4D5156"/>
                </a:solidFill>
                <a:latin typeface="Google Sans"/>
              </a:rPr>
              <a:t>etc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7776864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112713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000" dirty="0">
                <a:solidFill>
                  <a:srgbClr val="4D5156"/>
                </a:solidFill>
                <a:latin typeface="Google Sans"/>
              </a:rPr>
              <a:t>helps people in an organization find the information they need to perform their jobs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Google Sans"/>
              </a:rPr>
              <a:t>-- data extracted from inside the business, along with external data sources like document management systems, databases, </a:t>
            </a:r>
            <a:r>
              <a:rPr lang="en-US" sz="2000" b="0" i="0" dirty="0" err="1">
                <a:solidFill>
                  <a:srgbClr val="4D5156"/>
                </a:solidFill>
                <a:effectLst/>
                <a:latin typeface="Google Sans"/>
              </a:rPr>
              <a:t>etc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Google Sans"/>
              </a:rPr>
              <a:t> </a:t>
            </a:r>
          </a:p>
          <a:p>
            <a:pPr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28639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1554</Words>
  <Application>Microsoft Office PowerPoint</Application>
  <PresentationFormat>On-screen Show (4:3)</PresentationFormat>
  <Paragraphs>323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ＭＳ ゴシック</vt:lpstr>
      <vt:lpstr>ＭＳ Ｐゴシック</vt:lpstr>
      <vt:lpstr>Arial</vt:lpstr>
      <vt:lpstr>Calibri</vt:lpstr>
      <vt:lpstr>Calibri Light</vt:lpstr>
      <vt:lpstr>Cambria Math</vt:lpstr>
      <vt:lpstr>Google Sans</vt:lpstr>
      <vt:lpstr>Lucida Sans</vt:lpstr>
      <vt:lpstr>Times New Roman</vt:lpstr>
      <vt:lpstr>Wingdings</vt:lpstr>
      <vt:lpstr>Office Theme</vt:lpstr>
      <vt:lpstr>1_Office Theme</vt:lpstr>
      <vt:lpstr>Chart</vt:lpstr>
      <vt:lpstr>PowerPoint Presentation</vt:lpstr>
      <vt:lpstr>PowerPoint Presentation</vt:lpstr>
      <vt:lpstr>Γιατί να μας ενδιαφέρει;</vt:lpstr>
      <vt:lpstr>Εφαρμογές</vt:lpstr>
      <vt:lpstr>PowerPoint Presentation</vt:lpstr>
      <vt:lpstr>PowerPoint Presentation</vt:lpstr>
      <vt:lpstr>PowerPoint Presentation</vt:lpstr>
      <vt:lpstr>Desktop search</vt:lpstr>
      <vt:lpstr>Εφαρμογές</vt:lpstr>
      <vt:lpstr>Κατηγορίες εφαρμογών</vt:lpstr>
      <vt:lpstr>Ορισμός</vt:lpstr>
      <vt:lpstr>Αδόμητα δεδομένα</vt:lpstr>
      <vt:lpstr>PowerPoint Presentation</vt:lpstr>
      <vt:lpstr>Ημιδομημένα δεδομένα</vt:lpstr>
      <vt:lpstr>Τι είναι η Ανάκτηση Πληροφορίας (Information Retrieval);</vt:lpstr>
      <vt:lpstr>PowerPoint Presentation</vt:lpstr>
      <vt:lpstr>LLMs (ChatGPT) και Ανάκτηση Πληροφορία</vt:lpstr>
      <vt:lpstr>ChatGPT</vt:lpstr>
      <vt:lpstr>ChatGPT</vt:lpstr>
      <vt:lpstr>ChatGPT</vt:lpstr>
      <vt:lpstr>PowerPoint Presentation</vt:lpstr>
      <vt:lpstr>ChatGPT</vt:lpstr>
      <vt:lpstr>ChatGPT</vt:lpstr>
      <vt:lpstr>ChatGPT</vt:lpstr>
      <vt:lpstr>PowerPoint Presentation</vt:lpstr>
      <vt:lpstr>ChatGPT και ΜΥΕ003</vt:lpstr>
      <vt:lpstr>ChatGPT και εκπαίδευση</vt:lpstr>
      <vt:lpstr>PowerPoint Presentation</vt:lpstr>
      <vt:lpstr>ChatGPT και εκπαίδευση</vt:lpstr>
      <vt:lpstr>The three models of satisfying information needs</vt:lpstr>
      <vt:lpstr>PowerPoint Presentation</vt:lpstr>
      <vt:lpstr>PowerPoint Presentation</vt:lpstr>
      <vt:lpstr>Πίσω στο ΜΥΕ003: τι θα μάθουμε;</vt:lpstr>
      <vt:lpstr>Αναζήτηση</vt:lpstr>
      <vt:lpstr>Μηχανές Αναζήτησης</vt:lpstr>
      <vt:lpstr>Μηχανές Αναζήτησης</vt:lpstr>
      <vt:lpstr>Μηχανές Αναζήτησης</vt:lpstr>
      <vt:lpstr>Μηχανές Αναζήτησης</vt:lpstr>
      <vt:lpstr>PowerPoint Presentation</vt:lpstr>
      <vt:lpstr>Διαδικαστικά</vt:lpstr>
      <vt:lpstr>Διαδικαστικά</vt:lpstr>
      <vt:lpstr>Λίγα λόγια για την εργασία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pitoura</dc:creator>
  <cp:lastModifiedBy>EVANGELIA PITOURA</cp:lastModifiedBy>
  <cp:revision>1463</cp:revision>
  <cp:lastPrinted>2009-09-22T15:48:09Z</cp:lastPrinted>
  <dcterms:created xsi:type="dcterms:W3CDTF">2009-09-21T23:46:17Z</dcterms:created>
  <dcterms:modified xsi:type="dcterms:W3CDTF">2024-03-25T13:07:32Z</dcterms:modified>
</cp:coreProperties>
</file>