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notesSlides/notesSlide20.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21.xml" ContentType="application/vnd.openxmlformats-officedocument.presentationml.notesSlide+xml"/>
  <Override PartName="/ppt/ink/ink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 id="2147483996" r:id="rId2"/>
    <p:sldMasterId id="2147484008" r:id="rId3"/>
  </p:sldMasterIdLst>
  <p:notesMasterIdLst>
    <p:notesMasterId r:id="rId82"/>
  </p:notesMasterIdLst>
  <p:handoutMasterIdLst>
    <p:handoutMasterId r:id="rId83"/>
  </p:handoutMasterIdLst>
  <p:sldIdLst>
    <p:sldId id="402" r:id="rId4"/>
    <p:sldId id="1675" r:id="rId5"/>
    <p:sldId id="1725" r:id="rId6"/>
    <p:sldId id="1726" r:id="rId7"/>
    <p:sldId id="1727" r:id="rId8"/>
    <p:sldId id="1750" r:id="rId9"/>
    <p:sldId id="1729" r:id="rId10"/>
    <p:sldId id="1728" r:id="rId11"/>
    <p:sldId id="1731" r:id="rId12"/>
    <p:sldId id="1864" r:id="rId13"/>
    <p:sldId id="1755" r:id="rId14"/>
    <p:sldId id="1752" r:id="rId15"/>
    <p:sldId id="1732" r:id="rId16"/>
    <p:sldId id="1756" r:id="rId17"/>
    <p:sldId id="1287" r:id="rId18"/>
    <p:sldId id="1226" r:id="rId19"/>
    <p:sldId id="1265" r:id="rId20"/>
    <p:sldId id="1273" r:id="rId21"/>
    <p:sldId id="1262" r:id="rId22"/>
    <p:sldId id="1274" r:id="rId23"/>
    <p:sldId id="1271" r:id="rId24"/>
    <p:sldId id="1734" r:id="rId25"/>
    <p:sldId id="1730" r:id="rId26"/>
    <p:sldId id="1733" r:id="rId27"/>
    <p:sldId id="1736" r:id="rId28"/>
    <p:sldId id="1737" r:id="rId29"/>
    <p:sldId id="1738" r:id="rId30"/>
    <p:sldId id="1739" r:id="rId31"/>
    <p:sldId id="1740" r:id="rId32"/>
    <p:sldId id="1742" r:id="rId33"/>
    <p:sldId id="1743" r:id="rId34"/>
    <p:sldId id="1744" r:id="rId35"/>
    <p:sldId id="1745" r:id="rId36"/>
    <p:sldId id="1746" r:id="rId37"/>
    <p:sldId id="1747" r:id="rId38"/>
    <p:sldId id="1748" r:id="rId39"/>
    <p:sldId id="1749" r:id="rId40"/>
    <p:sldId id="1735" r:id="rId41"/>
    <p:sldId id="1873" r:id="rId42"/>
    <p:sldId id="1759" r:id="rId43"/>
    <p:sldId id="1760" r:id="rId44"/>
    <p:sldId id="1761" r:id="rId45"/>
    <p:sldId id="1762" r:id="rId46"/>
    <p:sldId id="1763" r:id="rId47"/>
    <p:sldId id="1765" r:id="rId48"/>
    <p:sldId id="1766" r:id="rId49"/>
    <p:sldId id="1865" r:id="rId50"/>
    <p:sldId id="1764" r:id="rId51"/>
    <p:sldId id="1767" r:id="rId52"/>
    <p:sldId id="1768" r:id="rId53"/>
    <p:sldId id="1880" r:id="rId54"/>
    <p:sldId id="1769" r:id="rId55"/>
    <p:sldId id="1862" r:id="rId56"/>
    <p:sldId id="1814" r:id="rId57"/>
    <p:sldId id="1775" r:id="rId58"/>
    <p:sldId id="1776" r:id="rId59"/>
    <p:sldId id="1777" r:id="rId60"/>
    <p:sldId id="1778" r:id="rId61"/>
    <p:sldId id="1779" r:id="rId62"/>
    <p:sldId id="1780" r:id="rId63"/>
    <p:sldId id="1781" r:id="rId64"/>
    <p:sldId id="1881" r:id="rId65"/>
    <p:sldId id="1882" r:id="rId66"/>
    <p:sldId id="1784" r:id="rId67"/>
    <p:sldId id="1785" r:id="rId68"/>
    <p:sldId id="1786" r:id="rId69"/>
    <p:sldId id="1787" r:id="rId70"/>
    <p:sldId id="1788" r:id="rId71"/>
    <p:sldId id="1789" r:id="rId72"/>
    <p:sldId id="1790" r:id="rId73"/>
    <p:sldId id="1869" r:id="rId74"/>
    <p:sldId id="1792" r:id="rId75"/>
    <p:sldId id="1793" r:id="rId76"/>
    <p:sldId id="1794" r:id="rId77"/>
    <p:sldId id="1808" r:id="rId78"/>
    <p:sldId id="1867" r:id="rId79"/>
    <p:sldId id="1772" r:id="rId80"/>
    <p:sldId id="1804" r:id="rId81"/>
  </p:sldIdLst>
  <p:sldSz cx="9144000" cy="6858000" type="screen4x3"/>
  <p:notesSz cx="7099300" cy="10223500"/>
  <p:defaultTex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0">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ΕΥΑΓΓΕΛΙΑ ΠΙΤΟΥΡΑ" initials="ΕΠ" lastIdx="1" clrIdx="0">
    <p:extLst>
      <p:ext uri="{19B8F6BF-5375-455C-9EA6-DF929625EA0E}">
        <p15:presenceInfo xmlns:p15="http://schemas.microsoft.com/office/powerpoint/2012/main" userId="ΕΥΑΓΓΕΛΙΑ ΠΙΤΟΥΡ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40508"/>
    <a:srgbClr val="F0EEEB"/>
    <a:srgbClr val="FF9966"/>
    <a:srgbClr val="00A000"/>
    <a:srgbClr val="B2B2B2"/>
    <a:srgbClr val="F4F3EB"/>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578" autoAdjust="0"/>
    <p:restoredTop sz="96052" autoAdjust="0"/>
  </p:normalViewPr>
  <p:slideViewPr>
    <p:cSldViewPr>
      <p:cViewPr varScale="1">
        <p:scale>
          <a:sx n="126" d="100"/>
          <a:sy n="126" d="100"/>
        </p:scale>
        <p:origin x="106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3" d="100"/>
          <a:sy n="53" d="100"/>
        </p:scale>
        <p:origin x="-2826" y="-96"/>
      </p:cViewPr>
      <p:guideLst>
        <p:guide orient="horz" pos="3220"/>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commentAuthors" Target="commentAuthor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3" name="Rectangle 3"/>
          <p:cNvSpPr>
            <a:spLocks noGrp="1" noChangeArrowheads="1"/>
          </p:cNvSpPr>
          <p:nvPr>
            <p:ph type="dt" sz="quarter"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Tahoma" charset="0"/>
                <a:ea typeface="Arial Unicode MS" charset="0"/>
                <a:cs typeface="Arial Unicode MS" charset="0"/>
              </a:defRPr>
            </a:lvl1pPr>
          </a:lstStyle>
          <a:p>
            <a:pPr>
              <a:defRPr/>
            </a:pPr>
            <a:endParaRPr lang="en-US"/>
          </a:p>
        </p:txBody>
      </p:sp>
      <p:sp>
        <p:nvSpPr>
          <p:cNvPr id="97284" name="Rectangle 4"/>
          <p:cNvSpPr>
            <a:spLocks noGrp="1" noChangeArrowheads="1"/>
          </p:cNvSpPr>
          <p:nvPr>
            <p:ph type="ftr" sz="quarter" idx="2"/>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5" name="Rectangle 5"/>
          <p:cNvSpPr>
            <a:spLocks noGrp="1" noChangeArrowheads="1"/>
          </p:cNvSpPr>
          <p:nvPr>
            <p:ph type="sldNum" sz="quarter" idx="3"/>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atin typeface="Tahoma" pitchFamily="-112" charset="0"/>
              </a:defRPr>
            </a:lvl1pPr>
          </a:lstStyle>
          <a:p>
            <a:fld id="{99F3A387-7CA4-42C4-A654-FB16CB140011}" type="slidenum">
              <a:rPr lang="en-US"/>
              <a:pPr/>
              <a:t>‹#›</a:t>
            </a:fld>
            <a:endParaRPr lang="en-US"/>
          </a:p>
        </p:txBody>
      </p:sp>
    </p:spTree>
    <p:extLst>
      <p:ext uri="{BB962C8B-B14F-4D97-AF65-F5344CB8AC3E}">
        <p14:creationId xmlns:p14="http://schemas.microsoft.com/office/powerpoint/2010/main" val="297742850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0T10:32:07.075"/>
    </inkml:context>
    <inkml:brush xml:id="br0">
      <inkml:brushProperty name="width" value="0.05" units="cm"/>
      <inkml:brushProperty name="height" value="0.05" units="cm"/>
      <inkml:brushProperty name="color" value="#FFFFFF"/>
    </inkml:brush>
  </inkml:definitions>
  <inkml:trace contextRef="#ctx0" brushRef="#br0">306 180 1032,'0'0'1184,"0"-124"-1112,-32 104 137,-8 5-97,-6 1-104,2 7 152,4 7-152,-5 0-16,12 21-272,7-4-1281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0T10:32:08.576"/>
    </inkml:context>
    <inkml:brush xml:id="br0">
      <inkml:brushProperty name="width" value="0.05" units="cm"/>
      <inkml:brushProperty name="height" value="0.05" units="cm"/>
      <inkml:brushProperty name="color" value="#FFFFFF"/>
    </inkml:brush>
  </inkml:definitions>
  <inkml:trace contextRef="#ctx0" brushRef="#br0">1 0 1840,'0'0'6518,"9"0"-6458,5 1 35,-1 1 1,0 0-1,0 1 1,23 8-1,8 1 132,559 109 828,-345-96-447,3-22 262,-181-3-896,50 9 1354,-130-9-1370,0 0 0,0 0-1,0 0 1,1 0-1,-1 0 1,0 0-1,0 0 1,0 0 0,0-1-1,0 1 1,0 0-1,0 0 1,1 0-1,-1 0 1,0 0 0,0 0-1,0 0 1,0 0-1,0 0 1,0 0-1,0 0 1,0 0 0,0-1-1,0 1 1,0 0-1,0 0 1,0 0-1,1 0 1,-1 0 0,0 0-1,0 0 1,0 0-1,0-1 1,0 1 0,0 0-1,0 0 1,0 0-1,0 0 1,0 0-1,0 0 1,0 0 0,0-1-1,0 1 1,0 0-1,-1 0 1,1 0-1,0 0 1,0 0 0,0 0-1,-5-10-1065,-6-5-238,-12 1-941,-3-2-615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5T10:06:54.370"/>
    </inkml:context>
    <inkml:brush xml:id="br0">
      <inkml:brushProperty name="width" value="0.05" units="cm"/>
      <inkml:brushProperty name="height" value="0.05" units="cm"/>
      <inkml:brushProperty name="color" value="#FFFFFF"/>
    </inkml:brush>
  </inkml:definitions>
  <inkml:trace contextRef="#ctx0" brushRef="#br0">0 195 2881,'0'0'2954,"12"0"2889,-5 0-6024,-2-2 269,0 0 0,0 0 0,-1 0 0,1 0 0,-1-1 0,1 0 0,-1 0 0,6-5 0,30-31 215,-34 34-299,2-4 133,1-1 0,-2 1 0,0-1 0,0-1 0,0 1 0,-2-1 0,1 0 0,-1-1 0,5-19 0,-11 77-145,1-11 85,-1-27-76,-2 29 4,2-1-1,6 66 1,-5-100-16,1 0 0,-1 0 0,0 0 1,0 0-1,0 0 0,0 0 1,0 0-1,0 0 0,0 0 0,-1 0 1,1 0-1,-1 0 0,1 0 0,-1-1 1,0 1-1,0 0 0,0 0 1,0 0-1,-1 1 0,-2 0 7,1 0 0,-1 0 0,0 0 0,0-1 0,0 1-1,-9 2 1,11-4 14,-79 32-76,116-22-369,-21-8 440,21 3 63,1 0-1,36-1 1,-57-4 62,-11-1-802,-1 1 1,1-1 0,-1 0 0,1 0-1,-1-1 1,1 1 0,-1-1 0,1 1-1,5-3 1,8-8-5877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10:07:10.852"/>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5T10:20:32.671"/>
    </inkml:context>
    <inkml:brush xml:id="br0">
      <inkml:brushProperty name="width" value="0.05" units="cm"/>
      <inkml:brushProperty name="height" value="0.05" units="cm"/>
      <inkml:brushProperty name="color" value="#004F8B"/>
    </inkml:brush>
  </inkml:definitions>
  <inkml:trace contextRef="#ctx0" brushRef="#br0">8 5 8466,'0'0'4401,"-8"-4"-4401,19 4-1000,8 0-1409,-3 4-824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10:44:37.626"/>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5T10:52:42.042"/>
    </inkml:context>
    <inkml:brush xml:id="br0">
      <inkml:brushProperty name="width" value="0.05" units="cm"/>
      <inkml:brushProperty name="height" value="0.05" units="cm"/>
      <inkml:brushProperty name="color" value="#FF0066"/>
    </inkml:brush>
  </inkml:definitions>
  <inkml:trace contextRef="#ctx0" brushRef="#br0">9 1 800,'0'0'1136,"-9"31"-1136,20-26 0,-2 1-8,2 0-88,-3-2 88,-5-4-1152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79" name="Rectangle 3"/>
          <p:cNvSpPr>
            <a:spLocks noGrp="1" noChangeArrowheads="1"/>
          </p:cNvSpPr>
          <p:nvPr>
            <p:ph type="dt"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Lucida Sans" charset="0"/>
                <a:ea typeface="Arial Unicode MS" charset="0"/>
                <a:cs typeface="Arial Unicode MS"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45957" y="4856502"/>
            <a:ext cx="5207386" cy="4599560"/>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83" name="Rectangle 7"/>
          <p:cNvSpPr>
            <a:spLocks noGrp="1" noChangeArrowheads="1"/>
          </p:cNvSpPr>
          <p:nvPr>
            <p:ph type="sldNum" sz="quarter" idx="5"/>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vl1pPr>
          </a:lstStyle>
          <a:p>
            <a:fld id="{51FFFE52-FE1E-4D89-83CF-6E59217A9C14}" type="slidenum">
              <a:rPr lang="en-US"/>
              <a:pPr/>
              <a:t>‹#›</a:t>
            </a:fld>
            <a:endParaRPr lang="en-US"/>
          </a:p>
        </p:txBody>
      </p:sp>
    </p:spTree>
    <p:extLst>
      <p:ext uri="{BB962C8B-B14F-4D97-AF65-F5344CB8AC3E}">
        <p14:creationId xmlns:p14="http://schemas.microsoft.com/office/powerpoint/2010/main" val="636326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FFFE52-FE1E-4D89-83CF-6E59217A9C14}" type="slidenum">
              <a:rPr lang="en-US" smtClean="0"/>
              <a:pPr/>
              <a:t>1</a:t>
            </a:fld>
            <a:endParaRPr lang="en-US"/>
          </a:p>
        </p:txBody>
      </p:sp>
    </p:spTree>
    <p:extLst>
      <p:ext uri="{BB962C8B-B14F-4D97-AF65-F5344CB8AC3E}">
        <p14:creationId xmlns:p14="http://schemas.microsoft.com/office/powerpoint/2010/main" val="39053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a:t>
            </a:fld>
            <a:endParaRPr lang="en-US"/>
          </a:p>
        </p:txBody>
      </p:sp>
    </p:spTree>
    <p:extLst>
      <p:ext uri="{BB962C8B-B14F-4D97-AF65-F5344CB8AC3E}">
        <p14:creationId xmlns:p14="http://schemas.microsoft.com/office/powerpoint/2010/main" val="352127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a:t>
            </a:fld>
            <a:endParaRPr lang="en-US"/>
          </a:p>
        </p:txBody>
      </p:sp>
    </p:spTree>
    <p:extLst>
      <p:ext uri="{BB962C8B-B14F-4D97-AF65-F5344CB8AC3E}">
        <p14:creationId xmlns:p14="http://schemas.microsoft.com/office/powerpoint/2010/main" val="173038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251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0452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245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426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8475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002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6872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965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0478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dirty="0"/>
              <a:t>In Google, the web crawling (downloading of web pages) is done by several distributed crawlers. There is </a:t>
            </a:r>
            <a:r>
              <a:rPr lang="en-US" b="1" dirty="0"/>
              <a:t>a </a:t>
            </a:r>
            <a:r>
              <a:rPr lang="en-US" b="1" dirty="0" err="1"/>
              <a:t>URLserver</a:t>
            </a:r>
            <a:r>
              <a:rPr lang="en-US" b="1" dirty="0"/>
              <a:t> that sends lists of URLs to be fetched to the crawlers</a:t>
            </a:r>
            <a:r>
              <a:rPr lang="en-US" dirty="0"/>
              <a:t>. The web pages that are fetched are then sent to the store server. The store server then compresses and </a:t>
            </a:r>
            <a:r>
              <a:rPr lang="en-US" i="1" dirty="0"/>
              <a:t>stores the web pages into a repository</a:t>
            </a:r>
            <a:r>
              <a:rPr lang="en-US" dirty="0"/>
              <a:t>. Every web page has an associated ID number called a </a:t>
            </a:r>
            <a:r>
              <a:rPr lang="en-US" dirty="0" err="1"/>
              <a:t>docID</a:t>
            </a:r>
            <a:r>
              <a:rPr lang="en-US" dirty="0"/>
              <a:t> which is assigned whenever a new URL is parsed out of a web page. </a:t>
            </a:r>
          </a:p>
          <a:p>
            <a:r>
              <a:rPr lang="en-US" dirty="0"/>
              <a:t>The indexing function is performed by the indexer and the sorter. The indexer performs a number of functions. It reads the repository, </a:t>
            </a:r>
            <a:r>
              <a:rPr lang="en-US" dirty="0" err="1"/>
              <a:t>uncompresses</a:t>
            </a:r>
            <a:r>
              <a:rPr lang="en-US" dirty="0"/>
              <a:t> the documents, and parses them. Each document is converted into a set of word occurrences called hits. The hits record the word, position in document, an approximation of font size, and capitalization. The indexer distributes these hits into a set of "barrels", creating a partially sorted forward index. </a:t>
            </a:r>
          </a:p>
          <a:p>
            <a:r>
              <a:rPr lang="en-US" dirty="0"/>
              <a:t>The indexer performs another important function. It </a:t>
            </a:r>
            <a:r>
              <a:rPr lang="en-US" dirty="0">
                <a:solidFill>
                  <a:srgbClr val="FF0000"/>
                </a:solidFill>
              </a:rPr>
              <a:t>parses out all the links</a:t>
            </a:r>
            <a:r>
              <a:rPr lang="en-US" dirty="0"/>
              <a:t> in every web page and stores important information about them in an anchors file. This file contains enough information to determine where each link points fro</a:t>
            </a:r>
          </a:p>
          <a:p>
            <a:r>
              <a:rPr lang="en-US" dirty="0"/>
              <a:t>The </a:t>
            </a:r>
            <a:r>
              <a:rPr lang="en-US" dirty="0" err="1"/>
              <a:t>URLresolver</a:t>
            </a:r>
            <a:r>
              <a:rPr lang="en-US" dirty="0"/>
              <a:t> reads the anchors file and converts relative URLs into absolute URLs and in turn into </a:t>
            </a:r>
            <a:r>
              <a:rPr lang="en-US" dirty="0" err="1"/>
              <a:t>docIDs</a:t>
            </a:r>
            <a:r>
              <a:rPr lang="en-US" dirty="0"/>
              <a:t>. It puts the anchor text into the forward index, associated with the </a:t>
            </a:r>
            <a:r>
              <a:rPr lang="en-US" dirty="0" err="1"/>
              <a:t>docID</a:t>
            </a:r>
            <a:r>
              <a:rPr lang="en-US" dirty="0"/>
              <a:t> that the anchor points to. It also generates a database of links which are pairs of </a:t>
            </a:r>
            <a:r>
              <a:rPr lang="en-US" dirty="0" err="1"/>
              <a:t>docIDs</a:t>
            </a:r>
            <a:r>
              <a:rPr lang="en-US" dirty="0"/>
              <a:t>. The links database is used to compute </a:t>
            </a:r>
            <a:r>
              <a:rPr lang="en-US" dirty="0" err="1"/>
              <a:t>PageRanks</a:t>
            </a:r>
            <a:r>
              <a:rPr lang="en-US" dirty="0"/>
              <a:t> for all the documents. The sorter takes the barrels, which are sorted by </a:t>
            </a:r>
            <a:r>
              <a:rPr lang="en-US" dirty="0" err="1"/>
              <a:t>docID</a:t>
            </a:r>
            <a:r>
              <a:rPr lang="en-US" dirty="0"/>
              <a:t> (this is a simplification, see Section 4.2.5), and resorts them by </a:t>
            </a:r>
            <a:r>
              <a:rPr lang="en-US" dirty="0" err="1"/>
              <a:t>wordID</a:t>
            </a:r>
            <a:r>
              <a:rPr lang="en-US" dirty="0"/>
              <a:t> to generate the inverted index. This is done in place so that little temporary space is needed for this operation. The sorter also produces a list of </a:t>
            </a:r>
            <a:r>
              <a:rPr lang="en-US" dirty="0" err="1"/>
              <a:t>wordIDs</a:t>
            </a:r>
            <a:r>
              <a:rPr lang="en-US" dirty="0"/>
              <a:t> and offsets into the inverted index. A program called </a:t>
            </a:r>
            <a:r>
              <a:rPr lang="en-US" dirty="0" err="1"/>
              <a:t>DumpLexicon</a:t>
            </a:r>
            <a:r>
              <a:rPr lang="en-US" dirty="0"/>
              <a:t> takes this list together with the lexicon produced by the indexer and generates a new lexicon to be used by the searcher. The searcher is run by a web server and uses the lexicon built by </a:t>
            </a:r>
            <a:r>
              <a:rPr lang="en-US" dirty="0" err="1"/>
              <a:t>DumpLexicon</a:t>
            </a:r>
            <a:r>
              <a:rPr lang="en-US" dirty="0"/>
              <a:t> together with the inverted index and the </a:t>
            </a:r>
            <a:r>
              <a:rPr lang="en-US" dirty="0" err="1"/>
              <a:t>PageRanks</a:t>
            </a:r>
            <a:r>
              <a:rPr lang="en-US" dirty="0"/>
              <a:t> to answer queries. from and to, and the text of the link. </a:t>
            </a:r>
          </a:p>
        </p:txBody>
      </p:sp>
    </p:spTree>
    <p:extLst>
      <p:ext uri="{BB962C8B-B14F-4D97-AF65-F5344CB8AC3E}">
        <p14:creationId xmlns:p14="http://schemas.microsoft.com/office/powerpoint/2010/main" val="3442990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68</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a:p>
        </p:txBody>
      </p:sp>
    </p:spTree>
    <p:extLst>
      <p:ext uri="{BB962C8B-B14F-4D97-AF65-F5344CB8AC3E}">
        <p14:creationId xmlns:p14="http://schemas.microsoft.com/office/powerpoint/2010/main" val="304816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69</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a:p>
        </p:txBody>
      </p:sp>
    </p:spTree>
    <p:extLst>
      <p:ext uri="{BB962C8B-B14F-4D97-AF65-F5344CB8AC3E}">
        <p14:creationId xmlns:p14="http://schemas.microsoft.com/office/powerpoint/2010/main" val="472517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70</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a:p>
        </p:txBody>
      </p:sp>
    </p:spTree>
    <p:extLst>
      <p:ext uri="{BB962C8B-B14F-4D97-AF65-F5344CB8AC3E}">
        <p14:creationId xmlns:p14="http://schemas.microsoft.com/office/powerpoint/2010/main" val="2393642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71</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a:p>
        </p:txBody>
      </p:sp>
    </p:spTree>
    <p:extLst>
      <p:ext uri="{BB962C8B-B14F-4D97-AF65-F5344CB8AC3E}">
        <p14:creationId xmlns:p14="http://schemas.microsoft.com/office/powerpoint/2010/main" val="153745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72</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a:p>
        </p:txBody>
      </p:sp>
    </p:spTree>
    <p:extLst>
      <p:ext uri="{BB962C8B-B14F-4D97-AF65-F5344CB8AC3E}">
        <p14:creationId xmlns:p14="http://schemas.microsoft.com/office/powerpoint/2010/main" val="1490706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73</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a:p>
        </p:txBody>
      </p:sp>
    </p:spTree>
    <p:extLst>
      <p:ext uri="{BB962C8B-B14F-4D97-AF65-F5344CB8AC3E}">
        <p14:creationId xmlns:p14="http://schemas.microsoft.com/office/powerpoint/2010/main" val="1037408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74</a:t>
            </a:fld>
            <a:endParaRPr lang="en-US">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a:p>
        </p:txBody>
      </p:sp>
    </p:spTree>
    <p:extLst>
      <p:ext uri="{BB962C8B-B14F-4D97-AF65-F5344CB8AC3E}">
        <p14:creationId xmlns:p14="http://schemas.microsoft.com/office/powerpoint/2010/main" val="3141700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965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008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049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958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811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a:t>
            </a:fld>
            <a:endParaRPr lang="en-US"/>
          </a:p>
        </p:txBody>
      </p:sp>
    </p:spTree>
    <p:extLst>
      <p:ext uri="{BB962C8B-B14F-4D97-AF65-F5344CB8AC3E}">
        <p14:creationId xmlns:p14="http://schemas.microsoft.com/office/powerpoint/2010/main" val="291936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a:t>
            </a:fld>
            <a:endParaRPr lang="en-US"/>
          </a:p>
        </p:txBody>
      </p:sp>
    </p:spTree>
    <p:extLst>
      <p:ext uri="{BB962C8B-B14F-4D97-AF65-F5344CB8AC3E}">
        <p14:creationId xmlns:p14="http://schemas.microsoft.com/office/powerpoint/2010/main" val="416023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182170C-A630-4BC4-99C2-1EEFC93C12B4}" type="slidenum">
              <a:rPr lang="en-US" smtClean="0"/>
              <a:pPr/>
              <a:t>‹#›</a:t>
            </a:fld>
            <a:endParaRPr lang="en-US"/>
          </a:p>
        </p:txBody>
      </p:sp>
    </p:spTree>
    <p:extLst>
      <p:ext uri="{BB962C8B-B14F-4D97-AF65-F5344CB8AC3E}">
        <p14:creationId xmlns:p14="http://schemas.microsoft.com/office/powerpoint/2010/main" val="139184781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36FAF4-678C-4170-8B5E-D5D1B48C4BFF}" type="slidenum">
              <a:rPr lang="en-US" smtClean="0"/>
              <a:pPr/>
              <a:t>‹#›</a:t>
            </a:fld>
            <a:endParaRPr lang="en-US"/>
          </a:p>
        </p:txBody>
      </p:sp>
    </p:spTree>
    <p:extLst>
      <p:ext uri="{BB962C8B-B14F-4D97-AF65-F5344CB8AC3E}">
        <p14:creationId xmlns:p14="http://schemas.microsoft.com/office/powerpoint/2010/main" val="261773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EAC3AD-617C-4A6C-BEE7-10C9A9D60377}" type="slidenum">
              <a:rPr lang="en-US" smtClean="0"/>
              <a:pPr/>
              <a:t>‹#›</a:t>
            </a:fld>
            <a:endParaRPr lang="en-US"/>
          </a:p>
        </p:txBody>
      </p:sp>
    </p:spTree>
    <p:extLst>
      <p:ext uri="{BB962C8B-B14F-4D97-AF65-F5344CB8AC3E}">
        <p14:creationId xmlns:p14="http://schemas.microsoft.com/office/powerpoint/2010/main" val="1235610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EC65FA85-C043-4AC1-86AA-2F87DA98053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a:t>Click to edit Master title style</a:t>
            </a:r>
          </a:p>
        </p:txBody>
      </p:sp>
      <p:sp>
        <p:nvSpPr>
          <p:cNvPr id="3" name="Content Placeholder 2"/>
          <p:cNvSpPr>
            <a:spLocks noGrp="1"/>
          </p:cNvSpPr>
          <p:nvPr>
            <p:ph sz="half" idx="1"/>
          </p:nvPr>
        </p:nvSpPr>
        <p:spPr>
          <a:xfrm>
            <a:off x="685800" y="17526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526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F7A03A-6A5E-4081-A060-488477FCB550}"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01422ECF-953B-4245-8635-DB139CFFED99}" type="datetime1">
              <a:rPr lang="el-GR" smtClean="0">
                <a:solidFill>
                  <a:prstClr val="black">
                    <a:tint val="75000"/>
                  </a:prstClr>
                </a:solidFill>
              </a:rPr>
              <a:pPr/>
              <a:t>16/5/2023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878E0B35-C73E-49DE-9EA0-4D9F6C87E10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87612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2C2EAB46-AAA9-4184-BEB1-32916596BE99}" type="datetime1">
              <a:rPr lang="el-GR" smtClean="0">
                <a:solidFill>
                  <a:prstClr val="black">
                    <a:tint val="75000"/>
                  </a:prstClr>
                </a:solidFill>
              </a:rPr>
              <a:pPr/>
              <a:t>16/5/2023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878E0B35-C73E-49DE-9EA0-4D9F6C87E10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32076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27004-3BF3-4B0D-854E-505443C4DE8C}" type="datetime1">
              <a:rPr lang="el-GR" smtClean="0">
                <a:solidFill>
                  <a:prstClr val="black">
                    <a:tint val="75000"/>
                  </a:prstClr>
                </a:solidFill>
              </a:rPr>
              <a:pPr/>
              <a:t>16/5/2023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878E0B35-C73E-49DE-9EA0-4D9F6C87E10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04834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25B70B70-AA71-47A3-BB84-03507777F398}" type="datetime1">
              <a:rPr lang="el-GR" smtClean="0">
                <a:solidFill>
                  <a:prstClr val="black">
                    <a:tint val="75000"/>
                  </a:prstClr>
                </a:solidFill>
              </a:rPr>
              <a:pPr/>
              <a:t>16/5/2023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878E0B35-C73E-49DE-9EA0-4D9F6C87E10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33913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604494FC-AABD-4406-B24E-E27DBA9C65B2}" type="datetime1">
              <a:rPr lang="el-GR" smtClean="0">
                <a:solidFill>
                  <a:prstClr val="black">
                    <a:tint val="75000"/>
                  </a:prstClr>
                </a:solidFill>
              </a:rPr>
              <a:pPr/>
              <a:t>16/5/2023</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878E0B35-C73E-49DE-9EA0-4D9F6C87E10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709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0CC399DC-D5C5-45C3-91C0-1E729826E568}" type="datetime1">
              <a:rPr lang="el-GR" smtClean="0">
                <a:solidFill>
                  <a:prstClr val="black">
                    <a:tint val="75000"/>
                  </a:prstClr>
                </a:solidFill>
              </a:rPr>
              <a:pPr/>
              <a:t>16/5/2023</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878E0B35-C73E-49DE-9EA0-4D9F6C87E10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3404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ED9190B-40F4-4D14-B8A7-A8F5BA31F2B1}" type="slidenum">
              <a:rPr lang="en-US" smtClean="0"/>
              <a:pPr/>
              <a:t>‹#›</a:t>
            </a:fld>
            <a:endParaRPr lang="en-US"/>
          </a:p>
        </p:txBody>
      </p:sp>
    </p:spTree>
    <p:extLst>
      <p:ext uri="{BB962C8B-B14F-4D97-AF65-F5344CB8AC3E}">
        <p14:creationId xmlns:p14="http://schemas.microsoft.com/office/powerpoint/2010/main" val="3089592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A947F-EBB2-40F6-BFF0-7F3B8C36D3B2}" type="datetime1">
              <a:rPr lang="el-GR" smtClean="0">
                <a:solidFill>
                  <a:prstClr val="black">
                    <a:tint val="75000"/>
                  </a:prstClr>
                </a:solidFill>
              </a:rPr>
              <a:pPr/>
              <a:t>16/5/2023</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878E0B35-C73E-49DE-9EA0-4D9F6C87E10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85609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ED951-FEC9-416A-9CB8-A2399635A9A7}" type="datetime1">
              <a:rPr lang="el-GR" smtClean="0">
                <a:solidFill>
                  <a:prstClr val="black">
                    <a:tint val="75000"/>
                  </a:prstClr>
                </a:solidFill>
              </a:rPr>
              <a:pPr/>
              <a:t>16/5/2023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878E0B35-C73E-49DE-9EA0-4D9F6C87E10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1173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80C67F-DA4C-449B-8314-D7C4E1054970}" type="datetime1">
              <a:rPr lang="el-GR" smtClean="0">
                <a:solidFill>
                  <a:prstClr val="black">
                    <a:tint val="75000"/>
                  </a:prstClr>
                </a:solidFill>
              </a:rPr>
              <a:pPr/>
              <a:t>16/5/2023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878E0B35-C73E-49DE-9EA0-4D9F6C87E10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3677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AE42071-7801-4C84-A4E2-ECFDCEFC17B8}" type="datetime1">
              <a:rPr lang="el-GR" smtClean="0">
                <a:solidFill>
                  <a:prstClr val="black">
                    <a:tint val="75000"/>
                  </a:prstClr>
                </a:solidFill>
              </a:rPr>
              <a:pPr/>
              <a:t>16/5/2023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878E0B35-C73E-49DE-9EA0-4D9F6C87E10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58276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948A6ED-803B-4B80-9C83-80989E6E6AF3}" type="datetime1">
              <a:rPr lang="el-GR" smtClean="0">
                <a:solidFill>
                  <a:prstClr val="black">
                    <a:tint val="75000"/>
                  </a:prstClr>
                </a:solidFill>
              </a:rPr>
              <a:pPr/>
              <a:t>16/5/2023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878E0B35-C73E-49DE-9EA0-4D9F6C87E10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46526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10F1E11-E012-4047-B3BD-26C8F75F4B37}" type="datetimeFigureOut">
              <a:rPr lang="el-GR" smtClean="0"/>
              <a:t>16/5/2023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a:defRPr/>
            </a:pPr>
            <a:fld id="{1223EAC6-B8A6-4729-9D15-CF6953B4D465}" type="slidenum">
              <a:rPr lang="en-US" smtClean="0"/>
              <a:pPr>
                <a:defRPr/>
              </a:pPr>
              <a:t>‹#›</a:t>
            </a:fld>
            <a:endParaRPr lang="en-US"/>
          </a:p>
        </p:txBody>
      </p:sp>
    </p:spTree>
    <p:extLst>
      <p:ext uri="{BB962C8B-B14F-4D97-AF65-F5344CB8AC3E}">
        <p14:creationId xmlns:p14="http://schemas.microsoft.com/office/powerpoint/2010/main" val="448229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10F1E11-E012-4047-B3BD-26C8F75F4B37}" type="datetimeFigureOut">
              <a:rPr lang="el-GR" smtClean="0"/>
              <a:t>16/5/2023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a:defRPr/>
            </a:pPr>
            <a:fld id="{1D463340-DC82-45FA-A377-A7AB4170FD4B}" type="slidenum">
              <a:rPr lang="en-US" smtClean="0"/>
              <a:pPr>
                <a:defRPr/>
              </a:pPr>
              <a:t>‹#›</a:t>
            </a:fld>
            <a:endParaRPr lang="en-US"/>
          </a:p>
        </p:txBody>
      </p:sp>
    </p:spTree>
    <p:extLst>
      <p:ext uri="{BB962C8B-B14F-4D97-AF65-F5344CB8AC3E}">
        <p14:creationId xmlns:p14="http://schemas.microsoft.com/office/powerpoint/2010/main" val="3630002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F1E11-E012-4047-B3BD-26C8F75F4B37}" type="datetimeFigureOut">
              <a:rPr lang="el-GR" smtClean="0"/>
              <a:t>16/5/2023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a:defRPr/>
            </a:pPr>
            <a:fld id="{243DC507-14BC-4563-BC2B-526CB70ECB64}" type="slidenum">
              <a:rPr lang="en-US" smtClean="0"/>
              <a:pPr>
                <a:defRPr/>
              </a:pPr>
              <a:t>‹#›</a:t>
            </a:fld>
            <a:endParaRPr lang="en-US"/>
          </a:p>
        </p:txBody>
      </p:sp>
    </p:spTree>
    <p:extLst>
      <p:ext uri="{BB962C8B-B14F-4D97-AF65-F5344CB8AC3E}">
        <p14:creationId xmlns:p14="http://schemas.microsoft.com/office/powerpoint/2010/main" val="1611198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10F1E11-E012-4047-B3BD-26C8F75F4B37}" type="datetimeFigureOut">
              <a:rPr lang="el-GR" smtClean="0"/>
              <a:t>16/5/2023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pPr>
              <a:defRPr/>
            </a:pPr>
            <a:fld id="{F2C6212D-7737-4098-AF0E-481200E4A69A}" type="slidenum">
              <a:rPr lang="en-US" smtClean="0"/>
              <a:pPr>
                <a:defRPr/>
              </a:pPr>
              <a:t>‹#›</a:t>
            </a:fld>
            <a:endParaRPr lang="en-US"/>
          </a:p>
        </p:txBody>
      </p:sp>
    </p:spTree>
    <p:extLst>
      <p:ext uri="{BB962C8B-B14F-4D97-AF65-F5344CB8AC3E}">
        <p14:creationId xmlns:p14="http://schemas.microsoft.com/office/powerpoint/2010/main" val="555463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10F1E11-E012-4047-B3BD-26C8F75F4B37}" type="datetimeFigureOut">
              <a:rPr lang="el-GR" smtClean="0"/>
              <a:t>16/5/2023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pPr>
              <a:defRPr/>
            </a:pPr>
            <a:fld id="{350F8727-6850-4BD8-A734-C0D1C5560A7B}" type="slidenum">
              <a:rPr lang="en-US" smtClean="0"/>
              <a:pPr>
                <a:defRPr/>
              </a:pPr>
              <a:t>‹#›</a:t>
            </a:fld>
            <a:endParaRPr lang="en-US"/>
          </a:p>
        </p:txBody>
      </p:sp>
    </p:spTree>
    <p:extLst>
      <p:ext uri="{BB962C8B-B14F-4D97-AF65-F5344CB8AC3E}">
        <p14:creationId xmlns:p14="http://schemas.microsoft.com/office/powerpoint/2010/main" val="213324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0ECC92-4490-4DFD-A50E-7CFF54CC480C}" type="slidenum">
              <a:rPr lang="en-US" smtClean="0"/>
              <a:pPr/>
              <a:t>‹#›</a:t>
            </a:fld>
            <a:endParaRPr lang="en-US"/>
          </a:p>
        </p:txBody>
      </p:sp>
    </p:spTree>
    <p:extLst>
      <p:ext uri="{BB962C8B-B14F-4D97-AF65-F5344CB8AC3E}">
        <p14:creationId xmlns:p14="http://schemas.microsoft.com/office/powerpoint/2010/main" val="1510736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410F1E11-E012-4047-B3BD-26C8F75F4B37}" type="datetimeFigureOut">
              <a:rPr lang="el-GR" smtClean="0"/>
              <a:t>16/5/2023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pPr>
              <a:defRPr/>
            </a:pPr>
            <a:fld id="{6231DFBC-2454-451B-9C42-04D7F724382E}" type="slidenum">
              <a:rPr lang="en-US" smtClean="0"/>
              <a:pPr>
                <a:defRPr/>
              </a:pPr>
              <a:t>‹#›</a:t>
            </a:fld>
            <a:endParaRPr lang="en-US"/>
          </a:p>
        </p:txBody>
      </p:sp>
    </p:spTree>
    <p:extLst>
      <p:ext uri="{BB962C8B-B14F-4D97-AF65-F5344CB8AC3E}">
        <p14:creationId xmlns:p14="http://schemas.microsoft.com/office/powerpoint/2010/main" val="3233498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F1E11-E012-4047-B3BD-26C8F75F4B37}" type="datetimeFigureOut">
              <a:rPr lang="el-GR" smtClean="0"/>
              <a:t>16/5/2023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pPr>
              <a:defRPr/>
            </a:pPr>
            <a:fld id="{74BF2C0F-05D6-4882-A325-BE394602789D}" type="slidenum">
              <a:rPr lang="en-US" smtClean="0"/>
              <a:pPr>
                <a:defRPr/>
              </a:pPr>
              <a:t>‹#›</a:t>
            </a:fld>
            <a:endParaRPr lang="en-US"/>
          </a:p>
        </p:txBody>
      </p:sp>
    </p:spTree>
    <p:extLst>
      <p:ext uri="{BB962C8B-B14F-4D97-AF65-F5344CB8AC3E}">
        <p14:creationId xmlns:p14="http://schemas.microsoft.com/office/powerpoint/2010/main" val="2651508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0F1E11-E012-4047-B3BD-26C8F75F4B37}" type="datetimeFigureOut">
              <a:rPr lang="el-GR" smtClean="0"/>
              <a:t>16/5/2023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pPr>
              <a:defRPr/>
            </a:pPr>
            <a:fld id="{6436A624-A21F-4536-94D3-C1AEDDF981C0}" type="slidenum">
              <a:rPr lang="en-US" smtClean="0"/>
              <a:pPr>
                <a:defRPr/>
              </a:pPr>
              <a:t>‹#›</a:t>
            </a:fld>
            <a:endParaRPr lang="en-US"/>
          </a:p>
        </p:txBody>
      </p:sp>
    </p:spTree>
    <p:extLst>
      <p:ext uri="{BB962C8B-B14F-4D97-AF65-F5344CB8AC3E}">
        <p14:creationId xmlns:p14="http://schemas.microsoft.com/office/powerpoint/2010/main" val="1625857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0F1E11-E012-4047-B3BD-26C8F75F4B37}" type="datetimeFigureOut">
              <a:rPr lang="el-GR" smtClean="0"/>
              <a:t>16/5/2023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pPr>
              <a:defRPr/>
            </a:pPr>
            <a:fld id="{44EFD112-2322-4E3C-9DD3-0E36B4B34AEA}" type="slidenum">
              <a:rPr lang="en-US" smtClean="0"/>
              <a:pPr>
                <a:defRPr/>
              </a:pPr>
              <a:t>‹#›</a:t>
            </a:fld>
            <a:endParaRPr lang="en-US"/>
          </a:p>
        </p:txBody>
      </p:sp>
    </p:spTree>
    <p:extLst>
      <p:ext uri="{BB962C8B-B14F-4D97-AF65-F5344CB8AC3E}">
        <p14:creationId xmlns:p14="http://schemas.microsoft.com/office/powerpoint/2010/main" val="3428917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10F1E11-E012-4047-B3BD-26C8F75F4B37}" type="datetimeFigureOut">
              <a:rPr lang="el-GR" smtClean="0"/>
              <a:t>16/5/2023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a:defRPr/>
            </a:pPr>
            <a:fld id="{FEA5F79C-A3E0-437E-9228-F93ACDA809D3}" type="slidenum">
              <a:rPr lang="en-US" smtClean="0"/>
              <a:pPr>
                <a:defRPr/>
              </a:pPr>
              <a:t>‹#›</a:t>
            </a:fld>
            <a:endParaRPr lang="en-US"/>
          </a:p>
        </p:txBody>
      </p:sp>
    </p:spTree>
    <p:extLst>
      <p:ext uri="{BB962C8B-B14F-4D97-AF65-F5344CB8AC3E}">
        <p14:creationId xmlns:p14="http://schemas.microsoft.com/office/powerpoint/2010/main" val="704354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10F1E11-E012-4047-B3BD-26C8F75F4B37}" type="datetimeFigureOut">
              <a:rPr lang="el-GR" smtClean="0"/>
              <a:t>16/5/2023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a:defRPr/>
            </a:pPr>
            <a:fld id="{207B26C3-184D-4A6F-A3A7-0B42231C36FA}" type="slidenum">
              <a:rPr lang="en-US" smtClean="0"/>
              <a:pPr>
                <a:defRPr/>
              </a:pPr>
              <a:t>‹#›</a:t>
            </a:fld>
            <a:endParaRPr lang="en-US"/>
          </a:p>
        </p:txBody>
      </p:sp>
    </p:spTree>
    <p:extLst>
      <p:ext uri="{BB962C8B-B14F-4D97-AF65-F5344CB8AC3E}">
        <p14:creationId xmlns:p14="http://schemas.microsoft.com/office/powerpoint/2010/main" val="2037430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628650" y="6356351"/>
            <a:ext cx="2057400" cy="365125"/>
          </a:xfrm>
          <a:prstGeom prst="rect">
            <a:avLst/>
          </a:prstGeom>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a:xfrm>
            <a:off x="3028950" y="6356351"/>
            <a:ext cx="3086100" cy="365125"/>
          </a:xfrm>
          <a:prstGeom prst="rect">
            <a:avLst/>
          </a:prstGeom>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B632CA24-4D05-442C-BD58-55B5F17DBC07}" type="slidenum">
              <a:rPr lang="en-US"/>
              <a:pPr/>
              <a:t>‹#›</a:t>
            </a:fld>
            <a:endParaRPr lang="en-US"/>
          </a:p>
        </p:txBody>
      </p:sp>
    </p:spTree>
    <p:extLst>
      <p:ext uri="{BB962C8B-B14F-4D97-AF65-F5344CB8AC3E}">
        <p14:creationId xmlns:p14="http://schemas.microsoft.com/office/powerpoint/2010/main" val="25254057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08300CA-A080-476D-84B4-AC6434A6B4B8}" type="slidenum">
              <a:rPr lang="en-US" smtClean="0"/>
              <a:pPr/>
              <a:t>‹#›</a:t>
            </a:fld>
            <a:endParaRPr lang="en-US"/>
          </a:p>
        </p:txBody>
      </p:sp>
    </p:spTree>
    <p:extLst>
      <p:ext uri="{BB962C8B-B14F-4D97-AF65-F5344CB8AC3E}">
        <p14:creationId xmlns:p14="http://schemas.microsoft.com/office/powerpoint/2010/main" val="53373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E8E445E-0100-404D-AEB0-69CA392494B7}" type="slidenum">
              <a:rPr lang="en-US" smtClean="0"/>
              <a:pPr/>
              <a:t>‹#›</a:t>
            </a:fld>
            <a:endParaRPr lang="en-US"/>
          </a:p>
        </p:txBody>
      </p:sp>
    </p:spTree>
    <p:extLst>
      <p:ext uri="{BB962C8B-B14F-4D97-AF65-F5344CB8AC3E}">
        <p14:creationId xmlns:p14="http://schemas.microsoft.com/office/powerpoint/2010/main" val="62760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841DDB1-E385-4C2A-9F6F-88E564B234DB}" type="slidenum">
              <a:rPr lang="en-US" smtClean="0"/>
              <a:pPr/>
              <a:t>‹#›</a:t>
            </a:fld>
            <a:endParaRPr lang="en-US"/>
          </a:p>
        </p:txBody>
      </p:sp>
    </p:spTree>
    <p:extLst>
      <p:ext uri="{BB962C8B-B14F-4D97-AF65-F5344CB8AC3E}">
        <p14:creationId xmlns:p14="http://schemas.microsoft.com/office/powerpoint/2010/main" val="104183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8FAE9CB-6C8B-49DF-BA0E-D5C49502510A}" type="slidenum">
              <a:rPr lang="en-US" smtClean="0"/>
              <a:pPr/>
              <a:t>‹#›</a:t>
            </a:fld>
            <a:endParaRPr lang="en-US"/>
          </a:p>
        </p:txBody>
      </p:sp>
    </p:spTree>
    <p:extLst>
      <p:ext uri="{BB962C8B-B14F-4D97-AF65-F5344CB8AC3E}">
        <p14:creationId xmlns:p14="http://schemas.microsoft.com/office/powerpoint/2010/main" val="36000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44A558E-6DE4-4CD3-890E-A7DA5D004993}" type="slidenum">
              <a:rPr lang="en-US" smtClean="0"/>
              <a:pPr/>
              <a:t>‹#›</a:t>
            </a:fld>
            <a:endParaRPr lang="en-US"/>
          </a:p>
        </p:txBody>
      </p:sp>
    </p:spTree>
    <p:extLst>
      <p:ext uri="{BB962C8B-B14F-4D97-AF65-F5344CB8AC3E}">
        <p14:creationId xmlns:p14="http://schemas.microsoft.com/office/powerpoint/2010/main" val="394174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8BAA00D-81AD-4FD2-AEF2-53F20508ED21}" type="slidenum">
              <a:rPr lang="en-US" smtClean="0"/>
              <a:pPr/>
              <a:t>‹#›</a:t>
            </a:fld>
            <a:endParaRPr lang="en-US"/>
          </a:p>
        </p:txBody>
      </p:sp>
    </p:spTree>
    <p:extLst>
      <p:ext uri="{BB962C8B-B14F-4D97-AF65-F5344CB8AC3E}">
        <p14:creationId xmlns:p14="http://schemas.microsoft.com/office/powerpoint/2010/main" val="287878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2170C-A630-4BC4-99C2-1EEFC93C12B4}" type="slidenum">
              <a:rPr lang="en-US" smtClean="0"/>
              <a:pPr/>
              <a:t>‹#›</a:t>
            </a:fld>
            <a:endParaRPr lang="en-US"/>
          </a:p>
        </p:txBody>
      </p:sp>
    </p:spTree>
    <p:extLst>
      <p:ext uri="{BB962C8B-B14F-4D97-AF65-F5344CB8AC3E}">
        <p14:creationId xmlns:p14="http://schemas.microsoft.com/office/powerpoint/2010/main" val="2277241442"/>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DB76115-2B6E-45D7-9815-40F2F3878DEE}" type="datetime1">
              <a:rPr lang="el-GR" smtClean="0">
                <a:solidFill>
                  <a:prstClr val="black">
                    <a:tint val="75000"/>
                  </a:prstClr>
                </a:solidFill>
                <a:latin typeface="Calibri"/>
                <a:cs typeface="+mn-cs"/>
              </a:rPr>
              <a:pPr fontAlgn="auto">
                <a:spcBef>
                  <a:spcPts val="0"/>
                </a:spcBef>
                <a:spcAft>
                  <a:spcPts val="0"/>
                </a:spcAft>
              </a:pPr>
              <a:t>16/5/2023</a:t>
            </a:fld>
            <a:endParaRPr lang="el-GR">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78E0B35-C73E-49DE-9EA0-4D9F6C87E107}" type="slidenum">
              <a:rPr lang="el-GR" smtClean="0">
                <a:solidFill>
                  <a:prstClr val="black">
                    <a:tint val="75000"/>
                  </a:prstClr>
                </a:solidFill>
                <a:latin typeface="Calibri"/>
                <a:cs typeface="+mn-cs"/>
              </a:rPr>
              <a:pPr fontAlgn="auto">
                <a:spcBef>
                  <a:spcPts val="0"/>
                </a:spcBef>
                <a:spcAft>
                  <a:spcPts val="0"/>
                </a:spcAft>
              </a:pPr>
              <a:t>‹#›</a:t>
            </a:fld>
            <a:endParaRPr lang="el-GR">
              <a:solidFill>
                <a:prstClr val="black">
                  <a:tint val="75000"/>
                </a:prstClr>
              </a:solidFill>
              <a:latin typeface="Calibri"/>
              <a:cs typeface="+mn-cs"/>
            </a:endParaRPr>
          </a:p>
        </p:txBody>
      </p:sp>
    </p:spTree>
    <p:extLst>
      <p:ext uri="{BB962C8B-B14F-4D97-AF65-F5344CB8AC3E}">
        <p14:creationId xmlns:p14="http://schemas.microsoft.com/office/powerpoint/2010/main" val="93130192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0F1E11-E012-4047-B3BD-26C8F75F4B37}" type="datetimeFigureOut">
              <a:rPr lang="el-GR" smtClean="0"/>
              <a:t>16/5/2023</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1FB7D08-67DA-430D-B31F-1498AA061A61}" type="slidenum">
              <a:rPr lang="en-US" smtClean="0"/>
              <a:pPr>
                <a:defRPr/>
              </a:pPr>
              <a:t>‹#›</a:t>
            </a:fld>
            <a:endParaRPr lang="en-US"/>
          </a:p>
        </p:txBody>
      </p:sp>
    </p:spTree>
    <p:extLst>
      <p:ext uri="{BB962C8B-B14F-4D97-AF65-F5344CB8AC3E}">
        <p14:creationId xmlns:p14="http://schemas.microsoft.com/office/powerpoint/2010/main" val="148916777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research.google/pubs/pub33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hyperlink" Target="https://www.theverge.com/2023/2/9/23592647/ai-search-bing-bard-chatgpt-microsoft-google-problems-challenges" TargetMode="Externa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hyperlink" Target="https://www.deeplearning.ai/the-batch/large-language-models-shrink/" TargetMode="External"/><Relationship Id="rId2" Type="http://schemas.openxmlformats.org/officeDocument/2006/relationships/hyperlink" Target="https://www.deeplearning.ai/the-batch/how-small-language-models-can-perform-specialized-tasks/" TargetMode="Externa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worldwidewebsize.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customXml" Target="../ink/ink2.xml"/><Relationship Id="rId4" Type="http://schemas.openxmlformats.org/officeDocument/2006/relationships/image" Target="../media/image260.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customXml" Target="../ink/ink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prospect.com/"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6.xml"/><Relationship Id="rId19"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Arthur_C._Clark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2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ustomXml" Target="../ink/ink6.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hyperlink" Target="http://www.cwire.org/highest-paying-search-term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www.wordstream.com/articles/most-expensive-keyword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www.youronlinechoices.com/gr/" TargetMode="External"/><Relationship Id="rId2" Type="http://schemas.openxmlformats.org/officeDocument/2006/relationships/hyperlink" Target="https://adssettings.google.com/authenticated"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s://www.google.com/advanced_image_search" TargetMode="External"/><Relationship Id="rId2" Type="http://schemas.openxmlformats.org/officeDocument/2006/relationships/hyperlink" Target="https://www.google.com/advanced_search"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17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65FA85-C043-4AC1-86AA-2F87DA980531}" type="slidenum">
              <a:rPr lang="en-US" smtClean="0"/>
              <a:pPr/>
              <a:t>1</a:t>
            </a:fld>
            <a:endParaRPr lang="en-US"/>
          </a:p>
        </p:txBody>
      </p:sp>
      <p:sp>
        <p:nvSpPr>
          <p:cNvPr id="4" name="TextBox 3">
            <a:extLst>
              <a:ext uri="{FF2B5EF4-FFF2-40B4-BE49-F238E27FC236}">
                <a16:creationId xmlns:a16="http://schemas.microsoft.com/office/drawing/2014/main" id="{A9C3479B-A7B1-4E51-955B-1A9C357D33CC}"/>
              </a:ext>
            </a:extLst>
          </p:cNvPr>
          <p:cNvSpPr txBox="1"/>
          <p:nvPr/>
        </p:nvSpPr>
        <p:spPr>
          <a:xfrm>
            <a:off x="4229100" y="5638800"/>
            <a:ext cx="4104456" cy="34458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a:lstStyle>
          <a:p>
            <a:pPr algn="ctr" defTabSz="685800">
              <a:lnSpc>
                <a:spcPct val="70000"/>
              </a:lnSpc>
              <a:spcBef>
                <a:spcPts val="750"/>
              </a:spcBef>
            </a:pPr>
            <a:r>
              <a:rPr lang="el-GR" sz="2200" i="1" dirty="0">
                <a:solidFill>
                  <a:schemeClr val="bg1">
                    <a:lumMod val="95000"/>
                  </a:schemeClr>
                </a:solidFill>
                <a:latin typeface="+mn-lt"/>
                <a:ea typeface="ＭＳ Ｐゴシック" pitchFamily="-112" charset="-128"/>
              </a:rPr>
              <a:t>Ακαδημαϊκό Έτος 202</a:t>
            </a:r>
            <a:r>
              <a:rPr lang="en-US" sz="2200" i="1" dirty="0">
                <a:solidFill>
                  <a:schemeClr val="bg1">
                    <a:lumMod val="95000"/>
                  </a:schemeClr>
                </a:solidFill>
                <a:latin typeface="+mn-lt"/>
                <a:ea typeface="ＭＳ Ｐゴシック" pitchFamily="-112" charset="-128"/>
              </a:rPr>
              <a:t>2</a:t>
            </a:r>
            <a:r>
              <a:rPr lang="el-GR" sz="2200" i="1" dirty="0">
                <a:solidFill>
                  <a:schemeClr val="bg1">
                    <a:lumMod val="95000"/>
                  </a:schemeClr>
                </a:solidFill>
                <a:latin typeface="+mn-lt"/>
                <a:ea typeface="ＭＳ Ｐゴシック" pitchFamily="-112" charset="-128"/>
              </a:rPr>
              <a:t>-202</a:t>
            </a:r>
            <a:r>
              <a:rPr lang="en-US" sz="2200" i="1">
                <a:solidFill>
                  <a:schemeClr val="bg1">
                    <a:lumMod val="95000"/>
                  </a:schemeClr>
                </a:solidFill>
                <a:latin typeface="+mn-lt"/>
                <a:ea typeface="ＭＳ Ｐゴシック" pitchFamily="-112" charset="-128"/>
              </a:rPr>
              <a:t>3</a:t>
            </a:r>
            <a:endParaRPr lang="en-US" sz="2200" i="1" dirty="0">
              <a:solidFill>
                <a:schemeClr val="bg1">
                  <a:lumMod val="95000"/>
                </a:schemeClr>
              </a:solidFill>
              <a:latin typeface="+mn-lt"/>
              <a:ea typeface="ＭＳ Ｐゴシック" pitchFamily="-112" charset="-128"/>
            </a:endParaRPr>
          </a:p>
        </p:txBody>
      </p:sp>
      <p:sp>
        <p:nvSpPr>
          <p:cNvPr id="5" name="Rectangle 1027">
            <a:extLst>
              <a:ext uri="{FF2B5EF4-FFF2-40B4-BE49-F238E27FC236}">
                <a16:creationId xmlns:a16="http://schemas.microsoft.com/office/drawing/2014/main" id="{B95B6F70-ED0F-4AC8-BD28-97AF01CF4996}"/>
              </a:ext>
            </a:extLst>
          </p:cNvPr>
          <p:cNvSpPr txBox="1">
            <a:spLocks noChangeArrowheads="1"/>
          </p:cNvSpPr>
          <p:nvPr/>
        </p:nvSpPr>
        <p:spPr>
          <a:xfrm>
            <a:off x="826604" y="1828800"/>
            <a:ext cx="7490792" cy="2895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rgbClr val="43708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l-GR" dirty="0">
                <a:ea typeface="ＭＳ Ｐゴシック" pitchFamily="-112" charset="-128"/>
              </a:rPr>
              <a:t>ΜΥΕ0</a:t>
            </a:r>
            <a:r>
              <a:rPr lang="en-US" dirty="0">
                <a:ea typeface="ＭＳ Ｐゴシック" pitchFamily="-112" charset="-128"/>
              </a:rPr>
              <a:t>0</a:t>
            </a:r>
            <a:r>
              <a:rPr lang="el-GR" dirty="0">
                <a:ea typeface="ＭＳ Ｐゴシック" pitchFamily="-112" charset="-128"/>
              </a:rPr>
              <a:t>3: Ανάκτηση Πληροφορίας</a:t>
            </a:r>
            <a:endParaRPr lang="en-US" dirty="0">
              <a:ea typeface="ＭＳ Ｐゴシック" pitchFamily="-112" charset="-128"/>
            </a:endParaRPr>
          </a:p>
          <a:p>
            <a:pPr fontAlgn="auto">
              <a:spcAft>
                <a:spcPts val="0"/>
              </a:spcAft>
            </a:pPr>
            <a:r>
              <a:rPr lang="el-GR" sz="1800" i="1" dirty="0">
                <a:solidFill>
                  <a:schemeClr val="bg1">
                    <a:lumMod val="95000"/>
                  </a:schemeClr>
                </a:solidFill>
                <a:ea typeface="ＭＳ Ｐゴシック" pitchFamily="-112" charset="-128"/>
              </a:rPr>
              <a:t>Διδάσκουσα: Ευαγγελία </a:t>
            </a:r>
            <a:r>
              <a:rPr lang="el-GR" sz="1800" i="1" dirty="0" err="1">
                <a:solidFill>
                  <a:schemeClr val="bg1">
                    <a:lumMod val="95000"/>
                  </a:schemeClr>
                </a:solidFill>
                <a:ea typeface="ＭＳ Ｐゴシック" pitchFamily="-112" charset="-128"/>
              </a:rPr>
              <a:t>Πιτουρά</a:t>
            </a:r>
            <a:endParaRPr lang="en-US" sz="1800" i="1" dirty="0">
              <a:solidFill>
                <a:schemeClr val="bg1">
                  <a:lumMod val="95000"/>
                </a:schemeClr>
              </a:solidFill>
              <a:ea typeface="ＭＳ Ｐゴシック" pitchFamily="-112" charset="-128"/>
            </a:endParaRPr>
          </a:p>
          <a:p>
            <a:pPr fontAlgn="auto">
              <a:spcAft>
                <a:spcPts val="0"/>
              </a:spcAft>
            </a:pPr>
            <a:br>
              <a:rPr lang="en-US" dirty="0">
                <a:ea typeface="ＭＳ Ｐゴシック" pitchFamily="-112" charset="-128"/>
              </a:rPr>
            </a:br>
            <a:r>
              <a:rPr lang="el-GR" sz="2600" dirty="0">
                <a:solidFill>
                  <a:schemeClr val="bg1"/>
                </a:solidFill>
                <a:ea typeface="ＭＳ Ｐゴシック" pitchFamily="-112" charset="-128"/>
              </a:rPr>
              <a:t>Κεφάλαια 19, 20: Web.  Μηχανές αναζήτησης</a:t>
            </a:r>
            <a:r>
              <a:rPr lang="el-GR" sz="2400" dirty="0">
                <a:ea typeface="ＭＳ Ｐゴシック" pitchFamily="-112" charset="-128"/>
              </a:rPr>
              <a:t>.</a:t>
            </a:r>
            <a:endParaRPr lang="en-US" sz="2400" dirty="0">
              <a:ea typeface="ＭＳ Ｐゴシック" pitchFamily="-112" charset="-128"/>
            </a:endParaRPr>
          </a:p>
        </p:txBody>
      </p:sp>
    </p:spTree>
    <p:extLst>
      <p:ext uri="{BB962C8B-B14F-4D97-AF65-F5344CB8AC3E}">
        <p14:creationId xmlns:p14="http://schemas.microsoft.com/office/powerpoint/2010/main" val="277337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57200" y="0"/>
            <a:ext cx="82296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4000" kern="1200">
                <a:solidFill>
                  <a:schemeClr val="tx1"/>
                </a:solidFill>
                <a:latin typeface="+mj-lt"/>
                <a:ea typeface="ＭＳ Ｐゴシック" pitchFamily="-65" charset="-128"/>
                <a:cs typeface="ＭＳ Ｐゴシック" pitchFamily="-65" charset="-128"/>
              </a:defRPr>
            </a:lvl1pPr>
            <a:lvl2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5pPr>
            <a:lvl6pPr marL="4572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6pPr>
            <a:lvl7pPr marL="9144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7pPr>
            <a:lvl8pPr marL="13716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8pPr>
            <a:lvl9pPr marL="18288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9pPr>
          </a:lstStyle>
          <a:p>
            <a:pPr algn="ctr"/>
            <a:r>
              <a:rPr lang="el-GR" dirty="0">
                <a:solidFill>
                  <a:schemeClr val="accent6">
                    <a:lumMod val="75000"/>
                  </a:schemeClr>
                </a:solidFill>
              </a:rPr>
              <a:t>Εύρεση Πληροφορίας</a:t>
            </a:r>
          </a:p>
        </p:txBody>
      </p:sp>
      <p:pic>
        <p:nvPicPr>
          <p:cNvPr id="5" name="Picture 4"/>
          <p:cNvPicPr>
            <a:picLocks noChangeAspect="1"/>
          </p:cNvPicPr>
          <p:nvPr/>
        </p:nvPicPr>
        <p:blipFill>
          <a:blip r:embed="rId3"/>
          <a:stretch>
            <a:fillRect/>
          </a:stretch>
        </p:blipFill>
        <p:spPr>
          <a:xfrm>
            <a:off x="2133600" y="689266"/>
            <a:ext cx="4419600" cy="5668206"/>
          </a:xfrm>
          <a:prstGeom prst="rect">
            <a:avLst/>
          </a:prstGeom>
        </p:spPr>
      </p:pic>
      <p:sp>
        <p:nvSpPr>
          <p:cNvPr id="2" name="TextBox 1">
            <a:extLst>
              <a:ext uri="{FF2B5EF4-FFF2-40B4-BE49-F238E27FC236}">
                <a16:creationId xmlns:a16="http://schemas.microsoft.com/office/drawing/2014/main" id="{869BC1CC-E83A-47A6-A462-8BDC945890BE}"/>
              </a:ext>
            </a:extLst>
          </p:cNvPr>
          <p:cNvSpPr txBox="1"/>
          <p:nvPr/>
        </p:nvSpPr>
        <p:spPr>
          <a:xfrm>
            <a:off x="6248400" y="3657600"/>
            <a:ext cx="2743200" cy="307777"/>
          </a:xfrm>
          <a:prstGeom prst="rect">
            <a:avLst/>
          </a:prstGeom>
          <a:noFill/>
        </p:spPr>
        <p:txBody>
          <a:bodyPr wrap="square" rtlCol="0">
            <a:spAutoFit/>
          </a:bodyPr>
          <a:lstStyle/>
          <a:p>
            <a:r>
              <a:rPr lang="en-US" sz="1400" dirty="0"/>
              <a:t>https://dmoz-odp.org/</a:t>
            </a:r>
          </a:p>
        </p:txBody>
      </p:sp>
    </p:spTree>
    <p:extLst>
      <p:ext uri="{BB962C8B-B14F-4D97-AF65-F5344CB8AC3E}">
        <p14:creationId xmlns:p14="http://schemas.microsoft.com/office/powerpoint/2010/main" val="57389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2208413" y="1828800"/>
            <a:ext cx="4562470" cy="2999284"/>
          </a:xfrm>
          <a:prstGeom prst="rect">
            <a:avLst/>
          </a:prstGeom>
          <a:noFill/>
          <a:ln w="9525">
            <a:noFill/>
            <a:miter lim="800000"/>
            <a:headEnd/>
            <a:tailEnd/>
          </a:ln>
        </p:spPr>
      </p:pic>
      <p:sp>
        <p:nvSpPr>
          <p:cNvPr id="8" name="Title 1"/>
          <p:cNvSpPr txBox="1">
            <a:spLocks/>
          </p:cNvSpPr>
          <p:nvPr/>
        </p:nvSpPr>
        <p:spPr bwMode="auto">
          <a:xfrm>
            <a:off x="374848" y="152400"/>
            <a:ext cx="82296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4000" kern="1200">
                <a:solidFill>
                  <a:schemeClr val="tx1"/>
                </a:solidFill>
                <a:latin typeface="+mj-lt"/>
                <a:ea typeface="ＭＳ Ｐゴシック" pitchFamily="-65" charset="-128"/>
                <a:cs typeface="ＭＳ Ｐゴシック" pitchFamily="-65" charset="-128"/>
              </a:defRPr>
            </a:lvl1pPr>
            <a:lvl2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5pPr>
            <a:lvl6pPr marL="4572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6pPr>
            <a:lvl7pPr marL="9144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7pPr>
            <a:lvl8pPr marL="13716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8pPr>
            <a:lvl9pPr marL="18288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9pPr>
          </a:lstStyle>
          <a:p>
            <a:pPr algn="ctr"/>
            <a:r>
              <a:rPr lang="el-GR" dirty="0">
                <a:solidFill>
                  <a:schemeClr val="accent6">
                    <a:lumMod val="75000"/>
                  </a:schemeClr>
                </a:solidFill>
              </a:rPr>
              <a:t>Εύρεση Πληροφορίας</a:t>
            </a:r>
          </a:p>
        </p:txBody>
      </p:sp>
      <p:sp>
        <p:nvSpPr>
          <p:cNvPr id="4" name="TextBox 3"/>
          <p:cNvSpPr txBox="1"/>
          <p:nvPr/>
        </p:nvSpPr>
        <p:spPr>
          <a:xfrm>
            <a:off x="685800" y="4953000"/>
            <a:ext cx="5791200" cy="461665"/>
          </a:xfrm>
          <a:prstGeom prst="rect">
            <a:avLst/>
          </a:prstGeom>
          <a:noFill/>
        </p:spPr>
        <p:txBody>
          <a:bodyPr wrap="square" rtlCol="0">
            <a:spAutoFit/>
          </a:bodyPr>
          <a:lstStyle/>
          <a:p>
            <a:r>
              <a:rPr lang="en-US" dirty="0">
                <a:latin typeface="+mn-lt"/>
              </a:rPr>
              <a:t>officially closed on December 31, 2014</a:t>
            </a:r>
            <a:endParaRPr lang="el-GR" dirty="0">
              <a:latin typeface="+mn-lt"/>
            </a:endParaRPr>
          </a:p>
        </p:txBody>
      </p:sp>
    </p:spTree>
    <p:extLst>
      <p:ext uri="{BB962C8B-B14F-4D97-AF65-F5344CB8AC3E}">
        <p14:creationId xmlns:p14="http://schemas.microsoft.com/office/powerpoint/2010/main" val="131252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44668" y="0"/>
            <a:ext cx="82296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4000" kern="1200">
                <a:solidFill>
                  <a:schemeClr val="tx1"/>
                </a:solidFill>
                <a:latin typeface="+mj-lt"/>
                <a:ea typeface="ＭＳ Ｐゴシック" pitchFamily="-65" charset="-128"/>
                <a:cs typeface="ＭＳ Ｐゴシック" pitchFamily="-65" charset="-128"/>
              </a:defRPr>
            </a:lvl1pPr>
            <a:lvl2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5pPr>
            <a:lvl6pPr marL="4572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6pPr>
            <a:lvl7pPr marL="9144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7pPr>
            <a:lvl8pPr marL="13716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8pPr>
            <a:lvl9pPr marL="18288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9pPr>
          </a:lstStyle>
          <a:p>
            <a:pPr algn="ctr"/>
            <a:r>
              <a:rPr lang="el-GR" dirty="0">
                <a:solidFill>
                  <a:schemeClr val="accent6">
                    <a:lumMod val="75000"/>
                  </a:schemeClr>
                </a:solidFill>
              </a:rPr>
              <a:t>Εύρεση Πληροφορίας</a:t>
            </a:r>
          </a:p>
        </p:txBody>
      </p:sp>
      <p:sp>
        <p:nvSpPr>
          <p:cNvPr id="9" name="TextBox 8"/>
          <p:cNvSpPr txBox="1"/>
          <p:nvPr/>
        </p:nvSpPr>
        <p:spPr>
          <a:xfrm>
            <a:off x="339837" y="751747"/>
            <a:ext cx="6284351" cy="1384995"/>
          </a:xfrm>
          <a:prstGeom prst="rect">
            <a:avLst/>
          </a:prstGeom>
          <a:noFill/>
        </p:spPr>
        <p:txBody>
          <a:bodyPr wrap="square" rtlCol="0">
            <a:spAutoFit/>
          </a:bodyPr>
          <a:lstStyle/>
          <a:p>
            <a:r>
              <a:rPr lang="el-GR" dirty="0">
                <a:latin typeface="+mn-lt"/>
              </a:rPr>
              <a:t>Δεύτερη προσπάθεια: </a:t>
            </a:r>
            <a:r>
              <a:rPr lang="el-GR" dirty="0">
                <a:solidFill>
                  <a:schemeClr val="tx2">
                    <a:lumMod val="60000"/>
                    <a:lumOff val="40000"/>
                  </a:schemeClr>
                </a:solidFill>
                <a:latin typeface="+mn-lt"/>
              </a:rPr>
              <a:t>Μηχανές αναζήτησης </a:t>
            </a:r>
            <a:r>
              <a:rPr lang="el-GR" dirty="0">
                <a:latin typeface="+mn-lt"/>
              </a:rPr>
              <a:t>πλήρους κειμένου </a:t>
            </a:r>
            <a:r>
              <a:rPr lang="en-US" dirty="0">
                <a:latin typeface="+mn-lt"/>
              </a:rPr>
              <a:t>(full text)</a:t>
            </a:r>
            <a:endParaRPr lang="el-GR" dirty="0">
              <a:latin typeface="+mn-lt"/>
            </a:endParaRPr>
          </a:p>
          <a:p>
            <a:r>
              <a:rPr lang="el-GR" sz="1800" dirty="0">
                <a:latin typeface="+mn-lt"/>
              </a:rPr>
              <a:t>Πόσο συχνά ο όρος εμφανίζεται στο κείμενο</a:t>
            </a:r>
          </a:p>
          <a:p>
            <a:r>
              <a:rPr lang="el-GR" sz="1800" dirty="0">
                <a:latin typeface="+mn-lt"/>
              </a:rPr>
              <a:t>Αρχικά οι χρήστες τις σελίδες τους για να </a:t>
            </a:r>
            <a:r>
              <a:rPr lang="el-GR" sz="1800" dirty="0" err="1">
                <a:latin typeface="+mn-lt"/>
              </a:rPr>
              <a:t>ευρετηριοποιηθούν</a:t>
            </a:r>
            <a:endParaRPr lang="el-GR" sz="1800" dirty="0">
              <a:latin typeface="+mn-lt"/>
            </a:endParaRPr>
          </a:p>
        </p:txBody>
      </p:sp>
      <p:sp>
        <p:nvSpPr>
          <p:cNvPr id="11" name="Rectangle 10"/>
          <p:cNvSpPr/>
          <p:nvPr/>
        </p:nvSpPr>
        <p:spPr>
          <a:xfrm>
            <a:off x="581452" y="2590800"/>
            <a:ext cx="1247329" cy="461665"/>
          </a:xfrm>
          <a:prstGeom prst="rect">
            <a:avLst/>
          </a:prstGeom>
        </p:spPr>
        <p:txBody>
          <a:bodyPr wrap="none">
            <a:spAutoFit/>
          </a:bodyPr>
          <a:lstStyle/>
          <a:p>
            <a:pPr algn="just" fontAlgn="auto">
              <a:spcBef>
                <a:spcPts val="0"/>
              </a:spcBef>
              <a:spcAft>
                <a:spcPts val="0"/>
              </a:spcAft>
              <a:defRPr/>
            </a:pPr>
            <a:r>
              <a:rPr lang="en-US" dirty="0" err="1">
                <a:latin typeface="+mn-lt"/>
              </a:rPr>
              <a:t>Altavista</a:t>
            </a:r>
            <a:endParaRPr lang="en-US" dirty="0">
              <a:latin typeface="+mn-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416" y="2359058"/>
            <a:ext cx="3900284" cy="27432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550" y="739390"/>
            <a:ext cx="1427669" cy="51816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767" y="5249070"/>
            <a:ext cx="3812033" cy="1485105"/>
          </a:xfrm>
          <a:prstGeom prst="rect">
            <a:avLst/>
          </a:prstGeom>
        </p:spPr>
      </p:pic>
      <p:sp>
        <p:nvSpPr>
          <p:cNvPr id="15" name="Rectangle 14"/>
          <p:cNvSpPr/>
          <p:nvPr/>
        </p:nvSpPr>
        <p:spPr>
          <a:xfrm>
            <a:off x="4174925" y="5529957"/>
            <a:ext cx="1513093" cy="461665"/>
          </a:xfrm>
          <a:prstGeom prst="rect">
            <a:avLst/>
          </a:prstGeom>
        </p:spPr>
        <p:txBody>
          <a:bodyPr wrap="square">
            <a:spAutoFit/>
          </a:bodyPr>
          <a:lstStyle/>
          <a:p>
            <a:pPr algn="just" fontAlgn="auto">
              <a:spcBef>
                <a:spcPts val="0"/>
              </a:spcBef>
              <a:spcAft>
                <a:spcPts val="0"/>
              </a:spcAft>
              <a:defRPr/>
            </a:pPr>
            <a:r>
              <a:rPr lang="en-US" dirty="0" err="1">
                <a:latin typeface="+mn-lt"/>
              </a:rPr>
              <a:t>Infoseek</a:t>
            </a:r>
            <a:endParaRPr lang="en-US" dirty="0">
              <a:latin typeface="+mn-lt"/>
            </a:endParaRPr>
          </a:p>
        </p:txBody>
      </p:sp>
      <p:sp>
        <p:nvSpPr>
          <p:cNvPr id="16" name="Rectangle 15"/>
          <p:cNvSpPr/>
          <p:nvPr/>
        </p:nvSpPr>
        <p:spPr>
          <a:xfrm>
            <a:off x="7848600" y="6046315"/>
            <a:ext cx="914994" cy="461665"/>
          </a:xfrm>
          <a:prstGeom prst="rect">
            <a:avLst/>
          </a:prstGeom>
        </p:spPr>
        <p:txBody>
          <a:bodyPr wrap="none">
            <a:spAutoFit/>
          </a:bodyPr>
          <a:lstStyle/>
          <a:p>
            <a:pPr algn="just" fontAlgn="auto">
              <a:spcBef>
                <a:spcPts val="0"/>
              </a:spcBef>
              <a:spcAft>
                <a:spcPts val="0"/>
              </a:spcAft>
              <a:defRPr/>
            </a:pPr>
            <a:r>
              <a:rPr lang="en-US" dirty="0">
                <a:latin typeface="+mn-lt"/>
              </a:rPr>
              <a:t>Excite</a:t>
            </a:r>
          </a:p>
        </p:txBody>
      </p:sp>
    </p:spTree>
    <p:extLst>
      <p:ext uri="{BB962C8B-B14F-4D97-AF65-F5344CB8AC3E}">
        <p14:creationId xmlns:p14="http://schemas.microsoft.com/office/powerpoint/2010/main" val="186313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l-GR" dirty="0">
                <a:solidFill>
                  <a:schemeClr val="accent6">
                    <a:lumMod val="75000"/>
                  </a:schemeClr>
                </a:solidFill>
              </a:rPr>
              <a:t>Εύρεση Πληροφορίας</a:t>
            </a:r>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13</a:t>
            </a:fld>
            <a:endParaRPr lang="el-GR" dirty="0"/>
          </a:p>
        </p:txBody>
      </p:sp>
      <p:sp>
        <p:nvSpPr>
          <p:cNvPr id="5"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solidFill>
                  <a:srgbClr val="FBFCFF"/>
                </a:solidFill>
              </a:rPr>
              <a:t>Κεφ</a:t>
            </a:r>
            <a:r>
              <a:rPr lang="en-US" sz="1600" dirty="0">
                <a:solidFill>
                  <a:srgbClr val="FBFCFF"/>
                </a:solidFill>
              </a:rPr>
              <a:t>. 19.</a:t>
            </a:r>
            <a:r>
              <a:rPr lang="el-GR" sz="1600" dirty="0">
                <a:solidFill>
                  <a:srgbClr val="FBFCFF"/>
                </a:solidFill>
              </a:rPr>
              <a:t>1</a:t>
            </a:r>
            <a:endParaRPr lang="en-US" sz="1600" dirty="0">
              <a:solidFill>
                <a:srgbClr val="FBFCFF"/>
              </a:solidFill>
            </a:endParaRPr>
          </a:p>
        </p:txBody>
      </p:sp>
      <p:sp>
        <p:nvSpPr>
          <p:cNvPr id="7" name="Content Placeholder 2"/>
          <p:cNvSpPr txBox="1">
            <a:spLocks/>
          </p:cNvSpPr>
          <p:nvPr/>
        </p:nvSpPr>
        <p:spPr>
          <a:xfrm>
            <a:off x="391959" y="1411526"/>
            <a:ext cx="8001000" cy="2262981"/>
          </a:xfrm>
          <a:prstGeom prst="rect">
            <a:avLst/>
          </a:prstGeom>
        </p:spPr>
        <p:txBody>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l-GR" dirty="0"/>
              <a:t>Η εποχή του </a:t>
            </a:r>
            <a:r>
              <a:rPr lang="en-US" dirty="0"/>
              <a:t>Google</a:t>
            </a:r>
            <a:r>
              <a:rPr lang="el-GR" dirty="0"/>
              <a:t> (~1998)</a:t>
            </a:r>
            <a:r>
              <a:rPr lang="en-US" dirty="0"/>
              <a:t>: </a:t>
            </a:r>
            <a:r>
              <a:rPr lang="el-GR" dirty="0"/>
              <a:t>χρήση του </a:t>
            </a:r>
            <a:r>
              <a:rPr lang="en-US" dirty="0"/>
              <a:t>web </a:t>
            </a:r>
            <a:r>
              <a:rPr lang="el-GR" dirty="0"/>
              <a:t>ως γράφου</a:t>
            </a:r>
            <a:endParaRPr lang="en-US" dirty="0"/>
          </a:p>
          <a:p>
            <a:pPr lvl="1">
              <a:buClrTx/>
            </a:pPr>
            <a:r>
              <a:rPr lang="el-GR" dirty="0"/>
              <a:t>Πέρασμα από τη </a:t>
            </a:r>
            <a:r>
              <a:rPr lang="el-GR" i="1" dirty="0"/>
              <a:t>συνάφεια</a:t>
            </a:r>
            <a:r>
              <a:rPr lang="el-GR" dirty="0"/>
              <a:t> στο </a:t>
            </a:r>
            <a:r>
              <a:rPr lang="el-GR" i="1" dirty="0">
                <a:solidFill>
                  <a:schemeClr val="tx2">
                    <a:lumMod val="60000"/>
                    <a:lumOff val="40000"/>
                  </a:schemeClr>
                </a:solidFill>
              </a:rPr>
              <a:t>κύρος</a:t>
            </a:r>
            <a:r>
              <a:rPr lang="el-GR" dirty="0">
                <a:solidFill>
                  <a:schemeClr val="tx2">
                    <a:lumMod val="60000"/>
                    <a:lumOff val="40000"/>
                  </a:schemeClr>
                </a:solidFill>
              </a:rPr>
              <a:t> </a:t>
            </a:r>
            <a:r>
              <a:rPr lang="el-GR" dirty="0"/>
              <a:t>(</a:t>
            </a:r>
            <a:r>
              <a:rPr lang="en-US" dirty="0"/>
              <a:t>authoritativeness</a:t>
            </a:r>
            <a:r>
              <a:rPr lang="el-GR" dirty="0"/>
              <a:t>)</a:t>
            </a:r>
            <a:endParaRPr lang="en-US" dirty="0"/>
          </a:p>
          <a:p>
            <a:pPr lvl="1">
              <a:buClrTx/>
            </a:pPr>
            <a:r>
              <a:rPr lang="el-GR" dirty="0"/>
              <a:t>Δεν έχει μόνο σημασία μια σελίδα να είναι συναφής πρέπει να είναι και </a:t>
            </a:r>
            <a:r>
              <a:rPr lang="el-GR" i="1" dirty="0">
                <a:solidFill>
                  <a:schemeClr val="accent1">
                    <a:lumMod val="60000"/>
                    <a:lumOff val="40000"/>
                  </a:schemeClr>
                </a:solidFill>
              </a:rPr>
              <a:t>σημαντική</a:t>
            </a:r>
            <a:r>
              <a:rPr lang="el-GR" dirty="0"/>
              <a:t> στο </a:t>
            </a:r>
            <a:r>
              <a:rPr lang="en-US" dirty="0"/>
              <a:t>web</a:t>
            </a:r>
          </a:p>
          <a:p>
            <a:pPr marL="0" indent="0">
              <a:buClrTx/>
              <a:buNone/>
            </a:pPr>
            <a:endParaRPr lang="en-US" dirty="0"/>
          </a:p>
        </p:txBody>
      </p:sp>
      <p:sp>
        <p:nvSpPr>
          <p:cNvPr id="2" name="TextBox 1"/>
          <p:cNvSpPr txBox="1"/>
          <p:nvPr/>
        </p:nvSpPr>
        <p:spPr>
          <a:xfrm>
            <a:off x="363127" y="4019351"/>
            <a:ext cx="2438400" cy="369332"/>
          </a:xfrm>
          <a:prstGeom prst="rect">
            <a:avLst/>
          </a:prstGeom>
          <a:noFill/>
        </p:spPr>
        <p:txBody>
          <a:bodyPr wrap="square" rtlCol="0">
            <a:spAutoFit/>
          </a:bodyPr>
          <a:lstStyle/>
          <a:p>
            <a:r>
              <a:rPr lang="en-US" sz="1800" dirty="0">
                <a:latin typeface="+mn-lt"/>
              </a:rPr>
              <a:t>Larry Page, Sergey </a:t>
            </a:r>
            <a:r>
              <a:rPr lang="en-US" sz="1800" dirty="0" err="1">
                <a:latin typeface="+mn-lt"/>
              </a:rPr>
              <a:t>Brin</a:t>
            </a:r>
            <a:endParaRPr lang="el-GR" sz="18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632325"/>
            <a:ext cx="2647950" cy="17240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613275"/>
            <a:ext cx="2619375" cy="1743075"/>
          </a:xfrm>
          <a:prstGeom prst="rect">
            <a:avLst/>
          </a:prstGeom>
        </p:spPr>
      </p:pic>
    </p:spTree>
    <p:extLst>
      <p:ext uri="{BB962C8B-B14F-4D97-AF65-F5344CB8AC3E}">
        <p14:creationId xmlns:p14="http://schemas.microsoft.com/office/powerpoint/2010/main" val="536501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l-GR" dirty="0">
                <a:solidFill>
                  <a:schemeClr val="accent6">
                    <a:lumMod val="75000"/>
                  </a:schemeClr>
                </a:solidFill>
              </a:rPr>
              <a:t>Εύρεση Πληροφορίας</a:t>
            </a:r>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14</a:t>
            </a:fld>
            <a:endParaRPr lang="el-GR" dirty="0"/>
          </a:p>
        </p:txBody>
      </p:sp>
      <p:sp>
        <p:nvSpPr>
          <p:cNvPr id="5"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t>Κεφ</a:t>
            </a:r>
            <a:r>
              <a:rPr lang="en-US" sz="1600" dirty="0"/>
              <a:t>. 19.</a:t>
            </a:r>
            <a:r>
              <a:rPr lang="el-GR" sz="1600" dirty="0"/>
              <a:t>1</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706416"/>
            <a:ext cx="3174603" cy="1765079"/>
          </a:xfrm>
          <a:prstGeom prst="rect">
            <a:avLst/>
          </a:prstGeom>
        </p:spPr>
      </p:pic>
      <p:sp>
        <p:nvSpPr>
          <p:cNvPr id="9" name="TextBox 8"/>
          <p:cNvSpPr txBox="1"/>
          <p:nvPr/>
        </p:nvSpPr>
        <p:spPr>
          <a:xfrm>
            <a:off x="551182" y="3471495"/>
            <a:ext cx="7685241" cy="830997"/>
          </a:xfrm>
          <a:prstGeom prst="rect">
            <a:avLst/>
          </a:prstGeom>
          <a:noFill/>
        </p:spPr>
        <p:txBody>
          <a:bodyPr wrap="square" rtlCol="0">
            <a:spAutoFit/>
          </a:bodyPr>
          <a:lstStyle/>
          <a:p>
            <a:r>
              <a:rPr lang="el-GR" dirty="0">
                <a:latin typeface="+mn-lt"/>
              </a:rPr>
              <a:t>από τη λέξη </a:t>
            </a:r>
            <a:r>
              <a:rPr lang="en-US" dirty="0">
                <a:solidFill>
                  <a:schemeClr val="tx2">
                    <a:lumMod val="60000"/>
                    <a:lumOff val="40000"/>
                  </a:schemeClr>
                </a:solidFill>
                <a:latin typeface="+mn-lt"/>
              </a:rPr>
              <a:t>googol</a:t>
            </a:r>
            <a:r>
              <a:rPr lang="en-US" dirty="0">
                <a:latin typeface="+mn-lt"/>
              </a:rPr>
              <a:t>,</a:t>
            </a:r>
            <a:r>
              <a:rPr lang="el-GR" dirty="0">
                <a:latin typeface="+mn-lt"/>
              </a:rPr>
              <a:t> ο αριθμός</a:t>
            </a:r>
            <a:r>
              <a:rPr lang="en-US" dirty="0">
                <a:latin typeface="+mn-lt"/>
              </a:rPr>
              <a:t> 1 </a:t>
            </a:r>
            <a:r>
              <a:rPr lang="el-GR" dirty="0">
                <a:latin typeface="+mn-lt"/>
              </a:rPr>
              <a:t>ακολουθούμενος από </a:t>
            </a:r>
            <a:r>
              <a:rPr lang="en-US" dirty="0">
                <a:latin typeface="+mn-lt"/>
              </a:rPr>
              <a:t>100 </a:t>
            </a:r>
            <a:r>
              <a:rPr lang="el-GR" dirty="0">
                <a:latin typeface="+mn-lt"/>
              </a:rPr>
              <a:t>μηδενικά</a:t>
            </a:r>
          </a:p>
        </p:txBody>
      </p:sp>
      <p:sp>
        <p:nvSpPr>
          <p:cNvPr id="10" name="TextBox 9"/>
          <p:cNvSpPr txBox="1"/>
          <p:nvPr/>
        </p:nvSpPr>
        <p:spPr>
          <a:xfrm>
            <a:off x="609600" y="4724400"/>
            <a:ext cx="6781800" cy="461665"/>
          </a:xfrm>
          <a:prstGeom prst="rect">
            <a:avLst/>
          </a:prstGeom>
          <a:noFill/>
        </p:spPr>
        <p:txBody>
          <a:bodyPr wrap="square" rtlCol="0">
            <a:spAutoFit/>
          </a:bodyPr>
          <a:lstStyle/>
          <a:p>
            <a:r>
              <a:rPr lang="el-GR" dirty="0">
                <a:latin typeface="+mn-lt"/>
              </a:rPr>
              <a:t>αρχικά στο </a:t>
            </a:r>
            <a:r>
              <a:rPr lang="en-US" dirty="0">
                <a:latin typeface="+mn-lt"/>
              </a:rPr>
              <a:t>website </a:t>
            </a:r>
            <a:r>
              <a:rPr lang="el-GR" dirty="0">
                <a:latin typeface="+mn-lt"/>
              </a:rPr>
              <a:t>του</a:t>
            </a:r>
            <a:r>
              <a:rPr lang="en-GB" dirty="0">
                <a:latin typeface="+mn-lt"/>
              </a:rPr>
              <a:t> Stanford University</a:t>
            </a:r>
            <a:endParaRPr lang="el-GR" dirty="0">
              <a:latin typeface="+mn-lt"/>
            </a:endParaRPr>
          </a:p>
        </p:txBody>
      </p:sp>
      <p:sp>
        <p:nvSpPr>
          <p:cNvPr id="2" name="TextBox 1">
            <a:extLst>
              <a:ext uri="{FF2B5EF4-FFF2-40B4-BE49-F238E27FC236}">
                <a16:creationId xmlns:a16="http://schemas.microsoft.com/office/drawing/2014/main" id="{694504F2-274D-49F9-BCD5-FE6CA2962855}"/>
              </a:ext>
            </a:extLst>
          </p:cNvPr>
          <p:cNvSpPr txBox="1"/>
          <p:nvPr/>
        </p:nvSpPr>
        <p:spPr>
          <a:xfrm>
            <a:off x="522441" y="5607973"/>
            <a:ext cx="8229600" cy="369332"/>
          </a:xfrm>
          <a:prstGeom prst="rect">
            <a:avLst/>
          </a:prstGeom>
          <a:noFill/>
        </p:spPr>
        <p:txBody>
          <a:bodyPr wrap="square" rtlCol="0">
            <a:spAutoFit/>
          </a:bodyPr>
          <a:lstStyle/>
          <a:p>
            <a:r>
              <a:rPr lang="en-US" sz="1800" dirty="0">
                <a:solidFill>
                  <a:srgbClr val="660099"/>
                </a:solidFill>
                <a:latin typeface="Arial" panose="020B0604020202020204" pitchFamily="34" charset="0"/>
                <a:hlinkClick r:id="rId4">
                  <a:extLst>
                    <a:ext uri="{A12FA001-AC4F-418D-AE19-62706E023703}">
                      <ahyp:hlinkClr xmlns:ahyp="http://schemas.microsoft.com/office/drawing/2018/hyperlinkcolor" val="tx"/>
                    </a:ext>
                  </a:extLst>
                </a:hlinkClick>
              </a:rPr>
              <a:t>The anatomy of a large-scale hypertextual web search engine</a:t>
            </a:r>
            <a:endParaRPr lang="en-US" sz="18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11233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7FD38F-4495-4D0E-8305-CCA2CF590F12}"/>
              </a:ext>
            </a:extLst>
          </p:cNvPr>
          <p:cNvSpPr>
            <a:spLocks noGrp="1"/>
          </p:cNvSpPr>
          <p:nvPr>
            <p:ph type="title"/>
          </p:nvPr>
        </p:nvSpPr>
        <p:spPr/>
        <p:txBody>
          <a:bodyPr>
            <a:normAutofit/>
          </a:bodyPr>
          <a:lstStyle/>
          <a:p>
            <a:r>
              <a:rPr lang="en-US" sz="3600" dirty="0">
                <a:solidFill>
                  <a:schemeClr val="accent1">
                    <a:lumMod val="75000"/>
                  </a:schemeClr>
                </a:solidFill>
              </a:rPr>
              <a:t>The three models of satisfying information needs</a:t>
            </a:r>
            <a:endParaRPr lang="el-GR" sz="3600" dirty="0">
              <a:solidFill>
                <a:schemeClr val="accent1">
                  <a:lumMod val="75000"/>
                </a:schemeClr>
              </a:solidFill>
            </a:endParaRPr>
          </a:p>
        </p:txBody>
      </p:sp>
      <p:sp>
        <p:nvSpPr>
          <p:cNvPr id="3" name="Θέση αριθμού διαφάνειας 2">
            <a:extLst>
              <a:ext uri="{FF2B5EF4-FFF2-40B4-BE49-F238E27FC236}">
                <a16:creationId xmlns:a16="http://schemas.microsoft.com/office/drawing/2014/main" id="{980CC0B3-1217-4BD8-94E5-F244AE188496}"/>
              </a:ext>
            </a:extLst>
          </p:cNvPr>
          <p:cNvSpPr>
            <a:spLocks noGrp="1"/>
          </p:cNvSpPr>
          <p:nvPr>
            <p:ph type="sldNum" sz="quarter" idx="12"/>
          </p:nvPr>
        </p:nvSpPr>
        <p:spPr/>
        <p:txBody>
          <a:bodyPr/>
          <a:lstStyle/>
          <a:p>
            <a:pPr marL="0" marR="0" lvl="0" indent="0" algn="r" defTabSz="449263" rtl="0" eaLnBrk="1" fontAlgn="base" latinLnBrk="0" hangingPunct="1">
              <a:lnSpc>
                <a:spcPct val="100000"/>
              </a:lnSpc>
              <a:spcBef>
                <a:spcPct val="0"/>
              </a:spcBef>
              <a:spcAft>
                <a:spcPct val="0"/>
              </a:spcAft>
              <a:buClrTx/>
              <a:buSzTx/>
              <a:buFontTx/>
              <a:buNone/>
              <a:tabLst/>
              <a:defRPr/>
            </a:pPr>
            <a:fld id="{878E0B35-C73E-49DE-9EA0-4D9F6C87E107}" type="slidenum">
              <a:rPr kumimoji="0" lang="el-GR" sz="900" b="0" i="0" u="none" strike="noStrike" kern="1200" cap="none" spc="0" normalizeH="0" baseline="0" noProof="0" smtClean="0">
                <a:ln>
                  <a:noFill/>
                </a:ln>
                <a:solidFill>
                  <a:prstClr val="black">
                    <a:tint val="75000"/>
                  </a:prstClr>
                </a:solidFill>
                <a:effectLst/>
                <a:uLnTx/>
                <a:uFillTx/>
                <a:ea typeface="ＭＳ Ｐゴシック"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15</a:t>
            </a:fld>
            <a:endParaRPr kumimoji="0" lang="el-GR" sz="900" b="0" i="0" u="none" strike="noStrike" kern="1200" cap="none" spc="0" normalizeH="0" baseline="0" noProof="0">
              <a:ln>
                <a:noFill/>
              </a:ln>
              <a:solidFill>
                <a:prstClr val="black">
                  <a:tint val="75000"/>
                </a:prstClr>
              </a:solidFill>
              <a:effectLst/>
              <a:uLnTx/>
              <a:uFillTx/>
              <a:ea typeface="ＭＳ Ｐゴシック" charset="-128"/>
              <a:cs typeface="+mn-cs"/>
            </a:endParaRPr>
          </a:p>
        </p:txBody>
      </p:sp>
      <p:sp>
        <p:nvSpPr>
          <p:cNvPr id="7" name="TextBox 6">
            <a:extLst>
              <a:ext uri="{FF2B5EF4-FFF2-40B4-BE49-F238E27FC236}">
                <a16:creationId xmlns:a16="http://schemas.microsoft.com/office/drawing/2014/main" id="{1D5BDAB1-DB76-4B8A-A74B-08BD1CBBD9EC}"/>
              </a:ext>
            </a:extLst>
          </p:cNvPr>
          <p:cNvSpPr txBox="1"/>
          <p:nvPr/>
        </p:nvSpPr>
        <p:spPr>
          <a:xfrm>
            <a:off x="1475656" y="2420888"/>
            <a:ext cx="7632848" cy="400110"/>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panose="020F0502020204030204"/>
                <a:ea typeface="ＭＳ Ｐゴシック" charset="-128"/>
                <a:cs typeface="+mn-cs"/>
              </a:rPr>
              <a:t>Structures queries		Search Engines		Large Language Models</a:t>
            </a:r>
            <a:endParaRPr kumimoji="0" lang="el-GR" sz="2000" b="1" i="0" u="none" strike="noStrike" kern="1200" cap="none" spc="0" normalizeH="0" baseline="0" noProof="0" dirty="0">
              <a:ln>
                <a:noFill/>
              </a:ln>
              <a:solidFill>
                <a:srgbClr val="5B9BD5">
                  <a:lumMod val="75000"/>
                </a:srgbClr>
              </a:solidFill>
              <a:effectLst/>
              <a:uLnTx/>
              <a:uFillTx/>
              <a:latin typeface="Calibri" panose="020F0502020204030204"/>
              <a:ea typeface="ＭＳ Ｐゴシック" charset="-128"/>
              <a:cs typeface="+mn-cs"/>
            </a:endParaRPr>
          </a:p>
        </p:txBody>
      </p:sp>
      <p:sp>
        <p:nvSpPr>
          <p:cNvPr id="10" name="TextBox 9">
            <a:extLst>
              <a:ext uri="{FF2B5EF4-FFF2-40B4-BE49-F238E27FC236}">
                <a16:creationId xmlns:a16="http://schemas.microsoft.com/office/drawing/2014/main" id="{F37FD907-CB43-4245-BBD4-6D31DFD56826}"/>
              </a:ext>
            </a:extLst>
          </p:cNvPr>
          <p:cNvSpPr txBox="1"/>
          <p:nvPr/>
        </p:nvSpPr>
        <p:spPr>
          <a:xfrm>
            <a:off x="251521" y="2820998"/>
            <a:ext cx="8712968" cy="1877437"/>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panose="020F0502020204030204"/>
                <a:ea typeface="ＭＳ Ｐゴシック" charset="-128"/>
                <a:cs typeface="+mn-cs"/>
              </a:rPr>
              <a:t>Systems </a:t>
            </a: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DBMS 					Google search			</a:t>
            </a:r>
            <a:r>
              <a:rPr kumimoji="0" lang="en-US" sz="1800" b="1" i="0" u="none" strike="noStrike" kern="1200" cap="none" spc="0" normalizeH="0" baseline="0" noProof="0" dirty="0" err="1">
                <a:ln>
                  <a:noFill/>
                </a:ln>
                <a:solidFill>
                  <a:prstClr val="black"/>
                </a:solidFill>
                <a:effectLst/>
                <a:uLnTx/>
                <a:uFillTx/>
                <a:latin typeface="Calibri" panose="020F0502020204030204"/>
                <a:ea typeface="ＭＳ Ｐゴシック" charset="-128"/>
                <a:cs typeface="+mn-cs"/>
              </a:rPr>
              <a:t>ChatGPT</a:t>
            </a:r>
            <a:endPar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panose="020F0502020204030204"/>
                <a:ea typeface="ＭＳ Ｐゴシック" charset="-128"/>
                <a:cs typeface="+mn-cs"/>
              </a:rPr>
              <a:t>Corpus</a:t>
            </a: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Relational tables			Web+				Web texts, books, 															Wikipedia</a:t>
            </a:r>
          </a:p>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panose="020F0502020204030204"/>
                <a:ea typeface="ＭＳ Ｐゴシック" charset="-128"/>
                <a:cs typeface="+mn-cs"/>
              </a:rPr>
              <a:t>Input</a:t>
            </a: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SQL						Keywords			Natural language</a:t>
            </a:r>
          </a:p>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panose="020F0502020204030204"/>
                <a:ea typeface="ＭＳ Ｐゴシック" charset="-128"/>
                <a:cs typeface="+mn-cs"/>
              </a:rPr>
              <a:t>Output</a:t>
            </a: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Data in tables				Ranked sources		</a:t>
            </a:r>
            <a:r>
              <a:rPr kumimoji="0" lang="en-US" sz="1800" b="1" i="0" u="none" strike="noStrike" kern="1200" cap="none" spc="0" normalizeH="0" baseline="0" noProof="0" dirty="0">
                <a:ln>
                  <a:noFill/>
                </a:ln>
                <a:solidFill>
                  <a:srgbClr val="FF0000"/>
                </a:solidFill>
                <a:effectLst/>
                <a:uLnTx/>
                <a:uFillTx/>
                <a:latin typeface="Calibri" panose="020F0502020204030204"/>
                <a:ea typeface="ＭＳ Ｐゴシック" charset="-128"/>
                <a:cs typeface="+mn-cs"/>
              </a:rPr>
              <a:t>New content</a:t>
            </a:r>
            <a:endParaRPr kumimoji="0" lang="el-GR" sz="1800" b="1" i="0" u="none" strike="noStrike" kern="1200" cap="none" spc="0" normalizeH="0" baseline="0" noProof="0" dirty="0">
              <a:ln>
                <a:noFill/>
              </a:ln>
              <a:solidFill>
                <a:srgbClr val="FF0000"/>
              </a:solidFill>
              <a:effectLst/>
              <a:uLnTx/>
              <a:uFillTx/>
              <a:latin typeface="Calibri" panose="020F0502020204030204"/>
              <a:ea typeface="ＭＳ Ｐゴシック" charset="-128"/>
              <a:cs typeface="+mn-cs"/>
            </a:endParaRPr>
          </a:p>
        </p:txBody>
      </p:sp>
      <p:sp>
        <p:nvSpPr>
          <p:cNvPr id="4" name="Ορθογώνιο 3">
            <a:extLst>
              <a:ext uri="{FF2B5EF4-FFF2-40B4-BE49-F238E27FC236}">
                <a16:creationId xmlns:a16="http://schemas.microsoft.com/office/drawing/2014/main" id="{0AE09908-A269-4877-8836-5B6D6C92FF21}"/>
              </a:ext>
            </a:extLst>
          </p:cNvPr>
          <p:cNvSpPr/>
          <p:nvPr/>
        </p:nvSpPr>
        <p:spPr>
          <a:xfrm>
            <a:off x="4139952" y="2348880"/>
            <a:ext cx="2016224"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AED5957-FAC8-4D5F-8700-B92FF9D00F46}"/>
              </a:ext>
            </a:extLst>
          </p:cNvPr>
          <p:cNvSpPr txBox="1"/>
          <p:nvPr/>
        </p:nvSpPr>
        <p:spPr>
          <a:xfrm>
            <a:off x="628650" y="5486400"/>
            <a:ext cx="7753350" cy="461665"/>
          </a:xfrm>
          <a:prstGeom prst="rect">
            <a:avLst/>
          </a:prstGeom>
          <a:noFill/>
        </p:spPr>
        <p:txBody>
          <a:bodyPr wrap="square" rtlCol="0">
            <a:spAutoFit/>
          </a:bodyPr>
          <a:lstStyle/>
          <a:p>
            <a:r>
              <a:rPr lang="en-US" dirty="0">
                <a:latin typeface="+mn-lt"/>
              </a:rPr>
              <a:t>Directories -&gt; Keyword search -&gt; Prompts?</a:t>
            </a:r>
            <a:endParaRPr lang="el-GR" dirty="0">
              <a:latin typeface="+mn-lt"/>
            </a:endParaRPr>
          </a:p>
        </p:txBody>
      </p:sp>
    </p:spTree>
    <p:extLst>
      <p:ext uri="{BB962C8B-B14F-4D97-AF65-F5344CB8AC3E}">
        <p14:creationId xmlns:p14="http://schemas.microsoft.com/office/powerpoint/2010/main" val="274527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0899" y="2076449"/>
            <a:ext cx="7987159" cy="1221555"/>
          </a:xfrm>
          <a:prstGeom prst="rect">
            <a:avLst/>
          </a:prstGeom>
        </p:spPr>
      </p:pic>
      <p:sp>
        <p:nvSpPr>
          <p:cNvPr id="3" name="TextBox 2">
            <a:extLst>
              <a:ext uri="{FF2B5EF4-FFF2-40B4-BE49-F238E27FC236}">
                <a16:creationId xmlns:a16="http://schemas.microsoft.com/office/drawing/2014/main" id="{4E4C58A1-5EBD-473C-9786-FB2175CC22EC}"/>
              </a:ext>
            </a:extLst>
          </p:cNvPr>
          <p:cNvSpPr txBox="1"/>
          <p:nvPr/>
        </p:nvSpPr>
        <p:spPr>
          <a:xfrm>
            <a:off x="720899" y="4149080"/>
            <a:ext cx="7811541" cy="1200329"/>
          </a:xfrm>
          <a:prstGeom prst="rect">
            <a:avLst/>
          </a:prstGeom>
          <a:noFill/>
        </p:spPr>
        <p:txBody>
          <a:bodyPr wrap="square" rtlCol="0">
            <a:spAutoFit/>
          </a:bodyPr>
          <a:lstStyle/>
          <a:p>
            <a:pPr marL="342900" marR="0" lvl="0" indent="-342900" algn="l" defTabSz="449263"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Τι θα γίνει με το κείμενο που παράγει το</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ＭＳ Ｐゴシック" charset="-128"/>
                <a:cs typeface="+mn-cs"/>
              </a:rPr>
              <a:t>ChatGPT</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a:t>
            </a:r>
            <a:r>
              <a:rPr kumimoji="0" lang="el-GR" sz="24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και γενικά από </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AI tools</a:t>
            </a:r>
          </a:p>
          <a:p>
            <a:pPr marL="1085850" marR="0" lvl="1" indent="-342900" algn="l" defTabSz="449263"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Θα γίνει </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index?</a:t>
            </a:r>
            <a:r>
              <a:rPr kumimoji="0" lang="el-GR" sz="24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a:t>
            </a:r>
          </a:p>
        </p:txBody>
      </p:sp>
    </p:spTree>
    <p:extLst>
      <p:ext uri="{BB962C8B-B14F-4D97-AF65-F5344CB8AC3E}">
        <p14:creationId xmlns:p14="http://schemas.microsoft.com/office/powerpoint/2010/main" val="36378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E0A05045-53F9-403F-B0FC-C67A13206418}"/>
              </a:ext>
            </a:extLst>
          </p:cNvPr>
          <p:cNvSpPr>
            <a:spLocks noGrp="1"/>
          </p:cNvSpPr>
          <p:nvPr>
            <p:ph type="sldNum" sz="quarter" idx="12"/>
          </p:nvPr>
        </p:nvSpPr>
        <p:spPr/>
        <p:txBody>
          <a:bodyPr/>
          <a:lstStyle/>
          <a:p>
            <a:pPr>
              <a:defRPr/>
            </a:pPr>
            <a:fld id="{74BF2C0F-05D6-4882-A325-BE394602789D}" type="slidenum">
              <a:rPr lang="en-US" smtClean="0"/>
              <a:pPr>
                <a:defRPr/>
              </a:pPr>
              <a:t>17</a:t>
            </a:fld>
            <a:endParaRPr lang="en-US"/>
          </a:p>
        </p:txBody>
      </p:sp>
      <p:sp>
        <p:nvSpPr>
          <p:cNvPr id="3" name="TextBox 2">
            <a:extLst>
              <a:ext uri="{FF2B5EF4-FFF2-40B4-BE49-F238E27FC236}">
                <a16:creationId xmlns:a16="http://schemas.microsoft.com/office/drawing/2014/main" id="{F0C0E565-B925-4A63-B19B-17AB3C332852}"/>
              </a:ext>
            </a:extLst>
          </p:cNvPr>
          <p:cNvSpPr txBox="1"/>
          <p:nvPr/>
        </p:nvSpPr>
        <p:spPr>
          <a:xfrm>
            <a:off x="395536" y="1700808"/>
            <a:ext cx="7992888" cy="2308324"/>
          </a:xfrm>
          <a:prstGeom prst="rect">
            <a:avLst/>
          </a:prstGeom>
          <a:noFill/>
        </p:spPr>
        <p:txBody>
          <a:bodyPr wrap="square" rtlCol="0">
            <a:spAutoFit/>
          </a:bodyPr>
          <a:lstStyle/>
          <a:p>
            <a:r>
              <a:rPr lang="en-US" dirty="0">
                <a:solidFill>
                  <a:schemeClr val="tx1"/>
                </a:solidFill>
                <a:latin typeface="+mn-lt"/>
              </a:rPr>
              <a:t>The “one true answer” question</a:t>
            </a:r>
            <a:r>
              <a:rPr lang="el-GR" dirty="0">
                <a:solidFill>
                  <a:schemeClr val="tx1"/>
                </a:solidFill>
                <a:latin typeface="+mn-lt"/>
              </a:rPr>
              <a:t> </a:t>
            </a:r>
            <a:endParaRPr lang="en-US" dirty="0">
              <a:solidFill>
                <a:schemeClr val="tx1"/>
              </a:solidFill>
              <a:latin typeface="+mn-lt"/>
            </a:endParaRPr>
          </a:p>
          <a:p>
            <a:endParaRPr lang="en-US" dirty="0">
              <a:solidFill>
                <a:schemeClr val="tx1"/>
              </a:solidFill>
              <a:latin typeface="+mn-lt"/>
            </a:endParaRPr>
          </a:p>
          <a:p>
            <a:r>
              <a:rPr lang="en-US" dirty="0">
                <a:solidFill>
                  <a:schemeClr val="tx1"/>
                </a:solidFill>
                <a:latin typeface="+mn-lt"/>
              </a:rPr>
              <a:t>VS</a:t>
            </a:r>
          </a:p>
          <a:p>
            <a:endParaRPr lang="en-US" dirty="0">
              <a:solidFill>
                <a:schemeClr val="tx1"/>
              </a:solidFill>
              <a:latin typeface="+mn-lt"/>
            </a:endParaRPr>
          </a:p>
          <a:p>
            <a:r>
              <a:rPr lang="en-US" dirty="0">
                <a:solidFill>
                  <a:schemeClr val="tx1"/>
                </a:solidFill>
                <a:latin typeface="+mn-lt"/>
              </a:rPr>
              <a:t>Lists of links, each encouraging you to click through and interrogate under your own steam.</a:t>
            </a:r>
          </a:p>
        </p:txBody>
      </p:sp>
      <p:sp>
        <p:nvSpPr>
          <p:cNvPr id="4" name="TextBox 3">
            <a:extLst>
              <a:ext uri="{FF2B5EF4-FFF2-40B4-BE49-F238E27FC236}">
                <a16:creationId xmlns:a16="http://schemas.microsoft.com/office/drawing/2014/main" id="{7C3F310C-C9FF-4C5F-8CA4-B222FBC9BA65}"/>
              </a:ext>
            </a:extLst>
          </p:cNvPr>
          <p:cNvSpPr txBox="1"/>
          <p:nvPr/>
        </p:nvSpPr>
        <p:spPr>
          <a:xfrm>
            <a:off x="683568" y="476672"/>
            <a:ext cx="7056784" cy="523220"/>
          </a:xfrm>
          <a:prstGeom prst="rect">
            <a:avLst/>
          </a:prstGeom>
          <a:noFill/>
        </p:spPr>
        <p:txBody>
          <a:bodyPr wrap="square" rtlCol="0">
            <a:spAutoFit/>
          </a:bodyPr>
          <a:lstStyle/>
          <a:p>
            <a:r>
              <a:rPr lang="el-GR" sz="2800" dirty="0">
                <a:solidFill>
                  <a:schemeClr val="accent5">
                    <a:lumMod val="75000"/>
                  </a:schemeClr>
                </a:solidFill>
                <a:latin typeface="+mn-lt"/>
              </a:rPr>
              <a:t>Μόνο μια σωστή απάντηση</a:t>
            </a:r>
          </a:p>
        </p:txBody>
      </p:sp>
      <p:sp>
        <p:nvSpPr>
          <p:cNvPr id="5" name="TextBox 4">
            <a:extLst>
              <a:ext uri="{FF2B5EF4-FFF2-40B4-BE49-F238E27FC236}">
                <a16:creationId xmlns:a16="http://schemas.microsoft.com/office/drawing/2014/main" id="{6D571B58-04E1-4AF2-BF06-27569AF242E1}"/>
              </a:ext>
            </a:extLst>
          </p:cNvPr>
          <p:cNvSpPr txBox="1"/>
          <p:nvPr/>
        </p:nvSpPr>
        <p:spPr>
          <a:xfrm>
            <a:off x="608297" y="5723721"/>
            <a:ext cx="7975798" cy="623248"/>
          </a:xfrm>
          <a:prstGeom prst="rect">
            <a:avLst/>
          </a:prstGeom>
          <a:noFill/>
        </p:spPr>
        <p:txBody>
          <a:bodyPr wrap="square" rtlCol="0">
            <a:spAutoFit/>
          </a:bodyPr>
          <a:lstStyle/>
          <a:p>
            <a:r>
              <a:rPr lang="el-GR" sz="1050" u="sng" dirty="0">
                <a:latin typeface="+mn-lt"/>
                <a:hlinkClick r:id="rId2"/>
              </a:rPr>
              <a:t>https://www.theverge.com/2023/2/9/23592647/ai-search-bing-bard-chatgpt-microsoft-google-problems-challenges</a:t>
            </a:r>
            <a:endParaRPr lang="el-GR" sz="1050" dirty="0">
              <a:latin typeface="+mn-lt"/>
            </a:endParaRPr>
          </a:p>
          <a:p>
            <a:endParaRPr lang="el-GR" dirty="0"/>
          </a:p>
        </p:txBody>
      </p:sp>
    </p:spTree>
    <p:extLst>
      <p:ext uri="{BB962C8B-B14F-4D97-AF65-F5344CB8AC3E}">
        <p14:creationId xmlns:p14="http://schemas.microsoft.com/office/powerpoint/2010/main" val="19492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021BE3-C1BF-4A76-9335-2C3FB059C606}"/>
              </a:ext>
            </a:extLst>
          </p:cNvPr>
          <p:cNvSpPr>
            <a:spLocks noGrp="1"/>
          </p:cNvSpPr>
          <p:nvPr>
            <p:ph type="title"/>
          </p:nvPr>
        </p:nvSpPr>
        <p:spPr>
          <a:xfrm>
            <a:off x="539552" y="1772816"/>
            <a:ext cx="7886700" cy="1325563"/>
          </a:xfrm>
        </p:spPr>
        <p:txBody>
          <a:bodyPr>
            <a:normAutofit fontScale="90000"/>
          </a:bodyPr>
          <a:lstStyle/>
          <a:p>
            <a:r>
              <a:rPr lang="en-US" dirty="0"/>
              <a:t>Will LLP generation models replace search?</a:t>
            </a:r>
            <a:br>
              <a:rPr lang="en-US" dirty="0"/>
            </a:br>
            <a:br>
              <a:rPr lang="en-US" dirty="0"/>
            </a:br>
            <a:r>
              <a:rPr lang="en-US" dirty="0"/>
              <a:t>Or,</a:t>
            </a:r>
            <a:br>
              <a:rPr lang="en-US" dirty="0"/>
            </a:br>
            <a:br>
              <a:rPr lang="en-US" dirty="0"/>
            </a:br>
            <a:r>
              <a:rPr lang="en-US" dirty="0"/>
              <a:t>will enhance it?</a:t>
            </a:r>
            <a:endParaRPr lang="el-GR" dirty="0"/>
          </a:p>
        </p:txBody>
      </p:sp>
      <p:sp>
        <p:nvSpPr>
          <p:cNvPr id="3" name="Θέση αριθμού διαφάνειας 2">
            <a:extLst>
              <a:ext uri="{FF2B5EF4-FFF2-40B4-BE49-F238E27FC236}">
                <a16:creationId xmlns:a16="http://schemas.microsoft.com/office/drawing/2014/main" id="{2E5C0ACE-6052-4967-B839-58FD35011B99}"/>
              </a:ext>
            </a:extLst>
          </p:cNvPr>
          <p:cNvSpPr>
            <a:spLocks noGrp="1"/>
          </p:cNvSpPr>
          <p:nvPr>
            <p:ph type="sldNum" sz="quarter" idx="12"/>
          </p:nvPr>
        </p:nvSpPr>
        <p:spPr/>
        <p:txBody>
          <a:bodyPr/>
          <a:lstStyle/>
          <a:p>
            <a:pPr>
              <a:defRPr/>
            </a:pPr>
            <a:fld id="{6231DFBC-2454-451B-9C42-04D7F724382E}" type="slidenum">
              <a:rPr lang="en-US" smtClean="0"/>
              <a:pPr>
                <a:defRPr/>
              </a:pPr>
              <a:t>18</a:t>
            </a:fld>
            <a:endParaRPr lang="en-US"/>
          </a:p>
        </p:txBody>
      </p:sp>
    </p:spTree>
    <p:extLst>
      <p:ext uri="{BB962C8B-B14F-4D97-AF65-F5344CB8AC3E}">
        <p14:creationId xmlns:p14="http://schemas.microsoft.com/office/powerpoint/2010/main" val="25394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A3883C66-7EC0-41DC-A0E6-00352641DFAC}"/>
              </a:ext>
            </a:extLst>
          </p:cNvPr>
          <p:cNvSpPr>
            <a:spLocks noGrp="1"/>
          </p:cNvSpPr>
          <p:nvPr>
            <p:ph type="sldNum" sz="quarter" idx="12"/>
          </p:nvPr>
        </p:nvSpPr>
        <p:spPr/>
        <p:txBody>
          <a:bodyPr/>
          <a:lstStyle/>
          <a:p>
            <a:pPr>
              <a:defRPr/>
            </a:pPr>
            <a:fld id="{74BF2C0F-05D6-4882-A325-BE394602789D}" type="slidenum">
              <a:rPr lang="en-US" smtClean="0"/>
              <a:pPr>
                <a:defRPr/>
              </a:pPr>
              <a:t>19</a:t>
            </a:fld>
            <a:endParaRPr lang="en-US"/>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4E6F9C4E-2664-42D3-A4B7-A37E5FD68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82683"/>
            <a:ext cx="8539279" cy="5356230"/>
          </a:xfrm>
          <a:prstGeom prst="rect">
            <a:avLst/>
          </a:prstGeom>
        </p:spPr>
      </p:pic>
      <p:sp>
        <p:nvSpPr>
          <p:cNvPr id="3" name="TextBox 2">
            <a:extLst>
              <a:ext uri="{FF2B5EF4-FFF2-40B4-BE49-F238E27FC236}">
                <a16:creationId xmlns:a16="http://schemas.microsoft.com/office/drawing/2014/main" id="{2F86D22C-B526-4078-B647-180C7E15E985}"/>
              </a:ext>
            </a:extLst>
          </p:cNvPr>
          <p:cNvSpPr txBox="1"/>
          <p:nvPr/>
        </p:nvSpPr>
        <p:spPr>
          <a:xfrm>
            <a:off x="251520" y="188640"/>
            <a:ext cx="7704856" cy="523220"/>
          </a:xfrm>
          <a:prstGeom prst="rect">
            <a:avLst/>
          </a:prstGeom>
          <a:noFill/>
        </p:spPr>
        <p:txBody>
          <a:bodyPr wrap="square" rtlCol="0">
            <a:spAutoFit/>
          </a:bodyPr>
          <a:lstStyle/>
          <a:p>
            <a:r>
              <a:rPr lang="el-GR" sz="2800" dirty="0">
                <a:solidFill>
                  <a:schemeClr val="accent5">
                    <a:lumMod val="75000"/>
                  </a:schemeClr>
                </a:solidFill>
                <a:latin typeface="+mn-lt"/>
              </a:rPr>
              <a:t>Τι λέει για αυτό το </a:t>
            </a:r>
            <a:r>
              <a:rPr lang="en-US" sz="2800" dirty="0" err="1">
                <a:solidFill>
                  <a:schemeClr val="accent5">
                    <a:lumMod val="75000"/>
                  </a:schemeClr>
                </a:solidFill>
                <a:latin typeface="+mn-lt"/>
              </a:rPr>
              <a:t>ChatGPT</a:t>
            </a:r>
            <a:r>
              <a:rPr lang="en-US" sz="2800" dirty="0">
                <a:solidFill>
                  <a:schemeClr val="accent5">
                    <a:lumMod val="75000"/>
                  </a:schemeClr>
                </a:solidFill>
                <a:latin typeface="+mn-lt"/>
              </a:rPr>
              <a:t>?</a:t>
            </a:r>
            <a:endParaRPr lang="el-GR" sz="2800" dirty="0">
              <a:solidFill>
                <a:schemeClr val="accent5">
                  <a:lumMod val="75000"/>
                </a:schemeClr>
              </a:solidFill>
              <a:latin typeface="+mn-lt"/>
            </a:endParaRPr>
          </a:p>
        </p:txBody>
      </p:sp>
    </p:spTree>
    <p:extLst>
      <p:ext uri="{BB962C8B-B14F-4D97-AF65-F5344CB8AC3E}">
        <p14:creationId xmlns:p14="http://schemas.microsoft.com/office/powerpoint/2010/main" val="253121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533400"/>
            <a:ext cx="8305800" cy="914400"/>
          </a:xfrm>
        </p:spPr>
        <p:txBody>
          <a:bodyPr>
            <a:normAutofit/>
          </a:bodyPr>
          <a:lstStyle/>
          <a:p>
            <a:pPr eaLnBrk="1" hangingPunct="1"/>
            <a:r>
              <a:rPr lang="el-GR" dirty="0">
                <a:solidFill>
                  <a:schemeClr val="accent6">
                    <a:lumMod val="75000"/>
                  </a:schemeClr>
                </a:solidFill>
                <a:ea typeface="ＭＳ Ｐゴシック" charset="-128"/>
              </a:rPr>
              <a:t>Τι θα δούμε σήμερα</a:t>
            </a:r>
            <a:endParaRPr lang="en-US" dirty="0">
              <a:solidFill>
                <a:schemeClr val="accent6">
                  <a:lumMod val="75000"/>
                </a:schemeClr>
              </a:solidFill>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C9EEEC20-F58C-4FD5-A057-A73445E721DF}" type="slidenum">
              <a:rPr lang="en-US"/>
              <a:pPr/>
              <a:t>2</a:t>
            </a:fld>
            <a:endParaRPr lang="en-US" dirty="0"/>
          </a:p>
        </p:txBody>
      </p:sp>
      <p:sp>
        <p:nvSpPr>
          <p:cNvPr id="19460" name="TextBox 4"/>
          <p:cNvSpPr txBox="1">
            <a:spLocks noChangeArrowheads="1"/>
          </p:cNvSpPr>
          <p:nvPr/>
        </p:nvSpPr>
        <p:spPr bwMode="auto">
          <a:xfrm>
            <a:off x="7620000" y="-33546"/>
            <a:ext cx="870751" cy="338554"/>
          </a:xfrm>
          <a:prstGeom prst="rect">
            <a:avLst/>
          </a:prstGeom>
          <a:noFill/>
          <a:ln w="9525">
            <a:noFill/>
            <a:miter lim="800000"/>
            <a:headEnd/>
            <a:tailEnd/>
          </a:ln>
        </p:spPr>
        <p:txBody>
          <a:bodyPr wrap="none" anchor="ctr">
            <a:spAutoFit/>
          </a:bodyPr>
          <a:lstStyle/>
          <a:p>
            <a:r>
              <a:rPr lang="el-GR" sz="1600" dirty="0" err="1"/>
              <a:t>Κεφ</a:t>
            </a:r>
            <a:r>
              <a:rPr lang="el-GR" sz="1600" dirty="0"/>
              <a:t> 2</a:t>
            </a:r>
            <a:r>
              <a:rPr lang="en-US" sz="1600" dirty="0"/>
              <a:t>0</a:t>
            </a:r>
          </a:p>
        </p:txBody>
      </p:sp>
      <p:sp>
        <p:nvSpPr>
          <p:cNvPr id="2" name="TextBox 1"/>
          <p:cNvSpPr txBox="1"/>
          <p:nvPr/>
        </p:nvSpPr>
        <p:spPr>
          <a:xfrm>
            <a:off x="685800" y="1905000"/>
            <a:ext cx="7696200" cy="3108543"/>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mn-lt"/>
              </a:rPr>
              <a:t>Web</a:t>
            </a:r>
            <a:r>
              <a:rPr lang="el-GR" sz="2800" dirty="0">
                <a:latin typeface="+mn-lt"/>
              </a:rPr>
              <a:t> και μηχανές αναζήτησης</a:t>
            </a:r>
            <a:endParaRPr lang="en-US" sz="2800" dirty="0">
              <a:latin typeface="+mn-lt"/>
            </a:endParaRPr>
          </a:p>
          <a:p>
            <a:pPr lvl="1"/>
            <a:r>
              <a:rPr lang="en-US" sz="2800" dirty="0">
                <a:latin typeface="+mn-lt"/>
              </a:rPr>
              <a:t>	</a:t>
            </a:r>
            <a:r>
              <a:rPr lang="el-GR" sz="2800" dirty="0">
                <a:latin typeface="+mn-lt"/>
              </a:rPr>
              <a:t>λίγη ιστορία </a:t>
            </a:r>
            <a:endParaRPr lang="en-US" sz="2800" dirty="0">
              <a:latin typeface="+mn-lt"/>
            </a:endParaRPr>
          </a:p>
          <a:p>
            <a:pPr lvl="1"/>
            <a:r>
              <a:rPr lang="en-US" sz="2800" dirty="0">
                <a:latin typeface="+mn-lt"/>
              </a:rPr>
              <a:t>	</a:t>
            </a:r>
            <a:r>
              <a:rPr lang="el-GR" sz="2800" dirty="0">
                <a:latin typeface="+mn-lt"/>
              </a:rPr>
              <a:t>ο </a:t>
            </a:r>
            <a:r>
              <a:rPr lang="el-GR" sz="2800" dirty="0" err="1">
                <a:latin typeface="+mn-lt"/>
              </a:rPr>
              <a:t>γράφος</a:t>
            </a:r>
            <a:r>
              <a:rPr lang="el-GR" sz="2800" dirty="0">
                <a:latin typeface="+mn-lt"/>
              </a:rPr>
              <a:t> του </a:t>
            </a:r>
            <a:r>
              <a:rPr lang="en-US" sz="2800" dirty="0">
                <a:latin typeface="+mn-lt"/>
              </a:rPr>
              <a:t>web </a:t>
            </a:r>
          </a:p>
          <a:p>
            <a:pPr lvl="1"/>
            <a:r>
              <a:rPr lang="en-US" sz="2800" dirty="0">
                <a:latin typeface="+mn-lt"/>
              </a:rPr>
              <a:t>      </a:t>
            </a:r>
            <a:r>
              <a:rPr lang="el-GR" sz="2800" dirty="0">
                <a:latin typeface="+mn-lt"/>
              </a:rPr>
              <a:t>σημασία της άγκυρας </a:t>
            </a:r>
            <a:r>
              <a:rPr lang="en-US" sz="2800" dirty="0">
                <a:latin typeface="+mn-lt"/>
              </a:rPr>
              <a:t>(anchor text)</a:t>
            </a:r>
            <a:endParaRPr lang="el-GR" sz="2800" dirty="0">
              <a:latin typeface="+mn-lt"/>
            </a:endParaRPr>
          </a:p>
          <a:p>
            <a:pPr marL="457200" indent="-457200">
              <a:buFont typeface="Wingdings" panose="05000000000000000000" pitchFamily="2" charset="2"/>
              <a:buChar char="§"/>
            </a:pPr>
            <a:r>
              <a:rPr lang="en-US" sz="2800" dirty="0">
                <a:latin typeface="+mn-lt"/>
              </a:rPr>
              <a:t> </a:t>
            </a:r>
            <a:r>
              <a:rPr lang="el-GR" sz="2800" dirty="0">
                <a:latin typeface="+mn-lt"/>
              </a:rPr>
              <a:t>Χρήστες</a:t>
            </a:r>
          </a:p>
          <a:p>
            <a:pPr marL="457200" indent="-457200">
              <a:buFont typeface="Wingdings" panose="05000000000000000000" pitchFamily="2" charset="2"/>
              <a:buChar char="§"/>
            </a:pPr>
            <a:r>
              <a:rPr lang="el-GR" sz="2800">
                <a:latin typeface="+mn-lt"/>
              </a:rPr>
              <a:t>Εξατομίκευση</a:t>
            </a:r>
          </a:p>
          <a:p>
            <a:pPr marL="457200" indent="-457200">
              <a:buFont typeface="Wingdings" panose="05000000000000000000" pitchFamily="2" charset="2"/>
              <a:buChar char="§"/>
            </a:pPr>
            <a:r>
              <a:rPr lang="el-GR" sz="2800">
                <a:latin typeface="+mn-lt"/>
              </a:rPr>
              <a:t>Διαφημίσεις</a:t>
            </a:r>
            <a:endParaRPr lang="en-US" sz="2800" dirty="0">
              <a:latin typeface="+mn-lt"/>
            </a:endParaRPr>
          </a:p>
        </p:txBody>
      </p:sp>
    </p:spTree>
    <p:extLst>
      <p:ext uri="{BB962C8B-B14F-4D97-AF65-F5344CB8AC3E}">
        <p14:creationId xmlns:p14="http://schemas.microsoft.com/office/powerpoint/2010/main" val="3138130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0D48D009-0F72-43E5-9E57-C5BDFA005900}"/>
              </a:ext>
            </a:extLst>
          </p:cNvPr>
          <p:cNvSpPr>
            <a:spLocks noGrp="1"/>
          </p:cNvSpPr>
          <p:nvPr>
            <p:ph type="sldNum" sz="quarter" idx="12"/>
          </p:nvPr>
        </p:nvSpPr>
        <p:spPr/>
        <p:txBody>
          <a:bodyPr/>
          <a:lstStyle/>
          <a:p>
            <a:pPr>
              <a:defRPr/>
            </a:pPr>
            <a:fld id="{74BF2C0F-05D6-4882-A325-BE394602789D}" type="slidenum">
              <a:rPr lang="en-US" smtClean="0"/>
              <a:pPr>
                <a:defRPr/>
              </a:pPr>
              <a:t>20</a:t>
            </a:fld>
            <a:endParaRPr lang="en-US"/>
          </a:p>
        </p:txBody>
      </p:sp>
      <p:sp>
        <p:nvSpPr>
          <p:cNvPr id="3" name="TextBox 2">
            <a:extLst>
              <a:ext uri="{FF2B5EF4-FFF2-40B4-BE49-F238E27FC236}">
                <a16:creationId xmlns:a16="http://schemas.microsoft.com/office/drawing/2014/main" id="{4A0C3940-F72B-4BFB-9777-016F90BBD91A}"/>
              </a:ext>
            </a:extLst>
          </p:cNvPr>
          <p:cNvSpPr txBox="1"/>
          <p:nvPr/>
        </p:nvSpPr>
        <p:spPr>
          <a:xfrm>
            <a:off x="251520" y="188640"/>
            <a:ext cx="7704856" cy="523220"/>
          </a:xfrm>
          <a:prstGeom prst="rect">
            <a:avLst/>
          </a:prstGeom>
          <a:noFill/>
        </p:spPr>
        <p:txBody>
          <a:bodyPr wrap="square" rtlCol="0">
            <a:spAutoFit/>
          </a:bodyPr>
          <a:lstStyle/>
          <a:p>
            <a:r>
              <a:rPr lang="el-GR" sz="2800" dirty="0">
                <a:solidFill>
                  <a:schemeClr val="accent5">
                    <a:lumMod val="75000"/>
                  </a:schemeClr>
                </a:solidFill>
                <a:latin typeface="+mn-lt"/>
              </a:rPr>
              <a:t>Τι λέει για αυτό το </a:t>
            </a:r>
            <a:r>
              <a:rPr lang="en-US" sz="2800" dirty="0" err="1">
                <a:solidFill>
                  <a:schemeClr val="accent5">
                    <a:lumMod val="75000"/>
                  </a:schemeClr>
                </a:solidFill>
                <a:latin typeface="+mn-lt"/>
              </a:rPr>
              <a:t>ChatGPT</a:t>
            </a:r>
            <a:r>
              <a:rPr lang="en-US" sz="2800" dirty="0">
                <a:solidFill>
                  <a:schemeClr val="accent5">
                    <a:lumMod val="75000"/>
                  </a:schemeClr>
                </a:solidFill>
                <a:latin typeface="+mn-lt"/>
              </a:rPr>
              <a:t>?</a:t>
            </a:r>
            <a:endParaRPr lang="el-GR" sz="2800" dirty="0">
              <a:solidFill>
                <a:schemeClr val="accent5">
                  <a:lumMod val="75000"/>
                </a:schemeClr>
              </a:solidFill>
              <a:latin typeface="+mn-lt"/>
            </a:endParaRPr>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49836B2A-7591-4690-9E87-8D957E3EB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36" y="1475232"/>
            <a:ext cx="6967728" cy="3907536"/>
          </a:xfrm>
          <a:prstGeom prst="rect">
            <a:avLst/>
          </a:prstGeom>
        </p:spPr>
      </p:pic>
    </p:spTree>
    <p:extLst>
      <p:ext uri="{BB962C8B-B14F-4D97-AF65-F5344CB8AC3E}">
        <p14:creationId xmlns:p14="http://schemas.microsoft.com/office/powerpoint/2010/main" val="188246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17083DD-F083-400E-9EAA-2468B0875160}"/>
              </a:ext>
            </a:extLst>
          </p:cNvPr>
          <p:cNvSpPr>
            <a:spLocks noGrp="1"/>
          </p:cNvSpPr>
          <p:nvPr>
            <p:ph type="sldNum" sz="quarter" idx="12"/>
          </p:nvPr>
        </p:nvSpPr>
        <p:spPr/>
        <p:txBody>
          <a:bodyPr/>
          <a:lstStyle/>
          <a:p>
            <a:pPr>
              <a:defRPr/>
            </a:pPr>
            <a:fld id="{74BF2C0F-05D6-4882-A325-BE394602789D}" type="slidenum">
              <a:rPr lang="en-US" smtClean="0"/>
              <a:pPr>
                <a:defRPr/>
              </a:pPr>
              <a:t>21</a:t>
            </a:fld>
            <a:endParaRPr lang="en-US"/>
          </a:p>
        </p:txBody>
      </p:sp>
      <p:sp>
        <p:nvSpPr>
          <p:cNvPr id="3" name="TextBox 2">
            <a:extLst>
              <a:ext uri="{FF2B5EF4-FFF2-40B4-BE49-F238E27FC236}">
                <a16:creationId xmlns:a16="http://schemas.microsoft.com/office/drawing/2014/main" id="{99B9BC1B-38FD-493D-B025-052678C054A1}"/>
              </a:ext>
            </a:extLst>
          </p:cNvPr>
          <p:cNvSpPr txBox="1"/>
          <p:nvPr/>
        </p:nvSpPr>
        <p:spPr>
          <a:xfrm>
            <a:off x="306438" y="319722"/>
            <a:ext cx="8208912" cy="5386090"/>
          </a:xfrm>
          <a:prstGeom prst="rect">
            <a:avLst/>
          </a:prstGeom>
          <a:noFill/>
        </p:spPr>
        <p:txBody>
          <a:bodyPr wrap="square" rtlCol="0">
            <a:spAutoFit/>
          </a:bodyPr>
          <a:lstStyle/>
          <a:p>
            <a:r>
              <a:rPr lang="en-US" dirty="0">
                <a:solidFill>
                  <a:schemeClr val="accent1">
                    <a:lumMod val="75000"/>
                  </a:schemeClr>
                </a:solidFill>
                <a:latin typeface="+mn-lt"/>
              </a:rPr>
              <a:t>Retrieval augmented generation. </a:t>
            </a:r>
          </a:p>
          <a:p>
            <a:endParaRPr lang="en-US" sz="1600" i="1" dirty="0">
              <a:solidFill>
                <a:schemeClr val="tx1"/>
              </a:solidFill>
              <a:latin typeface="+mn-lt"/>
            </a:endParaRPr>
          </a:p>
          <a:p>
            <a:r>
              <a:rPr lang="en-US" sz="1600" i="1" dirty="0">
                <a:solidFill>
                  <a:schemeClr val="tx1"/>
                </a:solidFill>
                <a:latin typeface="+mn-lt"/>
              </a:rPr>
              <a:t>Rather than relying on a fixed LLM to deliver the answer to a query, if we </a:t>
            </a:r>
            <a:r>
              <a:rPr lang="en-US" sz="1600" i="1" dirty="0">
                <a:solidFill>
                  <a:srgbClr val="FF0000"/>
                </a:solidFill>
                <a:latin typeface="+mn-lt"/>
              </a:rPr>
              <a:t>first find relevant documents </a:t>
            </a:r>
            <a:r>
              <a:rPr lang="en-US" sz="1600" i="1" dirty="0">
                <a:solidFill>
                  <a:schemeClr val="tx1"/>
                </a:solidFill>
                <a:latin typeface="+mn-lt"/>
              </a:rPr>
              <a:t>(online or elsewhere) and </a:t>
            </a:r>
            <a:r>
              <a:rPr lang="en-US" sz="1600" i="1" dirty="0">
                <a:solidFill>
                  <a:srgbClr val="FF0000"/>
                </a:solidFill>
                <a:latin typeface="+mn-lt"/>
              </a:rPr>
              <a:t>then use an LLM to process the query and the documents </a:t>
            </a:r>
            <a:r>
              <a:rPr lang="en-US" sz="1600" i="1" dirty="0">
                <a:solidFill>
                  <a:schemeClr val="tx1"/>
                </a:solidFill>
                <a:latin typeface="+mn-lt"/>
              </a:rPr>
              <a:t>into an answer, this could provide an alternative to current web search. </a:t>
            </a:r>
          </a:p>
          <a:p>
            <a:r>
              <a:rPr lang="en-US" sz="1600" i="1" dirty="0">
                <a:solidFill>
                  <a:schemeClr val="tx1"/>
                </a:solidFill>
                <a:latin typeface="+mn-lt"/>
              </a:rPr>
              <a:t>Executing this efficiently and at scale would be complex, but the effect would be akin to having an LLM do a web search and summarize the results. Examples of this approach include Meta's </a:t>
            </a:r>
            <a:r>
              <a:rPr lang="en-US" sz="1600" i="1" dirty="0">
                <a:solidFill>
                  <a:schemeClr val="tx1"/>
                </a:solidFill>
                <a:latin typeface="+mn-lt"/>
                <a:hlinkClick r:id="rId2">
                  <a:extLst>
                    <a:ext uri="{A12FA001-AC4F-418D-AE19-62706E023703}">
                      <ahyp:hlinkClr xmlns:ahyp="http://schemas.microsoft.com/office/drawing/2018/hyperlinkcolor" val="tx"/>
                    </a:ext>
                  </a:extLst>
                </a:hlinkClick>
              </a:rPr>
              <a:t>Atlas</a:t>
            </a:r>
            <a:r>
              <a:rPr lang="en-US" sz="1600" i="1" dirty="0">
                <a:solidFill>
                  <a:schemeClr val="tx1"/>
                </a:solidFill>
                <a:latin typeface="+mn-lt"/>
              </a:rPr>
              <a:t> and DeepMind's </a:t>
            </a:r>
            <a:r>
              <a:rPr lang="en-US" sz="1600" i="1" dirty="0">
                <a:solidFill>
                  <a:schemeClr val="tx1"/>
                </a:solidFill>
                <a:latin typeface="+mn-lt"/>
                <a:hlinkClick r:id="rId3">
                  <a:extLst>
                    <a:ext uri="{A12FA001-AC4F-418D-AE19-62706E023703}">
                      <ahyp:hlinkClr xmlns:ahyp="http://schemas.microsoft.com/office/drawing/2018/hyperlinkcolor" val="tx"/>
                    </a:ext>
                  </a:extLst>
                </a:hlinkClick>
              </a:rPr>
              <a:t>RETRO</a:t>
            </a:r>
            <a:r>
              <a:rPr lang="en-US" sz="1600" i="1" dirty="0">
                <a:solidFill>
                  <a:schemeClr val="tx1"/>
                </a:solidFill>
                <a:latin typeface="+mn-lt"/>
              </a:rPr>
              <a:t>.</a:t>
            </a:r>
          </a:p>
          <a:p>
            <a:endParaRPr lang="en-US" sz="1600" dirty="0">
              <a:solidFill>
                <a:schemeClr val="tx1"/>
              </a:solidFill>
              <a:latin typeface="+mn-lt"/>
            </a:endParaRPr>
          </a:p>
          <a:p>
            <a:pPr marL="285750" indent="-285750">
              <a:buFont typeface="Wingdings" panose="05000000000000000000" pitchFamily="2" charset="2"/>
              <a:buChar char="§"/>
            </a:pPr>
            <a:r>
              <a:rPr lang="en-US" sz="1600" dirty="0">
                <a:solidFill>
                  <a:schemeClr val="tx1"/>
                </a:solidFill>
                <a:latin typeface="+mn-lt"/>
              </a:rPr>
              <a:t>While today's search engine giants are well positioned to execute on this technology, their businesses depend on users </a:t>
            </a:r>
            <a:r>
              <a:rPr lang="en-US" sz="1600" i="1" dirty="0">
                <a:solidFill>
                  <a:srgbClr val="FF0000"/>
                </a:solidFill>
                <a:latin typeface="+mn-lt"/>
              </a:rPr>
              <a:t>clicking on ads </a:t>
            </a:r>
            <a:r>
              <a:rPr lang="en-US" sz="1600" dirty="0">
                <a:solidFill>
                  <a:schemeClr val="tx1"/>
                </a:solidFill>
                <a:latin typeface="+mn-lt"/>
              </a:rPr>
              <a:t>placed next to search results. If they were to deliver text that answered a query, where would ads fit into the picture? </a:t>
            </a:r>
          </a:p>
          <a:p>
            <a:pPr marL="285750" indent="-285750">
              <a:buFont typeface="Wingdings" panose="05000000000000000000" pitchFamily="2" charset="2"/>
              <a:buChar char="§"/>
            </a:pPr>
            <a:r>
              <a:rPr lang="en-US" sz="1600" dirty="0">
                <a:solidFill>
                  <a:schemeClr val="tx1"/>
                </a:solidFill>
                <a:latin typeface="+mn-lt"/>
              </a:rPr>
              <a:t>Google would need to solve that problem before it could replace traditional web search with LLMs. </a:t>
            </a:r>
            <a:r>
              <a:rPr lang="en-US" sz="1600" i="1" dirty="0">
                <a:solidFill>
                  <a:srgbClr val="FF0000"/>
                </a:solidFill>
                <a:latin typeface="+mn-lt"/>
              </a:rPr>
              <a:t>Search startups that don’t have as much to lose </a:t>
            </a:r>
            <a:r>
              <a:rPr lang="en-US" sz="1600" dirty="0">
                <a:solidFill>
                  <a:schemeClr val="tx1"/>
                </a:solidFill>
                <a:latin typeface="+mn-lt"/>
              </a:rPr>
              <a:t>— or perhaps </a:t>
            </a:r>
            <a:r>
              <a:rPr lang="en-US" sz="1600" i="1" dirty="0">
                <a:solidFill>
                  <a:srgbClr val="FF0000"/>
                </a:solidFill>
                <a:latin typeface="+mn-lt"/>
              </a:rPr>
              <a:t>Microsoft’s Bing</a:t>
            </a:r>
            <a:r>
              <a:rPr lang="en-US" sz="1600" dirty="0">
                <a:solidFill>
                  <a:schemeClr val="tx1"/>
                </a:solidFill>
                <a:latin typeface="+mn-lt"/>
              </a:rPr>
              <a:t>, which is the second most-popular search engine by some reckonings — may be more willing to embrace upheavals in the search-engine business model.</a:t>
            </a:r>
          </a:p>
          <a:p>
            <a:pPr marL="285750" indent="-285750">
              <a:buFont typeface="Wingdings" panose="05000000000000000000" pitchFamily="2" charset="2"/>
              <a:buChar char="§"/>
            </a:pPr>
            <a:r>
              <a:rPr lang="en-US" sz="1600" dirty="0">
                <a:solidFill>
                  <a:schemeClr val="tx1"/>
                </a:solidFill>
                <a:latin typeface="+mn-lt"/>
              </a:rPr>
              <a:t>Of course, </a:t>
            </a:r>
            <a:r>
              <a:rPr lang="en-US" sz="1600" i="1" dirty="0">
                <a:solidFill>
                  <a:srgbClr val="FF0000"/>
                </a:solidFill>
                <a:latin typeface="+mn-lt"/>
              </a:rPr>
              <a:t>Google's business has many moats, or defenses</a:t>
            </a:r>
            <a:r>
              <a:rPr lang="en-US" sz="1600" dirty="0">
                <a:solidFill>
                  <a:schemeClr val="tx1"/>
                </a:solidFill>
                <a:latin typeface="+mn-lt"/>
              </a:rPr>
              <a:t>. The company's control over the Chrome web browser and Android mobile operating system channels users to its search engine. Having a platform with many advertisers and a sophisticated ad system also enables Google to monetize user attention better than competitors. Thus, it can pay more for search traffic to, say, incentivize makers of web browsers to make it the default search engine.</a:t>
            </a:r>
          </a:p>
        </p:txBody>
      </p:sp>
      <p:sp>
        <p:nvSpPr>
          <p:cNvPr id="4" name="TextBox 3">
            <a:extLst>
              <a:ext uri="{FF2B5EF4-FFF2-40B4-BE49-F238E27FC236}">
                <a16:creationId xmlns:a16="http://schemas.microsoft.com/office/drawing/2014/main" id="{6639D1D9-018B-4B52-A1C4-D6ACB5D30907}"/>
              </a:ext>
            </a:extLst>
          </p:cNvPr>
          <p:cNvSpPr txBox="1"/>
          <p:nvPr/>
        </p:nvSpPr>
        <p:spPr>
          <a:xfrm>
            <a:off x="628650" y="6028978"/>
            <a:ext cx="7352914" cy="369332"/>
          </a:xfrm>
          <a:prstGeom prst="rect">
            <a:avLst/>
          </a:prstGeom>
          <a:noFill/>
        </p:spPr>
        <p:txBody>
          <a:bodyPr wrap="square" rtlCol="0">
            <a:spAutoFit/>
          </a:bodyPr>
          <a:lstStyle/>
          <a:p>
            <a:r>
              <a:rPr lang="en-US" sz="1800" dirty="0">
                <a:solidFill>
                  <a:schemeClr val="accent1">
                    <a:lumMod val="75000"/>
                  </a:schemeClr>
                </a:solidFill>
                <a:latin typeface="+mn-lt"/>
              </a:rPr>
              <a:t>https://www.deeplearning.ai/the-batch/issue-180/</a:t>
            </a:r>
            <a:endParaRPr lang="el-GR" sz="1800" dirty="0">
              <a:solidFill>
                <a:schemeClr val="accent1">
                  <a:lumMod val="75000"/>
                </a:schemeClr>
              </a:solidFill>
              <a:latin typeface="+mn-lt"/>
            </a:endParaRPr>
          </a:p>
        </p:txBody>
      </p:sp>
    </p:spTree>
    <p:extLst>
      <p:ext uri="{BB962C8B-B14F-4D97-AF65-F5344CB8AC3E}">
        <p14:creationId xmlns:p14="http://schemas.microsoft.com/office/powerpoint/2010/main" val="1268231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fontScale="90000"/>
          </a:bodyPr>
          <a:lstStyle/>
          <a:p>
            <a:pPr eaLnBrk="1" hangingPunct="1"/>
            <a:r>
              <a:rPr lang="el-GR" dirty="0">
                <a:solidFill>
                  <a:schemeClr val="accent6">
                    <a:lumMod val="75000"/>
                  </a:schemeClr>
                </a:solidFill>
                <a:ea typeface="ＭＳ Ｐゴシック" pitchFamily="-112" charset="-128"/>
              </a:rPr>
              <a:t>Αναζήτηση στο </a:t>
            </a:r>
            <a:r>
              <a:rPr lang="en-US" dirty="0">
                <a:solidFill>
                  <a:schemeClr val="accent6">
                    <a:lumMod val="75000"/>
                  </a:schemeClr>
                </a:solidFill>
                <a:ea typeface="ＭＳ Ｐゴシック" pitchFamily="-112" charset="-128"/>
              </a:rPr>
              <a:t>Web</a:t>
            </a:r>
            <a:r>
              <a:rPr lang="el-GR" dirty="0">
                <a:solidFill>
                  <a:schemeClr val="accent6">
                    <a:lumMod val="75000"/>
                  </a:schemeClr>
                </a:solidFill>
                <a:ea typeface="ＭＳ Ｐゴシック" pitchFamily="-112" charset="-128"/>
              </a:rPr>
              <a:t>: βασικά σημεία</a:t>
            </a:r>
            <a:endParaRPr lang="en-US" dirty="0">
              <a:solidFill>
                <a:schemeClr val="accent6">
                  <a:lumMod val="75000"/>
                </a:schemeClr>
              </a:solidFill>
              <a:ea typeface="ＭＳ Ｐゴシック" pitchFamily="-112" charset="-128"/>
            </a:endParaRPr>
          </a:p>
        </p:txBody>
      </p:sp>
      <p:graphicFrame>
        <p:nvGraphicFramePr>
          <p:cNvPr id="794652" name="Object 28"/>
          <p:cNvGraphicFramePr>
            <a:graphicFrameLocks noGrp="1" noChangeAspect="1"/>
          </p:cNvGraphicFramePr>
          <p:nvPr>
            <p:ph idx="1"/>
          </p:nvPr>
        </p:nvGraphicFramePr>
        <p:xfrm>
          <a:off x="7010400" y="1676400"/>
          <a:ext cx="1654175" cy="2400300"/>
        </p:xfrm>
        <a:graphic>
          <a:graphicData uri="http://schemas.openxmlformats.org/presentationml/2006/ole">
            <mc:AlternateContent xmlns:mc="http://schemas.openxmlformats.org/markup-compatibility/2006">
              <mc:Choice xmlns:v="urn:schemas-microsoft-com:vml" Requires="v">
                <p:oleObj spid="_x0000_s1040" name="Document" r:id="rId3" imgW="5539012" imgH="8035023" progId="Word.Document.8">
                  <p:embed/>
                </p:oleObj>
              </mc:Choice>
              <mc:Fallback>
                <p:oleObj name="Document" r:id="rId3" imgW="5539012" imgH="8035023"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676400"/>
                        <a:ext cx="1654175" cy="240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
          <p:cNvGrpSpPr>
            <a:grpSpLocks/>
          </p:cNvGrpSpPr>
          <p:nvPr/>
        </p:nvGrpSpPr>
        <p:grpSpPr bwMode="auto">
          <a:xfrm>
            <a:off x="457200" y="1905000"/>
            <a:ext cx="2438400" cy="4027488"/>
            <a:chOff x="288" y="1200"/>
            <a:chExt cx="1536" cy="2537"/>
          </a:xfrm>
        </p:grpSpPr>
        <p:grpSp>
          <p:nvGrpSpPr>
            <p:cNvPr id="3" name="Group 4"/>
            <p:cNvGrpSpPr>
              <a:grpSpLocks/>
            </p:cNvGrpSpPr>
            <p:nvPr/>
          </p:nvGrpSpPr>
          <p:grpSpPr bwMode="auto">
            <a:xfrm>
              <a:off x="288" y="1200"/>
              <a:ext cx="1536" cy="2256"/>
              <a:chOff x="384" y="1968"/>
              <a:chExt cx="1536" cy="2256"/>
            </a:xfrm>
          </p:grpSpPr>
          <p:sp>
            <p:nvSpPr>
              <p:cNvPr id="22578" name="Rectangle 5"/>
              <p:cNvSpPr>
                <a:spLocks noChangeArrowheads="1"/>
              </p:cNvSpPr>
              <p:nvPr/>
            </p:nvSpPr>
            <p:spPr bwMode="auto">
              <a:xfrm>
                <a:off x="864" y="196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79" name="Rectangle 6"/>
              <p:cNvSpPr>
                <a:spLocks noChangeArrowheads="1"/>
              </p:cNvSpPr>
              <p:nvPr/>
            </p:nvSpPr>
            <p:spPr bwMode="auto">
              <a:xfrm>
                <a:off x="576" y="268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0" name="Rectangle 7"/>
              <p:cNvSpPr>
                <a:spLocks noChangeArrowheads="1"/>
              </p:cNvSpPr>
              <p:nvPr/>
            </p:nvSpPr>
            <p:spPr bwMode="auto">
              <a:xfrm>
                <a:off x="672" y="2784"/>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1" name="Rectangle 8"/>
              <p:cNvSpPr>
                <a:spLocks noChangeArrowheads="1"/>
              </p:cNvSpPr>
              <p:nvPr/>
            </p:nvSpPr>
            <p:spPr bwMode="auto">
              <a:xfrm>
                <a:off x="768" y="288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2" name="Rectangle 9"/>
              <p:cNvSpPr>
                <a:spLocks noChangeArrowheads="1"/>
              </p:cNvSpPr>
              <p:nvPr/>
            </p:nvSpPr>
            <p:spPr bwMode="auto">
              <a:xfrm>
                <a:off x="384" y="3552"/>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3" name="Rectangle 10"/>
              <p:cNvSpPr>
                <a:spLocks noChangeArrowheads="1"/>
              </p:cNvSpPr>
              <p:nvPr/>
            </p:nvSpPr>
            <p:spPr bwMode="auto">
              <a:xfrm>
                <a:off x="1440" y="312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4" name="Rectangle 11"/>
              <p:cNvSpPr>
                <a:spLocks noChangeArrowheads="1"/>
              </p:cNvSpPr>
              <p:nvPr/>
            </p:nvSpPr>
            <p:spPr bwMode="auto">
              <a:xfrm>
                <a:off x="1536" y="2352"/>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5" name="Rectangle 12"/>
              <p:cNvSpPr>
                <a:spLocks noChangeArrowheads="1"/>
              </p:cNvSpPr>
              <p:nvPr/>
            </p:nvSpPr>
            <p:spPr bwMode="auto">
              <a:xfrm>
                <a:off x="480" y="364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6" name="Rectangle 13"/>
              <p:cNvSpPr>
                <a:spLocks noChangeArrowheads="1"/>
              </p:cNvSpPr>
              <p:nvPr/>
            </p:nvSpPr>
            <p:spPr bwMode="auto">
              <a:xfrm>
                <a:off x="576" y="3744"/>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7" name="Rectangle 14"/>
              <p:cNvSpPr>
                <a:spLocks noChangeArrowheads="1"/>
              </p:cNvSpPr>
              <p:nvPr/>
            </p:nvSpPr>
            <p:spPr bwMode="auto">
              <a:xfrm>
                <a:off x="672" y="384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8" name="Rectangle 15"/>
              <p:cNvSpPr>
                <a:spLocks noChangeArrowheads="1"/>
              </p:cNvSpPr>
              <p:nvPr/>
            </p:nvSpPr>
            <p:spPr bwMode="auto">
              <a:xfrm>
                <a:off x="1632" y="244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9" name="Line 16"/>
              <p:cNvSpPr>
                <a:spLocks noChangeShapeType="1"/>
              </p:cNvSpPr>
              <p:nvPr/>
            </p:nvSpPr>
            <p:spPr bwMode="auto">
              <a:xfrm flipV="1">
                <a:off x="912" y="3504"/>
                <a:ext cx="432" cy="288"/>
              </a:xfrm>
              <a:prstGeom prst="line">
                <a:avLst/>
              </a:prstGeom>
              <a:noFill/>
              <a:ln w="9525">
                <a:solidFill>
                  <a:schemeClr val="tx1"/>
                </a:solidFill>
                <a:round/>
                <a:headEnd/>
                <a:tailEnd type="triangle" w="med" len="med"/>
              </a:ln>
            </p:spPr>
            <p:txBody>
              <a:bodyPr wrap="none" anchor="ctr"/>
              <a:lstStyle/>
              <a:p>
                <a:endParaRPr lang="el-GR"/>
              </a:p>
            </p:txBody>
          </p:sp>
          <p:sp>
            <p:nvSpPr>
              <p:cNvPr id="22590" name="Line 17"/>
              <p:cNvSpPr>
                <a:spLocks noChangeShapeType="1"/>
              </p:cNvSpPr>
              <p:nvPr/>
            </p:nvSpPr>
            <p:spPr bwMode="auto">
              <a:xfrm flipH="1" flipV="1">
                <a:off x="1104" y="2976"/>
                <a:ext cx="288" cy="192"/>
              </a:xfrm>
              <a:prstGeom prst="line">
                <a:avLst/>
              </a:prstGeom>
              <a:noFill/>
              <a:ln w="9525">
                <a:solidFill>
                  <a:schemeClr val="tx1"/>
                </a:solidFill>
                <a:round/>
                <a:headEnd/>
                <a:tailEnd type="triangle" w="med" len="med"/>
              </a:ln>
            </p:spPr>
            <p:txBody>
              <a:bodyPr wrap="none" anchor="ctr"/>
              <a:lstStyle/>
              <a:p>
                <a:endParaRPr lang="el-GR"/>
              </a:p>
            </p:txBody>
          </p:sp>
          <p:sp>
            <p:nvSpPr>
              <p:cNvPr id="22591" name="Line 18"/>
              <p:cNvSpPr>
                <a:spLocks noChangeShapeType="1"/>
              </p:cNvSpPr>
              <p:nvPr/>
            </p:nvSpPr>
            <p:spPr bwMode="auto">
              <a:xfrm flipV="1">
                <a:off x="1056" y="2640"/>
                <a:ext cx="432" cy="144"/>
              </a:xfrm>
              <a:prstGeom prst="line">
                <a:avLst/>
              </a:prstGeom>
              <a:noFill/>
              <a:ln w="9525">
                <a:solidFill>
                  <a:schemeClr val="tx1"/>
                </a:solidFill>
                <a:round/>
                <a:headEnd/>
                <a:tailEnd type="triangle" w="med" len="med"/>
              </a:ln>
            </p:spPr>
            <p:txBody>
              <a:bodyPr wrap="none" anchor="ctr"/>
              <a:lstStyle/>
              <a:p>
                <a:endParaRPr lang="el-GR"/>
              </a:p>
            </p:txBody>
          </p:sp>
          <p:sp>
            <p:nvSpPr>
              <p:cNvPr id="22592" name="Line 19"/>
              <p:cNvSpPr>
                <a:spLocks noChangeShapeType="1"/>
              </p:cNvSpPr>
              <p:nvPr/>
            </p:nvSpPr>
            <p:spPr bwMode="auto">
              <a:xfrm>
                <a:off x="1200" y="2400"/>
                <a:ext cx="240" cy="672"/>
              </a:xfrm>
              <a:prstGeom prst="line">
                <a:avLst/>
              </a:prstGeom>
              <a:noFill/>
              <a:ln w="9525">
                <a:solidFill>
                  <a:schemeClr val="tx1"/>
                </a:solidFill>
                <a:round/>
                <a:headEnd/>
                <a:tailEnd type="triangle" w="med" len="med"/>
              </a:ln>
            </p:spPr>
            <p:txBody>
              <a:bodyPr wrap="none" anchor="ctr"/>
              <a:lstStyle/>
              <a:p>
                <a:endParaRPr lang="el-GR"/>
              </a:p>
            </p:txBody>
          </p:sp>
          <p:sp>
            <p:nvSpPr>
              <p:cNvPr id="22593" name="Line 20"/>
              <p:cNvSpPr>
                <a:spLocks noChangeShapeType="1"/>
              </p:cNvSpPr>
              <p:nvPr/>
            </p:nvSpPr>
            <p:spPr bwMode="auto">
              <a:xfrm flipV="1">
                <a:off x="1632" y="2880"/>
                <a:ext cx="96" cy="192"/>
              </a:xfrm>
              <a:prstGeom prst="line">
                <a:avLst/>
              </a:prstGeom>
              <a:noFill/>
              <a:ln w="9525">
                <a:solidFill>
                  <a:schemeClr val="tx1"/>
                </a:solidFill>
                <a:round/>
                <a:headEnd/>
                <a:tailEnd type="triangle" w="med" len="med"/>
              </a:ln>
            </p:spPr>
            <p:txBody>
              <a:bodyPr wrap="none" anchor="ctr"/>
              <a:lstStyle/>
              <a:p>
                <a:endParaRPr lang="el-GR"/>
              </a:p>
            </p:txBody>
          </p:sp>
          <p:sp>
            <p:nvSpPr>
              <p:cNvPr id="22594" name="Line 21"/>
              <p:cNvSpPr>
                <a:spLocks noChangeShapeType="1"/>
              </p:cNvSpPr>
              <p:nvPr/>
            </p:nvSpPr>
            <p:spPr bwMode="auto">
              <a:xfrm flipH="1">
                <a:off x="816" y="3360"/>
                <a:ext cx="48" cy="288"/>
              </a:xfrm>
              <a:prstGeom prst="line">
                <a:avLst/>
              </a:prstGeom>
              <a:noFill/>
              <a:ln w="9525">
                <a:solidFill>
                  <a:schemeClr val="tx1"/>
                </a:solidFill>
                <a:round/>
                <a:headEnd/>
                <a:tailEnd type="triangle" w="med" len="med"/>
              </a:ln>
            </p:spPr>
            <p:txBody>
              <a:bodyPr wrap="none" anchor="ctr"/>
              <a:lstStyle/>
              <a:p>
                <a:endParaRPr lang="el-GR"/>
              </a:p>
            </p:txBody>
          </p:sp>
        </p:grpSp>
        <p:sp>
          <p:nvSpPr>
            <p:cNvPr id="22577" name="Text Box 22"/>
            <p:cNvSpPr txBox="1">
              <a:spLocks noChangeArrowheads="1"/>
            </p:cNvSpPr>
            <p:nvPr/>
          </p:nvSpPr>
          <p:spPr bwMode="auto">
            <a:xfrm>
              <a:off x="417" y="3487"/>
              <a:ext cx="783" cy="250"/>
            </a:xfrm>
            <a:prstGeom prst="rect">
              <a:avLst/>
            </a:prstGeom>
            <a:noFill/>
            <a:ln w="9525">
              <a:noFill/>
              <a:miter lim="800000"/>
              <a:headEnd/>
              <a:tailEnd/>
            </a:ln>
          </p:spPr>
          <p:txBody>
            <a:bodyPr wrap="none">
              <a:spAutoFit/>
            </a:bodyPr>
            <a:lstStyle/>
            <a:p>
              <a:pPr algn="r"/>
              <a:r>
                <a:rPr lang="en-US" sz="2000"/>
                <a:t>The Web</a:t>
              </a:r>
            </a:p>
          </p:txBody>
        </p:sp>
      </p:grpSp>
      <p:grpSp>
        <p:nvGrpSpPr>
          <p:cNvPr id="4" name="Group 23"/>
          <p:cNvGrpSpPr>
            <a:grpSpLocks/>
          </p:cNvGrpSpPr>
          <p:nvPr/>
        </p:nvGrpSpPr>
        <p:grpSpPr bwMode="auto">
          <a:xfrm>
            <a:off x="7508875" y="5562600"/>
            <a:ext cx="1558925" cy="1219200"/>
            <a:chOff x="4730" y="3504"/>
            <a:chExt cx="982" cy="768"/>
          </a:xfrm>
        </p:grpSpPr>
        <p:grpSp>
          <p:nvGrpSpPr>
            <p:cNvPr id="5" name="Group 24"/>
            <p:cNvGrpSpPr>
              <a:grpSpLocks/>
            </p:cNvGrpSpPr>
            <p:nvPr/>
          </p:nvGrpSpPr>
          <p:grpSpPr bwMode="auto">
            <a:xfrm>
              <a:off x="4800" y="3504"/>
              <a:ext cx="768" cy="528"/>
              <a:chOff x="3264" y="2496"/>
              <a:chExt cx="768" cy="528"/>
            </a:xfrm>
          </p:grpSpPr>
          <p:sp>
            <p:nvSpPr>
              <p:cNvPr id="22574" name="Rectangle 25"/>
              <p:cNvSpPr>
                <a:spLocks noChangeArrowheads="1"/>
              </p:cNvSpPr>
              <p:nvPr/>
            </p:nvSpPr>
            <p:spPr bwMode="auto">
              <a:xfrm>
                <a:off x="3264" y="2592"/>
                <a:ext cx="768" cy="432"/>
              </a:xfrm>
              <a:prstGeom prst="rect">
                <a:avLst/>
              </a:prstGeom>
              <a:gradFill rotWithShape="0">
                <a:gsLst>
                  <a:gs pos="0">
                    <a:srgbClr val="489C62"/>
                  </a:gs>
                  <a:gs pos="100000">
                    <a:srgbClr val="00A000">
                      <a:alpha val="50000"/>
                    </a:srgbClr>
                  </a:gs>
                </a:gsLst>
                <a:lin ang="0" scaled="1"/>
              </a:gradFill>
              <a:ln w="9525">
                <a:solidFill>
                  <a:schemeClr val="tx1"/>
                </a:solidFill>
                <a:miter lim="800000"/>
                <a:headEnd/>
                <a:tailEnd/>
              </a:ln>
            </p:spPr>
            <p:txBody>
              <a:bodyPr wrap="none" anchor="ctr"/>
              <a:lstStyle/>
              <a:p>
                <a:endParaRPr lang="el-GR"/>
              </a:p>
            </p:txBody>
          </p:sp>
          <p:sp>
            <p:nvSpPr>
              <p:cNvPr id="22575" name="Oval 26"/>
              <p:cNvSpPr>
                <a:spLocks noChangeArrowheads="1"/>
              </p:cNvSpPr>
              <p:nvPr/>
            </p:nvSpPr>
            <p:spPr bwMode="auto">
              <a:xfrm>
                <a:off x="3264" y="2496"/>
                <a:ext cx="768" cy="144"/>
              </a:xfrm>
              <a:prstGeom prst="ellipse">
                <a:avLst/>
              </a:prstGeom>
              <a:gradFill rotWithShape="0">
                <a:gsLst>
                  <a:gs pos="0">
                    <a:srgbClr val="489C62"/>
                  </a:gs>
                  <a:gs pos="100000">
                    <a:srgbClr val="00A000"/>
                  </a:gs>
                </a:gsLst>
                <a:lin ang="0" scaled="1"/>
              </a:gradFill>
              <a:ln w="9525">
                <a:solidFill>
                  <a:schemeClr val="tx1"/>
                </a:solidFill>
                <a:miter lim="800000"/>
                <a:headEnd/>
                <a:tailEnd/>
              </a:ln>
            </p:spPr>
            <p:txBody>
              <a:bodyPr wrap="none" anchor="ctr"/>
              <a:lstStyle/>
              <a:p>
                <a:endParaRPr lang="el-GR"/>
              </a:p>
            </p:txBody>
          </p:sp>
        </p:grpSp>
        <p:sp>
          <p:nvSpPr>
            <p:cNvPr id="22573" name="Text Box 27"/>
            <p:cNvSpPr txBox="1">
              <a:spLocks noChangeArrowheads="1"/>
            </p:cNvSpPr>
            <p:nvPr/>
          </p:nvSpPr>
          <p:spPr bwMode="auto">
            <a:xfrm>
              <a:off x="4730" y="4022"/>
              <a:ext cx="982" cy="250"/>
            </a:xfrm>
            <a:prstGeom prst="rect">
              <a:avLst/>
            </a:prstGeom>
            <a:noFill/>
            <a:ln w="9525">
              <a:noFill/>
              <a:miter lim="800000"/>
              <a:headEnd/>
              <a:tailEnd/>
            </a:ln>
          </p:spPr>
          <p:txBody>
            <a:bodyPr wrap="none">
              <a:spAutoFit/>
            </a:bodyPr>
            <a:lstStyle/>
            <a:p>
              <a:pPr algn="r"/>
              <a:r>
                <a:rPr lang="en-US" sz="2000"/>
                <a:t>Ad indexes</a:t>
              </a:r>
            </a:p>
          </p:txBody>
        </p:sp>
      </p:grpSp>
      <p:grpSp>
        <p:nvGrpSpPr>
          <p:cNvPr id="6" name="Group 29"/>
          <p:cNvGrpSpPr>
            <a:grpSpLocks/>
          </p:cNvGrpSpPr>
          <p:nvPr/>
        </p:nvGrpSpPr>
        <p:grpSpPr bwMode="auto">
          <a:xfrm>
            <a:off x="2971802" y="2733675"/>
            <a:ext cx="2395539" cy="1290638"/>
            <a:chOff x="1872" y="1722"/>
            <a:chExt cx="1509" cy="813"/>
          </a:xfrm>
        </p:grpSpPr>
        <p:grpSp>
          <p:nvGrpSpPr>
            <p:cNvPr id="7" name="Group 30"/>
            <p:cNvGrpSpPr>
              <a:grpSpLocks/>
            </p:cNvGrpSpPr>
            <p:nvPr/>
          </p:nvGrpSpPr>
          <p:grpSpPr bwMode="auto">
            <a:xfrm>
              <a:off x="1899" y="1722"/>
              <a:ext cx="1482" cy="813"/>
              <a:chOff x="1899" y="2211"/>
              <a:chExt cx="1482" cy="813"/>
            </a:xfrm>
          </p:grpSpPr>
          <p:pic>
            <p:nvPicPr>
              <p:cNvPr id="22570" name="Picture 31" descr="MCj02149840000[1]"/>
              <p:cNvPicPr>
                <a:picLocks noChangeAspect="1" noChangeArrowheads="1"/>
              </p:cNvPicPr>
              <p:nvPr/>
            </p:nvPicPr>
            <p:blipFill>
              <a:blip r:embed="rId5" cstate="print"/>
              <a:srcRect/>
              <a:stretch>
                <a:fillRect/>
              </a:stretch>
            </p:blipFill>
            <p:spPr bwMode="auto">
              <a:xfrm>
                <a:off x="2277" y="2521"/>
                <a:ext cx="507" cy="503"/>
              </a:xfrm>
              <a:prstGeom prst="rect">
                <a:avLst/>
              </a:prstGeom>
              <a:noFill/>
              <a:ln w="9525">
                <a:noFill/>
                <a:miter lim="800000"/>
                <a:headEnd/>
                <a:tailEnd/>
              </a:ln>
            </p:spPr>
          </p:pic>
          <p:sp>
            <p:nvSpPr>
              <p:cNvPr id="22571" name="Text Box 32"/>
              <p:cNvSpPr txBox="1">
                <a:spLocks noChangeArrowheads="1"/>
              </p:cNvSpPr>
              <p:nvPr/>
            </p:nvSpPr>
            <p:spPr bwMode="auto">
              <a:xfrm>
                <a:off x="1899" y="2211"/>
                <a:ext cx="1482" cy="233"/>
              </a:xfrm>
              <a:prstGeom prst="rect">
                <a:avLst/>
              </a:prstGeom>
              <a:noFill/>
              <a:ln w="9525">
                <a:noFill/>
                <a:miter lim="800000"/>
                <a:headEnd/>
                <a:tailEnd/>
              </a:ln>
            </p:spPr>
            <p:txBody>
              <a:bodyPr wrap="none">
                <a:spAutoFit/>
              </a:bodyPr>
              <a:lstStyle/>
              <a:p>
                <a:pPr algn="r"/>
                <a:r>
                  <a:rPr lang="en-US" sz="1800" dirty="0"/>
                  <a:t>Web spider/crawler</a:t>
                </a:r>
              </a:p>
            </p:txBody>
          </p:sp>
        </p:grpSp>
        <p:sp>
          <p:nvSpPr>
            <p:cNvPr id="22569" name="Line 33"/>
            <p:cNvSpPr>
              <a:spLocks noChangeShapeType="1"/>
            </p:cNvSpPr>
            <p:nvPr/>
          </p:nvSpPr>
          <p:spPr bwMode="auto">
            <a:xfrm flipH="1" flipV="1">
              <a:off x="1872" y="2016"/>
              <a:ext cx="432" cy="192"/>
            </a:xfrm>
            <a:prstGeom prst="line">
              <a:avLst/>
            </a:prstGeom>
            <a:noFill/>
            <a:ln w="28575">
              <a:solidFill>
                <a:schemeClr val="tx1"/>
              </a:solidFill>
              <a:prstDash val="dash"/>
              <a:miter lim="800000"/>
              <a:headEnd/>
              <a:tailEnd type="triangle" w="med" len="med"/>
            </a:ln>
          </p:spPr>
          <p:txBody>
            <a:bodyPr wrap="none" anchor="ctr"/>
            <a:lstStyle/>
            <a:p>
              <a:endParaRPr lang="el-GR"/>
            </a:p>
          </p:txBody>
        </p:sp>
      </p:grpSp>
      <p:sp>
        <p:nvSpPr>
          <p:cNvPr id="794658" name="Line 34"/>
          <p:cNvSpPr>
            <a:spLocks noChangeShapeType="1"/>
          </p:cNvSpPr>
          <p:nvPr/>
        </p:nvSpPr>
        <p:spPr bwMode="auto">
          <a:xfrm>
            <a:off x="2971800" y="3352800"/>
            <a:ext cx="685800" cy="304800"/>
          </a:xfrm>
          <a:prstGeom prst="line">
            <a:avLst/>
          </a:prstGeom>
          <a:noFill/>
          <a:ln w="28575">
            <a:solidFill>
              <a:schemeClr val="tx1"/>
            </a:solidFill>
            <a:prstDash val="dash"/>
            <a:miter lim="800000"/>
            <a:headEnd/>
            <a:tailEnd type="triangle" w="med" len="med"/>
          </a:ln>
        </p:spPr>
        <p:txBody>
          <a:bodyPr wrap="none" anchor="ctr"/>
          <a:lstStyle/>
          <a:p>
            <a:endParaRPr lang="el-GR"/>
          </a:p>
        </p:txBody>
      </p:sp>
      <p:grpSp>
        <p:nvGrpSpPr>
          <p:cNvPr id="8" name="Group 35"/>
          <p:cNvGrpSpPr>
            <a:grpSpLocks/>
          </p:cNvGrpSpPr>
          <p:nvPr/>
        </p:nvGrpSpPr>
        <p:grpSpPr bwMode="auto">
          <a:xfrm>
            <a:off x="3446463" y="4038600"/>
            <a:ext cx="1125537" cy="939800"/>
            <a:chOff x="2171" y="2544"/>
            <a:chExt cx="709" cy="592"/>
          </a:xfrm>
        </p:grpSpPr>
        <p:sp>
          <p:nvSpPr>
            <p:cNvPr id="22566" name="Text Box 36"/>
            <p:cNvSpPr txBox="1">
              <a:spLocks noChangeArrowheads="1"/>
            </p:cNvSpPr>
            <p:nvPr/>
          </p:nvSpPr>
          <p:spPr bwMode="auto">
            <a:xfrm>
              <a:off x="2171" y="2880"/>
              <a:ext cx="709" cy="256"/>
            </a:xfrm>
            <a:prstGeom prst="rect">
              <a:avLst/>
            </a:prstGeom>
            <a:solidFill>
              <a:schemeClr val="folHlink">
                <a:alpha val="70195"/>
              </a:schemeClr>
            </a:solidFill>
            <a:ln w="9525">
              <a:solidFill>
                <a:schemeClr val="tx1"/>
              </a:solidFill>
              <a:miter lim="800000"/>
              <a:headEnd/>
              <a:tailEnd/>
            </a:ln>
          </p:spPr>
          <p:txBody>
            <a:bodyPr wrap="none">
              <a:spAutoFit/>
            </a:bodyPr>
            <a:lstStyle/>
            <a:p>
              <a:pPr algn="r"/>
              <a:r>
                <a:rPr lang="en-US" sz="2000"/>
                <a:t>Indexer</a:t>
              </a:r>
            </a:p>
          </p:txBody>
        </p:sp>
        <p:sp>
          <p:nvSpPr>
            <p:cNvPr id="22567" name="AutoShape 37"/>
            <p:cNvSpPr>
              <a:spLocks noChangeArrowheads="1"/>
            </p:cNvSpPr>
            <p:nvPr/>
          </p:nvSpPr>
          <p:spPr bwMode="auto">
            <a:xfrm>
              <a:off x="2448" y="2544"/>
              <a:ext cx="192" cy="336"/>
            </a:xfrm>
            <a:prstGeom prst="downArrow">
              <a:avLst>
                <a:gd name="adj1" fmla="val 50000"/>
                <a:gd name="adj2" fmla="val 43750"/>
              </a:avLst>
            </a:prstGeom>
            <a:noFill/>
            <a:ln w="9525">
              <a:solidFill>
                <a:schemeClr val="tx1"/>
              </a:solidFill>
              <a:miter lim="800000"/>
              <a:headEnd/>
              <a:tailEnd/>
            </a:ln>
          </p:spPr>
          <p:txBody>
            <a:bodyPr wrap="none" anchor="ctr"/>
            <a:lstStyle/>
            <a:p>
              <a:endParaRPr lang="el-GR"/>
            </a:p>
          </p:txBody>
        </p:sp>
      </p:grpSp>
      <p:grpSp>
        <p:nvGrpSpPr>
          <p:cNvPr id="9" name="Group 38"/>
          <p:cNvGrpSpPr>
            <a:grpSpLocks/>
          </p:cNvGrpSpPr>
          <p:nvPr/>
        </p:nvGrpSpPr>
        <p:grpSpPr bwMode="auto">
          <a:xfrm>
            <a:off x="2743200" y="4978400"/>
            <a:ext cx="3962400" cy="1803400"/>
            <a:chOff x="1728" y="3136"/>
            <a:chExt cx="2496" cy="1136"/>
          </a:xfrm>
        </p:grpSpPr>
        <p:grpSp>
          <p:nvGrpSpPr>
            <p:cNvPr id="10" name="Group 39"/>
            <p:cNvGrpSpPr>
              <a:grpSpLocks/>
            </p:cNvGrpSpPr>
            <p:nvPr/>
          </p:nvGrpSpPr>
          <p:grpSpPr bwMode="auto">
            <a:xfrm>
              <a:off x="1728" y="3504"/>
              <a:ext cx="2496" cy="768"/>
              <a:chOff x="1728" y="3504"/>
              <a:chExt cx="2496" cy="768"/>
            </a:xfrm>
          </p:grpSpPr>
          <p:grpSp>
            <p:nvGrpSpPr>
              <p:cNvPr id="11" name="Group 40"/>
              <p:cNvGrpSpPr>
                <a:grpSpLocks/>
              </p:cNvGrpSpPr>
              <p:nvPr/>
            </p:nvGrpSpPr>
            <p:grpSpPr bwMode="auto">
              <a:xfrm>
                <a:off x="1728" y="3504"/>
                <a:ext cx="768" cy="528"/>
                <a:chOff x="3264" y="2496"/>
                <a:chExt cx="768" cy="528"/>
              </a:xfrm>
            </p:grpSpPr>
            <p:sp>
              <p:nvSpPr>
                <p:cNvPr id="22564" name="Rectangle 41"/>
                <p:cNvSpPr>
                  <a:spLocks noChangeArrowheads="1"/>
                </p:cNvSpPr>
                <p:nvPr/>
              </p:nvSpPr>
              <p:spPr bwMode="auto">
                <a:xfrm>
                  <a:off x="3264" y="2592"/>
                  <a:ext cx="768" cy="432"/>
                </a:xfrm>
                <a:prstGeom prst="rect">
                  <a:avLst/>
                </a:prstGeom>
                <a:gradFill rotWithShape="0">
                  <a:gsLst>
                    <a:gs pos="0">
                      <a:srgbClr val="A50021"/>
                    </a:gs>
                    <a:gs pos="100000">
                      <a:schemeClr val="tx1">
                        <a:alpha val="50000"/>
                      </a:schemeClr>
                    </a:gs>
                  </a:gsLst>
                  <a:lin ang="0" scaled="1"/>
                </a:gradFill>
                <a:ln w="9525">
                  <a:solidFill>
                    <a:schemeClr val="tx1"/>
                  </a:solidFill>
                  <a:miter lim="800000"/>
                  <a:headEnd/>
                  <a:tailEnd/>
                </a:ln>
              </p:spPr>
              <p:txBody>
                <a:bodyPr wrap="none" anchor="ctr"/>
                <a:lstStyle/>
                <a:p>
                  <a:endParaRPr lang="el-GR"/>
                </a:p>
              </p:txBody>
            </p:sp>
            <p:sp>
              <p:nvSpPr>
                <p:cNvPr id="22565" name="Oval 42"/>
                <p:cNvSpPr>
                  <a:spLocks noChangeArrowheads="1"/>
                </p:cNvSpPr>
                <p:nvPr/>
              </p:nvSpPr>
              <p:spPr bwMode="auto">
                <a:xfrm>
                  <a:off x="3264" y="2496"/>
                  <a:ext cx="768" cy="144"/>
                </a:xfrm>
                <a:prstGeom prst="ellipse">
                  <a:avLst/>
                </a:prstGeom>
                <a:gradFill rotWithShape="0">
                  <a:gsLst>
                    <a:gs pos="0">
                      <a:srgbClr val="A50021"/>
                    </a:gs>
                    <a:gs pos="100000">
                      <a:schemeClr val="tx1"/>
                    </a:gs>
                  </a:gsLst>
                  <a:lin ang="0" scaled="1"/>
                </a:gradFill>
                <a:ln w="9525">
                  <a:solidFill>
                    <a:schemeClr val="tx1"/>
                  </a:solidFill>
                  <a:miter lim="800000"/>
                  <a:headEnd/>
                  <a:tailEnd/>
                </a:ln>
              </p:spPr>
              <p:txBody>
                <a:bodyPr wrap="none" anchor="ctr"/>
                <a:lstStyle/>
                <a:p>
                  <a:endParaRPr lang="el-GR"/>
                </a:p>
              </p:txBody>
            </p:sp>
          </p:grpSp>
          <p:grpSp>
            <p:nvGrpSpPr>
              <p:cNvPr id="12" name="Group 43"/>
              <p:cNvGrpSpPr>
                <a:grpSpLocks/>
              </p:cNvGrpSpPr>
              <p:nvPr/>
            </p:nvGrpSpPr>
            <p:grpSpPr bwMode="auto">
              <a:xfrm>
                <a:off x="2592" y="3504"/>
                <a:ext cx="768" cy="528"/>
                <a:chOff x="3264" y="2496"/>
                <a:chExt cx="768" cy="528"/>
              </a:xfrm>
            </p:grpSpPr>
            <p:sp>
              <p:nvSpPr>
                <p:cNvPr id="22562" name="Rectangle 44"/>
                <p:cNvSpPr>
                  <a:spLocks noChangeArrowheads="1"/>
                </p:cNvSpPr>
                <p:nvPr/>
              </p:nvSpPr>
              <p:spPr bwMode="auto">
                <a:xfrm>
                  <a:off x="3264" y="2592"/>
                  <a:ext cx="768" cy="432"/>
                </a:xfrm>
                <a:prstGeom prst="rect">
                  <a:avLst/>
                </a:prstGeom>
                <a:gradFill rotWithShape="0">
                  <a:gsLst>
                    <a:gs pos="0">
                      <a:srgbClr val="A50021"/>
                    </a:gs>
                    <a:gs pos="100000">
                      <a:schemeClr val="tx1">
                        <a:alpha val="50000"/>
                      </a:schemeClr>
                    </a:gs>
                  </a:gsLst>
                  <a:lin ang="0" scaled="1"/>
                </a:gradFill>
                <a:ln w="9525">
                  <a:solidFill>
                    <a:schemeClr val="tx1"/>
                  </a:solidFill>
                  <a:miter lim="800000"/>
                  <a:headEnd/>
                  <a:tailEnd/>
                </a:ln>
              </p:spPr>
              <p:txBody>
                <a:bodyPr wrap="none" anchor="ctr"/>
                <a:lstStyle/>
                <a:p>
                  <a:endParaRPr lang="el-GR"/>
                </a:p>
              </p:txBody>
            </p:sp>
            <p:sp>
              <p:nvSpPr>
                <p:cNvPr id="22563" name="Oval 45"/>
                <p:cNvSpPr>
                  <a:spLocks noChangeArrowheads="1"/>
                </p:cNvSpPr>
                <p:nvPr/>
              </p:nvSpPr>
              <p:spPr bwMode="auto">
                <a:xfrm>
                  <a:off x="3264" y="2496"/>
                  <a:ext cx="768" cy="144"/>
                </a:xfrm>
                <a:prstGeom prst="ellipse">
                  <a:avLst/>
                </a:prstGeom>
                <a:gradFill rotWithShape="0">
                  <a:gsLst>
                    <a:gs pos="0">
                      <a:srgbClr val="A50021"/>
                    </a:gs>
                    <a:gs pos="100000">
                      <a:schemeClr val="tx1"/>
                    </a:gs>
                  </a:gsLst>
                  <a:lin ang="0" scaled="1"/>
                </a:gradFill>
                <a:ln w="9525">
                  <a:solidFill>
                    <a:schemeClr val="tx1"/>
                  </a:solidFill>
                  <a:miter lim="800000"/>
                  <a:headEnd/>
                  <a:tailEnd/>
                </a:ln>
              </p:spPr>
              <p:txBody>
                <a:bodyPr wrap="none" anchor="ctr"/>
                <a:lstStyle/>
                <a:p>
                  <a:endParaRPr lang="el-GR"/>
                </a:p>
              </p:txBody>
            </p:sp>
          </p:grpSp>
          <p:grpSp>
            <p:nvGrpSpPr>
              <p:cNvPr id="13" name="Group 46"/>
              <p:cNvGrpSpPr>
                <a:grpSpLocks/>
              </p:cNvGrpSpPr>
              <p:nvPr/>
            </p:nvGrpSpPr>
            <p:grpSpPr bwMode="auto">
              <a:xfrm>
                <a:off x="3456" y="3504"/>
                <a:ext cx="768" cy="528"/>
                <a:chOff x="3264" y="2496"/>
                <a:chExt cx="768" cy="528"/>
              </a:xfrm>
            </p:grpSpPr>
            <p:sp>
              <p:nvSpPr>
                <p:cNvPr id="22560" name="Rectangle 47"/>
                <p:cNvSpPr>
                  <a:spLocks noChangeArrowheads="1"/>
                </p:cNvSpPr>
                <p:nvPr/>
              </p:nvSpPr>
              <p:spPr bwMode="auto">
                <a:xfrm>
                  <a:off x="3264" y="2592"/>
                  <a:ext cx="768" cy="432"/>
                </a:xfrm>
                <a:prstGeom prst="rect">
                  <a:avLst/>
                </a:prstGeom>
                <a:gradFill rotWithShape="0">
                  <a:gsLst>
                    <a:gs pos="0">
                      <a:srgbClr val="A50021"/>
                    </a:gs>
                    <a:gs pos="100000">
                      <a:schemeClr val="tx1">
                        <a:alpha val="50000"/>
                      </a:schemeClr>
                    </a:gs>
                  </a:gsLst>
                  <a:lin ang="0" scaled="1"/>
                </a:gradFill>
                <a:ln w="9525">
                  <a:solidFill>
                    <a:schemeClr val="tx1"/>
                  </a:solidFill>
                  <a:miter lim="800000"/>
                  <a:headEnd/>
                  <a:tailEnd/>
                </a:ln>
              </p:spPr>
              <p:txBody>
                <a:bodyPr wrap="none" anchor="ctr"/>
                <a:lstStyle/>
                <a:p>
                  <a:endParaRPr lang="el-GR"/>
                </a:p>
              </p:txBody>
            </p:sp>
            <p:sp>
              <p:nvSpPr>
                <p:cNvPr id="22561" name="Oval 48"/>
                <p:cNvSpPr>
                  <a:spLocks noChangeArrowheads="1"/>
                </p:cNvSpPr>
                <p:nvPr/>
              </p:nvSpPr>
              <p:spPr bwMode="auto">
                <a:xfrm>
                  <a:off x="3264" y="2496"/>
                  <a:ext cx="768" cy="144"/>
                </a:xfrm>
                <a:prstGeom prst="ellipse">
                  <a:avLst/>
                </a:prstGeom>
                <a:gradFill rotWithShape="0">
                  <a:gsLst>
                    <a:gs pos="0">
                      <a:srgbClr val="A50021"/>
                    </a:gs>
                    <a:gs pos="100000">
                      <a:schemeClr val="tx1"/>
                    </a:gs>
                  </a:gsLst>
                  <a:lin ang="0" scaled="1"/>
                </a:gradFill>
                <a:ln w="9525">
                  <a:solidFill>
                    <a:schemeClr val="tx1"/>
                  </a:solidFill>
                  <a:miter lim="800000"/>
                  <a:headEnd/>
                  <a:tailEnd/>
                </a:ln>
              </p:spPr>
              <p:txBody>
                <a:bodyPr wrap="none" anchor="ctr"/>
                <a:lstStyle/>
                <a:p>
                  <a:endParaRPr lang="el-GR"/>
                </a:p>
              </p:txBody>
            </p:sp>
          </p:grpSp>
          <p:sp>
            <p:nvSpPr>
              <p:cNvPr id="22559" name="Text Box 49"/>
              <p:cNvSpPr txBox="1">
                <a:spLocks noChangeArrowheads="1"/>
              </p:cNvSpPr>
              <p:nvPr/>
            </p:nvSpPr>
            <p:spPr bwMode="auto">
              <a:xfrm>
                <a:off x="2640" y="4022"/>
                <a:ext cx="720" cy="250"/>
              </a:xfrm>
              <a:prstGeom prst="rect">
                <a:avLst/>
              </a:prstGeom>
              <a:noFill/>
              <a:ln w="9525">
                <a:noFill/>
                <a:miter lim="800000"/>
                <a:headEnd/>
                <a:tailEnd/>
              </a:ln>
            </p:spPr>
            <p:txBody>
              <a:bodyPr wrap="none">
                <a:spAutoFit/>
              </a:bodyPr>
              <a:lstStyle/>
              <a:p>
                <a:pPr algn="r"/>
                <a:r>
                  <a:rPr lang="en-US" sz="2000"/>
                  <a:t>Indexes</a:t>
                </a:r>
              </a:p>
            </p:txBody>
          </p:sp>
        </p:grpSp>
        <p:cxnSp>
          <p:nvCxnSpPr>
            <p:cNvPr id="22553" name="AutoShape 50"/>
            <p:cNvCxnSpPr>
              <a:cxnSpLocks noChangeShapeType="1"/>
              <a:stCxn id="22566" idx="2"/>
              <a:endCxn id="22565" idx="0"/>
            </p:cNvCxnSpPr>
            <p:nvPr/>
          </p:nvCxnSpPr>
          <p:spPr bwMode="auto">
            <a:xfrm flipH="1">
              <a:off x="2112" y="3136"/>
              <a:ext cx="414" cy="368"/>
            </a:xfrm>
            <a:prstGeom prst="straightConnector1">
              <a:avLst/>
            </a:prstGeom>
            <a:noFill/>
            <a:ln w="9525">
              <a:solidFill>
                <a:schemeClr val="tx1"/>
              </a:solidFill>
              <a:miter lim="800000"/>
              <a:headEnd/>
              <a:tailEnd type="triangle" w="med" len="med"/>
            </a:ln>
          </p:spPr>
        </p:cxnSp>
        <p:cxnSp>
          <p:nvCxnSpPr>
            <p:cNvPr id="22554" name="AutoShape 51"/>
            <p:cNvCxnSpPr>
              <a:cxnSpLocks noChangeShapeType="1"/>
              <a:stCxn id="22566" idx="2"/>
              <a:endCxn id="22563" idx="0"/>
            </p:cNvCxnSpPr>
            <p:nvPr/>
          </p:nvCxnSpPr>
          <p:spPr bwMode="auto">
            <a:xfrm>
              <a:off x="2526" y="3136"/>
              <a:ext cx="450" cy="368"/>
            </a:xfrm>
            <a:prstGeom prst="straightConnector1">
              <a:avLst/>
            </a:prstGeom>
            <a:noFill/>
            <a:ln w="9525">
              <a:solidFill>
                <a:schemeClr val="tx1"/>
              </a:solidFill>
              <a:miter lim="800000"/>
              <a:headEnd/>
              <a:tailEnd type="triangle" w="med" len="med"/>
            </a:ln>
          </p:spPr>
        </p:cxnSp>
        <p:cxnSp>
          <p:nvCxnSpPr>
            <p:cNvPr id="22555" name="AutoShape 52"/>
            <p:cNvCxnSpPr>
              <a:cxnSpLocks noChangeShapeType="1"/>
              <a:stCxn id="22566" idx="2"/>
              <a:endCxn id="22561" idx="0"/>
            </p:cNvCxnSpPr>
            <p:nvPr/>
          </p:nvCxnSpPr>
          <p:spPr bwMode="auto">
            <a:xfrm>
              <a:off x="2526" y="3136"/>
              <a:ext cx="1314" cy="368"/>
            </a:xfrm>
            <a:prstGeom prst="straightConnector1">
              <a:avLst/>
            </a:prstGeom>
            <a:noFill/>
            <a:ln w="9525">
              <a:solidFill>
                <a:schemeClr val="tx1"/>
              </a:solidFill>
              <a:miter lim="800000"/>
              <a:headEnd/>
              <a:tailEnd type="triangle" w="med" len="med"/>
            </a:ln>
          </p:spPr>
        </p:cxnSp>
      </p:grpSp>
      <p:grpSp>
        <p:nvGrpSpPr>
          <p:cNvPr id="14" name="Group 53"/>
          <p:cNvGrpSpPr>
            <a:grpSpLocks/>
          </p:cNvGrpSpPr>
          <p:nvPr/>
        </p:nvGrpSpPr>
        <p:grpSpPr bwMode="auto">
          <a:xfrm>
            <a:off x="5410200" y="4002088"/>
            <a:ext cx="3276600" cy="762000"/>
            <a:chOff x="3408" y="2521"/>
            <a:chExt cx="2064" cy="480"/>
          </a:xfrm>
        </p:grpSpPr>
        <p:sp>
          <p:nvSpPr>
            <p:cNvPr id="22549" name="Rectangle 54"/>
            <p:cNvSpPr>
              <a:spLocks noChangeArrowheads="1"/>
            </p:cNvSpPr>
            <p:nvPr/>
          </p:nvSpPr>
          <p:spPr bwMode="auto">
            <a:xfrm>
              <a:off x="3408" y="2521"/>
              <a:ext cx="2064" cy="480"/>
            </a:xfrm>
            <a:prstGeom prst="rect">
              <a:avLst/>
            </a:prstGeom>
            <a:noFill/>
            <a:ln w="38100">
              <a:solidFill>
                <a:schemeClr val="tx1"/>
              </a:solidFill>
              <a:miter lim="800000"/>
              <a:headEnd/>
              <a:tailEnd/>
            </a:ln>
          </p:spPr>
          <p:txBody>
            <a:bodyPr wrap="none" anchor="ctr"/>
            <a:lstStyle/>
            <a:p>
              <a:endParaRPr lang="el-GR"/>
            </a:p>
          </p:txBody>
        </p:sp>
        <p:sp>
          <p:nvSpPr>
            <p:cNvPr id="22550" name="Rectangle 55"/>
            <p:cNvSpPr>
              <a:spLocks noChangeArrowheads="1"/>
            </p:cNvSpPr>
            <p:nvPr/>
          </p:nvSpPr>
          <p:spPr bwMode="auto">
            <a:xfrm>
              <a:off x="3503" y="2616"/>
              <a:ext cx="1393" cy="144"/>
            </a:xfrm>
            <a:prstGeom prst="rect">
              <a:avLst/>
            </a:prstGeom>
            <a:noFill/>
            <a:ln w="9525">
              <a:solidFill>
                <a:schemeClr val="tx1"/>
              </a:solidFill>
              <a:miter lim="800000"/>
              <a:headEnd/>
              <a:tailEnd/>
            </a:ln>
          </p:spPr>
          <p:txBody>
            <a:bodyPr wrap="none" anchor="ctr"/>
            <a:lstStyle/>
            <a:p>
              <a:endParaRPr lang="el-GR"/>
            </a:p>
          </p:txBody>
        </p:sp>
        <p:sp>
          <p:nvSpPr>
            <p:cNvPr id="22551" name="AutoShape 56"/>
            <p:cNvSpPr>
              <a:spLocks noChangeArrowheads="1"/>
            </p:cNvSpPr>
            <p:nvPr/>
          </p:nvSpPr>
          <p:spPr bwMode="auto">
            <a:xfrm>
              <a:off x="4992" y="2617"/>
              <a:ext cx="432" cy="144"/>
            </a:xfrm>
            <a:prstGeom prst="roundRect">
              <a:avLst>
                <a:gd name="adj" fmla="val 16667"/>
              </a:avLst>
            </a:prstGeom>
            <a:solidFill>
              <a:srgbClr val="FFFF00">
                <a:alpha val="50195"/>
              </a:srgbClr>
            </a:solidFill>
            <a:ln w="9525">
              <a:solidFill>
                <a:schemeClr val="tx1"/>
              </a:solidFill>
              <a:miter lim="800000"/>
              <a:headEnd/>
              <a:tailEnd/>
            </a:ln>
          </p:spPr>
          <p:txBody>
            <a:bodyPr wrap="none" anchor="ctr"/>
            <a:lstStyle/>
            <a:p>
              <a:pPr algn="ctr"/>
              <a:r>
                <a:rPr lang="en-US" sz="1600"/>
                <a:t>Search</a:t>
              </a:r>
            </a:p>
          </p:txBody>
        </p:sp>
      </p:grpSp>
      <p:grpSp>
        <p:nvGrpSpPr>
          <p:cNvPr id="15" name="Group 57"/>
          <p:cNvGrpSpPr>
            <a:grpSpLocks/>
          </p:cNvGrpSpPr>
          <p:nvPr/>
        </p:nvGrpSpPr>
        <p:grpSpPr bwMode="auto">
          <a:xfrm>
            <a:off x="6553200" y="4876800"/>
            <a:ext cx="1371600" cy="609600"/>
            <a:chOff x="4128" y="3072"/>
            <a:chExt cx="864" cy="384"/>
          </a:xfrm>
        </p:grpSpPr>
        <p:sp>
          <p:nvSpPr>
            <p:cNvPr id="22547" name="AutoShape 58"/>
            <p:cNvSpPr>
              <a:spLocks noChangeArrowheads="1"/>
            </p:cNvSpPr>
            <p:nvPr/>
          </p:nvSpPr>
          <p:spPr bwMode="auto">
            <a:xfrm rot="1800000">
              <a:off x="4128" y="3072"/>
              <a:ext cx="240" cy="384"/>
            </a:xfrm>
            <a:prstGeom prst="upDownArrow">
              <a:avLst>
                <a:gd name="adj1" fmla="val 50000"/>
                <a:gd name="adj2" fmla="val 32000"/>
              </a:avLst>
            </a:prstGeom>
            <a:noFill/>
            <a:ln w="9525">
              <a:solidFill>
                <a:schemeClr val="tx1"/>
              </a:solidFill>
              <a:miter lim="800000"/>
              <a:headEnd/>
              <a:tailEnd/>
            </a:ln>
          </p:spPr>
          <p:txBody>
            <a:bodyPr wrap="none" anchor="ctr"/>
            <a:lstStyle/>
            <a:p>
              <a:endParaRPr lang="el-GR"/>
            </a:p>
          </p:txBody>
        </p:sp>
        <p:sp>
          <p:nvSpPr>
            <p:cNvPr id="22548" name="AutoShape 59"/>
            <p:cNvSpPr>
              <a:spLocks noChangeArrowheads="1"/>
            </p:cNvSpPr>
            <p:nvPr/>
          </p:nvSpPr>
          <p:spPr bwMode="auto">
            <a:xfrm rot="-1800000">
              <a:off x="4752" y="3072"/>
              <a:ext cx="240" cy="384"/>
            </a:xfrm>
            <a:prstGeom prst="upDownArrow">
              <a:avLst>
                <a:gd name="adj1" fmla="val 50000"/>
                <a:gd name="adj2" fmla="val 32000"/>
              </a:avLst>
            </a:prstGeom>
            <a:noFill/>
            <a:ln w="9525">
              <a:solidFill>
                <a:schemeClr val="tx1"/>
              </a:solidFill>
              <a:miter lim="800000"/>
              <a:headEnd/>
              <a:tailEnd/>
            </a:ln>
          </p:spPr>
          <p:txBody>
            <a:bodyPr wrap="none" anchor="ctr"/>
            <a:lstStyle/>
            <a:p>
              <a:endParaRPr lang="el-GR"/>
            </a:p>
          </p:txBody>
        </p:sp>
      </p:grpSp>
      <p:grpSp>
        <p:nvGrpSpPr>
          <p:cNvPr id="16" name="Group 60"/>
          <p:cNvGrpSpPr>
            <a:grpSpLocks/>
          </p:cNvGrpSpPr>
          <p:nvPr/>
        </p:nvGrpSpPr>
        <p:grpSpPr bwMode="auto">
          <a:xfrm>
            <a:off x="5562600" y="1600200"/>
            <a:ext cx="1782763" cy="2286000"/>
            <a:chOff x="3504" y="1008"/>
            <a:chExt cx="1123" cy="1440"/>
          </a:xfrm>
        </p:grpSpPr>
        <p:grpSp>
          <p:nvGrpSpPr>
            <p:cNvPr id="17" name="Group 61"/>
            <p:cNvGrpSpPr>
              <a:grpSpLocks/>
            </p:cNvGrpSpPr>
            <p:nvPr/>
          </p:nvGrpSpPr>
          <p:grpSpPr bwMode="auto">
            <a:xfrm>
              <a:off x="3504" y="1008"/>
              <a:ext cx="1123" cy="691"/>
              <a:chOff x="3504" y="1008"/>
              <a:chExt cx="1123" cy="691"/>
            </a:xfrm>
          </p:grpSpPr>
          <p:pic>
            <p:nvPicPr>
              <p:cNvPr id="22545" name="Picture 62" descr="MCj03871500000[1]"/>
              <p:cNvPicPr>
                <a:picLocks noChangeAspect="1" noChangeArrowheads="1"/>
              </p:cNvPicPr>
              <p:nvPr/>
            </p:nvPicPr>
            <p:blipFill>
              <a:blip r:embed="rId6" cstate="print"/>
              <a:srcRect/>
              <a:stretch>
                <a:fillRect/>
              </a:stretch>
            </p:blipFill>
            <p:spPr bwMode="auto">
              <a:xfrm>
                <a:off x="3504" y="1008"/>
                <a:ext cx="691" cy="691"/>
              </a:xfrm>
              <a:prstGeom prst="rect">
                <a:avLst/>
              </a:prstGeom>
              <a:noFill/>
              <a:ln w="9525">
                <a:noFill/>
                <a:miter lim="800000"/>
                <a:headEnd/>
                <a:tailEnd/>
              </a:ln>
            </p:spPr>
          </p:pic>
          <p:sp>
            <p:nvSpPr>
              <p:cNvPr id="22546" name="Text Box 63"/>
              <p:cNvSpPr txBox="1">
                <a:spLocks noChangeArrowheads="1"/>
              </p:cNvSpPr>
              <p:nvPr/>
            </p:nvSpPr>
            <p:spPr bwMode="auto">
              <a:xfrm>
                <a:off x="4164" y="1159"/>
                <a:ext cx="463" cy="250"/>
              </a:xfrm>
              <a:prstGeom prst="rect">
                <a:avLst/>
              </a:prstGeom>
              <a:noFill/>
              <a:ln w="9525">
                <a:noFill/>
                <a:miter lim="800000"/>
                <a:headEnd/>
                <a:tailEnd/>
              </a:ln>
            </p:spPr>
            <p:txBody>
              <a:bodyPr wrap="none">
                <a:spAutoFit/>
              </a:bodyPr>
              <a:lstStyle/>
              <a:p>
                <a:pPr algn="r"/>
                <a:r>
                  <a:rPr lang="en-US" sz="2000"/>
                  <a:t>User</a:t>
                </a:r>
              </a:p>
            </p:txBody>
          </p:sp>
        </p:grpSp>
        <p:sp>
          <p:nvSpPr>
            <p:cNvPr id="22544" name="AutoShape 64"/>
            <p:cNvSpPr>
              <a:spLocks noChangeArrowheads="1"/>
            </p:cNvSpPr>
            <p:nvPr/>
          </p:nvSpPr>
          <p:spPr bwMode="auto">
            <a:xfrm>
              <a:off x="3696" y="1728"/>
              <a:ext cx="192" cy="720"/>
            </a:xfrm>
            <a:prstGeom prst="downArrow">
              <a:avLst>
                <a:gd name="adj1" fmla="val 50000"/>
                <a:gd name="adj2" fmla="val 93750"/>
              </a:avLst>
            </a:prstGeom>
            <a:noFill/>
            <a:ln w="9525">
              <a:solidFill>
                <a:schemeClr val="tx1"/>
              </a:solidFill>
              <a:miter lim="800000"/>
              <a:headEnd/>
              <a:tailEnd/>
            </a:ln>
          </p:spPr>
          <p:txBody>
            <a:bodyPr wrap="none" anchor="ctr"/>
            <a:lstStyle/>
            <a:p>
              <a:endParaRPr lang="el-GR"/>
            </a:p>
          </p:txBody>
        </p:sp>
      </p:grpSp>
      <p:sp>
        <p:nvSpPr>
          <p:cNvPr id="22541"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a:t>Κεφ</a:t>
            </a:r>
            <a:r>
              <a:rPr lang="en-US" sz="1600" dirty="0"/>
              <a:t>. 19.4.1</a:t>
            </a:r>
          </a:p>
        </p:txBody>
      </p:sp>
    </p:spTree>
    <p:extLst>
      <p:ext uri="{BB962C8B-B14F-4D97-AF65-F5344CB8AC3E}">
        <p14:creationId xmlns:p14="http://schemas.microsoft.com/office/powerpoint/2010/main" val="394291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46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94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l-GR" dirty="0">
                <a:solidFill>
                  <a:schemeClr val="accent6">
                    <a:lumMod val="75000"/>
                  </a:schemeClr>
                </a:solidFill>
              </a:rPr>
              <a:t>Δυναμικές και στατικές σελίδες</a:t>
            </a:r>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23</a:t>
            </a:fld>
            <a:endParaRPr lang="el-GR"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419600"/>
            <a:ext cx="691753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3429000"/>
            <a:ext cx="8534400" cy="1107996"/>
          </a:xfrm>
          <a:prstGeom prst="rect">
            <a:avLst/>
          </a:prstGeom>
          <a:noFill/>
        </p:spPr>
        <p:txBody>
          <a:bodyPr wrap="square" rtlCol="0">
            <a:spAutoFit/>
          </a:bodyPr>
          <a:lstStyle/>
          <a:p>
            <a:pPr algn="just"/>
            <a:r>
              <a:rPr lang="en-US" dirty="0">
                <a:latin typeface="+mn-lt"/>
              </a:rPr>
              <a:t>URL: </a:t>
            </a:r>
            <a:r>
              <a:rPr lang="el-GR" dirty="0">
                <a:latin typeface="+mn-lt"/>
              </a:rPr>
              <a:t>συνήθως όχι κάποιο αρχείο αλλά κάποιο πρόγραμμα στον </a:t>
            </a:r>
            <a:r>
              <a:rPr lang="en-US" dirty="0">
                <a:latin typeface="+mn-lt"/>
              </a:rPr>
              <a:t>server</a:t>
            </a:r>
          </a:p>
          <a:p>
            <a:pPr algn="just"/>
            <a:r>
              <a:rPr lang="en-US" sz="1800" dirty="0">
                <a:latin typeface="+mn-lt"/>
              </a:rPr>
              <a:t>Input part of the GET, e.g., http//www.google.com/search</a:t>
            </a:r>
            <a:r>
              <a:rPr lang="en-US" sz="1800" b="1" dirty="0">
                <a:solidFill>
                  <a:schemeClr val="accent6">
                    <a:lumMod val="75000"/>
                  </a:schemeClr>
                </a:solidFill>
                <a:latin typeface="+mn-lt"/>
              </a:rPr>
              <a:t>?</a:t>
            </a:r>
            <a:r>
              <a:rPr lang="en-US" sz="1800" dirty="0">
                <a:latin typeface="+mn-lt"/>
              </a:rPr>
              <a:t>q=obama</a:t>
            </a:r>
            <a:endParaRPr lang="en-US" dirty="0">
              <a:latin typeface="+mn-lt"/>
            </a:endParaRPr>
          </a:p>
        </p:txBody>
      </p:sp>
      <p:sp>
        <p:nvSpPr>
          <p:cNvPr id="8" name="TextBox 7"/>
          <p:cNvSpPr txBox="1"/>
          <p:nvPr/>
        </p:nvSpPr>
        <p:spPr>
          <a:xfrm>
            <a:off x="228600" y="1524000"/>
            <a:ext cx="8610600" cy="1815882"/>
          </a:xfrm>
          <a:prstGeom prst="rect">
            <a:avLst/>
          </a:prstGeom>
          <a:noFill/>
        </p:spPr>
        <p:txBody>
          <a:bodyPr wrap="square" rtlCol="0">
            <a:spAutoFit/>
          </a:bodyPr>
          <a:lstStyle/>
          <a:p>
            <a:r>
              <a:rPr lang="el-GR" dirty="0">
                <a:solidFill>
                  <a:schemeClr val="accent6">
                    <a:lumMod val="75000"/>
                  </a:schemeClr>
                </a:solidFill>
                <a:latin typeface="+mn-lt"/>
              </a:rPr>
              <a:t>Στατικές: </a:t>
            </a:r>
            <a:r>
              <a:rPr lang="el-GR" dirty="0">
                <a:latin typeface="+mn-lt"/>
              </a:rPr>
              <a:t>σελίδες που το περιεχόμενο τους δεν αλλάζει από τη μία αίτηση στην άλλη</a:t>
            </a:r>
          </a:p>
          <a:p>
            <a:pPr marL="342900" indent="-342900"/>
            <a:r>
              <a:rPr lang="el-GR" dirty="0">
                <a:solidFill>
                  <a:schemeClr val="accent6">
                    <a:lumMod val="75000"/>
                  </a:schemeClr>
                </a:solidFill>
                <a:latin typeface="+mn-lt"/>
              </a:rPr>
              <a:t>Δυναμικές</a:t>
            </a:r>
            <a:r>
              <a:rPr lang="el-GR" dirty="0">
                <a:latin typeface="+mn-lt"/>
              </a:rPr>
              <a:t> σελίδες: </a:t>
            </a:r>
            <a:r>
              <a:rPr lang="en-US" dirty="0">
                <a:latin typeface="+mn-lt"/>
              </a:rPr>
              <a:t>Hidden web – </a:t>
            </a:r>
            <a:r>
              <a:rPr lang="en-US" dirty="0">
                <a:solidFill>
                  <a:schemeClr val="tx2">
                    <a:lumMod val="60000"/>
                    <a:lumOff val="40000"/>
                  </a:schemeClr>
                </a:solidFill>
                <a:latin typeface="+mn-lt"/>
              </a:rPr>
              <a:t>Deep web</a:t>
            </a:r>
            <a:endParaRPr lang="el-GR" dirty="0">
              <a:solidFill>
                <a:schemeClr val="tx2">
                  <a:lumMod val="60000"/>
                  <a:lumOff val="40000"/>
                </a:schemeClr>
              </a:solidFill>
              <a:latin typeface="+mn-lt"/>
            </a:endParaRPr>
          </a:p>
          <a:p>
            <a:pPr marL="342900" lvl="0" indent="-342900">
              <a:buFont typeface="Wingdings" pitchFamily="2" charset="2"/>
              <a:buChar char="ü"/>
            </a:pPr>
            <a:r>
              <a:rPr lang="el-GR" sz="2000" dirty="0">
                <a:solidFill>
                  <a:prstClr val="black"/>
                </a:solidFill>
                <a:latin typeface="Calibri"/>
              </a:rPr>
              <a:t>Παράδειγμα: προσωπική ιστοσελίδα </a:t>
            </a:r>
            <a:r>
              <a:rPr lang="en-US" sz="2000" dirty="0" err="1">
                <a:solidFill>
                  <a:prstClr val="black"/>
                </a:solidFill>
                <a:latin typeface="Calibri"/>
              </a:rPr>
              <a:t>vs</a:t>
            </a:r>
            <a:r>
              <a:rPr lang="en-US" sz="2000" dirty="0">
                <a:solidFill>
                  <a:prstClr val="black"/>
                </a:solidFill>
                <a:latin typeface="Calibri"/>
              </a:rPr>
              <a:t> </a:t>
            </a:r>
            <a:r>
              <a:rPr lang="el-GR" sz="2000" dirty="0">
                <a:solidFill>
                  <a:prstClr val="black"/>
                </a:solidFill>
                <a:latin typeface="Calibri"/>
              </a:rPr>
              <a:t>σελίδα με την κατάσταση των πτήσεων σε ένα αεροδρόμιο</a:t>
            </a:r>
            <a:endParaRPr lang="el-GR" dirty="0">
              <a:latin typeface="+mn-lt"/>
            </a:endParaRPr>
          </a:p>
        </p:txBody>
      </p:sp>
      <p:sp>
        <p:nvSpPr>
          <p:cNvPr id="9"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t>Κεφ</a:t>
            </a:r>
            <a:r>
              <a:rPr lang="en-US" sz="1600" dirty="0"/>
              <a:t>. 19.2</a:t>
            </a:r>
          </a:p>
        </p:txBody>
      </p:sp>
    </p:spTree>
    <p:extLst>
      <p:ext uri="{BB962C8B-B14F-4D97-AF65-F5344CB8AC3E}">
        <p14:creationId xmlns:p14="http://schemas.microsoft.com/office/powerpoint/2010/main" val="3307366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66908"/>
            <a:ext cx="8077200" cy="990600"/>
          </a:xfrm>
        </p:spPr>
        <p:txBody>
          <a:bodyPr/>
          <a:lstStyle/>
          <a:p>
            <a:pPr eaLnBrk="1" hangingPunct="1"/>
            <a:r>
              <a:rPr lang="el-GR" dirty="0">
                <a:solidFill>
                  <a:schemeClr val="accent6">
                    <a:lumMod val="75000"/>
                  </a:schemeClr>
                </a:solidFill>
                <a:ea typeface="ＭＳ Ｐゴシック" pitchFamily="-112" charset="-128"/>
              </a:rPr>
              <a:t>Η συλλογή εγγράφων του </a:t>
            </a:r>
            <a:r>
              <a:rPr lang="en-US" dirty="0">
                <a:solidFill>
                  <a:schemeClr val="accent6">
                    <a:lumMod val="75000"/>
                  </a:schemeClr>
                </a:solidFill>
                <a:ea typeface="ＭＳ Ｐゴシック" pitchFamily="-112" charset="-128"/>
              </a:rPr>
              <a:t>Web</a:t>
            </a:r>
          </a:p>
        </p:txBody>
      </p:sp>
      <p:sp>
        <p:nvSpPr>
          <p:cNvPr id="807939" name="Rectangle 3"/>
          <p:cNvSpPr>
            <a:spLocks noGrp="1" noChangeArrowheads="1"/>
          </p:cNvSpPr>
          <p:nvPr>
            <p:ph type="body" sz="half" idx="2"/>
          </p:nvPr>
        </p:nvSpPr>
        <p:spPr>
          <a:xfrm>
            <a:off x="3200400" y="1600200"/>
            <a:ext cx="5715000" cy="4876800"/>
          </a:xfrm>
        </p:spPr>
        <p:txBody>
          <a:bodyPr>
            <a:normAutofit/>
          </a:bodyPr>
          <a:lstStyle/>
          <a:p>
            <a:pPr eaLnBrk="1" hangingPunct="1">
              <a:lnSpc>
                <a:spcPct val="80000"/>
              </a:lnSpc>
            </a:pPr>
            <a:r>
              <a:rPr lang="en-US" sz="2400" dirty="0">
                <a:ea typeface="ＭＳ Ｐゴシック" pitchFamily="-112" charset="-128"/>
              </a:rPr>
              <a:t>No design/co-ordination</a:t>
            </a:r>
          </a:p>
          <a:p>
            <a:pPr eaLnBrk="1" hangingPunct="1">
              <a:lnSpc>
                <a:spcPct val="80000"/>
              </a:lnSpc>
            </a:pPr>
            <a:r>
              <a:rPr lang="en-US" sz="2400" i="1" dirty="0">
                <a:solidFill>
                  <a:schemeClr val="accent1">
                    <a:lumMod val="60000"/>
                    <a:lumOff val="40000"/>
                  </a:schemeClr>
                </a:solidFill>
                <a:ea typeface="ＭＳ Ｐゴシック" pitchFamily="-112" charset="-128"/>
              </a:rPr>
              <a:t>Distributed</a:t>
            </a:r>
            <a:r>
              <a:rPr lang="en-US" sz="2400" dirty="0">
                <a:ea typeface="ＭＳ Ｐゴシック" pitchFamily="-112" charset="-128"/>
              </a:rPr>
              <a:t> content creation, linking, democratization of publishing</a:t>
            </a:r>
          </a:p>
          <a:p>
            <a:pPr eaLnBrk="1" hangingPunct="1">
              <a:lnSpc>
                <a:spcPct val="80000"/>
              </a:lnSpc>
            </a:pPr>
            <a:r>
              <a:rPr lang="en-US" sz="2400" dirty="0">
                <a:ea typeface="ＭＳ Ｐゴシック" pitchFamily="-112" charset="-128"/>
              </a:rPr>
              <a:t>Content includes </a:t>
            </a:r>
            <a:r>
              <a:rPr lang="en-US" sz="2400" i="1" dirty="0">
                <a:solidFill>
                  <a:schemeClr val="accent1">
                    <a:lumMod val="60000"/>
                    <a:lumOff val="40000"/>
                  </a:schemeClr>
                </a:solidFill>
                <a:ea typeface="ＭＳ Ｐゴシック" pitchFamily="-112" charset="-128"/>
              </a:rPr>
              <a:t>truth, lies</a:t>
            </a:r>
            <a:r>
              <a:rPr lang="en-US" sz="2400" dirty="0">
                <a:ea typeface="ＭＳ Ｐゴシック" pitchFamily="-112" charset="-128"/>
              </a:rPr>
              <a:t>, obsolete information, contradictions … </a:t>
            </a:r>
          </a:p>
          <a:p>
            <a:pPr eaLnBrk="1" hangingPunct="1">
              <a:lnSpc>
                <a:spcPct val="80000"/>
              </a:lnSpc>
            </a:pPr>
            <a:r>
              <a:rPr lang="en-US" sz="2400" i="1" dirty="0">
                <a:solidFill>
                  <a:schemeClr val="accent1">
                    <a:lumMod val="60000"/>
                    <a:lumOff val="40000"/>
                  </a:schemeClr>
                </a:solidFill>
                <a:ea typeface="ＭＳ Ｐゴシック" pitchFamily="-112" charset="-128"/>
              </a:rPr>
              <a:t>Unstructured</a:t>
            </a:r>
            <a:r>
              <a:rPr lang="en-US" sz="2400" dirty="0">
                <a:ea typeface="ＭＳ Ｐゴシック" pitchFamily="-112" charset="-128"/>
              </a:rPr>
              <a:t> (text, html, …), semi-structured (XML, annotated photos), structured (Databases)…</a:t>
            </a:r>
          </a:p>
          <a:p>
            <a:pPr eaLnBrk="1" hangingPunct="1">
              <a:lnSpc>
                <a:spcPct val="80000"/>
              </a:lnSpc>
            </a:pPr>
            <a:r>
              <a:rPr lang="en-US" sz="2400" i="1" dirty="0">
                <a:solidFill>
                  <a:schemeClr val="accent1">
                    <a:lumMod val="60000"/>
                    <a:lumOff val="40000"/>
                  </a:schemeClr>
                </a:solidFill>
                <a:ea typeface="ＭＳ Ｐゴシック" pitchFamily="-112" charset="-128"/>
              </a:rPr>
              <a:t>Scale</a:t>
            </a:r>
            <a:r>
              <a:rPr lang="en-US" sz="2400" dirty="0">
                <a:ea typeface="ＭＳ Ｐゴシック" pitchFamily="-112" charset="-128"/>
              </a:rPr>
              <a:t> much larger than previous text collections </a:t>
            </a:r>
            <a:endParaRPr lang="el-GR" sz="2400" dirty="0">
              <a:ea typeface="ＭＳ Ｐゴシック" pitchFamily="-112" charset="-128"/>
            </a:endParaRPr>
          </a:p>
          <a:p>
            <a:pPr eaLnBrk="1" hangingPunct="1">
              <a:lnSpc>
                <a:spcPct val="80000"/>
              </a:lnSpc>
            </a:pPr>
            <a:r>
              <a:rPr lang="en-US" sz="2400" i="1" dirty="0">
                <a:solidFill>
                  <a:schemeClr val="accent1">
                    <a:lumMod val="60000"/>
                    <a:lumOff val="40000"/>
                  </a:schemeClr>
                </a:solidFill>
                <a:ea typeface="ＭＳ Ｐゴシック" pitchFamily="-112" charset="-128"/>
              </a:rPr>
              <a:t>Growth</a:t>
            </a:r>
            <a:r>
              <a:rPr lang="en-US" sz="2400" dirty="0">
                <a:ea typeface="ＭＳ Ｐゴシック" pitchFamily="-112" charset="-128"/>
              </a:rPr>
              <a:t> – slowed down from initial “volume doubling every few months” but still expanding</a:t>
            </a:r>
          </a:p>
          <a:p>
            <a:pPr eaLnBrk="1" hangingPunct="1">
              <a:lnSpc>
                <a:spcPct val="80000"/>
              </a:lnSpc>
            </a:pPr>
            <a:r>
              <a:rPr lang="en-US" sz="2400" dirty="0">
                <a:ea typeface="ＭＳ Ｐゴシック" pitchFamily="-112" charset="-128"/>
              </a:rPr>
              <a:t>Content can be </a:t>
            </a:r>
            <a:r>
              <a:rPr lang="en-US" sz="2400" i="1" dirty="0">
                <a:solidFill>
                  <a:schemeClr val="accent1">
                    <a:lumMod val="60000"/>
                    <a:lumOff val="40000"/>
                  </a:schemeClr>
                </a:solidFill>
                <a:ea typeface="ＭＳ Ｐゴシック" pitchFamily="-112" charset="-128"/>
              </a:rPr>
              <a:t>dynamically generated</a:t>
            </a:r>
          </a:p>
        </p:txBody>
      </p:sp>
      <p:sp>
        <p:nvSpPr>
          <p:cNvPr id="27654" name="Slide Number Placeholder 24"/>
          <p:cNvSpPr>
            <a:spLocks noGrp="1"/>
          </p:cNvSpPr>
          <p:nvPr>
            <p:ph type="sldNum" sz="quarter" idx="12"/>
          </p:nvPr>
        </p:nvSpPr>
        <p:spPr bwMode="auto">
          <a:noFill/>
          <a:ln>
            <a:miter lim="800000"/>
            <a:headEnd/>
            <a:tailEnd/>
          </a:ln>
        </p:spPr>
        <p:txBody>
          <a:bodyPr/>
          <a:lstStyle/>
          <a:p>
            <a:fld id="{05247A42-43BF-44BE-B93F-AD3C166A4AB0}" type="slidenum">
              <a:rPr lang="en-US"/>
              <a:pPr/>
              <a:t>24</a:t>
            </a:fld>
            <a:endParaRPr lang="en-US"/>
          </a:p>
        </p:txBody>
      </p:sp>
      <p:grpSp>
        <p:nvGrpSpPr>
          <p:cNvPr id="2" name="Group 4"/>
          <p:cNvGrpSpPr>
            <a:grpSpLocks/>
          </p:cNvGrpSpPr>
          <p:nvPr/>
        </p:nvGrpSpPr>
        <p:grpSpPr bwMode="auto">
          <a:xfrm>
            <a:off x="457200" y="1905000"/>
            <a:ext cx="2438400" cy="4027488"/>
            <a:chOff x="288" y="1200"/>
            <a:chExt cx="1536" cy="2537"/>
          </a:xfrm>
        </p:grpSpPr>
        <p:grpSp>
          <p:nvGrpSpPr>
            <p:cNvPr id="3" name="Group 5"/>
            <p:cNvGrpSpPr>
              <a:grpSpLocks/>
            </p:cNvGrpSpPr>
            <p:nvPr/>
          </p:nvGrpSpPr>
          <p:grpSpPr bwMode="auto">
            <a:xfrm>
              <a:off x="288" y="1200"/>
              <a:ext cx="1536" cy="2256"/>
              <a:chOff x="384" y="1968"/>
              <a:chExt cx="1536" cy="2256"/>
            </a:xfrm>
          </p:grpSpPr>
          <p:sp>
            <p:nvSpPr>
              <p:cNvPr id="27657" name="Rectangle 6"/>
              <p:cNvSpPr>
                <a:spLocks noChangeArrowheads="1"/>
              </p:cNvSpPr>
              <p:nvPr/>
            </p:nvSpPr>
            <p:spPr bwMode="auto">
              <a:xfrm>
                <a:off x="864" y="196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58" name="Rectangle 7"/>
              <p:cNvSpPr>
                <a:spLocks noChangeArrowheads="1"/>
              </p:cNvSpPr>
              <p:nvPr/>
            </p:nvSpPr>
            <p:spPr bwMode="auto">
              <a:xfrm>
                <a:off x="576" y="268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59" name="Rectangle 8"/>
              <p:cNvSpPr>
                <a:spLocks noChangeArrowheads="1"/>
              </p:cNvSpPr>
              <p:nvPr/>
            </p:nvSpPr>
            <p:spPr bwMode="auto">
              <a:xfrm>
                <a:off x="672" y="2784"/>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0" name="Rectangle 9"/>
              <p:cNvSpPr>
                <a:spLocks noChangeArrowheads="1"/>
              </p:cNvSpPr>
              <p:nvPr/>
            </p:nvSpPr>
            <p:spPr bwMode="auto">
              <a:xfrm>
                <a:off x="768" y="288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1" name="Rectangle 10"/>
              <p:cNvSpPr>
                <a:spLocks noChangeArrowheads="1"/>
              </p:cNvSpPr>
              <p:nvPr/>
            </p:nvSpPr>
            <p:spPr bwMode="auto">
              <a:xfrm>
                <a:off x="384" y="3552"/>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2" name="Rectangle 11"/>
              <p:cNvSpPr>
                <a:spLocks noChangeArrowheads="1"/>
              </p:cNvSpPr>
              <p:nvPr/>
            </p:nvSpPr>
            <p:spPr bwMode="auto">
              <a:xfrm>
                <a:off x="1440" y="312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3" name="Rectangle 12"/>
              <p:cNvSpPr>
                <a:spLocks noChangeArrowheads="1"/>
              </p:cNvSpPr>
              <p:nvPr/>
            </p:nvSpPr>
            <p:spPr bwMode="auto">
              <a:xfrm>
                <a:off x="1536" y="2352"/>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4" name="Rectangle 13"/>
              <p:cNvSpPr>
                <a:spLocks noChangeArrowheads="1"/>
              </p:cNvSpPr>
              <p:nvPr/>
            </p:nvSpPr>
            <p:spPr bwMode="auto">
              <a:xfrm>
                <a:off x="480" y="364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5" name="Rectangle 14"/>
              <p:cNvSpPr>
                <a:spLocks noChangeArrowheads="1"/>
              </p:cNvSpPr>
              <p:nvPr/>
            </p:nvSpPr>
            <p:spPr bwMode="auto">
              <a:xfrm>
                <a:off x="576" y="3744"/>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6" name="Rectangle 15"/>
              <p:cNvSpPr>
                <a:spLocks noChangeArrowheads="1"/>
              </p:cNvSpPr>
              <p:nvPr/>
            </p:nvSpPr>
            <p:spPr bwMode="auto">
              <a:xfrm>
                <a:off x="672" y="384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7" name="Rectangle 16"/>
              <p:cNvSpPr>
                <a:spLocks noChangeArrowheads="1"/>
              </p:cNvSpPr>
              <p:nvPr/>
            </p:nvSpPr>
            <p:spPr bwMode="auto">
              <a:xfrm>
                <a:off x="1632" y="244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8" name="Line 17"/>
              <p:cNvSpPr>
                <a:spLocks noChangeShapeType="1"/>
              </p:cNvSpPr>
              <p:nvPr/>
            </p:nvSpPr>
            <p:spPr bwMode="auto">
              <a:xfrm flipV="1">
                <a:off x="912" y="3504"/>
                <a:ext cx="432" cy="288"/>
              </a:xfrm>
              <a:prstGeom prst="line">
                <a:avLst/>
              </a:prstGeom>
              <a:noFill/>
              <a:ln w="9525">
                <a:solidFill>
                  <a:schemeClr val="tx1"/>
                </a:solidFill>
                <a:round/>
                <a:headEnd/>
                <a:tailEnd type="triangle" w="med" len="med"/>
              </a:ln>
            </p:spPr>
            <p:txBody>
              <a:bodyPr wrap="none" anchor="ctr"/>
              <a:lstStyle/>
              <a:p>
                <a:endParaRPr lang="el-GR"/>
              </a:p>
            </p:txBody>
          </p:sp>
          <p:sp>
            <p:nvSpPr>
              <p:cNvPr id="27669" name="Line 18"/>
              <p:cNvSpPr>
                <a:spLocks noChangeShapeType="1"/>
              </p:cNvSpPr>
              <p:nvPr/>
            </p:nvSpPr>
            <p:spPr bwMode="auto">
              <a:xfrm flipH="1" flipV="1">
                <a:off x="1104" y="2976"/>
                <a:ext cx="288" cy="192"/>
              </a:xfrm>
              <a:prstGeom prst="line">
                <a:avLst/>
              </a:prstGeom>
              <a:noFill/>
              <a:ln w="9525">
                <a:solidFill>
                  <a:schemeClr val="tx1"/>
                </a:solidFill>
                <a:round/>
                <a:headEnd/>
                <a:tailEnd type="triangle" w="med" len="med"/>
              </a:ln>
            </p:spPr>
            <p:txBody>
              <a:bodyPr wrap="none" anchor="ctr"/>
              <a:lstStyle/>
              <a:p>
                <a:endParaRPr lang="el-GR"/>
              </a:p>
            </p:txBody>
          </p:sp>
          <p:sp>
            <p:nvSpPr>
              <p:cNvPr id="27670" name="Line 19"/>
              <p:cNvSpPr>
                <a:spLocks noChangeShapeType="1"/>
              </p:cNvSpPr>
              <p:nvPr/>
            </p:nvSpPr>
            <p:spPr bwMode="auto">
              <a:xfrm flipV="1">
                <a:off x="1056" y="2640"/>
                <a:ext cx="432" cy="144"/>
              </a:xfrm>
              <a:prstGeom prst="line">
                <a:avLst/>
              </a:prstGeom>
              <a:noFill/>
              <a:ln w="9525">
                <a:solidFill>
                  <a:schemeClr val="tx1"/>
                </a:solidFill>
                <a:round/>
                <a:headEnd/>
                <a:tailEnd type="triangle" w="med" len="med"/>
              </a:ln>
            </p:spPr>
            <p:txBody>
              <a:bodyPr wrap="none" anchor="ctr"/>
              <a:lstStyle/>
              <a:p>
                <a:endParaRPr lang="el-GR"/>
              </a:p>
            </p:txBody>
          </p:sp>
          <p:sp>
            <p:nvSpPr>
              <p:cNvPr id="27671" name="Line 20"/>
              <p:cNvSpPr>
                <a:spLocks noChangeShapeType="1"/>
              </p:cNvSpPr>
              <p:nvPr/>
            </p:nvSpPr>
            <p:spPr bwMode="auto">
              <a:xfrm>
                <a:off x="1200" y="2400"/>
                <a:ext cx="240" cy="672"/>
              </a:xfrm>
              <a:prstGeom prst="line">
                <a:avLst/>
              </a:prstGeom>
              <a:noFill/>
              <a:ln w="9525">
                <a:solidFill>
                  <a:schemeClr val="tx1"/>
                </a:solidFill>
                <a:round/>
                <a:headEnd/>
                <a:tailEnd type="triangle" w="med" len="med"/>
              </a:ln>
            </p:spPr>
            <p:txBody>
              <a:bodyPr wrap="none" anchor="ctr"/>
              <a:lstStyle/>
              <a:p>
                <a:endParaRPr lang="el-GR"/>
              </a:p>
            </p:txBody>
          </p:sp>
          <p:sp>
            <p:nvSpPr>
              <p:cNvPr id="27672" name="Line 21"/>
              <p:cNvSpPr>
                <a:spLocks noChangeShapeType="1"/>
              </p:cNvSpPr>
              <p:nvPr/>
            </p:nvSpPr>
            <p:spPr bwMode="auto">
              <a:xfrm flipV="1">
                <a:off x="1632" y="2880"/>
                <a:ext cx="96" cy="192"/>
              </a:xfrm>
              <a:prstGeom prst="line">
                <a:avLst/>
              </a:prstGeom>
              <a:noFill/>
              <a:ln w="9525">
                <a:solidFill>
                  <a:schemeClr val="tx1"/>
                </a:solidFill>
                <a:round/>
                <a:headEnd/>
                <a:tailEnd type="triangle" w="med" len="med"/>
              </a:ln>
            </p:spPr>
            <p:txBody>
              <a:bodyPr wrap="none" anchor="ctr"/>
              <a:lstStyle/>
              <a:p>
                <a:endParaRPr lang="el-GR"/>
              </a:p>
            </p:txBody>
          </p:sp>
          <p:sp>
            <p:nvSpPr>
              <p:cNvPr id="27673" name="Line 22"/>
              <p:cNvSpPr>
                <a:spLocks noChangeShapeType="1"/>
              </p:cNvSpPr>
              <p:nvPr/>
            </p:nvSpPr>
            <p:spPr bwMode="auto">
              <a:xfrm flipH="1">
                <a:off x="816" y="3360"/>
                <a:ext cx="48" cy="288"/>
              </a:xfrm>
              <a:prstGeom prst="line">
                <a:avLst/>
              </a:prstGeom>
              <a:noFill/>
              <a:ln w="9525">
                <a:solidFill>
                  <a:schemeClr val="tx1"/>
                </a:solidFill>
                <a:round/>
                <a:headEnd/>
                <a:tailEnd type="triangle" w="med" len="med"/>
              </a:ln>
            </p:spPr>
            <p:txBody>
              <a:bodyPr wrap="none" anchor="ctr"/>
              <a:lstStyle/>
              <a:p>
                <a:endParaRPr lang="el-GR"/>
              </a:p>
            </p:txBody>
          </p:sp>
        </p:grpSp>
        <p:sp>
          <p:nvSpPr>
            <p:cNvPr id="27656" name="Text Box 23"/>
            <p:cNvSpPr txBox="1">
              <a:spLocks noChangeArrowheads="1"/>
            </p:cNvSpPr>
            <p:nvPr/>
          </p:nvSpPr>
          <p:spPr bwMode="auto">
            <a:xfrm>
              <a:off x="417" y="3487"/>
              <a:ext cx="783" cy="250"/>
            </a:xfrm>
            <a:prstGeom prst="rect">
              <a:avLst/>
            </a:prstGeom>
            <a:noFill/>
            <a:ln w="9525">
              <a:noFill/>
              <a:miter lim="800000"/>
              <a:headEnd/>
              <a:tailEnd/>
            </a:ln>
          </p:spPr>
          <p:txBody>
            <a:bodyPr wrap="none">
              <a:spAutoFit/>
            </a:bodyPr>
            <a:lstStyle/>
            <a:p>
              <a:pPr algn="r"/>
              <a:r>
                <a:rPr lang="en-US" sz="2000"/>
                <a:t>The Web</a:t>
              </a:r>
            </a:p>
          </p:txBody>
        </p:sp>
      </p:grpSp>
      <p:sp>
        <p:nvSpPr>
          <p:cNvPr id="27653"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t>Κεφ</a:t>
            </a:r>
            <a:r>
              <a:rPr lang="en-US" sz="1600" dirty="0"/>
              <a:t>. 19.2</a:t>
            </a:r>
          </a:p>
        </p:txBody>
      </p:sp>
    </p:spTree>
    <p:extLst>
      <p:ext uri="{BB962C8B-B14F-4D97-AF65-F5344CB8AC3E}">
        <p14:creationId xmlns:p14="http://schemas.microsoft.com/office/powerpoint/2010/main" val="303630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79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7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l-GR" dirty="0">
                <a:solidFill>
                  <a:schemeClr val="accent6">
                    <a:lumMod val="75000"/>
                  </a:schemeClr>
                </a:solidFill>
              </a:rPr>
              <a:t>Ο </a:t>
            </a:r>
            <a:r>
              <a:rPr lang="el-GR" dirty="0" err="1">
                <a:solidFill>
                  <a:schemeClr val="accent6">
                    <a:lumMod val="75000"/>
                  </a:schemeClr>
                </a:solidFill>
              </a:rPr>
              <a:t>γράφος</a:t>
            </a:r>
            <a:r>
              <a:rPr lang="el-GR" dirty="0">
                <a:solidFill>
                  <a:schemeClr val="accent6">
                    <a:lumMod val="75000"/>
                  </a:schemeClr>
                </a:solidFill>
              </a:rPr>
              <a:t> του</a:t>
            </a:r>
            <a:r>
              <a:rPr lang="en-US" dirty="0">
                <a:solidFill>
                  <a:schemeClr val="accent6">
                    <a:lumMod val="75000"/>
                  </a:schemeClr>
                </a:solidFill>
              </a:rPr>
              <a:t> Web</a:t>
            </a:r>
            <a:endParaRPr lang="el-GR"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25</a:t>
            </a:fld>
            <a:endParaRPr lang="el-GR" dirty="0"/>
          </a:p>
        </p:txBody>
      </p:sp>
      <p:sp>
        <p:nvSpPr>
          <p:cNvPr id="2" name="TextBox 1"/>
          <p:cNvSpPr txBox="1"/>
          <p:nvPr/>
        </p:nvSpPr>
        <p:spPr>
          <a:xfrm>
            <a:off x="609600" y="4114800"/>
            <a:ext cx="6858000" cy="1938992"/>
          </a:xfrm>
          <a:prstGeom prst="rect">
            <a:avLst/>
          </a:prstGeom>
          <a:noFill/>
        </p:spPr>
        <p:txBody>
          <a:bodyPr wrap="square" rtlCol="0">
            <a:spAutoFit/>
          </a:bodyPr>
          <a:lstStyle/>
          <a:p>
            <a:r>
              <a:rPr lang="en-US" i="1" dirty="0">
                <a:solidFill>
                  <a:schemeClr val="accent1">
                    <a:lumMod val="60000"/>
                    <a:lumOff val="40000"/>
                  </a:schemeClr>
                </a:solidFill>
                <a:latin typeface="+mn-lt"/>
              </a:rPr>
              <a:t>Anchor text </a:t>
            </a:r>
            <a:r>
              <a:rPr lang="en-US" dirty="0">
                <a:latin typeface="+mn-lt"/>
              </a:rPr>
              <a:t>&lt;a&gt;&lt;/a&gt;</a:t>
            </a:r>
          </a:p>
          <a:p>
            <a:pPr marL="342900" indent="-342900">
              <a:buFont typeface="Wingdings" panose="05000000000000000000" pitchFamily="2" charset="2"/>
              <a:buChar char="§"/>
            </a:pPr>
            <a:r>
              <a:rPr lang="el-GR" dirty="0">
                <a:latin typeface="+mn-lt"/>
              </a:rPr>
              <a:t>Κατευθυνόμενος,</a:t>
            </a:r>
          </a:p>
          <a:p>
            <a:r>
              <a:rPr lang="el-GR" dirty="0">
                <a:latin typeface="+mn-lt"/>
              </a:rPr>
              <a:t> (</a:t>
            </a:r>
            <a:r>
              <a:rPr lang="en-US" dirty="0">
                <a:latin typeface="+mn-lt"/>
              </a:rPr>
              <a:t>In-links/Out-links</a:t>
            </a:r>
            <a:r>
              <a:rPr lang="el-GR" dirty="0">
                <a:latin typeface="+mn-lt"/>
              </a:rPr>
              <a:t>)</a:t>
            </a:r>
            <a:endParaRPr lang="en-US" dirty="0">
              <a:latin typeface="+mn-lt"/>
            </a:endParaRPr>
          </a:p>
          <a:p>
            <a:pPr marL="342900" indent="-342900">
              <a:buFont typeface="Wingdings" panose="05000000000000000000" pitchFamily="2" charset="2"/>
              <a:buChar char="§"/>
            </a:pPr>
            <a:r>
              <a:rPr lang="en-US" dirty="0">
                <a:latin typeface="+mn-lt"/>
              </a:rPr>
              <a:t>In-degree (8-15)</a:t>
            </a:r>
          </a:p>
          <a:p>
            <a:pPr marL="342900" indent="-342900">
              <a:buFont typeface="Wingdings" panose="05000000000000000000" pitchFamily="2" charset="2"/>
              <a:buChar char="§"/>
            </a:pPr>
            <a:r>
              <a:rPr lang="en-US" dirty="0">
                <a:latin typeface="+mn-lt"/>
              </a:rPr>
              <a:t>Out-degree</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98800"/>
            <a:ext cx="28670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4457" y="3098800"/>
            <a:ext cx="42481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43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26</a:t>
            </a:fld>
            <a:endParaRPr lang="el-GR" dirty="0"/>
          </a:p>
        </p:txBody>
      </p:sp>
      <p:sp>
        <p:nvSpPr>
          <p:cNvPr id="2" name="TextBox 1"/>
          <p:cNvSpPr txBox="1"/>
          <p:nvPr/>
        </p:nvSpPr>
        <p:spPr>
          <a:xfrm>
            <a:off x="342900" y="1521123"/>
            <a:ext cx="8458200" cy="3970318"/>
          </a:xfrm>
          <a:prstGeom prst="rect">
            <a:avLst/>
          </a:prstGeom>
          <a:noFill/>
        </p:spPr>
        <p:txBody>
          <a:bodyPr wrap="square" rtlCol="0">
            <a:spAutoFit/>
          </a:bodyPr>
          <a:lstStyle/>
          <a:p>
            <a:pPr marL="342900" indent="-342900">
              <a:buFont typeface="Wingdings" pitchFamily="2" charset="2"/>
              <a:buChar char="§"/>
            </a:pPr>
            <a:r>
              <a:rPr lang="el-GR" sz="2800" dirty="0">
                <a:latin typeface="+mn-lt"/>
              </a:rPr>
              <a:t>Η κατανομή των εισερχόμενων ακμών </a:t>
            </a:r>
            <a:r>
              <a:rPr lang="el-GR" sz="2800" i="1" dirty="0">
                <a:latin typeface="+mn-lt"/>
              </a:rPr>
              <a:t>δεν</a:t>
            </a:r>
            <a:r>
              <a:rPr lang="el-GR" sz="2800" dirty="0">
                <a:latin typeface="+mn-lt"/>
              </a:rPr>
              <a:t> ακολουθεί την κατανομή </a:t>
            </a:r>
            <a:r>
              <a:rPr lang="en-US" sz="2800" dirty="0">
                <a:latin typeface="+mn-lt"/>
              </a:rPr>
              <a:t>Poisson (</a:t>
            </a:r>
            <a:r>
              <a:rPr lang="el-GR" sz="2800" dirty="0">
                <a:latin typeface="+mn-lt"/>
              </a:rPr>
              <a:t>την κατανομή που θα είχαμε αν κάθε σελίδα επέλεγε  ποιες σελίδες θα κάνει </a:t>
            </a:r>
            <a:r>
              <a:rPr lang="en-US" sz="2800" dirty="0">
                <a:latin typeface="+mn-lt"/>
              </a:rPr>
              <a:t>link </a:t>
            </a:r>
            <a:r>
              <a:rPr lang="el-GR" sz="2800" dirty="0">
                <a:latin typeface="+mn-lt"/>
              </a:rPr>
              <a:t>τυχαία (</a:t>
            </a:r>
            <a:r>
              <a:rPr lang="en-US" sz="2800" dirty="0">
                <a:latin typeface="+mn-lt"/>
              </a:rPr>
              <a:t>uniformly at random)</a:t>
            </a:r>
            <a:r>
              <a:rPr lang="el-GR" sz="2800" dirty="0">
                <a:latin typeface="+mn-lt"/>
              </a:rPr>
              <a:t>)</a:t>
            </a:r>
            <a:r>
              <a:rPr lang="en-US" sz="2800" dirty="0">
                <a:latin typeface="+mn-lt"/>
              </a:rPr>
              <a:t>. </a:t>
            </a:r>
          </a:p>
          <a:p>
            <a:endParaRPr lang="en-US" sz="2800" dirty="0">
              <a:latin typeface="+mn-lt"/>
            </a:endParaRPr>
          </a:p>
          <a:p>
            <a:pPr marL="342900" indent="-342900">
              <a:buFont typeface="Wingdings" pitchFamily="2" charset="2"/>
              <a:buChar char="§"/>
            </a:pPr>
            <a:r>
              <a:rPr lang="el-GR" sz="2800" dirty="0">
                <a:latin typeface="+mn-lt"/>
              </a:rPr>
              <a:t>Κατανομή </a:t>
            </a:r>
            <a:r>
              <a:rPr lang="en-US" sz="2800" dirty="0">
                <a:solidFill>
                  <a:schemeClr val="tx2">
                    <a:lumMod val="60000"/>
                    <a:lumOff val="40000"/>
                  </a:schemeClr>
                </a:solidFill>
                <a:latin typeface="+mn-lt"/>
              </a:rPr>
              <a:t>Power law</a:t>
            </a:r>
            <a:r>
              <a:rPr lang="en-US" sz="2800" dirty="0">
                <a:latin typeface="+mn-lt"/>
              </a:rPr>
              <a:t>, </a:t>
            </a:r>
          </a:p>
          <a:p>
            <a:r>
              <a:rPr lang="el-GR" sz="2800" dirty="0">
                <a:latin typeface="+mn-lt"/>
              </a:rPr>
              <a:t>Το πλήθος των σελίδων με </a:t>
            </a:r>
            <a:r>
              <a:rPr lang="en-US" sz="2800" dirty="0">
                <a:latin typeface="+mn-lt"/>
              </a:rPr>
              <a:t>in-degree</a:t>
            </a:r>
            <a:r>
              <a:rPr lang="en-US" sz="2800" b="1" i="1" dirty="0">
                <a:solidFill>
                  <a:schemeClr val="accent2">
                    <a:lumMod val="75000"/>
                  </a:schemeClr>
                </a:solidFill>
                <a:latin typeface="+mn-lt"/>
              </a:rPr>
              <a:t> </a:t>
            </a:r>
            <a:r>
              <a:rPr lang="en-US" sz="2800" i="1" dirty="0" err="1">
                <a:solidFill>
                  <a:schemeClr val="tx2">
                    <a:lumMod val="60000"/>
                    <a:lumOff val="40000"/>
                  </a:schemeClr>
                </a:solidFill>
                <a:latin typeface="+mn-lt"/>
              </a:rPr>
              <a:t>i</a:t>
            </a:r>
            <a:r>
              <a:rPr lang="en-US" sz="2800" dirty="0">
                <a:latin typeface="+mn-lt"/>
              </a:rPr>
              <a:t> </a:t>
            </a:r>
            <a:r>
              <a:rPr lang="el-GR" sz="2800" dirty="0">
                <a:latin typeface="+mn-lt"/>
              </a:rPr>
              <a:t> είναι ανάλογο του </a:t>
            </a:r>
            <a:r>
              <a:rPr lang="en-US" sz="2800" i="1" dirty="0">
                <a:solidFill>
                  <a:schemeClr val="tx2">
                    <a:lumMod val="60000"/>
                    <a:lumOff val="40000"/>
                  </a:schemeClr>
                </a:solidFill>
                <a:latin typeface="+mn-lt"/>
              </a:rPr>
              <a:t>1/</a:t>
            </a:r>
            <a:r>
              <a:rPr lang="en-US" sz="2800" i="1" dirty="0" err="1">
                <a:solidFill>
                  <a:schemeClr val="tx2">
                    <a:lumMod val="60000"/>
                    <a:lumOff val="40000"/>
                  </a:schemeClr>
                </a:solidFill>
                <a:latin typeface="+mn-lt"/>
              </a:rPr>
              <a:t>i</a:t>
            </a:r>
            <a:r>
              <a:rPr lang="en-US" sz="2800" i="1" baseline="30000" dirty="0">
                <a:solidFill>
                  <a:schemeClr val="tx2">
                    <a:lumMod val="60000"/>
                    <a:lumOff val="40000"/>
                  </a:schemeClr>
                </a:solidFill>
                <a:latin typeface="+mn-lt"/>
              </a:rPr>
              <a:t>α</a:t>
            </a:r>
            <a:r>
              <a:rPr lang="en-US" sz="2800" dirty="0">
                <a:latin typeface="+mn-lt"/>
              </a:rPr>
              <a:t> </a:t>
            </a:r>
          </a:p>
          <a:p>
            <a:r>
              <a:rPr lang="en-US" sz="2800" dirty="0">
                <a:latin typeface="+mn-lt"/>
              </a:rPr>
              <a:t>		</a:t>
            </a:r>
            <a:r>
              <a:rPr lang="en-US" sz="2800" i="1" dirty="0">
                <a:solidFill>
                  <a:schemeClr val="tx2">
                    <a:lumMod val="60000"/>
                    <a:lumOff val="40000"/>
                  </a:schemeClr>
                </a:solidFill>
                <a:latin typeface="+mn-lt"/>
              </a:rPr>
              <a:t>α</a:t>
            </a:r>
            <a:r>
              <a:rPr lang="en-US" sz="2800" dirty="0">
                <a:latin typeface="+mn-lt"/>
              </a:rPr>
              <a:t> </a:t>
            </a:r>
            <a:r>
              <a:rPr lang="el-GR" sz="2800" dirty="0">
                <a:latin typeface="+mn-lt"/>
              </a:rPr>
              <a:t>είναι συνήθως</a:t>
            </a:r>
            <a:r>
              <a:rPr lang="en-US" sz="2800" dirty="0">
                <a:latin typeface="+mn-lt"/>
              </a:rPr>
              <a:t> 2</a:t>
            </a:r>
            <a:r>
              <a:rPr lang="el-GR" sz="2800" dirty="0">
                <a:latin typeface="+mn-lt"/>
              </a:rPr>
              <a:t>,</a:t>
            </a:r>
            <a:r>
              <a:rPr lang="en-US" sz="2800" dirty="0">
                <a:latin typeface="+mn-lt"/>
              </a:rPr>
              <a:t>1</a:t>
            </a:r>
          </a:p>
        </p:txBody>
      </p:sp>
      <p:sp>
        <p:nvSpPr>
          <p:cNvPr id="5" name="TextBox 4"/>
          <p:cNvSpPr txBox="1"/>
          <p:nvPr/>
        </p:nvSpPr>
        <p:spPr>
          <a:xfrm>
            <a:off x="457200" y="5791200"/>
            <a:ext cx="6172200" cy="461665"/>
          </a:xfrm>
          <a:prstGeom prst="rect">
            <a:avLst/>
          </a:prstGeom>
          <a:noFill/>
        </p:spPr>
        <p:txBody>
          <a:bodyPr wrap="square" rtlCol="0">
            <a:spAutoFit/>
          </a:bodyPr>
          <a:lstStyle/>
          <a:p>
            <a:r>
              <a:rPr lang="el-GR" i="1" dirty="0">
                <a:latin typeface="+mn-lt"/>
              </a:rPr>
              <a:t>Που αλλού είδαμε παρόμοια κατανομή</a:t>
            </a:r>
            <a:r>
              <a:rPr lang="en-US" i="1" dirty="0">
                <a:latin typeface="+mn-lt"/>
              </a:rPr>
              <a:t>;</a:t>
            </a:r>
            <a:endParaRPr lang="el-GR" i="1" dirty="0">
              <a:latin typeface="+mn-lt"/>
            </a:endParaRPr>
          </a:p>
        </p:txBody>
      </p:sp>
      <p:sp>
        <p:nvSpPr>
          <p:cNvPr id="7"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Ο </a:t>
            </a:r>
            <a:r>
              <a:rPr lang="el-GR" dirty="0" err="1">
                <a:solidFill>
                  <a:schemeClr val="accent6">
                    <a:lumMod val="75000"/>
                  </a:schemeClr>
                </a:solidFill>
              </a:rPr>
              <a:t>γράφος</a:t>
            </a:r>
            <a:r>
              <a:rPr lang="el-GR" dirty="0">
                <a:solidFill>
                  <a:schemeClr val="accent6">
                    <a:lumMod val="75000"/>
                  </a:schemeClr>
                </a:solidFill>
              </a:rPr>
              <a:t> του</a:t>
            </a:r>
            <a:r>
              <a:rPr lang="en-US" dirty="0">
                <a:solidFill>
                  <a:schemeClr val="accent6">
                    <a:lumMod val="75000"/>
                  </a:schemeClr>
                </a:solidFill>
              </a:rPr>
              <a:t> Web</a:t>
            </a:r>
            <a:endParaRPr lang="el-GR" dirty="0">
              <a:solidFill>
                <a:schemeClr val="accent6">
                  <a:lumMod val="75000"/>
                </a:schemeClr>
              </a:solidFill>
            </a:endParaRPr>
          </a:p>
        </p:txBody>
      </p:sp>
    </p:spTree>
    <p:extLst>
      <p:ext uri="{BB962C8B-B14F-4D97-AF65-F5344CB8AC3E}">
        <p14:creationId xmlns:p14="http://schemas.microsoft.com/office/powerpoint/2010/main" val="35233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27</a:t>
            </a:fld>
            <a:endParaRPr lang="el-GR" dirty="0"/>
          </a:p>
        </p:txBody>
      </p:sp>
      <p:sp>
        <p:nvSpPr>
          <p:cNvPr id="2" name="TextBox 1"/>
          <p:cNvSpPr txBox="1"/>
          <p:nvPr/>
        </p:nvSpPr>
        <p:spPr>
          <a:xfrm>
            <a:off x="533400" y="5029200"/>
            <a:ext cx="7620000" cy="1446550"/>
          </a:xfrm>
          <a:prstGeom prst="rect">
            <a:avLst/>
          </a:prstGeom>
          <a:noFill/>
        </p:spPr>
        <p:txBody>
          <a:bodyPr wrap="square" rtlCol="0">
            <a:spAutoFit/>
          </a:bodyPr>
          <a:lstStyle/>
          <a:p>
            <a:r>
              <a:rPr lang="en-US" dirty="0">
                <a:solidFill>
                  <a:schemeClr val="accent6">
                    <a:lumMod val="75000"/>
                  </a:schemeClr>
                </a:solidFill>
                <a:latin typeface="+mn-lt"/>
              </a:rPr>
              <a:t>IN</a:t>
            </a:r>
            <a:r>
              <a:rPr lang="en-US" sz="2000" dirty="0">
                <a:latin typeface="+mn-lt"/>
              </a:rPr>
              <a:t>: </a:t>
            </a:r>
            <a:r>
              <a:rPr lang="el-GR" sz="2000" dirty="0">
                <a:latin typeface="+mn-lt"/>
              </a:rPr>
              <a:t>Σελίδες που οδηγούν στο </a:t>
            </a:r>
            <a:r>
              <a:rPr lang="en-US" sz="2000" dirty="0">
                <a:latin typeface="+mn-lt"/>
              </a:rPr>
              <a:t>SCC </a:t>
            </a:r>
            <a:r>
              <a:rPr lang="el-GR" sz="2000" dirty="0">
                <a:latin typeface="+mn-lt"/>
              </a:rPr>
              <a:t>αλλά όχι το ανάποδο</a:t>
            </a:r>
          </a:p>
          <a:p>
            <a:r>
              <a:rPr lang="en-US" dirty="0">
                <a:solidFill>
                  <a:schemeClr val="accent6">
                    <a:lumMod val="75000"/>
                  </a:schemeClr>
                </a:solidFill>
                <a:latin typeface="+mn-lt"/>
              </a:rPr>
              <a:t>OUT</a:t>
            </a:r>
            <a:r>
              <a:rPr lang="en-US" sz="2000" dirty="0">
                <a:latin typeface="+mn-lt"/>
              </a:rPr>
              <a:t>: </a:t>
            </a:r>
            <a:r>
              <a:rPr lang="el-GR" sz="2000" dirty="0">
                <a:latin typeface="+mn-lt"/>
              </a:rPr>
              <a:t>Σελίδες  στις οποίες μπορούμε να φτάσουμε από το </a:t>
            </a:r>
            <a:r>
              <a:rPr lang="en-US" sz="2000" dirty="0">
                <a:latin typeface="+mn-lt"/>
              </a:rPr>
              <a:t>SCC </a:t>
            </a:r>
            <a:r>
              <a:rPr lang="el-GR" sz="2000" dirty="0">
                <a:latin typeface="+mn-lt"/>
              </a:rPr>
              <a:t>αλλά δεν οδηγούν σε αυτό</a:t>
            </a:r>
          </a:p>
          <a:p>
            <a:r>
              <a:rPr lang="en-US" sz="2000" dirty="0">
                <a:latin typeface="+mn-lt"/>
              </a:rPr>
              <a:t>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2732" y="1600200"/>
            <a:ext cx="487251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1524000"/>
            <a:ext cx="4590370" cy="954107"/>
          </a:xfrm>
          <a:prstGeom prst="rect">
            <a:avLst/>
          </a:prstGeom>
          <a:noFill/>
        </p:spPr>
        <p:txBody>
          <a:bodyPr wrap="square" rtlCol="0">
            <a:spAutoFit/>
          </a:bodyPr>
          <a:lstStyle/>
          <a:p>
            <a:r>
              <a:rPr lang="en-US" sz="3200" dirty="0">
                <a:solidFill>
                  <a:schemeClr val="accent6">
                    <a:lumMod val="75000"/>
                  </a:schemeClr>
                </a:solidFill>
                <a:latin typeface="+mn-lt"/>
              </a:rPr>
              <a:t>Bow-tie shape</a:t>
            </a:r>
          </a:p>
          <a:p>
            <a:r>
              <a:rPr lang="el-GR" dirty="0">
                <a:latin typeface="+mn-lt"/>
              </a:rPr>
              <a:t>Τρεις κατηγορίες:</a:t>
            </a:r>
            <a:r>
              <a:rPr lang="en-US" dirty="0">
                <a:latin typeface="+mn-lt"/>
              </a:rPr>
              <a:t> </a:t>
            </a:r>
            <a:r>
              <a:rPr lang="en-US" b="1" dirty="0">
                <a:solidFill>
                  <a:schemeClr val="accent2">
                    <a:lumMod val="75000"/>
                  </a:schemeClr>
                </a:solidFill>
                <a:latin typeface="+mn-lt"/>
              </a:rPr>
              <a:t>IN</a:t>
            </a:r>
            <a:r>
              <a:rPr lang="en-US" dirty="0">
                <a:latin typeface="+mn-lt"/>
              </a:rPr>
              <a:t>, </a:t>
            </a:r>
            <a:r>
              <a:rPr lang="en-US" b="1" dirty="0">
                <a:solidFill>
                  <a:schemeClr val="accent2">
                    <a:lumMod val="75000"/>
                  </a:schemeClr>
                </a:solidFill>
                <a:latin typeface="+mn-lt"/>
              </a:rPr>
              <a:t>OUT</a:t>
            </a:r>
            <a:r>
              <a:rPr lang="en-US" dirty="0">
                <a:latin typeface="+mn-lt"/>
              </a:rPr>
              <a:t>, </a:t>
            </a:r>
            <a:r>
              <a:rPr lang="en-US" b="1" dirty="0">
                <a:solidFill>
                  <a:schemeClr val="accent2">
                    <a:lumMod val="75000"/>
                  </a:schemeClr>
                </a:solidFill>
                <a:latin typeface="+mn-lt"/>
              </a:rPr>
              <a:t>SCC</a:t>
            </a:r>
          </a:p>
        </p:txBody>
      </p:sp>
      <p:sp>
        <p:nvSpPr>
          <p:cNvPr id="7" name="TextBox 6"/>
          <p:cNvSpPr txBox="1"/>
          <p:nvPr/>
        </p:nvSpPr>
        <p:spPr>
          <a:xfrm>
            <a:off x="121508" y="2819400"/>
            <a:ext cx="4069492" cy="1569660"/>
          </a:xfrm>
          <a:prstGeom prst="rect">
            <a:avLst/>
          </a:prstGeom>
          <a:noFill/>
        </p:spPr>
        <p:txBody>
          <a:bodyPr wrap="square" rtlCol="0">
            <a:spAutoFit/>
          </a:bodyPr>
          <a:lstStyle/>
          <a:p>
            <a:r>
              <a:rPr lang="el-GR" dirty="0">
                <a:latin typeface="+mn-lt"/>
              </a:rPr>
              <a:t>Περιέχει μια μεγάλη ισχυρά συνδεδεμένη συνιστώσα </a:t>
            </a:r>
            <a:r>
              <a:rPr lang="en-US" dirty="0">
                <a:latin typeface="+mn-lt"/>
              </a:rPr>
              <a:t>(Strongly Connected Component (</a:t>
            </a:r>
            <a:r>
              <a:rPr lang="en-US" dirty="0">
                <a:solidFill>
                  <a:schemeClr val="accent6">
                    <a:lumMod val="75000"/>
                  </a:schemeClr>
                </a:solidFill>
                <a:latin typeface="+mn-lt"/>
              </a:rPr>
              <a:t>SCC</a:t>
            </a:r>
            <a:r>
              <a:rPr lang="en-US" dirty="0">
                <a:latin typeface="+mn-lt"/>
              </a:rPr>
              <a:t>))</a:t>
            </a:r>
            <a:endParaRPr lang="el-GR" dirty="0">
              <a:latin typeface="+mn-lt"/>
            </a:endParaRPr>
          </a:p>
        </p:txBody>
      </p:sp>
      <p:sp>
        <p:nvSpPr>
          <p:cNvPr id="9" name="Title 1"/>
          <p:cNvSpPr>
            <a:spLocks noGrp="1"/>
          </p:cNvSpPr>
          <p:nvPr>
            <p:ph type="title"/>
          </p:nvPr>
        </p:nvSpPr>
        <p:spPr>
          <a:xfrm>
            <a:off x="420329" y="22501"/>
            <a:ext cx="8229600" cy="1143000"/>
          </a:xfrm>
        </p:spPr>
        <p:txBody>
          <a:bodyPr/>
          <a:lstStyle/>
          <a:p>
            <a:r>
              <a:rPr lang="el-GR" dirty="0">
                <a:solidFill>
                  <a:schemeClr val="accent6">
                    <a:lumMod val="75000"/>
                  </a:schemeClr>
                </a:solidFill>
              </a:rPr>
              <a:t>Ο </a:t>
            </a:r>
            <a:r>
              <a:rPr lang="el-GR" dirty="0" err="1">
                <a:solidFill>
                  <a:schemeClr val="accent6">
                    <a:lumMod val="75000"/>
                  </a:schemeClr>
                </a:solidFill>
              </a:rPr>
              <a:t>γράφος</a:t>
            </a:r>
            <a:r>
              <a:rPr lang="el-GR" dirty="0">
                <a:solidFill>
                  <a:schemeClr val="accent6">
                    <a:lumMod val="75000"/>
                  </a:schemeClr>
                </a:solidFill>
              </a:rPr>
              <a:t> του</a:t>
            </a:r>
            <a:r>
              <a:rPr lang="en-US" dirty="0">
                <a:solidFill>
                  <a:schemeClr val="accent6">
                    <a:lumMod val="75000"/>
                  </a:schemeClr>
                </a:solidFill>
              </a:rPr>
              <a:t> Web</a:t>
            </a:r>
            <a:endParaRPr lang="el-GR" dirty="0">
              <a:solidFill>
                <a:schemeClr val="accent6">
                  <a:lumMod val="75000"/>
                </a:schemeClr>
              </a:solidFill>
            </a:endParaRPr>
          </a:p>
        </p:txBody>
      </p:sp>
    </p:spTree>
    <p:extLst>
      <p:ext uri="{BB962C8B-B14F-4D97-AF65-F5344CB8AC3E}">
        <p14:creationId xmlns:p14="http://schemas.microsoft.com/office/powerpoint/2010/main" val="4153499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28</a:t>
            </a:fld>
            <a:endParaRPr lang="el-GR" dirty="0"/>
          </a:p>
        </p:txBody>
      </p:sp>
      <p:sp>
        <p:nvSpPr>
          <p:cNvPr id="8" name="TextBox 7"/>
          <p:cNvSpPr txBox="1"/>
          <p:nvPr/>
        </p:nvSpPr>
        <p:spPr>
          <a:xfrm>
            <a:off x="228600" y="5638800"/>
            <a:ext cx="4343400" cy="769441"/>
          </a:xfrm>
          <a:prstGeom prst="rect">
            <a:avLst/>
          </a:prstGeom>
          <a:noFill/>
        </p:spPr>
        <p:txBody>
          <a:bodyPr wrap="square" rtlCol="0">
            <a:spAutoFit/>
          </a:bodyPr>
          <a:lstStyle/>
          <a:p>
            <a:r>
              <a:rPr lang="en-US" sz="1100" dirty="0">
                <a:solidFill>
                  <a:schemeClr val="accent4">
                    <a:lumMod val="75000"/>
                  </a:schemeClr>
                </a:solidFill>
                <a:latin typeface="+mn-lt"/>
              </a:rPr>
              <a:t>From the book Networks, Crowds, and Markets: Reasoning about a Highly Connected World. By David Easley and Jon Kleinberg. Cambridge University Press, 2010. Complete preprint on-line at </a:t>
            </a:r>
            <a:r>
              <a:rPr lang="en-US" sz="1100" b="1" dirty="0">
                <a:solidFill>
                  <a:schemeClr val="accent4">
                    <a:lumMod val="75000"/>
                  </a:schemeClr>
                </a:solidFill>
                <a:latin typeface="+mn-lt"/>
              </a:rPr>
              <a:t>http://www.cs.cornell.edu/home/kleinber/networks-book/</a:t>
            </a:r>
            <a:endParaRPr lang="el-GR" sz="1100" b="1" dirty="0">
              <a:solidFill>
                <a:schemeClr val="accent4">
                  <a:lumMod val="75000"/>
                </a:schemeClr>
              </a:solidFill>
              <a:latin typeface="+mn-lt"/>
            </a:endParaRPr>
          </a:p>
        </p:txBody>
      </p:sp>
      <p:pic>
        <p:nvPicPr>
          <p:cNvPr id="217090" name="Picture 2"/>
          <p:cNvPicPr>
            <a:picLocks noChangeAspect="1" noChangeArrowheads="1"/>
          </p:cNvPicPr>
          <p:nvPr/>
        </p:nvPicPr>
        <p:blipFill>
          <a:blip r:embed="rId3" cstate="print"/>
          <a:srcRect/>
          <a:stretch>
            <a:fillRect/>
          </a:stretch>
        </p:blipFill>
        <p:spPr bwMode="auto">
          <a:xfrm>
            <a:off x="3810000" y="946150"/>
            <a:ext cx="5143789" cy="5410200"/>
          </a:xfrm>
          <a:prstGeom prst="rect">
            <a:avLst/>
          </a:prstGeom>
          <a:noFill/>
          <a:ln w="9525">
            <a:noFill/>
            <a:miter lim="800000"/>
            <a:headEnd/>
            <a:tailEnd/>
          </a:ln>
        </p:spPr>
      </p:pic>
      <p:sp>
        <p:nvSpPr>
          <p:cNvPr id="7"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Ο </a:t>
            </a:r>
            <a:r>
              <a:rPr lang="el-GR" dirty="0" err="1">
                <a:solidFill>
                  <a:schemeClr val="accent6">
                    <a:lumMod val="75000"/>
                  </a:schemeClr>
                </a:solidFill>
              </a:rPr>
              <a:t>γράφος</a:t>
            </a:r>
            <a:r>
              <a:rPr lang="el-GR" dirty="0">
                <a:solidFill>
                  <a:schemeClr val="accent6">
                    <a:lumMod val="75000"/>
                  </a:schemeClr>
                </a:solidFill>
              </a:rPr>
              <a:t> του</a:t>
            </a:r>
            <a:r>
              <a:rPr lang="en-US" dirty="0">
                <a:solidFill>
                  <a:schemeClr val="accent6">
                    <a:lumMod val="75000"/>
                  </a:schemeClr>
                </a:solidFill>
              </a:rPr>
              <a:t> Web</a:t>
            </a:r>
            <a:endParaRPr lang="el-GR" dirty="0">
              <a:solidFill>
                <a:schemeClr val="accent6">
                  <a:lumMod val="75000"/>
                </a:schemeClr>
              </a:solidFill>
            </a:endParaRPr>
          </a:p>
        </p:txBody>
      </p:sp>
    </p:spTree>
    <p:extLst>
      <p:ext uri="{BB962C8B-B14F-4D97-AF65-F5344CB8AC3E}">
        <p14:creationId xmlns:p14="http://schemas.microsoft.com/office/powerpoint/2010/main" val="527764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29</a:t>
            </a:fld>
            <a:endParaRPr lang="el-GR" dirty="0"/>
          </a:p>
        </p:txBody>
      </p:sp>
      <p:sp>
        <p:nvSpPr>
          <p:cNvPr id="2" name="TextBox 1"/>
          <p:cNvSpPr txBox="1"/>
          <p:nvPr/>
        </p:nvSpPr>
        <p:spPr>
          <a:xfrm>
            <a:off x="838200" y="1595021"/>
            <a:ext cx="7467600" cy="2308324"/>
          </a:xfrm>
          <a:prstGeom prst="rect">
            <a:avLst/>
          </a:prstGeom>
          <a:noFill/>
        </p:spPr>
        <p:txBody>
          <a:bodyPr wrap="square" rtlCol="0">
            <a:spAutoFit/>
          </a:bodyPr>
          <a:lstStyle/>
          <a:p>
            <a:r>
              <a:rPr lang="en-US" dirty="0">
                <a:latin typeface="+mn-lt"/>
              </a:rPr>
              <a:t>IN, OUT </a:t>
            </a:r>
            <a:r>
              <a:rPr lang="el-GR" dirty="0">
                <a:latin typeface="+mn-lt"/>
              </a:rPr>
              <a:t>παρόμοιο μέγεθος</a:t>
            </a:r>
            <a:r>
              <a:rPr lang="en-US" dirty="0">
                <a:latin typeface="+mn-lt"/>
              </a:rPr>
              <a:t>, SCC </a:t>
            </a:r>
            <a:r>
              <a:rPr lang="el-GR" dirty="0">
                <a:latin typeface="+mn-lt"/>
              </a:rPr>
              <a:t>μεγαλύτερο</a:t>
            </a:r>
            <a:endParaRPr lang="en-US" dirty="0">
              <a:latin typeface="+mn-lt"/>
            </a:endParaRPr>
          </a:p>
          <a:p>
            <a:r>
              <a:rPr lang="el-GR" dirty="0">
                <a:latin typeface="+mn-lt"/>
              </a:rPr>
              <a:t>Υπόλοιπες σελίδες</a:t>
            </a:r>
            <a:r>
              <a:rPr lang="en-US" dirty="0">
                <a:latin typeface="+mn-lt"/>
              </a:rPr>
              <a:t>:</a:t>
            </a:r>
          </a:p>
          <a:p>
            <a:pPr marL="342900" indent="-342900">
              <a:buFont typeface="Wingdings" pitchFamily="2" charset="2"/>
              <a:buChar char="§"/>
            </a:pPr>
            <a:r>
              <a:rPr lang="en-US" dirty="0">
                <a:latin typeface="+mn-lt"/>
              </a:rPr>
              <a:t>Tubes: </a:t>
            </a:r>
            <a:r>
              <a:rPr lang="el-GR" dirty="0">
                <a:latin typeface="+mn-lt"/>
              </a:rPr>
              <a:t>μικρά σύνολα σελίδων έξω από το </a:t>
            </a:r>
            <a:r>
              <a:rPr lang="en-US" dirty="0">
                <a:latin typeface="+mn-lt"/>
              </a:rPr>
              <a:t>SCC </a:t>
            </a:r>
            <a:r>
              <a:rPr lang="el-GR" dirty="0">
                <a:latin typeface="+mn-lt"/>
              </a:rPr>
              <a:t>που δείχνουν απευθείας από το </a:t>
            </a:r>
            <a:r>
              <a:rPr lang="en-US" dirty="0">
                <a:latin typeface="+mn-lt"/>
              </a:rPr>
              <a:t>IN </a:t>
            </a:r>
            <a:r>
              <a:rPr lang="el-GR" dirty="0">
                <a:latin typeface="+mn-lt"/>
              </a:rPr>
              <a:t>στο</a:t>
            </a:r>
            <a:r>
              <a:rPr lang="en-US" dirty="0">
                <a:latin typeface="+mn-lt"/>
              </a:rPr>
              <a:t> OUT, </a:t>
            </a:r>
          </a:p>
          <a:p>
            <a:pPr marL="342900" indent="-342900">
              <a:buFont typeface="Wingdings" pitchFamily="2" charset="2"/>
              <a:buChar char="§"/>
            </a:pPr>
            <a:r>
              <a:rPr lang="en-US" dirty="0">
                <a:latin typeface="+mn-lt"/>
              </a:rPr>
              <a:t>Tendrils: </a:t>
            </a:r>
            <a:r>
              <a:rPr lang="el-GR" dirty="0">
                <a:latin typeface="+mn-lt"/>
              </a:rPr>
              <a:t>είτε δεν οδηγούν πουθενά από το </a:t>
            </a:r>
            <a:r>
              <a:rPr lang="en-US" dirty="0">
                <a:latin typeface="+mn-lt"/>
              </a:rPr>
              <a:t>IN </a:t>
            </a:r>
            <a:r>
              <a:rPr lang="el-GR" dirty="0">
                <a:latin typeface="+mn-lt"/>
              </a:rPr>
              <a:t>είτε δείχνουν από πουθενά στο </a:t>
            </a:r>
            <a:r>
              <a:rPr lang="en-US" dirty="0">
                <a:latin typeface="+mn-lt"/>
              </a:rPr>
              <a:t>OUT.</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038600"/>
            <a:ext cx="39909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4419600"/>
            <a:ext cx="4267200" cy="830997"/>
          </a:xfrm>
          <a:prstGeom prst="rect">
            <a:avLst/>
          </a:prstGeom>
          <a:noFill/>
        </p:spPr>
        <p:txBody>
          <a:bodyPr wrap="square" rtlCol="0">
            <a:spAutoFit/>
          </a:bodyPr>
          <a:lstStyle/>
          <a:p>
            <a:r>
              <a:rPr lang="el-GR" dirty="0">
                <a:latin typeface="+mn-lt"/>
              </a:rPr>
              <a:t>Μικρές μη συνδεδεμένες συνιστώσες</a:t>
            </a:r>
          </a:p>
        </p:txBody>
      </p:sp>
      <p:sp>
        <p:nvSpPr>
          <p:cNvPr id="9"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Ο </a:t>
            </a:r>
            <a:r>
              <a:rPr lang="el-GR" dirty="0" err="1">
                <a:solidFill>
                  <a:schemeClr val="accent6">
                    <a:lumMod val="75000"/>
                  </a:schemeClr>
                </a:solidFill>
              </a:rPr>
              <a:t>γράφος</a:t>
            </a:r>
            <a:r>
              <a:rPr lang="el-GR" dirty="0">
                <a:solidFill>
                  <a:schemeClr val="accent6">
                    <a:lumMod val="75000"/>
                  </a:schemeClr>
                </a:solidFill>
              </a:rPr>
              <a:t> του</a:t>
            </a:r>
            <a:r>
              <a:rPr lang="en-US" dirty="0">
                <a:solidFill>
                  <a:schemeClr val="accent6">
                    <a:lumMod val="75000"/>
                  </a:schemeClr>
                </a:solidFill>
              </a:rPr>
              <a:t> Web</a:t>
            </a:r>
            <a:endParaRPr lang="el-GR" dirty="0">
              <a:solidFill>
                <a:schemeClr val="accent6">
                  <a:lumMod val="75000"/>
                </a:schemeClr>
              </a:solidFill>
            </a:endParaRPr>
          </a:p>
        </p:txBody>
      </p:sp>
    </p:spTree>
    <p:extLst>
      <p:ext uri="{BB962C8B-B14F-4D97-AF65-F5344CB8AC3E}">
        <p14:creationId xmlns:p14="http://schemas.microsoft.com/office/powerpoint/2010/main" val="328075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solidFill>
                  <a:schemeClr val="accent6">
                    <a:lumMod val="75000"/>
                  </a:schemeClr>
                </a:solidFill>
              </a:rPr>
              <a:t>Web</a:t>
            </a:r>
            <a:r>
              <a:rPr lang="el-GR" dirty="0">
                <a:solidFill>
                  <a:schemeClr val="accent6">
                    <a:lumMod val="75000"/>
                  </a:schemeClr>
                </a:solidFill>
              </a:rPr>
              <a:t>: τι είναι</a:t>
            </a:r>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3</a:t>
            </a:fld>
            <a:endParaRPr lang="el-GR" dirty="0"/>
          </a:p>
        </p:txBody>
      </p:sp>
      <p:sp>
        <p:nvSpPr>
          <p:cNvPr id="3" name="TextBox 2"/>
          <p:cNvSpPr txBox="1"/>
          <p:nvPr/>
        </p:nvSpPr>
        <p:spPr>
          <a:xfrm>
            <a:off x="304800" y="1732420"/>
            <a:ext cx="8218487" cy="2246769"/>
          </a:xfrm>
          <a:prstGeom prst="rect">
            <a:avLst/>
          </a:prstGeom>
          <a:noFill/>
        </p:spPr>
        <p:txBody>
          <a:bodyPr wrap="square">
            <a:spAutoFit/>
          </a:bodyPr>
          <a:lstStyle/>
          <a:p>
            <a:pPr algn="just" fontAlgn="auto">
              <a:spcBef>
                <a:spcPts val="0"/>
              </a:spcBef>
              <a:spcAft>
                <a:spcPts val="0"/>
              </a:spcAft>
              <a:defRPr/>
            </a:pPr>
            <a:r>
              <a:rPr lang="en-US" sz="2800" dirty="0">
                <a:solidFill>
                  <a:schemeClr val="accent6">
                    <a:lumMod val="75000"/>
                  </a:schemeClr>
                </a:solidFill>
                <a:latin typeface="+mn-lt"/>
                <a:cs typeface="+mn-cs"/>
              </a:rPr>
              <a:t>Web </a:t>
            </a:r>
            <a:r>
              <a:rPr lang="en-US" sz="2800" dirty="0">
                <a:latin typeface="+mn-lt"/>
                <a:cs typeface="+mn-cs"/>
              </a:rPr>
              <a:t>(World Wide Web, WWW, W3) </a:t>
            </a:r>
          </a:p>
          <a:p>
            <a:pPr marL="457200" indent="-457200" algn="just" fontAlgn="auto">
              <a:spcBef>
                <a:spcPts val="0"/>
              </a:spcBef>
              <a:spcAft>
                <a:spcPts val="0"/>
              </a:spcAft>
              <a:buFont typeface="Wingdings" panose="05000000000000000000" pitchFamily="2" charset="2"/>
              <a:buChar char="§"/>
              <a:defRPr/>
            </a:pPr>
            <a:r>
              <a:rPr lang="el-GR" sz="2800" dirty="0">
                <a:latin typeface="+mn-lt"/>
              </a:rPr>
              <a:t>μια συλλογή από </a:t>
            </a:r>
            <a:r>
              <a:rPr lang="en-US" sz="2800" i="1" dirty="0">
                <a:solidFill>
                  <a:schemeClr val="accent6">
                    <a:lumMod val="75000"/>
                  </a:schemeClr>
                </a:solidFill>
                <a:latin typeface="+mn-lt"/>
              </a:rPr>
              <a:t>web</a:t>
            </a:r>
            <a:r>
              <a:rPr lang="el-GR" sz="2800" i="1" dirty="0">
                <a:solidFill>
                  <a:schemeClr val="accent6">
                    <a:lumMod val="75000"/>
                  </a:schemeClr>
                </a:solidFill>
                <a:latin typeface="+mn-lt"/>
              </a:rPr>
              <a:t> σελίδες </a:t>
            </a:r>
            <a:r>
              <a:rPr lang="el-GR" sz="2800" dirty="0">
                <a:latin typeface="+mn-lt"/>
              </a:rPr>
              <a:t>(ιστοσελίδες) που είναι έγγραφα κειμένου και άλλες πηγές συνδεδεμένα με </a:t>
            </a:r>
            <a:r>
              <a:rPr lang="en-US" sz="2800" i="1" dirty="0">
                <a:latin typeface="+mn-lt"/>
              </a:rPr>
              <a:t>hyperlinks</a:t>
            </a:r>
            <a:r>
              <a:rPr lang="el-GR" sz="2800" dirty="0">
                <a:latin typeface="+mn-lt"/>
              </a:rPr>
              <a:t> και</a:t>
            </a:r>
            <a:r>
              <a:rPr lang="en-US" sz="2800" dirty="0">
                <a:latin typeface="+mn-lt"/>
              </a:rPr>
              <a:t> </a:t>
            </a:r>
            <a:r>
              <a:rPr lang="en-US" sz="2800" i="1" dirty="0">
                <a:latin typeface="+mn-lt"/>
              </a:rPr>
              <a:t>URLs</a:t>
            </a:r>
            <a:endParaRPr lang="el-GR" sz="2800" i="1" dirty="0">
              <a:latin typeface="+mn-lt"/>
            </a:endParaRPr>
          </a:p>
          <a:p>
            <a:pPr marL="457200" indent="-457200" algn="just" fontAlgn="auto">
              <a:spcBef>
                <a:spcPts val="0"/>
              </a:spcBef>
              <a:spcAft>
                <a:spcPts val="0"/>
              </a:spcAft>
              <a:buFont typeface="Wingdings" panose="05000000000000000000" pitchFamily="2" charset="2"/>
              <a:buChar char="§"/>
              <a:defRPr/>
            </a:pPr>
            <a:r>
              <a:rPr lang="el-GR" sz="2800" dirty="0">
                <a:latin typeface="+mn-lt"/>
                <a:cs typeface="+mn-cs"/>
              </a:rPr>
              <a:t>μια εφαρμογή που τρέχει πάνω από το </a:t>
            </a:r>
            <a:r>
              <a:rPr lang="en-US" sz="2800" dirty="0">
                <a:latin typeface="+mn-lt"/>
                <a:cs typeface="+mn-cs"/>
              </a:rPr>
              <a:t>Internet</a:t>
            </a:r>
          </a:p>
        </p:txBody>
      </p:sp>
      <p:sp>
        <p:nvSpPr>
          <p:cNvPr id="8" name="TextBox 7"/>
          <p:cNvSpPr txBox="1"/>
          <p:nvPr/>
        </p:nvSpPr>
        <p:spPr>
          <a:xfrm>
            <a:off x="449580" y="4623584"/>
            <a:ext cx="8294688" cy="523220"/>
          </a:xfrm>
          <a:prstGeom prst="rect">
            <a:avLst/>
          </a:prstGeom>
          <a:noFill/>
        </p:spPr>
        <p:txBody>
          <a:bodyPr wrap="square" rtlCol="0">
            <a:spAutoFit/>
          </a:bodyPr>
          <a:lstStyle/>
          <a:p>
            <a:pPr>
              <a:buFont typeface="Wingdings" pitchFamily="2" charset="2"/>
              <a:buChar char="§"/>
            </a:pPr>
            <a:r>
              <a:rPr lang="en-US" sz="2800" dirty="0">
                <a:latin typeface="+mn-lt"/>
              </a:rPr>
              <a:t> </a:t>
            </a:r>
            <a:r>
              <a:rPr lang="en-US" sz="2800" dirty="0">
                <a:solidFill>
                  <a:schemeClr val="tx2">
                    <a:lumMod val="60000"/>
                    <a:lumOff val="40000"/>
                  </a:schemeClr>
                </a:solidFill>
                <a:latin typeface="+mn-lt"/>
              </a:rPr>
              <a:t>The Indexed Web contains at least 5.04 billion pages</a:t>
            </a:r>
            <a:endParaRPr lang="en-US" sz="2800" dirty="0">
              <a:latin typeface="+mn-lt"/>
            </a:endParaRPr>
          </a:p>
        </p:txBody>
      </p:sp>
      <p:sp>
        <p:nvSpPr>
          <p:cNvPr id="2" name="TextBox 1">
            <a:extLst>
              <a:ext uri="{FF2B5EF4-FFF2-40B4-BE49-F238E27FC236}">
                <a16:creationId xmlns:a16="http://schemas.microsoft.com/office/drawing/2014/main" id="{94B2C77F-6FD7-4F6C-A800-C4F223E5AA9E}"/>
              </a:ext>
            </a:extLst>
          </p:cNvPr>
          <p:cNvSpPr txBox="1"/>
          <p:nvPr/>
        </p:nvSpPr>
        <p:spPr>
          <a:xfrm>
            <a:off x="1600200" y="5791200"/>
            <a:ext cx="6096000" cy="461665"/>
          </a:xfrm>
          <a:prstGeom prst="rect">
            <a:avLst/>
          </a:prstGeom>
          <a:noFill/>
        </p:spPr>
        <p:txBody>
          <a:bodyPr wrap="square" rtlCol="0">
            <a:spAutoFit/>
          </a:bodyPr>
          <a:lstStyle/>
          <a:p>
            <a:r>
              <a:rPr lang="en-US" dirty="0">
                <a:latin typeface="+mn-lt"/>
                <a:hlinkClick r:id="rId3"/>
              </a:rPr>
              <a:t>https://www.worldwidewebsize.com/</a:t>
            </a:r>
            <a:endParaRPr lang="en-US" dirty="0">
              <a:latin typeface="+mn-lt"/>
            </a:endParaRPr>
          </a:p>
        </p:txBody>
      </p:sp>
    </p:spTree>
    <p:extLst>
      <p:ext uri="{BB962C8B-B14F-4D97-AF65-F5344CB8AC3E}">
        <p14:creationId xmlns:p14="http://schemas.microsoft.com/office/powerpoint/2010/main" val="1447514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70221" y="274956"/>
            <a:ext cx="8305800" cy="914400"/>
          </a:xfrm>
        </p:spPr>
        <p:txBody>
          <a:bodyPr>
            <a:normAutofit/>
          </a:bodyPr>
          <a:lstStyle/>
          <a:p>
            <a:pPr eaLnBrk="1" hangingPunct="1"/>
            <a:r>
              <a:rPr lang="el-GR" dirty="0">
                <a:solidFill>
                  <a:schemeClr val="accent6">
                    <a:lumMod val="75000"/>
                  </a:schemeClr>
                </a:solidFill>
                <a:ea typeface="ＭＳ Ｐゴシック" charset="-128"/>
              </a:rPr>
              <a:t>Κείμενο Άγκυρας</a:t>
            </a:r>
            <a:endParaRPr lang="en-US" dirty="0">
              <a:solidFill>
                <a:schemeClr val="accent6">
                  <a:lumMod val="75000"/>
                </a:schemeClr>
              </a:solidFill>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C9EEEC20-F58C-4FD5-A057-A73445E721DF}" type="slidenum">
              <a:rPr lang="en-US"/>
              <a:pPr/>
              <a:t>30</a:t>
            </a:fld>
            <a:endParaRPr lang="en-US" dirty="0"/>
          </a:p>
        </p:txBody>
      </p:sp>
      <p:sp>
        <p:nvSpPr>
          <p:cNvPr id="19460" name="TextBox 4"/>
          <p:cNvSpPr txBox="1">
            <a:spLocks noChangeArrowheads="1"/>
          </p:cNvSpPr>
          <p:nvPr/>
        </p:nvSpPr>
        <p:spPr bwMode="auto">
          <a:xfrm>
            <a:off x="7620000" y="-33546"/>
            <a:ext cx="1066318" cy="338554"/>
          </a:xfrm>
          <a:prstGeom prst="rect">
            <a:avLst/>
          </a:prstGeom>
          <a:noFill/>
          <a:ln w="9525">
            <a:noFill/>
            <a:miter lim="800000"/>
            <a:headEnd/>
            <a:tailEnd/>
          </a:ln>
        </p:spPr>
        <p:txBody>
          <a:bodyPr wrap="none" anchor="ctr">
            <a:spAutoFit/>
          </a:bodyPr>
          <a:lstStyle/>
          <a:p>
            <a:r>
              <a:rPr lang="el-GR" sz="1600" dirty="0" err="1"/>
              <a:t>Κεφ</a:t>
            </a:r>
            <a:r>
              <a:rPr lang="el-GR" sz="1600" dirty="0"/>
              <a:t> 2</a:t>
            </a:r>
            <a:r>
              <a:rPr lang="en-US" sz="1600" dirty="0"/>
              <a:t>1.1</a:t>
            </a:r>
          </a:p>
        </p:txBody>
      </p:sp>
      <p:pic>
        <p:nvPicPr>
          <p:cNvPr id="6" name="Picture 5" descr="11f.png"/>
          <p:cNvPicPr>
            <a:picLocks noChangeAspect="1"/>
          </p:cNvPicPr>
          <p:nvPr/>
        </p:nvPicPr>
        <p:blipFill>
          <a:blip r:embed="rId2" cstate="print"/>
          <a:srcRect/>
          <a:stretch>
            <a:fillRect/>
          </a:stretch>
        </p:blipFill>
        <p:spPr bwMode="auto">
          <a:xfrm>
            <a:off x="1143000" y="1510322"/>
            <a:ext cx="5943600" cy="2508016"/>
          </a:xfrm>
          <a:prstGeom prst="rect">
            <a:avLst/>
          </a:prstGeom>
          <a:noFill/>
          <a:ln w="9525">
            <a:noFill/>
            <a:miter lim="800000"/>
            <a:headEnd/>
            <a:tailEnd/>
          </a:ln>
        </p:spPr>
      </p:pic>
      <p:sp>
        <p:nvSpPr>
          <p:cNvPr id="4" name="TextBox 3"/>
          <p:cNvSpPr txBox="1"/>
          <p:nvPr/>
        </p:nvSpPr>
        <p:spPr>
          <a:xfrm>
            <a:off x="293914" y="4215027"/>
            <a:ext cx="8392404" cy="1985159"/>
          </a:xfrm>
          <a:prstGeom prst="rect">
            <a:avLst/>
          </a:prstGeom>
          <a:noFill/>
        </p:spPr>
        <p:txBody>
          <a:bodyPr wrap="square" rtlCol="0">
            <a:spAutoFit/>
          </a:bodyPr>
          <a:lstStyle/>
          <a:p>
            <a:pPr lvl="1">
              <a:spcBef>
                <a:spcPts val="600"/>
              </a:spcBef>
              <a:buClr>
                <a:srgbClr val="357E69"/>
              </a:buClr>
              <a:buSzPct val="10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a:solidFill>
                  <a:schemeClr val="accent6">
                    <a:lumMod val="75000"/>
                  </a:schemeClr>
                </a:solidFill>
                <a:latin typeface="Calibri" charset="0"/>
              </a:rPr>
              <a:t>Anchor text </a:t>
            </a:r>
            <a:r>
              <a:rPr lang="el-GR" sz="2800" dirty="0">
                <a:solidFill>
                  <a:schemeClr val="accent6">
                    <a:lumMod val="75000"/>
                  </a:schemeClr>
                </a:solidFill>
                <a:latin typeface="Calibri" charset="0"/>
              </a:rPr>
              <a:t>(κείμενο άγκυρας) </a:t>
            </a:r>
            <a:r>
              <a:rPr lang="el-GR" sz="2000" dirty="0">
                <a:solidFill>
                  <a:srgbClr val="000000"/>
                </a:solidFill>
                <a:latin typeface="Calibri" charset="0"/>
              </a:rPr>
              <a:t>κείμενο που περιβάλει τον σύνδεσμο</a:t>
            </a:r>
            <a:endParaRPr lang="en-US" sz="2000" dirty="0">
              <a:solidFill>
                <a:srgbClr val="000000"/>
              </a:solidFill>
              <a:latin typeface="Calibri" charset="0"/>
            </a:endParaRPr>
          </a:p>
          <a:p>
            <a:pPr marL="736600" lvl="1" indent="-279400">
              <a:spcBef>
                <a:spcPts val="600"/>
              </a:spcBef>
              <a:buClr>
                <a:srgbClr val="357E69"/>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000" dirty="0">
                <a:solidFill>
                  <a:schemeClr val="accent6">
                    <a:lumMod val="60000"/>
                    <a:lumOff val="40000"/>
                  </a:schemeClr>
                </a:solidFill>
                <a:latin typeface="Calibri" charset="0"/>
              </a:rPr>
              <a:t> </a:t>
            </a:r>
            <a:r>
              <a:rPr lang="el-GR" sz="2000" dirty="0">
                <a:latin typeface="Calibri" charset="0"/>
              </a:rPr>
              <a:t>Παράδειγμα</a:t>
            </a:r>
            <a:r>
              <a:rPr lang="en-US" sz="2000" dirty="0">
                <a:latin typeface="Calibri" charset="0"/>
              </a:rPr>
              <a:t>: “You can find </a:t>
            </a:r>
            <a:r>
              <a:rPr lang="en-US" sz="2000" dirty="0">
                <a:solidFill>
                  <a:schemeClr val="accent3">
                    <a:lumMod val="75000"/>
                  </a:schemeClr>
                </a:solidFill>
                <a:latin typeface="Calibri" charset="0"/>
              </a:rPr>
              <a:t>cheap cars </a:t>
            </a:r>
            <a:r>
              <a:rPr lang="en-US" sz="2000" dirty="0">
                <a:solidFill>
                  <a:schemeClr val="tx2">
                    <a:lumMod val="60000"/>
                    <a:lumOff val="40000"/>
                  </a:schemeClr>
                </a:solidFill>
                <a:latin typeface="Calibri" charset="0"/>
              </a:rPr>
              <a:t>˂a </a:t>
            </a:r>
            <a:r>
              <a:rPr lang="en-US" sz="2000" dirty="0" err="1">
                <a:solidFill>
                  <a:schemeClr val="tx2">
                    <a:lumMod val="60000"/>
                    <a:lumOff val="40000"/>
                  </a:schemeClr>
                </a:solidFill>
                <a:latin typeface="Calibri" charset="0"/>
              </a:rPr>
              <a:t>href</a:t>
            </a:r>
            <a:r>
              <a:rPr lang="en-US" sz="2000" dirty="0">
                <a:solidFill>
                  <a:schemeClr val="tx2">
                    <a:lumMod val="60000"/>
                    <a:lumOff val="40000"/>
                  </a:schemeClr>
                </a:solidFill>
                <a:latin typeface="Calibri" charset="0"/>
              </a:rPr>
              <a:t> =http://…˃</a:t>
            </a:r>
            <a:r>
              <a:rPr lang="en-US" sz="2000" dirty="0">
                <a:latin typeface="Calibri" charset="0"/>
              </a:rPr>
              <a:t> </a:t>
            </a:r>
            <a:r>
              <a:rPr lang="en-US" sz="2000" dirty="0">
                <a:solidFill>
                  <a:schemeClr val="accent3">
                    <a:lumMod val="75000"/>
                  </a:schemeClr>
                </a:solidFill>
                <a:latin typeface="Calibri" charset="0"/>
              </a:rPr>
              <a:t>here</a:t>
            </a:r>
            <a:r>
              <a:rPr lang="en-US" sz="2000" dirty="0">
                <a:latin typeface="Calibri" charset="0"/>
              </a:rPr>
              <a:t> </a:t>
            </a:r>
            <a:r>
              <a:rPr lang="en-US" sz="2000" dirty="0">
                <a:solidFill>
                  <a:schemeClr val="tx2">
                    <a:lumMod val="60000"/>
                    <a:lumOff val="40000"/>
                  </a:schemeClr>
                </a:solidFill>
                <a:latin typeface="Calibri" charset="0"/>
              </a:rPr>
              <a:t>˂/a ˃</a:t>
            </a:r>
            <a:r>
              <a:rPr lang="en-US" sz="2000" dirty="0">
                <a:latin typeface="Calibri" charset="0"/>
              </a:rPr>
              <a:t>. ”</a:t>
            </a:r>
            <a:endParaRPr lang="el-GR" sz="2000" dirty="0">
              <a:latin typeface="Calibri" charset="0"/>
            </a:endParaRPr>
          </a:p>
          <a:p>
            <a:pPr marL="736600" lvl="1" indent="-279400">
              <a:spcBef>
                <a:spcPts val="600"/>
              </a:spcBef>
              <a:buClr>
                <a:srgbClr val="357E69"/>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l-GR" sz="2000" dirty="0">
                <a:latin typeface="Calibri" charset="0"/>
              </a:rPr>
              <a:t>Παράδειγμα</a:t>
            </a:r>
            <a:r>
              <a:rPr lang="en-US" sz="2000" dirty="0">
                <a:latin typeface="Calibri" charset="0"/>
              </a:rPr>
              <a:t>: “You can find </a:t>
            </a:r>
            <a:r>
              <a:rPr lang="en-US" sz="2000" dirty="0">
                <a:solidFill>
                  <a:schemeClr val="tx2">
                    <a:lumMod val="60000"/>
                    <a:lumOff val="40000"/>
                  </a:schemeClr>
                </a:solidFill>
                <a:latin typeface="Calibri" charset="0"/>
              </a:rPr>
              <a:t>˂a </a:t>
            </a:r>
            <a:r>
              <a:rPr lang="en-US" sz="2000" dirty="0" err="1">
                <a:solidFill>
                  <a:schemeClr val="tx2">
                    <a:lumMod val="60000"/>
                    <a:lumOff val="40000"/>
                  </a:schemeClr>
                </a:solidFill>
                <a:latin typeface="Calibri" charset="0"/>
              </a:rPr>
              <a:t>href</a:t>
            </a:r>
            <a:r>
              <a:rPr lang="en-US" sz="2000" dirty="0">
                <a:solidFill>
                  <a:schemeClr val="tx2">
                    <a:lumMod val="60000"/>
                    <a:lumOff val="40000"/>
                  </a:schemeClr>
                </a:solidFill>
                <a:latin typeface="Calibri" charset="0"/>
              </a:rPr>
              <a:t> =http://…˃</a:t>
            </a:r>
            <a:r>
              <a:rPr lang="en-US" sz="2000" dirty="0">
                <a:latin typeface="Calibri" charset="0"/>
              </a:rPr>
              <a:t> </a:t>
            </a:r>
            <a:r>
              <a:rPr lang="en-US" sz="2000" dirty="0">
                <a:solidFill>
                  <a:schemeClr val="accent3">
                    <a:lumMod val="75000"/>
                  </a:schemeClr>
                </a:solidFill>
                <a:latin typeface="Calibri" charset="0"/>
              </a:rPr>
              <a:t>cheap cars  here </a:t>
            </a:r>
            <a:r>
              <a:rPr lang="en-US" sz="2000" dirty="0">
                <a:solidFill>
                  <a:schemeClr val="tx2">
                    <a:lumMod val="60000"/>
                    <a:lumOff val="40000"/>
                  </a:schemeClr>
                </a:solidFill>
                <a:latin typeface="Calibri" charset="0"/>
              </a:rPr>
              <a:t>˂/a ˃</a:t>
            </a:r>
            <a:r>
              <a:rPr lang="en-US" sz="2000" dirty="0">
                <a:latin typeface="Calibri" charset="0"/>
              </a:rPr>
              <a:t>. ”</a:t>
            </a:r>
          </a:p>
          <a:p>
            <a:pPr marL="736600" lvl="1" indent="-279400">
              <a:spcBef>
                <a:spcPts val="600"/>
              </a:spcBef>
              <a:buClr>
                <a:srgbClr val="357E69"/>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000" dirty="0">
                <a:latin typeface="Calibri" charset="0"/>
              </a:rPr>
              <a:t>Anchor text: “You can find cheap cars here”</a:t>
            </a:r>
            <a:endParaRPr lang="en-US" dirty="0"/>
          </a:p>
        </p:txBody>
      </p:sp>
      <p:grpSp>
        <p:nvGrpSpPr>
          <p:cNvPr id="5" name="Group 4">
            <a:extLst>
              <a:ext uri="{FF2B5EF4-FFF2-40B4-BE49-F238E27FC236}">
                <a16:creationId xmlns:a16="http://schemas.microsoft.com/office/drawing/2014/main" id="{1C7A38E6-F36D-4DBE-B5A8-C2307D1923F3}"/>
              </a:ext>
            </a:extLst>
          </p:cNvPr>
          <p:cNvGrpSpPr/>
          <p:nvPr/>
        </p:nvGrpSpPr>
        <p:grpSpPr>
          <a:xfrm>
            <a:off x="5160554" y="5388891"/>
            <a:ext cx="532080" cy="161280"/>
            <a:chOff x="5160554" y="5388891"/>
            <a:chExt cx="532080" cy="16128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2B59902-2311-442C-A62A-87B05CEBD766}"/>
                    </a:ext>
                  </a:extLst>
                </p14:cNvPr>
                <p14:cNvContentPartPr/>
                <p14:nvPr/>
              </p14:nvContentPartPr>
              <p14:xfrm>
                <a:off x="5487434" y="5485011"/>
                <a:ext cx="110160" cy="65160"/>
              </p14:xfrm>
            </p:contentPart>
          </mc:Choice>
          <mc:Fallback xmlns="">
            <p:pic>
              <p:nvPicPr>
                <p:cNvPr id="2" name="Ink 1">
                  <a:extLst>
                    <a:ext uri="{FF2B5EF4-FFF2-40B4-BE49-F238E27FC236}">
                      <a16:creationId xmlns:a16="http://schemas.microsoft.com/office/drawing/2014/main" id="{A2B59902-2311-442C-A62A-87B05CEBD766}"/>
                    </a:ext>
                  </a:extLst>
                </p:cNvPr>
                <p:cNvPicPr/>
                <p:nvPr/>
              </p:nvPicPr>
              <p:blipFill>
                <a:blip r:embed="rId4"/>
                <a:stretch>
                  <a:fillRect/>
                </a:stretch>
              </p:blipFill>
              <p:spPr>
                <a:xfrm>
                  <a:off x="5478434" y="5476011"/>
                  <a:ext cx="127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C0B6863-13CE-4869-916C-5A0B70C0EA44}"/>
                    </a:ext>
                  </a:extLst>
                </p14:cNvPr>
                <p14:cNvContentPartPr/>
                <p14:nvPr/>
              </p14:nvContentPartPr>
              <p14:xfrm>
                <a:off x="5160554" y="5388891"/>
                <a:ext cx="532080" cy="68400"/>
              </p14:xfrm>
            </p:contentPart>
          </mc:Choice>
          <mc:Fallback xmlns="">
            <p:pic>
              <p:nvPicPr>
                <p:cNvPr id="3" name="Ink 2">
                  <a:extLst>
                    <a:ext uri="{FF2B5EF4-FFF2-40B4-BE49-F238E27FC236}">
                      <a16:creationId xmlns:a16="http://schemas.microsoft.com/office/drawing/2014/main" id="{0C0B6863-13CE-4869-916C-5A0B70C0EA44}"/>
                    </a:ext>
                  </a:extLst>
                </p:cNvPr>
                <p:cNvPicPr/>
                <p:nvPr/>
              </p:nvPicPr>
              <p:blipFill>
                <a:blip r:embed="rId6"/>
                <a:stretch>
                  <a:fillRect/>
                </a:stretch>
              </p:blipFill>
              <p:spPr>
                <a:xfrm>
                  <a:off x="5151914" y="5379891"/>
                  <a:ext cx="549720" cy="86040"/>
                </a:xfrm>
                <a:prstGeom prst="rect">
                  <a:avLst/>
                </a:prstGeom>
              </p:spPr>
            </p:pic>
          </mc:Fallback>
        </mc:AlternateContent>
      </p:grpSp>
    </p:spTree>
    <p:extLst>
      <p:ext uri="{BB962C8B-B14F-4D97-AF65-F5344CB8AC3E}">
        <p14:creationId xmlns:p14="http://schemas.microsoft.com/office/powerpoint/2010/main" val="3487853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0518" y="448677"/>
            <a:ext cx="8305800" cy="914400"/>
          </a:xfrm>
        </p:spPr>
        <p:txBody>
          <a:bodyPr>
            <a:normAutofit/>
          </a:bodyPr>
          <a:lstStyle/>
          <a:p>
            <a:pPr eaLnBrk="1" hangingPunct="1"/>
            <a:r>
              <a:rPr lang="el-GR" dirty="0">
                <a:solidFill>
                  <a:schemeClr val="accent6">
                    <a:lumMod val="75000"/>
                  </a:schemeClr>
                </a:solidFill>
                <a:ea typeface="ＭＳ Ｐゴシック" charset="-128"/>
              </a:rPr>
              <a:t>Σημασία των συνδέσεων</a:t>
            </a:r>
            <a:endParaRPr lang="en-US" dirty="0">
              <a:solidFill>
                <a:schemeClr val="accent6">
                  <a:lumMod val="75000"/>
                </a:schemeClr>
              </a:solidFill>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C9EEEC20-F58C-4FD5-A057-A73445E721DF}" type="slidenum">
              <a:rPr lang="en-US"/>
              <a:pPr/>
              <a:t>31</a:t>
            </a:fld>
            <a:endParaRPr lang="en-US"/>
          </a:p>
        </p:txBody>
      </p:sp>
      <p:sp>
        <p:nvSpPr>
          <p:cNvPr id="19460" name="TextBox 4"/>
          <p:cNvSpPr txBox="1">
            <a:spLocks noChangeArrowheads="1"/>
          </p:cNvSpPr>
          <p:nvPr/>
        </p:nvSpPr>
        <p:spPr bwMode="auto">
          <a:xfrm>
            <a:off x="7620000" y="-33546"/>
            <a:ext cx="1066318" cy="338554"/>
          </a:xfrm>
          <a:prstGeom prst="rect">
            <a:avLst/>
          </a:prstGeom>
          <a:noFill/>
          <a:ln w="9525">
            <a:noFill/>
            <a:miter lim="800000"/>
            <a:headEnd/>
            <a:tailEnd/>
          </a:ln>
        </p:spPr>
        <p:txBody>
          <a:bodyPr wrap="none" anchor="ctr">
            <a:spAutoFit/>
          </a:bodyPr>
          <a:lstStyle/>
          <a:p>
            <a:r>
              <a:rPr lang="el-GR" sz="1600" dirty="0" err="1"/>
              <a:t>Κεφ</a:t>
            </a:r>
            <a:r>
              <a:rPr lang="el-GR" sz="1600" dirty="0"/>
              <a:t> 2</a:t>
            </a:r>
            <a:r>
              <a:rPr lang="en-US" sz="1600" dirty="0"/>
              <a:t>1.1</a:t>
            </a:r>
          </a:p>
        </p:txBody>
      </p:sp>
      <p:pic>
        <p:nvPicPr>
          <p:cNvPr id="6" name="Picture 5" descr="11f.png"/>
          <p:cNvPicPr>
            <a:picLocks noChangeAspect="1"/>
          </p:cNvPicPr>
          <p:nvPr/>
        </p:nvPicPr>
        <p:blipFill>
          <a:blip r:embed="rId2" cstate="print"/>
          <a:srcRect/>
          <a:stretch>
            <a:fillRect/>
          </a:stretch>
        </p:blipFill>
        <p:spPr bwMode="auto">
          <a:xfrm>
            <a:off x="1143000" y="1752600"/>
            <a:ext cx="6172200" cy="2604478"/>
          </a:xfrm>
          <a:prstGeom prst="rect">
            <a:avLst/>
          </a:prstGeom>
          <a:noFill/>
          <a:ln w="9525">
            <a:noFill/>
            <a:miter lim="800000"/>
            <a:headEnd/>
            <a:tailEnd/>
          </a:ln>
        </p:spPr>
      </p:pic>
      <p:sp>
        <p:nvSpPr>
          <p:cNvPr id="8" name="Text Box 3"/>
          <p:cNvSpPr txBox="1">
            <a:spLocks noChangeArrowheads="1"/>
          </p:cNvSpPr>
          <p:nvPr/>
        </p:nvSpPr>
        <p:spPr bwMode="auto">
          <a:xfrm>
            <a:off x="180493" y="4403116"/>
            <a:ext cx="8505825" cy="1428750"/>
          </a:xfrm>
          <a:prstGeom prst="rect">
            <a:avLst/>
          </a:prstGeom>
          <a:noFill/>
          <a:ln w="9525">
            <a:noFill/>
            <a:round/>
            <a:headEnd/>
            <a:tailEnd/>
          </a:ln>
        </p:spPr>
        <p:txBody>
          <a:bodyPr/>
          <a:lstStyle/>
          <a:p>
            <a:pPr marL="336550" indent="-336550">
              <a:spcBef>
                <a:spcPts val="700"/>
              </a:spcBef>
              <a:buClr>
                <a:srgbClr val="437085"/>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l-GR" dirty="0">
                <a:solidFill>
                  <a:schemeClr val="accent6">
                    <a:lumMod val="75000"/>
                  </a:schemeClr>
                </a:solidFill>
                <a:latin typeface="Calibri" charset="0"/>
              </a:rPr>
              <a:t>1</a:t>
            </a:r>
            <a:r>
              <a:rPr lang="el-GR" baseline="30000" dirty="0">
                <a:solidFill>
                  <a:schemeClr val="accent6">
                    <a:lumMod val="75000"/>
                  </a:schemeClr>
                </a:solidFill>
                <a:latin typeface="Calibri" charset="0"/>
              </a:rPr>
              <a:t>η</a:t>
            </a:r>
            <a:r>
              <a:rPr lang="el-GR" dirty="0">
                <a:solidFill>
                  <a:schemeClr val="accent6">
                    <a:lumMod val="75000"/>
                  </a:schemeClr>
                </a:solidFill>
                <a:latin typeface="Calibri" charset="0"/>
              </a:rPr>
              <a:t> Υπόθεση</a:t>
            </a:r>
            <a:r>
              <a:rPr lang="en-US" dirty="0">
                <a:solidFill>
                  <a:srgbClr val="000000"/>
                </a:solidFill>
                <a:latin typeface="Calibri" charset="0"/>
              </a:rPr>
              <a:t>: </a:t>
            </a:r>
            <a:r>
              <a:rPr lang="en-US" dirty="0">
                <a:solidFill>
                  <a:srgbClr val="0070C0"/>
                </a:solidFill>
                <a:latin typeface="Calibri" charset="0"/>
              </a:rPr>
              <a:t>A hyperlink is a quality signal.</a:t>
            </a:r>
            <a:r>
              <a:rPr lang="el-GR" dirty="0">
                <a:solidFill>
                  <a:srgbClr val="0070C0"/>
                </a:solidFill>
                <a:latin typeface="Calibri" charset="0"/>
              </a:rPr>
              <a:t> (</a:t>
            </a:r>
            <a:r>
              <a:rPr lang="en-US" dirty="0">
                <a:solidFill>
                  <a:srgbClr val="0070C0"/>
                </a:solidFill>
                <a:latin typeface="Calibri" charset="0"/>
              </a:rPr>
              <a:t>PageRank)</a:t>
            </a:r>
          </a:p>
          <a:p>
            <a:pPr marL="736600" lvl="1" indent="-279400">
              <a:spcBef>
                <a:spcPts val="600"/>
              </a:spcBef>
              <a:buClr>
                <a:srgbClr val="357E69"/>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l-GR" sz="2200" dirty="0">
                <a:solidFill>
                  <a:srgbClr val="000000"/>
                </a:solidFill>
                <a:latin typeface="Calibri" charset="0"/>
              </a:rPr>
              <a:t>Η σύνδεση </a:t>
            </a:r>
            <a:r>
              <a:rPr lang="en-US" sz="2000" i="1" dirty="0">
                <a:solidFill>
                  <a:srgbClr val="FF0000"/>
                </a:solidFill>
                <a:latin typeface="Calibri" charset="0"/>
              </a:rPr>
              <a:t>d</a:t>
            </a:r>
            <a:r>
              <a:rPr lang="en-US" sz="2000" i="1" baseline="-25000" dirty="0">
                <a:solidFill>
                  <a:srgbClr val="FF0000"/>
                </a:solidFill>
                <a:latin typeface="Calibri" charset="0"/>
              </a:rPr>
              <a:t>1</a:t>
            </a:r>
            <a:r>
              <a:rPr lang="en-US" sz="2000" dirty="0">
                <a:solidFill>
                  <a:srgbClr val="FF0000"/>
                </a:solidFill>
                <a:latin typeface="Calibri" charset="0"/>
              </a:rPr>
              <a:t>  → </a:t>
            </a:r>
            <a:r>
              <a:rPr lang="en-US" sz="2000" i="1" dirty="0">
                <a:solidFill>
                  <a:srgbClr val="FF0000"/>
                </a:solidFill>
                <a:latin typeface="Calibri" charset="0"/>
              </a:rPr>
              <a:t>d</a:t>
            </a:r>
            <a:r>
              <a:rPr lang="en-US" sz="2000" baseline="-25000" dirty="0">
                <a:solidFill>
                  <a:srgbClr val="FF0000"/>
                </a:solidFill>
                <a:latin typeface="Calibri" charset="0"/>
              </a:rPr>
              <a:t>2 </a:t>
            </a:r>
            <a:r>
              <a:rPr lang="en-US" sz="2000" dirty="0">
                <a:solidFill>
                  <a:srgbClr val="FF0000"/>
                </a:solidFill>
                <a:latin typeface="Calibri" charset="0"/>
              </a:rPr>
              <a:t> </a:t>
            </a:r>
            <a:r>
              <a:rPr lang="el-GR" sz="2000" dirty="0">
                <a:solidFill>
                  <a:srgbClr val="000000"/>
                </a:solidFill>
                <a:latin typeface="Calibri" charset="0"/>
              </a:rPr>
              <a:t>υποδηλώνει ότι ο συγγραφέας του </a:t>
            </a:r>
            <a:r>
              <a:rPr lang="en-US" sz="2000" i="1" dirty="0">
                <a:solidFill>
                  <a:srgbClr val="000000"/>
                </a:solidFill>
                <a:latin typeface="Calibri" charset="0"/>
              </a:rPr>
              <a:t>d</a:t>
            </a:r>
            <a:r>
              <a:rPr lang="en-US" sz="2000" i="1" baseline="-25000" dirty="0">
                <a:solidFill>
                  <a:srgbClr val="000000"/>
                </a:solidFill>
                <a:latin typeface="Calibri" charset="0"/>
              </a:rPr>
              <a:t>1</a:t>
            </a:r>
            <a:r>
              <a:rPr lang="el-GR" sz="2000" i="1" baseline="-25000" dirty="0">
                <a:solidFill>
                  <a:srgbClr val="000000"/>
                </a:solidFill>
                <a:latin typeface="Calibri" charset="0"/>
              </a:rPr>
              <a:t>  </a:t>
            </a:r>
            <a:r>
              <a:rPr lang="el-GR" sz="2000" dirty="0">
                <a:solidFill>
                  <a:srgbClr val="000000"/>
                </a:solidFill>
                <a:latin typeface="Calibri" charset="0"/>
              </a:rPr>
              <a:t>θεωρεί</a:t>
            </a:r>
            <a:r>
              <a:rPr lang="en-US" sz="2000" dirty="0">
                <a:solidFill>
                  <a:srgbClr val="000000"/>
                </a:solidFill>
                <a:latin typeface="Calibri" charset="0"/>
              </a:rPr>
              <a:t> </a:t>
            </a:r>
            <a:r>
              <a:rPr lang="el-GR" sz="2000" dirty="0">
                <a:solidFill>
                  <a:srgbClr val="000000"/>
                </a:solidFill>
                <a:latin typeface="Calibri" charset="0"/>
              </a:rPr>
              <a:t>το </a:t>
            </a:r>
            <a:r>
              <a:rPr lang="en-US" sz="2000" dirty="0">
                <a:solidFill>
                  <a:srgbClr val="000000"/>
                </a:solidFill>
                <a:latin typeface="Calibri" charset="0"/>
              </a:rPr>
              <a:t> </a:t>
            </a:r>
            <a:r>
              <a:rPr lang="en-US" sz="2000" i="1" dirty="0">
                <a:solidFill>
                  <a:srgbClr val="000000"/>
                </a:solidFill>
                <a:latin typeface="Calibri" charset="0"/>
              </a:rPr>
              <a:t>d</a:t>
            </a:r>
            <a:r>
              <a:rPr lang="en-US" sz="2000" i="1" baseline="-25000" dirty="0">
                <a:solidFill>
                  <a:srgbClr val="000000"/>
                </a:solidFill>
                <a:latin typeface="Calibri" charset="0"/>
              </a:rPr>
              <a:t>2</a:t>
            </a:r>
            <a:r>
              <a:rPr lang="en-US" sz="2000" i="1" dirty="0">
                <a:solidFill>
                  <a:srgbClr val="000000"/>
                </a:solidFill>
                <a:latin typeface="Calibri" charset="0"/>
              </a:rPr>
              <a:t> </a:t>
            </a: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000" dirty="0">
                <a:solidFill>
                  <a:srgbClr val="000000"/>
                </a:solidFill>
                <a:latin typeface="Calibri" charset="0"/>
              </a:rPr>
              <a:t>      </a:t>
            </a:r>
            <a:r>
              <a:rPr lang="el-GR" sz="2000" dirty="0">
                <a:solidFill>
                  <a:srgbClr val="000000"/>
                </a:solidFill>
                <a:latin typeface="Calibri" charset="0"/>
              </a:rPr>
              <a:t>καλής ποιότητας και συναφές. </a:t>
            </a:r>
            <a:endParaRPr lang="en-US" sz="2000" dirty="0">
              <a:solidFill>
                <a:srgbClr val="000000"/>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2000" dirty="0">
              <a:solidFill>
                <a:srgbClr val="000000"/>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2000" dirty="0">
              <a:solidFill>
                <a:srgbClr val="000000"/>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2000" dirty="0">
              <a:solidFill>
                <a:srgbClr val="000000"/>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2000" dirty="0">
              <a:solidFill>
                <a:srgbClr val="000000"/>
              </a:solidFill>
              <a:latin typeface="Calibri" charset="0"/>
            </a:endParaRPr>
          </a:p>
          <a:p>
            <a:pPr marL="336550" indent="-336550">
              <a:spcBef>
                <a:spcPts val="700"/>
              </a:spcBef>
              <a:buClr>
                <a:srgbClr val="437085"/>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2600" dirty="0">
              <a:solidFill>
                <a:schemeClr val="accent6">
                  <a:lumMod val="60000"/>
                  <a:lumOff val="40000"/>
                </a:schemeClr>
              </a:solidFill>
              <a:latin typeface="Calibri" charset="0"/>
            </a:endParaRPr>
          </a:p>
        </p:txBody>
      </p:sp>
      <p:sp>
        <p:nvSpPr>
          <p:cNvPr id="7" name="Text Box 3"/>
          <p:cNvSpPr txBox="1">
            <a:spLocks noChangeArrowheads="1"/>
          </p:cNvSpPr>
          <p:nvPr/>
        </p:nvSpPr>
        <p:spPr bwMode="auto">
          <a:xfrm>
            <a:off x="152400" y="5715000"/>
            <a:ext cx="8329130" cy="497681"/>
          </a:xfrm>
          <a:prstGeom prst="rect">
            <a:avLst/>
          </a:prstGeom>
          <a:noFill/>
          <a:ln w="9525">
            <a:noFill/>
            <a:round/>
            <a:headEnd/>
            <a:tailEnd/>
          </a:ln>
        </p:spPr>
        <p:txBody>
          <a:bodyPr/>
          <a:lstStyle/>
          <a:p>
            <a:pPr marL="336550" indent="-336550">
              <a:spcBef>
                <a:spcPts val="700"/>
              </a:spcBef>
              <a:buClr>
                <a:srgbClr val="437085"/>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l-GR" dirty="0">
                <a:solidFill>
                  <a:schemeClr val="accent6">
                    <a:lumMod val="75000"/>
                  </a:schemeClr>
                </a:solidFill>
                <a:latin typeface="Calibri" charset="0"/>
              </a:rPr>
              <a:t>2</a:t>
            </a:r>
            <a:r>
              <a:rPr lang="el-GR" baseline="30000" dirty="0">
                <a:solidFill>
                  <a:schemeClr val="accent6">
                    <a:lumMod val="75000"/>
                  </a:schemeClr>
                </a:solidFill>
                <a:latin typeface="Calibri" charset="0"/>
              </a:rPr>
              <a:t>η</a:t>
            </a:r>
            <a:r>
              <a:rPr lang="el-GR" dirty="0">
                <a:solidFill>
                  <a:schemeClr val="accent6">
                    <a:lumMod val="75000"/>
                  </a:schemeClr>
                </a:solidFill>
                <a:latin typeface="Calibri" charset="0"/>
              </a:rPr>
              <a:t> Υπόθεση</a:t>
            </a:r>
            <a:r>
              <a:rPr lang="en-US" dirty="0">
                <a:solidFill>
                  <a:srgbClr val="000000"/>
                </a:solidFill>
                <a:latin typeface="Calibri" charset="0"/>
              </a:rPr>
              <a:t>: </a:t>
            </a:r>
            <a:r>
              <a:rPr lang="el-GR" dirty="0">
                <a:solidFill>
                  <a:srgbClr val="000000"/>
                </a:solidFill>
                <a:latin typeface="Calibri" charset="0"/>
              </a:rPr>
              <a:t>Το κείμενο της άγκυρας περιγράφει το περιεχόμενο του </a:t>
            </a:r>
            <a:r>
              <a:rPr lang="en-US" i="1" dirty="0">
                <a:latin typeface="Calibri" charset="0"/>
              </a:rPr>
              <a:t>d</a:t>
            </a:r>
            <a:r>
              <a:rPr lang="en-US" i="1" baseline="-25000" dirty="0">
                <a:latin typeface="Calibri" charset="0"/>
              </a:rPr>
              <a:t>2</a:t>
            </a:r>
            <a:r>
              <a:rPr lang="en-US" i="1" dirty="0">
                <a:latin typeface="Calibri" charset="0"/>
              </a:rPr>
              <a:t>.</a:t>
            </a:r>
          </a:p>
        </p:txBody>
      </p:sp>
    </p:spTree>
    <p:extLst>
      <p:ext uri="{BB962C8B-B14F-4D97-AF65-F5344CB8AC3E}">
        <p14:creationId xmlns:p14="http://schemas.microsoft.com/office/powerpoint/2010/main" val="3702676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533400"/>
            <a:ext cx="8305800" cy="914400"/>
          </a:xfrm>
        </p:spPr>
        <p:txBody>
          <a:bodyPr>
            <a:normAutofit/>
          </a:bodyPr>
          <a:lstStyle/>
          <a:p>
            <a:pPr eaLnBrk="1" hangingPunct="1"/>
            <a:r>
              <a:rPr lang="el-GR" dirty="0">
                <a:solidFill>
                  <a:schemeClr val="accent6">
                    <a:lumMod val="75000"/>
                  </a:schemeClr>
                </a:solidFill>
                <a:ea typeface="ＭＳ Ｐゴシック" charset="-128"/>
              </a:rPr>
              <a:t>Κείμενο Άγκυρας</a:t>
            </a:r>
            <a:endParaRPr lang="en-US" dirty="0">
              <a:solidFill>
                <a:schemeClr val="accent6">
                  <a:lumMod val="75000"/>
                </a:schemeClr>
              </a:solidFill>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C9EEEC20-F58C-4FD5-A057-A73445E721DF}" type="slidenum">
              <a:rPr lang="en-US"/>
              <a:pPr/>
              <a:t>32</a:t>
            </a:fld>
            <a:endParaRPr lang="en-US"/>
          </a:p>
        </p:txBody>
      </p:sp>
      <p:sp>
        <p:nvSpPr>
          <p:cNvPr id="19460" name="TextBox 4"/>
          <p:cNvSpPr txBox="1">
            <a:spLocks noChangeArrowheads="1"/>
          </p:cNvSpPr>
          <p:nvPr/>
        </p:nvSpPr>
        <p:spPr bwMode="auto">
          <a:xfrm>
            <a:off x="7620000" y="-33546"/>
            <a:ext cx="1066318" cy="338554"/>
          </a:xfrm>
          <a:prstGeom prst="rect">
            <a:avLst/>
          </a:prstGeom>
          <a:noFill/>
          <a:ln w="9525">
            <a:noFill/>
            <a:miter lim="800000"/>
            <a:headEnd/>
            <a:tailEnd/>
          </a:ln>
        </p:spPr>
        <p:txBody>
          <a:bodyPr wrap="none" anchor="ctr">
            <a:spAutoFit/>
          </a:bodyPr>
          <a:lstStyle/>
          <a:p>
            <a:r>
              <a:rPr lang="el-GR" sz="1600" dirty="0" err="1"/>
              <a:t>Κεφ</a:t>
            </a:r>
            <a:r>
              <a:rPr lang="el-GR" sz="1600" dirty="0"/>
              <a:t> 2</a:t>
            </a:r>
            <a:r>
              <a:rPr lang="en-US" sz="1600" dirty="0"/>
              <a:t>1.1</a:t>
            </a:r>
          </a:p>
        </p:txBody>
      </p:sp>
      <p:sp>
        <p:nvSpPr>
          <p:cNvPr id="8" name="Text Box 2"/>
          <p:cNvSpPr txBox="1">
            <a:spLocks noChangeArrowheads="1"/>
          </p:cNvSpPr>
          <p:nvPr/>
        </p:nvSpPr>
        <p:spPr bwMode="auto">
          <a:xfrm>
            <a:off x="228346" y="1652132"/>
            <a:ext cx="8457972" cy="701675"/>
          </a:xfrm>
          <a:prstGeom prst="rect">
            <a:avLst/>
          </a:prstGeom>
          <a:noFill/>
          <a:ln w="9525">
            <a:noFill/>
            <a:round/>
            <a:headEnd/>
            <a:tailEnd/>
          </a:ln>
        </p:spPr>
        <p:txBody>
          <a:bodyPr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a:solidFill>
                  <a:srgbClr val="000000"/>
                </a:solidFill>
                <a:latin typeface="+mn-lt"/>
              </a:rPr>
              <a:t>Χρήση μόνο </a:t>
            </a:r>
            <a:r>
              <a:rPr lang="en-US" b="1" dirty="0">
                <a:solidFill>
                  <a:schemeClr val="accent6">
                    <a:lumMod val="75000"/>
                  </a:schemeClr>
                </a:solidFill>
                <a:latin typeface="+mn-lt"/>
              </a:rPr>
              <a:t>[text of </a:t>
            </a:r>
            <a:r>
              <a:rPr lang="en-US" b="1" i="1" dirty="0">
                <a:solidFill>
                  <a:schemeClr val="accent6">
                    <a:lumMod val="75000"/>
                  </a:schemeClr>
                </a:solidFill>
                <a:latin typeface="+mn-lt"/>
              </a:rPr>
              <a:t>d</a:t>
            </a:r>
            <a:r>
              <a:rPr lang="en-US" b="1" i="1" baseline="-25000" dirty="0">
                <a:solidFill>
                  <a:schemeClr val="accent6">
                    <a:lumMod val="75000"/>
                  </a:schemeClr>
                </a:solidFill>
                <a:latin typeface="+mn-lt"/>
              </a:rPr>
              <a:t>2</a:t>
            </a:r>
            <a:r>
              <a:rPr lang="en-US" b="1" dirty="0">
                <a:solidFill>
                  <a:schemeClr val="accent6">
                    <a:lumMod val="75000"/>
                  </a:schemeClr>
                </a:solidFill>
                <a:latin typeface="+mn-lt"/>
              </a:rPr>
              <a:t>]</a:t>
            </a:r>
            <a:r>
              <a:rPr lang="el-GR" b="1" dirty="0">
                <a:solidFill>
                  <a:schemeClr val="accent6">
                    <a:lumMod val="75000"/>
                  </a:schemeClr>
                </a:solidFill>
                <a:latin typeface="+mn-lt"/>
              </a:rPr>
              <a:t>  </a:t>
            </a:r>
            <a:r>
              <a:rPr lang="el-GR" dirty="0">
                <a:solidFill>
                  <a:srgbClr val="000000"/>
                </a:solidFill>
                <a:latin typeface="+mn-lt"/>
              </a:rPr>
              <a:t>ή </a:t>
            </a:r>
            <a:r>
              <a:rPr lang="en-US" b="1" dirty="0">
                <a:solidFill>
                  <a:schemeClr val="accent6">
                    <a:lumMod val="75000"/>
                  </a:schemeClr>
                </a:solidFill>
                <a:latin typeface="+mn-lt"/>
              </a:rPr>
              <a:t>[text of </a:t>
            </a:r>
            <a:r>
              <a:rPr lang="en-US" b="1" i="1" dirty="0">
                <a:solidFill>
                  <a:schemeClr val="accent6">
                    <a:lumMod val="75000"/>
                  </a:schemeClr>
                </a:solidFill>
                <a:latin typeface="+mn-lt"/>
              </a:rPr>
              <a:t>d</a:t>
            </a:r>
            <a:r>
              <a:rPr lang="en-US" b="1" i="1" baseline="-25000" dirty="0">
                <a:solidFill>
                  <a:schemeClr val="accent6">
                    <a:lumMod val="75000"/>
                  </a:schemeClr>
                </a:solidFill>
                <a:latin typeface="+mn-lt"/>
              </a:rPr>
              <a:t>2</a:t>
            </a:r>
            <a:r>
              <a:rPr lang="en-US" b="1" dirty="0">
                <a:solidFill>
                  <a:schemeClr val="accent6">
                    <a:lumMod val="75000"/>
                  </a:schemeClr>
                </a:solidFill>
                <a:latin typeface="+mn-lt"/>
              </a:rPr>
              <a:t>] + [anchor text → </a:t>
            </a:r>
            <a:r>
              <a:rPr lang="en-US" b="1" i="1" dirty="0">
                <a:solidFill>
                  <a:schemeClr val="accent6">
                    <a:lumMod val="75000"/>
                  </a:schemeClr>
                </a:solidFill>
                <a:latin typeface="+mn-lt"/>
              </a:rPr>
              <a:t>d</a:t>
            </a:r>
            <a:r>
              <a:rPr lang="en-US" b="1" i="1" baseline="-25000" dirty="0">
                <a:solidFill>
                  <a:schemeClr val="accent6">
                    <a:lumMod val="75000"/>
                  </a:schemeClr>
                </a:solidFill>
                <a:latin typeface="+mn-lt"/>
              </a:rPr>
              <a:t>2</a:t>
            </a:r>
            <a:r>
              <a:rPr lang="en-US" b="1" dirty="0">
                <a:solidFill>
                  <a:schemeClr val="accent6">
                    <a:lumMod val="75000"/>
                  </a:schemeClr>
                </a:solidFill>
                <a:latin typeface="+mn-lt"/>
              </a:rPr>
              <a:t>]</a:t>
            </a:r>
          </a:p>
        </p:txBody>
      </p:sp>
      <p:sp>
        <p:nvSpPr>
          <p:cNvPr id="9" name="Text Box 3"/>
          <p:cNvSpPr txBox="1">
            <a:spLocks noChangeArrowheads="1"/>
          </p:cNvSpPr>
          <p:nvPr/>
        </p:nvSpPr>
        <p:spPr bwMode="auto">
          <a:xfrm>
            <a:off x="290272" y="2971800"/>
            <a:ext cx="7862887" cy="2398713"/>
          </a:xfrm>
          <a:prstGeom prst="rect">
            <a:avLst/>
          </a:prstGeom>
          <a:noFill/>
          <a:ln w="9525">
            <a:noFill/>
            <a:round/>
            <a:headEnd/>
            <a:tailEnd/>
          </a:ln>
        </p:spPr>
        <p:txBody>
          <a:bodyPr/>
          <a:lstStyle/>
          <a:p>
            <a:pPr marL="336550" indent="-336550">
              <a:spcBef>
                <a:spcPts val="700"/>
              </a:spcBef>
              <a:buClr>
                <a:srgbClr val="437085"/>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solidFill>
                  <a:srgbClr val="000000"/>
                </a:solidFill>
                <a:latin typeface="Calibri" charset="0"/>
              </a:rPr>
              <a:t>Αναζήτηση του </a:t>
            </a:r>
            <a:r>
              <a:rPr lang="en-US" dirty="0">
                <a:solidFill>
                  <a:schemeClr val="accent6">
                    <a:lumMod val="75000"/>
                  </a:schemeClr>
                </a:solidFill>
                <a:latin typeface="Calibri" charset="0"/>
              </a:rPr>
              <a:t>[text of </a:t>
            </a:r>
            <a:r>
              <a:rPr lang="en-US" i="1" dirty="0">
                <a:solidFill>
                  <a:schemeClr val="accent6">
                    <a:lumMod val="75000"/>
                  </a:schemeClr>
                </a:solidFill>
                <a:latin typeface="Calibri" charset="0"/>
              </a:rPr>
              <a:t>d</a:t>
            </a:r>
            <a:r>
              <a:rPr lang="en-US" i="1" baseline="-25000" dirty="0">
                <a:solidFill>
                  <a:schemeClr val="accent6">
                    <a:lumMod val="75000"/>
                  </a:schemeClr>
                </a:solidFill>
                <a:latin typeface="Calibri" charset="0"/>
              </a:rPr>
              <a:t>2</a:t>
            </a:r>
            <a:r>
              <a:rPr lang="en-US" dirty="0">
                <a:solidFill>
                  <a:schemeClr val="accent6">
                    <a:lumMod val="75000"/>
                  </a:schemeClr>
                </a:solidFill>
                <a:latin typeface="Calibri" charset="0"/>
              </a:rPr>
              <a:t>] + [anchor text → </a:t>
            </a:r>
            <a:r>
              <a:rPr lang="en-US" i="1" dirty="0">
                <a:solidFill>
                  <a:schemeClr val="accent6">
                    <a:lumMod val="75000"/>
                  </a:schemeClr>
                </a:solidFill>
                <a:latin typeface="Calibri" charset="0"/>
              </a:rPr>
              <a:t>d</a:t>
            </a:r>
            <a:r>
              <a:rPr lang="en-US" i="1" baseline="-25000" dirty="0">
                <a:solidFill>
                  <a:schemeClr val="accent6">
                    <a:lumMod val="75000"/>
                  </a:schemeClr>
                </a:solidFill>
                <a:latin typeface="Calibri" charset="0"/>
              </a:rPr>
              <a:t>2</a:t>
            </a:r>
            <a:r>
              <a:rPr lang="en-US" dirty="0">
                <a:solidFill>
                  <a:schemeClr val="accent6">
                    <a:lumMod val="75000"/>
                  </a:schemeClr>
                </a:solidFill>
                <a:latin typeface="Calibri" charset="0"/>
              </a:rPr>
              <a:t>] </a:t>
            </a:r>
            <a:r>
              <a:rPr lang="el-GR" dirty="0">
                <a:solidFill>
                  <a:srgbClr val="000000"/>
                </a:solidFill>
                <a:latin typeface="Calibri" charset="0"/>
              </a:rPr>
              <a:t>συχνά πιο αποτελεσματική από την αναζήτηση μόνο του </a:t>
            </a:r>
            <a:r>
              <a:rPr lang="en-US" dirty="0">
                <a:solidFill>
                  <a:srgbClr val="000000"/>
                </a:solidFill>
                <a:latin typeface="Calibri" charset="0"/>
              </a:rPr>
              <a:t>[text of </a:t>
            </a:r>
            <a:r>
              <a:rPr lang="en-US" i="1" dirty="0">
                <a:solidFill>
                  <a:srgbClr val="000000"/>
                </a:solidFill>
                <a:latin typeface="Calibri" charset="0"/>
              </a:rPr>
              <a:t>d</a:t>
            </a:r>
            <a:r>
              <a:rPr lang="en-US" i="1" baseline="-25000" dirty="0">
                <a:solidFill>
                  <a:srgbClr val="000000"/>
                </a:solidFill>
                <a:latin typeface="Calibri" charset="0"/>
              </a:rPr>
              <a:t>2</a:t>
            </a:r>
            <a:r>
              <a:rPr lang="en-US" dirty="0">
                <a:solidFill>
                  <a:srgbClr val="000000"/>
                </a:solidFill>
                <a:latin typeface="Calibri" charset="0"/>
              </a:rPr>
              <a:t>] </a:t>
            </a:r>
          </a:p>
          <a:p>
            <a:pPr marL="336550" indent="-336550">
              <a:spcBef>
                <a:spcPts val="700"/>
              </a:spcBef>
              <a:buClr>
                <a:srgbClr val="437085"/>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solidFill>
                  <a:schemeClr val="tx1"/>
                </a:solidFill>
                <a:latin typeface="Calibri" charset="0"/>
              </a:rPr>
              <a:t>Παράδειγμα</a:t>
            </a:r>
            <a:r>
              <a:rPr lang="en-US" dirty="0">
                <a:solidFill>
                  <a:schemeClr val="tx1"/>
                </a:solidFill>
                <a:latin typeface="Calibri" charset="0"/>
              </a:rPr>
              <a:t>: </a:t>
            </a:r>
            <a:r>
              <a:rPr lang="el-GR" dirty="0">
                <a:latin typeface="Calibri" charset="0"/>
              </a:rPr>
              <a:t>Ερώτημα</a:t>
            </a:r>
            <a:r>
              <a:rPr lang="en-US" dirty="0">
                <a:solidFill>
                  <a:schemeClr val="tx1"/>
                </a:solidFill>
                <a:latin typeface="Calibri" charset="0"/>
              </a:rPr>
              <a:t> </a:t>
            </a:r>
            <a:r>
              <a:rPr lang="en-US" i="1" dirty="0">
                <a:solidFill>
                  <a:schemeClr val="tx1"/>
                </a:solidFill>
                <a:latin typeface="Calibri" charset="0"/>
              </a:rPr>
              <a:t>IBM</a:t>
            </a:r>
            <a:endParaRPr lang="en-US" dirty="0">
              <a:solidFill>
                <a:schemeClr val="tx1"/>
              </a:solidFill>
              <a:latin typeface="Calibri" charset="0"/>
            </a:endParaRPr>
          </a:p>
          <a:p>
            <a:pPr marL="736600" lvl="1" indent="-279400">
              <a:spcBef>
                <a:spcPts val="600"/>
              </a:spcBef>
              <a:buClr>
                <a:srgbClr val="357E69"/>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000" dirty="0">
                <a:solidFill>
                  <a:schemeClr val="tx1"/>
                </a:solidFill>
                <a:latin typeface="Calibri" charset="0"/>
              </a:rPr>
              <a:t>Matches IBM’s copyright page </a:t>
            </a:r>
          </a:p>
          <a:p>
            <a:pPr marL="736600" lvl="1" indent="-279400">
              <a:spcBef>
                <a:spcPts val="600"/>
              </a:spcBef>
              <a:buClr>
                <a:srgbClr val="357E69"/>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000" dirty="0">
                <a:solidFill>
                  <a:schemeClr val="tx1"/>
                </a:solidFill>
                <a:latin typeface="Calibri" charset="0"/>
              </a:rPr>
              <a:t>Matches many spam pages</a:t>
            </a:r>
          </a:p>
          <a:p>
            <a:pPr marL="736600" lvl="1" indent="-279400">
              <a:spcBef>
                <a:spcPts val="600"/>
              </a:spcBef>
              <a:buClr>
                <a:srgbClr val="357E69"/>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000" dirty="0">
                <a:solidFill>
                  <a:schemeClr val="tx1"/>
                </a:solidFill>
                <a:latin typeface="Calibri" charset="0"/>
              </a:rPr>
              <a:t>Matches IBM </a:t>
            </a:r>
            <a:r>
              <a:rPr lang="en-US" sz="2000" dirty="0" err="1">
                <a:solidFill>
                  <a:schemeClr val="tx1"/>
                </a:solidFill>
                <a:latin typeface="Calibri" charset="0"/>
              </a:rPr>
              <a:t>wikipedia</a:t>
            </a:r>
            <a:r>
              <a:rPr lang="en-US" sz="2000" dirty="0">
                <a:solidFill>
                  <a:schemeClr val="tx1"/>
                </a:solidFill>
                <a:latin typeface="Calibri" charset="0"/>
              </a:rPr>
              <a:t> article</a:t>
            </a:r>
          </a:p>
          <a:p>
            <a:pPr marL="736600" lvl="1" indent="-279400">
              <a:spcBef>
                <a:spcPts val="600"/>
              </a:spcBef>
              <a:buClr>
                <a:srgbClr val="357E69"/>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000" i="1" dirty="0">
                <a:solidFill>
                  <a:schemeClr val="tx1"/>
                </a:solidFill>
                <a:latin typeface="Calibri" charset="0"/>
              </a:rPr>
              <a:t>May not match IBM home page!</a:t>
            </a:r>
            <a:r>
              <a:rPr lang="el-GR" sz="2000" dirty="0">
                <a:solidFill>
                  <a:schemeClr val="tx1"/>
                </a:solidFill>
                <a:latin typeface="Calibri" charset="0"/>
              </a:rPr>
              <a:t> </a:t>
            </a:r>
            <a:r>
              <a:rPr lang="en-US" sz="2000" dirty="0">
                <a:solidFill>
                  <a:schemeClr val="tx1"/>
                </a:solidFill>
                <a:latin typeface="Calibri" charset="0"/>
              </a:rPr>
              <a:t>if IBM home page is mostly graphics</a:t>
            </a:r>
          </a:p>
          <a:p>
            <a:pPr marL="336550" indent="-336550">
              <a:spcBef>
                <a:spcPts val="700"/>
              </a:spcBef>
              <a:buClr>
                <a:srgbClr val="437085"/>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800" dirty="0">
              <a:solidFill>
                <a:srgbClr val="000000"/>
              </a:solidFill>
              <a:latin typeface="Calibri" charset="0"/>
            </a:endParaRPr>
          </a:p>
          <a:p>
            <a:pPr marL="336550" indent="-336550">
              <a:spcBef>
                <a:spcPts val="700"/>
              </a:spcBef>
              <a:buClr>
                <a:srgbClr val="437085"/>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800" dirty="0">
              <a:solidFill>
                <a:srgbClr val="000000"/>
              </a:solidFill>
              <a:latin typeface="Calibri" charset="0"/>
            </a:endParaRPr>
          </a:p>
          <a:p>
            <a:pPr marL="336550" indent="-336550">
              <a:spcBef>
                <a:spcPts val="700"/>
              </a:spcBef>
              <a:buClr>
                <a:srgbClr val="437085"/>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800" dirty="0">
              <a:solidFill>
                <a:srgbClr val="000000"/>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000" dirty="0">
              <a:solidFill>
                <a:schemeClr val="tx1"/>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000" dirty="0">
              <a:solidFill>
                <a:schemeClr val="tx1"/>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200" dirty="0">
              <a:solidFill>
                <a:schemeClr val="tx1"/>
              </a:solidFill>
              <a:latin typeface="Calibri" charset="0"/>
            </a:endParaRPr>
          </a:p>
          <a:p>
            <a:pPr marL="736600" lvl="1" indent="-279400">
              <a:spcBef>
                <a:spcPts val="600"/>
              </a:spcBef>
              <a:buSzPct val="10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200" dirty="0">
              <a:solidFill>
                <a:schemeClr val="tx1"/>
              </a:solidFill>
              <a:latin typeface="Calibri" charset="0"/>
            </a:endParaRPr>
          </a:p>
        </p:txBody>
      </p:sp>
    </p:spTree>
    <p:extLst>
      <p:ext uri="{BB962C8B-B14F-4D97-AF65-F5344CB8AC3E}">
        <p14:creationId xmlns:p14="http://schemas.microsoft.com/office/powerpoint/2010/main" val="3427666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11836" y="50342"/>
            <a:ext cx="8305800" cy="914400"/>
          </a:xfrm>
        </p:spPr>
        <p:txBody>
          <a:bodyPr>
            <a:normAutofit/>
          </a:bodyPr>
          <a:lstStyle/>
          <a:p>
            <a:pPr eaLnBrk="1" hangingPunct="1"/>
            <a:r>
              <a:rPr lang="el-GR" dirty="0">
                <a:solidFill>
                  <a:schemeClr val="accent6">
                    <a:lumMod val="75000"/>
                  </a:schemeClr>
                </a:solidFill>
                <a:ea typeface="ＭＳ Ｐゴシック" charset="-128"/>
              </a:rPr>
              <a:t>Κείμενο Άγκυρας</a:t>
            </a:r>
            <a:endParaRPr lang="en-US" dirty="0">
              <a:solidFill>
                <a:schemeClr val="accent6">
                  <a:lumMod val="75000"/>
                </a:schemeClr>
              </a:solidFill>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C9EEEC20-F58C-4FD5-A057-A73445E721DF}" type="slidenum">
              <a:rPr lang="en-US"/>
              <a:pPr/>
              <a:t>33</a:t>
            </a:fld>
            <a:endParaRPr lang="en-US"/>
          </a:p>
        </p:txBody>
      </p:sp>
      <p:sp>
        <p:nvSpPr>
          <p:cNvPr id="19460" name="TextBox 4"/>
          <p:cNvSpPr txBox="1">
            <a:spLocks noChangeArrowheads="1"/>
          </p:cNvSpPr>
          <p:nvPr/>
        </p:nvSpPr>
        <p:spPr bwMode="auto">
          <a:xfrm>
            <a:off x="7620000" y="-33546"/>
            <a:ext cx="1066318" cy="338554"/>
          </a:xfrm>
          <a:prstGeom prst="rect">
            <a:avLst/>
          </a:prstGeom>
          <a:noFill/>
          <a:ln w="9525">
            <a:noFill/>
            <a:miter lim="800000"/>
            <a:headEnd/>
            <a:tailEnd/>
          </a:ln>
        </p:spPr>
        <p:txBody>
          <a:bodyPr wrap="none" anchor="ctr">
            <a:spAutoFit/>
          </a:bodyPr>
          <a:lstStyle/>
          <a:p>
            <a:r>
              <a:rPr lang="el-GR" sz="1600" dirty="0" err="1"/>
              <a:t>Κεφ</a:t>
            </a:r>
            <a:r>
              <a:rPr lang="el-GR" sz="1600" dirty="0"/>
              <a:t> 2</a:t>
            </a:r>
            <a:r>
              <a:rPr lang="en-US" sz="1600" dirty="0"/>
              <a:t>1.1</a:t>
            </a:r>
          </a:p>
        </p:txBody>
      </p:sp>
      <p:sp>
        <p:nvSpPr>
          <p:cNvPr id="9" name="Text Box 3"/>
          <p:cNvSpPr txBox="1">
            <a:spLocks noChangeArrowheads="1"/>
          </p:cNvSpPr>
          <p:nvPr/>
        </p:nvSpPr>
        <p:spPr bwMode="auto">
          <a:xfrm>
            <a:off x="290272" y="1752600"/>
            <a:ext cx="8548928" cy="2398713"/>
          </a:xfrm>
          <a:prstGeom prst="rect">
            <a:avLst/>
          </a:prstGeom>
          <a:noFill/>
          <a:ln w="9525">
            <a:noFill/>
            <a:round/>
            <a:headEnd/>
            <a:tailEnd/>
          </a:ln>
        </p:spPr>
        <p:txBody>
          <a:bodyPr/>
          <a:lstStyle/>
          <a:p>
            <a:pPr marL="336550" indent="-336550">
              <a:spcBef>
                <a:spcPts val="700"/>
              </a:spcBef>
              <a:buClr>
                <a:srgbClr val="437085"/>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2000" dirty="0">
                <a:solidFill>
                  <a:srgbClr val="000000"/>
                </a:solidFill>
                <a:latin typeface="Calibri" charset="0"/>
              </a:rPr>
              <a:t>Αναζήτηση με χρήση του </a:t>
            </a:r>
            <a:r>
              <a:rPr lang="en-US" sz="2000" dirty="0">
                <a:solidFill>
                  <a:srgbClr val="000000"/>
                </a:solidFill>
                <a:latin typeface="Calibri" charset="0"/>
              </a:rPr>
              <a:t>[anchor text → </a:t>
            </a:r>
            <a:r>
              <a:rPr lang="en-US" sz="2000" i="1" dirty="0">
                <a:solidFill>
                  <a:srgbClr val="000000"/>
                </a:solidFill>
                <a:latin typeface="Calibri" charset="0"/>
              </a:rPr>
              <a:t>d</a:t>
            </a:r>
            <a:r>
              <a:rPr lang="en-US" sz="2000" i="1" baseline="-25000" dirty="0">
                <a:solidFill>
                  <a:srgbClr val="000000"/>
                </a:solidFill>
                <a:latin typeface="Calibri" charset="0"/>
              </a:rPr>
              <a:t>2</a:t>
            </a:r>
            <a:r>
              <a:rPr lang="en-US" sz="2000" dirty="0">
                <a:solidFill>
                  <a:srgbClr val="000000"/>
                </a:solidFill>
                <a:latin typeface="Calibri" charset="0"/>
              </a:rPr>
              <a:t>] </a:t>
            </a:r>
            <a:r>
              <a:rPr lang="el-GR" sz="2000" dirty="0">
                <a:solidFill>
                  <a:srgbClr val="000000"/>
                </a:solidFill>
                <a:latin typeface="Calibri" charset="0"/>
              </a:rPr>
              <a:t>καλύτερη για το ερώτημα </a:t>
            </a:r>
            <a:r>
              <a:rPr lang="en-US" sz="2000" dirty="0">
                <a:solidFill>
                  <a:srgbClr val="000000"/>
                </a:solidFill>
                <a:latin typeface="Calibri" charset="0"/>
              </a:rPr>
              <a:t>IBM</a:t>
            </a:r>
          </a:p>
          <a:p>
            <a:pPr marL="736600" lvl="1" indent="-279400">
              <a:spcBef>
                <a:spcPts val="600"/>
              </a:spcBef>
              <a:buClr>
                <a:srgbClr val="357E69"/>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1800" dirty="0">
                <a:latin typeface="Calibri" charset="0"/>
              </a:rPr>
              <a:t>Η σελίδα με τις περισσότερες εμφανίσεις του όρου </a:t>
            </a:r>
            <a:r>
              <a:rPr lang="en-US" sz="1800" i="1" dirty="0">
                <a:solidFill>
                  <a:schemeClr val="tx1"/>
                </a:solidFill>
                <a:latin typeface="Calibri" charset="0"/>
              </a:rPr>
              <a:t>IBM </a:t>
            </a:r>
            <a:r>
              <a:rPr lang="el-GR" sz="1800" i="1" dirty="0">
                <a:solidFill>
                  <a:schemeClr val="tx1"/>
                </a:solidFill>
                <a:latin typeface="Calibri" charset="0"/>
              </a:rPr>
              <a:t> </a:t>
            </a:r>
            <a:r>
              <a:rPr lang="el-GR" sz="1800" dirty="0">
                <a:solidFill>
                  <a:schemeClr val="tx1"/>
                </a:solidFill>
                <a:latin typeface="Calibri" charset="0"/>
              </a:rPr>
              <a:t>στο </a:t>
            </a:r>
            <a:r>
              <a:rPr lang="en-US" sz="1800" dirty="0">
                <a:solidFill>
                  <a:schemeClr val="tx1"/>
                </a:solidFill>
                <a:latin typeface="Calibri" charset="0"/>
              </a:rPr>
              <a:t>anchor text </a:t>
            </a:r>
            <a:r>
              <a:rPr lang="el-GR" sz="1800" dirty="0">
                <a:solidFill>
                  <a:schemeClr val="tx1"/>
                </a:solidFill>
                <a:latin typeface="Calibri" charset="0"/>
              </a:rPr>
              <a:t>είναι η </a:t>
            </a:r>
            <a:endParaRPr lang="en-US" sz="1800" dirty="0">
              <a:solidFill>
                <a:schemeClr val="tx1"/>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800" dirty="0">
                <a:solidFill>
                  <a:schemeClr val="tx1"/>
                </a:solidFill>
                <a:latin typeface="Calibri" charset="0"/>
              </a:rPr>
              <a:t>	www.ibm.com</a:t>
            </a:r>
          </a:p>
          <a:p>
            <a:pPr marL="336550" indent="-336550">
              <a:spcBef>
                <a:spcPts val="700"/>
              </a:spcBef>
              <a:buClr>
                <a:srgbClr val="437085"/>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800" dirty="0">
              <a:solidFill>
                <a:srgbClr val="000000"/>
              </a:solidFill>
              <a:latin typeface="Calibri" charset="0"/>
            </a:endParaRPr>
          </a:p>
          <a:p>
            <a:pPr marL="336550" indent="-336550">
              <a:spcBef>
                <a:spcPts val="700"/>
              </a:spcBef>
              <a:buClr>
                <a:srgbClr val="437085"/>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800" dirty="0">
              <a:solidFill>
                <a:srgbClr val="000000"/>
              </a:solidFill>
              <a:latin typeface="Calibri" charset="0"/>
            </a:endParaRPr>
          </a:p>
          <a:p>
            <a:pPr marL="336550" indent="-336550">
              <a:spcBef>
                <a:spcPts val="700"/>
              </a:spcBef>
              <a:buClr>
                <a:srgbClr val="437085"/>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800" dirty="0">
              <a:solidFill>
                <a:srgbClr val="000000"/>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000" dirty="0">
              <a:solidFill>
                <a:schemeClr val="tx1"/>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000" dirty="0">
              <a:solidFill>
                <a:schemeClr val="tx1"/>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200" dirty="0">
              <a:solidFill>
                <a:schemeClr val="tx1"/>
              </a:solidFill>
              <a:latin typeface="Calibri" charset="0"/>
            </a:endParaRPr>
          </a:p>
          <a:p>
            <a:pPr marL="736600" lvl="1" indent="-279400">
              <a:spcBef>
                <a:spcPts val="600"/>
              </a:spcBef>
              <a:buSzPct val="10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200" dirty="0">
              <a:solidFill>
                <a:schemeClr val="tx1"/>
              </a:solidFill>
              <a:latin typeface="Calibri" charset="0"/>
            </a:endParaRPr>
          </a:p>
        </p:txBody>
      </p:sp>
      <p:pic>
        <p:nvPicPr>
          <p:cNvPr id="10" name="Picture 6" descr="35f-ibm.png"/>
          <p:cNvPicPr>
            <a:picLocks noChangeAspect="1"/>
          </p:cNvPicPr>
          <p:nvPr/>
        </p:nvPicPr>
        <p:blipFill>
          <a:blip r:embed="rId2" cstate="print"/>
          <a:srcRect/>
          <a:stretch>
            <a:fillRect/>
          </a:stretch>
        </p:blipFill>
        <p:spPr bwMode="auto">
          <a:xfrm>
            <a:off x="914400" y="2951956"/>
            <a:ext cx="6515099" cy="3648402"/>
          </a:xfrm>
          <a:prstGeom prst="rect">
            <a:avLst/>
          </a:prstGeom>
          <a:noFill/>
          <a:ln w="9525">
            <a:noFill/>
            <a:miter lim="800000"/>
            <a:headEnd/>
            <a:tailEnd/>
          </a:ln>
        </p:spPr>
      </p:pic>
      <p:sp>
        <p:nvSpPr>
          <p:cNvPr id="17" name="Text Box 10"/>
          <p:cNvSpPr txBox="1">
            <a:spLocks noChangeArrowheads="1"/>
          </p:cNvSpPr>
          <p:nvPr/>
        </p:nvSpPr>
        <p:spPr bwMode="auto">
          <a:xfrm>
            <a:off x="5543975" y="2923492"/>
            <a:ext cx="312420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Arial Unicode MS" pitchFamily="34" charset="-128"/>
                <a:cs typeface="Arial Unicode MS" pitchFamily="34" charset="-128"/>
              </a:defRPr>
            </a:lvl1pPr>
            <a:lvl2pPr marL="742950" indent="-285750" eaLnBrk="0" hangingPunct="0">
              <a:defRPr sz="2400">
                <a:solidFill>
                  <a:schemeClr val="tx1"/>
                </a:solidFill>
                <a:latin typeface="Lucida Sans" pitchFamily="34" charset="0"/>
                <a:ea typeface="Arial Unicode MS" pitchFamily="34" charset="-128"/>
                <a:cs typeface="Arial Unicode MS" pitchFamily="34" charset="-128"/>
              </a:defRPr>
            </a:lvl2pPr>
            <a:lvl3pPr marL="1143000" indent="-228600" eaLnBrk="0" hangingPunct="0">
              <a:defRPr sz="2400">
                <a:solidFill>
                  <a:schemeClr val="tx1"/>
                </a:solidFill>
                <a:latin typeface="Lucida Sans" pitchFamily="34" charset="0"/>
                <a:ea typeface="Arial Unicode MS" pitchFamily="34" charset="-128"/>
                <a:cs typeface="Arial Unicode MS" pitchFamily="34" charset="-128"/>
              </a:defRPr>
            </a:lvl3pPr>
            <a:lvl4pPr marL="1600200" indent="-228600" eaLnBrk="0" hangingPunct="0">
              <a:defRPr sz="2400">
                <a:solidFill>
                  <a:schemeClr val="tx1"/>
                </a:solidFill>
                <a:latin typeface="Lucida Sans" pitchFamily="34" charset="0"/>
                <a:ea typeface="Arial Unicode MS" pitchFamily="34" charset="-128"/>
                <a:cs typeface="Arial Unicode MS" pitchFamily="34" charset="-128"/>
              </a:defRPr>
            </a:lvl4pPr>
            <a:lvl5pPr marL="2057400" indent="-228600" eaLnBrk="0" hangingPunct="0">
              <a:defRPr sz="2400">
                <a:solidFill>
                  <a:schemeClr val="tx1"/>
                </a:solidFill>
                <a:latin typeface="Lucida Sans"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Arial Unicode MS" pitchFamily="34" charset="-128"/>
                <a:cs typeface="Arial Unicode MS" pitchFamily="34" charset="-128"/>
              </a:defRPr>
            </a:lvl9pPr>
          </a:lstStyle>
          <a:p>
            <a:pPr eaLnBrk="1" hangingPunct="1"/>
            <a:r>
              <a:rPr lang="en-US" sz="2000" dirty="0">
                <a:solidFill>
                  <a:schemeClr val="accent6">
                    <a:lumMod val="75000"/>
                  </a:schemeClr>
                </a:solidFill>
                <a:latin typeface="+mn-lt"/>
              </a:rPr>
              <a:t>A million pieces of anchor text with “</a:t>
            </a:r>
            <a:r>
              <a:rPr lang="en-US" sz="2000" dirty="0" err="1">
                <a:solidFill>
                  <a:schemeClr val="accent6">
                    <a:lumMod val="75000"/>
                  </a:schemeClr>
                </a:solidFill>
                <a:latin typeface="+mn-lt"/>
              </a:rPr>
              <a:t>ibm</a:t>
            </a:r>
            <a:r>
              <a:rPr lang="en-US" sz="2000" dirty="0">
                <a:solidFill>
                  <a:schemeClr val="accent6">
                    <a:lumMod val="75000"/>
                  </a:schemeClr>
                </a:solidFill>
                <a:latin typeface="+mn-lt"/>
              </a:rPr>
              <a:t>” send a strong signal</a:t>
            </a:r>
          </a:p>
        </p:txBody>
      </p:sp>
    </p:spTree>
    <p:extLst>
      <p:ext uri="{BB962C8B-B14F-4D97-AF65-F5344CB8AC3E}">
        <p14:creationId xmlns:p14="http://schemas.microsoft.com/office/powerpoint/2010/main" val="978556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52064"/>
            <a:ext cx="8305800" cy="914400"/>
          </a:xfrm>
        </p:spPr>
        <p:txBody>
          <a:bodyPr>
            <a:normAutofit/>
          </a:bodyPr>
          <a:lstStyle/>
          <a:p>
            <a:pPr eaLnBrk="1" hangingPunct="1"/>
            <a:r>
              <a:rPr lang="el-GR" dirty="0">
                <a:solidFill>
                  <a:schemeClr val="accent6">
                    <a:lumMod val="75000"/>
                  </a:schemeClr>
                </a:solidFill>
                <a:ea typeface="ＭＳ Ｐゴシック" charset="-128"/>
              </a:rPr>
              <a:t>Κείμενο Άγκυρας στο Ευρετήριο</a:t>
            </a:r>
            <a:endParaRPr lang="en-US" dirty="0">
              <a:solidFill>
                <a:schemeClr val="accent6">
                  <a:lumMod val="75000"/>
                </a:schemeClr>
              </a:solidFill>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C9EEEC20-F58C-4FD5-A057-A73445E721DF}" type="slidenum">
              <a:rPr lang="en-US"/>
              <a:pPr/>
              <a:t>34</a:t>
            </a:fld>
            <a:endParaRPr lang="en-US"/>
          </a:p>
        </p:txBody>
      </p:sp>
      <p:sp>
        <p:nvSpPr>
          <p:cNvPr id="19460" name="TextBox 4"/>
          <p:cNvSpPr txBox="1">
            <a:spLocks noChangeArrowheads="1"/>
          </p:cNvSpPr>
          <p:nvPr/>
        </p:nvSpPr>
        <p:spPr bwMode="auto">
          <a:xfrm>
            <a:off x="7620000" y="-33546"/>
            <a:ext cx="1066318" cy="338554"/>
          </a:xfrm>
          <a:prstGeom prst="rect">
            <a:avLst/>
          </a:prstGeom>
          <a:noFill/>
          <a:ln w="9525">
            <a:noFill/>
            <a:miter lim="800000"/>
            <a:headEnd/>
            <a:tailEnd/>
          </a:ln>
        </p:spPr>
        <p:txBody>
          <a:bodyPr wrap="none" anchor="ctr">
            <a:spAutoFit/>
          </a:bodyPr>
          <a:lstStyle/>
          <a:p>
            <a:r>
              <a:rPr lang="el-GR" sz="1600" dirty="0" err="1"/>
              <a:t>Κεφ</a:t>
            </a:r>
            <a:r>
              <a:rPr lang="el-GR" sz="1600" dirty="0"/>
              <a:t> 2</a:t>
            </a:r>
            <a:r>
              <a:rPr lang="en-US" sz="1600" dirty="0"/>
              <a:t>1.1</a:t>
            </a:r>
          </a:p>
        </p:txBody>
      </p:sp>
      <p:sp>
        <p:nvSpPr>
          <p:cNvPr id="7" name="Text Box 3"/>
          <p:cNvSpPr txBox="1">
            <a:spLocks noChangeArrowheads="1"/>
          </p:cNvSpPr>
          <p:nvPr/>
        </p:nvSpPr>
        <p:spPr bwMode="auto">
          <a:xfrm>
            <a:off x="228600" y="1447800"/>
            <a:ext cx="8548205" cy="892175"/>
          </a:xfrm>
          <a:prstGeom prst="rect">
            <a:avLst/>
          </a:prstGeom>
          <a:noFill/>
          <a:ln w="9525">
            <a:noFill/>
            <a:round/>
            <a:headEnd/>
            <a:tailEnd/>
          </a:ln>
        </p:spPr>
        <p:txBody>
          <a:bodyPr/>
          <a:lstStyle/>
          <a:p>
            <a:pPr>
              <a:spcBef>
                <a:spcPts val="700"/>
              </a:spcBef>
              <a:buClr>
                <a:srgbClr val="437085"/>
              </a:buClr>
              <a:buSzPct val="10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2600" dirty="0">
                <a:solidFill>
                  <a:srgbClr val="000000"/>
                </a:solidFill>
                <a:latin typeface="Calibri" charset="0"/>
              </a:rPr>
              <a:t>Άρα</a:t>
            </a:r>
            <a:r>
              <a:rPr lang="en-US" sz="2600" dirty="0">
                <a:solidFill>
                  <a:srgbClr val="000000"/>
                </a:solidFill>
                <a:latin typeface="Calibri" charset="0"/>
              </a:rPr>
              <a:t>: </a:t>
            </a:r>
            <a:r>
              <a:rPr lang="el-GR" sz="2600" dirty="0">
                <a:solidFill>
                  <a:srgbClr val="000000"/>
                </a:solidFill>
                <a:latin typeface="Calibri" charset="0"/>
              </a:rPr>
              <a:t>Το κείμενο στην άγκυρα αποτελεί καλύτερη περιγραφή του περιεχομένου της σελίδας από ό</a:t>
            </a:r>
            <a:r>
              <a:rPr lang="en-US" sz="2600" dirty="0">
                <a:solidFill>
                  <a:srgbClr val="000000"/>
                </a:solidFill>
                <a:latin typeface="Calibri" charset="0"/>
              </a:rPr>
              <a:t>,</a:t>
            </a:r>
            <a:r>
              <a:rPr lang="el-GR" sz="2600" dirty="0">
                <a:solidFill>
                  <a:srgbClr val="000000"/>
                </a:solidFill>
                <a:latin typeface="Calibri" charset="0"/>
              </a:rPr>
              <a:t>τι το περιεχόμενό της</a:t>
            </a:r>
            <a:endParaRPr lang="en-US" sz="2600" dirty="0">
              <a:solidFill>
                <a:srgbClr val="000000"/>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600" dirty="0">
              <a:solidFill>
                <a:schemeClr val="tx1"/>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600" dirty="0">
              <a:solidFill>
                <a:schemeClr val="tx1"/>
              </a:solidFill>
              <a:latin typeface="Calibri" charset="0"/>
            </a:endParaRPr>
          </a:p>
          <a:p>
            <a:pPr marL="736600" lvl="1" indent="-279400">
              <a:spcBef>
                <a:spcPts val="600"/>
              </a:spcBef>
              <a:buClr>
                <a:srgbClr val="357E69"/>
              </a:buClr>
              <a:buSzPct val="100000"/>
              <a:buFont typeface="Times New Roman" pitchFamily="16" charset="0"/>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600" dirty="0">
              <a:solidFill>
                <a:schemeClr val="tx1"/>
              </a:solidFill>
              <a:latin typeface="Calibri" charset="0"/>
            </a:endParaRPr>
          </a:p>
          <a:p>
            <a:pPr marL="736600" lvl="1" indent="-279400">
              <a:spcBef>
                <a:spcPts val="600"/>
              </a:spcBef>
              <a:buSzPct val="10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600" dirty="0">
              <a:solidFill>
                <a:schemeClr val="tx1"/>
              </a:solidFill>
              <a:latin typeface="Calibri" charset="0"/>
            </a:endParaRPr>
          </a:p>
        </p:txBody>
      </p:sp>
      <p:sp>
        <p:nvSpPr>
          <p:cNvPr id="6" name="Rectangle 3"/>
          <p:cNvSpPr txBox="1">
            <a:spLocks noChangeArrowheads="1"/>
          </p:cNvSpPr>
          <p:nvPr/>
        </p:nvSpPr>
        <p:spPr bwMode="auto">
          <a:xfrm>
            <a:off x="228600" y="2362200"/>
            <a:ext cx="8686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
                <a:srgbClr val="C00000"/>
              </a:buClr>
            </a:pPr>
            <a:r>
              <a:rPr lang="el-GR" sz="2400" dirty="0">
                <a:solidFill>
                  <a:schemeClr val="accent6">
                    <a:lumMod val="50000"/>
                  </a:schemeClr>
                </a:solidFill>
              </a:rPr>
              <a:t>Όταν κατασκευάζουμε το ευρετήριο για ένα έγγραφο </a:t>
            </a:r>
            <a:r>
              <a:rPr lang="en-US" sz="2400" i="1" dirty="0">
                <a:solidFill>
                  <a:schemeClr val="accent6">
                    <a:lumMod val="50000"/>
                  </a:schemeClr>
                </a:solidFill>
              </a:rPr>
              <a:t>D</a:t>
            </a:r>
            <a:r>
              <a:rPr lang="en-US" sz="2400" dirty="0">
                <a:solidFill>
                  <a:schemeClr val="accent6">
                    <a:lumMod val="50000"/>
                  </a:schemeClr>
                </a:solidFill>
              </a:rPr>
              <a:t>, </a:t>
            </a:r>
            <a:r>
              <a:rPr lang="el-GR" sz="2400" dirty="0">
                <a:solidFill>
                  <a:schemeClr val="accent6">
                    <a:lumMod val="50000"/>
                  </a:schemeClr>
                </a:solidFill>
              </a:rPr>
              <a:t>συμπεριλαμβάνουμε</a:t>
            </a:r>
            <a:r>
              <a:rPr lang="en-US" sz="2400" dirty="0">
                <a:solidFill>
                  <a:schemeClr val="accent6">
                    <a:lumMod val="50000"/>
                  </a:schemeClr>
                </a:solidFill>
              </a:rPr>
              <a:t> (</a:t>
            </a:r>
            <a:r>
              <a:rPr lang="el-GR" sz="2400" dirty="0">
                <a:solidFill>
                  <a:schemeClr val="accent6">
                    <a:lumMod val="50000"/>
                  </a:schemeClr>
                </a:solidFill>
              </a:rPr>
              <a:t>με κάποιο βάρος</a:t>
            </a:r>
            <a:r>
              <a:rPr lang="en-US" sz="2400" dirty="0">
                <a:solidFill>
                  <a:schemeClr val="accent6">
                    <a:lumMod val="50000"/>
                  </a:schemeClr>
                </a:solidFill>
              </a:rPr>
              <a:t>) </a:t>
            </a:r>
            <a:r>
              <a:rPr lang="el-GR" sz="2400" dirty="0">
                <a:solidFill>
                  <a:schemeClr val="accent6">
                    <a:lumMod val="50000"/>
                  </a:schemeClr>
                </a:solidFill>
              </a:rPr>
              <a:t>και το κείμενο της άγκυρας των συνδέσεων που δείχνουν στο </a:t>
            </a:r>
            <a:r>
              <a:rPr lang="en-US" sz="2400" i="1" dirty="0">
                <a:solidFill>
                  <a:schemeClr val="accent6">
                    <a:lumMod val="50000"/>
                  </a:schemeClr>
                </a:solidFill>
              </a:rPr>
              <a:t>D</a:t>
            </a:r>
            <a:r>
              <a:rPr lang="en-US" sz="2400" dirty="0">
                <a:solidFill>
                  <a:schemeClr val="accent6">
                    <a:lumMod val="50000"/>
                  </a:schemeClr>
                </a:solidFill>
              </a:rPr>
              <a:t>.</a:t>
            </a:r>
          </a:p>
        </p:txBody>
      </p:sp>
      <p:sp>
        <p:nvSpPr>
          <p:cNvPr id="8" name="AutoShape 4"/>
          <p:cNvSpPr>
            <a:spLocks noChangeArrowheads="1"/>
          </p:cNvSpPr>
          <p:nvPr/>
        </p:nvSpPr>
        <p:spPr bwMode="auto">
          <a:xfrm>
            <a:off x="1939922" y="4789962"/>
            <a:ext cx="135518" cy="3048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en-US"/>
          </a:p>
        </p:txBody>
      </p:sp>
      <p:sp>
        <p:nvSpPr>
          <p:cNvPr id="9" name="AutoShape 5"/>
          <p:cNvSpPr>
            <a:spLocks noChangeArrowheads="1"/>
          </p:cNvSpPr>
          <p:nvPr/>
        </p:nvSpPr>
        <p:spPr bwMode="auto">
          <a:xfrm>
            <a:off x="5046546" y="3799362"/>
            <a:ext cx="2134294" cy="571498"/>
          </a:xfrm>
          <a:prstGeom prst="flowChart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20000"/>
              </a:spcBef>
            </a:pPr>
            <a:r>
              <a:rPr lang="en-US" dirty="0">
                <a:latin typeface="Rockwell" pitchFamily="18" charset="0"/>
              </a:rPr>
              <a:t>www.ibm.com</a:t>
            </a:r>
            <a:endParaRPr lang="en-US" sz="1400" dirty="0">
              <a:latin typeface="Rockwell" pitchFamily="18" charset="0"/>
            </a:endParaRPr>
          </a:p>
        </p:txBody>
      </p:sp>
      <p:sp>
        <p:nvSpPr>
          <p:cNvPr id="10" name="AutoShape 6"/>
          <p:cNvSpPr>
            <a:spLocks noChangeArrowheads="1"/>
          </p:cNvSpPr>
          <p:nvPr/>
        </p:nvSpPr>
        <p:spPr bwMode="auto">
          <a:xfrm>
            <a:off x="838200" y="3581400"/>
            <a:ext cx="2790825" cy="566309"/>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a:spcBef>
                <a:spcPct val="20000"/>
              </a:spcBef>
            </a:pPr>
            <a:r>
              <a:rPr lang="en-US" sz="1400" dirty="0">
                <a:latin typeface="Rockwell" pitchFamily="18" charset="0"/>
              </a:rPr>
              <a:t>Armonk, NY-based computer</a:t>
            </a:r>
          </a:p>
          <a:p>
            <a:pPr algn="ctr">
              <a:spcBef>
                <a:spcPct val="20000"/>
              </a:spcBef>
            </a:pPr>
            <a:r>
              <a:rPr lang="en-US" sz="1400" dirty="0">
                <a:latin typeface="Rockwell" pitchFamily="18" charset="0"/>
              </a:rPr>
              <a:t>giant </a:t>
            </a:r>
            <a:r>
              <a:rPr lang="en-US" sz="1400" u="sng" dirty="0">
                <a:solidFill>
                  <a:srgbClr val="3333CC"/>
                </a:solidFill>
                <a:latin typeface="Rockwell" pitchFamily="18" charset="0"/>
              </a:rPr>
              <a:t>IBM</a:t>
            </a:r>
            <a:r>
              <a:rPr lang="en-US" sz="1400" dirty="0">
                <a:latin typeface="Rockwell" pitchFamily="18" charset="0"/>
              </a:rPr>
              <a:t> announced today</a:t>
            </a:r>
          </a:p>
        </p:txBody>
      </p:sp>
      <p:cxnSp>
        <p:nvCxnSpPr>
          <p:cNvPr id="11" name="AutoShape 7"/>
          <p:cNvCxnSpPr>
            <a:cxnSpLocks noChangeShapeType="1"/>
            <a:stCxn id="10" idx="2"/>
            <a:endCxn id="9" idx="1"/>
          </p:cNvCxnSpPr>
          <p:nvPr/>
        </p:nvCxnSpPr>
        <p:spPr bwMode="auto">
          <a:xfrm flipV="1">
            <a:off x="2233613" y="4085111"/>
            <a:ext cx="2812933" cy="6259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AutoShape 8"/>
          <p:cNvSpPr>
            <a:spLocks noChangeArrowheads="1"/>
          </p:cNvSpPr>
          <p:nvPr/>
        </p:nvSpPr>
        <p:spPr bwMode="auto">
          <a:xfrm>
            <a:off x="533400" y="4876800"/>
            <a:ext cx="2913639" cy="1083374"/>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spcBef>
                <a:spcPct val="20000"/>
              </a:spcBef>
            </a:pPr>
            <a:r>
              <a:rPr lang="en-US" sz="1400" dirty="0">
                <a:latin typeface="Rockwell" pitchFamily="18" charset="0"/>
              </a:rPr>
              <a:t>Joe’s computer hardware links</a:t>
            </a:r>
          </a:p>
          <a:p>
            <a:pPr>
              <a:spcBef>
                <a:spcPct val="20000"/>
              </a:spcBef>
            </a:pPr>
            <a:r>
              <a:rPr lang="en-US" sz="1400" u="sng" dirty="0">
                <a:solidFill>
                  <a:srgbClr val="3333CC"/>
                </a:solidFill>
                <a:latin typeface="Rockwell" pitchFamily="18" charset="0"/>
              </a:rPr>
              <a:t>Sun</a:t>
            </a:r>
          </a:p>
          <a:p>
            <a:pPr>
              <a:spcBef>
                <a:spcPct val="20000"/>
              </a:spcBef>
            </a:pPr>
            <a:r>
              <a:rPr lang="en-US" sz="1400" u="sng" dirty="0">
                <a:solidFill>
                  <a:srgbClr val="3333CC"/>
                </a:solidFill>
                <a:latin typeface="Rockwell" pitchFamily="18" charset="0"/>
              </a:rPr>
              <a:t>HP</a:t>
            </a:r>
          </a:p>
          <a:p>
            <a:pPr>
              <a:spcBef>
                <a:spcPct val="20000"/>
              </a:spcBef>
            </a:pPr>
            <a:r>
              <a:rPr lang="en-US" sz="1400" u="sng" dirty="0">
                <a:solidFill>
                  <a:srgbClr val="3333CC"/>
                </a:solidFill>
                <a:latin typeface="Rockwell" pitchFamily="18" charset="0"/>
              </a:rPr>
              <a:t>IBM</a:t>
            </a:r>
          </a:p>
        </p:txBody>
      </p:sp>
      <p:sp>
        <p:nvSpPr>
          <p:cNvPr id="13" name="Line 9"/>
          <p:cNvSpPr>
            <a:spLocks noChangeShapeType="1"/>
          </p:cNvSpPr>
          <p:nvPr/>
        </p:nvSpPr>
        <p:spPr bwMode="auto">
          <a:xfrm flipV="1">
            <a:off x="2438400" y="4267200"/>
            <a:ext cx="2574844" cy="5715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AutoShape 10"/>
          <p:cNvSpPr>
            <a:spLocks noChangeArrowheads="1"/>
          </p:cNvSpPr>
          <p:nvPr/>
        </p:nvSpPr>
        <p:spPr bwMode="auto">
          <a:xfrm>
            <a:off x="4665214" y="5035841"/>
            <a:ext cx="2706126" cy="566309"/>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a:spcBef>
                <a:spcPct val="20000"/>
              </a:spcBef>
            </a:pPr>
            <a:r>
              <a:rPr lang="en-US" sz="1400" u="sng" dirty="0">
                <a:solidFill>
                  <a:srgbClr val="3333CC"/>
                </a:solidFill>
                <a:latin typeface="Rockwell" pitchFamily="18" charset="0"/>
              </a:rPr>
              <a:t>Big Blue</a:t>
            </a:r>
            <a:r>
              <a:rPr lang="en-US" sz="1400" dirty="0">
                <a:solidFill>
                  <a:srgbClr val="3333CC"/>
                </a:solidFill>
                <a:latin typeface="Rockwell" pitchFamily="18" charset="0"/>
              </a:rPr>
              <a:t> </a:t>
            </a:r>
            <a:r>
              <a:rPr lang="en-US" sz="1400" dirty="0">
                <a:latin typeface="Rockwell" pitchFamily="18" charset="0"/>
              </a:rPr>
              <a:t>today announced</a:t>
            </a:r>
          </a:p>
          <a:p>
            <a:pPr algn="ctr">
              <a:spcBef>
                <a:spcPct val="20000"/>
              </a:spcBef>
            </a:pPr>
            <a:r>
              <a:rPr lang="en-US" sz="1400" dirty="0">
                <a:latin typeface="Rockwell" pitchFamily="18" charset="0"/>
              </a:rPr>
              <a:t>record profits for the quarter</a:t>
            </a:r>
          </a:p>
        </p:txBody>
      </p:sp>
      <p:sp>
        <p:nvSpPr>
          <p:cNvPr id="15" name="Line 11"/>
          <p:cNvSpPr>
            <a:spLocks noChangeShapeType="1"/>
          </p:cNvSpPr>
          <p:nvPr/>
        </p:nvSpPr>
        <p:spPr bwMode="auto">
          <a:xfrm flipV="1">
            <a:off x="5521322" y="4370860"/>
            <a:ext cx="135518" cy="4191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TextBox 15"/>
          <p:cNvSpPr txBox="1"/>
          <p:nvPr/>
        </p:nvSpPr>
        <p:spPr>
          <a:xfrm>
            <a:off x="2209800" y="5943600"/>
            <a:ext cx="6629400" cy="707886"/>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mn-lt"/>
              </a:rPr>
              <a:t> </a:t>
            </a:r>
            <a:r>
              <a:rPr lang="el-GR" sz="2000" dirty="0">
                <a:latin typeface="+mn-lt"/>
              </a:rPr>
              <a:t>Χρήση</a:t>
            </a:r>
            <a:r>
              <a:rPr lang="en-US" sz="2000" dirty="0">
                <a:latin typeface="+mn-lt"/>
              </a:rPr>
              <a:t> </a:t>
            </a:r>
            <a:r>
              <a:rPr lang="en-US" sz="2000" dirty="0" err="1">
                <a:latin typeface="+mn-lt"/>
              </a:rPr>
              <a:t>idf</a:t>
            </a:r>
            <a:r>
              <a:rPr lang="en-US" sz="2000" dirty="0">
                <a:latin typeface="+mn-lt"/>
              </a:rPr>
              <a:t> </a:t>
            </a:r>
            <a:r>
              <a:rPr lang="el-GR" sz="2000" dirty="0">
                <a:latin typeface="+mn-lt"/>
              </a:rPr>
              <a:t> για κοινούς όρους όπως </a:t>
            </a:r>
            <a:r>
              <a:rPr lang="en-US" sz="2000" dirty="0">
                <a:latin typeface="+mn-lt"/>
              </a:rPr>
              <a:t>Click, Here</a:t>
            </a:r>
          </a:p>
          <a:p>
            <a:pPr marL="342900" indent="-342900">
              <a:buFont typeface="Wingdings" panose="05000000000000000000" pitchFamily="2" charset="2"/>
              <a:buChar char="§"/>
            </a:pPr>
            <a:r>
              <a:rPr lang="en-US" sz="2000" dirty="0">
                <a:latin typeface="+mn-lt"/>
              </a:rPr>
              <a:t> </a:t>
            </a:r>
            <a:r>
              <a:rPr lang="el-GR" sz="2000" dirty="0">
                <a:latin typeface="+mn-lt"/>
              </a:rPr>
              <a:t>Επίσης</a:t>
            </a:r>
            <a:r>
              <a:rPr lang="en-US" sz="2000" dirty="0">
                <a:latin typeface="+mn-lt"/>
              </a:rPr>
              <a:t>, extended anchor text</a:t>
            </a:r>
            <a:endParaRPr lang="el-GR" sz="2000" dirty="0">
              <a:latin typeface="+mn-lt"/>
            </a:endParaRPr>
          </a:p>
        </p:txBody>
      </p:sp>
    </p:spTree>
    <p:extLst>
      <p:ext uri="{BB962C8B-B14F-4D97-AF65-F5344CB8AC3E}">
        <p14:creationId xmlns:p14="http://schemas.microsoft.com/office/powerpoint/2010/main" val="2175627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0518" y="319424"/>
            <a:ext cx="8305800" cy="914400"/>
          </a:xfrm>
        </p:spPr>
        <p:txBody>
          <a:bodyPr>
            <a:normAutofit/>
          </a:bodyPr>
          <a:lstStyle/>
          <a:p>
            <a:pPr eaLnBrk="1" hangingPunct="1"/>
            <a:r>
              <a:rPr lang="en-US" dirty="0">
                <a:solidFill>
                  <a:schemeClr val="accent6">
                    <a:lumMod val="75000"/>
                  </a:schemeClr>
                </a:solidFill>
                <a:ea typeface="ＭＳ Ｐゴシック" charset="-128"/>
              </a:rPr>
              <a:t>Google Bombs</a:t>
            </a:r>
          </a:p>
        </p:txBody>
      </p:sp>
      <p:sp>
        <p:nvSpPr>
          <p:cNvPr id="19461" name="Slide Number Placeholder 4"/>
          <p:cNvSpPr>
            <a:spLocks noGrp="1"/>
          </p:cNvSpPr>
          <p:nvPr>
            <p:ph type="sldNum" sz="quarter" idx="12"/>
          </p:nvPr>
        </p:nvSpPr>
        <p:spPr bwMode="auto">
          <a:noFill/>
          <a:ln>
            <a:miter lim="800000"/>
            <a:headEnd/>
            <a:tailEnd/>
          </a:ln>
        </p:spPr>
        <p:txBody>
          <a:bodyPr/>
          <a:lstStyle/>
          <a:p>
            <a:fld id="{C9EEEC20-F58C-4FD5-A057-A73445E721DF}" type="slidenum">
              <a:rPr lang="en-US"/>
              <a:pPr/>
              <a:t>35</a:t>
            </a:fld>
            <a:endParaRPr lang="en-US"/>
          </a:p>
        </p:txBody>
      </p:sp>
      <p:sp>
        <p:nvSpPr>
          <p:cNvPr id="19460" name="TextBox 4"/>
          <p:cNvSpPr txBox="1">
            <a:spLocks noChangeArrowheads="1"/>
          </p:cNvSpPr>
          <p:nvPr/>
        </p:nvSpPr>
        <p:spPr bwMode="auto">
          <a:xfrm>
            <a:off x="7620000" y="-33546"/>
            <a:ext cx="1066318" cy="338554"/>
          </a:xfrm>
          <a:prstGeom prst="rect">
            <a:avLst/>
          </a:prstGeom>
          <a:noFill/>
          <a:ln w="9525">
            <a:noFill/>
            <a:miter lim="800000"/>
            <a:headEnd/>
            <a:tailEnd/>
          </a:ln>
        </p:spPr>
        <p:txBody>
          <a:bodyPr wrap="none" anchor="ctr">
            <a:spAutoFit/>
          </a:bodyPr>
          <a:lstStyle/>
          <a:p>
            <a:r>
              <a:rPr lang="el-GR" sz="1600" dirty="0" err="1"/>
              <a:t>Κεφ</a:t>
            </a:r>
            <a:r>
              <a:rPr lang="el-GR" sz="1600" dirty="0"/>
              <a:t> 2</a:t>
            </a:r>
            <a:r>
              <a:rPr lang="en-US" sz="1600" dirty="0"/>
              <a:t>1.1</a:t>
            </a:r>
          </a:p>
        </p:txBody>
      </p:sp>
      <p:sp>
        <p:nvSpPr>
          <p:cNvPr id="2" name="TextBox 1"/>
          <p:cNvSpPr txBox="1"/>
          <p:nvPr/>
        </p:nvSpPr>
        <p:spPr>
          <a:xfrm>
            <a:off x="265977" y="1371600"/>
            <a:ext cx="8420341" cy="954107"/>
          </a:xfrm>
          <a:prstGeom prst="rect">
            <a:avLst/>
          </a:prstGeom>
          <a:noFill/>
        </p:spPr>
        <p:txBody>
          <a:bodyPr wrap="square" rtlCol="0">
            <a:spAutoFit/>
          </a:bodyPr>
          <a:lstStyle/>
          <a:p>
            <a:pPr algn="just"/>
            <a:r>
              <a:rPr lang="en-US" sz="2800" dirty="0">
                <a:solidFill>
                  <a:schemeClr val="accent6">
                    <a:lumMod val="75000"/>
                  </a:schemeClr>
                </a:solidFill>
                <a:latin typeface="Calibri" charset="0"/>
              </a:rPr>
              <a:t>Google bomb</a:t>
            </a:r>
            <a:r>
              <a:rPr lang="el-GR" sz="2800" dirty="0">
                <a:solidFill>
                  <a:srgbClr val="000000"/>
                </a:solidFill>
                <a:latin typeface="Calibri" charset="0"/>
              </a:rPr>
              <a:t>:</a:t>
            </a:r>
            <a:r>
              <a:rPr lang="en-US" sz="2800" dirty="0">
                <a:solidFill>
                  <a:srgbClr val="000000"/>
                </a:solidFill>
                <a:latin typeface="Calibri" charset="0"/>
              </a:rPr>
              <a:t> </a:t>
            </a:r>
            <a:r>
              <a:rPr lang="el-GR" sz="2800" dirty="0">
                <a:solidFill>
                  <a:srgbClr val="000000"/>
                </a:solidFill>
                <a:latin typeface="Calibri" charset="0"/>
              </a:rPr>
              <a:t>μια αναζήτηση με «κακά» αποτελέσματα εξαιτίας κακόβουλης χρήσης κειμένου άγκυρας</a:t>
            </a:r>
            <a:endParaRPr lang="en-US" sz="2800" dirty="0">
              <a:solidFill>
                <a:srgbClr val="000000"/>
              </a:solidFill>
              <a:latin typeface="Calibri" charset="0"/>
            </a:endParaRPr>
          </a:p>
        </p:txBody>
      </p:sp>
      <p:sp>
        <p:nvSpPr>
          <p:cNvPr id="3" name="TextBox 2"/>
          <p:cNvSpPr txBox="1"/>
          <p:nvPr/>
        </p:nvSpPr>
        <p:spPr>
          <a:xfrm>
            <a:off x="380518" y="2655889"/>
            <a:ext cx="8686800" cy="3672800"/>
          </a:xfrm>
          <a:prstGeom prst="rect">
            <a:avLst/>
          </a:prstGeom>
          <a:noFill/>
        </p:spPr>
        <p:txBody>
          <a:bodyPr wrap="square" rtlCol="0">
            <a:spAutoFit/>
          </a:bodyPr>
          <a:lstStyle/>
          <a:p>
            <a:pPr eaLnBrk="1" hangingPunct="1"/>
            <a:r>
              <a:rPr lang="el-GR" dirty="0">
                <a:solidFill>
                  <a:srgbClr val="000000"/>
                </a:solidFill>
                <a:latin typeface="+mn-lt"/>
              </a:rPr>
              <a:t>Η </a:t>
            </a:r>
            <a:r>
              <a:rPr lang="en-US" dirty="0">
                <a:solidFill>
                  <a:srgbClr val="000000"/>
                </a:solidFill>
                <a:latin typeface="+mn-lt"/>
              </a:rPr>
              <a:t>Google </a:t>
            </a:r>
            <a:r>
              <a:rPr lang="el-GR" dirty="0">
                <a:solidFill>
                  <a:srgbClr val="000000"/>
                </a:solidFill>
                <a:latin typeface="+mn-lt"/>
              </a:rPr>
              <a:t>εισήγαγε μια νέα συνάρτηση βαρών το Ιανουάριο του 2007</a:t>
            </a:r>
          </a:p>
          <a:p>
            <a:pPr marL="342900" indent="-342900" eaLnBrk="1" hangingPunct="1">
              <a:buFont typeface="Wingdings" panose="05000000000000000000" pitchFamily="2" charset="2"/>
              <a:buChar char="§"/>
            </a:pPr>
            <a:r>
              <a:rPr lang="el-GR" sz="2000" i="1" dirty="0">
                <a:solidFill>
                  <a:srgbClr val="C00000"/>
                </a:solidFill>
                <a:latin typeface="+mn-lt"/>
              </a:rPr>
              <a:t>Βάρος στο κείμενο άγκυρας ανάλογα με την εγκυρότητα/κύρος της σελίδα που το περιέχει </a:t>
            </a:r>
          </a:p>
          <a:p>
            <a:pPr marL="800100" lvl="1" indent="-342900">
              <a:buFont typeface="Wingdings" panose="05000000000000000000" pitchFamily="2" charset="2"/>
              <a:buChar char="§"/>
            </a:pPr>
            <a:r>
              <a:rPr lang="el-GR" sz="1800" dirty="0">
                <a:latin typeface="+mn-lt"/>
              </a:rPr>
              <a:t>	</a:t>
            </a:r>
            <a:r>
              <a:rPr lang="en-US" sz="1400" dirty="0">
                <a:latin typeface="+mn-lt"/>
              </a:rPr>
              <a:t>Miserable failure (Bush 2004)</a:t>
            </a:r>
            <a:endParaRPr lang="el-GR" sz="1400" dirty="0">
              <a:latin typeface="+mn-lt"/>
            </a:endParaRPr>
          </a:p>
          <a:p>
            <a:pPr marL="336550" indent="-336550">
              <a:spcBef>
                <a:spcPts val="700"/>
              </a:spcBef>
              <a:buClr>
                <a:srgbClr val="437085"/>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solidFill>
                  <a:schemeClr val="tx2">
                    <a:lumMod val="50000"/>
                  </a:schemeClr>
                </a:solidFill>
                <a:latin typeface="+mn-lt"/>
              </a:rPr>
              <a:t>Ακόμα κάποια υπόλοιπα</a:t>
            </a:r>
            <a:r>
              <a:rPr lang="en-US" dirty="0">
                <a:latin typeface="+mn-lt"/>
              </a:rPr>
              <a:t>: [dangerous cult] </a:t>
            </a:r>
            <a:r>
              <a:rPr lang="el-GR" dirty="0">
                <a:latin typeface="+mn-lt"/>
              </a:rPr>
              <a:t>στο</a:t>
            </a:r>
            <a:r>
              <a:rPr lang="en-US" dirty="0">
                <a:latin typeface="+mn-lt"/>
              </a:rPr>
              <a:t> Google, Bing, Yahoo</a:t>
            </a:r>
          </a:p>
          <a:p>
            <a:pPr marL="736600" lvl="1" indent="-279400">
              <a:spcBef>
                <a:spcPts val="600"/>
              </a:spcBef>
              <a:buClr>
                <a:srgbClr val="357E69"/>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200" dirty="0">
                <a:latin typeface="+mn-lt"/>
              </a:rPr>
              <a:t>the Church of Scientology</a:t>
            </a:r>
          </a:p>
          <a:p>
            <a:pPr marL="336550" indent="-336550">
              <a:spcBef>
                <a:spcPts val="700"/>
              </a:spcBef>
              <a:buClr>
                <a:srgbClr val="437085"/>
              </a:buClr>
              <a:buSzPct val="100000"/>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dirty="0">
                <a:solidFill>
                  <a:srgbClr val="000000"/>
                </a:solidFill>
                <a:latin typeface="+mn-lt"/>
              </a:rPr>
              <a:t>Defused Google bombs: </a:t>
            </a:r>
            <a:r>
              <a:rPr lang="en-US" sz="1600" dirty="0">
                <a:solidFill>
                  <a:srgbClr val="000000"/>
                </a:solidFill>
                <a:latin typeface="+mn-lt"/>
              </a:rPr>
              <a:t>[dumb </a:t>
            </a:r>
            <a:r>
              <a:rPr lang="en-US" sz="1600" dirty="0" err="1">
                <a:solidFill>
                  <a:srgbClr val="000000"/>
                </a:solidFill>
                <a:latin typeface="+mn-lt"/>
              </a:rPr>
              <a:t>motherf</a:t>
            </a:r>
            <a:r>
              <a:rPr lang="en-US" sz="1600" dirty="0">
                <a:solidFill>
                  <a:srgbClr val="000000"/>
                </a:solidFill>
                <a:latin typeface="+mn-lt"/>
              </a:rPr>
              <a:t>…], [who is a failure?], [evil empire] [cheerful achievement]</a:t>
            </a:r>
            <a:endParaRPr lang="en-US" sz="1600" dirty="0">
              <a:latin typeface="+mn-lt"/>
            </a:endParaRPr>
          </a:p>
        </p:txBody>
      </p:sp>
    </p:spTree>
    <p:extLst>
      <p:ext uri="{BB962C8B-B14F-4D97-AF65-F5344CB8AC3E}">
        <p14:creationId xmlns:p14="http://schemas.microsoft.com/office/powerpoint/2010/main" val="3159893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l-GR" dirty="0">
                <a:solidFill>
                  <a:schemeClr val="accent6">
                    <a:lumMod val="75000"/>
                  </a:schemeClr>
                </a:solidFill>
              </a:rPr>
              <a:t>Κείμενο Άγκυρας</a:t>
            </a:r>
            <a:endParaRPr lang="en-US" dirty="0">
              <a:solidFill>
                <a:schemeClr val="accent6">
                  <a:lumMod val="75000"/>
                </a:schemeClr>
              </a:solidFill>
            </a:endParaRPr>
          </a:p>
        </p:txBody>
      </p:sp>
      <p:sp>
        <p:nvSpPr>
          <p:cNvPr id="29699" name="Rectangle 3"/>
          <p:cNvSpPr>
            <a:spLocks noGrp="1" noChangeArrowheads="1"/>
          </p:cNvSpPr>
          <p:nvPr>
            <p:ph idx="1"/>
          </p:nvPr>
        </p:nvSpPr>
        <p:spPr/>
        <p:txBody>
          <a:bodyPr/>
          <a:lstStyle/>
          <a:p>
            <a:pPr eaLnBrk="1" hangingPunct="1"/>
            <a:r>
              <a:rPr lang="el-GR" sz="3200" dirty="0"/>
              <a:t>Άλλες εφαρμογές</a:t>
            </a:r>
            <a:endParaRPr lang="en-US" sz="3200" dirty="0"/>
          </a:p>
          <a:p>
            <a:pPr lvl="1" eaLnBrk="1" hangingPunct="1"/>
            <a:r>
              <a:rPr lang="el-GR" sz="3200" dirty="0"/>
              <a:t>Απόδοση βαρών/φιλτράρισμα στο </a:t>
            </a:r>
            <a:r>
              <a:rPr lang="el-GR" sz="3200" dirty="0" err="1"/>
              <a:t>γράφο</a:t>
            </a:r>
            <a:endParaRPr lang="en-US" sz="3200" dirty="0"/>
          </a:p>
          <a:p>
            <a:pPr lvl="1" eaLnBrk="1" hangingPunct="1"/>
            <a:r>
              <a:rPr lang="el-GR" sz="3200" dirty="0"/>
              <a:t>Για δημιουργία περιλήψεων μιας σελίδας</a:t>
            </a:r>
            <a:endParaRPr lang="en-US" sz="2800" dirty="0"/>
          </a:p>
        </p:txBody>
      </p:sp>
      <p:sp>
        <p:nvSpPr>
          <p:cNvPr id="29700" name="TextBox 4"/>
          <p:cNvSpPr txBox="1">
            <a:spLocks noChangeArrowheads="1"/>
          </p:cNvSpPr>
          <p:nvPr/>
        </p:nvSpPr>
        <p:spPr bwMode="auto">
          <a:xfrm>
            <a:off x="7620000" y="-33546"/>
            <a:ext cx="1327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itchFamily="34" charset="0"/>
                <a:ea typeface="Arial Unicode MS" pitchFamily="34" charset="-128"/>
                <a:cs typeface="Arial Unicode MS" pitchFamily="34" charset="-128"/>
              </a:defRPr>
            </a:lvl1pPr>
            <a:lvl2pPr marL="742950" indent="-285750" eaLnBrk="0" hangingPunct="0">
              <a:defRPr sz="2400">
                <a:solidFill>
                  <a:schemeClr val="tx1"/>
                </a:solidFill>
                <a:latin typeface="Lucida Sans" pitchFamily="34" charset="0"/>
                <a:ea typeface="Arial Unicode MS" pitchFamily="34" charset="-128"/>
                <a:cs typeface="Arial Unicode MS" pitchFamily="34" charset="-128"/>
              </a:defRPr>
            </a:lvl2pPr>
            <a:lvl3pPr marL="1143000" indent="-228600" eaLnBrk="0" hangingPunct="0">
              <a:defRPr sz="2400">
                <a:solidFill>
                  <a:schemeClr val="tx1"/>
                </a:solidFill>
                <a:latin typeface="Lucida Sans" pitchFamily="34" charset="0"/>
                <a:ea typeface="Arial Unicode MS" pitchFamily="34" charset="-128"/>
                <a:cs typeface="Arial Unicode MS" pitchFamily="34" charset="-128"/>
              </a:defRPr>
            </a:lvl3pPr>
            <a:lvl4pPr marL="1600200" indent="-228600" eaLnBrk="0" hangingPunct="0">
              <a:defRPr sz="2400">
                <a:solidFill>
                  <a:schemeClr val="tx1"/>
                </a:solidFill>
                <a:latin typeface="Lucida Sans" pitchFamily="34" charset="0"/>
                <a:ea typeface="Arial Unicode MS" pitchFamily="34" charset="-128"/>
                <a:cs typeface="Arial Unicode MS" pitchFamily="34" charset="-128"/>
              </a:defRPr>
            </a:lvl4pPr>
            <a:lvl5pPr marL="2057400" indent="-228600" eaLnBrk="0" hangingPunct="0">
              <a:defRPr sz="2400">
                <a:solidFill>
                  <a:schemeClr val="tx1"/>
                </a:solidFill>
                <a:latin typeface="Lucida Sans"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Arial Unicode MS" pitchFamily="34" charset="-128"/>
                <a:cs typeface="Arial Unicode MS" pitchFamily="34" charset="-128"/>
              </a:defRPr>
            </a:lvl9pPr>
          </a:lstStyle>
          <a:p>
            <a:pPr eaLnBrk="1" hangingPunct="1"/>
            <a:r>
              <a:rPr lang="el-GR" sz="1600" dirty="0" err="1"/>
              <a:t>Κεφ</a:t>
            </a:r>
            <a:r>
              <a:rPr lang="en-US" sz="1600" dirty="0"/>
              <a:t>. 21.1.1</a:t>
            </a:r>
          </a:p>
        </p:txBody>
      </p:sp>
    </p:spTree>
    <p:extLst>
      <p:ext uri="{BB962C8B-B14F-4D97-AF65-F5344CB8AC3E}">
        <p14:creationId xmlns:p14="http://schemas.microsoft.com/office/powerpoint/2010/main" val="253291418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l-GR" dirty="0">
                <a:solidFill>
                  <a:schemeClr val="accent6">
                    <a:lumMod val="75000"/>
                  </a:schemeClr>
                </a:solidFill>
              </a:rPr>
              <a:t>Υπόθεση </a:t>
            </a:r>
            <a:r>
              <a:rPr lang="en-US" dirty="0">
                <a:solidFill>
                  <a:schemeClr val="accent6">
                    <a:lumMod val="75000"/>
                  </a:schemeClr>
                </a:solidFill>
              </a:rPr>
              <a:t> 2: annotation of target</a:t>
            </a:r>
          </a:p>
        </p:txBody>
      </p:sp>
      <p:sp>
        <p:nvSpPr>
          <p:cNvPr id="4" name="Slide Number Placeholder 3"/>
          <p:cNvSpPr>
            <a:spLocks noGrp="1"/>
          </p:cNvSpPr>
          <p:nvPr>
            <p:ph type="sldNum" sz="quarter" idx="12"/>
          </p:nvPr>
        </p:nvSpPr>
        <p:spPr/>
        <p:txBody>
          <a:bodyPr/>
          <a:lstStyle/>
          <a:p>
            <a:pPr>
              <a:defRPr/>
            </a:pPr>
            <a:fld id="{5838F7F4-3A95-4FE3-9463-1B61255A37D4}" type="slidenum">
              <a:rPr lang="en-US" smtClean="0"/>
              <a:pPr>
                <a:defRPr/>
              </a:pPr>
              <a:t>37</a:t>
            </a:fld>
            <a:endParaRPr lang="en-US"/>
          </a:p>
        </p:txBody>
      </p:sp>
      <p:pic>
        <p:nvPicPr>
          <p:cNvPr id="25604" name="Picture 7" descr="PPT242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71600"/>
            <a:ext cx="5991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5257800" y="1447800"/>
            <a:ext cx="685800" cy="304800"/>
          </a:xfrm>
          <a:prstGeom prst="ellipse">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11"/>
          <p:cNvGrpSpPr>
            <a:grpSpLocks/>
          </p:cNvGrpSpPr>
          <p:nvPr/>
        </p:nvGrpSpPr>
        <p:grpSpPr bwMode="auto">
          <a:xfrm>
            <a:off x="609600" y="2590800"/>
            <a:ext cx="7858125" cy="4010025"/>
            <a:chOff x="643428" y="2895600"/>
            <a:chExt cx="7857143" cy="4009553"/>
          </a:xfrm>
        </p:grpSpPr>
        <p:pic>
          <p:nvPicPr>
            <p:cNvPr id="25607" name="Picture 8" descr="PPT242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28" y="3124200"/>
              <a:ext cx="7857143" cy="37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wn Arrow 10"/>
            <p:cNvSpPr/>
            <p:nvPr/>
          </p:nvSpPr>
          <p:spPr>
            <a:xfrm>
              <a:off x="3810094" y="2895600"/>
              <a:ext cx="1219048" cy="152382"/>
            </a:xfrm>
            <a:prstGeom prst="downArrow">
              <a:avLst/>
            </a:prstGeom>
            <a:solidFill>
              <a:srgbClr val="00A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522018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305008"/>
            <a:ext cx="8229600" cy="1143000"/>
          </a:xfrm>
        </p:spPr>
        <p:txBody>
          <a:bodyPr/>
          <a:lstStyle/>
          <a:p>
            <a:pPr algn="ctr"/>
            <a:r>
              <a:rPr lang="en-US" dirty="0">
                <a:solidFill>
                  <a:schemeClr val="accent6">
                    <a:lumMod val="75000"/>
                  </a:schemeClr>
                </a:solidFill>
              </a:rPr>
              <a:t>Search Engine Anatomy*</a:t>
            </a:r>
            <a:endParaRPr lang="el-GR"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38</a:t>
            </a:fld>
            <a:endParaRPr lang="el-GR" dirty="0"/>
          </a:p>
        </p:txBody>
      </p:sp>
      <p:sp>
        <p:nvSpPr>
          <p:cNvPr id="5"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t>Κεφ</a:t>
            </a:r>
            <a:r>
              <a:rPr lang="en-US" sz="1600" dirty="0"/>
              <a:t>. 19.</a:t>
            </a:r>
            <a:r>
              <a:rPr lang="el-GR" sz="1600" dirty="0"/>
              <a:t>1</a:t>
            </a: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88" y="1786562"/>
            <a:ext cx="3812217" cy="4238625"/>
          </a:xfrm>
          <a:prstGeom prst="rect">
            <a:avLst/>
          </a:prstGeom>
        </p:spPr>
      </p:pic>
      <p:sp>
        <p:nvSpPr>
          <p:cNvPr id="9" name="Rectangle 8"/>
          <p:cNvSpPr/>
          <p:nvPr/>
        </p:nvSpPr>
        <p:spPr>
          <a:xfrm>
            <a:off x="287283" y="6504131"/>
            <a:ext cx="8458200" cy="276999"/>
          </a:xfrm>
          <a:prstGeom prst="rect">
            <a:avLst/>
          </a:prstGeom>
        </p:spPr>
        <p:txBody>
          <a:bodyPr wrap="square">
            <a:spAutoFit/>
          </a:bodyPr>
          <a:lstStyle/>
          <a:p>
            <a:r>
              <a:rPr lang="en-US" sz="1200" b="1" i="1" dirty="0">
                <a:solidFill>
                  <a:schemeClr val="tx2">
                    <a:lumMod val="60000"/>
                    <a:lumOff val="40000"/>
                  </a:schemeClr>
                </a:solidFill>
                <a:latin typeface="+mn-lt"/>
              </a:rPr>
              <a:t>* The Anatomy of a Large-Scale </a:t>
            </a:r>
            <a:r>
              <a:rPr lang="en-US" sz="1200" b="1" i="1" dirty="0" err="1">
                <a:solidFill>
                  <a:schemeClr val="tx2">
                    <a:lumMod val="60000"/>
                    <a:lumOff val="40000"/>
                  </a:schemeClr>
                </a:solidFill>
                <a:latin typeface="+mn-lt"/>
              </a:rPr>
              <a:t>Hypertextual</a:t>
            </a:r>
            <a:r>
              <a:rPr lang="en-US" sz="1200" b="1" i="1" dirty="0">
                <a:solidFill>
                  <a:schemeClr val="tx2">
                    <a:lumMod val="60000"/>
                    <a:lumOff val="40000"/>
                  </a:schemeClr>
                </a:solidFill>
                <a:latin typeface="+mn-lt"/>
              </a:rPr>
              <a:t> Web Search Engine, Sergey </a:t>
            </a:r>
            <a:r>
              <a:rPr lang="en-US" sz="1200" b="1" i="1" dirty="0" err="1">
                <a:solidFill>
                  <a:schemeClr val="tx2">
                    <a:lumMod val="60000"/>
                    <a:lumOff val="40000"/>
                  </a:schemeClr>
                </a:solidFill>
                <a:latin typeface="+mn-lt"/>
              </a:rPr>
              <a:t>Brin</a:t>
            </a:r>
            <a:r>
              <a:rPr lang="en-US" sz="1200" b="1" i="1" dirty="0">
                <a:solidFill>
                  <a:schemeClr val="tx2">
                    <a:lumMod val="60000"/>
                    <a:lumOff val="40000"/>
                  </a:schemeClr>
                </a:solidFill>
                <a:latin typeface="+mn-lt"/>
              </a:rPr>
              <a:t> and Lawrence Page, 1998</a:t>
            </a:r>
            <a:endParaRPr lang="en-US" sz="1200" b="1" i="1" dirty="0">
              <a:solidFill>
                <a:schemeClr val="tx2">
                  <a:lumMod val="60000"/>
                  <a:lumOff val="40000"/>
                </a:schemeClr>
              </a:solidFill>
              <a:effectLst/>
              <a:latin typeface="+mn-lt"/>
            </a:endParaRPr>
          </a:p>
        </p:txBody>
      </p:sp>
      <p:sp>
        <p:nvSpPr>
          <p:cNvPr id="10" name="TextBox 9"/>
          <p:cNvSpPr txBox="1"/>
          <p:nvPr/>
        </p:nvSpPr>
        <p:spPr>
          <a:xfrm>
            <a:off x="4572000" y="1940815"/>
            <a:ext cx="4408641" cy="3785652"/>
          </a:xfrm>
          <a:prstGeom prst="rect">
            <a:avLst/>
          </a:prstGeom>
          <a:noFill/>
        </p:spPr>
        <p:txBody>
          <a:bodyPr wrap="square" rtlCol="0">
            <a:spAutoFit/>
          </a:bodyPr>
          <a:lstStyle/>
          <a:p>
            <a:r>
              <a:rPr lang="en-US" sz="1600" dirty="0" err="1">
                <a:solidFill>
                  <a:schemeClr val="accent2">
                    <a:lumMod val="75000"/>
                  </a:schemeClr>
                </a:solidFill>
                <a:latin typeface="+mn-lt"/>
              </a:rPr>
              <a:t>BigFiles</a:t>
            </a:r>
            <a:r>
              <a:rPr lang="en-US" sz="1600" dirty="0">
                <a:latin typeface="+mn-lt"/>
              </a:rPr>
              <a:t>: virtual files spanning multiple file systems </a:t>
            </a:r>
          </a:p>
          <a:p>
            <a:r>
              <a:rPr lang="en-US" sz="1600" dirty="0">
                <a:solidFill>
                  <a:schemeClr val="accent2">
                    <a:lumMod val="75000"/>
                  </a:schemeClr>
                </a:solidFill>
                <a:latin typeface="+mn-lt"/>
              </a:rPr>
              <a:t>Repository:</a:t>
            </a:r>
            <a:r>
              <a:rPr lang="en-US" sz="1600" dirty="0">
                <a:latin typeface="+mn-lt"/>
              </a:rPr>
              <a:t> full HTML of every web page</a:t>
            </a:r>
          </a:p>
          <a:p>
            <a:r>
              <a:rPr lang="en-US" sz="1600" dirty="0" err="1">
                <a:solidFill>
                  <a:schemeClr val="accent2">
                    <a:lumMod val="75000"/>
                  </a:schemeClr>
                </a:solidFill>
                <a:latin typeface="+mn-lt"/>
              </a:rPr>
              <a:t>DocIndex</a:t>
            </a:r>
            <a:r>
              <a:rPr lang="en-US" sz="1600" dirty="0">
                <a:latin typeface="+mn-lt"/>
              </a:rPr>
              <a:t>: info about files</a:t>
            </a:r>
          </a:p>
          <a:p>
            <a:endParaRPr lang="en-US" sz="1600" dirty="0">
              <a:latin typeface="+mn-lt"/>
            </a:endParaRPr>
          </a:p>
          <a:p>
            <a:r>
              <a:rPr lang="en-US" sz="1600" dirty="0">
                <a:solidFill>
                  <a:schemeClr val="accent2">
                    <a:lumMod val="75000"/>
                  </a:schemeClr>
                </a:solidFill>
                <a:latin typeface="+mn-lt"/>
              </a:rPr>
              <a:t>Indexer</a:t>
            </a:r>
          </a:p>
          <a:p>
            <a:r>
              <a:rPr lang="en-US" sz="1600" b="1" dirty="0">
                <a:solidFill>
                  <a:schemeClr val="accent2">
                    <a:lumMod val="75000"/>
                  </a:schemeClr>
                </a:solidFill>
                <a:latin typeface="+mn-lt"/>
              </a:rPr>
              <a:t>Hit list: </a:t>
            </a:r>
            <a:r>
              <a:rPr lang="en-US" sz="1600" dirty="0">
                <a:latin typeface="+mn-lt"/>
              </a:rPr>
              <a:t>list of occurrences of a particular word in a particular document including position, font, and capitalization (fancy (title, anchor, </a:t>
            </a:r>
            <a:r>
              <a:rPr lang="en-US" sz="1600" dirty="0" err="1">
                <a:latin typeface="+mn-lt"/>
              </a:rPr>
              <a:t>etc</a:t>
            </a:r>
            <a:r>
              <a:rPr lang="en-US" sz="1600" dirty="0">
                <a:latin typeface="+mn-lt"/>
              </a:rPr>
              <a:t>), plain) </a:t>
            </a:r>
          </a:p>
          <a:p>
            <a:r>
              <a:rPr lang="en-US" sz="1600" i="1" dirty="0">
                <a:solidFill>
                  <a:schemeClr val="tx2">
                    <a:lumMod val="60000"/>
                    <a:lumOff val="40000"/>
                  </a:schemeClr>
                </a:solidFill>
                <a:latin typeface="+mn-lt"/>
              </a:rPr>
              <a:t>a list of tokens per document</a:t>
            </a:r>
          </a:p>
          <a:p>
            <a:r>
              <a:rPr lang="en-US" sz="1600" dirty="0">
                <a:latin typeface="+mn-lt"/>
              </a:rPr>
              <a:t>Distributes the hits to </a:t>
            </a:r>
            <a:r>
              <a:rPr lang="en-US" sz="1600" dirty="0">
                <a:solidFill>
                  <a:schemeClr val="accent2">
                    <a:lumMod val="75000"/>
                  </a:schemeClr>
                </a:solidFill>
                <a:latin typeface="+mn-lt"/>
              </a:rPr>
              <a:t>Barrels</a:t>
            </a:r>
          </a:p>
          <a:p>
            <a:r>
              <a:rPr lang="en-US" sz="1600" dirty="0">
                <a:solidFill>
                  <a:schemeClr val="accent2">
                    <a:lumMod val="75000"/>
                  </a:schemeClr>
                </a:solidFill>
                <a:latin typeface="+mn-lt"/>
              </a:rPr>
              <a:t>partially sorted Forward index  (</a:t>
            </a:r>
            <a:r>
              <a:rPr lang="en-US" sz="1600" dirty="0">
                <a:latin typeface="+mn-lt"/>
              </a:rPr>
              <a:t>ranges of </a:t>
            </a:r>
            <a:r>
              <a:rPr lang="en-US" sz="1600" dirty="0" err="1">
                <a:latin typeface="+mn-lt"/>
              </a:rPr>
              <a:t>wordids</a:t>
            </a:r>
            <a:r>
              <a:rPr lang="en-US" sz="1600" dirty="0">
                <a:latin typeface="+mn-lt"/>
              </a:rPr>
              <a:t>)</a:t>
            </a:r>
            <a:r>
              <a:rPr lang="en-US" sz="1600" dirty="0">
                <a:solidFill>
                  <a:schemeClr val="accent2">
                    <a:lumMod val="75000"/>
                  </a:schemeClr>
                </a:solidFill>
                <a:latin typeface="+mn-lt"/>
              </a:rPr>
              <a:t> </a:t>
            </a:r>
          </a:p>
          <a:p>
            <a:r>
              <a:rPr lang="en-US" sz="1600" dirty="0">
                <a:solidFill>
                  <a:schemeClr val="accent2">
                    <a:lumMod val="75000"/>
                  </a:schemeClr>
                </a:solidFill>
                <a:latin typeface="+mn-lt"/>
              </a:rPr>
              <a:t>Sorter</a:t>
            </a:r>
            <a:r>
              <a:rPr lang="en-US" sz="1600" dirty="0">
                <a:latin typeface="+mn-lt"/>
              </a:rPr>
              <a:t> </a:t>
            </a:r>
          </a:p>
          <a:p>
            <a:r>
              <a:rPr lang="en-US" sz="1600" dirty="0">
                <a:latin typeface="+mn-lt"/>
              </a:rPr>
              <a:t>inverted index</a:t>
            </a:r>
          </a:p>
          <a:p>
            <a:endParaRPr lang="en-US" sz="1600" dirty="0">
              <a:latin typeface="+mn-lt"/>
            </a:endParaRPr>
          </a:p>
          <a:p>
            <a:r>
              <a:rPr lang="en-US" sz="1600" dirty="0">
                <a:latin typeface="+mn-lt"/>
              </a:rPr>
              <a:t>Anchors - </a:t>
            </a:r>
          </a:p>
        </p:txBody>
      </p:sp>
      <p:sp>
        <p:nvSpPr>
          <p:cNvPr id="3" name="Freeform 2"/>
          <p:cNvSpPr/>
          <p:nvPr/>
        </p:nvSpPr>
        <p:spPr>
          <a:xfrm>
            <a:off x="557695" y="1452605"/>
            <a:ext cx="3924766" cy="1280700"/>
          </a:xfrm>
          <a:custGeom>
            <a:avLst/>
            <a:gdLst>
              <a:gd name="connsiteX0" fmla="*/ 1461110 w 3924766"/>
              <a:gd name="connsiteY0" fmla="*/ 67437 h 1280700"/>
              <a:gd name="connsiteX1" fmla="*/ 332954 w 3924766"/>
              <a:gd name="connsiteY1" fmla="*/ 55561 h 1280700"/>
              <a:gd name="connsiteX2" fmla="*/ 445 w 3924766"/>
              <a:gd name="connsiteY2" fmla="*/ 720579 h 1280700"/>
              <a:gd name="connsiteX3" fmla="*/ 380456 w 3924766"/>
              <a:gd name="connsiteY3" fmla="*/ 1254969 h 1280700"/>
              <a:gd name="connsiteX4" fmla="*/ 1069224 w 3924766"/>
              <a:gd name="connsiteY4" fmla="*/ 1041213 h 1280700"/>
              <a:gd name="connsiteX5" fmla="*/ 2161754 w 3924766"/>
              <a:gd name="connsiteY5" fmla="*/ 1171842 h 1280700"/>
              <a:gd name="connsiteX6" fmla="*/ 2351760 w 3924766"/>
              <a:gd name="connsiteY6" fmla="*/ 1278720 h 1280700"/>
              <a:gd name="connsiteX7" fmla="*/ 3729297 w 3924766"/>
              <a:gd name="connsiteY7" fmla="*/ 1076839 h 1280700"/>
              <a:gd name="connsiteX8" fmla="*/ 3669921 w 3924766"/>
              <a:gd name="connsiteY8" fmla="*/ 316818 h 1280700"/>
              <a:gd name="connsiteX9" fmla="*/ 1461110 w 3924766"/>
              <a:gd name="connsiteY9" fmla="*/ 67437 h 128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766" h="1280700">
                <a:moveTo>
                  <a:pt x="1461110" y="67437"/>
                </a:moveTo>
                <a:cubicBezTo>
                  <a:pt x="904949" y="23894"/>
                  <a:pt x="576398" y="-53296"/>
                  <a:pt x="332954" y="55561"/>
                </a:cubicBezTo>
                <a:cubicBezTo>
                  <a:pt x="89510" y="164418"/>
                  <a:pt x="-7472" y="520678"/>
                  <a:pt x="445" y="720579"/>
                </a:cubicBezTo>
                <a:cubicBezTo>
                  <a:pt x="8362" y="920480"/>
                  <a:pt x="202326" y="1201530"/>
                  <a:pt x="380456" y="1254969"/>
                </a:cubicBezTo>
                <a:cubicBezTo>
                  <a:pt x="558586" y="1308408"/>
                  <a:pt x="772341" y="1055067"/>
                  <a:pt x="1069224" y="1041213"/>
                </a:cubicBezTo>
                <a:cubicBezTo>
                  <a:pt x="1366107" y="1027359"/>
                  <a:pt x="1947998" y="1132258"/>
                  <a:pt x="2161754" y="1171842"/>
                </a:cubicBezTo>
                <a:cubicBezTo>
                  <a:pt x="2375510" y="1211426"/>
                  <a:pt x="2090503" y="1294554"/>
                  <a:pt x="2351760" y="1278720"/>
                </a:cubicBezTo>
                <a:cubicBezTo>
                  <a:pt x="2613017" y="1262886"/>
                  <a:pt x="3509603" y="1237156"/>
                  <a:pt x="3729297" y="1076839"/>
                </a:cubicBezTo>
                <a:cubicBezTo>
                  <a:pt x="3948991" y="916522"/>
                  <a:pt x="4049931" y="485052"/>
                  <a:pt x="3669921" y="316818"/>
                </a:cubicBezTo>
                <a:cubicBezTo>
                  <a:pt x="3289911" y="148584"/>
                  <a:pt x="2017271" y="110980"/>
                  <a:pt x="1461110" y="67437"/>
                </a:cubicBezTo>
                <a:close/>
              </a:path>
            </a:pathLst>
          </a:cu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Freeform 3"/>
          <p:cNvSpPr/>
          <p:nvPr/>
        </p:nvSpPr>
        <p:spPr>
          <a:xfrm>
            <a:off x="320930" y="4071230"/>
            <a:ext cx="1699042" cy="2131207"/>
          </a:xfrm>
          <a:custGeom>
            <a:avLst/>
            <a:gdLst>
              <a:gd name="connsiteX0" fmla="*/ 914104 w 1699042"/>
              <a:gd name="connsiteY0" fmla="*/ 287014 h 2131207"/>
              <a:gd name="connsiteX1" fmla="*/ 47205 w 1699042"/>
              <a:gd name="connsiteY1" fmla="*/ 37632 h 2131207"/>
              <a:gd name="connsiteX2" fmla="*/ 154083 w 1699042"/>
              <a:gd name="connsiteY2" fmla="*/ 999534 h 2131207"/>
              <a:gd name="connsiteX3" fmla="*/ 486592 w 1699042"/>
              <a:gd name="connsiteY3" fmla="*/ 2092064 h 2131207"/>
              <a:gd name="connsiteX4" fmla="*/ 1662249 w 1699042"/>
              <a:gd name="connsiteY4" fmla="*/ 1830806 h 2131207"/>
              <a:gd name="connsiteX5" fmla="*/ 1365366 w 1699042"/>
              <a:gd name="connsiteY5" fmla="*/ 1272666 h 2131207"/>
              <a:gd name="connsiteX6" fmla="*/ 985356 w 1699042"/>
              <a:gd name="connsiteY6" fmla="*/ 453269 h 2131207"/>
              <a:gd name="connsiteX7" fmla="*/ 747849 w 1699042"/>
              <a:gd name="connsiteY7" fmla="*/ 203887 h 213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9042" h="2131207">
                <a:moveTo>
                  <a:pt x="914104" y="287014"/>
                </a:moveTo>
                <a:cubicBezTo>
                  <a:pt x="543989" y="102946"/>
                  <a:pt x="173875" y="-81121"/>
                  <a:pt x="47205" y="37632"/>
                </a:cubicBezTo>
                <a:cubicBezTo>
                  <a:pt x="-79465" y="156385"/>
                  <a:pt x="80852" y="657129"/>
                  <a:pt x="154083" y="999534"/>
                </a:cubicBezTo>
                <a:cubicBezTo>
                  <a:pt x="227314" y="1341939"/>
                  <a:pt x="235231" y="1953519"/>
                  <a:pt x="486592" y="2092064"/>
                </a:cubicBezTo>
                <a:cubicBezTo>
                  <a:pt x="737953" y="2230609"/>
                  <a:pt x="1515787" y="1967372"/>
                  <a:pt x="1662249" y="1830806"/>
                </a:cubicBezTo>
                <a:cubicBezTo>
                  <a:pt x="1808711" y="1694240"/>
                  <a:pt x="1478181" y="1502255"/>
                  <a:pt x="1365366" y="1272666"/>
                </a:cubicBezTo>
                <a:cubicBezTo>
                  <a:pt x="1252551" y="1043077"/>
                  <a:pt x="1088276" y="631399"/>
                  <a:pt x="985356" y="453269"/>
                </a:cubicBezTo>
                <a:cubicBezTo>
                  <a:pt x="882436" y="275139"/>
                  <a:pt x="815142" y="239513"/>
                  <a:pt x="747849" y="203887"/>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Freeform 7"/>
          <p:cNvSpPr/>
          <p:nvPr/>
        </p:nvSpPr>
        <p:spPr>
          <a:xfrm>
            <a:off x="567053" y="2456426"/>
            <a:ext cx="2035481" cy="1651259"/>
          </a:xfrm>
          <a:custGeom>
            <a:avLst/>
            <a:gdLst>
              <a:gd name="connsiteX0" fmla="*/ 1154869 w 2035481"/>
              <a:gd name="connsiteY0" fmla="*/ 96769 h 1651259"/>
              <a:gd name="connsiteX1" fmla="*/ 299846 w 2035481"/>
              <a:gd name="connsiteY1" fmla="*/ 571782 h 1651259"/>
              <a:gd name="connsiteX2" fmla="*/ 14838 w 2035481"/>
              <a:gd name="connsiteY2" fmla="*/ 1248675 h 1651259"/>
              <a:gd name="connsiteX3" fmla="*/ 691731 w 2035481"/>
              <a:gd name="connsiteY3" fmla="*/ 1640561 h 1651259"/>
              <a:gd name="connsiteX4" fmla="*/ 1392376 w 2035481"/>
              <a:gd name="connsiteY4" fmla="*/ 833039 h 1651259"/>
              <a:gd name="connsiteX5" fmla="*/ 1819887 w 2035481"/>
              <a:gd name="connsiteY5" fmla="*/ 559906 h 1651259"/>
              <a:gd name="connsiteX6" fmla="*/ 2021768 w 2035481"/>
              <a:gd name="connsiteY6" fmla="*/ 274899 h 1651259"/>
              <a:gd name="connsiteX7" fmla="*/ 1451752 w 2035481"/>
              <a:gd name="connsiteY7" fmla="*/ 13642 h 1651259"/>
              <a:gd name="connsiteX8" fmla="*/ 1154869 w 2035481"/>
              <a:gd name="connsiteY8" fmla="*/ 96769 h 165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481" h="1651259">
                <a:moveTo>
                  <a:pt x="1154869" y="96769"/>
                </a:moveTo>
                <a:cubicBezTo>
                  <a:pt x="962885" y="189792"/>
                  <a:pt x="489851" y="379798"/>
                  <a:pt x="299846" y="571782"/>
                </a:cubicBezTo>
                <a:cubicBezTo>
                  <a:pt x="109841" y="763766"/>
                  <a:pt x="-50476" y="1070545"/>
                  <a:pt x="14838" y="1248675"/>
                </a:cubicBezTo>
                <a:cubicBezTo>
                  <a:pt x="80152" y="1426805"/>
                  <a:pt x="462141" y="1709834"/>
                  <a:pt x="691731" y="1640561"/>
                </a:cubicBezTo>
                <a:cubicBezTo>
                  <a:pt x="921321" y="1571288"/>
                  <a:pt x="1204350" y="1013148"/>
                  <a:pt x="1392376" y="833039"/>
                </a:cubicBezTo>
                <a:cubicBezTo>
                  <a:pt x="1580402" y="652930"/>
                  <a:pt x="1714988" y="652929"/>
                  <a:pt x="1819887" y="559906"/>
                </a:cubicBezTo>
                <a:cubicBezTo>
                  <a:pt x="1924786" y="466883"/>
                  <a:pt x="2083124" y="365943"/>
                  <a:pt x="2021768" y="274899"/>
                </a:cubicBezTo>
                <a:cubicBezTo>
                  <a:pt x="1960412" y="183855"/>
                  <a:pt x="1600194" y="45310"/>
                  <a:pt x="1451752" y="13642"/>
                </a:cubicBezTo>
                <a:cubicBezTo>
                  <a:pt x="1303310" y="-18026"/>
                  <a:pt x="1346853" y="3746"/>
                  <a:pt x="1154869" y="96769"/>
                </a:cubicBezTo>
                <a:close/>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Freeform 10"/>
          <p:cNvSpPr/>
          <p:nvPr/>
        </p:nvSpPr>
        <p:spPr>
          <a:xfrm>
            <a:off x="287283" y="2286000"/>
            <a:ext cx="4284717" cy="4182910"/>
          </a:xfrm>
          <a:custGeom>
            <a:avLst/>
            <a:gdLst>
              <a:gd name="connsiteX0" fmla="*/ 2575912 w 4585324"/>
              <a:gd name="connsiteY0" fmla="*/ 341865 h 4316958"/>
              <a:gd name="connsiteX1" fmla="*/ 319601 w 4585324"/>
              <a:gd name="connsiteY1" fmla="*/ 128109 h 4316958"/>
              <a:gd name="connsiteX2" fmla="*/ 34593 w 4585324"/>
              <a:gd name="connsiteY2" fmla="*/ 2396296 h 4316958"/>
              <a:gd name="connsiteX3" fmla="*/ 497731 w 4585324"/>
              <a:gd name="connsiteY3" fmla="*/ 4284473 h 4316958"/>
              <a:gd name="connsiteX4" fmla="*/ 2492785 w 4585324"/>
              <a:gd name="connsiteY4" fmla="*/ 3548203 h 4316958"/>
              <a:gd name="connsiteX5" fmla="*/ 3680318 w 4585324"/>
              <a:gd name="connsiteY5" fmla="*/ 2990063 h 4316958"/>
              <a:gd name="connsiteX6" fmla="*/ 4285959 w 4585324"/>
              <a:gd name="connsiteY6" fmla="*/ 2788182 h 4316958"/>
              <a:gd name="connsiteX7" fmla="*/ 4582842 w 4585324"/>
              <a:gd name="connsiteY7" fmla="*/ 2301294 h 4316958"/>
              <a:gd name="connsiteX8" fmla="*/ 4297834 w 4585324"/>
              <a:gd name="connsiteY8" fmla="*/ 1422520 h 4316958"/>
              <a:gd name="connsiteX9" fmla="*/ 2623414 w 4585324"/>
              <a:gd name="connsiteY9" fmla="*/ 1315642 h 4316958"/>
              <a:gd name="connsiteX10" fmla="*/ 2754042 w 4585324"/>
              <a:gd name="connsiteY10" fmla="*/ 828753 h 4316958"/>
              <a:gd name="connsiteX11" fmla="*/ 2575912 w 4585324"/>
              <a:gd name="connsiteY11" fmla="*/ 341865 h 43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5324" h="4316958">
                <a:moveTo>
                  <a:pt x="2575912" y="341865"/>
                </a:moveTo>
                <a:cubicBezTo>
                  <a:pt x="2170172" y="225091"/>
                  <a:pt x="743154" y="-214296"/>
                  <a:pt x="319601" y="128109"/>
                </a:cubicBezTo>
                <a:cubicBezTo>
                  <a:pt x="-103952" y="470514"/>
                  <a:pt x="4905" y="1703569"/>
                  <a:pt x="34593" y="2396296"/>
                </a:cubicBezTo>
                <a:cubicBezTo>
                  <a:pt x="64281" y="3089023"/>
                  <a:pt x="88032" y="4092489"/>
                  <a:pt x="497731" y="4284473"/>
                </a:cubicBezTo>
                <a:cubicBezTo>
                  <a:pt x="907430" y="4476457"/>
                  <a:pt x="1962354" y="3763938"/>
                  <a:pt x="2492785" y="3548203"/>
                </a:cubicBezTo>
                <a:cubicBezTo>
                  <a:pt x="3023216" y="3332468"/>
                  <a:pt x="3381456" y="3116733"/>
                  <a:pt x="3680318" y="2990063"/>
                </a:cubicBezTo>
                <a:cubicBezTo>
                  <a:pt x="3979180" y="2863393"/>
                  <a:pt x="4135538" y="2902977"/>
                  <a:pt x="4285959" y="2788182"/>
                </a:cubicBezTo>
                <a:cubicBezTo>
                  <a:pt x="4436380" y="2673387"/>
                  <a:pt x="4580863" y="2528904"/>
                  <a:pt x="4582842" y="2301294"/>
                </a:cubicBezTo>
                <a:cubicBezTo>
                  <a:pt x="4584821" y="2073684"/>
                  <a:pt x="4624405" y="1586795"/>
                  <a:pt x="4297834" y="1422520"/>
                </a:cubicBezTo>
                <a:cubicBezTo>
                  <a:pt x="3971263" y="1258245"/>
                  <a:pt x="2880713" y="1414603"/>
                  <a:pt x="2623414" y="1315642"/>
                </a:cubicBezTo>
                <a:cubicBezTo>
                  <a:pt x="2366115" y="1216681"/>
                  <a:pt x="2756021" y="987091"/>
                  <a:pt x="2754042" y="828753"/>
                </a:cubicBezTo>
                <a:cubicBezTo>
                  <a:pt x="2752063" y="670415"/>
                  <a:pt x="2981652" y="458639"/>
                  <a:pt x="2575912" y="341865"/>
                </a:cubicBezTo>
                <a:close/>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2018982" y="5961812"/>
            <a:ext cx="1143000" cy="307777"/>
          </a:xfrm>
          <a:prstGeom prst="rect">
            <a:avLst/>
          </a:prstGeom>
          <a:noFill/>
        </p:spPr>
        <p:txBody>
          <a:bodyPr wrap="square" rtlCol="0">
            <a:spAutoFit/>
          </a:bodyPr>
          <a:lstStyle/>
          <a:p>
            <a:r>
              <a:rPr lang="en-US" sz="1400" b="1" dirty="0">
                <a:solidFill>
                  <a:srgbClr val="FF0000"/>
                </a:solidFill>
                <a:latin typeface="+mn-lt"/>
              </a:rPr>
              <a:t>INDEX</a:t>
            </a:r>
            <a:endParaRPr lang="el-GR" sz="1400" b="1" dirty="0">
              <a:solidFill>
                <a:srgbClr val="FF0000"/>
              </a:solidFill>
              <a:latin typeface="+mn-lt"/>
            </a:endParaRPr>
          </a:p>
        </p:txBody>
      </p:sp>
      <p:sp>
        <p:nvSpPr>
          <p:cNvPr id="14" name="TextBox 13"/>
          <p:cNvSpPr txBox="1"/>
          <p:nvPr/>
        </p:nvSpPr>
        <p:spPr>
          <a:xfrm>
            <a:off x="311034" y="1073414"/>
            <a:ext cx="2203566" cy="307777"/>
          </a:xfrm>
          <a:prstGeom prst="rect">
            <a:avLst/>
          </a:prstGeom>
          <a:noFill/>
        </p:spPr>
        <p:txBody>
          <a:bodyPr wrap="square" rtlCol="0">
            <a:spAutoFit/>
          </a:bodyPr>
          <a:lstStyle/>
          <a:p>
            <a:r>
              <a:rPr lang="en-US" sz="1400" b="1" dirty="0">
                <a:solidFill>
                  <a:schemeClr val="tx2">
                    <a:lumMod val="60000"/>
                    <a:lumOff val="40000"/>
                  </a:schemeClr>
                </a:solidFill>
                <a:latin typeface="+mn-lt"/>
              </a:rPr>
              <a:t>WEB CRAWLING</a:t>
            </a:r>
            <a:endParaRPr lang="el-GR" sz="1400" b="1" dirty="0">
              <a:solidFill>
                <a:schemeClr val="tx2">
                  <a:lumMod val="60000"/>
                  <a:lumOff val="40000"/>
                </a:schemeClr>
              </a:solidFill>
              <a:latin typeface="+mn-lt"/>
            </a:endParaRPr>
          </a:p>
        </p:txBody>
      </p:sp>
    </p:spTree>
    <p:extLst>
      <p:ext uri="{BB962C8B-B14F-4D97-AF65-F5344CB8AC3E}">
        <p14:creationId xmlns:p14="http://schemas.microsoft.com/office/powerpoint/2010/main" val="3864585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533400"/>
            <a:ext cx="8305800" cy="914400"/>
          </a:xfrm>
        </p:spPr>
        <p:txBody>
          <a:bodyPr>
            <a:normAutofit/>
          </a:bodyPr>
          <a:lstStyle/>
          <a:p>
            <a:pPr eaLnBrk="1" hangingPunct="1"/>
            <a:r>
              <a:rPr lang="el-GR" dirty="0">
                <a:solidFill>
                  <a:schemeClr val="accent6">
                    <a:lumMod val="75000"/>
                  </a:schemeClr>
                </a:solidFill>
                <a:ea typeface="ＭＳ Ｐゴシック" charset="-128"/>
              </a:rPr>
              <a:t>Τι θα δούμε σήμερα</a:t>
            </a:r>
            <a:endParaRPr lang="en-US" dirty="0">
              <a:solidFill>
                <a:schemeClr val="accent6">
                  <a:lumMod val="75000"/>
                </a:schemeClr>
              </a:solidFill>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C9EEEC20-F58C-4FD5-A057-A73445E721DF}" type="slidenum">
              <a:rPr lang="en-US"/>
              <a:pPr/>
              <a:t>39</a:t>
            </a:fld>
            <a:endParaRPr lang="en-US" dirty="0"/>
          </a:p>
        </p:txBody>
      </p:sp>
      <p:sp>
        <p:nvSpPr>
          <p:cNvPr id="19460" name="TextBox 4"/>
          <p:cNvSpPr txBox="1">
            <a:spLocks noChangeArrowheads="1"/>
          </p:cNvSpPr>
          <p:nvPr/>
        </p:nvSpPr>
        <p:spPr bwMode="auto">
          <a:xfrm>
            <a:off x="7620000" y="-33546"/>
            <a:ext cx="870751" cy="338554"/>
          </a:xfrm>
          <a:prstGeom prst="rect">
            <a:avLst/>
          </a:prstGeom>
          <a:noFill/>
          <a:ln w="9525">
            <a:noFill/>
            <a:miter lim="800000"/>
            <a:headEnd/>
            <a:tailEnd/>
          </a:ln>
        </p:spPr>
        <p:txBody>
          <a:bodyPr wrap="none" anchor="ctr">
            <a:spAutoFit/>
          </a:bodyPr>
          <a:lstStyle/>
          <a:p>
            <a:r>
              <a:rPr lang="el-GR" sz="1600" dirty="0" err="1"/>
              <a:t>Κεφ</a:t>
            </a:r>
            <a:r>
              <a:rPr lang="el-GR" sz="1600" dirty="0"/>
              <a:t> 2</a:t>
            </a:r>
            <a:r>
              <a:rPr lang="en-US" sz="1600" dirty="0"/>
              <a:t>0</a:t>
            </a:r>
          </a:p>
        </p:txBody>
      </p:sp>
      <p:sp>
        <p:nvSpPr>
          <p:cNvPr id="2" name="TextBox 1"/>
          <p:cNvSpPr txBox="1"/>
          <p:nvPr/>
        </p:nvSpPr>
        <p:spPr>
          <a:xfrm>
            <a:off x="685800" y="1905000"/>
            <a:ext cx="7696200" cy="3108543"/>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mn-lt"/>
              </a:rPr>
              <a:t>Web</a:t>
            </a:r>
            <a:r>
              <a:rPr lang="el-GR" sz="2800" dirty="0">
                <a:latin typeface="+mn-lt"/>
              </a:rPr>
              <a:t> και </a:t>
            </a:r>
            <a:r>
              <a:rPr lang="el-GR" sz="2800" dirty="0">
                <a:highlight>
                  <a:srgbClr val="FFFF00"/>
                </a:highlight>
                <a:latin typeface="+mn-lt"/>
              </a:rPr>
              <a:t>μηχανές αναζήτησης</a:t>
            </a:r>
            <a:endParaRPr lang="en-US" sz="2800" dirty="0">
              <a:highlight>
                <a:srgbClr val="FFFF00"/>
              </a:highlight>
              <a:latin typeface="+mn-lt"/>
            </a:endParaRPr>
          </a:p>
          <a:p>
            <a:pPr lvl="1"/>
            <a:r>
              <a:rPr lang="en-US" sz="2800" dirty="0">
                <a:latin typeface="+mn-lt"/>
              </a:rPr>
              <a:t>	</a:t>
            </a:r>
            <a:r>
              <a:rPr lang="el-GR" sz="2800" dirty="0">
                <a:latin typeface="+mn-lt"/>
              </a:rPr>
              <a:t>λίγη ιστορία </a:t>
            </a:r>
            <a:endParaRPr lang="en-US" sz="2800" dirty="0">
              <a:latin typeface="+mn-lt"/>
            </a:endParaRPr>
          </a:p>
          <a:p>
            <a:pPr lvl="1"/>
            <a:r>
              <a:rPr lang="en-US" sz="2800" dirty="0">
                <a:latin typeface="+mn-lt"/>
              </a:rPr>
              <a:t>	</a:t>
            </a:r>
            <a:r>
              <a:rPr lang="el-GR" sz="2800" dirty="0">
                <a:latin typeface="+mn-lt"/>
              </a:rPr>
              <a:t>ο </a:t>
            </a:r>
            <a:r>
              <a:rPr lang="el-GR" sz="2800" dirty="0" err="1">
                <a:latin typeface="+mn-lt"/>
              </a:rPr>
              <a:t>γράφος</a:t>
            </a:r>
            <a:r>
              <a:rPr lang="el-GR" sz="2800" dirty="0">
                <a:latin typeface="+mn-lt"/>
              </a:rPr>
              <a:t> του </a:t>
            </a:r>
            <a:r>
              <a:rPr lang="en-US" sz="2800" dirty="0">
                <a:latin typeface="+mn-lt"/>
              </a:rPr>
              <a:t>web </a:t>
            </a:r>
          </a:p>
          <a:p>
            <a:pPr lvl="1"/>
            <a:r>
              <a:rPr lang="en-US" sz="2800" dirty="0">
                <a:latin typeface="+mn-lt"/>
              </a:rPr>
              <a:t>      </a:t>
            </a:r>
            <a:r>
              <a:rPr lang="el-GR" sz="2800" dirty="0">
                <a:latin typeface="+mn-lt"/>
              </a:rPr>
              <a:t>σημασία της άγκυρας </a:t>
            </a:r>
            <a:r>
              <a:rPr lang="en-US" sz="2800" dirty="0">
                <a:latin typeface="+mn-lt"/>
              </a:rPr>
              <a:t>(anchor text)</a:t>
            </a:r>
            <a:endParaRPr lang="el-GR" sz="2800" dirty="0">
              <a:latin typeface="+mn-lt"/>
            </a:endParaRPr>
          </a:p>
          <a:p>
            <a:pPr marL="457200" indent="-457200">
              <a:buFont typeface="Wingdings" panose="05000000000000000000" pitchFamily="2" charset="2"/>
              <a:buChar char="§"/>
            </a:pPr>
            <a:r>
              <a:rPr lang="en-US" sz="2800" dirty="0">
                <a:latin typeface="+mn-lt"/>
              </a:rPr>
              <a:t> </a:t>
            </a:r>
            <a:r>
              <a:rPr lang="el-GR" sz="2800" dirty="0">
                <a:solidFill>
                  <a:srgbClr val="FF0000"/>
                </a:solidFill>
                <a:latin typeface="+mn-lt"/>
              </a:rPr>
              <a:t>Χρήστες</a:t>
            </a:r>
          </a:p>
          <a:p>
            <a:pPr marL="457200" indent="-457200">
              <a:buFont typeface="Wingdings" panose="05000000000000000000" pitchFamily="2" charset="2"/>
              <a:buChar char="§"/>
            </a:pPr>
            <a:r>
              <a:rPr lang="el-GR" sz="2800" dirty="0">
                <a:latin typeface="+mn-lt"/>
              </a:rPr>
              <a:t>Εξατομίκευση</a:t>
            </a:r>
          </a:p>
          <a:p>
            <a:pPr marL="457200" indent="-457200">
              <a:buFont typeface="Wingdings" panose="05000000000000000000" pitchFamily="2" charset="2"/>
              <a:buChar char="§"/>
            </a:pPr>
            <a:r>
              <a:rPr lang="el-GR" sz="2800" dirty="0">
                <a:latin typeface="+mn-lt"/>
              </a:rPr>
              <a:t>Διαφημίσεις</a:t>
            </a:r>
            <a:endParaRPr lang="en-US" sz="2800" dirty="0">
              <a:latin typeface="+mn-lt"/>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702AB59-A3E0-4AC1-9ECA-91C729AD0CBC}"/>
                  </a:ext>
                </a:extLst>
              </p14:cNvPr>
              <p14:cNvContentPartPr/>
              <p14:nvPr/>
            </p14:nvContentPartPr>
            <p14:xfrm>
              <a:off x="1339304" y="2934597"/>
              <a:ext cx="115560" cy="141840"/>
            </p14:xfrm>
          </p:contentPart>
        </mc:Choice>
        <mc:Fallback xmlns="">
          <p:pic>
            <p:nvPicPr>
              <p:cNvPr id="3" name="Ink 2">
                <a:extLst>
                  <a:ext uri="{FF2B5EF4-FFF2-40B4-BE49-F238E27FC236}">
                    <a16:creationId xmlns:a16="http://schemas.microsoft.com/office/drawing/2014/main" id="{5702AB59-A3E0-4AC1-9ECA-91C729AD0CBC}"/>
                  </a:ext>
                </a:extLst>
              </p:cNvPr>
              <p:cNvPicPr/>
              <p:nvPr/>
            </p:nvPicPr>
            <p:blipFill>
              <a:blip r:embed="rId3"/>
              <a:stretch>
                <a:fillRect/>
              </a:stretch>
            </p:blipFill>
            <p:spPr>
              <a:xfrm>
                <a:off x="1330304" y="2925597"/>
                <a:ext cx="133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C9A36304-C5D4-4281-BDFB-64151E0F634A}"/>
                  </a:ext>
                </a:extLst>
              </p14:cNvPr>
              <p14:cNvContentPartPr/>
              <p14:nvPr/>
            </p14:nvContentPartPr>
            <p14:xfrm>
              <a:off x="344264" y="638517"/>
              <a:ext cx="360" cy="360"/>
            </p14:xfrm>
          </p:contentPart>
        </mc:Choice>
        <mc:Fallback xmlns="">
          <p:pic>
            <p:nvPicPr>
              <p:cNvPr id="9" name="Ink 8">
                <a:extLst>
                  <a:ext uri="{FF2B5EF4-FFF2-40B4-BE49-F238E27FC236}">
                    <a16:creationId xmlns:a16="http://schemas.microsoft.com/office/drawing/2014/main" id="{C9A36304-C5D4-4281-BDFB-64151E0F634A}"/>
                  </a:ext>
                </a:extLst>
              </p:cNvPr>
              <p:cNvPicPr/>
              <p:nvPr/>
            </p:nvPicPr>
            <p:blipFill>
              <a:blip r:embed="rId5"/>
              <a:stretch>
                <a:fillRect/>
              </a:stretch>
            </p:blipFill>
            <p:spPr>
              <a:xfrm>
                <a:off x="335264" y="629877"/>
                <a:ext cx="18000" cy="18000"/>
              </a:xfrm>
              <a:prstGeom prst="rect">
                <a:avLst/>
              </a:prstGeom>
            </p:spPr>
          </p:pic>
        </mc:Fallback>
      </mc:AlternateContent>
    </p:spTree>
    <p:extLst>
      <p:ext uri="{BB962C8B-B14F-4D97-AF65-F5344CB8AC3E}">
        <p14:creationId xmlns:p14="http://schemas.microsoft.com/office/powerpoint/2010/main" val="70738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a:solidFill>
                  <a:schemeClr val="accent6">
                    <a:lumMod val="75000"/>
                  </a:schemeClr>
                </a:solidFill>
              </a:rPr>
              <a:t>Web</a:t>
            </a:r>
            <a:r>
              <a:rPr lang="el-GR" dirty="0">
                <a:solidFill>
                  <a:schemeClr val="accent6">
                    <a:lumMod val="75000"/>
                  </a:schemeClr>
                </a:solidFill>
              </a:rPr>
              <a:t>: η δομή του</a:t>
            </a:r>
            <a:endParaRPr lang="el-GR" sz="28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4</a:t>
            </a:fld>
            <a:endParaRPr lang="el-GR"/>
          </a:p>
        </p:txBody>
      </p:sp>
      <p:pic>
        <p:nvPicPr>
          <p:cNvPr id="178" name="Picture 177" descr="Picture2.png"/>
          <p:cNvPicPr>
            <a:picLocks noChangeAspect="1"/>
          </p:cNvPicPr>
          <p:nvPr/>
        </p:nvPicPr>
        <p:blipFill>
          <a:blip r:embed="rId3" cstate="print"/>
          <a:stretch>
            <a:fillRect/>
          </a:stretch>
        </p:blipFill>
        <p:spPr>
          <a:xfrm>
            <a:off x="285720" y="1500174"/>
            <a:ext cx="8667796" cy="4376566"/>
          </a:xfrm>
          <a:prstGeom prst="rect">
            <a:avLst/>
          </a:prstGeom>
        </p:spPr>
      </p:pic>
      <p:sp>
        <p:nvSpPr>
          <p:cNvPr id="2" name="TextBox 1"/>
          <p:cNvSpPr txBox="1"/>
          <p:nvPr/>
        </p:nvSpPr>
        <p:spPr>
          <a:xfrm>
            <a:off x="5486400" y="4953000"/>
            <a:ext cx="3124200" cy="1569660"/>
          </a:xfrm>
          <a:prstGeom prst="rect">
            <a:avLst/>
          </a:prstGeom>
          <a:noFill/>
        </p:spPr>
        <p:txBody>
          <a:bodyPr wrap="square" rtlCol="0">
            <a:spAutoFit/>
          </a:bodyPr>
          <a:lstStyle/>
          <a:p>
            <a:pPr marL="342900" indent="-342900">
              <a:buFont typeface="Wingdings" panose="05000000000000000000" pitchFamily="2" charset="2"/>
              <a:buChar char="§"/>
            </a:pPr>
            <a:r>
              <a:rPr lang="en-US" dirty="0">
                <a:latin typeface="+mn-lt"/>
              </a:rPr>
              <a:t>Client-server model</a:t>
            </a:r>
          </a:p>
          <a:p>
            <a:pPr marL="342900" indent="-342900">
              <a:buFont typeface="Wingdings" panose="05000000000000000000" pitchFamily="2" charset="2"/>
              <a:buChar char="§"/>
            </a:pPr>
            <a:r>
              <a:rPr lang="en-US" dirty="0">
                <a:latin typeface="+mn-lt"/>
              </a:rPr>
              <a:t>HTTP protocol</a:t>
            </a:r>
          </a:p>
          <a:p>
            <a:pPr marL="342900" indent="-342900">
              <a:buFont typeface="Wingdings" panose="05000000000000000000" pitchFamily="2" charset="2"/>
              <a:buChar char="§"/>
            </a:pPr>
            <a:r>
              <a:rPr lang="en-US" dirty="0">
                <a:latin typeface="+mn-lt"/>
              </a:rPr>
              <a:t>HTML</a:t>
            </a:r>
            <a:endParaRPr lang="el-GR" dirty="0">
              <a:latin typeface="+mn-lt"/>
            </a:endParaRPr>
          </a:p>
          <a:p>
            <a:pPr marL="342900" indent="-342900">
              <a:buFont typeface="Wingdings" panose="05000000000000000000" pitchFamily="2" charset="2"/>
              <a:buChar char="§"/>
            </a:pPr>
            <a:r>
              <a:rPr lang="en-US" dirty="0">
                <a:latin typeface="+mn-lt"/>
              </a:rPr>
              <a:t>URL/URI </a:t>
            </a:r>
          </a:p>
        </p:txBody>
      </p:sp>
    </p:spTree>
    <p:extLst>
      <p:ext uri="{BB962C8B-B14F-4D97-AF65-F5344CB8AC3E}">
        <p14:creationId xmlns:p14="http://schemas.microsoft.com/office/powerpoint/2010/main" val="904879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ctr"/>
          <a:lstStyle/>
          <a:p>
            <a:pPr algn="r" eaLnBrk="1" hangingPunct="1"/>
            <a:r>
              <a:rPr lang="el-GR" cap="none" dirty="0">
                <a:ea typeface="ＭＳ Ｐゴシック" pitchFamily="-112" charset="-128"/>
              </a:rPr>
              <a:t>ΟΙ ΧΡΗΣΤΕΣ</a:t>
            </a:r>
            <a:br>
              <a:rPr lang="en-US" cap="none" dirty="0">
                <a:ea typeface="ＭＳ Ｐゴシック" pitchFamily="-112" charset="-128"/>
              </a:rPr>
            </a:br>
            <a:endParaRPr lang="en-US" sz="2400" cap="none" dirty="0">
              <a:ea typeface="ＭＳ Ｐゴシック" pitchFamily="-112" charset="-128"/>
            </a:endParaRPr>
          </a:p>
        </p:txBody>
      </p:sp>
      <p:sp>
        <p:nvSpPr>
          <p:cNvPr id="28676" name="Slide Number Placeholder 5"/>
          <p:cNvSpPr>
            <a:spLocks noGrp="1"/>
          </p:cNvSpPr>
          <p:nvPr>
            <p:ph type="sldNum" sz="quarter" idx="12"/>
          </p:nvPr>
        </p:nvSpPr>
        <p:spPr bwMode="auto">
          <a:noFill/>
          <a:ln>
            <a:miter lim="800000"/>
            <a:headEnd/>
            <a:tailEnd/>
          </a:ln>
        </p:spPr>
        <p:txBody>
          <a:bodyPr/>
          <a:lstStyle/>
          <a:p>
            <a:fld id="{B16C6797-B0F8-456D-ACC5-2181AE5D5579}" type="slidenum">
              <a:rPr lang="en-US"/>
              <a:pPr/>
              <a:t>40</a:t>
            </a:fld>
            <a:endParaRPr lang="en-US"/>
          </a:p>
        </p:txBody>
      </p:sp>
      <p:sp>
        <p:nvSpPr>
          <p:cNvPr id="5"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t>Κεφ</a:t>
            </a:r>
            <a:r>
              <a:rPr lang="en-US" sz="1600" dirty="0"/>
              <a:t>. 19.4</a:t>
            </a:r>
          </a:p>
        </p:txBody>
      </p:sp>
    </p:spTree>
    <p:extLst>
      <p:ext uri="{BB962C8B-B14F-4D97-AF65-F5344CB8AC3E}">
        <p14:creationId xmlns:p14="http://schemas.microsoft.com/office/powerpoint/2010/main" val="3631974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a:solidFill>
                  <a:schemeClr val="accent6">
                    <a:lumMod val="75000"/>
                  </a:schemeClr>
                </a:solidFill>
                <a:ea typeface="ＭＳ Ｐゴシック" pitchFamily="-112" charset="-128"/>
              </a:rPr>
              <a:t>Ανάγκες Χρηστών</a:t>
            </a:r>
            <a:endParaRPr lang="en-US" dirty="0">
              <a:solidFill>
                <a:schemeClr val="accent6">
                  <a:lumMod val="75000"/>
                </a:schemeClr>
              </a:solidFill>
              <a:ea typeface="ＭＳ Ｐゴシック" pitchFamily="-112" charset="-128"/>
            </a:endParaRPr>
          </a:p>
        </p:txBody>
      </p:sp>
      <p:sp>
        <p:nvSpPr>
          <p:cNvPr id="23560"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a:t>Κεφ</a:t>
            </a:r>
            <a:r>
              <a:rPr lang="en-US" sz="1600" dirty="0"/>
              <a:t>. 19.4.1</a:t>
            </a:r>
          </a:p>
        </p:txBody>
      </p:sp>
      <p:sp>
        <p:nvSpPr>
          <p:cNvPr id="23561" name="Slide Number Placeholder 11"/>
          <p:cNvSpPr>
            <a:spLocks noGrp="1"/>
          </p:cNvSpPr>
          <p:nvPr>
            <p:ph type="sldNum" sz="quarter" idx="12"/>
          </p:nvPr>
        </p:nvSpPr>
        <p:spPr bwMode="auto">
          <a:noFill/>
          <a:ln>
            <a:miter lim="800000"/>
            <a:headEnd/>
            <a:tailEnd/>
          </a:ln>
        </p:spPr>
        <p:txBody>
          <a:bodyPr/>
          <a:lstStyle/>
          <a:p>
            <a:fld id="{A3206707-3801-4992-A80D-4CE77293E48D}" type="slidenum">
              <a:rPr lang="en-US"/>
              <a:pPr/>
              <a:t>41</a:t>
            </a:fld>
            <a:endParaRPr lang="en-US"/>
          </a:p>
        </p:txBody>
      </p:sp>
      <p:sp>
        <p:nvSpPr>
          <p:cNvPr id="13" name="TextBox 12"/>
          <p:cNvSpPr txBox="1"/>
          <p:nvPr/>
        </p:nvSpPr>
        <p:spPr>
          <a:xfrm>
            <a:off x="609600" y="2133600"/>
            <a:ext cx="7772400" cy="2062103"/>
          </a:xfrm>
          <a:prstGeom prst="rect">
            <a:avLst/>
          </a:prstGeom>
          <a:noFill/>
        </p:spPr>
        <p:txBody>
          <a:bodyPr wrap="square" rtlCol="0">
            <a:spAutoFit/>
          </a:bodyPr>
          <a:lstStyle/>
          <a:p>
            <a:pPr>
              <a:buFont typeface="Wingdings" pitchFamily="2" charset="2"/>
              <a:buChar char="§"/>
            </a:pPr>
            <a:r>
              <a:rPr lang="el-GR" sz="3200" dirty="0">
                <a:latin typeface="+mn-lt"/>
              </a:rPr>
              <a:t> Ποιοι είναι οι χρήστες;</a:t>
            </a:r>
            <a:endParaRPr lang="en-US" sz="3200" dirty="0">
              <a:latin typeface="+mn-lt"/>
            </a:endParaRPr>
          </a:p>
          <a:p>
            <a:endParaRPr lang="el-GR" sz="3200" dirty="0">
              <a:latin typeface="+mn-lt"/>
            </a:endParaRPr>
          </a:p>
          <a:p>
            <a:pPr>
              <a:buFont typeface="Wingdings" pitchFamily="2" charset="2"/>
              <a:buChar char="§"/>
            </a:pPr>
            <a:r>
              <a:rPr lang="el-GR" sz="3200" dirty="0">
                <a:latin typeface="+mn-lt"/>
              </a:rPr>
              <a:t> Μέσος αριθμός λέξεων ανά αναζήτηση </a:t>
            </a:r>
            <a:r>
              <a:rPr lang="el-GR" sz="3200" dirty="0">
                <a:solidFill>
                  <a:schemeClr val="tx2">
                    <a:lumMod val="60000"/>
                    <a:lumOff val="40000"/>
                  </a:schemeClr>
                </a:solidFill>
                <a:latin typeface="+mn-lt"/>
              </a:rPr>
              <a:t>2-3</a:t>
            </a:r>
            <a:endParaRPr lang="en-US" sz="3200" dirty="0">
              <a:solidFill>
                <a:schemeClr val="tx2">
                  <a:lumMod val="60000"/>
                  <a:lumOff val="40000"/>
                </a:schemeClr>
              </a:solidFill>
              <a:latin typeface="+mn-lt"/>
            </a:endParaRPr>
          </a:p>
          <a:p>
            <a:pPr>
              <a:buFont typeface="Wingdings" pitchFamily="2" charset="2"/>
              <a:buChar char="§"/>
            </a:pPr>
            <a:r>
              <a:rPr lang="en-US" sz="3200" dirty="0">
                <a:latin typeface="+mn-lt"/>
              </a:rPr>
              <a:t> </a:t>
            </a:r>
            <a:r>
              <a:rPr lang="el-GR" sz="3200" dirty="0">
                <a:latin typeface="+mn-lt"/>
              </a:rPr>
              <a:t>Σπάνια χρησιμοποιούν τελεστές</a:t>
            </a:r>
          </a:p>
        </p:txBody>
      </p:sp>
    </p:spTree>
    <p:extLst>
      <p:ext uri="{BB962C8B-B14F-4D97-AF65-F5344CB8AC3E}">
        <p14:creationId xmlns:p14="http://schemas.microsoft.com/office/powerpoint/2010/main" val="224147011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a:solidFill>
                  <a:schemeClr val="accent6">
                    <a:lumMod val="75000"/>
                  </a:schemeClr>
                </a:solidFill>
                <a:ea typeface="ＭＳ Ｐゴシック" pitchFamily="-112" charset="-128"/>
              </a:rPr>
              <a:t>Ανάγκες Χρηστών</a:t>
            </a:r>
            <a:endParaRPr lang="en-US" dirty="0">
              <a:solidFill>
                <a:schemeClr val="accent6">
                  <a:lumMod val="75000"/>
                </a:schemeClr>
              </a:solidFill>
              <a:ea typeface="ＭＳ Ｐゴシック" pitchFamily="-112" charset="-128"/>
            </a:endParaRPr>
          </a:p>
        </p:txBody>
      </p:sp>
      <p:sp>
        <p:nvSpPr>
          <p:cNvPr id="23555" name="Rectangle 3"/>
          <p:cNvSpPr>
            <a:spLocks noGrp="1" noChangeArrowheads="1"/>
          </p:cNvSpPr>
          <p:nvPr>
            <p:ph type="body" idx="1"/>
          </p:nvPr>
        </p:nvSpPr>
        <p:spPr>
          <a:xfrm>
            <a:off x="549275" y="1600200"/>
            <a:ext cx="8061325" cy="4038600"/>
          </a:xfrm>
        </p:spPr>
        <p:txBody>
          <a:bodyPr>
            <a:noAutofit/>
          </a:bodyPr>
          <a:lstStyle/>
          <a:p>
            <a:pPr marL="0" indent="0" eaLnBrk="1" hangingPunct="1">
              <a:buNone/>
            </a:pPr>
            <a:r>
              <a:rPr lang="en-US" sz="2000" dirty="0">
                <a:solidFill>
                  <a:schemeClr val="hlink"/>
                </a:solidFill>
                <a:ea typeface="ＭＳ Ｐゴシック" pitchFamily="-112" charset="-128"/>
              </a:rPr>
              <a:t>Need [Brod02, RL04]</a:t>
            </a:r>
          </a:p>
          <a:p>
            <a:pPr lvl="1" eaLnBrk="1" hangingPunct="1"/>
            <a:r>
              <a:rPr lang="en-US" sz="2000" b="1" u="sng" dirty="0">
                <a:ea typeface="ＭＳ Ｐゴシック" pitchFamily="-112" charset="-128"/>
              </a:rPr>
              <a:t>Informational</a:t>
            </a:r>
            <a:r>
              <a:rPr lang="en-US" sz="2000" dirty="0">
                <a:ea typeface="ＭＳ Ｐゴシック" pitchFamily="-112" charset="-128"/>
              </a:rPr>
              <a:t> </a:t>
            </a:r>
            <a:r>
              <a:rPr lang="el-GR" sz="2000" dirty="0">
                <a:ea typeface="ＭＳ Ｐゴシック" pitchFamily="-112" charset="-128"/>
              </a:rPr>
              <a:t>(πληροφοριακά ερωτήματα) </a:t>
            </a:r>
            <a:r>
              <a:rPr lang="en-US" sz="2000" dirty="0">
                <a:ea typeface="ＭＳ Ｐゴシック" pitchFamily="-112" charset="-128"/>
              </a:rPr>
              <a:t>– </a:t>
            </a:r>
            <a:r>
              <a:rPr lang="el-GR" sz="2000" dirty="0">
                <a:ea typeface="ＭＳ Ｐゴシック" pitchFamily="-112" charset="-128"/>
              </a:rPr>
              <a:t>θέλουν </a:t>
            </a:r>
            <a:r>
              <a:rPr lang="el-GR" sz="2000" dirty="0">
                <a:solidFill>
                  <a:schemeClr val="hlink"/>
                </a:solidFill>
                <a:ea typeface="ＭＳ Ｐゴシック" pitchFamily="-112" charset="-128"/>
              </a:rPr>
              <a:t>να μάθουν</a:t>
            </a:r>
            <a:r>
              <a:rPr lang="en-US" sz="2000" dirty="0">
                <a:solidFill>
                  <a:schemeClr val="hlink"/>
                </a:solidFill>
                <a:ea typeface="ＭＳ Ｐゴシック" pitchFamily="-112" charset="-128"/>
              </a:rPr>
              <a:t> </a:t>
            </a:r>
            <a:r>
              <a:rPr lang="el-GR" sz="2000" dirty="0">
                <a:solidFill>
                  <a:schemeClr val="hlink"/>
                </a:solidFill>
                <a:ea typeface="ＭＳ Ｐゴシック" pitchFamily="-112" charset="-128"/>
              </a:rPr>
              <a:t>(</a:t>
            </a:r>
            <a:r>
              <a:rPr lang="en-US" sz="2000" dirty="0">
                <a:solidFill>
                  <a:schemeClr val="hlink"/>
                </a:solidFill>
                <a:ea typeface="ＭＳ Ｐゴシック" pitchFamily="-112" charset="-128"/>
              </a:rPr>
              <a:t>learn</a:t>
            </a:r>
            <a:r>
              <a:rPr lang="el-GR" sz="2000" dirty="0">
                <a:solidFill>
                  <a:schemeClr val="hlink"/>
                </a:solidFill>
                <a:ea typeface="ＭＳ Ｐゴシック" pitchFamily="-112" charset="-128"/>
              </a:rPr>
              <a:t>)</a:t>
            </a:r>
            <a:r>
              <a:rPr lang="en-US" sz="2000" dirty="0">
                <a:solidFill>
                  <a:schemeClr val="hlink"/>
                </a:solidFill>
                <a:ea typeface="ＭＳ Ｐゴシック" pitchFamily="-112" charset="-128"/>
              </a:rPr>
              <a:t> </a:t>
            </a:r>
            <a:r>
              <a:rPr lang="el-GR" sz="2000" dirty="0">
                <a:ea typeface="ＭＳ Ｐゴシック" pitchFamily="-112" charset="-128"/>
              </a:rPr>
              <a:t>για κάτι </a:t>
            </a:r>
            <a:r>
              <a:rPr lang="en-US" sz="2000" dirty="0">
                <a:ea typeface="ＭＳ Ｐゴシック" pitchFamily="-112" charset="-128"/>
              </a:rPr>
              <a:t>(~40% /</a:t>
            </a:r>
            <a:r>
              <a:rPr lang="en-US" sz="2000" dirty="0">
                <a:ea typeface="ＭＳ Ｐゴシック" pitchFamily="-112" charset="-128"/>
                <a:sym typeface="Wingdings" pitchFamily="-112" charset="2"/>
              </a:rPr>
              <a:t> 65%</a:t>
            </a:r>
            <a:r>
              <a:rPr lang="en-US" sz="2000" dirty="0">
                <a:ea typeface="ＭＳ Ｐゴシック" pitchFamily="-112" charset="-128"/>
              </a:rPr>
              <a:t>)</a:t>
            </a:r>
          </a:p>
          <a:p>
            <a:pPr lvl="2" eaLnBrk="1" hangingPunct="1"/>
            <a:r>
              <a:rPr lang="el-GR" dirty="0">
                <a:ea typeface="ＭＳ Ｐゴシック" pitchFamily="-112" charset="-128"/>
              </a:rPr>
              <a:t>Συνήθως, όχι μια μοναδική ιστοσελίδα, συνδυασμός πληροφορίας από πολλές ιστοσελίδες</a:t>
            </a:r>
          </a:p>
          <a:p>
            <a:pPr lvl="2" eaLnBrk="1" hangingPunct="1"/>
            <a:endParaRPr lang="en-US" sz="1600" dirty="0">
              <a:ea typeface="ＭＳ Ｐゴシック" pitchFamily="-112" charset="-128"/>
            </a:endParaRPr>
          </a:p>
          <a:p>
            <a:pPr lvl="2" eaLnBrk="1" hangingPunct="1"/>
            <a:endParaRPr lang="en-US" sz="1600" dirty="0">
              <a:ea typeface="ＭＳ Ｐゴシック" pitchFamily="-112" charset="-128"/>
            </a:endParaRPr>
          </a:p>
          <a:p>
            <a:pPr lvl="1" eaLnBrk="1" hangingPunct="1"/>
            <a:r>
              <a:rPr lang="en-US" sz="2000" b="1" u="sng" dirty="0">
                <a:ea typeface="ＭＳ Ｐゴシック" pitchFamily="-112" charset="-128"/>
              </a:rPr>
              <a:t>Navigational</a:t>
            </a:r>
            <a:r>
              <a:rPr lang="en-US" sz="2000" dirty="0">
                <a:ea typeface="ＭＳ Ｐゴシック" pitchFamily="-112" charset="-128"/>
              </a:rPr>
              <a:t> </a:t>
            </a:r>
            <a:r>
              <a:rPr lang="el-GR" sz="2000" dirty="0">
                <a:ea typeface="ＭＳ Ｐゴシック" pitchFamily="-112" charset="-128"/>
              </a:rPr>
              <a:t>(ερωτήματα πλοήγησης) </a:t>
            </a:r>
            <a:r>
              <a:rPr lang="en-US" sz="2000" dirty="0">
                <a:ea typeface="ＭＳ Ｐゴシック" pitchFamily="-112" charset="-128"/>
              </a:rPr>
              <a:t>– </a:t>
            </a:r>
            <a:r>
              <a:rPr lang="el-GR" sz="2000" dirty="0">
                <a:ea typeface="ＭＳ Ｐゴシック" pitchFamily="-112" charset="-128"/>
              </a:rPr>
              <a:t>θέλουν </a:t>
            </a:r>
            <a:r>
              <a:rPr lang="el-GR" sz="2000" dirty="0">
                <a:solidFill>
                  <a:schemeClr val="hlink"/>
                </a:solidFill>
                <a:ea typeface="ＭＳ Ｐゴシック" pitchFamily="-112" charset="-128"/>
              </a:rPr>
              <a:t>να πάνε</a:t>
            </a:r>
            <a:r>
              <a:rPr lang="en-US" sz="2000" dirty="0">
                <a:solidFill>
                  <a:schemeClr val="hlink"/>
                </a:solidFill>
                <a:ea typeface="ＭＳ Ｐゴシック" pitchFamily="-112" charset="-128"/>
              </a:rPr>
              <a:t> </a:t>
            </a:r>
            <a:r>
              <a:rPr lang="el-GR" sz="2000" dirty="0">
                <a:solidFill>
                  <a:schemeClr val="hlink"/>
                </a:solidFill>
                <a:ea typeface="ＭＳ Ｐゴシック" pitchFamily="-112" charset="-128"/>
              </a:rPr>
              <a:t>(</a:t>
            </a:r>
            <a:r>
              <a:rPr lang="en-US" sz="2000" dirty="0">
                <a:solidFill>
                  <a:schemeClr val="hlink"/>
                </a:solidFill>
                <a:ea typeface="ＭＳ Ｐゴシック" pitchFamily="-112" charset="-128"/>
              </a:rPr>
              <a:t>go) </a:t>
            </a:r>
            <a:r>
              <a:rPr lang="el-GR" sz="2000" dirty="0">
                <a:solidFill>
                  <a:schemeClr val="hlink"/>
                </a:solidFill>
                <a:ea typeface="ＭＳ Ｐゴシック" pitchFamily="-112" charset="-128"/>
              </a:rPr>
              <a:t>σε μια συγκεκριμένη ιστοσελίδα </a:t>
            </a:r>
            <a:r>
              <a:rPr lang="en-US" sz="2000" dirty="0">
                <a:ea typeface="ＭＳ Ｐゴシック" pitchFamily="-112" charset="-128"/>
              </a:rPr>
              <a:t>(~25% </a:t>
            </a:r>
            <a:r>
              <a:rPr lang="en-US" sz="2000" dirty="0">
                <a:ea typeface="ＭＳ Ｐゴシック" pitchFamily="-112" charset="-128"/>
                <a:sym typeface="Wingdings" pitchFamily="-112" charset="2"/>
              </a:rPr>
              <a:t>/ 15%</a:t>
            </a:r>
            <a:r>
              <a:rPr lang="en-US" sz="2000" dirty="0">
                <a:ea typeface="ＭＳ Ｐゴシック" pitchFamily="-112" charset="-128"/>
              </a:rPr>
              <a:t>)</a:t>
            </a:r>
            <a:endParaRPr lang="el-GR" sz="2000" dirty="0">
              <a:ea typeface="ＭＳ Ｐゴシック" pitchFamily="-112" charset="-128"/>
            </a:endParaRPr>
          </a:p>
          <a:p>
            <a:pPr lvl="2" eaLnBrk="1" hangingPunct="1"/>
            <a:r>
              <a:rPr lang="el-GR" dirty="0">
                <a:ea typeface="ＭＳ Ｐゴシック" pitchFamily="-112" charset="-128"/>
              </a:rPr>
              <a:t>Μια μοναδική ιστοσελίδα, το καλύτερο μέτρο</a:t>
            </a:r>
            <a:r>
              <a:rPr lang="en-US" dirty="0">
                <a:ea typeface="ＭＳ Ｐゴシック" pitchFamily="-112" charset="-128"/>
              </a:rPr>
              <a:t> =</a:t>
            </a:r>
            <a:r>
              <a:rPr lang="el-GR" dirty="0">
                <a:ea typeface="ＭＳ Ｐゴシック" pitchFamily="-112" charset="-128"/>
              </a:rPr>
              <a:t> ακρίβεια στο</a:t>
            </a:r>
            <a:r>
              <a:rPr lang="en-US" dirty="0">
                <a:ea typeface="ＭＳ Ｐゴシック" pitchFamily="-112" charset="-128"/>
              </a:rPr>
              <a:t> </a:t>
            </a:r>
            <a:r>
              <a:rPr lang="el-GR" dirty="0">
                <a:ea typeface="ＭＳ Ｐゴシック" pitchFamily="-112" charset="-128"/>
              </a:rPr>
              <a:t>1 (δεν ενδιαφέρονται γενικά για ιστοσελίδες που περιέχουν τους όρους </a:t>
            </a:r>
            <a:r>
              <a:rPr lang="en-US" dirty="0">
                <a:ea typeface="ＭＳ Ｐゴシック" pitchFamily="-112" charset="-128"/>
              </a:rPr>
              <a:t>United Airlines)</a:t>
            </a:r>
          </a:p>
          <a:p>
            <a:pPr lvl="2" eaLnBrk="1" hangingPunct="1"/>
            <a:endParaRPr lang="en-US" sz="1600" dirty="0">
              <a:ea typeface="ＭＳ Ｐゴシック" pitchFamily="-112" charset="-128"/>
            </a:endParaRPr>
          </a:p>
        </p:txBody>
      </p:sp>
      <p:sp>
        <p:nvSpPr>
          <p:cNvPr id="795652" name="Text Box 4"/>
          <p:cNvSpPr txBox="1">
            <a:spLocks noChangeArrowheads="1"/>
          </p:cNvSpPr>
          <p:nvPr/>
        </p:nvSpPr>
        <p:spPr bwMode="auto">
          <a:xfrm>
            <a:off x="4891216" y="3458607"/>
            <a:ext cx="2743200" cy="285591"/>
          </a:xfrm>
          <a:prstGeom prst="rect">
            <a:avLst/>
          </a:prstGeom>
          <a:solidFill>
            <a:srgbClr val="FFD521"/>
          </a:solidFill>
          <a:ln w="9525">
            <a:noFill/>
            <a:miter lim="800000"/>
            <a:headEnd/>
            <a:tailEnd/>
          </a:ln>
          <a:effectLst/>
        </p:spPr>
        <p:txBody>
          <a:bodyPr wrap="square">
            <a:spAutoFit/>
          </a:bodyPr>
          <a:lstStyle/>
          <a:p>
            <a:pPr algn="ctr" eaLnBrk="0" hangingPunct="0">
              <a:lnSpc>
                <a:spcPct val="60000"/>
              </a:lnSpc>
              <a:spcBef>
                <a:spcPct val="20000"/>
              </a:spcBef>
              <a:buClr>
                <a:schemeClr val="folHlink"/>
              </a:buClr>
              <a:buSzPct val="75000"/>
              <a:buFont typeface="Comic Sans MS" pitchFamily="-112" charset="0"/>
              <a:buNone/>
            </a:pPr>
            <a:r>
              <a:rPr kumimoji="1" lang="en-US" sz="1800" b="1" dirty="0">
                <a:solidFill>
                  <a:schemeClr val="tx2"/>
                </a:solidFill>
                <a:latin typeface="Courier New" pitchFamily="-112" charset="0"/>
              </a:rPr>
              <a:t>Low hemoglobin</a:t>
            </a:r>
            <a:endParaRPr kumimoji="1" lang="en-US" sz="2800" dirty="0">
              <a:solidFill>
                <a:schemeClr val="tx2"/>
              </a:solidFill>
              <a:effectLst>
                <a:outerShdw blurRad="38100" dist="38100" dir="2700000" algn="tl">
                  <a:srgbClr val="000000"/>
                </a:outerShdw>
              </a:effectLst>
              <a:latin typeface="Times New Roman" pitchFamily="-112" charset="0"/>
            </a:endParaRPr>
          </a:p>
        </p:txBody>
      </p:sp>
      <p:sp>
        <p:nvSpPr>
          <p:cNvPr id="795653" name="Text Box 5"/>
          <p:cNvSpPr txBox="1">
            <a:spLocks noChangeArrowheads="1"/>
          </p:cNvSpPr>
          <p:nvPr/>
        </p:nvSpPr>
        <p:spPr bwMode="auto">
          <a:xfrm>
            <a:off x="5257800" y="6070759"/>
            <a:ext cx="2743199" cy="285591"/>
          </a:xfrm>
          <a:prstGeom prst="rect">
            <a:avLst/>
          </a:prstGeom>
          <a:solidFill>
            <a:srgbClr val="FFD521"/>
          </a:solidFill>
          <a:ln w="9525">
            <a:noFill/>
            <a:miter lim="800000"/>
            <a:headEnd/>
            <a:tailEnd/>
          </a:ln>
          <a:effectLst/>
        </p:spPr>
        <p:txBody>
          <a:bodyPr wrap="square">
            <a:spAutoFit/>
          </a:bodyPr>
          <a:lstStyle/>
          <a:p>
            <a:pPr algn="ctr" eaLnBrk="0" hangingPunct="0">
              <a:lnSpc>
                <a:spcPct val="60000"/>
              </a:lnSpc>
              <a:spcBef>
                <a:spcPct val="20000"/>
              </a:spcBef>
              <a:buClr>
                <a:schemeClr val="folHlink"/>
              </a:buClr>
              <a:buSzPct val="75000"/>
              <a:buFont typeface="Comic Sans MS" pitchFamily="-112" charset="0"/>
              <a:buNone/>
            </a:pPr>
            <a:r>
              <a:rPr kumimoji="1" lang="en-US" sz="1800" b="1" dirty="0">
                <a:solidFill>
                  <a:schemeClr val="tx2"/>
                </a:solidFill>
                <a:latin typeface="Courier New" pitchFamily="-112" charset="0"/>
              </a:rPr>
              <a:t>United Airlines</a:t>
            </a:r>
            <a:endParaRPr kumimoji="1" lang="en-US" sz="2800" dirty="0">
              <a:solidFill>
                <a:schemeClr val="tx2"/>
              </a:solidFill>
              <a:effectLst>
                <a:outerShdw blurRad="38100" dist="38100" dir="2700000" algn="tl">
                  <a:srgbClr val="000000"/>
                </a:outerShdw>
              </a:effectLst>
              <a:latin typeface="Times New Roman" pitchFamily="-112" charset="0"/>
            </a:endParaRPr>
          </a:p>
        </p:txBody>
      </p:sp>
      <p:sp>
        <p:nvSpPr>
          <p:cNvPr id="23560"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a:t>Κεφ</a:t>
            </a:r>
            <a:r>
              <a:rPr lang="en-US" sz="1600" dirty="0"/>
              <a:t>. 19.4.1</a:t>
            </a:r>
          </a:p>
        </p:txBody>
      </p:sp>
      <p:sp>
        <p:nvSpPr>
          <p:cNvPr id="23561" name="Slide Number Placeholder 11"/>
          <p:cNvSpPr>
            <a:spLocks noGrp="1"/>
          </p:cNvSpPr>
          <p:nvPr>
            <p:ph type="sldNum" sz="quarter" idx="12"/>
          </p:nvPr>
        </p:nvSpPr>
        <p:spPr bwMode="auto">
          <a:noFill/>
          <a:ln>
            <a:miter lim="800000"/>
            <a:headEnd/>
            <a:tailEnd/>
          </a:ln>
        </p:spPr>
        <p:txBody>
          <a:bodyPr/>
          <a:lstStyle/>
          <a:p>
            <a:fld id="{A3206707-3801-4992-A80D-4CE77293E48D}" type="slidenum">
              <a:rPr lang="en-US"/>
              <a:pPr/>
              <a:t>42</a:t>
            </a:fld>
            <a:endParaRPr lang="en-US" dirty="0"/>
          </a:p>
        </p:txBody>
      </p:sp>
    </p:spTree>
    <p:extLst>
      <p:ext uri="{BB962C8B-B14F-4D97-AF65-F5344CB8AC3E}">
        <p14:creationId xmlns:p14="http://schemas.microsoft.com/office/powerpoint/2010/main" val="2317765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5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5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2" grpId="0" animBg="1" autoUpdateAnimBg="0"/>
      <p:bldP spid="795653"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a:solidFill>
                  <a:schemeClr val="accent6">
                    <a:lumMod val="75000"/>
                  </a:schemeClr>
                </a:solidFill>
                <a:ea typeface="ＭＳ Ｐゴシック" pitchFamily="-112" charset="-128"/>
              </a:rPr>
              <a:t>Ανάγκες Χρηστών</a:t>
            </a:r>
            <a:endParaRPr lang="en-US" dirty="0">
              <a:solidFill>
                <a:schemeClr val="accent6">
                  <a:lumMod val="75000"/>
                </a:schemeClr>
              </a:solidFill>
              <a:ea typeface="ＭＳ Ｐゴシック" pitchFamily="-112" charset="-128"/>
            </a:endParaRPr>
          </a:p>
        </p:txBody>
      </p:sp>
      <p:sp>
        <p:nvSpPr>
          <p:cNvPr id="23555" name="Rectangle 3"/>
          <p:cNvSpPr>
            <a:spLocks noGrp="1" noChangeArrowheads="1"/>
          </p:cNvSpPr>
          <p:nvPr>
            <p:ph type="body" idx="1"/>
          </p:nvPr>
        </p:nvSpPr>
        <p:spPr>
          <a:xfrm>
            <a:off x="304800" y="1600200"/>
            <a:ext cx="8061325" cy="4953000"/>
          </a:xfrm>
        </p:spPr>
        <p:txBody>
          <a:bodyPr/>
          <a:lstStyle/>
          <a:p>
            <a:pPr lvl="1" eaLnBrk="1" hangingPunct="1">
              <a:buNone/>
            </a:pPr>
            <a:r>
              <a:rPr lang="en-US" sz="2000" b="1" u="sng" dirty="0">
                <a:ea typeface="ＭＳ Ｐゴシック" pitchFamily="-112" charset="-128"/>
              </a:rPr>
              <a:t>Transactional</a:t>
            </a:r>
            <a:r>
              <a:rPr lang="en-US" sz="2000" dirty="0">
                <a:ea typeface="ＭＳ Ｐゴシック" pitchFamily="-112" charset="-128"/>
              </a:rPr>
              <a:t> (</a:t>
            </a:r>
            <a:r>
              <a:rPr lang="el-GR" sz="2000" dirty="0">
                <a:ea typeface="ＭＳ Ｐゴシック" pitchFamily="-112" charset="-128"/>
              </a:rPr>
              <a:t>ερωτήματα συναλλαγής) </a:t>
            </a:r>
            <a:r>
              <a:rPr lang="en-US" sz="2000" dirty="0">
                <a:ea typeface="ＭＳ Ｐゴシック" pitchFamily="-112" charset="-128"/>
              </a:rPr>
              <a:t>– </a:t>
            </a:r>
            <a:r>
              <a:rPr lang="el-GR" sz="2000" dirty="0">
                <a:ea typeface="ＭＳ Ｐゴシック" pitchFamily="-112" charset="-128"/>
              </a:rPr>
              <a:t>θέλουν </a:t>
            </a:r>
            <a:r>
              <a:rPr lang="el-GR" sz="2000" dirty="0">
                <a:solidFill>
                  <a:schemeClr val="hlink"/>
                </a:solidFill>
                <a:ea typeface="ＭＳ Ｐゴシック" pitchFamily="-112" charset="-128"/>
              </a:rPr>
              <a:t>να κάνουν</a:t>
            </a:r>
            <a:r>
              <a:rPr lang="en-US" sz="2000" dirty="0">
                <a:solidFill>
                  <a:schemeClr val="hlink"/>
                </a:solidFill>
                <a:ea typeface="ＭＳ Ｐゴシック" pitchFamily="-112" charset="-128"/>
              </a:rPr>
              <a:t> (do)</a:t>
            </a:r>
            <a:r>
              <a:rPr lang="el-GR" sz="2000" dirty="0">
                <a:solidFill>
                  <a:schemeClr val="hlink"/>
                </a:solidFill>
                <a:ea typeface="ＭＳ Ｐゴシック" pitchFamily="-112" charset="-128"/>
              </a:rPr>
              <a:t> </a:t>
            </a:r>
            <a:r>
              <a:rPr lang="el-GR" sz="2000" dirty="0">
                <a:ea typeface="ＭＳ Ｐゴシック" pitchFamily="-112" charset="-128"/>
              </a:rPr>
              <a:t>κάτι </a:t>
            </a:r>
            <a:r>
              <a:rPr lang="en-US" sz="2000" dirty="0">
                <a:ea typeface="ＭＳ Ｐゴシック" pitchFamily="-112" charset="-128"/>
              </a:rPr>
              <a:t>(</a:t>
            </a:r>
            <a:r>
              <a:rPr lang="el-GR" sz="2000" dirty="0">
                <a:ea typeface="ＭＳ Ｐゴシック" pitchFamily="-112" charset="-128"/>
              </a:rPr>
              <a:t>σχετιζόμενο με το </a:t>
            </a:r>
            <a:r>
              <a:rPr lang="en-US" sz="2000" dirty="0">
                <a:ea typeface="ＭＳ Ｐゴシック" pitchFamily="-112" charset="-128"/>
              </a:rPr>
              <a:t>web) (~35% </a:t>
            </a:r>
            <a:r>
              <a:rPr lang="en-US" sz="2000" dirty="0">
                <a:ea typeface="ＭＳ Ｐゴシック" pitchFamily="-112" charset="-128"/>
                <a:sym typeface="Wingdings" pitchFamily="-112" charset="2"/>
              </a:rPr>
              <a:t>/ 20%</a:t>
            </a:r>
            <a:r>
              <a:rPr lang="en-US" sz="2000" dirty="0">
                <a:ea typeface="ＭＳ Ｐゴシック" pitchFamily="-112" charset="-128"/>
              </a:rPr>
              <a:t>)</a:t>
            </a:r>
          </a:p>
          <a:p>
            <a:pPr lvl="2" eaLnBrk="1" hangingPunct="1">
              <a:lnSpc>
                <a:spcPct val="130000"/>
              </a:lnSpc>
            </a:pPr>
            <a:r>
              <a:rPr lang="el-GR" dirty="0">
                <a:ea typeface="ＭＳ Ｐゴシック" pitchFamily="-112" charset="-128"/>
              </a:rPr>
              <a:t>Προσπελάσουν μια υπηρεσία (</a:t>
            </a:r>
            <a:r>
              <a:rPr lang="en-US" dirty="0">
                <a:ea typeface="ＭＳ Ｐゴシック" pitchFamily="-112" charset="-128"/>
              </a:rPr>
              <a:t>Access a  service</a:t>
            </a:r>
            <a:r>
              <a:rPr lang="el-GR" dirty="0">
                <a:ea typeface="ＭＳ Ｐゴシック" pitchFamily="-112" charset="-128"/>
              </a:rPr>
              <a:t>)</a:t>
            </a:r>
            <a:endParaRPr lang="en-US" dirty="0">
              <a:ea typeface="ＭＳ Ｐゴシック" pitchFamily="-112" charset="-128"/>
            </a:endParaRPr>
          </a:p>
          <a:p>
            <a:pPr lvl="2" eaLnBrk="1" hangingPunct="1">
              <a:lnSpc>
                <a:spcPct val="130000"/>
              </a:lnSpc>
            </a:pPr>
            <a:r>
              <a:rPr lang="el-GR" dirty="0">
                <a:ea typeface="ＭＳ Ｐゴシック" pitchFamily="-112" charset="-128"/>
              </a:rPr>
              <a:t>Να κατεβάσουν ένα αρχείο (</a:t>
            </a:r>
            <a:r>
              <a:rPr lang="en-US" dirty="0">
                <a:ea typeface="ＭＳ Ｐゴシック" pitchFamily="-112" charset="-128"/>
              </a:rPr>
              <a:t>Downloads)</a:t>
            </a:r>
          </a:p>
          <a:p>
            <a:pPr lvl="2" eaLnBrk="1" hangingPunct="1">
              <a:lnSpc>
                <a:spcPct val="130000"/>
              </a:lnSpc>
            </a:pPr>
            <a:r>
              <a:rPr lang="el-GR" dirty="0">
                <a:ea typeface="ＭＳ Ｐゴシック" pitchFamily="-112" charset="-128"/>
              </a:rPr>
              <a:t>Να αγοράσουν κάτι</a:t>
            </a:r>
          </a:p>
          <a:p>
            <a:pPr lvl="2" eaLnBrk="1" hangingPunct="1">
              <a:lnSpc>
                <a:spcPct val="130000"/>
              </a:lnSpc>
            </a:pPr>
            <a:r>
              <a:rPr lang="el-GR" dirty="0">
                <a:ea typeface="ＭＳ Ｐゴシック" pitchFamily="-112" charset="-128"/>
              </a:rPr>
              <a:t>Να κάνουν κράτηση</a:t>
            </a:r>
          </a:p>
          <a:p>
            <a:pPr marL="914400" lvl="2" indent="0" eaLnBrk="1" hangingPunct="1">
              <a:lnSpc>
                <a:spcPct val="130000"/>
              </a:lnSpc>
              <a:buNone/>
            </a:pPr>
            <a:endParaRPr lang="en-US" sz="1600" dirty="0">
              <a:ea typeface="ＭＳ Ｐゴシック" pitchFamily="-112" charset="-128"/>
            </a:endParaRPr>
          </a:p>
          <a:p>
            <a:pPr lvl="2" eaLnBrk="1" hangingPunct="1">
              <a:lnSpc>
                <a:spcPct val="130000"/>
              </a:lnSpc>
            </a:pPr>
            <a:endParaRPr lang="en-US" sz="1600" dirty="0">
              <a:ea typeface="ＭＳ Ｐゴシック" pitchFamily="-112" charset="-128"/>
            </a:endParaRPr>
          </a:p>
          <a:p>
            <a:pPr lvl="1" eaLnBrk="1" hangingPunct="1"/>
            <a:r>
              <a:rPr lang="el-GR" sz="2000" b="1" u="sng" dirty="0">
                <a:ea typeface="ＭＳ Ｐゴシック" pitchFamily="-112" charset="-128"/>
              </a:rPr>
              <a:t>Γκρι περιοχές </a:t>
            </a:r>
            <a:r>
              <a:rPr lang="el-GR" sz="2000" dirty="0">
                <a:ea typeface="ＭＳ Ｐゴシック" pitchFamily="-112" charset="-128"/>
              </a:rPr>
              <a:t>(</a:t>
            </a:r>
            <a:r>
              <a:rPr lang="en-US" sz="2000" dirty="0">
                <a:ea typeface="ＭＳ Ｐゴシック" pitchFamily="-112" charset="-128"/>
              </a:rPr>
              <a:t>Gray areas</a:t>
            </a:r>
            <a:r>
              <a:rPr lang="el-GR" sz="2000" dirty="0">
                <a:ea typeface="ＭＳ Ｐゴシック" pitchFamily="-112" charset="-128"/>
              </a:rPr>
              <a:t>)</a:t>
            </a:r>
            <a:endParaRPr lang="en-US" sz="2000" dirty="0">
              <a:ea typeface="ＭＳ Ｐゴシック" pitchFamily="-112" charset="-128"/>
            </a:endParaRPr>
          </a:p>
          <a:p>
            <a:pPr lvl="2" eaLnBrk="1" hangingPunct="1"/>
            <a:r>
              <a:rPr lang="en-US" dirty="0">
                <a:ea typeface="ＭＳ Ｐゴシック" pitchFamily="-112" charset="-128"/>
              </a:rPr>
              <a:t>Find a good hub</a:t>
            </a:r>
          </a:p>
          <a:p>
            <a:pPr lvl="2" eaLnBrk="1" hangingPunct="1"/>
            <a:r>
              <a:rPr lang="en-US" dirty="0">
                <a:ea typeface="ＭＳ Ｐゴシック" pitchFamily="-112" charset="-128"/>
              </a:rPr>
              <a:t>Exploratory search “see what’s there” </a:t>
            </a:r>
          </a:p>
        </p:txBody>
      </p:sp>
      <p:grpSp>
        <p:nvGrpSpPr>
          <p:cNvPr id="2" name="Group 6"/>
          <p:cNvGrpSpPr>
            <a:grpSpLocks/>
          </p:cNvGrpSpPr>
          <p:nvPr/>
        </p:nvGrpSpPr>
        <p:grpSpPr bwMode="auto">
          <a:xfrm>
            <a:off x="4868863" y="3429000"/>
            <a:ext cx="3657600" cy="1069578"/>
            <a:chOff x="2352" y="2736"/>
            <a:chExt cx="2860" cy="539"/>
          </a:xfrm>
        </p:grpSpPr>
        <p:sp>
          <p:nvSpPr>
            <p:cNvPr id="795655" name="Text Box 7"/>
            <p:cNvSpPr txBox="1">
              <a:spLocks noChangeArrowheads="1"/>
            </p:cNvSpPr>
            <p:nvPr/>
          </p:nvSpPr>
          <p:spPr bwMode="auto">
            <a:xfrm>
              <a:off x="2352" y="2736"/>
              <a:ext cx="2380" cy="130"/>
            </a:xfrm>
            <a:prstGeom prst="rect">
              <a:avLst/>
            </a:prstGeom>
            <a:solidFill>
              <a:srgbClr val="FFD521"/>
            </a:solidFill>
            <a:ln w="9525">
              <a:noFill/>
              <a:miter lim="800000"/>
              <a:headEnd/>
              <a:tailEnd/>
            </a:ln>
            <a:effectLst/>
          </p:spPr>
          <p:txBody>
            <a:bodyPr>
              <a:spAutoFit/>
            </a:bodyPr>
            <a:lstStyle/>
            <a:p>
              <a:pPr algn="ctr" eaLnBrk="0" hangingPunct="0">
                <a:lnSpc>
                  <a:spcPct val="60000"/>
                </a:lnSpc>
                <a:spcBef>
                  <a:spcPct val="20000"/>
                </a:spcBef>
                <a:buClr>
                  <a:schemeClr val="folHlink"/>
                </a:buClr>
                <a:buSzPct val="75000"/>
                <a:buFont typeface="Comic Sans MS" pitchFamily="-112" charset="0"/>
                <a:buNone/>
              </a:pPr>
              <a:r>
                <a:rPr kumimoji="1" lang="en-US" sz="1800" b="1">
                  <a:solidFill>
                    <a:schemeClr val="tx2"/>
                  </a:solidFill>
                  <a:latin typeface="Courier New" pitchFamily="-112" charset="0"/>
                </a:rPr>
                <a:t>Seattle weather</a:t>
              </a:r>
              <a:endParaRPr kumimoji="1" lang="en-US" sz="2800">
                <a:solidFill>
                  <a:schemeClr val="tx2"/>
                </a:solidFill>
                <a:effectLst>
                  <a:outerShdw blurRad="38100" dist="38100" dir="2700000" algn="tl">
                    <a:srgbClr val="000000"/>
                  </a:outerShdw>
                </a:effectLst>
                <a:latin typeface="Times New Roman" pitchFamily="-112" charset="0"/>
              </a:endParaRPr>
            </a:p>
          </p:txBody>
        </p:sp>
        <p:sp>
          <p:nvSpPr>
            <p:cNvPr id="795656" name="Text Box 8"/>
            <p:cNvSpPr txBox="1">
              <a:spLocks noChangeArrowheads="1"/>
            </p:cNvSpPr>
            <p:nvPr/>
          </p:nvSpPr>
          <p:spPr bwMode="auto">
            <a:xfrm>
              <a:off x="2640" y="2928"/>
              <a:ext cx="2448" cy="130"/>
            </a:xfrm>
            <a:prstGeom prst="rect">
              <a:avLst/>
            </a:prstGeom>
            <a:solidFill>
              <a:srgbClr val="FFD521"/>
            </a:solidFill>
            <a:ln w="9525">
              <a:noFill/>
              <a:miter lim="800000"/>
              <a:headEnd/>
              <a:tailEnd/>
            </a:ln>
            <a:effectLst/>
          </p:spPr>
          <p:txBody>
            <a:bodyPr>
              <a:spAutoFit/>
            </a:bodyPr>
            <a:lstStyle/>
            <a:p>
              <a:pPr algn="ctr" eaLnBrk="0" hangingPunct="0">
                <a:lnSpc>
                  <a:spcPct val="60000"/>
                </a:lnSpc>
                <a:spcBef>
                  <a:spcPct val="20000"/>
                </a:spcBef>
                <a:buClr>
                  <a:schemeClr val="folHlink"/>
                </a:buClr>
                <a:buSzPct val="75000"/>
                <a:buFont typeface="Comic Sans MS" pitchFamily="-112" charset="0"/>
                <a:buNone/>
              </a:pPr>
              <a:r>
                <a:rPr kumimoji="1" lang="en-US" sz="1800" b="1">
                  <a:solidFill>
                    <a:schemeClr val="tx2"/>
                  </a:solidFill>
                  <a:latin typeface="Courier New" pitchFamily="-112" charset="0"/>
                </a:rPr>
                <a:t>Mars surface images</a:t>
              </a:r>
              <a:endParaRPr kumimoji="1" lang="en-US" sz="2800">
                <a:solidFill>
                  <a:schemeClr val="tx2"/>
                </a:solidFill>
                <a:effectLst>
                  <a:outerShdw blurRad="38100" dist="38100" dir="2700000" algn="tl">
                    <a:srgbClr val="000000"/>
                  </a:outerShdw>
                </a:effectLst>
                <a:latin typeface="Times New Roman" pitchFamily="-112" charset="0"/>
              </a:endParaRPr>
            </a:p>
          </p:txBody>
        </p:sp>
        <p:sp>
          <p:nvSpPr>
            <p:cNvPr id="795657" name="Text Box 9"/>
            <p:cNvSpPr txBox="1">
              <a:spLocks noChangeArrowheads="1"/>
            </p:cNvSpPr>
            <p:nvPr/>
          </p:nvSpPr>
          <p:spPr bwMode="auto">
            <a:xfrm>
              <a:off x="2832" y="3120"/>
              <a:ext cx="2380" cy="155"/>
            </a:xfrm>
            <a:prstGeom prst="rect">
              <a:avLst/>
            </a:prstGeom>
            <a:solidFill>
              <a:srgbClr val="FFD521"/>
            </a:solidFill>
            <a:ln w="9525">
              <a:noFill/>
              <a:miter lim="800000"/>
              <a:headEnd/>
              <a:tailEnd/>
            </a:ln>
            <a:effectLst/>
          </p:spPr>
          <p:txBody>
            <a:bodyPr>
              <a:spAutoFit/>
            </a:bodyPr>
            <a:lstStyle/>
            <a:p>
              <a:pPr algn="ctr" eaLnBrk="0" hangingPunct="0">
                <a:lnSpc>
                  <a:spcPct val="70000"/>
                </a:lnSpc>
                <a:spcBef>
                  <a:spcPct val="20000"/>
                </a:spcBef>
                <a:buClr>
                  <a:schemeClr val="folHlink"/>
                </a:buClr>
                <a:buSzPct val="75000"/>
                <a:buFont typeface="Comic Sans MS" pitchFamily="-112" charset="0"/>
                <a:buNone/>
              </a:pPr>
              <a:r>
                <a:rPr kumimoji="1" lang="en-US" sz="1800" b="1">
                  <a:solidFill>
                    <a:schemeClr val="tx2"/>
                  </a:solidFill>
                  <a:latin typeface="Courier New" pitchFamily="-112" charset="0"/>
                </a:rPr>
                <a:t>Canon S410</a:t>
              </a:r>
              <a:r>
                <a:rPr kumimoji="1" lang="en-US" sz="2000" b="1">
                  <a:solidFill>
                    <a:schemeClr val="tx2"/>
                  </a:solidFill>
                  <a:latin typeface="Courier New" pitchFamily="-112" charset="0"/>
                </a:rPr>
                <a:t> </a:t>
              </a:r>
              <a:endParaRPr kumimoji="1" lang="en-US" sz="2800">
                <a:solidFill>
                  <a:schemeClr val="tx2"/>
                </a:solidFill>
                <a:effectLst>
                  <a:outerShdw blurRad="38100" dist="38100" dir="2700000" algn="tl">
                    <a:srgbClr val="000000"/>
                  </a:outerShdw>
                </a:effectLst>
                <a:latin typeface="Times New Roman" pitchFamily="-112" charset="0"/>
              </a:endParaRPr>
            </a:p>
          </p:txBody>
        </p:sp>
      </p:grpSp>
      <p:sp>
        <p:nvSpPr>
          <p:cNvPr id="795658" name="Text Box 10"/>
          <p:cNvSpPr txBox="1">
            <a:spLocks noChangeArrowheads="1"/>
          </p:cNvSpPr>
          <p:nvPr/>
        </p:nvSpPr>
        <p:spPr bwMode="auto">
          <a:xfrm>
            <a:off x="5715000" y="5334000"/>
            <a:ext cx="2971800" cy="285591"/>
          </a:xfrm>
          <a:prstGeom prst="rect">
            <a:avLst/>
          </a:prstGeom>
          <a:solidFill>
            <a:srgbClr val="FFD521"/>
          </a:solidFill>
          <a:ln w="9525">
            <a:noFill/>
            <a:miter lim="800000"/>
            <a:headEnd/>
            <a:tailEnd/>
          </a:ln>
          <a:effectLst/>
        </p:spPr>
        <p:txBody>
          <a:bodyPr wrap="square">
            <a:spAutoFit/>
          </a:bodyPr>
          <a:lstStyle/>
          <a:p>
            <a:pPr algn="ctr" eaLnBrk="0" hangingPunct="0">
              <a:lnSpc>
                <a:spcPct val="60000"/>
              </a:lnSpc>
              <a:spcBef>
                <a:spcPct val="20000"/>
              </a:spcBef>
              <a:buClr>
                <a:schemeClr val="folHlink"/>
              </a:buClr>
              <a:buSzPct val="75000"/>
              <a:buFont typeface="Comic Sans MS" pitchFamily="-112" charset="0"/>
              <a:buNone/>
            </a:pPr>
            <a:r>
              <a:rPr kumimoji="1" lang="en-US" sz="1800" b="1">
                <a:solidFill>
                  <a:schemeClr val="tx2"/>
                </a:solidFill>
                <a:latin typeface="Courier New" pitchFamily="-112" charset="0"/>
              </a:rPr>
              <a:t>Car rental Brasil</a:t>
            </a:r>
            <a:endParaRPr kumimoji="1" lang="en-US" sz="2800">
              <a:solidFill>
                <a:schemeClr val="tx2"/>
              </a:solidFill>
              <a:effectLst>
                <a:outerShdw blurRad="38100" dist="38100" dir="2700000" algn="tl">
                  <a:srgbClr val="000000"/>
                </a:outerShdw>
              </a:effectLst>
              <a:latin typeface="Times New Roman" pitchFamily="-112" charset="0"/>
            </a:endParaRPr>
          </a:p>
        </p:txBody>
      </p:sp>
      <p:sp>
        <p:nvSpPr>
          <p:cNvPr id="23560"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a:t>Κεφ</a:t>
            </a:r>
            <a:r>
              <a:rPr lang="en-US" sz="1600" dirty="0"/>
              <a:t>. 19.4.1</a:t>
            </a:r>
          </a:p>
        </p:txBody>
      </p:sp>
      <p:sp>
        <p:nvSpPr>
          <p:cNvPr id="23561" name="Slide Number Placeholder 11"/>
          <p:cNvSpPr>
            <a:spLocks noGrp="1"/>
          </p:cNvSpPr>
          <p:nvPr>
            <p:ph type="sldNum" sz="quarter" idx="12"/>
          </p:nvPr>
        </p:nvSpPr>
        <p:spPr bwMode="auto">
          <a:noFill/>
          <a:ln>
            <a:miter lim="800000"/>
            <a:headEnd/>
            <a:tailEnd/>
          </a:ln>
        </p:spPr>
        <p:txBody>
          <a:bodyPr/>
          <a:lstStyle/>
          <a:p>
            <a:fld id="{A3206707-3801-4992-A80D-4CE77293E48D}" type="slidenum">
              <a:rPr lang="en-US"/>
              <a:pPr/>
              <a:t>43</a:t>
            </a:fld>
            <a:endParaRPr lang="en-US"/>
          </a:p>
        </p:txBody>
      </p:sp>
    </p:spTree>
    <p:extLst>
      <p:ext uri="{BB962C8B-B14F-4D97-AF65-F5344CB8AC3E}">
        <p14:creationId xmlns:p14="http://schemas.microsoft.com/office/powerpoint/2010/main" val="1453845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5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8"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dirty="0">
                <a:solidFill>
                  <a:schemeClr val="accent6">
                    <a:lumMod val="75000"/>
                  </a:schemeClr>
                </a:solidFill>
                <a:ea typeface="ＭＳ Ｐゴシック" pitchFamily="-112" charset="-128"/>
              </a:rPr>
              <a:t>Typing Queries</a:t>
            </a:r>
            <a:r>
              <a:rPr lang="el-GR" sz="3600" dirty="0">
                <a:solidFill>
                  <a:schemeClr val="accent6">
                    <a:lumMod val="75000"/>
                  </a:schemeClr>
                </a:solidFill>
                <a:ea typeface="ＭＳ Ｐゴシック" pitchFamily="-112" charset="-128"/>
              </a:rPr>
              <a:t>: παραδείγματα</a:t>
            </a:r>
            <a:endParaRPr lang="en-US" sz="3600" dirty="0">
              <a:solidFill>
                <a:schemeClr val="accent6">
                  <a:lumMod val="75000"/>
                </a:schemeClr>
              </a:solidFill>
              <a:ea typeface="ＭＳ Ｐゴシック" pitchFamily="-112"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CED8390B-0ABF-4BDF-958F-4E9C90BBE7BA}" type="slidenum">
              <a:rPr lang="en-US"/>
              <a:pPr/>
              <a:t>44</a:t>
            </a:fld>
            <a:endParaRPr lang="en-US"/>
          </a:p>
        </p:txBody>
      </p:sp>
      <p:sp>
        <p:nvSpPr>
          <p:cNvPr id="6" name="TextBox 5"/>
          <p:cNvSpPr txBox="1"/>
          <p:nvPr/>
        </p:nvSpPr>
        <p:spPr>
          <a:xfrm>
            <a:off x="533400" y="1905000"/>
            <a:ext cx="7239000" cy="3970318"/>
          </a:xfrm>
          <a:prstGeom prst="rect">
            <a:avLst/>
          </a:prstGeom>
          <a:noFill/>
        </p:spPr>
        <p:txBody>
          <a:bodyPr wrap="square" rtlCol="0">
            <a:spAutoFit/>
          </a:bodyPr>
          <a:lstStyle/>
          <a:p>
            <a:r>
              <a:rPr lang="en-US" sz="2800" dirty="0">
                <a:latin typeface="+mn-lt"/>
              </a:rPr>
              <a:t>Calculation: </a:t>
            </a:r>
            <a:r>
              <a:rPr lang="en-US" sz="2800" dirty="0">
                <a:solidFill>
                  <a:schemeClr val="tx2">
                    <a:lumMod val="60000"/>
                    <a:lumOff val="40000"/>
                  </a:schemeClr>
                </a:solidFill>
                <a:latin typeface="+mn-lt"/>
              </a:rPr>
              <a:t>5+4</a:t>
            </a:r>
          </a:p>
          <a:p>
            <a:r>
              <a:rPr lang="en-US" sz="2800" dirty="0">
                <a:latin typeface="+mn-lt"/>
              </a:rPr>
              <a:t>Unit conversion: </a:t>
            </a:r>
            <a:r>
              <a:rPr lang="en-US" sz="2800" dirty="0">
                <a:solidFill>
                  <a:schemeClr val="tx2">
                    <a:lumMod val="60000"/>
                    <a:lumOff val="40000"/>
                  </a:schemeClr>
                </a:solidFill>
                <a:latin typeface="+mn-lt"/>
              </a:rPr>
              <a:t>1 kg in pounds</a:t>
            </a:r>
          </a:p>
          <a:p>
            <a:r>
              <a:rPr lang="en-US" sz="2800" dirty="0">
                <a:latin typeface="+mn-lt"/>
              </a:rPr>
              <a:t>Currency conversion: </a:t>
            </a:r>
            <a:r>
              <a:rPr lang="en-US" sz="2800" dirty="0">
                <a:solidFill>
                  <a:schemeClr val="tx2">
                    <a:lumMod val="60000"/>
                    <a:lumOff val="40000"/>
                  </a:schemeClr>
                </a:solidFill>
                <a:latin typeface="+mn-lt"/>
              </a:rPr>
              <a:t>1 euro in kronor</a:t>
            </a:r>
          </a:p>
          <a:p>
            <a:r>
              <a:rPr lang="en-US" sz="2800" dirty="0">
                <a:latin typeface="+mn-lt"/>
              </a:rPr>
              <a:t>Tracking number: </a:t>
            </a:r>
            <a:r>
              <a:rPr lang="en-US" sz="2800" dirty="0">
                <a:solidFill>
                  <a:schemeClr val="tx2">
                    <a:lumMod val="60000"/>
                    <a:lumOff val="40000"/>
                  </a:schemeClr>
                </a:solidFill>
                <a:latin typeface="+mn-lt"/>
              </a:rPr>
              <a:t>8167 2278 6764</a:t>
            </a:r>
          </a:p>
          <a:p>
            <a:r>
              <a:rPr lang="en-US" sz="2800" dirty="0">
                <a:latin typeface="+mn-lt"/>
              </a:rPr>
              <a:t>Flight info: </a:t>
            </a:r>
            <a:r>
              <a:rPr lang="en-US" sz="2800" dirty="0">
                <a:solidFill>
                  <a:schemeClr val="tx2">
                    <a:lumMod val="60000"/>
                    <a:lumOff val="40000"/>
                  </a:schemeClr>
                </a:solidFill>
                <a:latin typeface="+mn-lt"/>
              </a:rPr>
              <a:t>LH 454</a:t>
            </a:r>
          </a:p>
          <a:p>
            <a:r>
              <a:rPr lang="en-US" sz="2800" dirty="0">
                <a:latin typeface="+mn-lt"/>
              </a:rPr>
              <a:t>Area code: </a:t>
            </a:r>
            <a:r>
              <a:rPr lang="en-US" sz="2800" dirty="0">
                <a:solidFill>
                  <a:schemeClr val="tx2">
                    <a:lumMod val="60000"/>
                    <a:lumOff val="40000"/>
                  </a:schemeClr>
                </a:solidFill>
                <a:latin typeface="+mn-lt"/>
              </a:rPr>
              <a:t>650</a:t>
            </a:r>
          </a:p>
          <a:p>
            <a:r>
              <a:rPr lang="en-US" sz="2800" dirty="0">
                <a:latin typeface="+mn-lt"/>
              </a:rPr>
              <a:t>Map: </a:t>
            </a:r>
            <a:r>
              <a:rPr lang="en-US" sz="2800" dirty="0" err="1">
                <a:solidFill>
                  <a:schemeClr val="tx2">
                    <a:lumMod val="60000"/>
                    <a:lumOff val="40000"/>
                  </a:schemeClr>
                </a:solidFill>
                <a:latin typeface="+mn-lt"/>
              </a:rPr>
              <a:t>columbus</a:t>
            </a:r>
            <a:r>
              <a:rPr lang="en-US" sz="2800" dirty="0">
                <a:solidFill>
                  <a:schemeClr val="tx2">
                    <a:lumMod val="60000"/>
                    <a:lumOff val="40000"/>
                  </a:schemeClr>
                </a:solidFill>
                <a:latin typeface="+mn-lt"/>
              </a:rPr>
              <a:t> oh</a:t>
            </a:r>
          </a:p>
          <a:p>
            <a:r>
              <a:rPr lang="en-US" sz="2800" dirty="0">
                <a:latin typeface="+mn-lt"/>
              </a:rPr>
              <a:t>Stock price: </a:t>
            </a:r>
            <a:r>
              <a:rPr lang="en-US" sz="2800" dirty="0" err="1">
                <a:solidFill>
                  <a:schemeClr val="tx2">
                    <a:lumMod val="60000"/>
                    <a:lumOff val="40000"/>
                  </a:schemeClr>
                </a:solidFill>
                <a:latin typeface="+mn-lt"/>
              </a:rPr>
              <a:t>msft</a:t>
            </a:r>
            <a:endParaRPr lang="en-US" sz="2800" dirty="0">
              <a:solidFill>
                <a:schemeClr val="tx2">
                  <a:lumMod val="60000"/>
                  <a:lumOff val="40000"/>
                </a:schemeClr>
              </a:solidFill>
              <a:latin typeface="+mn-lt"/>
            </a:endParaRPr>
          </a:p>
          <a:p>
            <a:r>
              <a:rPr lang="en-US" sz="2800" dirty="0">
                <a:latin typeface="+mn-lt"/>
              </a:rPr>
              <a:t>Albums/movies etc: </a:t>
            </a:r>
            <a:r>
              <a:rPr lang="en-US" sz="2800" dirty="0" err="1">
                <a:solidFill>
                  <a:schemeClr val="tx2">
                    <a:lumMod val="60000"/>
                    <a:lumOff val="40000"/>
                  </a:schemeClr>
                </a:solidFill>
                <a:latin typeface="+mn-lt"/>
              </a:rPr>
              <a:t>coldplay</a:t>
            </a:r>
            <a:endParaRPr lang="el-GR" sz="2800" dirty="0">
              <a:solidFill>
                <a:schemeClr val="tx2">
                  <a:lumMod val="60000"/>
                  <a:lumOff val="40000"/>
                </a:schemeClr>
              </a:solidFill>
              <a:latin typeface="+mn-lt"/>
            </a:endParaRPr>
          </a:p>
        </p:txBody>
      </p:sp>
    </p:spTree>
    <p:extLst>
      <p:ext uri="{BB962C8B-B14F-4D97-AF65-F5344CB8AC3E}">
        <p14:creationId xmlns:p14="http://schemas.microsoft.com/office/powerpoint/2010/main" val="50970566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a:solidFill>
                  <a:schemeClr val="accent6">
                    <a:lumMod val="75000"/>
                  </a:schemeClr>
                </a:solidFill>
                <a:ea typeface="ＭＳ Ｐゴシック" pitchFamily="-112" charset="-128"/>
              </a:rPr>
              <a:t>Ανάγκες Χρηστών</a:t>
            </a:r>
            <a:endParaRPr lang="en-US" dirty="0">
              <a:solidFill>
                <a:schemeClr val="accent6">
                  <a:lumMod val="75000"/>
                </a:schemeClr>
              </a:solidFill>
              <a:ea typeface="ＭＳ Ｐゴシック" pitchFamily="-112" charset="-128"/>
            </a:endParaRPr>
          </a:p>
        </p:txBody>
      </p:sp>
      <p:sp>
        <p:nvSpPr>
          <p:cNvPr id="23560"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a:t>Κεφ</a:t>
            </a:r>
            <a:r>
              <a:rPr lang="en-US" sz="1600" dirty="0"/>
              <a:t>. 19.4.1</a:t>
            </a:r>
          </a:p>
        </p:txBody>
      </p:sp>
      <p:sp>
        <p:nvSpPr>
          <p:cNvPr id="23561" name="Slide Number Placeholder 11"/>
          <p:cNvSpPr>
            <a:spLocks noGrp="1"/>
          </p:cNvSpPr>
          <p:nvPr>
            <p:ph type="sldNum" sz="quarter" idx="12"/>
          </p:nvPr>
        </p:nvSpPr>
        <p:spPr bwMode="auto">
          <a:noFill/>
          <a:ln>
            <a:miter lim="800000"/>
            <a:headEnd/>
            <a:tailEnd/>
          </a:ln>
        </p:spPr>
        <p:txBody>
          <a:bodyPr/>
          <a:lstStyle/>
          <a:p>
            <a:fld id="{A3206707-3801-4992-A80D-4CE77293E48D}" type="slidenum">
              <a:rPr lang="en-US"/>
              <a:pPr/>
              <a:t>45</a:t>
            </a:fld>
            <a:endParaRPr lang="en-US"/>
          </a:p>
        </p:txBody>
      </p:sp>
      <p:sp>
        <p:nvSpPr>
          <p:cNvPr id="12" name="TextBox 11"/>
          <p:cNvSpPr txBox="1"/>
          <p:nvPr/>
        </p:nvSpPr>
        <p:spPr>
          <a:xfrm>
            <a:off x="762000" y="1981200"/>
            <a:ext cx="7924800" cy="3416320"/>
          </a:xfrm>
          <a:prstGeom prst="rect">
            <a:avLst/>
          </a:prstGeom>
          <a:noFill/>
        </p:spPr>
        <p:txBody>
          <a:bodyPr wrap="square" rtlCol="0">
            <a:spAutoFit/>
          </a:bodyPr>
          <a:lstStyle/>
          <a:p>
            <a:r>
              <a:rPr lang="el-GR" dirty="0">
                <a:latin typeface="+mn-lt"/>
              </a:rPr>
              <a:t>Επηρεάζει (ανάμεσα σε άλλα)</a:t>
            </a:r>
          </a:p>
          <a:p>
            <a:endParaRPr lang="el-GR" dirty="0">
              <a:latin typeface="+mn-lt"/>
            </a:endParaRPr>
          </a:p>
          <a:p>
            <a:pPr>
              <a:buFont typeface="Wingdings" pitchFamily="2" charset="2"/>
              <a:buChar char="§"/>
            </a:pPr>
            <a:r>
              <a:rPr lang="el-GR" dirty="0">
                <a:latin typeface="+mn-lt"/>
              </a:rPr>
              <a:t> την καταλληλότητα του ερωτήματος για την παρουσίαση </a:t>
            </a:r>
            <a:r>
              <a:rPr lang="el-GR" i="1" dirty="0">
                <a:solidFill>
                  <a:schemeClr val="tx2">
                    <a:lumMod val="60000"/>
                    <a:lumOff val="40000"/>
                  </a:schemeClr>
                </a:solidFill>
                <a:latin typeface="+mn-lt"/>
              </a:rPr>
              <a:t>διαφημίσεων</a:t>
            </a:r>
          </a:p>
          <a:p>
            <a:pPr>
              <a:buFont typeface="Wingdings" pitchFamily="2" charset="2"/>
              <a:buChar char="§"/>
            </a:pPr>
            <a:endParaRPr lang="el-GR" dirty="0">
              <a:latin typeface="+mn-lt"/>
            </a:endParaRPr>
          </a:p>
          <a:p>
            <a:pPr>
              <a:buFont typeface="Wingdings" pitchFamily="2" charset="2"/>
              <a:buChar char="§"/>
            </a:pPr>
            <a:r>
              <a:rPr lang="el-GR" dirty="0">
                <a:latin typeface="+mn-lt"/>
              </a:rPr>
              <a:t> τον </a:t>
            </a:r>
            <a:r>
              <a:rPr lang="el-GR" i="1" dirty="0">
                <a:solidFill>
                  <a:schemeClr val="tx2">
                    <a:lumMod val="60000"/>
                    <a:lumOff val="40000"/>
                  </a:schemeClr>
                </a:solidFill>
                <a:latin typeface="+mn-lt"/>
              </a:rPr>
              <a:t>αλγόριθμο/αξιολόγηση</a:t>
            </a:r>
            <a:r>
              <a:rPr lang="el-GR" dirty="0">
                <a:latin typeface="+mn-lt"/>
              </a:rPr>
              <a:t>, για παράδειγμα για ερωτήματα πλοήγησης </a:t>
            </a:r>
            <a:r>
              <a:rPr lang="en-US" dirty="0">
                <a:latin typeface="+mn-lt"/>
              </a:rPr>
              <a:t>(navigational) </a:t>
            </a:r>
            <a:r>
              <a:rPr lang="el-GR" dirty="0">
                <a:latin typeface="+mn-lt"/>
              </a:rPr>
              <a:t>ένα αποτέλεσμα ίσως αρκεί, για τα άλλα (και κυρίως πληροφοριακά) ενδιαφερόμαστε  για την</a:t>
            </a:r>
            <a:r>
              <a:rPr lang="en-US" dirty="0">
                <a:latin typeface="+mn-lt"/>
              </a:rPr>
              <a:t>  </a:t>
            </a:r>
            <a:r>
              <a:rPr lang="el-GR" dirty="0">
                <a:latin typeface="+mn-lt"/>
              </a:rPr>
              <a:t>περιεκτικότητα/ανάκληση</a:t>
            </a:r>
          </a:p>
        </p:txBody>
      </p:sp>
    </p:spTree>
    <p:extLst>
      <p:ext uri="{BB962C8B-B14F-4D97-AF65-F5344CB8AC3E}">
        <p14:creationId xmlns:p14="http://schemas.microsoft.com/office/powerpoint/2010/main" val="376436149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l-GR" sz="3600" dirty="0">
                <a:solidFill>
                  <a:schemeClr val="accent6">
                    <a:lumMod val="75000"/>
                  </a:schemeClr>
                </a:solidFill>
                <a:ea typeface="ＭＳ Ｐゴシック" pitchFamily="-112" charset="-128"/>
              </a:rPr>
              <a:t>Πόσα αποτελέσματα βλέπουν οι χρήστες</a:t>
            </a:r>
            <a:endParaRPr lang="en-US" sz="3600" dirty="0">
              <a:solidFill>
                <a:schemeClr val="accent6">
                  <a:lumMod val="75000"/>
                </a:schemeClr>
              </a:solidFill>
              <a:ea typeface="ＭＳ Ｐゴシック" pitchFamily="-112" charset="-128"/>
            </a:endParaRPr>
          </a:p>
        </p:txBody>
      </p:sp>
      <p:pic>
        <p:nvPicPr>
          <p:cNvPr id="24579" name="Picture 3"/>
          <p:cNvPicPr>
            <a:picLocks noChangeAspect="1" noChangeArrowheads="1"/>
          </p:cNvPicPr>
          <p:nvPr/>
        </p:nvPicPr>
        <p:blipFill>
          <a:blip r:embed="rId2" cstate="print"/>
          <a:srcRect/>
          <a:stretch>
            <a:fillRect/>
          </a:stretch>
        </p:blipFill>
        <p:spPr bwMode="auto">
          <a:xfrm>
            <a:off x="190500" y="1600200"/>
            <a:ext cx="8839200" cy="4572000"/>
          </a:xfrm>
          <a:prstGeom prst="rect">
            <a:avLst/>
          </a:prstGeom>
          <a:noFill/>
          <a:ln w="9525">
            <a:solidFill>
              <a:schemeClr val="tx1"/>
            </a:solidFill>
            <a:miter lim="800000"/>
            <a:headEnd/>
            <a:tailEnd/>
          </a:ln>
        </p:spPr>
      </p:pic>
      <p:sp>
        <p:nvSpPr>
          <p:cNvPr id="24580" name="Text Box 4"/>
          <p:cNvSpPr txBox="1">
            <a:spLocks noChangeArrowheads="1"/>
          </p:cNvSpPr>
          <p:nvPr/>
        </p:nvSpPr>
        <p:spPr bwMode="auto">
          <a:xfrm>
            <a:off x="304800" y="6172200"/>
            <a:ext cx="8839200" cy="336550"/>
          </a:xfrm>
          <a:prstGeom prst="rect">
            <a:avLst/>
          </a:prstGeom>
          <a:noFill/>
          <a:ln w="9525">
            <a:noFill/>
            <a:miter lim="800000"/>
            <a:headEnd/>
            <a:tailEnd/>
          </a:ln>
        </p:spPr>
        <p:txBody>
          <a:bodyPr>
            <a:spAutoFit/>
          </a:bodyPr>
          <a:lstStyle/>
          <a:p>
            <a:pPr eaLnBrk="0" hangingPunct="0">
              <a:spcBef>
                <a:spcPct val="50000"/>
              </a:spcBef>
            </a:pPr>
            <a:r>
              <a:rPr lang="en-US" sz="1600" b="1">
                <a:solidFill>
                  <a:srgbClr val="7B0099"/>
                </a:solidFill>
              </a:rPr>
              <a:t>(Source: </a:t>
            </a:r>
            <a:r>
              <a:rPr lang="en-US" sz="1600" b="1">
                <a:solidFill>
                  <a:srgbClr val="7B0099"/>
                </a:solidFill>
                <a:hlinkClick r:id="rId3"/>
              </a:rPr>
              <a:t>iprospect.com</a:t>
            </a:r>
            <a:r>
              <a:rPr lang="en-US" sz="1600" b="1">
                <a:solidFill>
                  <a:srgbClr val="7B0099"/>
                </a:solidFill>
              </a:rPr>
              <a:t> WhitePaper_2006_SearchEngineUserBehavior.pdf)</a:t>
            </a:r>
          </a:p>
        </p:txBody>
      </p:sp>
      <p:sp>
        <p:nvSpPr>
          <p:cNvPr id="24581" name="Slide Number Placeholder 4"/>
          <p:cNvSpPr>
            <a:spLocks noGrp="1"/>
          </p:cNvSpPr>
          <p:nvPr>
            <p:ph type="sldNum" sz="quarter" idx="12"/>
          </p:nvPr>
        </p:nvSpPr>
        <p:spPr bwMode="auto">
          <a:noFill/>
          <a:ln>
            <a:miter lim="800000"/>
            <a:headEnd/>
            <a:tailEnd/>
          </a:ln>
        </p:spPr>
        <p:txBody>
          <a:bodyPr/>
          <a:lstStyle/>
          <a:p>
            <a:fld id="{CED8390B-0ABF-4BDF-958F-4E9C90BBE7BA}" type="slidenum">
              <a:rPr lang="en-US"/>
              <a:pPr/>
              <a:t>46</a:t>
            </a:fld>
            <a:endParaRPr lang="en-US"/>
          </a:p>
        </p:txBody>
      </p:sp>
    </p:spTree>
    <p:extLst>
      <p:ext uri="{BB962C8B-B14F-4D97-AF65-F5344CB8AC3E}">
        <p14:creationId xmlns:p14="http://schemas.microsoft.com/office/powerpoint/2010/main" val="348301105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FAE9CB-6C8B-49DF-BA0E-D5C49502510A}" type="slidenum">
              <a:rPr lang="en-US" smtClean="0"/>
              <a:pPr/>
              <a:t>47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533400"/>
            <a:ext cx="5867400" cy="5554472"/>
          </a:xfrm>
          <a:prstGeom prst="rect">
            <a:avLst/>
          </a:prstGeom>
        </p:spPr>
      </p:pic>
    </p:spTree>
    <p:extLst>
      <p:ext uri="{BB962C8B-B14F-4D97-AF65-F5344CB8AC3E}">
        <p14:creationId xmlns:p14="http://schemas.microsoft.com/office/powerpoint/2010/main" val="2727147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a:solidFill>
                  <a:schemeClr val="accent6">
                    <a:lumMod val="75000"/>
                  </a:schemeClr>
                </a:solidFill>
                <a:ea typeface="ＭＳ Ｐゴシック" pitchFamily="-112" charset="-128"/>
              </a:rPr>
              <a:t>Τι ψάχνουν;</a:t>
            </a:r>
            <a:endParaRPr lang="en-US" dirty="0">
              <a:solidFill>
                <a:schemeClr val="accent6">
                  <a:lumMod val="75000"/>
                </a:schemeClr>
              </a:solidFill>
              <a:ea typeface="ＭＳ Ｐゴシック" pitchFamily="-112" charset="-128"/>
            </a:endParaRPr>
          </a:p>
        </p:txBody>
      </p:sp>
      <p:sp>
        <p:nvSpPr>
          <p:cNvPr id="23560"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a:t>Κεφ</a:t>
            </a:r>
            <a:r>
              <a:rPr lang="en-US" sz="1600" dirty="0"/>
              <a:t>. 19.4.1</a:t>
            </a:r>
          </a:p>
        </p:txBody>
      </p:sp>
      <p:sp>
        <p:nvSpPr>
          <p:cNvPr id="23561" name="Slide Number Placeholder 11"/>
          <p:cNvSpPr>
            <a:spLocks noGrp="1"/>
          </p:cNvSpPr>
          <p:nvPr>
            <p:ph type="sldNum" sz="quarter" idx="12"/>
          </p:nvPr>
        </p:nvSpPr>
        <p:spPr bwMode="auto">
          <a:noFill/>
          <a:ln>
            <a:miter lim="800000"/>
            <a:headEnd/>
            <a:tailEnd/>
          </a:ln>
        </p:spPr>
        <p:txBody>
          <a:bodyPr/>
          <a:lstStyle/>
          <a:p>
            <a:fld id="{A3206707-3801-4992-A80D-4CE77293E48D}" type="slidenum">
              <a:rPr lang="en-US"/>
              <a:pPr/>
              <a:t>48</a:t>
            </a:fld>
            <a:endParaRPr lang="en-US"/>
          </a:p>
        </p:txBody>
      </p:sp>
      <p:sp>
        <p:nvSpPr>
          <p:cNvPr id="13" name="TextBox 12"/>
          <p:cNvSpPr txBox="1"/>
          <p:nvPr/>
        </p:nvSpPr>
        <p:spPr>
          <a:xfrm>
            <a:off x="533400" y="2971800"/>
            <a:ext cx="7772400" cy="584775"/>
          </a:xfrm>
          <a:prstGeom prst="rect">
            <a:avLst/>
          </a:prstGeom>
          <a:noFill/>
        </p:spPr>
        <p:txBody>
          <a:bodyPr wrap="square" rtlCol="0">
            <a:spAutoFit/>
          </a:bodyPr>
          <a:lstStyle/>
          <a:p>
            <a:pPr>
              <a:buFont typeface="Wingdings" pitchFamily="2" charset="2"/>
              <a:buChar char="§"/>
            </a:pPr>
            <a:r>
              <a:rPr lang="el-GR" sz="3200" dirty="0">
                <a:latin typeface="+mn-lt"/>
              </a:rPr>
              <a:t> </a:t>
            </a:r>
            <a:r>
              <a:rPr lang="en-US" sz="3200" dirty="0">
                <a:latin typeface="+mn-lt"/>
              </a:rPr>
              <a:t>http://www.google.com/trends/hottrends</a:t>
            </a:r>
            <a:endParaRPr lang="el-GR" sz="3200" dirty="0">
              <a:latin typeface="+mn-lt"/>
            </a:endParaRPr>
          </a:p>
        </p:txBody>
      </p:sp>
      <p:sp>
        <p:nvSpPr>
          <p:cNvPr id="6" name="TextBox 5"/>
          <p:cNvSpPr txBox="1"/>
          <p:nvPr/>
        </p:nvSpPr>
        <p:spPr>
          <a:xfrm>
            <a:off x="762000" y="4038600"/>
            <a:ext cx="6019800" cy="461665"/>
          </a:xfrm>
          <a:prstGeom prst="rect">
            <a:avLst/>
          </a:prstGeom>
          <a:noFill/>
        </p:spPr>
        <p:txBody>
          <a:bodyPr wrap="square" rtlCol="0">
            <a:spAutoFit/>
          </a:bodyPr>
          <a:lstStyle/>
          <a:p>
            <a:r>
              <a:rPr lang="el-GR" dirty="0">
                <a:latin typeface="+mj-lt"/>
              </a:rPr>
              <a:t>Και ανά χώρα</a:t>
            </a:r>
          </a:p>
        </p:txBody>
      </p:sp>
      <p:sp>
        <p:nvSpPr>
          <p:cNvPr id="7" name="TextBox 6"/>
          <p:cNvSpPr txBox="1"/>
          <p:nvPr/>
        </p:nvSpPr>
        <p:spPr>
          <a:xfrm>
            <a:off x="799070" y="1846117"/>
            <a:ext cx="6019800" cy="584775"/>
          </a:xfrm>
          <a:prstGeom prst="rect">
            <a:avLst/>
          </a:prstGeom>
          <a:noFill/>
        </p:spPr>
        <p:txBody>
          <a:bodyPr wrap="square" rtlCol="0">
            <a:spAutoFit/>
          </a:bodyPr>
          <a:lstStyle/>
          <a:p>
            <a:r>
              <a:rPr lang="el-GR" sz="3200" dirty="0">
                <a:latin typeface="+mn-lt"/>
              </a:rPr>
              <a:t>Δημοφιλή ερωτήματα</a:t>
            </a:r>
          </a:p>
        </p:txBody>
      </p:sp>
      <p:sp>
        <p:nvSpPr>
          <p:cNvPr id="8" name="TextBox 7"/>
          <p:cNvSpPr txBox="1"/>
          <p:nvPr/>
        </p:nvSpPr>
        <p:spPr>
          <a:xfrm>
            <a:off x="457200" y="4953000"/>
            <a:ext cx="8305800" cy="461665"/>
          </a:xfrm>
          <a:prstGeom prst="rect">
            <a:avLst/>
          </a:prstGeom>
          <a:noFill/>
        </p:spPr>
        <p:txBody>
          <a:bodyPr wrap="square" rtlCol="0">
            <a:spAutoFit/>
          </a:bodyPr>
          <a:lstStyle/>
          <a:p>
            <a:r>
              <a:rPr lang="el-GR" dirty="0">
                <a:latin typeface="+mn-lt"/>
              </a:rPr>
              <a:t>Τα ερωτήματα ακολουθούν επίσης </a:t>
            </a:r>
            <a:r>
              <a:rPr lang="en-US" dirty="0">
                <a:latin typeface="+mn-lt"/>
              </a:rPr>
              <a:t>power law </a:t>
            </a:r>
            <a:r>
              <a:rPr lang="el-GR" dirty="0">
                <a:latin typeface="+mn-lt"/>
              </a:rPr>
              <a:t>κατανομή</a:t>
            </a:r>
          </a:p>
        </p:txBody>
      </p:sp>
    </p:spTree>
    <p:extLst>
      <p:ext uri="{BB962C8B-B14F-4D97-AF65-F5344CB8AC3E}">
        <p14:creationId xmlns:p14="http://schemas.microsoft.com/office/powerpoint/2010/main" val="394538241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l-GR" sz="3600" dirty="0">
                <a:solidFill>
                  <a:schemeClr val="accent6">
                    <a:lumMod val="75000"/>
                  </a:schemeClr>
                </a:solidFill>
                <a:ea typeface="ＭＳ Ｐゴシック" pitchFamily="-112" charset="-128"/>
              </a:rPr>
              <a:t>Πως μπορούμε να καταλάβουμε τις προθέσεις </a:t>
            </a:r>
            <a:r>
              <a:rPr lang="en-US" sz="3600" dirty="0">
                <a:solidFill>
                  <a:schemeClr val="accent6">
                    <a:lumMod val="75000"/>
                  </a:schemeClr>
                </a:solidFill>
                <a:ea typeface="ＭＳ Ｐゴシック" pitchFamily="-112" charset="-128"/>
              </a:rPr>
              <a:t>(intent) </a:t>
            </a:r>
            <a:r>
              <a:rPr lang="el-GR" sz="3600" dirty="0">
                <a:solidFill>
                  <a:schemeClr val="accent6">
                    <a:lumMod val="75000"/>
                  </a:schemeClr>
                </a:solidFill>
                <a:ea typeface="ＭＳ Ｐゴシック" pitchFamily="-112" charset="-128"/>
              </a:rPr>
              <a:t>του χρήστη;</a:t>
            </a:r>
            <a:endParaRPr lang="en-US" sz="3600" dirty="0">
              <a:solidFill>
                <a:schemeClr val="accent6">
                  <a:lumMod val="75000"/>
                </a:schemeClr>
              </a:solidFill>
              <a:ea typeface="ＭＳ Ｐゴシック" pitchFamily="-112"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CED8390B-0ABF-4BDF-958F-4E9C90BBE7BA}" type="slidenum">
              <a:rPr lang="en-US"/>
              <a:pPr/>
              <a:t>49</a:t>
            </a:fld>
            <a:endParaRPr lang="en-US"/>
          </a:p>
        </p:txBody>
      </p:sp>
      <p:sp>
        <p:nvSpPr>
          <p:cNvPr id="6" name="TextBox 5"/>
          <p:cNvSpPr txBox="1"/>
          <p:nvPr/>
        </p:nvSpPr>
        <p:spPr>
          <a:xfrm>
            <a:off x="609600" y="2273226"/>
            <a:ext cx="7239000" cy="3231654"/>
          </a:xfrm>
          <a:prstGeom prst="rect">
            <a:avLst/>
          </a:prstGeom>
          <a:noFill/>
        </p:spPr>
        <p:txBody>
          <a:bodyPr wrap="square" rtlCol="0">
            <a:spAutoFit/>
          </a:bodyPr>
          <a:lstStyle/>
          <a:p>
            <a:r>
              <a:rPr lang="en-US" sz="2800" dirty="0">
                <a:latin typeface="+mn-lt"/>
              </a:rPr>
              <a:t>Guess user intent </a:t>
            </a:r>
            <a:r>
              <a:rPr lang="en-US" sz="2800" i="1" dirty="0">
                <a:solidFill>
                  <a:schemeClr val="accent6">
                    <a:lumMod val="75000"/>
                  </a:schemeClr>
                </a:solidFill>
                <a:latin typeface="+mn-lt"/>
              </a:rPr>
              <a:t>independent of context</a:t>
            </a:r>
            <a:r>
              <a:rPr lang="en-US" sz="2800" dirty="0">
                <a:latin typeface="+mn-lt"/>
              </a:rPr>
              <a:t>:</a:t>
            </a:r>
          </a:p>
          <a:p>
            <a:pPr lvl="1">
              <a:buFont typeface="Wingdings" pitchFamily="2" charset="2"/>
              <a:buChar char="§"/>
            </a:pPr>
            <a:r>
              <a:rPr lang="el-GR" dirty="0">
                <a:latin typeface="+mn-lt"/>
              </a:rPr>
              <a:t> </a:t>
            </a:r>
            <a:r>
              <a:rPr lang="en-US" dirty="0">
                <a:latin typeface="+mn-lt"/>
              </a:rPr>
              <a:t>Spell correction</a:t>
            </a:r>
          </a:p>
          <a:p>
            <a:pPr lvl="1">
              <a:buFont typeface="Wingdings" pitchFamily="2" charset="2"/>
              <a:buChar char="§"/>
            </a:pPr>
            <a:r>
              <a:rPr lang="el-GR" dirty="0">
                <a:latin typeface="+mn-lt"/>
              </a:rPr>
              <a:t> </a:t>
            </a:r>
            <a:r>
              <a:rPr lang="en-US" dirty="0" err="1">
                <a:latin typeface="+mn-lt"/>
              </a:rPr>
              <a:t>Precomputed</a:t>
            </a:r>
            <a:r>
              <a:rPr lang="en-US" dirty="0">
                <a:latin typeface="+mn-lt"/>
              </a:rPr>
              <a:t> “typing” of queries</a:t>
            </a:r>
          </a:p>
          <a:p>
            <a:endParaRPr lang="el-GR" sz="2800" dirty="0">
              <a:latin typeface="+mn-lt"/>
            </a:endParaRPr>
          </a:p>
          <a:p>
            <a:r>
              <a:rPr lang="en-US" sz="2800" dirty="0">
                <a:latin typeface="+mn-lt"/>
              </a:rPr>
              <a:t>Better: Guess user intent </a:t>
            </a:r>
            <a:r>
              <a:rPr lang="en-US" sz="2800" i="1" dirty="0">
                <a:solidFill>
                  <a:schemeClr val="accent6">
                    <a:lumMod val="75000"/>
                  </a:schemeClr>
                </a:solidFill>
                <a:latin typeface="+mn-lt"/>
              </a:rPr>
              <a:t>based on context</a:t>
            </a:r>
            <a:r>
              <a:rPr lang="en-US" sz="2800" dirty="0">
                <a:latin typeface="+mn-lt"/>
              </a:rPr>
              <a:t>:</a:t>
            </a:r>
          </a:p>
          <a:p>
            <a:pPr lvl="1">
              <a:buFont typeface="Wingdings" pitchFamily="2" charset="2"/>
              <a:buChar char="§"/>
            </a:pPr>
            <a:r>
              <a:rPr lang="el-GR" dirty="0">
                <a:latin typeface="+mn-lt"/>
              </a:rPr>
              <a:t> </a:t>
            </a:r>
            <a:r>
              <a:rPr lang="en-US" dirty="0">
                <a:latin typeface="+mn-lt"/>
              </a:rPr>
              <a:t>Geographic context </a:t>
            </a:r>
          </a:p>
          <a:p>
            <a:pPr lvl="1">
              <a:buFont typeface="Wingdings" pitchFamily="2" charset="2"/>
              <a:buChar char="§"/>
            </a:pPr>
            <a:r>
              <a:rPr lang="en-US" dirty="0">
                <a:latin typeface="+mn-lt"/>
              </a:rPr>
              <a:t> Context of user in this session (e.g., previous query)</a:t>
            </a:r>
          </a:p>
          <a:p>
            <a:pPr lvl="1">
              <a:buFont typeface="Wingdings" pitchFamily="2" charset="2"/>
              <a:buChar char="§"/>
            </a:pPr>
            <a:r>
              <a:rPr lang="el-GR" dirty="0">
                <a:latin typeface="+mn-lt"/>
              </a:rPr>
              <a:t> </a:t>
            </a:r>
            <a:r>
              <a:rPr lang="en-US" dirty="0">
                <a:latin typeface="+mn-lt"/>
              </a:rPr>
              <a:t>Context provided by personal profile </a:t>
            </a:r>
            <a:endParaRPr lang="el-GR" dirty="0">
              <a:latin typeface="+mn-lt"/>
            </a:endParaRP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78F56DE2-3209-4661-8C16-AE9C26074C0A}"/>
                  </a:ext>
                </a:extLst>
              </p14:cNvPr>
              <p14:cNvContentPartPr/>
              <p14:nvPr/>
            </p14:nvContentPartPr>
            <p14:xfrm>
              <a:off x="1842224" y="1735506"/>
              <a:ext cx="16560" cy="1800"/>
            </p14:xfrm>
          </p:contentPart>
        </mc:Choice>
        <mc:Fallback xmlns="">
          <p:pic>
            <p:nvPicPr>
              <p:cNvPr id="11" name="Ink 10">
                <a:extLst>
                  <a:ext uri="{FF2B5EF4-FFF2-40B4-BE49-F238E27FC236}">
                    <a16:creationId xmlns:a16="http://schemas.microsoft.com/office/drawing/2014/main" id="{78F56DE2-3209-4661-8C16-AE9C26074C0A}"/>
                  </a:ext>
                </a:extLst>
              </p:cNvPr>
              <p:cNvPicPr/>
              <p:nvPr/>
            </p:nvPicPr>
            <p:blipFill>
              <a:blip r:embed="rId19"/>
              <a:stretch>
                <a:fillRect/>
              </a:stretch>
            </p:blipFill>
            <p:spPr>
              <a:xfrm>
                <a:off x="1833224" y="1726866"/>
                <a:ext cx="34200" cy="19440"/>
              </a:xfrm>
              <a:prstGeom prst="rect">
                <a:avLst/>
              </a:prstGeom>
            </p:spPr>
          </p:pic>
        </mc:Fallback>
      </mc:AlternateContent>
    </p:spTree>
    <p:extLst>
      <p:ext uri="{BB962C8B-B14F-4D97-AF65-F5344CB8AC3E}">
        <p14:creationId xmlns:p14="http://schemas.microsoft.com/office/powerpoint/2010/main" val="39040335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r>
              <a:rPr lang="en-US" dirty="0">
                <a:solidFill>
                  <a:schemeClr val="accent6">
                    <a:lumMod val="75000"/>
                  </a:schemeClr>
                </a:solidFill>
              </a:rPr>
              <a:t>Web: </a:t>
            </a:r>
            <a:r>
              <a:rPr lang="el-GR" dirty="0">
                <a:solidFill>
                  <a:schemeClr val="accent6">
                    <a:lumMod val="75000"/>
                  </a:schemeClr>
                </a:solidFill>
              </a:rPr>
              <a:t>Ιστορία</a:t>
            </a: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5</a:t>
            </a:fld>
            <a:endParaRPr lang="el-GR"/>
          </a:p>
        </p:txBody>
      </p:sp>
      <p:sp>
        <p:nvSpPr>
          <p:cNvPr id="8" name="TextBox 7"/>
          <p:cNvSpPr txBox="1"/>
          <p:nvPr/>
        </p:nvSpPr>
        <p:spPr>
          <a:xfrm>
            <a:off x="304800" y="1828800"/>
            <a:ext cx="8424863" cy="4154984"/>
          </a:xfrm>
          <a:prstGeom prst="rect">
            <a:avLst/>
          </a:prstGeom>
          <a:noFill/>
        </p:spPr>
        <p:txBody>
          <a:bodyPr>
            <a:spAutoFit/>
          </a:bodyPr>
          <a:lstStyle/>
          <a:p>
            <a:pPr fontAlgn="auto">
              <a:spcBef>
                <a:spcPts val="0"/>
              </a:spcBef>
              <a:spcAft>
                <a:spcPts val="0"/>
              </a:spcAft>
              <a:defRPr/>
            </a:pPr>
            <a:endParaRPr lang="en-US" b="1" dirty="0">
              <a:latin typeface="+mn-lt"/>
              <a:cs typeface="+mn-cs"/>
            </a:endParaRPr>
          </a:p>
          <a:p>
            <a:pPr fontAlgn="auto">
              <a:spcBef>
                <a:spcPts val="0"/>
              </a:spcBef>
              <a:spcAft>
                <a:spcPts val="0"/>
              </a:spcAft>
              <a:defRPr/>
            </a:pPr>
            <a:r>
              <a:rPr lang="el-GR" dirty="0">
                <a:latin typeface="+mn-lt"/>
                <a:cs typeface="+mn-cs"/>
              </a:rPr>
              <a:t>Στο τεύχος του </a:t>
            </a:r>
            <a:r>
              <a:rPr lang="el-GR" b="1" dirty="0">
                <a:latin typeface="+mn-lt"/>
                <a:cs typeface="+mn-cs"/>
              </a:rPr>
              <a:t>Ιουνίου 1970 </a:t>
            </a:r>
            <a:r>
              <a:rPr lang="el-GR" dirty="0">
                <a:latin typeface="+mn-lt"/>
                <a:cs typeface="+mn-cs"/>
              </a:rPr>
              <a:t>του περιοδικού </a:t>
            </a:r>
            <a:r>
              <a:rPr lang="en-US" i="1" dirty="0">
                <a:latin typeface="+mn-lt"/>
              </a:rPr>
              <a:t>Popular Science</a:t>
            </a:r>
            <a:r>
              <a:rPr lang="en-US" dirty="0">
                <a:latin typeface="+mn-lt"/>
              </a:rPr>
              <a:t> </a:t>
            </a:r>
            <a:endParaRPr lang="el-GR" b="1" dirty="0">
              <a:latin typeface="+mn-lt"/>
              <a:cs typeface="+mn-cs"/>
            </a:endParaRPr>
          </a:p>
          <a:p>
            <a:pPr fontAlgn="auto">
              <a:spcBef>
                <a:spcPts val="0"/>
              </a:spcBef>
              <a:spcAft>
                <a:spcPts val="0"/>
              </a:spcAft>
              <a:defRPr/>
            </a:pPr>
            <a:endParaRPr lang="en-US" dirty="0">
              <a:latin typeface="+mn-lt"/>
              <a:cs typeface="+mn-cs"/>
              <a:hlinkClick r:id="rId3" tooltip="Arthur C. Clarke"/>
            </a:endParaRPr>
          </a:p>
          <a:p>
            <a:pPr fontAlgn="auto">
              <a:spcBef>
                <a:spcPts val="0"/>
              </a:spcBef>
              <a:spcAft>
                <a:spcPts val="0"/>
              </a:spcAft>
              <a:defRPr/>
            </a:pPr>
            <a:r>
              <a:rPr lang="en-US" b="1" dirty="0">
                <a:solidFill>
                  <a:srgbClr val="C00000"/>
                </a:solidFill>
                <a:latin typeface="+mn-lt"/>
                <a:cs typeface="+mn-cs"/>
              </a:rPr>
              <a:t>Arthur C. Clarke </a:t>
            </a:r>
            <a:endParaRPr lang="el-GR" dirty="0">
              <a:latin typeface="+mn-lt"/>
              <a:cs typeface="+mn-cs"/>
            </a:endParaRPr>
          </a:p>
          <a:p>
            <a:pPr fontAlgn="auto">
              <a:spcBef>
                <a:spcPts val="0"/>
              </a:spcBef>
              <a:spcAft>
                <a:spcPts val="0"/>
              </a:spcAft>
              <a:defRPr/>
            </a:pPr>
            <a:r>
              <a:rPr lang="en-US" i="1" dirty="0">
                <a:solidFill>
                  <a:schemeClr val="accent1">
                    <a:lumMod val="75000"/>
                  </a:schemeClr>
                </a:solidFill>
                <a:latin typeface="+mn-lt"/>
                <a:cs typeface="+mn-cs"/>
              </a:rPr>
              <a:t>satellites would one day "bring the accumulated knowledge of the world to your fingertips" using a console that would combine the functionality of the Xerox, telephone, television and a small computer, allowing data transfer and video conferencing around the globe</a:t>
            </a:r>
            <a:r>
              <a:rPr lang="en-US" dirty="0">
                <a:latin typeface="+mn-lt"/>
                <a:cs typeface="+mn-cs"/>
              </a:rPr>
              <a:t>.</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l-GR" dirty="0">
              <a:latin typeface="+mn-lt"/>
              <a:cs typeface="+mn-cs"/>
            </a:endParaRPr>
          </a:p>
        </p:txBody>
      </p:sp>
    </p:spTree>
    <p:extLst>
      <p:ext uri="{BB962C8B-B14F-4D97-AF65-F5344CB8AC3E}">
        <p14:creationId xmlns:p14="http://schemas.microsoft.com/office/powerpoint/2010/main" val="2300962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2189" y="76200"/>
            <a:ext cx="8229600" cy="1143000"/>
          </a:xfrm>
        </p:spPr>
        <p:txBody>
          <a:bodyPr>
            <a:noAutofit/>
          </a:bodyPr>
          <a:lstStyle/>
          <a:p>
            <a:pPr eaLnBrk="1" hangingPunct="1"/>
            <a:r>
              <a:rPr lang="el-GR" sz="3600" dirty="0">
                <a:solidFill>
                  <a:schemeClr val="accent6">
                    <a:lumMod val="75000"/>
                  </a:schemeClr>
                </a:solidFill>
                <a:ea typeface="ＭＳ Ｐゴシック" pitchFamily="-112" charset="-128"/>
              </a:rPr>
              <a:t>Γεωγραφικό Περιεχόμενο</a:t>
            </a:r>
            <a:endParaRPr lang="en-US" sz="3600" dirty="0">
              <a:solidFill>
                <a:schemeClr val="accent6">
                  <a:lumMod val="75000"/>
                </a:schemeClr>
              </a:solidFill>
              <a:ea typeface="ＭＳ Ｐゴシック" pitchFamily="-112"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CED8390B-0ABF-4BDF-958F-4E9C90BBE7BA}" type="slidenum">
              <a:rPr lang="en-US"/>
              <a:pPr/>
              <a:t>50</a:t>
            </a:fld>
            <a:endParaRPr lang="en-US"/>
          </a:p>
        </p:txBody>
      </p:sp>
      <p:sp>
        <p:nvSpPr>
          <p:cNvPr id="6" name="TextBox 5"/>
          <p:cNvSpPr txBox="1"/>
          <p:nvPr/>
        </p:nvSpPr>
        <p:spPr>
          <a:xfrm>
            <a:off x="304800" y="1434535"/>
            <a:ext cx="8229600" cy="4909036"/>
          </a:xfrm>
          <a:prstGeom prst="rect">
            <a:avLst/>
          </a:prstGeom>
          <a:noFill/>
        </p:spPr>
        <p:txBody>
          <a:bodyPr wrap="square" rtlCol="0">
            <a:spAutoFit/>
          </a:bodyPr>
          <a:lstStyle/>
          <a:p>
            <a:r>
              <a:rPr lang="el-GR" sz="2800" dirty="0">
                <a:latin typeface="+mn-lt"/>
              </a:rPr>
              <a:t>Τρεις σχετικές τοποθεσίες</a:t>
            </a:r>
            <a:endParaRPr lang="en-US" sz="2800" dirty="0">
              <a:latin typeface="+mn-lt"/>
            </a:endParaRPr>
          </a:p>
          <a:p>
            <a:pPr marL="457200" indent="-457200">
              <a:buFont typeface="+mj-lt"/>
              <a:buAutoNum type="arabicPeriod"/>
            </a:pPr>
            <a:r>
              <a:rPr lang="en-US" dirty="0">
                <a:latin typeface="+mn-lt"/>
              </a:rPr>
              <a:t>Server (nytimes.com → New York)</a:t>
            </a:r>
          </a:p>
          <a:p>
            <a:pPr marL="457200" indent="-457200">
              <a:buFont typeface="+mj-lt"/>
              <a:buAutoNum type="arabicPeriod"/>
            </a:pPr>
            <a:r>
              <a:rPr lang="el-GR" dirty="0">
                <a:latin typeface="+mn-lt"/>
              </a:rPr>
              <a:t>Ιστοσελίδα </a:t>
            </a:r>
            <a:r>
              <a:rPr lang="en-US" dirty="0">
                <a:latin typeface="+mn-lt"/>
              </a:rPr>
              <a:t>(</a:t>
            </a:r>
            <a:r>
              <a:rPr lang="el-GR" dirty="0">
                <a:latin typeface="+mn-lt"/>
              </a:rPr>
              <a:t>άρθρο των </a:t>
            </a:r>
            <a:r>
              <a:rPr lang="en-US" dirty="0">
                <a:latin typeface="+mn-lt"/>
              </a:rPr>
              <a:t>nytimes.com </a:t>
            </a:r>
            <a:r>
              <a:rPr lang="el-GR" dirty="0">
                <a:latin typeface="+mn-lt"/>
              </a:rPr>
              <a:t>σχετικά με την </a:t>
            </a:r>
            <a:r>
              <a:rPr lang="en-US" dirty="0">
                <a:latin typeface="+mn-lt"/>
              </a:rPr>
              <a:t>Albania)</a:t>
            </a:r>
          </a:p>
          <a:p>
            <a:pPr marL="457200" indent="-457200">
              <a:buFont typeface="+mj-lt"/>
              <a:buAutoNum type="arabicPeriod"/>
            </a:pPr>
            <a:r>
              <a:rPr lang="el-GR" dirty="0">
                <a:latin typeface="+mn-lt"/>
              </a:rPr>
              <a:t>Χρήστης</a:t>
            </a:r>
            <a:r>
              <a:rPr lang="it-IT" dirty="0">
                <a:latin typeface="+mn-lt"/>
              </a:rPr>
              <a:t> (</a:t>
            </a:r>
            <a:r>
              <a:rPr lang="el-GR" dirty="0">
                <a:latin typeface="+mn-lt"/>
              </a:rPr>
              <a:t>βρίσκεται στο</a:t>
            </a:r>
            <a:r>
              <a:rPr lang="it-IT" dirty="0">
                <a:latin typeface="+mn-lt"/>
              </a:rPr>
              <a:t> Palo Alto)</a:t>
            </a:r>
          </a:p>
          <a:p>
            <a:pPr marL="457200" indent="-457200"/>
            <a:endParaRPr lang="it-IT" sz="900" dirty="0">
              <a:latin typeface="+mn-lt"/>
            </a:endParaRPr>
          </a:p>
          <a:p>
            <a:r>
              <a:rPr lang="el-GR" sz="2800" dirty="0">
                <a:latin typeface="+mn-lt"/>
              </a:rPr>
              <a:t>Εύρεση της τοποθεσίας του χρήστη</a:t>
            </a:r>
            <a:endParaRPr lang="en-US" sz="2800" dirty="0">
              <a:latin typeface="+mn-lt"/>
            </a:endParaRPr>
          </a:p>
          <a:p>
            <a:pPr lvl="1">
              <a:buFont typeface="Wingdings" pitchFamily="2" charset="2"/>
              <a:buChar char="§"/>
            </a:pPr>
            <a:r>
              <a:rPr lang="en-US" dirty="0">
                <a:latin typeface="+mn-lt"/>
              </a:rPr>
              <a:t> IP address</a:t>
            </a:r>
          </a:p>
          <a:p>
            <a:pPr lvl="1">
              <a:buFont typeface="Wingdings" pitchFamily="2" charset="2"/>
              <a:buChar char="§"/>
            </a:pPr>
            <a:r>
              <a:rPr lang="en-US" dirty="0">
                <a:latin typeface="+mn-lt"/>
              </a:rPr>
              <a:t> </a:t>
            </a:r>
            <a:r>
              <a:rPr lang="el-GR" dirty="0">
                <a:latin typeface="+mn-lt"/>
              </a:rPr>
              <a:t>Πληροφορία που παρέχει ο χρήστης </a:t>
            </a:r>
            <a:r>
              <a:rPr lang="en-US" dirty="0">
                <a:latin typeface="+mn-lt"/>
              </a:rPr>
              <a:t>(</a:t>
            </a:r>
            <a:r>
              <a:rPr lang="el-GR" dirty="0">
                <a:latin typeface="+mn-lt"/>
              </a:rPr>
              <a:t>πχ</a:t>
            </a:r>
            <a:r>
              <a:rPr lang="en-US" dirty="0">
                <a:latin typeface="+mn-lt"/>
              </a:rPr>
              <a:t>, </a:t>
            </a:r>
            <a:r>
              <a:rPr lang="el-GR" dirty="0">
                <a:latin typeface="+mn-lt"/>
              </a:rPr>
              <a:t>στο</a:t>
            </a:r>
            <a:r>
              <a:rPr lang="en-US" dirty="0">
                <a:latin typeface="+mn-lt"/>
              </a:rPr>
              <a:t> user profile)</a:t>
            </a:r>
          </a:p>
          <a:p>
            <a:pPr lvl="1">
              <a:buFont typeface="Wingdings" pitchFamily="2" charset="2"/>
              <a:buChar char="§"/>
            </a:pPr>
            <a:r>
              <a:rPr lang="el-GR" dirty="0">
                <a:latin typeface="+mn-lt"/>
              </a:rPr>
              <a:t> Κινητό τηλέφωνο</a:t>
            </a:r>
            <a:endParaRPr lang="en-US" dirty="0">
              <a:latin typeface="+mn-lt"/>
            </a:endParaRPr>
          </a:p>
          <a:p>
            <a:endParaRPr lang="en-US" sz="800" dirty="0">
              <a:latin typeface="+mn-lt"/>
            </a:endParaRPr>
          </a:p>
          <a:p>
            <a:r>
              <a:rPr lang="en-US" sz="2800" i="1" dirty="0">
                <a:solidFill>
                  <a:schemeClr val="accent6">
                    <a:lumMod val="75000"/>
                  </a:schemeClr>
                </a:solidFill>
                <a:latin typeface="+mn-lt"/>
              </a:rPr>
              <a:t>Geo-tagging</a:t>
            </a:r>
            <a:r>
              <a:rPr lang="en-US" sz="2800" dirty="0">
                <a:latin typeface="+mn-lt"/>
              </a:rPr>
              <a:t>: </a:t>
            </a:r>
            <a:r>
              <a:rPr lang="en-US" dirty="0">
                <a:latin typeface="+mn-lt"/>
              </a:rPr>
              <a:t>Parse text and identify the coordinates of the geographic entities</a:t>
            </a:r>
          </a:p>
          <a:p>
            <a:r>
              <a:rPr lang="pt-BR" sz="2000" dirty="0">
                <a:latin typeface="+mn-lt"/>
              </a:rPr>
              <a:t>Example: East Palo Alto CA → Latitude: 37.47 N, Longitude: </a:t>
            </a:r>
            <a:r>
              <a:rPr lang="en-US" sz="2000" dirty="0">
                <a:latin typeface="+mn-lt"/>
              </a:rPr>
              <a:t>122.14 W</a:t>
            </a:r>
          </a:p>
          <a:p>
            <a:pPr lvl="1">
              <a:buFont typeface="Wingdings" pitchFamily="2" charset="2"/>
              <a:buChar char="ü"/>
            </a:pPr>
            <a:r>
              <a:rPr lang="en-US" dirty="0">
                <a:latin typeface="+mn-lt"/>
              </a:rPr>
              <a:t> NLP </a:t>
            </a:r>
            <a:r>
              <a:rPr lang="el-GR" dirty="0">
                <a:latin typeface="+mn-lt"/>
              </a:rPr>
              <a:t>πρόβλημα</a:t>
            </a:r>
            <a:endParaRPr lang="el-GR" dirty="0">
              <a:solidFill>
                <a:schemeClr val="tx2">
                  <a:lumMod val="60000"/>
                  <a:lumOff val="40000"/>
                </a:schemeClr>
              </a:solidFill>
              <a:latin typeface="+mn-lt"/>
            </a:endParaRPr>
          </a:p>
        </p:txBody>
      </p:sp>
    </p:spTree>
    <p:extLst>
      <p:ext uri="{BB962C8B-B14F-4D97-AF65-F5344CB8AC3E}">
        <p14:creationId xmlns:p14="http://schemas.microsoft.com/office/powerpoint/2010/main" val="161677902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DBABB25B-37EB-480E-BB63-28D96CD22972}"/>
              </a:ext>
            </a:extLst>
          </p:cNvPr>
          <p:cNvSpPr>
            <a:spLocks noGrp="1"/>
          </p:cNvSpPr>
          <p:nvPr>
            <p:ph type="sldNum" sz="quarter" idx="12"/>
          </p:nvPr>
        </p:nvSpPr>
        <p:spPr/>
        <p:txBody>
          <a:bodyPr/>
          <a:lstStyle/>
          <a:p>
            <a:fld id="{A8FAE9CB-6C8B-49DF-BA0E-D5C49502510A}" type="slidenum">
              <a:rPr lang="en-US" smtClean="0"/>
              <a:pPr/>
              <a:t>51</a:t>
            </a:fld>
            <a:endParaRPr lang="en-US"/>
          </a:p>
        </p:txBody>
      </p:sp>
      <p:sp>
        <p:nvSpPr>
          <p:cNvPr id="3" name="TextBox 2">
            <a:extLst>
              <a:ext uri="{FF2B5EF4-FFF2-40B4-BE49-F238E27FC236}">
                <a16:creationId xmlns:a16="http://schemas.microsoft.com/office/drawing/2014/main" id="{3CEAB53B-5C42-4FD7-A9CC-89A06B1A7D9D}"/>
              </a:ext>
            </a:extLst>
          </p:cNvPr>
          <p:cNvSpPr txBox="1"/>
          <p:nvPr/>
        </p:nvSpPr>
        <p:spPr>
          <a:xfrm>
            <a:off x="457200" y="2438400"/>
            <a:ext cx="8001000" cy="830997"/>
          </a:xfrm>
          <a:prstGeom prst="rect">
            <a:avLst/>
          </a:prstGeom>
          <a:noFill/>
        </p:spPr>
        <p:txBody>
          <a:bodyPr wrap="square" rtlCol="0">
            <a:spAutoFit/>
          </a:bodyPr>
          <a:lstStyle/>
          <a:p>
            <a:r>
              <a:rPr lang="el-GR" sz="2000" dirty="0">
                <a:latin typeface="+mn-lt"/>
              </a:rPr>
              <a:t>Πληροφορίες για διαχείριση θέσης</a:t>
            </a:r>
            <a:r>
              <a:rPr lang="en-US" sz="2000" dirty="0">
                <a:latin typeface="+mn-lt"/>
              </a:rPr>
              <a:t> </a:t>
            </a:r>
            <a:r>
              <a:rPr lang="el-GR" sz="2000" dirty="0">
                <a:latin typeface="+mn-lt"/>
              </a:rPr>
              <a:t>στο </a:t>
            </a:r>
            <a:r>
              <a:rPr lang="en-US" sz="2000" dirty="0">
                <a:latin typeface="+mn-lt"/>
              </a:rPr>
              <a:t>google</a:t>
            </a:r>
            <a:endParaRPr lang="el-GR" sz="2000" dirty="0">
              <a:latin typeface="+mn-lt"/>
            </a:endParaRPr>
          </a:p>
          <a:p>
            <a:r>
              <a:rPr lang="en-US" sz="1400" dirty="0">
                <a:solidFill>
                  <a:schemeClr val="accent1">
                    <a:lumMod val="75000"/>
                  </a:schemeClr>
                </a:solidFill>
                <a:latin typeface="+mn-lt"/>
              </a:rPr>
              <a:t>https://support.google.com/websearch/answer/179386?p=ws_settings_location&amp;hl=el&amp;visit_id=637575231184863460-3976430011&amp;rd=1</a:t>
            </a:r>
          </a:p>
        </p:txBody>
      </p:sp>
    </p:spTree>
    <p:extLst>
      <p:ext uri="{BB962C8B-B14F-4D97-AF65-F5344CB8AC3E}">
        <p14:creationId xmlns:p14="http://schemas.microsoft.com/office/powerpoint/2010/main" val="2877830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Slide Number Placeholder 4"/>
          <p:cNvSpPr>
            <a:spLocks noGrp="1"/>
          </p:cNvSpPr>
          <p:nvPr>
            <p:ph type="sldNum" sz="quarter" idx="12"/>
          </p:nvPr>
        </p:nvSpPr>
        <p:spPr bwMode="auto">
          <a:noFill/>
          <a:ln>
            <a:miter lim="800000"/>
            <a:headEnd/>
            <a:tailEnd/>
          </a:ln>
        </p:spPr>
        <p:txBody>
          <a:bodyPr/>
          <a:lstStyle/>
          <a:p>
            <a:fld id="{CED8390B-0ABF-4BDF-958F-4E9C90BBE7BA}" type="slidenum">
              <a:rPr lang="en-US"/>
              <a:pPr/>
              <a:t>52</a:t>
            </a:fld>
            <a:endParaRPr lang="en-US"/>
          </a:p>
        </p:txBody>
      </p:sp>
      <p:sp>
        <p:nvSpPr>
          <p:cNvPr id="6" name="TextBox 5"/>
          <p:cNvSpPr txBox="1"/>
          <p:nvPr/>
        </p:nvSpPr>
        <p:spPr>
          <a:xfrm>
            <a:off x="228600" y="1482303"/>
            <a:ext cx="8229600" cy="3662541"/>
          </a:xfrm>
          <a:prstGeom prst="rect">
            <a:avLst/>
          </a:prstGeom>
          <a:noFill/>
        </p:spPr>
        <p:txBody>
          <a:bodyPr wrap="square" rtlCol="0">
            <a:spAutoFit/>
          </a:bodyPr>
          <a:lstStyle/>
          <a:p>
            <a:r>
              <a:rPr lang="el-GR" sz="2800" dirty="0">
                <a:latin typeface="+mn-lt"/>
              </a:rPr>
              <a:t>Πως μπορούμε να χρησιμοποιήσουμε τα </a:t>
            </a:r>
            <a:r>
              <a:rPr lang="el-GR" sz="2800" dirty="0" err="1">
                <a:latin typeface="+mn-lt"/>
              </a:rPr>
              <a:t>συμφραζόμενα</a:t>
            </a:r>
            <a:r>
              <a:rPr lang="el-GR" sz="2800" dirty="0">
                <a:latin typeface="+mn-lt"/>
              </a:rPr>
              <a:t> </a:t>
            </a:r>
            <a:r>
              <a:rPr lang="en-US" sz="2800" dirty="0">
                <a:latin typeface="+mn-lt"/>
              </a:rPr>
              <a:t>(context) </a:t>
            </a:r>
            <a:r>
              <a:rPr lang="el-GR" sz="2800" dirty="0">
                <a:latin typeface="+mn-lt"/>
              </a:rPr>
              <a:t>για να τροποποιήσουμε τα αποτελέσματα ενός ερωτήματος; </a:t>
            </a:r>
            <a:endParaRPr lang="en-US" sz="2800" dirty="0">
              <a:latin typeface="+mn-lt"/>
            </a:endParaRPr>
          </a:p>
          <a:p>
            <a:endParaRPr lang="en-US" sz="2800" dirty="0">
              <a:latin typeface="+mn-lt"/>
            </a:endParaRPr>
          </a:p>
          <a:p>
            <a:pPr lvl="1">
              <a:buFont typeface="Wingdings" pitchFamily="2" charset="2"/>
              <a:buChar char="§"/>
            </a:pPr>
            <a:r>
              <a:rPr lang="en-US" dirty="0">
                <a:latin typeface="+mn-lt"/>
              </a:rPr>
              <a:t> Result restriction: </a:t>
            </a:r>
            <a:r>
              <a:rPr lang="el-GR" dirty="0">
                <a:latin typeface="+mn-lt"/>
              </a:rPr>
              <a:t>Αγνοούμε τα ακατάλληλα αποτελέσματα</a:t>
            </a:r>
            <a:endParaRPr lang="en-US" dirty="0">
              <a:latin typeface="+mn-lt"/>
            </a:endParaRPr>
          </a:p>
          <a:p>
            <a:pPr lvl="2">
              <a:buFont typeface="Wingdings" pitchFamily="2" charset="2"/>
              <a:buChar char="§"/>
            </a:pPr>
            <a:r>
              <a:rPr lang="en-US" dirty="0">
                <a:latin typeface="+mn-lt"/>
              </a:rPr>
              <a:t> </a:t>
            </a:r>
            <a:r>
              <a:rPr lang="el-GR" sz="2000" dirty="0">
                <a:latin typeface="+mn-lt"/>
              </a:rPr>
              <a:t>Στο χρήστη της </a:t>
            </a:r>
            <a:r>
              <a:rPr lang="en-US" sz="2000" dirty="0">
                <a:latin typeface="+mn-lt"/>
              </a:rPr>
              <a:t>google.fr </a:t>
            </a:r>
            <a:r>
              <a:rPr lang="el-GR" sz="2000" dirty="0">
                <a:latin typeface="+mn-lt"/>
              </a:rPr>
              <a:t>δείξε μόνο </a:t>
            </a:r>
            <a:r>
              <a:rPr lang="en-US" sz="2000" dirty="0">
                <a:latin typeface="+mn-lt"/>
              </a:rPr>
              <a:t>.</a:t>
            </a:r>
            <a:r>
              <a:rPr lang="en-US" sz="2000" dirty="0" err="1">
                <a:latin typeface="+mn-lt"/>
              </a:rPr>
              <a:t>fr</a:t>
            </a:r>
            <a:r>
              <a:rPr lang="en-US" sz="2000" dirty="0">
                <a:latin typeface="+mn-lt"/>
              </a:rPr>
              <a:t> </a:t>
            </a:r>
            <a:r>
              <a:rPr lang="el-GR" sz="2000" dirty="0">
                <a:latin typeface="+mn-lt"/>
              </a:rPr>
              <a:t>αποτελέσματα</a:t>
            </a:r>
            <a:endParaRPr lang="en-US" sz="2000" dirty="0">
              <a:latin typeface="+mn-lt"/>
            </a:endParaRPr>
          </a:p>
          <a:p>
            <a:pPr lvl="1">
              <a:buFont typeface="Wingdings" pitchFamily="2" charset="2"/>
              <a:buChar char="§"/>
            </a:pPr>
            <a:r>
              <a:rPr lang="en-US" dirty="0">
                <a:latin typeface="+mn-lt"/>
              </a:rPr>
              <a:t> Ranking modulation: </a:t>
            </a:r>
            <a:r>
              <a:rPr lang="el-GR" dirty="0">
                <a:latin typeface="+mn-lt"/>
              </a:rPr>
              <a:t>χρησιμοποίησε μια γενική διάταξη και </a:t>
            </a:r>
            <a:r>
              <a:rPr lang="el-GR" dirty="0" err="1">
                <a:latin typeface="+mn-lt"/>
              </a:rPr>
              <a:t>επανα</a:t>
            </a:r>
            <a:r>
              <a:rPr lang="el-GR" dirty="0">
                <a:latin typeface="+mn-lt"/>
              </a:rPr>
              <a:t>-διέταξε τα αποτελέσματα με βάση τα </a:t>
            </a:r>
            <a:r>
              <a:rPr lang="el-GR" dirty="0" err="1">
                <a:latin typeface="+mn-lt"/>
              </a:rPr>
              <a:t>συμφραζόμενα</a:t>
            </a:r>
            <a:endParaRPr lang="en-US" dirty="0">
              <a:latin typeface="+mn-lt"/>
            </a:endParaRPr>
          </a:p>
        </p:txBody>
      </p:sp>
      <p:sp>
        <p:nvSpPr>
          <p:cNvPr id="7" name="Rectangle 2"/>
          <p:cNvSpPr>
            <a:spLocks noGrp="1" noChangeArrowheads="1"/>
          </p:cNvSpPr>
          <p:nvPr>
            <p:ph type="title"/>
          </p:nvPr>
        </p:nvSpPr>
        <p:spPr>
          <a:xfrm>
            <a:off x="422189" y="76200"/>
            <a:ext cx="8229600" cy="1143000"/>
          </a:xfrm>
        </p:spPr>
        <p:txBody>
          <a:bodyPr>
            <a:noAutofit/>
          </a:bodyPr>
          <a:lstStyle/>
          <a:p>
            <a:pPr eaLnBrk="1" hangingPunct="1"/>
            <a:r>
              <a:rPr lang="el-GR" sz="5400" dirty="0">
                <a:solidFill>
                  <a:schemeClr val="accent6">
                    <a:lumMod val="75000"/>
                  </a:schemeClr>
                </a:solidFill>
                <a:ea typeface="ＭＳ Ｐゴシック" pitchFamily="-112" charset="-128"/>
              </a:rPr>
              <a:t>Χρήση </a:t>
            </a:r>
            <a:r>
              <a:rPr lang="en-US" sz="5400" dirty="0">
                <a:solidFill>
                  <a:schemeClr val="accent6">
                    <a:lumMod val="75000"/>
                  </a:schemeClr>
                </a:solidFill>
                <a:ea typeface="ＭＳ Ｐゴシック" pitchFamily="-112" charset="-128"/>
              </a:rPr>
              <a:t>context</a:t>
            </a:r>
          </a:p>
        </p:txBody>
      </p:sp>
      <p:sp>
        <p:nvSpPr>
          <p:cNvPr id="3" name="TextBox 2"/>
          <p:cNvSpPr txBox="1"/>
          <p:nvPr/>
        </p:nvSpPr>
        <p:spPr>
          <a:xfrm>
            <a:off x="533400" y="5867400"/>
            <a:ext cx="6400800" cy="461665"/>
          </a:xfrm>
          <a:prstGeom prst="rect">
            <a:avLst/>
          </a:prstGeom>
          <a:noFill/>
        </p:spPr>
        <p:txBody>
          <a:bodyPr wrap="square" rtlCol="0">
            <a:spAutoFit/>
          </a:bodyPr>
          <a:lstStyle/>
          <a:p>
            <a:r>
              <a:rPr lang="en-US" dirty="0">
                <a:latin typeface="+mn-lt"/>
              </a:rPr>
              <a:t>Personalization/contextualization</a:t>
            </a:r>
            <a:endParaRPr lang="el-GR" dirty="0">
              <a:latin typeface="+mn-lt"/>
            </a:endParaRPr>
          </a:p>
        </p:txBody>
      </p:sp>
    </p:spTree>
    <p:extLst>
      <p:ext uri="{BB962C8B-B14F-4D97-AF65-F5344CB8AC3E}">
        <p14:creationId xmlns:p14="http://schemas.microsoft.com/office/powerpoint/2010/main" val="9683081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533400"/>
            <a:ext cx="8305800" cy="914400"/>
          </a:xfrm>
        </p:spPr>
        <p:txBody>
          <a:bodyPr>
            <a:normAutofit/>
          </a:bodyPr>
          <a:lstStyle/>
          <a:p>
            <a:pPr eaLnBrk="1" hangingPunct="1"/>
            <a:r>
              <a:rPr lang="el-GR" dirty="0">
                <a:solidFill>
                  <a:schemeClr val="accent6">
                    <a:lumMod val="75000"/>
                  </a:schemeClr>
                </a:solidFill>
                <a:ea typeface="ＭＳ Ｐゴシック" charset="-128"/>
              </a:rPr>
              <a:t>Τι άλλο θα δούμε</a:t>
            </a:r>
            <a:endParaRPr lang="en-US" dirty="0">
              <a:solidFill>
                <a:schemeClr val="accent6">
                  <a:lumMod val="75000"/>
                </a:schemeClr>
              </a:solidFill>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C9EEEC20-F58C-4FD5-A057-A73445E721DF}" type="slidenum">
              <a:rPr lang="en-US"/>
              <a:pPr/>
              <a:t>53</a:t>
            </a:fld>
            <a:endParaRPr lang="en-US" dirty="0"/>
          </a:p>
        </p:txBody>
      </p:sp>
      <p:sp>
        <p:nvSpPr>
          <p:cNvPr id="19460" name="TextBox 4"/>
          <p:cNvSpPr txBox="1">
            <a:spLocks noChangeArrowheads="1"/>
          </p:cNvSpPr>
          <p:nvPr/>
        </p:nvSpPr>
        <p:spPr bwMode="auto">
          <a:xfrm>
            <a:off x="7620000" y="-33546"/>
            <a:ext cx="870751" cy="338554"/>
          </a:xfrm>
          <a:prstGeom prst="rect">
            <a:avLst/>
          </a:prstGeom>
          <a:noFill/>
          <a:ln w="9525">
            <a:noFill/>
            <a:miter lim="800000"/>
            <a:headEnd/>
            <a:tailEnd/>
          </a:ln>
        </p:spPr>
        <p:txBody>
          <a:bodyPr wrap="none" anchor="ctr">
            <a:spAutoFit/>
          </a:bodyPr>
          <a:lstStyle/>
          <a:p>
            <a:r>
              <a:rPr lang="el-GR" sz="1600" dirty="0" err="1"/>
              <a:t>Κεφ</a:t>
            </a:r>
            <a:r>
              <a:rPr lang="el-GR" sz="1600" dirty="0"/>
              <a:t> 2</a:t>
            </a:r>
            <a:r>
              <a:rPr lang="en-US" sz="1600" dirty="0"/>
              <a:t>1</a:t>
            </a:r>
          </a:p>
        </p:txBody>
      </p:sp>
      <p:sp>
        <p:nvSpPr>
          <p:cNvPr id="2" name="TextBox 1"/>
          <p:cNvSpPr txBox="1"/>
          <p:nvPr/>
        </p:nvSpPr>
        <p:spPr>
          <a:xfrm>
            <a:off x="1676400" y="2362200"/>
            <a:ext cx="6172200" cy="646331"/>
          </a:xfrm>
          <a:prstGeom prst="rect">
            <a:avLst/>
          </a:prstGeom>
          <a:noFill/>
        </p:spPr>
        <p:txBody>
          <a:bodyPr wrap="square" rtlCol="0">
            <a:spAutoFit/>
          </a:bodyPr>
          <a:lstStyle/>
          <a:p>
            <a:pPr marL="457200" indent="-457200">
              <a:buFont typeface="Wingdings" panose="05000000000000000000" pitchFamily="2" charset="2"/>
              <a:buChar char="§"/>
            </a:pPr>
            <a:r>
              <a:rPr lang="el-GR" sz="3600" dirty="0">
                <a:latin typeface="+mn-lt"/>
              </a:rPr>
              <a:t>Διαφημίσεις</a:t>
            </a:r>
            <a:endParaRPr lang="en-US" sz="3600" dirty="0">
              <a:latin typeface="+mn-lt"/>
            </a:endParaRPr>
          </a:p>
        </p:txBody>
      </p:sp>
    </p:spTree>
    <p:extLst>
      <p:ext uri="{BB962C8B-B14F-4D97-AF65-F5344CB8AC3E}">
        <p14:creationId xmlns:p14="http://schemas.microsoft.com/office/powerpoint/2010/main" val="3953578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ctr"/>
          <a:lstStyle/>
          <a:p>
            <a:pPr algn="r" eaLnBrk="1" hangingPunct="1"/>
            <a:r>
              <a:rPr lang="el-GR" cap="none" dirty="0">
                <a:ea typeface="ＭＳ Ｐゴシック" pitchFamily="-112" charset="-128"/>
              </a:rPr>
              <a:t>ΔΙΑΦΗΜΙΣΕΙΣ</a:t>
            </a:r>
            <a:br>
              <a:rPr lang="en-US" cap="none" dirty="0">
                <a:ea typeface="ＭＳ Ｐゴシック" pitchFamily="-112" charset="-128"/>
              </a:rPr>
            </a:br>
            <a:endParaRPr lang="en-US" sz="2400" cap="none" dirty="0">
              <a:ea typeface="ＭＳ Ｐゴシック" pitchFamily="-112" charset="-128"/>
            </a:endParaRPr>
          </a:p>
        </p:txBody>
      </p:sp>
      <p:sp>
        <p:nvSpPr>
          <p:cNvPr id="28676" name="Slide Number Placeholder 5"/>
          <p:cNvSpPr>
            <a:spLocks noGrp="1"/>
          </p:cNvSpPr>
          <p:nvPr>
            <p:ph type="sldNum" sz="quarter" idx="12"/>
          </p:nvPr>
        </p:nvSpPr>
        <p:spPr bwMode="auto">
          <a:noFill/>
          <a:ln>
            <a:miter lim="800000"/>
            <a:headEnd/>
            <a:tailEnd/>
          </a:ln>
        </p:spPr>
        <p:txBody>
          <a:bodyPr/>
          <a:lstStyle/>
          <a:p>
            <a:fld id="{B16C6797-B0F8-456D-ACC5-2181AE5D5579}" type="slidenum">
              <a:rPr lang="en-US"/>
              <a:pPr/>
              <a:t>54</a:t>
            </a:fld>
            <a:endParaRPr lang="en-US"/>
          </a:p>
        </p:txBody>
      </p:sp>
      <p:sp>
        <p:nvSpPr>
          <p:cNvPr id="4" name="TextBox 3"/>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t>Κεφ</a:t>
            </a:r>
            <a:r>
              <a:rPr lang="en-US" sz="1600" dirty="0"/>
              <a:t>. 19.3</a:t>
            </a:r>
          </a:p>
        </p:txBody>
      </p:sp>
    </p:spTree>
    <p:extLst>
      <p:ext uri="{BB962C8B-B14F-4D97-AF65-F5344CB8AC3E}">
        <p14:creationId xmlns:p14="http://schemas.microsoft.com/office/powerpoint/2010/main" val="3140696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0"/>
            <a:ext cx="8229600" cy="1143000"/>
          </a:xfrm>
        </p:spPr>
        <p:txBody>
          <a:bodyPr/>
          <a:lstStyle/>
          <a:p>
            <a:pPr eaLnBrk="1" hangingPunct="1"/>
            <a:r>
              <a:rPr lang="el-GR" dirty="0">
                <a:solidFill>
                  <a:schemeClr val="accent6">
                    <a:lumMod val="75000"/>
                  </a:schemeClr>
                </a:solidFill>
                <a:ea typeface="ＭＳ Ｐゴシック" pitchFamily="-112" charset="-128"/>
              </a:rPr>
              <a:t>Διαφημίσεις</a:t>
            </a:r>
            <a:endParaRPr lang="en-US" dirty="0">
              <a:solidFill>
                <a:schemeClr val="accent6">
                  <a:lumMod val="75000"/>
                </a:schemeClr>
              </a:solidFill>
              <a:ea typeface="ＭＳ Ｐゴシック" pitchFamily="-112" charset="-128"/>
            </a:endParaRPr>
          </a:p>
        </p:txBody>
      </p:sp>
      <p:sp>
        <p:nvSpPr>
          <p:cNvPr id="790531" name="Rectangle 3"/>
          <p:cNvSpPr>
            <a:spLocks noGrp="1" noChangeArrowheads="1"/>
          </p:cNvSpPr>
          <p:nvPr>
            <p:ph idx="1"/>
          </p:nvPr>
        </p:nvSpPr>
        <p:spPr>
          <a:xfrm>
            <a:off x="381000" y="1752600"/>
            <a:ext cx="8077200" cy="3200400"/>
          </a:xfrm>
        </p:spPr>
        <p:txBody>
          <a:bodyPr>
            <a:noAutofit/>
          </a:bodyPr>
          <a:lstStyle/>
          <a:p>
            <a:pPr marL="0" indent="0" eaLnBrk="1" hangingPunct="1">
              <a:buNone/>
            </a:pPr>
            <a:r>
              <a:rPr lang="en-US" sz="2800" i="1" dirty="0">
                <a:ea typeface="ＭＳ Ｐゴシック" pitchFamily="-112" charset="-128"/>
              </a:rPr>
              <a:t>Graphical  graph banners </a:t>
            </a:r>
            <a:r>
              <a:rPr lang="el-GR" sz="2800" dirty="0">
                <a:ea typeface="ＭＳ Ｐゴシック" pitchFamily="-112" charset="-128"/>
              </a:rPr>
              <a:t>σε δημοφιλείς ιστοσελίδες </a:t>
            </a:r>
            <a:r>
              <a:rPr lang="en-US" sz="2800" dirty="0">
                <a:ea typeface="ＭＳ Ｐゴシック" pitchFamily="-112" charset="-128"/>
              </a:rPr>
              <a:t>(branding)</a:t>
            </a:r>
          </a:p>
          <a:p>
            <a:pPr eaLnBrk="1" hangingPunct="1">
              <a:buFont typeface="Wingdings" pitchFamily="2" charset="2"/>
              <a:buChar char="§"/>
            </a:pPr>
            <a:r>
              <a:rPr lang="en-US" sz="2800" b="1" i="1" dirty="0">
                <a:solidFill>
                  <a:schemeClr val="accent6">
                    <a:lumMod val="75000"/>
                  </a:schemeClr>
                </a:solidFill>
                <a:ea typeface="ＭＳ Ｐゴシック" pitchFamily="-112" charset="-128"/>
              </a:rPr>
              <a:t>cost per mil (CPM) model</a:t>
            </a:r>
            <a:r>
              <a:rPr lang="en-US" sz="2800" dirty="0">
                <a:ea typeface="ＭＳ Ｐゴシック" pitchFamily="-112" charset="-128"/>
              </a:rPr>
              <a:t>: </a:t>
            </a:r>
            <a:r>
              <a:rPr lang="el-GR" sz="2800" dirty="0">
                <a:ea typeface="ＭＳ Ｐゴシック" pitchFamily="-112" charset="-128"/>
              </a:rPr>
              <a:t>το κόστος προβολής του </a:t>
            </a:r>
            <a:r>
              <a:rPr lang="en-US" sz="2800" dirty="0">
                <a:ea typeface="ＭＳ Ｐゴシック" pitchFamily="-112" charset="-128"/>
              </a:rPr>
              <a:t>banner </a:t>
            </a:r>
            <a:r>
              <a:rPr lang="el-GR" sz="2800" dirty="0">
                <a:ea typeface="ＭＳ Ｐゴシック" pitchFamily="-112" charset="-128"/>
              </a:rPr>
              <a:t>1000 φορές </a:t>
            </a:r>
            <a:r>
              <a:rPr lang="en-US" sz="2800" dirty="0">
                <a:ea typeface="ＭＳ Ｐゴシック" pitchFamily="-112" charset="-128"/>
              </a:rPr>
              <a:t>(</a:t>
            </a:r>
            <a:r>
              <a:rPr lang="el-GR" sz="2800" dirty="0">
                <a:ea typeface="ＭＳ Ｐゴシック" pitchFamily="-112" charset="-128"/>
              </a:rPr>
              <a:t>γνωστό και ως </a:t>
            </a:r>
            <a:r>
              <a:rPr lang="en-US" sz="2800" dirty="0">
                <a:ea typeface="ＭＳ Ｐゴシック" pitchFamily="-112" charset="-128"/>
              </a:rPr>
              <a:t>impressions)</a:t>
            </a:r>
          </a:p>
          <a:p>
            <a:pPr eaLnBrk="1" hangingPunct="1">
              <a:buFont typeface="Wingdings" pitchFamily="2" charset="2"/>
              <a:buChar char="§"/>
            </a:pPr>
            <a:r>
              <a:rPr lang="en-US" sz="2800" b="1" i="1" dirty="0">
                <a:solidFill>
                  <a:schemeClr val="accent6">
                    <a:lumMod val="75000"/>
                  </a:schemeClr>
                </a:solidFill>
                <a:ea typeface="ＭＳ Ｐゴシック" pitchFamily="-112" charset="-128"/>
              </a:rPr>
              <a:t>cost per click (CPC) model</a:t>
            </a:r>
            <a:r>
              <a:rPr lang="en-US" sz="2800" dirty="0">
                <a:ea typeface="ＭＳ Ｐゴシック" pitchFamily="-112" charset="-128"/>
              </a:rPr>
              <a:t>: </a:t>
            </a:r>
            <a:r>
              <a:rPr lang="el-GR" sz="2800" dirty="0">
                <a:ea typeface="ＭＳ Ｐゴシック" pitchFamily="-112" charset="-128"/>
              </a:rPr>
              <a:t>ο αριθμός των </a:t>
            </a:r>
            <a:r>
              <a:rPr lang="en-US" sz="2800" dirty="0">
                <a:ea typeface="ＭＳ Ｐゴシック" pitchFamily="-112" charset="-128"/>
              </a:rPr>
              <a:t>clicks </a:t>
            </a:r>
            <a:r>
              <a:rPr lang="el-GR" sz="2800" dirty="0">
                <a:ea typeface="ＭＳ Ｐゴシック" pitchFamily="-112" charset="-128"/>
              </a:rPr>
              <a:t>στη διαφήμιση </a:t>
            </a:r>
            <a:r>
              <a:rPr lang="en-US" sz="2800" dirty="0">
                <a:ea typeface="ＭＳ Ｐゴシック" pitchFamily="-112" charset="-128"/>
              </a:rPr>
              <a:t>(</a:t>
            </a:r>
            <a:r>
              <a:rPr lang="el-GR" sz="2800" dirty="0">
                <a:ea typeface="ＭＳ Ｐゴシック" pitchFamily="-112" charset="-128"/>
              </a:rPr>
              <a:t>που οδηγεί σε σελίδα από την οποία μπορεί να γίνει μια αγορά) </a:t>
            </a:r>
          </a:p>
          <a:p>
            <a:pPr eaLnBrk="1" hangingPunct="1">
              <a:buFont typeface="Wingdings" pitchFamily="2" charset="2"/>
              <a:buChar char="§"/>
            </a:pPr>
            <a:r>
              <a:rPr lang="en-US" sz="2800" i="1" dirty="0">
                <a:ea typeface="ＭＳ Ｐゴシック" pitchFamily="-112" charset="-128"/>
              </a:rPr>
              <a:t>brand promotion </a:t>
            </a:r>
            <a:r>
              <a:rPr lang="en-US" sz="2800" dirty="0">
                <a:ea typeface="ＭＳ Ｐゴシック" pitchFamily="-112" charset="-128"/>
              </a:rPr>
              <a:t>vs </a:t>
            </a:r>
            <a:r>
              <a:rPr lang="en-US" sz="2800" i="1" dirty="0">
                <a:ea typeface="ＭＳ Ｐゴシック" pitchFamily="-112" charset="-128"/>
              </a:rPr>
              <a:t>transaction-oriented advertising</a:t>
            </a: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55</a:t>
            </a:fld>
            <a:endParaRPr lang="en-US"/>
          </a:p>
        </p:txBody>
      </p:sp>
    </p:spTree>
    <p:extLst>
      <p:ext uri="{BB962C8B-B14F-4D97-AF65-F5344CB8AC3E}">
        <p14:creationId xmlns:p14="http://schemas.microsoft.com/office/powerpoint/2010/main" val="15861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0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dirty="0">
                <a:solidFill>
                  <a:schemeClr val="accent6">
                    <a:lumMod val="75000"/>
                  </a:schemeClr>
                </a:solidFill>
                <a:ea typeface="ＭＳ Ｐゴシック" pitchFamily="-112" charset="-128"/>
              </a:rPr>
              <a:t>Ιστορία</a:t>
            </a:r>
            <a:endParaRPr lang="en-US" dirty="0">
              <a:solidFill>
                <a:schemeClr val="accent6">
                  <a:lumMod val="75000"/>
                </a:schemeClr>
              </a:solidFill>
              <a:ea typeface="ＭＳ Ｐゴシック" pitchFamily="-112" charset="-128"/>
            </a:endParaRPr>
          </a:p>
        </p:txBody>
      </p:sp>
      <p:sp>
        <p:nvSpPr>
          <p:cNvPr id="790531" name="Rectangle 3"/>
          <p:cNvSpPr>
            <a:spLocks noGrp="1" noChangeArrowheads="1"/>
          </p:cNvSpPr>
          <p:nvPr>
            <p:ph idx="1"/>
          </p:nvPr>
        </p:nvSpPr>
        <p:spPr>
          <a:xfrm>
            <a:off x="457200" y="1600201"/>
            <a:ext cx="8229600" cy="1600200"/>
          </a:xfrm>
        </p:spPr>
        <p:txBody>
          <a:bodyPr>
            <a:noAutofit/>
          </a:bodyPr>
          <a:lstStyle/>
          <a:p>
            <a:pPr eaLnBrk="1" hangingPunct="1"/>
            <a:r>
              <a:rPr lang="el-GR" sz="3200" dirty="0">
                <a:ea typeface="ＭＳ Ｐゴシック" pitchFamily="-112" charset="-128"/>
              </a:rPr>
              <a:t>Αρχικές μηχανές βασισμένες σε λέξεις κλειδιά γύρω στο </a:t>
            </a:r>
            <a:r>
              <a:rPr lang="en-US" sz="3200" dirty="0">
                <a:ea typeface="ＭＳ Ｐゴシック" pitchFamily="-112" charset="-128"/>
              </a:rPr>
              <a:t>1995-1997</a:t>
            </a:r>
          </a:p>
          <a:p>
            <a:pPr lvl="1" eaLnBrk="1" hangingPunct="1"/>
            <a:r>
              <a:rPr lang="en-US" sz="2800" dirty="0" err="1">
                <a:ea typeface="ＭＳ Ｐゴシック" pitchFamily="-112" charset="-128"/>
              </a:rPr>
              <a:t>Altavista</a:t>
            </a:r>
            <a:r>
              <a:rPr lang="en-US" sz="2800" dirty="0">
                <a:ea typeface="ＭＳ Ｐゴシック" pitchFamily="-112" charset="-128"/>
              </a:rPr>
              <a:t>, Excite, </a:t>
            </a:r>
            <a:r>
              <a:rPr lang="en-US" sz="2800" dirty="0" err="1">
                <a:ea typeface="ＭＳ Ｐゴシック" pitchFamily="-112" charset="-128"/>
              </a:rPr>
              <a:t>Infoseek</a:t>
            </a:r>
            <a:r>
              <a:rPr lang="en-US" sz="2800" dirty="0">
                <a:ea typeface="ＭＳ Ｐゴシック" pitchFamily="-112" charset="-128"/>
              </a:rPr>
              <a:t>, </a:t>
            </a:r>
            <a:r>
              <a:rPr lang="en-US" sz="2800" dirty="0" err="1">
                <a:ea typeface="ＭＳ Ｐゴシック" pitchFamily="-112" charset="-128"/>
              </a:rPr>
              <a:t>Inktomi</a:t>
            </a:r>
            <a:r>
              <a:rPr lang="en-US" sz="2800" dirty="0">
                <a:ea typeface="ＭＳ Ｐゴシック" pitchFamily="-112" charset="-128"/>
              </a:rPr>
              <a:t>, Lycos</a:t>
            </a:r>
          </a:p>
          <a:p>
            <a:pPr eaLnBrk="1" hangingPunct="1"/>
            <a:r>
              <a:rPr lang="en-US" sz="3200" u="sng" dirty="0">
                <a:ea typeface="ＭＳ Ｐゴシック" pitchFamily="-112" charset="-128"/>
              </a:rPr>
              <a:t>Paid search</a:t>
            </a:r>
            <a:r>
              <a:rPr lang="en-US" sz="3200" dirty="0">
                <a:ea typeface="ＭＳ Ｐゴシック" pitchFamily="-112" charset="-128"/>
              </a:rPr>
              <a:t> </a:t>
            </a:r>
            <a:r>
              <a:rPr lang="el-GR" dirty="0">
                <a:ea typeface="ＭＳ Ｐゴシック" pitchFamily="-112" charset="-128"/>
              </a:rPr>
              <a:t>διάταξη</a:t>
            </a:r>
            <a:r>
              <a:rPr lang="en-US" sz="3200" dirty="0">
                <a:ea typeface="ＭＳ Ｐゴシック" pitchFamily="-112" charset="-128"/>
              </a:rPr>
              <a:t>: </a:t>
            </a:r>
            <a:r>
              <a:rPr lang="en-US" sz="3200" dirty="0" err="1">
                <a:ea typeface="ＭＳ Ｐゴシック" pitchFamily="-112" charset="-128"/>
              </a:rPr>
              <a:t>Goto</a:t>
            </a:r>
            <a:r>
              <a:rPr lang="en-US" sz="3200" dirty="0">
                <a:ea typeface="ＭＳ Ｐゴシック" pitchFamily="-112" charset="-128"/>
              </a:rPr>
              <a:t> (</a:t>
            </a:r>
            <a:r>
              <a:rPr lang="el-GR" sz="3200" dirty="0">
                <a:ea typeface="ＭＳ Ｐゴシック" pitchFamily="-112" charset="-128"/>
              </a:rPr>
              <a:t>μετεξέλιξη σε </a:t>
            </a:r>
            <a:r>
              <a:rPr lang="en-US" sz="3200" dirty="0">
                <a:ea typeface="ＭＳ Ｐゴシック" pitchFamily="-112" charset="-128"/>
              </a:rPr>
              <a:t>Overture.com </a:t>
            </a:r>
            <a:r>
              <a:rPr lang="en-US" sz="3200" dirty="0">
                <a:ea typeface="ＭＳ Ｐゴシック" pitchFamily="-112" charset="-128"/>
                <a:sym typeface="Symbol" pitchFamily="-112" charset="2"/>
              </a:rPr>
              <a:t></a:t>
            </a:r>
            <a:r>
              <a:rPr lang="en-US" sz="3200" dirty="0">
                <a:ea typeface="ＭＳ Ｐゴシック" pitchFamily="-112" charset="-128"/>
              </a:rPr>
              <a:t> Yahoo!)</a:t>
            </a:r>
          </a:p>
          <a:p>
            <a:pPr lvl="1" eaLnBrk="1" hangingPunct="1"/>
            <a:r>
              <a:rPr lang="el-GR" sz="2800" dirty="0">
                <a:ea typeface="ＭＳ Ｐゴシック" pitchFamily="-112" charset="-128"/>
              </a:rPr>
              <a:t>Το αποτέλεσμα της αναζήτησης εξαρτάται από το πόσο πλήρωσες</a:t>
            </a:r>
            <a:endParaRPr lang="en-US" sz="2800" dirty="0">
              <a:ea typeface="ＭＳ Ｐゴシック" pitchFamily="-112" charset="-128"/>
            </a:endParaRPr>
          </a:p>
          <a:p>
            <a:pPr lvl="1" eaLnBrk="1" hangingPunct="1"/>
            <a:r>
              <a:rPr lang="el-GR" sz="2800" dirty="0">
                <a:ea typeface="ＭＳ Ｐゴシック" pitchFamily="-112" charset="-128"/>
              </a:rPr>
              <a:t>Δημοπρασία (</a:t>
            </a:r>
            <a:r>
              <a:rPr lang="en-US" sz="2800" dirty="0">
                <a:ea typeface="ＭＳ Ｐゴシック" pitchFamily="-112" charset="-128"/>
              </a:rPr>
              <a:t>Auction</a:t>
            </a:r>
            <a:r>
              <a:rPr lang="el-GR" sz="2800" dirty="0">
                <a:ea typeface="ＭＳ Ｐゴシック" pitchFamily="-112" charset="-128"/>
              </a:rPr>
              <a:t>) για λέξεις κλειδιά</a:t>
            </a:r>
            <a:r>
              <a:rPr lang="en-US" sz="2800" dirty="0">
                <a:ea typeface="ＭＳ Ｐゴシック" pitchFamily="-112" charset="-128"/>
              </a:rPr>
              <a:t>: </a:t>
            </a:r>
            <a:r>
              <a:rPr lang="el-GR" sz="2800" dirty="0">
                <a:ea typeface="ＭＳ Ｐゴシック" pitchFamily="-112" charset="-128"/>
              </a:rPr>
              <a:t>η λέξη </a:t>
            </a:r>
            <a:r>
              <a:rPr lang="en-US" sz="2800" b="1" i="1" u="sng" dirty="0">
                <a:ea typeface="ＭＳ Ｐゴシック" pitchFamily="-112" charset="-128"/>
              </a:rPr>
              <a:t>casino</a:t>
            </a:r>
            <a:r>
              <a:rPr lang="en-US" sz="2800" dirty="0">
                <a:ea typeface="ＭＳ Ｐゴシック" pitchFamily="-112" charset="-128"/>
              </a:rPr>
              <a:t> </a:t>
            </a:r>
            <a:r>
              <a:rPr lang="el-GR" sz="2800" dirty="0">
                <a:ea typeface="ＭＳ Ｐゴシック" pitchFamily="-112" charset="-128"/>
              </a:rPr>
              <a:t>ακριβή</a:t>
            </a:r>
            <a:r>
              <a:rPr lang="en-US" sz="2800" dirty="0">
                <a:ea typeface="ＭＳ Ｐゴシック" pitchFamily="-112" charset="-128"/>
              </a:rPr>
              <a:t>!</a:t>
            </a:r>
          </a:p>
          <a:p>
            <a:pPr eaLnBrk="1" hangingPunct="1"/>
            <a:endParaRPr lang="en-US" dirty="0">
              <a:ea typeface="ＭＳ Ｐゴシック" pitchFamily="-112" charset="-128"/>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56</a:t>
            </a:fld>
            <a:endParaRPr lang="en-US"/>
          </a:p>
        </p:txBody>
      </p:sp>
    </p:spTree>
    <p:extLst>
      <p:ext uri="{BB962C8B-B14F-4D97-AF65-F5344CB8AC3E}">
        <p14:creationId xmlns:p14="http://schemas.microsoft.com/office/powerpoint/2010/main" val="4863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05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r>
              <a:rPr lang="el-GR" dirty="0">
                <a:solidFill>
                  <a:schemeClr val="accent6">
                    <a:lumMod val="75000"/>
                  </a:schemeClr>
                </a:solidFill>
                <a:ea typeface="ＭＳ Ｐゴシック" pitchFamily="-112" charset="-128"/>
              </a:rPr>
              <a:t>Διαφημίσεις στο </a:t>
            </a:r>
            <a:r>
              <a:rPr lang="en-US" dirty="0" err="1">
                <a:solidFill>
                  <a:schemeClr val="accent6">
                    <a:lumMod val="75000"/>
                  </a:schemeClr>
                </a:solidFill>
                <a:ea typeface="ＭＳ Ｐゴシック" pitchFamily="-112" charset="-128"/>
              </a:rPr>
              <a:t>Goto</a:t>
            </a:r>
            <a:endParaRPr lang="en-US" dirty="0">
              <a:solidFill>
                <a:schemeClr val="accent6">
                  <a:lumMod val="75000"/>
                </a:schemeClr>
              </a:solidFill>
              <a:ea typeface="ＭＳ Ｐゴシック" pitchFamily="-112" charset="-128"/>
            </a:endParaRPr>
          </a:p>
        </p:txBody>
      </p:sp>
      <p:sp>
        <p:nvSpPr>
          <p:cNvPr id="790531" name="Rectangle 3"/>
          <p:cNvSpPr>
            <a:spLocks noGrp="1" noChangeArrowheads="1"/>
          </p:cNvSpPr>
          <p:nvPr>
            <p:ph idx="1"/>
          </p:nvPr>
        </p:nvSpPr>
        <p:spPr>
          <a:xfrm>
            <a:off x="463378" y="1600200"/>
            <a:ext cx="8077200" cy="3200400"/>
          </a:xfrm>
        </p:spPr>
        <p:txBody>
          <a:bodyPr>
            <a:noAutofit/>
          </a:bodyPr>
          <a:lstStyle/>
          <a:p>
            <a:pPr marL="0" indent="0" eaLnBrk="1" hangingPunct="1">
              <a:buNone/>
            </a:pPr>
            <a:r>
              <a:rPr lang="el-GR" sz="2800" dirty="0">
                <a:ea typeface="ＭＳ Ｐゴシック" pitchFamily="-112" charset="-128"/>
              </a:rPr>
              <a:t>Ως αποτέλεσμα μια ερώτησης </a:t>
            </a:r>
            <a:r>
              <a:rPr lang="en-US" sz="2800" i="1" dirty="0">
                <a:ea typeface="ＭＳ Ｐゴシック" pitchFamily="-112" charset="-128"/>
              </a:rPr>
              <a:t>q</a:t>
            </a:r>
            <a:r>
              <a:rPr lang="en-US" sz="2800" dirty="0">
                <a:ea typeface="ＭＳ Ｐゴシック" pitchFamily="-112" charset="-128"/>
              </a:rPr>
              <a:t>, </a:t>
            </a:r>
            <a:r>
              <a:rPr lang="el-GR" sz="2800" dirty="0">
                <a:ea typeface="ＭＳ Ｐゴシック" pitchFamily="-112" charset="-128"/>
              </a:rPr>
              <a:t>η </a:t>
            </a:r>
            <a:r>
              <a:rPr lang="en-US" sz="2800" dirty="0" err="1">
                <a:ea typeface="ＭＳ Ｐゴシック" pitchFamily="-112" charset="-128"/>
              </a:rPr>
              <a:t>Goto</a:t>
            </a:r>
            <a:endParaRPr lang="el-GR" sz="2800" dirty="0">
              <a:ea typeface="ＭＳ Ｐゴシック" pitchFamily="-112" charset="-128"/>
            </a:endParaRPr>
          </a:p>
          <a:p>
            <a:pPr eaLnBrk="1" hangingPunct="1">
              <a:buFont typeface="Wingdings" panose="05000000000000000000" pitchFamily="2" charset="2"/>
              <a:buChar char="§"/>
            </a:pPr>
            <a:r>
              <a:rPr lang="el-GR" sz="2800" dirty="0">
                <a:ea typeface="ＭＳ Ｐゴシック" pitchFamily="-112" charset="-128"/>
              </a:rPr>
              <a:t> επιστρέφει </a:t>
            </a:r>
            <a:r>
              <a:rPr lang="el-GR" sz="2800" i="1" dirty="0">
                <a:ea typeface="ＭＳ Ｐゴシック" pitchFamily="-112" charset="-128"/>
              </a:rPr>
              <a:t>τις σελίδες των διαφημιζόμενων </a:t>
            </a:r>
            <a:r>
              <a:rPr lang="el-GR" sz="2800" dirty="0">
                <a:ea typeface="ＭＳ Ｐゴシック" pitchFamily="-112" charset="-128"/>
              </a:rPr>
              <a:t>που πόνταραν </a:t>
            </a:r>
            <a:r>
              <a:rPr lang="en-US" sz="2800" dirty="0">
                <a:ea typeface="ＭＳ Ｐゴシック" pitchFamily="-112" charset="-128"/>
              </a:rPr>
              <a:t>(bid) </a:t>
            </a:r>
            <a:r>
              <a:rPr lang="el-GR" sz="2800" dirty="0">
                <a:ea typeface="ＭＳ Ｐゴシック" pitchFamily="-112" charset="-128"/>
              </a:rPr>
              <a:t>για το </a:t>
            </a:r>
            <a:r>
              <a:rPr lang="en-US" sz="2800" i="1" dirty="0">
                <a:ea typeface="ＭＳ Ｐゴシック" pitchFamily="-112" charset="-128"/>
              </a:rPr>
              <a:t>q</a:t>
            </a:r>
            <a:r>
              <a:rPr lang="en-US" sz="2800" dirty="0">
                <a:ea typeface="ＭＳ Ｐゴシック" pitchFamily="-112" charset="-128"/>
              </a:rPr>
              <a:t>, </a:t>
            </a:r>
            <a:r>
              <a:rPr lang="el-GR" sz="2800" dirty="0">
                <a:ea typeface="ＭＳ Ｐゴシック" pitchFamily="-112" charset="-128"/>
              </a:rPr>
              <a:t>σε διάταξη με βάση την προσφορά τους</a:t>
            </a:r>
            <a:r>
              <a:rPr lang="en-US" sz="2800" dirty="0">
                <a:ea typeface="ＭＳ Ｐゴシック" pitchFamily="-112" charset="-128"/>
              </a:rPr>
              <a:t>. </a:t>
            </a:r>
          </a:p>
          <a:p>
            <a:pPr eaLnBrk="1" hangingPunct="1">
              <a:buFont typeface="Wingdings" panose="05000000000000000000" pitchFamily="2" charset="2"/>
              <a:buChar char="§"/>
            </a:pPr>
            <a:r>
              <a:rPr lang="el-GR" sz="2800" dirty="0">
                <a:ea typeface="ＭＳ Ｐゴシック" pitchFamily="-112" charset="-128"/>
              </a:rPr>
              <a:t>Όταν ο χρήστης επέλεγε (</a:t>
            </a:r>
            <a:r>
              <a:rPr lang="en-US" sz="2800" dirty="0">
                <a:ea typeface="ＭＳ Ｐゴシック" pitchFamily="-112" charset="-128"/>
              </a:rPr>
              <a:t>clicked</a:t>
            </a:r>
            <a:r>
              <a:rPr lang="el-GR" sz="2800" dirty="0">
                <a:ea typeface="ＭＳ Ｐゴシック" pitchFamily="-112" charset="-128"/>
              </a:rPr>
              <a:t>) ένα από τα αποτελέσματα, ο αντίστοιχος διαφημιζόμενος πλήρωνε τη </a:t>
            </a:r>
            <a:r>
              <a:rPr lang="en-US" sz="2800" dirty="0" err="1">
                <a:ea typeface="ＭＳ Ｐゴシック" pitchFamily="-112" charset="-128"/>
              </a:rPr>
              <a:t>Goto</a:t>
            </a:r>
            <a:r>
              <a:rPr lang="en-US" sz="2800" dirty="0">
                <a:ea typeface="ＭＳ Ｐゴシック" pitchFamily="-112" charset="-128"/>
              </a:rPr>
              <a:t> </a:t>
            </a:r>
          </a:p>
          <a:p>
            <a:pPr lvl="1" eaLnBrk="1" hangingPunct="1"/>
            <a:r>
              <a:rPr lang="el-GR" sz="2400" dirty="0">
                <a:ea typeface="ＭＳ Ｐゴシック" pitchFamily="-112" charset="-128"/>
              </a:rPr>
              <a:t>Αρχικά, η πληρωμή ίση με την προσφορά </a:t>
            </a:r>
            <a:r>
              <a:rPr lang="en-US" sz="2400" dirty="0">
                <a:ea typeface="ＭＳ Ｐゴシック" pitchFamily="-112" charset="-128"/>
              </a:rPr>
              <a:t>bid </a:t>
            </a:r>
            <a:r>
              <a:rPr lang="el-GR" sz="2400" dirty="0">
                <a:ea typeface="ＭＳ Ｐゴシック" pitchFamily="-112" charset="-128"/>
              </a:rPr>
              <a:t>για το </a:t>
            </a:r>
            <a:r>
              <a:rPr lang="en-US" sz="2400" dirty="0">
                <a:ea typeface="ＭＳ Ｐゴシック" pitchFamily="-112" charset="-128"/>
              </a:rPr>
              <a:t> q</a:t>
            </a:r>
          </a:p>
          <a:p>
            <a:pPr marL="457200" lvl="1" indent="0" eaLnBrk="1" hangingPunct="1">
              <a:buNone/>
            </a:pPr>
            <a:endParaRPr lang="el-GR" sz="1900" i="1" dirty="0">
              <a:solidFill>
                <a:schemeClr val="accent6">
                  <a:lumMod val="75000"/>
                </a:schemeClr>
              </a:solidFill>
              <a:ea typeface="ＭＳ Ｐゴシック" pitchFamily="-112" charset="-128"/>
            </a:endParaRPr>
          </a:p>
          <a:p>
            <a:pPr marL="457200" lvl="1" indent="0" eaLnBrk="1" hangingPunct="1">
              <a:buNone/>
            </a:pPr>
            <a:r>
              <a:rPr lang="en-US" sz="3200" i="1" dirty="0">
                <a:solidFill>
                  <a:schemeClr val="accent6">
                    <a:lumMod val="75000"/>
                  </a:schemeClr>
                </a:solidFill>
                <a:ea typeface="ＭＳ Ｐゴシック" pitchFamily="-112" charset="-128"/>
              </a:rPr>
              <a:t>Sponsored search </a:t>
            </a:r>
            <a:r>
              <a:rPr lang="en-US" sz="3200" dirty="0">
                <a:ea typeface="ＭＳ Ｐゴシック" pitchFamily="-112" charset="-128"/>
              </a:rPr>
              <a:t>or </a:t>
            </a:r>
            <a:r>
              <a:rPr lang="en-US" sz="3200" i="1" dirty="0">
                <a:solidFill>
                  <a:schemeClr val="accent6">
                    <a:lumMod val="75000"/>
                  </a:schemeClr>
                </a:solidFill>
                <a:ea typeface="ＭＳ Ｐゴシック" pitchFamily="-112" charset="-128"/>
              </a:rPr>
              <a:t>Search advertising</a:t>
            </a: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57</a:t>
            </a:fld>
            <a:endParaRPr lang="en-US"/>
          </a:p>
        </p:txBody>
      </p:sp>
    </p:spTree>
    <p:extLst>
      <p:ext uri="{BB962C8B-B14F-4D97-AF65-F5344CB8AC3E}">
        <p14:creationId xmlns:p14="http://schemas.microsoft.com/office/powerpoint/2010/main" val="18741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0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58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85800" y="1488198"/>
            <a:ext cx="6629400" cy="4797592"/>
          </a:xfrm>
          <a:prstGeom prst="rect">
            <a:avLst/>
          </a:prstGeom>
          <a:noFill/>
          <a:ln w="9525">
            <a:noFill/>
            <a:miter lim="800000"/>
            <a:headEnd/>
            <a:tailEnd/>
          </a:ln>
        </p:spPr>
      </p:pic>
      <p:sp>
        <p:nvSpPr>
          <p:cNvPr id="6" name="Rectangle 2"/>
          <p:cNvSpPr>
            <a:spLocks noGrp="1" noChangeArrowheads="1"/>
          </p:cNvSpPr>
          <p:nvPr>
            <p:ph type="title"/>
          </p:nvPr>
        </p:nvSpPr>
        <p:spPr>
          <a:xfrm>
            <a:off x="457200" y="274638"/>
            <a:ext cx="8229600" cy="1143000"/>
          </a:xfrm>
        </p:spPr>
        <p:txBody>
          <a:bodyPr/>
          <a:lstStyle/>
          <a:p>
            <a:pPr eaLnBrk="1" hangingPunct="1"/>
            <a:r>
              <a:rPr lang="el-GR" dirty="0">
                <a:solidFill>
                  <a:schemeClr val="accent6">
                    <a:lumMod val="75000"/>
                  </a:schemeClr>
                </a:solidFill>
                <a:ea typeface="ＭＳ Ｐゴシック" pitchFamily="-112" charset="-128"/>
              </a:rPr>
              <a:t>Διαφημίσεις στο </a:t>
            </a:r>
            <a:r>
              <a:rPr lang="en-US" dirty="0" err="1">
                <a:solidFill>
                  <a:schemeClr val="accent6">
                    <a:lumMod val="75000"/>
                  </a:schemeClr>
                </a:solidFill>
                <a:ea typeface="ＭＳ Ｐゴシック" pitchFamily="-112" charset="-128"/>
              </a:rPr>
              <a:t>Goto</a:t>
            </a:r>
            <a:endParaRPr lang="en-US" dirty="0">
              <a:solidFill>
                <a:schemeClr val="accent6">
                  <a:lumMod val="75000"/>
                </a:schemeClr>
              </a:solidFill>
              <a:ea typeface="ＭＳ Ｐゴシック" pitchFamily="-112" charset="-128"/>
            </a:endParaRPr>
          </a:p>
        </p:txBody>
      </p:sp>
    </p:spTree>
    <p:extLst>
      <p:ext uri="{BB962C8B-B14F-4D97-AF65-F5344CB8AC3E}">
        <p14:creationId xmlns:p14="http://schemas.microsoft.com/office/powerpoint/2010/main" val="823527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idx="1"/>
          </p:nvPr>
        </p:nvSpPr>
        <p:spPr>
          <a:xfrm>
            <a:off x="533400" y="1676400"/>
            <a:ext cx="8077200" cy="3200400"/>
          </a:xfrm>
        </p:spPr>
        <p:txBody>
          <a:bodyPr>
            <a:noAutofit/>
          </a:bodyPr>
          <a:lstStyle/>
          <a:p>
            <a:pPr marL="0" indent="0" eaLnBrk="1" hangingPunct="1">
              <a:buNone/>
            </a:pPr>
            <a:r>
              <a:rPr lang="el-GR" dirty="0">
                <a:ea typeface="ＭＳ Ｐゴシック" pitchFamily="-112" charset="-128"/>
              </a:rPr>
              <a:t>Συνήθως παρέχονται</a:t>
            </a:r>
            <a:endParaRPr lang="en-US" dirty="0">
              <a:ea typeface="ＭＳ Ｐゴシック" pitchFamily="-112" charset="-128"/>
            </a:endParaRPr>
          </a:p>
          <a:p>
            <a:pPr eaLnBrk="1" hangingPunct="1">
              <a:buFont typeface="Wingdings" pitchFamily="2" charset="2"/>
              <a:buChar char="§"/>
            </a:pPr>
            <a:r>
              <a:rPr lang="en-US" b="1" i="1" dirty="0">
                <a:solidFill>
                  <a:schemeClr val="accent6">
                    <a:lumMod val="75000"/>
                  </a:schemeClr>
                </a:solidFill>
                <a:ea typeface="ＭＳ Ｐゴシック" pitchFamily="-112" charset="-128"/>
              </a:rPr>
              <a:t>pure search results </a:t>
            </a:r>
            <a:r>
              <a:rPr lang="en-US" dirty="0">
                <a:ea typeface="ＭＳ Ｐゴシック" pitchFamily="-112" charset="-128"/>
              </a:rPr>
              <a:t>(</a:t>
            </a:r>
            <a:r>
              <a:rPr lang="el-GR" dirty="0">
                <a:ea typeface="ＭＳ Ｐゴシック" pitchFamily="-112" charset="-128"/>
              </a:rPr>
              <a:t>γνωστά και ως αλγοριθμικά</a:t>
            </a:r>
            <a:r>
              <a:rPr lang="en-US" dirty="0">
                <a:ea typeface="ＭＳ Ｐゴシック" pitchFamily="-112" charset="-128"/>
              </a:rPr>
              <a:t> </a:t>
            </a:r>
            <a:r>
              <a:rPr lang="el-GR" dirty="0">
                <a:ea typeface="ＭＳ Ｐゴシック" pitchFamily="-112" charset="-128"/>
              </a:rPr>
              <a:t>ή</a:t>
            </a:r>
            <a:r>
              <a:rPr lang="en-US" dirty="0">
                <a:ea typeface="ＭＳ Ｐゴシック" pitchFamily="-112" charset="-128"/>
              </a:rPr>
              <a:t> </a:t>
            </a:r>
            <a:r>
              <a:rPr lang="en-US" i="1" dirty="0">
                <a:solidFill>
                  <a:schemeClr val="tx2">
                    <a:lumMod val="60000"/>
                    <a:lumOff val="40000"/>
                  </a:schemeClr>
                </a:solidFill>
                <a:ea typeface="ＭＳ Ｐゴシック" pitchFamily="-112" charset="-128"/>
              </a:rPr>
              <a:t>organic search </a:t>
            </a:r>
            <a:r>
              <a:rPr lang="el-GR" dirty="0">
                <a:ea typeface="ＭＳ Ｐゴシック" pitchFamily="-112" charset="-128"/>
              </a:rPr>
              <a:t>αποτελέσματα</a:t>
            </a:r>
            <a:r>
              <a:rPr lang="en-US" dirty="0">
                <a:ea typeface="ＭＳ Ｐゴシック" pitchFamily="-112" charset="-128"/>
              </a:rPr>
              <a:t>) </a:t>
            </a:r>
            <a:r>
              <a:rPr lang="el-GR" dirty="0">
                <a:ea typeface="ＭＳ Ｐゴシック" pitchFamily="-112" charset="-128"/>
              </a:rPr>
              <a:t>ως βασική απάντηση στο ερώτημα του χρήστη</a:t>
            </a:r>
            <a:r>
              <a:rPr lang="en-US" dirty="0">
                <a:ea typeface="ＭＳ Ｐゴシック" pitchFamily="-112" charset="-128"/>
              </a:rPr>
              <a:t>, </a:t>
            </a:r>
          </a:p>
          <a:p>
            <a:pPr eaLnBrk="1" hangingPunct="1">
              <a:buFont typeface="Wingdings" pitchFamily="2" charset="2"/>
              <a:buChar char="§"/>
            </a:pPr>
            <a:r>
              <a:rPr lang="el-GR" dirty="0">
                <a:ea typeface="ＭＳ Ｐゴシック" pitchFamily="-112" charset="-128"/>
              </a:rPr>
              <a:t>μαζί με </a:t>
            </a:r>
            <a:r>
              <a:rPr lang="en-US" b="1" i="1" dirty="0">
                <a:solidFill>
                  <a:schemeClr val="accent6">
                    <a:lumMod val="75000"/>
                  </a:schemeClr>
                </a:solidFill>
                <a:ea typeface="ＭＳ Ｐゴシック" pitchFamily="-112" charset="-128"/>
              </a:rPr>
              <a:t>sponsored search results </a:t>
            </a:r>
            <a:r>
              <a:rPr lang="el-GR" dirty="0">
                <a:ea typeface="ＭＳ Ｐゴシック" pitchFamily="-112" charset="-128"/>
              </a:rPr>
              <a:t>τα οποία παρουσιάζονται ξεχωριστά και διακριτά στα δεξιά των αλγοριθμικών αποτελεσμάτων</a:t>
            </a:r>
            <a:endParaRPr lang="en-US" sz="800" dirty="0">
              <a:ea typeface="ＭＳ Ｐゴシック" pitchFamily="-112" charset="-128"/>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59</a:t>
            </a:fld>
            <a:endParaRPr lang="en-US"/>
          </a:p>
        </p:txBody>
      </p:sp>
      <p:sp>
        <p:nvSpPr>
          <p:cNvPr id="6" name="Rectangle 2"/>
          <p:cNvSpPr>
            <a:spLocks noGrp="1" noChangeArrowheads="1"/>
          </p:cNvSpPr>
          <p:nvPr>
            <p:ph type="title"/>
          </p:nvPr>
        </p:nvSpPr>
        <p:spPr>
          <a:xfrm>
            <a:off x="479854" y="76200"/>
            <a:ext cx="8229600" cy="1143000"/>
          </a:xfrm>
        </p:spPr>
        <p:txBody>
          <a:bodyPr/>
          <a:lstStyle/>
          <a:p>
            <a:pPr eaLnBrk="1" hangingPunct="1"/>
            <a:r>
              <a:rPr lang="el-GR" dirty="0">
                <a:solidFill>
                  <a:schemeClr val="accent6">
                    <a:lumMod val="75000"/>
                  </a:schemeClr>
                </a:solidFill>
                <a:ea typeface="ＭＳ Ｐゴシック" pitchFamily="-112" charset="-128"/>
              </a:rPr>
              <a:t>Διαφημίσεις</a:t>
            </a:r>
            <a:endParaRPr lang="en-US" dirty="0">
              <a:solidFill>
                <a:schemeClr val="accent6">
                  <a:lumMod val="75000"/>
                </a:schemeClr>
              </a:solidFill>
              <a:ea typeface="ＭＳ Ｐゴシック" pitchFamily="-112" charset="-128"/>
            </a:endParaRPr>
          </a:p>
        </p:txBody>
      </p:sp>
    </p:spTree>
    <p:extLst>
      <p:ext uri="{BB962C8B-B14F-4D97-AF65-F5344CB8AC3E}">
        <p14:creationId xmlns:p14="http://schemas.microsoft.com/office/powerpoint/2010/main" val="263959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63378" y="22654"/>
            <a:ext cx="8229600" cy="1143000"/>
          </a:xfrm>
        </p:spPr>
        <p:txBody>
          <a:bodyPr>
            <a:normAutofit/>
          </a:bodyPr>
          <a:lstStyle/>
          <a:p>
            <a:r>
              <a:rPr lang="en-US" dirty="0">
                <a:solidFill>
                  <a:schemeClr val="accent6">
                    <a:lumMod val="75000"/>
                  </a:schemeClr>
                </a:solidFill>
              </a:rPr>
              <a:t>Web: I</a:t>
            </a:r>
            <a:r>
              <a:rPr lang="el-GR" dirty="0" err="1">
                <a:solidFill>
                  <a:schemeClr val="accent6">
                    <a:lumMod val="75000"/>
                  </a:schemeClr>
                </a:solidFill>
              </a:rPr>
              <a:t>στορία</a:t>
            </a:r>
            <a:endParaRPr lang="el-GR"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6</a:t>
            </a:fld>
            <a:endParaRPr lang="el-GR" dirty="0"/>
          </a:p>
        </p:txBody>
      </p:sp>
      <p:sp>
        <p:nvSpPr>
          <p:cNvPr id="8" name="TextBox 7"/>
          <p:cNvSpPr txBox="1"/>
          <p:nvPr/>
        </p:nvSpPr>
        <p:spPr>
          <a:xfrm>
            <a:off x="457200" y="4169032"/>
            <a:ext cx="8077200" cy="2369880"/>
          </a:xfrm>
          <a:prstGeom prst="rect">
            <a:avLst/>
          </a:prstGeom>
          <a:noFill/>
        </p:spPr>
        <p:txBody>
          <a:bodyPr wrap="square">
            <a:spAutoFit/>
          </a:bodyPr>
          <a:lstStyle/>
          <a:p>
            <a:pPr algn="just"/>
            <a:r>
              <a:rPr lang="el-GR" sz="2000" dirty="0">
                <a:latin typeface="+mn-lt"/>
              </a:rPr>
              <a:t>Χριστούγεννα </a:t>
            </a:r>
            <a:r>
              <a:rPr lang="en-US" sz="2000" dirty="0">
                <a:latin typeface="+mn-lt"/>
              </a:rPr>
              <a:t>1990, </a:t>
            </a:r>
            <a:r>
              <a:rPr lang="el-GR" sz="2000" dirty="0">
                <a:latin typeface="+mn-lt"/>
              </a:rPr>
              <a:t>το πρώτο λειτουργικό σύστημα</a:t>
            </a:r>
            <a:r>
              <a:rPr lang="en-US" sz="2000" dirty="0">
                <a:latin typeface="+mn-lt"/>
              </a:rPr>
              <a:t>: </a:t>
            </a:r>
          </a:p>
          <a:p>
            <a:pPr algn="just"/>
            <a:endParaRPr lang="en-US" sz="800" dirty="0">
              <a:latin typeface="+mn-lt"/>
            </a:endParaRPr>
          </a:p>
          <a:p>
            <a:pPr algn="just">
              <a:buFont typeface="Wingdings" pitchFamily="2" charset="2"/>
              <a:buChar char="§"/>
            </a:pPr>
            <a:r>
              <a:rPr lang="en-US" sz="2000" dirty="0">
                <a:latin typeface="+mn-lt"/>
              </a:rPr>
              <a:t> </a:t>
            </a:r>
            <a:r>
              <a:rPr lang="el-GR" sz="2000" dirty="0">
                <a:latin typeface="+mn-lt"/>
              </a:rPr>
              <a:t>ο πρώτος </a:t>
            </a:r>
            <a:r>
              <a:rPr lang="en-US" sz="2000" dirty="0">
                <a:latin typeface="+mn-lt"/>
              </a:rPr>
              <a:t>web browser (</a:t>
            </a:r>
            <a:r>
              <a:rPr lang="el-GR" sz="2000" dirty="0">
                <a:latin typeface="+mn-lt"/>
              </a:rPr>
              <a:t>που ήταν και </a:t>
            </a:r>
            <a:r>
              <a:rPr lang="en-US" sz="2000" dirty="0">
                <a:latin typeface="+mn-lt"/>
              </a:rPr>
              <a:t>web editor)</a:t>
            </a:r>
            <a:r>
              <a:rPr lang="el-GR" sz="2000" dirty="0">
                <a:latin typeface="+mn-lt"/>
              </a:rPr>
              <a:t>,</a:t>
            </a:r>
            <a:r>
              <a:rPr lang="en-US" sz="2000" dirty="0">
                <a:latin typeface="+mn-lt"/>
              </a:rPr>
              <a:t> </a:t>
            </a:r>
          </a:p>
          <a:p>
            <a:pPr algn="just">
              <a:buFont typeface="Wingdings" pitchFamily="2" charset="2"/>
              <a:buChar char="§"/>
            </a:pPr>
            <a:r>
              <a:rPr lang="en-US" sz="2000" dirty="0">
                <a:latin typeface="+mn-lt"/>
              </a:rPr>
              <a:t> </a:t>
            </a:r>
            <a:r>
              <a:rPr lang="el-GR" sz="2000" dirty="0">
                <a:latin typeface="+mn-lt"/>
              </a:rPr>
              <a:t>ο πρώτος </a:t>
            </a:r>
            <a:r>
              <a:rPr lang="en-US" sz="2000" dirty="0">
                <a:latin typeface="+mn-lt"/>
              </a:rPr>
              <a:t>web server</a:t>
            </a:r>
            <a:r>
              <a:rPr lang="el-GR" sz="2000" dirty="0">
                <a:latin typeface="+mn-lt"/>
              </a:rPr>
              <a:t>,</a:t>
            </a:r>
            <a:r>
              <a:rPr lang="en-US" sz="2000" dirty="0">
                <a:latin typeface="+mn-lt"/>
              </a:rPr>
              <a:t> </a:t>
            </a:r>
            <a:r>
              <a:rPr lang="el-GR" sz="2000" dirty="0">
                <a:latin typeface="+mn-lt"/>
              </a:rPr>
              <a:t>και </a:t>
            </a:r>
            <a:endParaRPr lang="en-US" sz="2000" dirty="0">
              <a:latin typeface="+mn-lt"/>
            </a:endParaRPr>
          </a:p>
          <a:p>
            <a:pPr algn="just">
              <a:buFont typeface="Wingdings" pitchFamily="2" charset="2"/>
              <a:buChar char="§"/>
            </a:pPr>
            <a:r>
              <a:rPr lang="el-GR" sz="2000" dirty="0">
                <a:latin typeface="+mn-lt"/>
              </a:rPr>
              <a:t> οι πρώτες ιστοσελίδες</a:t>
            </a:r>
            <a:r>
              <a:rPr lang="en-US" sz="2000" dirty="0">
                <a:latin typeface="+mn-lt"/>
              </a:rPr>
              <a:t>,</a:t>
            </a:r>
            <a:r>
              <a:rPr lang="el-GR" sz="2000" dirty="0">
                <a:latin typeface="+mn-lt"/>
              </a:rPr>
              <a:t> που περιέγραφαν το ίδιο το</a:t>
            </a:r>
            <a:r>
              <a:rPr lang="en-US" sz="2000" dirty="0">
                <a:latin typeface="+mn-lt"/>
              </a:rPr>
              <a:t> project. </a:t>
            </a:r>
          </a:p>
          <a:p>
            <a:pPr algn="just"/>
            <a:endParaRPr lang="en-US" sz="2000" dirty="0">
              <a:latin typeface="+mn-lt"/>
            </a:endParaRPr>
          </a:p>
          <a:p>
            <a:pPr algn="just"/>
            <a:r>
              <a:rPr lang="el-GR" sz="2000" dirty="0">
                <a:latin typeface="+mn-lt"/>
              </a:rPr>
              <a:t>Αύγουστο </a:t>
            </a:r>
            <a:r>
              <a:rPr lang="en-US" sz="2000" dirty="0">
                <a:latin typeface="+mn-lt"/>
              </a:rPr>
              <a:t>1991, post </a:t>
            </a:r>
            <a:r>
              <a:rPr lang="el-GR" sz="2000" dirty="0">
                <a:latin typeface="+mn-lt"/>
              </a:rPr>
              <a:t>στο</a:t>
            </a:r>
            <a:r>
              <a:rPr lang="en-US" sz="2000" dirty="0">
                <a:latin typeface="+mn-lt"/>
              </a:rPr>
              <a:t> </a:t>
            </a:r>
            <a:r>
              <a:rPr lang="en-US" sz="2000" dirty="0" err="1">
                <a:latin typeface="+mn-lt"/>
              </a:rPr>
              <a:t>alt.hypertext</a:t>
            </a:r>
            <a:r>
              <a:rPr lang="en-US" sz="2000" dirty="0">
                <a:latin typeface="+mn-lt"/>
              </a:rPr>
              <a:t> newsgroup</a:t>
            </a:r>
            <a:r>
              <a:rPr lang="el-GR" sz="2000" dirty="0">
                <a:latin typeface="+mn-lt"/>
              </a:rPr>
              <a:t> – νέο </a:t>
            </a:r>
            <a:r>
              <a:rPr lang="en-US" sz="2000" dirty="0">
                <a:latin typeface="+mn-lt"/>
              </a:rPr>
              <a:t>service </a:t>
            </a:r>
            <a:r>
              <a:rPr lang="el-GR" sz="2000" dirty="0">
                <a:latin typeface="+mn-lt"/>
              </a:rPr>
              <a:t>στο ‘</a:t>
            </a:r>
            <a:r>
              <a:rPr lang="el-GR" sz="2000" dirty="0" err="1">
                <a:latin typeface="+mn-lt"/>
              </a:rPr>
              <a:t>Ιντερνετ</a:t>
            </a:r>
            <a:endParaRPr lang="el-GR" sz="2000" dirty="0">
              <a:latin typeface="+mn-lt"/>
            </a:endParaRPr>
          </a:p>
        </p:txBody>
      </p:sp>
      <p:sp>
        <p:nvSpPr>
          <p:cNvPr id="5" name="TextBox 4"/>
          <p:cNvSpPr txBox="1"/>
          <p:nvPr/>
        </p:nvSpPr>
        <p:spPr>
          <a:xfrm>
            <a:off x="325437" y="1704875"/>
            <a:ext cx="8208963" cy="2308324"/>
          </a:xfrm>
          <a:prstGeom prst="rect">
            <a:avLst/>
          </a:prstGeom>
          <a:noFill/>
        </p:spPr>
        <p:txBody>
          <a:bodyPr>
            <a:spAutoFit/>
          </a:bodyPr>
          <a:lstStyle/>
          <a:p>
            <a:pPr algn="just"/>
            <a:r>
              <a:rPr lang="en-US" sz="2000" dirty="0">
                <a:latin typeface="+mn-lt"/>
              </a:rPr>
              <a:t>1980, </a:t>
            </a:r>
            <a:r>
              <a:rPr lang="en-US" dirty="0">
                <a:solidFill>
                  <a:schemeClr val="accent6">
                    <a:lumMod val="75000"/>
                  </a:schemeClr>
                </a:solidFill>
                <a:latin typeface="+mn-lt"/>
              </a:rPr>
              <a:t>Tim Berners-Lee </a:t>
            </a:r>
            <a:r>
              <a:rPr lang="el-GR" sz="2000" dirty="0">
                <a:latin typeface="+mn-lt"/>
              </a:rPr>
              <a:t>(</a:t>
            </a:r>
            <a:r>
              <a:rPr lang="en-US" sz="2000" dirty="0">
                <a:latin typeface="+mn-lt"/>
              </a:rPr>
              <a:t>ENQUIRE</a:t>
            </a:r>
            <a:r>
              <a:rPr lang="el-GR" sz="2000" dirty="0">
                <a:latin typeface="+mn-lt"/>
              </a:rPr>
              <a:t>)</a:t>
            </a:r>
            <a:endParaRPr lang="en-US" sz="2000" dirty="0">
              <a:latin typeface="+mn-lt"/>
            </a:endParaRPr>
          </a:p>
          <a:p>
            <a:pPr algn="just"/>
            <a:endParaRPr lang="en-US" sz="2000" dirty="0">
              <a:latin typeface="+mn-lt"/>
            </a:endParaRPr>
          </a:p>
          <a:p>
            <a:pPr algn="just"/>
            <a:endParaRPr lang="en-US" sz="2000" dirty="0">
              <a:latin typeface="+mn-lt"/>
            </a:endParaRPr>
          </a:p>
          <a:p>
            <a:pPr algn="just"/>
            <a:endParaRPr lang="en-US" sz="2000" dirty="0">
              <a:latin typeface="+mn-lt"/>
            </a:endParaRPr>
          </a:p>
          <a:p>
            <a:pPr algn="just"/>
            <a:r>
              <a:rPr lang="el-GR" sz="2000" dirty="0">
                <a:latin typeface="+mn-lt"/>
              </a:rPr>
              <a:t>Νοέμβριο</a:t>
            </a:r>
            <a:r>
              <a:rPr lang="en-US" sz="2000" dirty="0">
                <a:latin typeface="+mn-lt"/>
              </a:rPr>
              <a:t> </a:t>
            </a:r>
            <a:r>
              <a:rPr lang="en-US" sz="2000" dirty="0">
                <a:solidFill>
                  <a:schemeClr val="tx2">
                    <a:lumMod val="60000"/>
                    <a:lumOff val="40000"/>
                  </a:schemeClr>
                </a:solidFill>
                <a:latin typeface="+mn-lt"/>
              </a:rPr>
              <a:t>1990</a:t>
            </a:r>
            <a:r>
              <a:rPr lang="en-US" sz="2000" dirty="0">
                <a:latin typeface="+mn-lt"/>
              </a:rPr>
              <a:t>,  </a:t>
            </a:r>
            <a:r>
              <a:rPr lang="el-GR" sz="2000" dirty="0">
                <a:latin typeface="+mn-lt"/>
              </a:rPr>
              <a:t>με τον</a:t>
            </a:r>
            <a:r>
              <a:rPr lang="en-US" sz="2000" dirty="0">
                <a:latin typeface="+mn-lt"/>
              </a:rPr>
              <a:t> </a:t>
            </a:r>
            <a:r>
              <a:rPr lang="en-US" sz="2000" i="1" dirty="0">
                <a:latin typeface="+mn-lt"/>
              </a:rPr>
              <a:t>Robert </a:t>
            </a:r>
            <a:r>
              <a:rPr lang="en-US" sz="2000" i="1" dirty="0" err="1">
                <a:latin typeface="+mn-lt"/>
              </a:rPr>
              <a:t>Cailliau</a:t>
            </a:r>
            <a:r>
              <a:rPr lang="en-US" sz="2000" dirty="0">
                <a:latin typeface="+mn-lt"/>
              </a:rPr>
              <a:t>, </a:t>
            </a:r>
            <a:r>
              <a:rPr lang="el-GR" sz="2000" dirty="0">
                <a:latin typeface="+mn-lt"/>
              </a:rPr>
              <a:t>πρόταση για ένα</a:t>
            </a:r>
            <a:r>
              <a:rPr lang="en-US" sz="2000" dirty="0">
                <a:latin typeface="+mn-lt"/>
              </a:rPr>
              <a:t> "Hypertext project</a:t>
            </a:r>
            <a:r>
              <a:rPr lang="el-GR" sz="2000" dirty="0">
                <a:latin typeface="+mn-lt"/>
              </a:rPr>
              <a:t> με το όνομα </a:t>
            </a:r>
            <a:r>
              <a:rPr lang="en-US" sz="2000" dirty="0">
                <a:latin typeface="+mn-lt"/>
              </a:rPr>
              <a:t>"</a:t>
            </a:r>
            <a:r>
              <a:rPr lang="en-US" sz="2000" dirty="0" err="1">
                <a:latin typeface="+mn-lt"/>
              </a:rPr>
              <a:t>WorldWideWeb</a:t>
            </a:r>
            <a:r>
              <a:rPr lang="en-US" sz="2000" dirty="0">
                <a:latin typeface="+mn-lt"/>
              </a:rPr>
              <a:t>" ("W3")</a:t>
            </a:r>
            <a:r>
              <a:rPr lang="el-GR" sz="2000" dirty="0">
                <a:latin typeface="+mn-lt"/>
              </a:rPr>
              <a:t>: </a:t>
            </a:r>
            <a:r>
              <a:rPr lang="en-US" sz="2000" i="1" dirty="0">
                <a:latin typeface="+mn-lt"/>
              </a:rPr>
              <a:t>"web" of "hypertext documents" to be viewed by "browsers" using a client–server architecture.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146389"/>
            <a:ext cx="2619375" cy="1743075"/>
          </a:xfrm>
          <a:prstGeom prst="rect">
            <a:avLst/>
          </a:prstGeom>
        </p:spPr>
      </p:pic>
    </p:spTree>
    <p:extLst>
      <p:ext uri="{BB962C8B-B14F-4D97-AF65-F5344CB8AC3E}">
        <p14:creationId xmlns:p14="http://schemas.microsoft.com/office/powerpoint/2010/main" val="1334589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l-GR">
              <a:ea typeface="ＭＳ Ｐゴシック" pitchFamily="-112" charset="-128"/>
            </a:endParaRPr>
          </a:p>
        </p:txBody>
      </p:sp>
      <p:sp>
        <p:nvSpPr>
          <p:cNvPr id="21507" name="Rectangle 3"/>
          <p:cNvSpPr>
            <a:spLocks noGrp="1" noChangeArrowheads="1"/>
          </p:cNvSpPr>
          <p:nvPr>
            <p:ph idx="1"/>
          </p:nvPr>
        </p:nvSpPr>
        <p:spPr/>
        <p:txBody>
          <a:bodyPr/>
          <a:lstStyle/>
          <a:p>
            <a:pPr eaLnBrk="1" hangingPunct="1"/>
            <a:endParaRPr lang="el-GR">
              <a:ea typeface="ＭＳ Ｐゴシック" pitchFamily="-112" charset="-128"/>
            </a:endParaRPr>
          </a:p>
        </p:txBody>
      </p:sp>
      <p:sp>
        <p:nvSpPr>
          <p:cNvPr id="21511" name="Slide Number Placeholder 6"/>
          <p:cNvSpPr>
            <a:spLocks noGrp="1"/>
          </p:cNvSpPr>
          <p:nvPr>
            <p:ph type="sldNum" sz="quarter" idx="12"/>
          </p:nvPr>
        </p:nvSpPr>
        <p:spPr bwMode="auto">
          <a:noFill/>
          <a:ln>
            <a:miter lim="800000"/>
            <a:headEnd/>
            <a:tailEnd/>
          </a:ln>
        </p:spPr>
        <p:txBody>
          <a:bodyPr/>
          <a:lstStyle/>
          <a:p>
            <a:fld id="{6BEC0370-A48A-4F4C-881F-03CF741B0AD6}" type="slidenum">
              <a:rPr lang="en-US"/>
              <a:pPr/>
              <a:t>60</a:t>
            </a:fld>
            <a:endParaRPr lang="en-US"/>
          </a:p>
        </p:txBody>
      </p:sp>
      <p:pic>
        <p:nvPicPr>
          <p:cNvPr id="21508" name="Picture 4"/>
          <p:cNvPicPr>
            <a:picLocks noChangeAspect="1" noChangeArrowheads="1"/>
          </p:cNvPicPr>
          <p:nvPr/>
        </p:nvPicPr>
        <p:blipFill>
          <a:blip r:embed="rId2" cstate="print"/>
          <a:srcRect/>
          <a:stretch>
            <a:fillRect/>
          </a:stretch>
        </p:blipFill>
        <p:spPr bwMode="auto">
          <a:xfrm>
            <a:off x="0" y="268288"/>
            <a:ext cx="9144000" cy="6589712"/>
          </a:xfrm>
          <a:prstGeom prst="rect">
            <a:avLst/>
          </a:prstGeom>
          <a:noFill/>
          <a:ln w="9525">
            <a:noFill/>
            <a:miter lim="800000"/>
            <a:headEnd/>
            <a:tailEnd/>
          </a:ln>
        </p:spPr>
      </p:pic>
      <p:sp>
        <p:nvSpPr>
          <p:cNvPr id="21509" name="AutoShape 5"/>
          <p:cNvSpPr>
            <a:spLocks noChangeArrowheads="1"/>
          </p:cNvSpPr>
          <p:nvPr/>
        </p:nvSpPr>
        <p:spPr bwMode="auto">
          <a:xfrm>
            <a:off x="4992688" y="5938838"/>
            <a:ext cx="3846512" cy="466725"/>
          </a:xfrm>
          <a:prstGeom prst="leftArrowCallout">
            <a:avLst>
              <a:gd name="adj1" fmla="val 25000"/>
              <a:gd name="adj2" fmla="val 25000"/>
              <a:gd name="adj3" fmla="val 137358"/>
              <a:gd name="adj4" fmla="val 66667"/>
            </a:avLst>
          </a:prstGeom>
          <a:solidFill>
            <a:srgbClr val="FFFF00"/>
          </a:solidFill>
          <a:ln w="9525">
            <a:solidFill>
              <a:schemeClr val="tx1"/>
            </a:solidFill>
            <a:miter lim="800000"/>
            <a:headEnd/>
            <a:tailEnd/>
          </a:ln>
        </p:spPr>
        <p:txBody>
          <a:bodyPr wrap="none" anchor="ctr">
            <a:spAutoFit/>
          </a:bodyPr>
          <a:lstStyle/>
          <a:p>
            <a:pPr algn="ctr" eaLnBrk="0" hangingPunct="0"/>
            <a:r>
              <a:rPr lang="en-US">
                <a:latin typeface="Times" pitchFamily="-112" charset="0"/>
              </a:rPr>
              <a:t>Algorithmic results.</a:t>
            </a:r>
          </a:p>
        </p:txBody>
      </p:sp>
      <p:sp>
        <p:nvSpPr>
          <p:cNvPr id="21510" name="AutoShape 6"/>
          <p:cNvSpPr>
            <a:spLocks noChangeArrowheads="1"/>
          </p:cNvSpPr>
          <p:nvPr/>
        </p:nvSpPr>
        <p:spPr bwMode="auto">
          <a:xfrm>
            <a:off x="4876800" y="2827338"/>
            <a:ext cx="2357438" cy="830262"/>
          </a:xfrm>
          <a:prstGeom prst="rightArrowCallout">
            <a:avLst>
              <a:gd name="adj1" fmla="val 25000"/>
              <a:gd name="adj2" fmla="val 25000"/>
              <a:gd name="adj3" fmla="val 33310"/>
              <a:gd name="adj4" fmla="val 66667"/>
            </a:avLst>
          </a:prstGeom>
          <a:solidFill>
            <a:srgbClr val="FFCC99"/>
          </a:solidFill>
          <a:ln w="9525">
            <a:solidFill>
              <a:schemeClr val="tx1"/>
            </a:solidFill>
            <a:miter lim="800000"/>
            <a:headEnd/>
            <a:tailEnd/>
          </a:ln>
        </p:spPr>
        <p:txBody>
          <a:bodyPr wrap="none" anchor="ctr">
            <a:spAutoFit/>
          </a:bodyPr>
          <a:lstStyle/>
          <a:p>
            <a:pPr algn="ctr" eaLnBrk="0" hangingPunct="0"/>
            <a:r>
              <a:rPr lang="en-US">
                <a:latin typeface="Times" pitchFamily="-112" charset="0"/>
              </a:rPr>
              <a:t>Paid</a:t>
            </a:r>
          </a:p>
          <a:p>
            <a:pPr algn="ctr" eaLnBrk="0" hangingPunct="0"/>
            <a:r>
              <a:rPr lang="en-US">
                <a:latin typeface="Times" pitchFamily="-112" charset="0"/>
              </a:rPr>
              <a:t>Search Ads</a:t>
            </a:r>
          </a:p>
        </p:txBody>
      </p:sp>
    </p:spTree>
    <p:extLst>
      <p:ext uri="{BB962C8B-B14F-4D97-AF65-F5344CB8AC3E}">
        <p14:creationId xmlns:p14="http://schemas.microsoft.com/office/powerpoint/2010/main" val="293050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Slide Number Placeholder 6"/>
          <p:cNvSpPr>
            <a:spLocks noGrp="1"/>
          </p:cNvSpPr>
          <p:nvPr>
            <p:ph type="sldNum" sz="quarter" idx="12"/>
          </p:nvPr>
        </p:nvSpPr>
        <p:spPr bwMode="auto">
          <a:noFill/>
          <a:ln>
            <a:miter lim="800000"/>
            <a:headEnd/>
            <a:tailEnd/>
          </a:ln>
        </p:spPr>
        <p:txBody>
          <a:bodyPr/>
          <a:lstStyle/>
          <a:p>
            <a:fld id="{6BEC0370-A48A-4F4C-881F-03CF741B0AD6}" type="slidenum">
              <a:rPr lang="en-US"/>
              <a:pPr/>
              <a:t>61</a:t>
            </a:fld>
            <a:endParaRPr lang="en-US"/>
          </a:p>
        </p:txBody>
      </p:sp>
      <p:pic>
        <p:nvPicPr>
          <p:cNvPr id="3" name="Picture 2"/>
          <p:cNvPicPr>
            <a:picLocks noChangeAspect="1"/>
          </p:cNvPicPr>
          <p:nvPr/>
        </p:nvPicPr>
        <p:blipFill>
          <a:blip r:embed="rId2"/>
          <a:stretch>
            <a:fillRect/>
          </a:stretch>
        </p:blipFill>
        <p:spPr>
          <a:xfrm>
            <a:off x="762000" y="380446"/>
            <a:ext cx="5105400" cy="6218791"/>
          </a:xfrm>
          <a:prstGeom prst="rect">
            <a:avLst/>
          </a:prstGeom>
        </p:spPr>
      </p:pic>
      <p:sp>
        <p:nvSpPr>
          <p:cNvPr id="4" name="TextBox 3"/>
          <p:cNvSpPr txBox="1"/>
          <p:nvPr/>
        </p:nvSpPr>
        <p:spPr>
          <a:xfrm>
            <a:off x="6019800" y="5638800"/>
            <a:ext cx="762000" cy="261610"/>
          </a:xfrm>
          <a:prstGeom prst="rect">
            <a:avLst/>
          </a:prstGeom>
          <a:noFill/>
        </p:spPr>
        <p:txBody>
          <a:bodyPr wrap="square" rtlCol="0">
            <a:spAutoFit/>
          </a:bodyPr>
          <a:lstStyle/>
          <a:p>
            <a:r>
              <a:rPr lang="en-US" sz="1100" dirty="0">
                <a:latin typeface="+mn-lt"/>
              </a:rPr>
              <a:t>location</a:t>
            </a:r>
            <a:endParaRPr lang="el-GR" sz="1100" dirty="0">
              <a:latin typeface="+mn-lt"/>
            </a:endParaRPr>
          </a:p>
        </p:txBody>
      </p:sp>
      <p:cxnSp>
        <p:nvCxnSpPr>
          <p:cNvPr id="6" name="Straight Connector 5"/>
          <p:cNvCxnSpPr/>
          <p:nvPr/>
        </p:nvCxnSpPr>
        <p:spPr>
          <a:xfrm>
            <a:off x="6324600" y="5943600"/>
            <a:ext cx="0" cy="30480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019800" y="6248400"/>
            <a:ext cx="304800" cy="0"/>
          </a:xfrm>
          <a:prstGeom prst="straightConnector1">
            <a:avLst/>
          </a:prstGeom>
          <a:ln w="9525">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858000" y="3505200"/>
            <a:ext cx="1447800" cy="457200"/>
          </a:xfrm>
          <a:prstGeom prst="rect">
            <a:avLst/>
          </a:prstGeom>
          <a:noFill/>
        </p:spPr>
        <p:txBody>
          <a:bodyPr wrap="square" rtlCol="0">
            <a:spAutoFit/>
          </a:bodyPr>
          <a:lstStyle/>
          <a:p>
            <a:r>
              <a:rPr lang="el-GR" dirty="0">
                <a:latin typeface="+mn-lt"/>
              </a:rPr>
              <a:t>2016</a:t>
            </a:r>
          </a:p>
        </p:txBody>
      </p:sp>
    </p:spTree>
    <p:extLst>
      <p:ext uri="{BB962C8B-B14F-4D97-AF65-F5344CB8AC3E}">
        <p14:creationId xmlns:p14="http://schemas.microsoft.com/office/powerpoint/2010/main" val="3941988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E23214A9-0077-484D-BA83-D87007401DDF}"/>
              </a:ext>
            </a:extLst>
          </p:cNvPr>
          <p:cNvSpPr>
            <a:spLocks noGrp="1"/>
          </p:cNvSpPr>
          <p:nvPr>
            <p:ph type="sldNum" sz="quarter" idx="12"/>
          </p:nvPr>
        </p:nvSpPr>
        <p:spPr/>
        <p:txBody>
          <a:bodyPr/>
          <a:lstStyle/>
          <a:p>
            <a:fld id="{878E0B35-C73E-49DE-9EA0-4D9F6C87E107}" type="slidenum">
              <a:rPr lang="el-GR" smtClean="0">
                <a:solidFill>
                  <a:prstClr val="black">
                    <a:tint val="75000"/>
                  </a:prstClr>
                </a:solidFill>
              </a:rPr>
              <a:pPr/>
              <a:t>62</a:t>
            </a:fld>
            <a:endParaRPr lang="el-GR">
              <a:solidFill>
                <a:prstClr val="black">
                  <a:tint val="75000"/>
                </a:prstClr>
              </a:solidFill>
            </a:endParaRPr>
          </a:p>
        </p:txBody>
      </p:sp>
      <p:pic>
        <p:nvPicPr>
          <p:cNvPr id="4" name="Εικόνα 3">
            <a:extLst>
              <a:ext uri="{FF2B5EF4-FFF2-40B4-BE49-F238E27FC236}">
                <a16:creationId xmlns:a16="http://schemas.microsoft.com/office/drawing/2014/main" id="{270BB3CE-04DB-4ED8-B3B3-229AA3D8C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871" y="79692"/>
            <a:ext cx="4737859" cy="6698616"/>
          </a:xfrm>
          <a:prstGeom prst="rect">
            <a:avLst/>
          </a:prstGeom>
        </p:spPr>
      </p:pic>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D0567A9C-ECDD-4387-BD5B-E8723C7F8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410" y="136524"/>
            <a:ext cx="4737859" cy="6698615"/>
          </a:xfrm>
          <a:prstGeom prst="rect">
            <a:avLst/>
          </a:prstGeom>
        </p:spPr>
      </p:pic>
    </p:spTree>
    <p:extLst>
      <p:ext uri="{BB962C8B-B14F-4D97-AF65-F5344CB8AC3E}">
        <p14:creationId xmlns:p14="http://schemas.microsoft.com/office/powerpoint/2010/main" val="2834535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3907DD7E-F071-4015-B3C6-F83C37FD372F}"/>
              </a:ext>
            </a:extLst>
          </p:cNvPr>
          <p:cNvSpPr>
            <a:spLocks noGrp="1"/>
          </p:cNvSpPr>
          <p:nvPr>
            <p:ph type="sldNum" sz="quarter" idx="12"/>
          </p:nvPr>
        </p:nvSpPr>
        <p:spPr/>
        <p:txBody>
          <a:bodyPr/>
          <a:lstStyle/>
          <a:p>
            <a:fld id="{878E0B35-C73E-49DE-9EA0-4D9F6C87E107}" type="slidenum">
              <a:rPr lang="el-GR" smtClean="0">
                <a:solidFill>
                  <a:prstClr val="black">
                    <a:tint val="75000"/>
                  </a:prstClr>
                </a:solidFill>
              </a:rPr>
              <a:pPr/>
              <a:t>63</a:t>
            </a:fld>
            <a:endParaRPr lang="el-GR">
              <a:solidFill>
                <a:prstClr val="black">
                  <a:tint val="75000"/>
                </a:prstClr>
              </a:solidFill>
            </a:endParaRPr>
          </a:p>
        </p:txBody>
      </p:sp>
      <p:pic>
        <p:nvPicPr>
          <p:cNvPr id="4" name="Εικόνα 3">
            <a:extLst>
              <a:ext uri="{FF2B5EF4-FFF2-40B4-BE49-F238E27FC236}">
                <a16:creationId xmlns:a16="http://schemas.microsoft.com/office/drawing/2014/main" id="{48A6255D-0F62-41A6-B7FC-41661AF61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 y="-22860"/>
            <a:ext cx="4770196" cy="6744335"/>
          </a:xfrm>
          <a:prstGeom prst="rect">
            <a:avLst/>
          </a:prstGeom>
        </p:spPr>
      </p:pic>
      <p:pic>
        <p:nvPicPr>
          <p:cNvPr id="6" name="Εικόνα 5">
            <a:extLst>
              <a:ext uri="{FF2B5EF4-FFF2-40B4-BE49-F238E27FC236}">
                <a16:creationId xmlns:a16="http://schemas.microsoft.com/office/drawing/2014/main" id="{55EC40D1-66A5-465F-8F85-3A02C0BA50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0480"/>
            <a:ext cx="4770196" cy="6744335"/>
          </a:xfrm>
          <a:prstGeom prst="rect">
            <a:avLst/>
          </a:prstGeom>
        </p:spPr>
      </p:pic>
    </p:spTree>
    <p:extLst>
      <p:ext uri="{BB962C8B-B14F-4D97-AF65-F5344CB8AC3E}">
        <p14:creationId xmlns:p14="http://schemas.microsoft.com/office/powerpoint/2010/main" val="27644265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6200"/>
            <a:ext cx="8229600" cy="1143000"/>
          </a:xfrm>
        </p:spPr>
        <p:txBody>
          <a:bodyPr/>
          <a:lstStyle/>
          <a:p>
            <a:pPr eaLnBrk="1" hangingPunct="1"/>
            <a:r>
              <a:rPr lang="el-GR" dirty="0">
                <a:solidFill>
                  <a:schemeClr val="accent6">
                    <a:lumMod val="75000"/>
                  </a:schemeClr>
                </a:solidFill>
                <a:ea typeface="ＭＳ Ｐゴシック" pitchFamily="-112" charset="-128"/>
              </a:rPr>
              <a:t>Διαφημίσεις</a:t>
            </a:r>
            <a:endParaRPr lang="en-US" dirty="0">
              <a:solidFill>
                <a:schemeClr val="accent6">
                  <a:lumMod val="75000"/>
                </a:schemeClr>
              </a:solidFill>
              <a:ea typeface="ＭＳ Ｐゴシック" pitchFamily="-112" charset="-128"/>
            </a:endParaRPr>
          </a:p>
        </p:txBody>
      </p:sp>
      <p:sp>
        <p:nvSpPr>
          <p:cNvPr id="790531" name="Rectangle 3"/>
          <p:cNvSpPr>
            <a:spLocks noGrp="1" noChangeArrowheads="1"/>
          </p:cNvSpPr>
          <p:nvPr>
            <p:ph idx="1"/>
          </p:nvPr>
        </p:nvSpPr>
        <p:spPr>
          <a:xfrm>
            <a:off x="467497" y="1752600"/>
            <a:ext cx="8077200" cy="3886200"/>
          </a:xfrm>
        </p:spPr>
        <p:txBody>
          <a:bodyPr>
            <a:noAutofit/>
          </a:bodyPr>
          <a:lstStyle/>
          <a:p>
            <a:pPr eaLnBrk="1" hangingPunct="1">
              <a:buFont typeface="Wingdings" pitchFamily="2" charset="2"/>
              <a:buChar char="§"/>
            </a:pPr>
            <a:r>
              <a:rPr lang="en-US" sz="2800" b="1" dirty="0">
                <a:solidFill>
                  <a:schemeClr val="accent6">
                    <a:lumMod val="75000"/>
                  </a:schemeClr>
                </a:solidFill>
                <a:ea typeface="ＭＳ Ｐゴシック" pitchFamily="-112" charset="-128"/>
              </a:rPr>
              <a:t>Search Engine Marketing  (SEM)</a:t>
            </a:r>
          </a:p>
          <a:p>
            <a:pPr marL="0" indent="0" eaLnBrk="1" hangingPunct="1">
              <a:buNone/>
            </a:pPr>
            <a:r>
              <a:rPr lang="el-GR" sz="2800" dirty="0">
                <a:ea typeface="ＭＳ Ｐゴシック" pitchFamily="-112" charset="-128"/>
              </a:rPr>
              <a:t>Κλάδος της διαφήμισης</a:t>
            </a:r>
            <a:r>
              <a:rPr lang="en-US" sz="2800" dirty="0">
                <a:ea typeface="ＭＳ Ｐゴシック" pitchFamily="-112" charset="-128"/>
              </a:rPr>
              <a:t>: </a:t>
            </a:r>
            <a:r>
              <a:rPr lang="el-GR" sz="2800" dirty="0">
                <a:ea typeface="ＭＳ Ｐゴシック" pitchFamily="-112" charset="-128"/>
              </a:rPr>
              <a:t>κατανόηση του πως γίνεται η διάταξη των αποτελεσμάτων και ποιο ποσό της διαφημιστικής καμπάνιας να δοθεί σε ποιες λέξεις και σε ποιες μηχανές </a:t>
            </a:r>
          </a:p>
          <a:p>
            <a:pPr marL="0" indent="0" eaLnBrk="1" hangingPunct="1">
              <a:buNone/>
            </a:pPr>
            <a:endParaRPr lang="el-GR" sz="2800" dirty="0">
              <a:ea typeface="ＭＳ Ｐゴシック" pitchFamily="-112" charset="-128"/>
            </a:endParaRPr>
          </a:p>
          <a:p>
            <a:pPr marL="0" indent="0" eaLnBrk="1" hangingPunct="1">
              <a:buNone/>
            </a:pPr>
            <a:r>
              <a:rPr lang="en-US" sz="2800" b="1" dirty="0">
                <a:solidFill>
                  <a:schemeClr val="accent6">
                    <a:lumMod val="75000"/>
                  </a:schemeClr>
                </a:solidFill>
                <a:ea typeface="ＭＳ Ｐゴシック" pitchFamily="-112" charset="-128"/>
              </a:rPr>
              <a:t>Click spam</a:t>
            </a:r>
            <a:r>
              <a:rPr lang="en-US" sz="2800" dirty="0">
                <a:ea typeface="ＭＳ Ｐゴシック" pitchFamily="-112" charset="-128"/>
              </a:rPr>
              <a:t>: clicks </a:t>
            </a:r>
            <a:r>
              <a:rPr lang="el-GR" sz="2800" dirty="0">
                <a:ea typeface="ＭＳ Ｐゴシック" pitchFamily="-112" charset="-128"/>
              </a:rPr>
              <a:t>σε</a:t>
            </a:r>
            <a:r>
              <a:rPr lang="en-US" sz="2800" dirty="0">
                <a:ea typeface="ＭＳ Ｐゴシック" pitchFamily="-112" charset="-128"/>
              </a:rPr>
              <a:t> sponsored search results </a:t>
            </a:r>
            <a:r>
              <a:rPr lang="el-GR" sz="2800" dirty="0">
                <a:ea typeface="ＭＳ Ｐゴシック" pitchFamily="-112" charset="-128"/>
              </a:rPr>
              <a:t>από μη πραγματικούς χρήστες </a:t>
            </a:r>
          </a:p>
          <a:p>
            <a:pPr marL="0" indent="0" eaLnBrk="1" hangingPunct="1">
              <a:buNone/>
            </a:pPr>
            <a:r>
              <a:rPr lang="el-GR" sz="2800" dirty="0">
                <a:ea typeface="ＭＳ Ｐゴシック" pitchFamily="-112" charset="-128"/>
              </a:rPr>
              <a:t>	πχ</a:t>
            </a:r>
            <a:r>
              <a:rPr lang="en-US" sz="2800" dirty="0">
                <a:ea typeface="ＭＳ Ｐゴシック" pitchFamily="-112" charset="-128"/>
              </a:rPr>
              <a:t>, </a:t>
            </a:r>
            <a:r>
              <a:rPr lang="el-GR" sz="2800" dirty="0">
                <a:ea typeface="ＭＳ Ｐゴシック" pitchFamily="-112" charset="-128"/>
              </a:rPr>
              <a:t>από έναν αντίπαλο διαφημιστή</a:t>
            </a:r>
            <a:endParaRPr lang="en-US" sz="2800" dirty="0">
              <a:ea typeface="ＭＳ Ｐゴシック" pitchFamily="-112" charset="-128"/>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64</a:t>
            </a:fld>
            <a:endParaRPr lang="en-US"/>
          </a:p>
        </p:txBody>
      </p:sp>
    </p:spTree>
    <p:extLst>
      <p:ext uri="{BB962C8B-B14F-4D97-AF65-F5344CB8AC3E}">
        <p14:creationId xmlns:p14="http://schemas.microsoft.com/office/powerpoint/2010/main" val="179144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0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idx="1"/>
          </p:nvPr>
        </p:nvSpPr>
        <p:spPr>
          <a:xfrm>
            <a:off x="369673" y="1708322"/>
            <a:ext cx="8404654" cy="3200400"/>
          </a:xfrm>
        </p:spPr>
        <p:txBody>
          <a:bodyPr>
            <a:noAutofit/>
          </a:bodyPr>
          <a:lstStyle/>
          <a:p>
            <a:pPr marL="0" indent="0" algn="just" eaLnBrk="1" hangingPunct="1">
              <a:buNone/>
            </a:pPr>
            <a:r>
              <a:rPr lang="en-US" sz="2800" b="1" dirty="0">
                <a:solidFill>
                  <a:schemeClr val="accent6">
                    <a:lumMod val="75000"/>
                  </a:schemeClr>
                </a:solidFill>
                <a:ea typeface="ＭＳ Ｐゴシック" pitchFamily="-112" charset="-128"/>
              </a:rPr>
              <a:t>Paid inclusion: </a:t>
            </a:r>
            <a:r>
              <a:rPr lang="el-GR" sz="2800" dirty="0">
                <a:ea typeface="ＭＳ Ｐゴシック" pitchFamily="-112" charset="-128"/>
              </a:rPr>
              <a:t>πληρωμή για να συμπεριληφθεί μια σελίδα στο ευρετήριο της μηχανής αναζήτησης </a:t>
            </a:r>
          </a:p>
          <a:p>
            <a:pPr marL="0" indent="0" algn="just" eaLnBrk="1" hangingPunct="1">
              <a:buNone/>
            </a:pPr>
            <a:endParaRPr lang="el-GR" sz="2800" dirty="0">
              <a:ea typeface="ＭＳ Ｐゴシック" pitchFamily="-112" charset="-128"/>
            </a:endParaRPr>
          </a:p>
          <a:p>
            <a:pPr marL="0" indent="0" algn="just" eaLnBrk="1" hangingPunct="1">
              <a:buNone/>
            </a:pPr>
            <a:r>
              <a:rPr lang="el-GR" sz="2800" dirty="0">
                <a:ea typeface="ＭＳ Ｐゴシック" pitchFamily="-112" charset="-128"/>
              </a:rPr>
              <a:t>Διαφορετικές μηχανές ακολουθούν διαφορετικές πολιτικές σχετικά με το αν επιτρέπουν </a:t>
            </a:r>
            <a:r>
              <a:rPr lang="en-US" sz="2800" i="1" dirty="0">
                <a:ea typeface="ＭＳ Ｐゴシック" pitchFamily="-112" charset="-128"/>
              </a:rPr>
              <a:t>paid inclusion</a:t>
            </a:r>
            <a:r>
              <a:rPr lang="el-GR" sz="2800" dirty="0">
                <a:ea typeface="ＭＳ Ｐゴシック" pitchFamily="-112" charset="-128"/>
              </a:rPr>
              <a:t> και αν αυτό επηρεάζει τη διάταξη των αποτελεσμάτων </a:t>
            </a:r>
            <a:r>
              <a:rPr lang="en-US" sz="2800" dirty="0">
                <a:ea typeface="ＭＳ Ｐゴシック" pitchFamily="-112" charset="-128"/>
              </a:rPr>
              <a:t> </a:t>
            </a:r>
            <a:r>
              <a:rPr lang="el-GR" sz="2800" dirty="0">
                <a:ea typeface="ＭＳ Ｐゴシック" pitchFamily="-112" charset="-128"/>
              </a:rPr>
              <a:t>της αναζήτησης</a:t>
            </a:r>
            <a:r>
              <a:rPr lang="en-US" sz="2800" dirty="0">
                <a:ea typeface="ＭＳ Ｐゴシック" pitchFamily="-112" charset="-128"/>
              </a:rPr>
              <a:t>.</a:t>
            </a: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65</a:t>
            </a:fld>
            <a:endParaRPr lang="en-US"/>
          </a:p>
        </p:txBody>
      </p:sp>
      <p:sp>
        <p:nvSpPr>
          <p:cNvPr id="5" name="TextBox 4"/>
          <p:cNvSpPr txBox="1"/>
          <p:nvPr/>
        </p:nvSpPr>
        <p:spPr>
          <a:xfrm>
            <a:off x="548846" y="5410200"/>
            <a:ext cx="7848600" cy="523220"/>
          </a:xfrm>
          <a:prstGeom prst="rect">
            <a:avLst/>
          </a:prstGeom>
          <a:noFill/>
        </p:spPr>
        <p:txBody>
          <a:bodyPr wrap="square" rtlCol="0">
            <a:spAutoFit/>
          </a:bodyPr>
          <a:lstStyle/>
          <a:p>
            <a:r>
              <a:rPr lang="el-GR" sz="2800" i="1" dirty="0">
                <a:solidFill>
                  <a:schemeClr val="accent6">
                    <a:lumMod val="50000"/>
                  </a:schemeClr>
                </a:solidFill>
                <a:latin typeface="+mn-lt"/>
                <a:ea typeface="ＭＳ Ｐゴシック" pitchFamily="-112" charset="-128"/>
                <a:cs typeface="ＭＳ Ｐゴシック" pitchFamily="-65" charset="-128"/>
              </a:rPr>
              <a:t>Παρόμοια προβλήματα με τηλεόραση/εφημερίδες</a:t>
            </a:r>
          </a:p>
        </p:txBody>
      </p:sp>
      <p:sp>
        <p:nvSpPr>
          <p:cNvPr id="7" name="Rectangle 2"/>
          <p:cNvSpPr>
            <a:spLocks noGrp="1" noChangeArrowheads="1"/>
          </p:cNvSpPr>
          <p:nvPr>
            <p:ph type="title"/>
          </p:nvPr>
        </p:nvSpPr>
        <p:spPr>
          <a:xfrm>
            <a:off x="457200" y="76200"/>
            <a:ext cx="8229600" cy="1143000"/>
          </a:xfrm>
        </p:spPr>
        <p:txBody>
          <a:bodyPr/>
          <a:lstStyle/>
          <a:p>
            <a:pPr eaLnBrk="1" hangingPunct="1"/>
            <a:r>
              <a:rPr lang="el-GR" dirty="0">
                <a:solidFill>
                  <a:schemeClr val="accent6">
                    <a:lumMod val="75000"/>
                  </a:schemeClr>
                </a:solidFill>
                <a:ea typeface="ＭＳ Ｐゴシック" pitchFamily="-112" charset="-128"/>
              </a:rPr>
              <a:t>Διαφημίσεις</a:t>
            </a:r>
            <a:endParaRPr lang="en-US" dirty="0">
              <a:solidFill>
                <a:schemeClr val="accent6">
                  <a:lumMod val="75000"/>
                </a:schemeClr>
              </a:solidFill>
              <a:ea typeface="ＭＳ Ｐゴシック" pitchFamily="-112" charset="-128"/>
            </a:endParaRPr>
          </a:p>
        </p:txBody>
      </p:sp>
    </p:spTree>
    <p:extLst>
      <p:ext uri="{BB962C8B-B14F-4D97-AF65-F5344CB8AC3E}">
        <p14:creationId xmlns:p14="http://schemas.microsoft.com/office/powerpoint/2010/main" val="393149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96850"/>
            <a:ext cx="8229600" cy="1143000"/>
          </a:xfrm>
        </p:spPr>
        <p:txBody>
          <a:bodyPr/>
          <a:lstStyle/>
          <a:p>
            <a:pPr eaLnBrk="1" hangingPunct="1"/>
            <a:r>
              <a:rPr lang="el-GR" dirty="0">
                <a:solidFill>
                  <a:schemeClr val="accent6">
                    <a:lumMod val="75000"/>
                  </a:schemeClr>
                </a:solidFill>
                <a:ea typeface="ＭＳ Ｐゴシック" pitchFamily="-112" charset="-128"/>
              </a:rPr>
              <a:t>Διάταξη διαφημίσεων</a:t>
            </a:r>
            <a:endParaRPr lang="en-US" dirty="0">
              <a:solidFill>
                <a:schemeClr val="accent6">
                  <a:lumMod val="75000"/>
                </a:schemeClr>
              </a:solidFill>
              <a:ea typeface="ＭＳ Ｐゴシック" pitchFamily="-112" charset="-128"/>
            </a:endParaRPr>
          </a:p>
        </p:txBody>
      </p:sp>
      <p:sp>
        <p:nvSpPr>
          <p:cNvPr id="790531" name="Rectangle 3"/>
          <p:cNvSpPr>
            <a:spLocks noGrp="1" noChangeArrowheads="1"/>
          </p:cNvSpPr>
          <p:nvPr>
            <p:ph idx="1"/>
          </p:nvPr>
        </p:nvSpPr>
        <p:spPr>
          <a:xfrm>
            <a:off x="457200" y="1600200"/>
            <a:ext cx="8077200" cy="3200400"/>
          </a:xfrm>
        </p:spPr>
        <p:txBody>
          <a:bodyPr>
            <a:noAutofit/>
          </a:bodyPr>
          <a:lstStyle/>
          <a:p>
            <a:pPr>
              <a:buFont typeface="Wingdings" panose="05000000000000000000" pitchFamily="2" charset="2"/>
              <a:buChar char="§"/>
            </a:pPr>
            <a:r>
              <a:rPr lang="el-GR" sz="2800" dirty="0"/>
              <a:t>Οι διαφημιστές κάνουν </a:t>
            </a:r>
            <a:r>
              <a:rPr lang="el-GR" sz="2800" i="1" dirty="0">
                <a:solidFill>
                  <a:schemeClr val="tx2">
                    <a:lumMod val="60000"/>
                    <a:lumOff val="40000"/>
                  </a:schemeClr>
                </a:solidFill>
              </a:rPr>
              <a:t>προσφορές για λέξεις κλειδιά</a:t>
            </a:r>
            <a:r>
              <a:rPr lang="el-GR" sz="2800" dirty="0">
                <a:solidFill>
                  <a:schemeClr val="tx2">
                    <a:lumMod val="60000"/>
                    <a:lumOff val="40000"/>
                  </a:schemeClr>
                </a:solidFill>
              </a:rPr>
              <a:t> </a:t>
            </a:r>
            <a:r>
              <a:rPr lang="el-GR" sz="2800" dirty="0"/>
              <a:t>σε δημοπρασίες</a:t>
            </a:r>
            <a:endParaRPr lang="en-US" sz="2800" dirty="0"/>
          </a:p>
          <a:p>
            <a:pPr>
              <a:buFont typeface="Wingdings" panose="05000000000000000000" pitchFamily="2" charset="2"/>
              <a:buChar char="§"/>
            </a:pPr>
            <a:r>
              <a:rPr lang="el-GR" sz="2800" dirty="0">
                <a:solidFill>
                  <a:schemeClr val="tx2">
                    <a:lumMod val="60000"/>
                    <a:lumOff val="40000"/>
                  </a:schemeClr>
                </a:solidFill>
              </a:rPr>
              <a:t>Ανοικτό σύστημα</a:t>
            </a:r>
            <a:r>
              <a:rPr lang="en-US" sz="2800" dirty="0"/>
              <a:t>: </a:t>
            </a:r>
            <a:r>
              <a:rPr lang="el-GR" sz="2800" dirty="0"/>
              <a:t>Οποιοσδήποτε μπορεί να συμμετάσχει και να κάνει προσφορές</a:t>
            </a:r>
          </a:p>
          <a:p>
            <a:pPr>
              <a:buFont typeface="Wingdings" panose="05000000000000000000" pitchFamily="2" charset="2"/>
              <a:buChar char="§"/>
            </a:pPr>
            <a:r>
              <a:rPr lang="el-GR" sz="2800" dirty="0"/>
              <a:t>Οι διαφημιστές  χρεώνονται μόνο όταν κάποιος επιλέγει </a:t>
            </a:r>
            <a:r>
              <a:rPr lang="el-GR" sz="2800" dirty="0">
                <a:solidFill>
                  <a:schemeClr val="tx2">
                    <a:lumMod val="60000"/>
                    <a:lumOff val="40000"/>
                  </a:schemeClr>
                </a:solidFill>
              </a:rPr>
              <a:t>(</a:t>
            </a:r>
            <a:r>
              <a:rPr lang="en-US" sz="2800" dirty="0">
                <a:solidFill>
                  <a:schemeClr val="tx2">
                    <a:lumMod val="60000"/>
                    <a:lumOff val="40000"/>
                  </a:schemeClr>
                </a:solidFill>
              </a:rPr>
              <a:t>clicks</a:t>
            </a:r>
            <a:r>
              <a:rPr lang="el-GR" sz="2800" dirty="0">
                <a:solidFill>
                  <a:schemeClr val="tx2">
                    <a:lumMod val="60000"/>
                    <a:lumOff val="40000"/>
                  </a:schemeClr>
                </a:solidFill>
              </a:rPr>
              <a:t>) </a:t>
            </a:r>
            <a:r>
              <a:rPr lang="el-GR" sz="2800" dirty="0"/>
              <a:t>στη διαφήμισή τους</a:t>
            </a:r>
          </a:p>
          <a:p>
            <a:pPr>
              <a:buFont typeface="Wingdings" panose="05000000000000000000" pitchFamily="2" charset="2"/>
              <a:buChar char="§"/>
            </a:pPr>
            <a:r>
              <a:rPr lang="el-GR" sz="2800" dirty="0"/>
              <a:t>Σημαντική περιοχή για τις μηχανές αναζήτησης </a:t>
            </a:r>
            <a:r>
              <a:rPr lang="en-US" sz="2800" dirty="0"/>
              <a:t>– </a:t>
            </a:r>
            <a:r>
              <a:rPr lang="en-US" sz="2800" i="1" dirty="0">
                <a:solidFill>
                  <a:schemeClr val="accent6">
                    <a:lumMod val="75000"/>
                  </a:schemeClr>
                </a:solidFill>
              </a:rPr>
              <a:t>computational advertising.</a:t>
            </a:r>
          </a:p>
          <a:p>
            <a:pPr lvl="1">
              <a:buFont typeface="Wingdings" panose="05000000000000000000" pitchFamily="2" charset="2"/>
              <a:buChar char="§"/>
            </a:pPr>
            <a:r>
              <a:rPr lang="el-GR" sz="2400" dirty="0"/>
              <a:t>μια μικρή αύξηση της χρέωσης σε κάθε διαφήμιση μπορεί να οδηγήσει σε δις επιπρόσθετο κέρδος</a:t>
            </a:r>
            <a:endParaRPr lang="en-US" sz="2400" dirty="0">
              <a:solidFill>
                <a:schemeClr val="tx2">
                  <a:lumMod val="50000"/>
                </a:schemeClr>
              </a:solidFill>
              <a:ea typeface="ＭＳ Ｐゴシック" pitchFamily="-112" charset="-128"/>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66</a:t>
            </a:fld>
            <a:endParaRPr lang="en-US"/>
          </a:p>
        </p:txBody>
      </p:sp>
    </p:spTree>
    <p:extLst>
      <p:ext uri="{BB962C8B-B14F-4D97-AF65-F5344CB8AC3E}">
        <p14:creationId xmlns:p14="http://schemas.microsoft.com/office/powerpoint/2010/main" val="310612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0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0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idx="1"/>
          </p:nvPr>
        </p:nvSpPr>
        <p:spPr>
          <a:xfrm>
            <a:off x="457200" y="1676400"/>
            <a:ext cx="8077200" cy="3200400"/>
          </a:xfrm>
        </p:spPr>
        <p:txBody>
          <a:bodyPr/>
          <a:lstStyle/>
          <a:p>
            <a:pPr marL="0" indent="0">
              <a:buNone/>
            </a:pPr>
            <a:r>
              <a:rPr lang="el-GR" dirty="0"/>
              <a:t>Πως αποφασίζεται μέσω της δημοπρασίας η θέση της διαφήμισης και η τιμή </a:t>
            </a:r>
          </a:p>
          <a:p>
            <a:pPr lvl="1"/>
            <a:r>
              <a:rPr lang="el-GR" dirty="0"/>
              <a:t>Βασίζεται στο </a:t>
            </a:r>
            <a:r>
              <a:rPr lang="en-US" dirty="0">
                <a:solidFill>
                  <a:schemeClr val="accent6">
                    <a:lumMod val="75000"/>
                  </a:schemeClr>
                </a:solidFill>
              </a:rPr>
              <a:t>second price auction</a:t>
            </a: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67</a:t>
            </a:fld>
            <a:endParaRPr lang="en-US"/>
          </a:p>
        </p:txBody>
      </p:sp>
      <p:sp>
        <p:nvSpPr>
          <p:cNvPr id="6" name="Rectangle 2"/>
          <p:cNvSpPr>
            <a:spLocks noGrp="1" noChangeArrowheads="1"/>
          </p:cNvSpPr>
          <p:nvPr>
            <p:ph type="title"/>
          </p:nvPr>
        </p:nvSpPr>
        <p:spPr>
          <a:xfrm>
            <a:off x="457200" y="196850"/>
            <a:ext cx="8229600" cy="1143000"/>
          </a:xfrm>
        </p:spPr>
        <p:txBody>
          <a:bodyPr/>
          <a:lstStyle/>
          <a:p>
            <a:pPr eaLnBrk="1" hangingPunct="1"/>
            <a:r>
              <a:rPr lang="el-GR" dirty="0">
                <a:solidFill>
                  <a:schemeClr val="accent6">
                    <a:lumMod val="75000"/>
                  </a:schemeClr>
                </a:solidFill>
                <a:ea typeface="ＭＳ Ｐゴシック" pitchFamily="-112" charset="-128"/>
              </a:rPr>
              <a:t>Διάταξη διαφημίσεων</a:t>
            </a:r>
            <a:endParaRPr lang="en-US" dirty="0">
              <a:solidFill>
                <a:schemeClr val="accent6">
                  <a:lumMod val="75000"/>
                </a:schemeClr>
              </a:solidFill>
              <a:ea typeface="ＭＳ Ｐゴシック" pitchFamily="-112" charset="-128"/>
            </a:endParaRPr>
          </a:p>
        </p:txBody>
      </p:sp>
    </p:spTree>
    <p:extLst>
      <p:ext uri="{BB962C8B-B14F-4D97-AF65-F5344CB8AC3E}">
        <p14:creationId xmlns:p14="http://schemas.microsoft.com/office/powerpoint/2010/main" val="373080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68</a:t>
            </a:fld>
            <a:endParaRPr lang="en-US" sz="1200">
              <a:solidFill>
                <a:srgbClr val="898989"/>
              </a:solidFill>
              <a:latin typeface="Calibri" charset="0"/>
            </a:endParaRPr>
          </a:p>
        </p:txBody>
      </p:sp>
      <p:sp>
        <p:nvSpPr>
          <p:cNvPr id="84995" name="Text Box 2"/>
          <p:cNvSpPr txBox="1">
            <a:spLocks noChangeArrowheads="1"/>
          </p:cNvSpPr>
          <p:nvPr/>
        </p:nvSpPr>
        <p:spPr bwMode="auto">
          <a:xfrm>
            <a:off x="214250" y="134937"/>
            <a:ext cx="8929750" cy="627063"/>
          </a:xfrm>
          <a:prstGeom prst="rect">
            <a:avLst/>
          </a:prstGeom>
          <a:noFill/>
          <a:ln w="9525">
            <a:noFill/>
            <a:round/>
            <a:headEnd/>
            <a:tailEnd/>
          </a:ln>
        </p:spPr>
        <p:txBody>
          <a:bodyPr anchor="b"/>
          <a:lstStyle/>
          <a:p>
            <a:pPr algn="ctr"/>
            <a:r>
              <a:rPr lang="de-DE" sz="3600" dirty="0" err="1">
                <a:solidFill>
                  <a:schemeClr val="accent6">
                    <a:lumMod val="75000"/>
                  </a:schemeClr>
                </a:solidFill>
                <a:latin typeface="+mj-lt"/>
              </a:rPr>
              <a:t>Google’s</a:t>
            </a:r>
            <a:r>
              <a:rPr lang="de-DE" sz="3600" dirty="0">
                <a:solidFill>
                  <a:schemeClr val="accent6">
                    <a:lumMod val="75000"/>
                  </a:schemeClr>
                </a:solidFill>
                <a:latin typeface="+mj-lt"/>
              </a:rPr>
              <a:t> </a:t>
            </a:r>
            <a:r>
              <a:rPr lang="de-DE" sz="3600" dirty="0" err="1">
                <a:solidFill>
                  <a:schemeClr val="accent6">
                    <a:lumMod val="75000"/>
                  </a:schemeClr>
                </a:solidFill>
                <a:latin typeface="+mj-lt"/>
              </a:rPr>
              <a:t>second</a:t>
            </a:r>
            <a:r>
              <a:rPr lang="de-DE" sz="3600" dirty="0">
                <a:solidFill>
                  <a:schemeClr val="accent6">
                    <a:lumMod val="75000"/>
                  </a:schemeClr>
                </a:solidFill>
                <a:latin typeface="+mj-lt"/>
              </a:rPr>
              <a:t> </a:t>
            </a:r>
            <a:r>
              <a:rPr lang="de-DE" sz="3600" dirty="0" err="1">
                <a:solidFill>
                  <a:schemeClr val="accent6">
                    <a:lumMod val="75000"/>
                  </a:schemeClr>
                </a:solidFill>
                <a:latin typeface="+mj-lt"/>
              </a:rPr>
              <a:t>price</a:t>
            </a:r>
            <a:r>
              <a:rPr lang="de-DE" sz="3600" dirty="0">
                <a:solidFill>
                  <a:schemeClr val="accent6">
                    <a:lumMod val="75000"/>
                  </a:schemeClr>
                </a:solidFill>
                <a:latin typeface="+mj-lt"/>
              </a:rPr>
              <a:t> </a:t>
            </a:r>
            <a:r>
              <a:rPr lang="de-DE" sz="3600" dirty="0" err="1">
                <a:solidFill>
                  <a:schemeClr val="accent6">
                    <a:lumMod val="75000"/>
                  </a:schemeClr>
                </a:solidFill>
                <a:latin typeface="+mj-lt"/>
              </a:rPr>
              <a:t>auction</a:t>
            </a:r>
            <a:endParaRPr lang="de-DE" sz="3600" dirty="0">
              <a:solidFill>
                <a:schemeClr val="accent6">
                  <a:lumMod val="75000"/>
                </a:schemeClr>
              </a:solidFill>
              <a:latin typeface="+mj-lt"/>
            </a:endParaRPr>
          </a:p>
        </p:txBody>
      </p:sp>
      <p:sp>
        <p:nvSpPr>
          <p:cNvPr id="84996" name="Text Box 3"/>
          <p:cNvSpPr txBox="1">
            <a:spLocks noChangeArrowheads="1"/>
          </p:cNvSpPr>
          <p:nvPr/>
        </p:nvSpPr>
        <p:spPr bwMode="auto">
          <a:xfrm>
            <a:off x="315872" y="3200400"/>
            <a:ext cx="8001000" cy="2701446"/>
          </a:xfrm>
          <a:prstGeom prst="rect">
            <a:avLst/>
          </a:prstGeom>
          <a:noFill/>
          <a:ln w="9525">
            <a:noFill/>
            <a:round/>
            <a:headEnd/>
            <a:tailEnd/>
          </a:ln>
        </p:spPr>
        <p:txBody>
          <a:bodyPr/>
          <a:lstStyle/>
          <a:p>
            <a:pPr marL="271463" lvl="1">
              <a:buClr>
                <a:srgbClr val="336699"/>
              </a:buClr>
              <a:buFont typeface="Wingdings" pitchFamily="2" charset="2"/>
              <a:buChar char="§"/>
            </a:pPr>
            <a:r>
              <a:rPr lang="de-DE" sz="2200" dirty="0">
                <a:solidFill>
                  <a:srgbClr val="0070C0"/>
                </a:solidFill>
                <a:latin typeface="+mn-lt"/>
              </a:rPr>
              <a:t> </a:t>
            </a:r>
            <a:r>
              <a:rPr lang="en-US" sz="2200" dirty="0">
                <a:solidFill>
                  <a:srgbClr val="0070C0"/>
                </a:solidFill>
                <a:latin typeface="+mn-lt"/>
              </a:rPr>
              <a:t>bid</a:t>
            </a:r>
            <a:r>
              <a:rPr lang="en-US" sz="2200" dirty="0">
                <a:solidFill>
                  <a:schemeClr val="tx1"/>
                </a:solidFill>
                <a:latin typeface="+mn-lt"/>
              </a:rPr>
              <a:t>: maximum bid </a:t>
            </a:r>
            <a:r>
              <a:rPr lang="el-GR" sz="2200" dirty="0">
                <a:solidFill>
                  <a:schemeClr val="tx1"/>
                </a:solidFill>
                <a:latin typeface="+mn-lt"/>
              </a:rPr>
              <a:t>του διαφημιστή για ένα</a:t>
            </a:r>
            <a:r>
              <a:rPr lang="en-US" sz="2200" dirty="0">
                <a:solidFill>
                  <a:schemeClr val="tx1"/>
                </a:solidFill>
                <a:latin typeface="+mn-lt"/>
              </a:rPr>
              <a:t> click </a:t>
            </a:r>
            <a:endParaRPr lang="el-GR" sz="2200" dirty="0">
              <a:solidFill>
                <a:schemeClr val="tx1"/>
              </a:solidFill>
              <a:latin typeface="+mn-lt"/>
            </a:endParaRPr>
          </a:p>
          <a:p>
            <a:pPr marL="271463" lvl="1">
              <a:buClr>
                <a:srgbClr val="336699"/>
              </a:buClr>
              <a:buFont typeface="Wingdings" pitchFamily="2" charset="2"/>
              <a:buChar char="§"/>
            </a:pPr>
            <a:r>
              <a:rPr lang="el-GR" sz="2200" dirty="0">
                <a:latin typeface="+mn-lt"/>
              </a:rPr>
              <a:t> </a:t>
            </a:r>
            <a:r>
              <a:rPr lang="en-US" sz="2200" dirty="0">
                <a:solidFill>
                  <a:srgbClr val="0070C0"/>
                </a:solidFill>
                <a:latin typeface="+mn-lt"/>
              </a:rPr>
              <a:t>CTR</a:t>
            </a:r>
            <a:r>
              <a:rPr lang="en-US" sz="2200" dirty="0">
                <a:solidFill>
                  <a:schemeClr val="tx1"/>
                </a:solidFill>
                <a:latin typeface="+mn-lt"/>
              </a:rPr>
              <a:t>: click-through rate: </a:t>
            </a:r>
            <a:r>
              <a:rPr lang="el-GR" sz="2200" dirty="0">
                <a:latin typeface="+mn-lt"/>
              </a:rPr>
              <a:t>το ποσοστό των χρηστών που επιλέγουν </a:t>
            </a:r>
            <a:r>
              <a:rPr lang="en-US" sz="2200" dirty="0">
                <a:latin typeface="+mn-lt"/>
              </a:rPr>
              <a:t>(click on) </a:t>
            </a:r>
            <a:r>
              <a:rPr lang="el-GR" sz="2200" dirty="0">
                <a:latin typeface="+mn-lt"/>
              </a:rPr>
              <a:t>μια διαφήμιση όταν η διαφήμιση προβάλλεται</a:t>
            </a:r>
          </a:p>
          <a:p>
            <a:pPr marL="728663" lvl="3">
              <a:buClr>
                <a:srgbClr val="336699"/>
              </a:buClr>
              <a:buFont typeface="Wingdings" pitchFamily="2" charset="2"/>
              <a:buChar char="§"/>
            </a:pPr>
            <a:r>
              <a:rPr lang="el-GR" sz="2200" dirty="0">
                <a:latin typeface="+mn-lt"/>
              </a:rPr>
              <a:t>   το </a:t>
            </a:r>
            <a:r>
              <a:rPr lang="en-US" sz="2200" dirty="0">
                <a:solidFill>
                  <a:srgbClr val="0070C0"/>
                </a:solidFill>
                <a:latin typeface="+mn-lt"/>
              </a:rPr>
              <a:t>CTR </a:t>
            </a:r>
            <a:r>
              <a:rPr lang="el-GR" sz="2200" dirty="0">
                <a:solidFill>
                  <a:srgbClr val="0070C0"/>
                </a:solidFill>
                <a:latin typeface="+mn-lt"/>
              </a:rPr>
              <a:t>είναι μια μέτρηση της συνάφειας </a:t>
            </a:r>
            <a:endParaRPr lang="de-DE" sz="2200" dirty="0">
              <a:solidFill>
                <a:schemeClr val="tx1"/>
              </a:solidFill>
              <a:latin typeface="+mn-lt"/>
            </a:endParaRPr>
          </a:p>
          <a:p>
            <a:pPr marL="271463" lvl="1">
              <a:buClr>
                <a:srgbClr val="336699"/>
              </a:buClr>
              <a:buFont typeface="Wingdings" pitchFamily="2" charset="2"/>
              <a:buChar char="§"/>
            </a:pPr>
            <a:r>
              <a:rPr lang="en-US" sz="2200" dirty="0">
                <a:solidFill>
                  <a:srgbClr val="0070C0"/>
                </a:solidFill>
                <a:latin typeface="+mn-lt"/>
              </a:rPr>
              <a:t> ad rank</a:t>
            </a:r>
            <a:r>
              <a:rPr lang="en-US" sz="2200" dirty="0">
                <a:solidFill>
                  <a:schemeClr val="tx1"/>
                </a:solidFill>
                <a:latin typeface="+mn-lt"/>
              </a:rPr>
              <a:t>: bid × CTR: </a:t>
            </a:r>
            <a:r>
              <a:rPr lang="el-GR" sz="2200" dirty="0">
                <a:solidFill>
                  <a:schemeClr val="tx1"/>
                </a:solidFill>
                <a:latin typeface="+mn-lt"/>
              </a:rPr>
              <a:t>εξισορρόπηση ανάμεσα </a:t>
            </a:r>
            <a:r>
              <a:rPr lang="en-US" sz="2200" dirty="0">
                <a:solidFill>
                  <a:schemeClr val="tx1"/>
                </a:solidFill>
                <a:latin typeface="+mn-lt"/>
              </a:rPr>
              <a:t>(</a:t>
            </a:r>
            <a:r>
              <a:rPr lang="en-US" sz="2200" dirty="0" err="1">
                <a:solidFill>
                  <a:schemeClr val="tx1"/>
                </a:solidFill>
                <a:latin typeface="+mn-lt"/>
              </a:rPr>
              <a:t>i</a:t>
            </a:r>
            <a:r>
              <a:rPr lang="en-US" sz="2200" dirty="0">
                <a:solidFill>
                  <a:schemeClr val="tx1"/>
                </a:solidFill>
                <a:latin typeface="+mn-lt"/>
              </a:rPr>
              <a:t>) </a:t>
            </a:r>
            <a:r>
              <a:rPr lang="el-GR" sz="2200" dirty="0">
                <a:solidFill>
                  <a:schemeClr val="tx1"/>
                </a:solidFill>
                <a:latin typeface="+mn-lt"/>
              </a:rPr>
              <a:t>σε πόσα χρήματα είναι διατεθειμένος κάποιος διαφημιστής να πληρώσει</a:t>
            </a:r>
            <a:r>
              <a:rPr lang="en-US" sz="2200" dirty="0">
                <a:solidFill>
                  <a:schemeClr val="tx1"/>
                </a:solidFill>
                <a:latin typeface="+mn-lt"/>
              </a:rPr>
              <a:t>, </a:t>
            </a:r>
            <a:r>
              <a:rPr lang="el-GR" sz="2200" dirty="0">
                <a:solidFill>
                  <a:schemeClr val="tx1"/>
                </a:solidFill>
                <a:latin typeface="+mn-lt"/>
              </a:rPr>
              <a:t>και </a:t>
            </a:r>
            <a:r>
              <a:rPr lang="en-US" sz="2200" dirty="0">
                <a:solidFill>
                  <a:schemeClr val="tx1"/>
                </a:solidFill>
                <a:latin typeface="+mn-lt"/>
              </a:rPr>
              <a:t>(ii) </a:t>
            </a:r>
            <a:r>
              <a:rPr lang="el-GR" sz="2200" dirty="0">
                <a:solidFill>
                  <a:schemeClr val="tx1"/>
                </a:solidFill>
                <a:latin typeface="+mn-lt"/>
              </a:rPr>
              <a:t>στο πόσο σχετική είναι η διαφ</a:t>
            </a:r>
            <a:r>
              <a:rPr lang="el-GR" sz="2200" dirty="0">
                <a:latin typeface="+mn-lt"/>
              </a:rPr>
              <a:t>ήμιση</a:t>
            </a:r>
          </a:p>
          <a:p>
            <a:pPr marL="271463" lvl="1">
              <a:buClr>
                <a:srgbClr val="336699"/>
              </a:buClr>
              <a:buFont typeface="Wingdings" pitchFamily="2" charset="2"/>
              <a:buChar char="§"/>
            </a:pPr>
            <a:r>
              <a:rPr lang="el-GR" sz="2200" dirty="0">
                <a:solidFill>
                  <a:srgbClr val="0070C0"/>
                </a:solidFill>
                <a:latin typeface="+mn-lt"/>
              </a:rPr>
              <a:t> </a:t>
            </a:r>
            <a:r>
              <a:rPr lang="de-DE" sz="2200" dirty="0">
                <a:solidFill>
                  <a:srgbClr val="0070C0"/>
                </a:solidFill>
                <a:latin typeface="+mn-lt"/>
              </a:rPr>
              <a:t>rank</a:t>
            </a:r>
            <a:r>
              <a:rPr lang="de-DE" sz="2200" dirty="0">
                <a:solidFill>
                  <a:schemeClr val="tx1"/>
                </a:solidFill>
                <a:latin typeface="+mn-lt"/>
              </a:rPr>
              <a:t>: </a:t>
            </a:r>
            <a:r>
              <a:rPr lang="el-GR" sz="2200" dirty="0">
                <a:solidFill>
                  <a:schemeClr val="tx1"/>
                </a:solidFill>
                <a:latin typeface="+mn-lt"/>
              </a:rPr>
              <a:t>θέση στη διάταξη της δημοπρασίας</a:t>
            </a:r>
            <a:endParaRPr lang="el-GR" sz="2200" dirty="0">
              <a:latin typeface="+mn-lt"/>
            </a:endParaRPr>
          </a:p>
          <a:p>
            <a:pPr marL="271463" lvl="1">
              <a:buClr>
                <a:srgbClr val="336699"/>
              </a:buClr>
              <a:buFont typeface="Wingdings" pitchFamily="2" charset="2"/>
              <a:buChar char="§"/>
            </a:pPr>
            <a:r>
              <a:rPr lang="en-US" sz="2200" dirty="0">
                <a:solidFill>
                  <a:srgbClr val="0070C0"/>
                </a:solidFill>
                <a:latin typeface="+mn-lt"/>
              </a:rPr>
              <a:t> paid</a:t>
            </a:r>
            <a:r>
              <a:rPr lang="en-US" sz="2200" dirty="0">
                <a:solidFill>
                  <a:schemeClr val="tx1"/>
                </a:solidFill>
                <a:latin typeface="+mn-lt"/>
              </a:rPr>
              <a:t>: second price auction</a:t>
            </a:r>
            <a:r>
              <a:rPr lang="el-GR" sz="2200" dirty="0">
                <a:solidFill>
                  <a:schemeClr val="tx1"/>
                </a:solidFill>
                <a:latin typeface="+mn-lt"/>
              </a:rPr>
              <a:t> =</a:t>
            </a:r>
            <a:r>
              <a:rPr lang="en-US" sz="2200" dirty="0">
                <a:solidFill>
                  <a:schemeClr val="tx1"/>
                </a:solidFill>
                <a:latin typeface="+mn-lt"/>
              </a:rPr>
              <a:t> price </a:t>
            </a:r>
            <a:r>
              <a:rPr lang="el-GR" sz="2200" dirty="0">
                <a:solidFill>
                  <a:schemeClr val="tx1"/>
                </a:solidFill>
                <a:latin typeface="+mn-lt"/>
              </a:rPr>
              <a:t>που πληρώνει ο διαφημιστής</a:t>
            </a:r>
          </a:p>
          <a:p>
            <a:pPr marL="728663" lvl="2">
              <a:buClr>
                <a:srgbClr val="336699"/>
              </a:buClr>
              <a:buFont typeface="Wingdings" pitchFamily="2" charset="2"/>
              <a:buChar char="§"/>
            </a:pPr>
            <a:r>
              <a:rPr lang="el-GR" dirty="0">
                <a:latin typeface="+mn-lt"/>
              </a:rPr>
              <a:t> </a:t>
            </a:r>
            <a:r>
              <a:rPr lang="el-GR" sz="2000" i="1" dirty="0">
                <a:latin typeface="+mn-lt"/>
              </a:rPr>
              <a:t>πως υπολογίζεται;</a:t>
            </a:r>
            <a:endParaRPr lang="en-US" sz="2000" i="1" dirty="0">
              <a:solidFill>
                <a:schemeClr val="tx1"/>
              </a:solidFill>
              <a:latin typeface="+mn-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pic>
        <p:nvPicPr>
          <p:cNvPr id="7" name="Picture 6" descr="1926.png"/>
          <p:cNvPicPr>
            <a:picLocks noChangeAspect="1"/>
          </p:cNvPicPr>
          <p:nvPr/>
        </p:nvPicPr>
        <p:blipFill>
          <a:blip r:embed="rId3" cstate="print"/>
          <a:stretch>
            <a:fillRect/>
          </a:stretch>
        </p:blipFill>
        <p:spPr>
          <a:xfrm>
            <a:off x="1600200" y="1337154"/>
            <a:ext cx="5889545" cy="142876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52D1BF5-5601-4768-8A10-E5318CC235AC}"/>
                  </a:ext>
                </a:extLst>
              </p14:cNvPr>
              <p14:cNvContentPartPr/>
              <p14:nvPr/>
            </p14:nvContentPartPr>
            <p14:xfrm>
              <a:off x="2329304" y="820026"/>
              <a:ext cx="360" cy="360"/>
            </p14:xfrm>
          </p:contentPart>
        </mc:Choice>
        <mc:Fallback xmlns="">
          <p:pic>
            <p:nvPicPr>
              <p:cNvPr id="3" name="Ink 2">
                <a:extLst>
                  <a:ext uri="{FF2B5EF4-FFF2-40B4-BE49-F238E27FC236}">
                    <a16:creationId xmlns:a16="http://schemas.microsoft.com/office/drawing/2014/main" id="{252D1BF5-5601-4768-8A10-E5318CC235AC}"/>
                  </a:ext>
                </a:extLst>
              </p:cNvPr>
              <p:cNvPicPr/>
              <p:nvPr/>
            </p:nvPicPr>
            <p:blipFill>
              <a:blip r:embed="rId7"/>
              <a:stretch>
                <a:fillRect/>
              </a:stretch>
            </p:blipFill>
            <p:spPr>
              <a:xfrm>
                <a:off x="2320664" y="811386"/>
                <a:ext cx="18000" cy="18000"/>
              </a:xfrm>
              <a:prstGeom prst="rect">
                <a:avLst/>
              </a:prstGeom>
            </p:spPr>
          </p:pic>
        </mc:Fallback>
      </mc:AlternateContent>
    </p:spTree>
    <p:extLst>
      <p:ext uri="{BB962C8B-B14F-4D97-AF65-F5344CB8AC3E}">
        <p14:creationId xmlns:p14="http://schemas.microsoft.com/office/powerpoint/2010/main" val="32690363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69</a:t>
            </a:fld>
            <a:endParaRPr lang="en-US" sz="1200">
              <a:solidFill>
                <a:srgbClr val="898989"/>
              </a:solidFill>
              <a:latin typeface="Calibri" charset="0"/>
            </a:endParaRPr>
          </a:p>
        </p:txBody>
      </p:sp>
      <p:sp>
        <p:nvSpPr>
          <p:cNvPr id="84996" name="Text Box 3"/>
          <p:cNvSpPr txBox="1">
            <a:spLocks noChangeArrowheads="1"/>
          </p:cNvSpPr>
          <p:nvPr/>
        </p:nvSpPr>
        <p:spPr bwMode="auto">
          <a:xfrm>
            <a:off x="76200" y="2912227"/>
            <a:ext cx="8777350" cy="3379791"/>
          </a:xfrm>
          <a:prstGeom prst="rect">
            <a:avLst/>
          </a:prstGeom>
          <a:noFill/>
          <a:ln w="9525">
            <a:noFill/>
            <a:round/>
            <a:headEnd/>
            <a:tailEnd/>
          </a:ln>
        </p:spPr>
        <p:txBody>
          <a:bodyPr/>
          <a:lstStyle/>
          <a:p>
            <a:pPr marL="90488" lvl="1">
              <a:buClr>
                <a:srgbClr val="336699"/>
              </a:buClr>
            </a:pPr>
            <a:r>
              <a:rPr lang="en-US" dirty="0">
                <a:solidFill>
                  <a:schemeClr val="tx2">
                    <a:lumMod val="60000"/>
                    <a:lumOff val="40000"/>
                  </a:schemeClr>
                </a:solidFill>
                <a:latin typeface="+mj-lt"/>
              </a:rPr>
              <a:t>Second price auction: </a:t>
            </a:r>
            <a:r>
              <a:rPr lang="el-GR" dirty="0">
                <a:solidFill>
                  <a:schemeClr val="tx2">
                    <a:lumMod val="60000"/>
                    <a:lumOff val="40000"/>
                  </a:schemeClr>
                </a:solidFill>
                <a:latin typeface="+mj-lt"/>
              </a:rPr>
              <a:t>Ο διαφημιστής πληρώνει το μικρότερο ποσό ώστε να διατηρήσει τη θέση του στη δημοπρασία </a:t>
            </a:r>
            <a:r>
              <a:rPr lang="en-US" dirty="0">
                <a:solidFill>
                  <a:schemeClr val="tx2">
                    <a:lumMod val="60000"/>
                    <a:lumOff val="40000"/>
                  </a:schemeClr>
                </a:solidFill>
                <a:latin typeface="+mj-lt"/>
              </a:rPr>
              <a:t>(</a:t>
            </a:r>
            <a:r>
              <a:rPr lang="el-GR" dirty="0">
                <a:solidFill>
                  <a:schemeClr val="tx2">
                    <a:lumMod val="60000"/>
                    <a:lumOff val="40000"/>
                  </a:schemeClr>
                </a:solidFill>
                <a:latin typeface="+mj-lt"/>
              </a:rPr>
              <a:t>συν</a:t>
            </a:r>
            <a:r>
              <a:rPr lang="en-US" dirty="0">
                <a:solidFill>
                  <a:schemeClr val="tx2">
                    <a:lumMod val="60000"/>
                    <a:lumOff val="40000"/>
                  </a:schemeClr>
                </a:solidFill>
                <a:latin typeface="+mj-lt"/>
              </a:rPr>
              <a:t> 1 cent).</a:t>
            </a:r>
          </a:p>
          <a:p>
            <a:pPr lvl="1"/>
            <a:endParaRPr lang="en-US" sz="1000" dirty="0">
              <a:solidFill>
                <a:schemeClr val="tx1"/>
              </a:solidFill>
              <a:latin typeface="+mj-lt"/>
            </a:endParaRPr>
          </a:p>
          <a:p>
            <a:pPr lvl="1"/>
            <a:r>
              <a:rPr lang="en-US" dirty="0">
                <a:solidFill>
                  <a:schemeClr val="accent3">
                    <a:lumMod val="75000"/>
                  </a:schemeClr>
                </a:solidFill>
                <a:latin typeface="+mj-lt"/>
              </a:rPr>
              <a:t>price</a:t>
            </a:r>
            <a:r>
              <a:rPr lang="en-US" baseline="-25000" dirty="0">
                <a:solidFill>
                  <a:schemeClr val="accent3">
                    <a:lumMod val="75000"/>
                  </a:schemeClr>
                </a:solidFill>
                <a:latin typeface="+mj-lt"/>
              </a:rPr>
              <a:t>1</a:t>
            </a:r>
            <a:r>
              <a:rPr lang="en-US" dirty="0">
                <a:solidFill>
                  <a:schemeClr val="tx1"/>
                </a:solidFill>
                <a:latin typeface="+mj-lt"/>
              </a:rPr>
              <a:t> × CTR</a:t>
            </a:r>
            <a:r>
              <a:rPr lang="en-US" baseline="-25000" dirty="0">
                <a:solidFill>
                  <a:schemeClr val="tx1"/>
                </a:solidFill>
                <a:latin typeface="+mj-lt"/>
              </a:rPr>
              <a:t>1</a:t>
            </a:r>
            <a:r>
              <a:rPr lang="en-US" dirty="0">
                <a:solidFill>
                  <a:schemeClr val="tx1"/>
                </a:solidFill>
                <a:latin typeface="+mj-lt"/>
              </a:rPr>
              <a:t> = bid</a:t>
            </a:r>
            <a:r>
              <a:rPr lang="en-US" baseline="-25000" dirty="0">
                <a:solidFill>
                  <a:schemeClr val="tx1"/>
                </a:solidFill>
                <a:latin typeface="+mj-lt"/>
              </a:rPr>
              <a:t>2</a:t>
            </a:r>
            <a:r>
              <a:rPr lang="en-US" dirty="0">
                <a:solidFill>
                  <a:schemeClr val="tx1"/>
                </a:solidFill>
                <a:latin typeface="+mj-lt"/>
              </a:rPr>
              <a:t> × CTR</a:t>
            </a:r>
            <a:r>
              <a:rPr lang="en-US" baseline="-25000" dirty="0">
                <a:solidFill>
                  <a:schemeClr val="tx1"/>
                </a:solidFill>
                <a:latin typeface="+mj-lt"/>
              </a:rPr>
              <a:t>2</a:t>
            </a:r>
            <a:r>
              <a:rPr lang="en-US" dirty="0">
                <a:solidFill>
                  <a:schemeClr val="tx1"/>
                </a:solidFill>
                <a:latin typeface="+mj-lt"/>
              </a:rPr>
              <a:t> (</a:t>
            </a:r>
            <a:r>
              <a:rPr lang="el-GR" dirty="0">
                <a:solidFill>
                  <a:schemeClr val="tx1"/>
                </a:solidFill>
                <a:latin typeface="+mj-lt"/>
              </a:rPr>
              <a:t>αυτό έχει ως αποτέλεσμα </a:t>
            </a:r>
            <a:r>
              <a:rPr lang="en-US" dirty="0">
                <a:solidFill>
                  <a:schemeClr val="tx1"/>
                </a:solidFill>
                <a:latin typeface="+mj-lt"/>
              </a:rPr>
              <a:t>rank</a:t>
            </a:r>
            <a:r>
              <a:rPr lang="en-US" baseline="-25000" dirty="0">
                <a:solidFill>
                  <a:schemeClr val="tx1"/>
                </a:solidFill>
                <a:latin typeface="+mj-lt"/>
              </a:rPr>
              <a:t>1</a:t>
            </a:r>
            <a:r>
              <a:rPr lang="en-US" dirty="0">
                <a:solidFill>
                  <a:schemeClr val="tx1"/>
                </a:solidFill>
                <a:latin typeface="+mj-lt"/>
              </a:rPr>
              <a:t>=rank</a:t>
            </a:r>
            <a:r>
              <a:rPr lang="en-US" baseline="-25000" dirty="0">
                <a:solidFill>
                  <a:schemeClr val="tx1"/>
                </a:solidFill>
                <a:latin typeface="+mj-lt"/>
              </a:rPr>
              <a:t>2</a:t>
            </a:r>
            <a:r>
              <a:rPr lang="en-US" dirty="0">
                <a:solidFill>
                  <a:schemeClr val="tx1"/>
                </a:solidFill>
                <a:latin typeface="+mj-lt"/>
              </a:rPr>
              <a:t>)</a:t>
            </a:r>
          </a:p>
          <a:p>
            <a:pPr lvl="1"/>
            <a:endParaRPr lang="en-US" sz="1000" dirty="0">
              <a:solidFill>
                <a:schemeClr val="tx1"/>
              </a:solidFill>
              <a:latin typeface="+mj-lt"/>
            </a:endParaRPr>
          </a:p>
          <a:p>
            <a:pPr lvl="1"/>
            <a:r>
              <a:rPr lang="de-DE" dirty="0">
                <a:solidFill>
                  <a:schemeClr val="tx1"/>
                </a:solidFill>
                <a:latin typeface="+mj-lt"/>
              </a:rPr>
              <a:t>price</a:t>
            </a:r>
            <a:r>
              <a:rPr lang="de-DE" baseline="-25000" dirty="0">
                <a:solidFill>
                  <a:schemeClr val="tx1"/>
                </a:solidFill>
                <a:latin typeface="+mj-lt"/>
              </a:rPr>
              <a:t>1</a:t>
            </a:r>
            <a:r>
              <a:rPr lang="de-DE" dirty="0">
                <a:solidFill>
                  <a:schemeClr val="tx1"/>
                </a:solidFill>
                <a:latin typeface="+mj-lt"/>
              </a:rPr>
              <a:t> = bid</a:t>
            </a:r>
            <a:r>
              <a:rPr lang="de-DE" baseline="-25000" dirty="0">
                <a:solidFill>
                  <a:schemeClr val="tx1"/>
                </a:solidFill>
                <a:latin typeface="+mj-lt"/>
              </a:rPr>
              <a:t>2</a:t>
            </a:r>
            <a:r>
              <a:rPr lang="de-DE" dirty="0">
                <a:solidFill>
                  <a:schemeClr val="tx1"/>
                </a:solidFill>
                <a:latin typeface="+mj-lt"/>
              </a:rPr>
              <a:t> × CTR</a:t>
            </a:r>
            <a:r>
              <a:rPr lang="de-DE" baseline="-25000" dirty="0">
                <a:solidFill>
                  <a:schemeClr val="tx1"/>
                </a:solidFill>
                <a:latin typeface="+mj-lt"/>
              </a:rPr>
              <a:t>2</a:t>
            </a:r>
            <a:r>
              <a:rPr lang="de-DE" dirty="0">
                <a:solidFill>
                  <a:schemeClr val="tx1"/>
                </a:solidFill>
                <a:latin typeface="+mj-lt"/>
              </a:rPr>
              <a:t> / CTR</a:t>
            </a:r>
            <a:r>
              <a:rPr lang="de-DE" baseline="-25000" dirty="0">
                <a:solidFill>
                  <a:schemeClr val="tx1"/>
                </a:solidFill>
                <a:latin typeface="+mj-lt"/>
              </a:rPr>
              <a:t>1</a:t>
            </a:r>
          </a:p>
          <a:p>
            <a:pPr lvl="1"/>
            <a:endParaRPr lang="de-DE" sz="1000" baseline="-25000" dirty="0">
              <a:solidFill>
                <a:schemeClr val="tx1"/>
              </a:solidFill>
              <a:latin typeface="+mj-lt"/>
            </a:endParaRPr>
          </a:p>
          <a:p>
            <a:pPr lvl="1"/>
            <a:r>
              <a:rPr lang="en-US" dirty="0">
                <a:solidFill>
                  <a:schemeClr val="tx1"/>
                </a:solidFill>
                <a:latin typeface="+mj-lt"/>
              </a:rPr>
              <a:t>p</a:t>
            </a:r>
            <a:r>
              <a:rPr lang="en-US" baseline="-25000" dirty="0">
                <a:solidFill>
                  <a:schemeClr val="tx1"/>
                </a:solidFill>
                <a:latin typeface="+mj-lt"/>
              </a:rPr>
              <a:t>1</a:t>
            </a:r>
            <a:r>
              <a:rPr lang="en-US" dirty="0">
                <a:solidFill>
                  <a:schemeClr val="tx1"/>
                </a:solidFill>
                <a:latin typeface="+mj-lt"/>
              </a:rPr>
              <a:t> = bid</a:t>
            </a:r>
            <a:r>
              <a:rPr lang="en-US" baseline="-25000" dirty="0">
                <a:solidFill>
                  <a:schemeClr val="tx1"/>
                </a:solidFill>
                <a:latin typeface="+mj-lt"/>
              </a:rPr>
              <a:t>2</a:t>
            </a:r>
            <a:r>
              <a:rPr lang="en-US" dirty="0">
                <a:solidFill>
                  <a:schemeClr val="tx1"/>
                </a:solidFill>
                <a:latin typeface="+mj-lt"/>
              </a:rPr>
              <a:t> × CTR</a:t>
            </a:r>
            <a:r>
              <a:rPr lang="en-US" baseline="-25000" dirty="0">
                <a:solidFill>
                  <a:schemeClr val="tx1"/>
                </a:solidFill>
                <a:latin typeface="+mj-lt"/>
              </a:rPr>
              <a:t>2</a:t>
            </a:r>
            <a:r>
              <a:rPr lang="en-US" dirty="0">
                <a:solidFill>
                  <a:schemeClr val="tx1"/>
                </a:solidFill>
                <a:latin typeface="+mj-lt"/>
              </a:rPr>
              <a:t>/CTR</a:t>
            </a:r>
            <a:r>
              <a:rPr lang="en-US" baseline="-25000" dirty="0">
                <a:solidFill>
                  <a:schemeClr val="tx1"/>
                </a:solidFill>
                <a:latin typeface="+mj-lt"/>
              </a:rPr>
              <a:t>1</a:t>
            </a:r>
            <a:r>
              <a:rPr lang="en-US" dirty="0">
                <a:solidFill>
                  <a:schemeClr val="tx1"/>
                </a:solidFill>
                <a:latin typeface="+mj-lt"/>
              </a:rPr>
              <a:t> = 3.00 × 0.03/0.06 = 1.50</a:t>
            </a:r>
          </a:p>
          <a:p>
            <a:pPr lvl="1"/>
            <a:r>
              <a:rPr lang="en-US" dirty="0">
                <a:solidFill>
                  <a:schemeClr val="tx1"/>
                </a:solidFill>
                <a:latin typeface="+mj-lt"/>
              </a:rPr>
              <a:t>p</a:t>
            </a:r>
            <a:r>
              <a:rPr lang="en-US" baseline="-25000" dirty="0">
                <a:solidFill>
                  <a:schemeClr val="tx1"/>
                </a:solidFill>
                <a:latin typeface="+mj-lt"/>
              </a:rPr>
              <a:t>2</a:t>
            </a:r>
            <a:r>
              <a:rPr lang="en-US" dirty="0">
                <a:solidFill>
                  <a:schemeClr val="tx1"/>
                </a:solidFill>
                <a:latin typeface="+mj-lt"/>
              </a:rPr>
              <a:t> = bid</a:t>
            </a:r>
            <a:r>
              <a:rPr lang="en-US" baseline="-25000" dirty="0">
                <a:solidFill>
                  <a:schemeClr val="tx1"/>
                </a:solidFill>
                <a:latin typeface="+mj-lt"/>
              </a:rPr>
              <a:t>3</a:t>
            </a:r>
            <a:r>
              <a:rPr lang="en-US" dirty="0">
                <a:solidFill>
                  <a:schemeClr val="tx1"/>
                </a:solidFill>
                <a:latin typeface="+mj-lt"/>
              </a:rPr>
              <a:t> × CTR</a:t>
            </a:r>
            <a:r>
              <a:rPr lang="en-US" baseline="-25000" dirty="0">
                <a:solidFill>
                  <a:schemeClr val="tx1"/>
                </a:solidFill>
                <a:latin typeface="+mj-lt"/>
              </a:rPr>
              <a:t>3</a:t>
            </a:r>
            <a:r>
              <a:rPr lang="en-US" dirty="0">
                <a:solidFill>
                  <a:schemeClr val="tx1"/>
                </a:solidFill>
                <a:latin typeface="+mj-lt"/>
              </a:rPr>
              <a:t>/CTR</a:t>
            </a:r>
            <a:r>
              <a:rPr lang="en-US" baseline="-25000" dirty="0">
                <a:solidFill>
                  <a:schemeClr val="tx1"/>
                </a:solidFill>
                <a:latin typeface="+mj-lt"/>
              </a:rPr>
              <a:t>2</a:t>
            </a:r>
            <a:r>
              <a:rPr lang="en-US" dirty="0">
                <a:solidFill>
                  <a:schemeClr val="tx1"/>
                </a:solidFill>
                <a:latin typeface="+mj-lt"/>
              </a:rPr>
              <a:t> = 1.00 × 0.08/0.03 = 2.67</a:t>
            </a:r>
          </a:p>
          <a:p>
            <a:pPr lvl="1"/>
            <a:r>
              <a:rPr lang="en-US" dirty="0">
                <a:solidFill>
                  <a:schemeClr val="tx1"/>
                </a:solidFill>
                <a:latin typeface="+mj-lt"/>
              </a:rPr>
              <a:t>p</a:t>
            </a:r>
            <a:r>
              <a:rPr lang="en-US" baseline="-25000" dirty="0">
                <a:solidFill>
                  <a:schemeClr val="tx1"/>
                </a:solidFill>
                <a:latin typeface="+mj-lt"/>
              </a:rPr>
              <a:t>3</a:t>
            </a:r>
            <a:r>
              <a:rPr lang="en-US" dirty="0">
                <a:solidFill>
                  <a:schemeClr val="tx1"/>
                </a:solidFill>
                <a:latin typeface="+mj-lt"/>
              </a:rPr>
              <a:t> = bid</a:t>
            </a:r>
            <a:r>
              <a:rPr lang="en-US" baseline="-25000" dirty="0">
                <a:solidFill>
                  <a:schemeClr val="tx1"/>
                </a:solidFill>
                <a:latin typeface="+mj-lt"/>
              </a:rPr>
              <a:t>4</a:t>
            </a:r>
            <a:r>
              <a:rPr lang="en-US" dirty="0">
                <a:solidFill>
                  <a:schemeClr val="tx1"/>
                </a:solidFill>
                <a:latin typeface="+mj-lt"/>
              </a:rPr>
              <a:t> × CTR</a:t>
            </a:r>
            <a:r>
              <a:rPr lang="en-US" baseline="-25000" dirty="0">
                <a:solidFill>
                  <a:schemeClr val="tx1"/>
                </a:solidFill>
                <a:latin typeface="+mj-lt"/>
              </a:rPr>
              <a:t>4</a:t>
            </a:r>
            <a:r>
              <a:rPr lang="en-US" dirty="0">
                <a:solidFill>
                  <a:schemeClr val="tx1"/>
                </a:solidFill>
                <a:latin typeface="+mj-lt"/>
              </a:rPr>
              <a:t>/CTR</a:t>
            </a:r>
            <a:r>
              <a:rPr lang="en-US" baseline="-25000" dirty="0">
                <a:solidFill>
                  <a:schemeClr val="tx1"/>
                </a:solidFill>
                <a:latin typeface="+mj-lt"/>
              </a:rPr>
              <a:t>3</a:t>
            </a:r>
            <a:r>
              <a:rPr lang="en-US" dirty="0">
                <a:solidFill>
                  <a:schemeClr val="tx1"/>
                </a:solidFill>
                <a:latin typeface="+mj-lt"/>
              </a:rPr>
              <a:t> = 4.00 × 0.01/0.08 = 0.50</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pic>
        <p:nvPicPr>
          <p:cNvPr id="7" name="Picture 6" descr="1926.png"/>
          <p:cNvPicPr>
            <a:picLocks noChangeAspect="1"/>
          </p:cNvPicPr>
          <p:nvPr/>
        </p:nvPicPr>
        <p:blipFill>
          <a:blip r:embed="rId3" cstate="print"/>
          <a:stretch>
            <a:fillRect/>
          </a:stretch>
        </p:blipFill>
        <p:spPr>
          <a:xfrm>
            <a:off x="1219200" y="1340995"/>
            <a:ext cx="5889545" cy="1428760"/>
          </a:xfrm>
          <a:prstGeom prst="rect">
            <a:avLst/>
          </a:prstGeom>
        </p:spPr>
      </p:pic>
      <p:sp>
        <p:nvSpPr>
          <p:cNvPr id="8" name="Text Box 2"/>
          <p:cNvSpPr txBox="1">
            <a:spLocks noChangeArrowheads="1"/>
          </p:cNvSpPr>
          <p:nvPr/>
        </p:nvSpPr>
        <p:spPr bwMode="auto">
          <a:xfrm>
            <a:off x="214250" y="134937"/>
            <a:ext cx="8929750" cy="977900"/>
          </a:xfrm>
          <a:prstGeom prst="rect">
            <a:avLst/>
          </a:prstGeom>
          <a:noFill/>
          <a:ln w="9525">
            <a:noFill/>
            <a:round/>
            <a:headEnd/>
            <a:tailEnd/>
          </a:ln>
        </p:spPr>
        <p:txBody>
          <a:bodyPr anchor="b"/>
          <a:lstStyle/>
          <a:p>
            <a:pPr algn="ctr"/>
            <a:r>
              <a:rPr lang="de-DE" sz="3600" dirty="0" err="1">
                <a:solidFill>
                  <a:schemeClr val="accent6">
                    <a:lumMod val="75000"/>
                  </a:schemeClr>
                </a:solidFill>
                <a:latin typeface="+mj-lt"/>
              </a:rPr>
              <a:t>Google’s</a:t>
            </a:r>
            <a:r>
              <a:rPr lang="de-DE" sz="3600" dirty="0">
                <a:solidFill>
                  <a:schemeClr val="accent6">
                    <a:lumMod val="75000"/>
                  </a:schemeClr>
                </a:solidFill>
                <a:latin typeface="+mj-lt"/>
              </a:rPr>
              <a:t> </a:t>
            </a:r>
            <a:r>
              <a:rPr lang="de-DE" sz="3600" dirty="0" err="1">
                <a:solidFill>
                  <a:schemeClr val="accent6">
                    <a:lumMod val="75000"/>
                  </a:schemeClr>
                </a:solidFill>
                <a:latin typeface="+mj-lt"/>
              </a:rPr>
              <a:t>second</a:t>
            </a:r>
            <a:r>
              <a:rPr lang="de-DE" sz="3600" dirty="0">
                <a:solidFill>
                  <a:schemeClr val="accent6">
                    <a:lumMod val="75000"/>
                  </a:schemeClr>
                </a:solidFill>
                <a:latin typeface="+mj-lt"/>
              </a:rPr>
              <a:t> </a:t>
            </a:r>
            <a:r>
              <a:rPr lang="de-DE" sz="3600" dirty="0" err="1">
                <a:solidFill>
                  <a:schemeClr val="accent6">
                    <a:lumMod val="75000"/>
                  </a:schemeClr>
                </a:solidFill>
                <a:latin typeface="+mj-lt"/>
              </a:rPr>
              <a:t>price</a:t>
            </a:r>
            <a:r>
              <a:rPr lang="de-DE" sz="3600" dirty="0">
                <a:solidFill>
                  <a:schemeClr val="accent6">
                    <a:lumMod val="75000"/>
                  </a:schemeClr>
                </a:solidFill>
                <a:latin typeface="+mj-lt"/>
              </a:rPr>
              <a:t> </a:t>
            </a:r>
            <a:r>
              <a:rPr lang="de-DE" sz="3600" dirty="0" err="1">
                <a:solidFill>
                  <a:schemeClr val="accent6">
                    <a:lumMod val="75000"/>
                  </a:schemeClr>
                </a:solidFill>
                <a:latin typeface="+mj-lt"/>
              </a:rPr>
              <a:t>auction</a:t>
            </a:r>
            <a:endParaRPr lang="de-DE" sz="3600" dirty="0">
              <a:solidFill>
                <a:schemeClr val="accent6">
                  <a:lumMod val="75000"/>
                </a:schemeClr>
              </a:solidFill>
              <a:latin typeface="+mj-lt"/>
            </a:endParaRPr>
          </a:p>
        </p:txBody>
      </p:sp>
    </p:spTree>
    <p:extLst>
      <p:ext uri="{BB962C8B-B14F-4D97-AF65-F5344CB8AC3E}">
        <p14:creationId xmlns:p14="http://schemas.microsoft.com/office/powerpoint/2010/main" val="40909593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42647"/>
            <a:ext cx="8229600" cy="1143000"/>
          </a:xfrm>
        </p:spPr>
        <p:txBody>
          <a:bodyPr>
            <a:normAutofit/>
          </a:bodyPr>
          <a:lstStyle/>
          <a:p>
            <a:r>
              <a:rPr lang="en-US" dirty="0">
                <a:solidFill>
                  <a:schemeClr val="accent6">
                    <a:lumMod val="75000"/>
                  </a:schemeClr>
                </a:solidFill>
              </a:rPr>
              <a:t>Web: </a:t>
            </a:r>
            <a:r>
              <a:rPr lang="el-GR" dirty="0">
                <a:solidFill>
                  <a:schemeClr val="accent6">
                    <a:lumMod val="75000"/>
                  </a:schemeClr>
                </a:solidFill>
              </a:rPr>
              <a:t>Ιστορία</a:t>
            </a:r>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7</a:t>
            </a:fld>
            <a:endParaRPr lang="el-GR"/>
          </a:p>
        </p:txBody>
      </p:sp>
      <p:sp>
        <p:nvSpPr>
          <p:cNvPr id="18434" name="TextBox 7"/>
          <p:cNvSpPr txBox="1">
            <a:spLocks noChangeArrowheads="1"/>
          </p:cNvSpPr>
          <p:nvPr/>
        </p:nvSpPr>
        <p:spPr bwMode="auto">
          <a:xfrm>
            <a:off x="228600" y="1752600"/>
            <a:ext cx="2952750" cy="1815882"/>
          </a:xfrm>
          <a:prstGeom prst="rect">
            <a:avLst/>
          </a:prstGeom>
          <a:noFill/>
          <a:ln w="9525">
            <a:noFill/>
            <a:miter lim="800000"/>
            <a:headEnd/>
            <a:tailEnd/>
          </a:ln>
        </p:spPr>
        <p:txBody>
          <a:bodyPr>
            <a:spAutoFit/>
          </a:bodyPr>
          <a:lstStyle/>
          <a:p>
            <a:pPr algn="just"/>
            <a:r>
              <a:rPr lang="el-GR" sz="1600" dirty="0">
                <a:latin typeface="+mn-lt"/>
              </a:rPr>
              <a:t>Ο </a:t>
            </a:r>
            <a:r>
              <a:rPr lang="el-GR" sz="1600" dirty="0">
                <a:solidFill>
                  <a:schemeClr val="tx2">
                    <a:lumMod val="60000"/>
                    <a:lumOff val="40000"/>
                  </a:schemeClr>
                </a:solidFill>
                <a:latin typeface="+mn-lt"/>
              </a:rPr>
              <a:t>πρώτος </a:t>
            </a:r>
            <a:r>
              <a:rPr lang="en-US" sz="1600" dirty="0">
                <a:solidFill>
                  <a:schemeClr val="tx2">
                    <a:lumMod val="60000"/>
                    <a:lumOff val="40000"/>
                  </a:schemeClr>
                </a:solidFill>
                <a:latin typeface="+mn-lt"/>
              </a:rPr>
              <a:t>web server </a:t>
            </a:r>
            <a:r>
              <a:rPr lang="en-US" sz="1600" dirty="0">
                <a:latin typeface="+mn-lt"/>
              </a:rPr>
              <a:t>(</a:t>
            </a:r>
            <a:r>
              <a:rPr lang="el-GR" sz="1600" dirty="0">
                <a:latin typeface="+mn-lt"/>
              </a:rPr>
              <a:t>και πρώτος </a:t>
            </a:r>
            <a:r>
              <a:rPr lang="en-US" sz="1600" dirty="0">
                <a:latin typeface="+mn-lt"/>
              </a:rPr>
              <a:t>web browser): A NeXT Computer </a:t>
            </a:r>
          </a:p>
          <a:p>
            <a:pPr algn="just"/>
            <a:endParaRPr lang="en-US" sz="1600" dirty="0">
              <a:latin typeface="+mn-lt"/>
            </a:endParaRPr>
          </a:p>
          <a:p>
            <a:pPr algn="just"/>
            <a:r>
              <a:rPr lang="el-GR" sz="1600" dirty="0">
                <a:latin typeface="+mn-lt"/>
              </a:rPr>
              <a:t>Η </a:t>
            </a:r>
            <a:r>
              <a:rPr lang="el-GR" sz="1600" dirty="0">
                <a:solidFill>
                  <a:schemeClr val="tx2">
                    <a:lumMod val="60000"/>
                    <a:lumOff val="40000"/>
                  </a:schemeClr>
                </a:solidFill>
                <a:latin typeface="+mn-lt"/>
              </a:rPr>
              <a:t>πρώτη φωτογραφία </a:t>
            </a:r>
            <a:r>
              <a:rPr lang="el-GR" sz="1600" dirty="0">
                <a:latin typeface="+mn-lt"/>
              </a:rPr>
              <a:t>στο</a:t>
            </a:r>
            <a:r>
              <a:rPr lang="en-US" sz="1600" dirty="0">
                <a:latin typeface="+mn-lt"/>
              </a:rPr>
              <a:t> web </a:t>
            </a:r>
            <a:r>
              <a:rPr lang="el-GR" sz="1600" dirty="0">
                <a:latin typeface="+mn-lt"/>
              </a:rPr>
              <a:t>το </a:t>
            </a:r>
            <a:r>
              <a:rPr lang="en-US" sz="1600" dirty="0">
                <a:latin typeface="+mn-lt"/>
              </a:rPr>
              <a:t>1992</a:t>
            </a:r>
            <a:r>
              <a:rPr lang="el-GR" sz="1600" dirty="0">
                <a:latin typeface="+mn-lt"/>
              </a:rPr>
              <a:t> (</a:t>
            </a:r>
            <a:r>
              <a:rPr lang="en-US" sz="1600" dirty="0">
                <a:latin typeface="+mn-lt"/>
              </a:rPr>
              <a:t>CERN house band Les </a:t>
            </a:r>
            <a:r>
              <a:rPr lang="en-US" sz="1600" dirty="0" err="1">
                <a:latin typeface="+mn-lt"/>
              </a:rPr>
              <a:t>Horribles</a:t>
            </a:r>
            <a:r>
              <a:rPr lang="en-US" sz="1600" dirty="0">
                <a:latin typeface="+mn-lt"/>
              </a:rPr>
              <a:t> </a:t>
            </a:r>
            <a:r>
              <a:rPr lang="en-US" sz="1600" dirty="0" err="1">
                <a:latin typeface="+mn-lt"/>
              </a:rPr>
              <a:t>Cernettes</a:t>
            </a:r>
            <a:r>
              <a:rPr lang="el-GR" sz="1600" dirty="0">
                <a:latin typeface="+mn-lt"/>
              </a:rPr>
              <a:t>)</a:t>
            </a:r>
            <a:endParaRPr lang="en-US" sz="1600" dirty="0">
              <a:latin typeface="+mn-lt"/>
            </a:endParaRPr>
          </a:p>
        </p:txBody>
      </p:sp>
      <p:pic>
        <p:nvPicPr>
          <p:cNvPr id="18435" name="Picture 3" descr="1280px-Tim_Berners-Lee's_computer_at_CERN.jpg"/>
          <p:cNvPicPr>
            <a:picLocks noChangeAspect="1"/>
          </p:cNvPicPr>
          <p:nvPr/>
        </p:nvPicPr>
        <p:blipFill>
          <a:blip r:embed="rId3" cstate="print"/>
          <a:srcRect/>
          <a:stretch>
            <a:fillRect/>
          </a:stretch>
        </p:blipFill>
        <p:spPr bwMode="auto">
          <a:xfrm>
            <a:off x="3419475" y="1341438"/>
            <a:ext cx="5329238" cy="3549650"/>
          </a:xfrm>
          <a:prstGeom prst="rect">
            <a:avLst/>
          </a:prstGeom>
          <a:noFill/>
          <a:ln w="9525">
            <a:noFill/>
            <a:miter lim="800000"/>
            <a:headEnd/>
            <a:tailEnd/>
          </a:ln>
        </p:spPr>
      </p:pic>
      <p:pic>
        <p:nvPicPr>
          <p:cNvPr id="18436" name="Picture 4" descr="Les_Horribles_Cernettes_in_1992.jpg"/>
          <p:cNvPicPr>
            <a:picLocks noChangeAspect="1"/>
          </p:cNvPicPr>
          <p:nvPr/>
        </p:nvPicPr>
        <p:blipFill>
          <a:blip r:embed="rId4" cstate="print"/>
          <a:srcRect/>
          <a:stretch>
            <a:fillRect/>
          </a:stretch>
        </p:blipFill>
        <p:spPr bwMode="auto">
          <a:xfrm>
            <a:off x="326571" y="3962400"/>
            <a:ext cx="3021013" cy="2401887"/>
          </a:xfrm>
          <a:prstGeom prst="rect">
            <a:avLst/>
          </a:prstGeom>
          <a:noFill/>
          <a:ln w="9525">
            <a:noFill/>
            <a:miter lim="800000"/>
            <a:headEnd/>
            <a:tailEnd/>
          </a:ln>
        </p:spPr>
      </p:pic>
      <p:pic>
        <p:nvPicPr>
          <p:cNvPr id="7" name="Picture 5" descr="200px-WWW_logo_by_Robert_Cailliau.svg.png"/>
          <p:cNvPicPr>
            <a:picLocks noChangeAspect="1"/>
          </p:cNvPicPr>
          <p:nvPr/>
        </p:nvPicPr>
        <p:blipFill>
          <a:blip r:embed="rId5" cstate="print"/>
          <a:srcRect/>
          <a:stretch>
            <a:fillRect/>
          </a:stretch>
        </p:blipFill>
        <p:spPr bwMode="auto">
          <a:xfrm>
            <a:off x="3429000" y="5105400"/>
            <a:ext cx="1905000" cy="1400175"/>
          </a:xfrm>
          <a:prstGeom prst="rect">
            <a:avLst/>
          </a:prstGeom>
          <a:noFill/>
          <a:ln w="9525">
            <a:noFill/>
            <a:miter lim="800000"/>
            <a:headEnd/>
            <a:tailEnd/>
          </a:ln>
        </p:spPr>
      </p:pic>
      <p:sp>
        <p:nvSpPr>
          <p:cNvPr id="8" name="TextBox 6"/>
          <p:cNvSpPr txBox="1">
            <a:spLocks noChangeArrowheads="1"/>
          </p:cNvSpPr>
          <p:nvPr/>
        </p:nvSpPr>
        <p:spPr bwMode="auto">
          <a:xfrm>
            <a:off x="5410200" y="5257800"/>
            <a:ext cx="2268538" cy="307777"/>
          </a:xfrm>
          <a:prstGeom prst="rect">
            <a:avLst/>
          </a:prstGeom>
          <a:noFill/>
          <a:ln w="9525">
            <a:noFill/>
            <a:miter lim="800000"/>
            <a:headEnd/>
            <a:tailEnd/>
          </a:ln>
        </p:spPr>
        <p:txBody>
          <a:bodyPr>
            <a:spAutoFit/>
          </a:bodyPr>
          <a:lstStyle/>
          <a:p>
            <a:r>
              <a:rPr lang="en-US" sz="1400" dirty="0">
                <a:solidFill>
                  <a:srgbClr val="00B050"/>
                </a:solidFill>
                <a:latin typeface="Gill Sans MT" pitchFamily="34" charset="0"/>
              </a:rPr>
              <a:t>logo by Robert </a:t>
            </a:r>
            <a:r>
              <a:rPr lang="en-US" sz="1400" dirty="0" err="1">
                <a:solidFill>
                  <a:srgbClr val="00B050"/>
                </a:solidFill>
                <a:latin typeface="Gill Sans MT" pitchFamily="34" charset="0"/>
              </a:rPr>
              <a:t>Cailliau</a:t>
            </a:r>
            <a:endParaRPr lang="el-GR" sz="1400" dirty="0">
              <a:solidFill>
                <a:srgbClr val="00B050"/>
              </a:solidFill>
              <a:latin typeface="Calibri" pitchFamily="34" charset="0"/>
            </a:endParaRPr>
          </a:p>
        </p:txBody>
      </p:sp>
      <p:sp>
        <p:nvSpPr>
          <p:cNvPr id="9" name="TextBox 8"/>
          <p:cNvSpPr txBox="1"/>
          <p:nvPr/>
        </p:nvSpPr>
        <p:spPr>
          <a:xfrm>
            <a:off x="5638800" y="5638800"/>
            <a:ext cx="2819400" cy="646331"/>
          </a:xfrm>
          <a:prstGeom prst="rect">
            <a:avLst/>
          </a:prstGeom>
          <a:noFill/>
        </p:spPr>
        <p:txBody>
          <a:bodyPr wrap="square" rtlCol="0">
            <a:spAutoFit/>
          </a:bodyPr>
          <a:lstStyle/>
          <a:p>
            <a:r>
              <a:rPr lang="en-US" sz="1800" dirty="0">
                <a:solidFill>
                  <a:schemeClr val="tx2">
                    <a:lumMod val="60000"/>
                    <a:lumOff val="40000"/>
                  </a:schemeClr>
                </a:solidFill>
                <a:latin typeface="+mn-lt"/>
              </a:rPr>
              <a:t>Mosaic </a:t>
            </a:r>
            <a:r>
              <a:rPr lang="en-US" sz="1800" dirty="0">
                <a:latin typeface="+mn-lt"/>
              </a:rPr>
              <a:t>(1993) </a:t>
            </a:r>
            <a:r>
              <a:rPr lang="el-GR" sz="1800" dirty="0">
                <a:latin typeface="+mn-lt"/>
              </a:rPr>
              <a:t>πρώτος </a:t>
            </a:r>
            <a:r>
              <a:rPr lang="en-US" sz="1800" dirty="0">
                <a:latin typeface="+mn-lt"/>
              </a:rPr>
              <a:t>graphical browser</a:t>
            </a:r>
            <a:endParaRPr lang="el-GR" sz="1800" dirty="0">
              <a:latin typeface="+mn-lt"/>
            </a:endParaRPr>
          </a:p>
        </p:txBody>
      </p:sp>
    </p:spTree>
    <p:extLst>
      <p:ext uri="{BB962C8B-B14F-4D97-AF65-F5344CB8AC3E}">
        <p14:creationId xmlns:p14="http://schemas.microsoft.com/office/powerpoint/2010/main" val="1261067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70</a:t>
            </a:fld>
            <a:endParaRPr lang="en-US" sz="1200">
              <a:solidFill>
                <a:srgbClr val="898989"/>
              </a:solidFill>
              <a:latin typeface="Calibri" charset="0"/>
            </a:endParaRPr>
          </a:p>
        </p:txBody>
      </p:sp>
      <p:sp>
        <p:nvSpPr>
          <p:cNvPr id="84995" name="Text Box 2"/>
          <p:cNvSpPr txBox="1">
            <a:spLocks noChangeArrowheads="1"/>
          </p:cNvSpPr>
          <p:nvPr/>
        </p:nvSpPr>
        <p:spPr bwMode="auto">
          <a:xfrm>
            <a:off x="214250" y="294975"/>
            <a:ext cx="8929750" cy="901700"/>
          </a:xfrm>
          <a:prstGeom prst="rect">
            <a:avLst/>
          </a:prstGeom>
          <a:noFill/>
          <a:ln w="9525">
            <a:noFill/>
            <a:round/>
            <a:headEnd/>
            <a:tailEnd/>
          </a:ln>
        </p:spPr>
        <p:txBody>
          <a:bodyPr anchor="b"/>
          <a:lstStyle/>
          <a:p>
            <a:pPr algn="ctr"/>
            <a:r>
              <a:rPr lang="el-GR" sz="3600" dirty="0">
                <a:solidFill>
                  <a:schemeClr val="accent6">
                    <a:lumMod val="75000"/>
                  </a:schemeClr>
                </a:solidFill>
                <a:latin typeface="+mj-lt"/>
              </a:rPr>
              <a:t>Λέξεις κλειδιά με τα μεγαλύτερα </a:t>
            </a:r>
            <a:r>
              <a:rPr lang="de-DE" sz="3600" dirty="0">
                <a:solidFill>
                  <a:schemeClr val="accent6">
                    <a:lumMod val="75000"/>
                  </a:schemeClr>
                </a:solidFill>
                <a:latin typeface="+mj-lt"/>
              </a:rPr>
              <a:t> </a:t>
            </a:r>
            <a:r>
              <a:rPr lang="de-DE" sz="3600" dirty="0" err="1">
                <a:solidFill>
                  <a:schemeClr val="accent6">
                    <a:lumMod val="75000"/>
                  </a:schemeClr>
                </a:solidFill>
                <a:latin typeface="+mj-lt"/>
              </a:rPr>
              <a:t>bids</a:t>
            </a:r>
            <a:endParaRPr lang="de-DE" sz="3600" dirty="0">
              <a:solidFill>
                <a:schemeClr val="accent6">
                  <a:lumMod val="75000"/>
                </a:schemeClr>
              </a:solidFill>
              <a:latin typeface="+mj-lt"/>
            </a:endParaRPr>
          </a:p>
        </p:txBody>
      </p:sp>
      <p:sp>
        <p:nvSpPr>
          <p:cNvPr id="84996" name="Text Box 3"/>
          <p:cNvSpPr txBox="1">
            <a:spLocks noChangeArrowheads="1"/>
          </p:cNvSpPr>
          <p:nvPr/>
        </p:nvSpPr>
        <p:spPr bwMode="auto">
          <a:xfrm>
            <a:off x="357158" y="1428736"/>
            <a:ext cx="8572592" cy="5143536"/>
          </a:xfrm>
          <a:prstGeom prst="rect">
            <a:avLst/>
          </a:prstGeom>
          <a:noFill/>
          <a:ln w="9525">
            <a:noFill/>
            <a:round/>
            <a:headEnd/>
            <a:tailEnd/>
          </a:ln>
        </p:spPr>
        <p:txBody>
          <a:bodyPr/>
          <a:lstStyle/>
          <a:p>
            <a:r>
              <a:rPr lang="de-DE" dirty="0">
                <a:solidFill>
                  <a:schemeClr val="tx1"/>
                </a:solidFill>
                <a:latin typeface="+mj-lt"/>
              </a:rPr>
              <a:t> </a:t>
            </a:r>
            <a:r>
              <a:rPr lang="el-GR" dirty="0">
                <a:latin typeface="+mj-lt"/>
              </a:rPr>
              <a:t>από το </a:t>
            </a:r>
            <a:r>
              <a:rPr lang="de-DE" dirty="0">
                <a:solidFill>
                  <a:schemeClr val="tx1"/>
                </a:solidFill>
                <a:latin typeface="+mj-lt"/>
                <a:hlinkClick r:id="rId3"/>
              </a:rPr>
              <a:t>http://www.cwire.org/highest-paying-search-terms/</a:t>
            </a:r>
            <a:r>
              <a:rPr lang="de-DE" dirty="0">
                <a:solidFill>
                  <a:schemeClr val="tx1"/>
                </a:solidFill>
                <a:latin typeface="+mj-lt"/>
              </a:rPr>
              <a:t> (2018)</a:t>
            </a:r>
          </a:p>
          <a:p>
            <a:r>
              <a:rPr lang="de-DE" sz="2200" dirty="0">
                <a:solidFill>
                  <a:schemeClr val="tx1"/>
                </a:solidFill>
                <a:latin typeface="+mj-lt"/>
              </a:rPr>
              <a:t>$69.1 	</a:t>
            </a:r>
            <a:r>
              <a:rPr lang="de-DE" sz="2200" dirty="0" err="1">
                <a:solidFill>
                  <a:schemeClr val="tx1"/>
                </a:solidFill>
                <a:latin typeface="+mj-lt"/>
              </a:rPr>
              <a:t>mesothelioma</a:t>
            </a:r>
            <a:r>
              <a:rPr lang="de-DE" sz="2200" dirty="0">
                <a:solidFill>
                  <a:schemeClr val="tx1"/>
                </a:solidFill>
                <a:latin typeface="+mj-lt"/>
              </a:rPr>
              <a:t> </a:t>
            </a:r>
            <a:r>
              <a:rPr lang="de-DE" sz="2200" dirty="0" err="1">
                <a:solidFill>
                  <a:schemeClr val="tx1"/>
                </a:solidFill>
                <a:latin typeface="+mj-lt"/>
              </a:rPr>
              <a:t>treatment</a:t>
            </a:r>
            <a:r>
              <a:rPr lang="de-DE" sz="2200" dirty="0">
                <a:solidFill>
                  <a:schemeClr val="tx1"/>
                </a:solidFill>
                <a:latin typeface="+mj-lt"/>
              </a:rPr>
              <a:t> </a:t>
            </a:r>
            <a:r>
              <a:rPr lang="de-DE" sz="2200" dirty="0" err="1">
                <a:solidFill>
                  <a:schemeClr val="tx1"/>
                </a:solidFill>
                <a:latin typeface="+mj-lt"/>
              </a:rPr>
              <a:t>options</a:t>
            </a:r>
            <a:endParaRPr lang="de-DE" sz="2200" dirty="0">
              <a:solidFill>
                <a:schemeClr val="tx1"/>
              </a:solidFill>
              <a:latin typeface="+mj-lt"/>
            </a:endParaRPr>
          </a:p>
          <a:p>
            <a:r>
              <a:rPr lang="en-US" sz="2200" dirty="0">
                <a:solidFill>
                  <a:schemeClr val="tx1"/>
                </a:solidFill>
                <a:latin typeface="+mj-lt"/>
              </a:rPr>
              <a:t>$65.9 	personal injury lawyer </a:t>
            </a:r>
            <a:r>
              <a:rPr lang="en-US" sz="2200" dirty="0" err="1">
                <a:solidFill>
                  <a:schemeClr val="tx1"/>
                </a:solidFill>
                <a:latin typeface="+mj-lt"/>
              </a:rPr>
              <a:t>michigan</a:t>
            </a:r>
            <a:endParaRPr lang="en-US" sz="2200" dirty="0">
              <a:solidFill>
                <a:schemeClr val="tx1"/>
              </a:solidFill>
              <a:latin typeface="+mj-lt"/>
            </a:endParaRPr>
          </a:p>
          <a:p>
            <a:r>
              <a:rPr lang="de-DE" sz="2200" dirty="0">
                <a:solidFill>
                  <a:schemeClr val="tx1"/>
                </a:solidFill>
                <a:latin typeface="+mj-lt"/>
              </a:rPr>
              <a:t>$62.6 	</a:t>
            </a:r>
            <a:r>
              <a:rPr lang="de-DE" sz="2200" dirty="0" err="1">
                <a:solidFill>
                  <a:schemeClr val="tx1"/>
                </a:solidFill>
                <a:latin typeface="+mj-lt"/>
              </a:rPr>
              <a:t>student</a:t>
            </a:r>
            <a:r>
              <a:rPr lang="de-DE" sz="2200" dirty="0">
                <a:solidFill>
                  <a:schemeClr val="tx1"/>
                </a:solidFill>
                <a:latin typeface="+mj-lt"/>
              </a:rPr>
              <a:t> </a:t>
            </a:r>
            <a:r>
              <a:rPr lang="de-DE" sz="2200" dirty="0" err="1">
                <a:solidFill>
                  <a:schemeClr val="tx1"/>
                </a:solidFill>
                <a:latin typeface="+mj-lt"/>
              </a:rPr>
              <a:t>loans</a:t>
            </a:r>
            <a:r>
              <a:rPr lang="de-DE" sz="2200" dirty="0">
                <a:solidFill>
                  <a:schemeClr val="tx1"/>
                </a:solidFill>
                <a:latin typeface="+mj-lt"/>
              </a:rPr>
              <a:t> </a:t>
            </a:r>
            <a:r>
              <a:rPr lang="de-DE" sz="2200" dirty="0" err="1">
                <a:solidFill>
                  <a:schemeClr val="tx1"/>
                </a:solidFill>
                <a:latin typeface="+mj-lt"/>
              </a:rPr>
              <a:t>consolidation</a:t>
            </a:r>
            <a:endParaRPr lang="de-DE" sz="2200" dirty="0">
              <a:solidFill>
                <a:schemeClr val="tx1"/>
              </a:solidFill>
              <a:latin typeface="+mj-lt"/>
            </a:endParaRPr>
          </a:p>
          <a:p>
            <a:r>
              <a:rPr lang="en-US" sz="2200" dirty="0">
                <a:solidFill>
                  <a:schemeClr val="tx1"/>
                </a:solidFill>
                <a:latin typeface="+mj-lt"/>
              </a:rPr>
              <a:t>$61.4 	car accident attorney los </a:t>
            </a:r>
            <a:r>
              <a:rPr lang="en-US" sz="2200" dirty="0" err="1">
                <a:solidFill>
                  <a:schemeClr val="tx1"/>
                </a:solidFill>
                <a:latin typeface="+mj-lt"/>
              </a:rPr>
              <a:t>angeles</a:t>
            </a:r>
            <a:endParaRPr lang="en-US" sz="2200" dirty="0">
              <a:solidFill>
                <a:schemeClr val="tx1"/>
              </a:solidFill>
              <a:latin typeface="+mj-lt"/>
            </a:endParaRPr>
          </a:p>
          <a:p>
            <a:r>
              <a:rPr lang="fr-FR" sz="2200" dirty="0">
                <a:solidFill>
                  <a:schemeClr val="tx1"/>
                </a:solidFill>
                <a:latin typeface="+mj-lt"/>
              </a:rPr>
              <a:t>$59.4 	online car </a:t>
            </a:r>
            <a:r>
              <a:rPr lang="fr-FR" sz="2200" dirty="0" err="1">
                <a:solidFill>
                  <a:schemeClr val="tx1"/>
                </a:solidFill>
                <a:latin typeface="+mj-lt"/>
              </a:rPr>
              <a:t>insurance</a:t>
            </a:r>
            <a:r>
              <a:rPr lang="fr-FR" sz="2200" dirty="0">
                <a:solidFill>
                  <a:schemeClr val="tx1"/>
                </a:solidFill>
                <a:latin typeface="+mj-lt"/>
              </a:rPr>
              <a:t> </a:t>
            </a:r>
            <a:r>
              <a:rPr lang="fr-FR" sz="2200" dirty="0" err="1">
                <a:solidFill>
                  <a:schemeClr val="tx1"/>
                </a:solidFill>
                <a:latin typeface="+mj-lt"/>
              </a:rPr>
              <a:t>quotes</a:t>
            </a:r>
            <a:endParaRPr lang="fr-FR" sz="2200" dirty="0">
              <a:solidFill>
                <a:schemeClr val="tx1"/>
              </a:solidFill>
              <a:latin typeface="+mj-lt"/>
            </a:endParaRPr>
          </a:p>
          <a:p>
            <a:r>
              <a:rPr lang="de-DE" sz="2200" dirty="0">
                <a:solidFill>
                  <a:schemeClr val="tx1"/>
                </a:solidFill>
                <a:latin typeface="+mj-lt"/>
              </a:rPr>
              <a:t>$59.4 	</a:t>
            </a:r>
            <a:r>
              <a:rPr lang="de-DE" sz="2200" dirty="0" err="1">
                <a:solidFill>
                  <a:schemeClr val="tx1"/>
                </a:solidFill>
                <a:latin typeface="+mj-lt"/>
              </a:rPr>
              <a:t>arizona</a:t>
            </a:r>
            <a:r>
              <a:rPr lang="de-DE" sz="2200" dirty="0">
                <a:solidFill>
                  <a:schemeClr val="tx1"/>
                </a:solidFill>
                <a:latin typeface="+mj-lt"/>
              </a:rPr>
              <a:t> </a:t>
            </a:r>
            <a:r>
              <a:rPr lang="de-DE" sz="2200" dirty="0" err="1">
                <a:solidFill>
                  <a:schemeClr val="tx1"/>
                </a:solidFill>
                <a:latin typeface="+mj-lt"/>
              </a:rPr>
              <a:t>dui</a:t>
            </a:r>
            <a:r>
              <a:rPr lang="de-DE" sz="2200" dirty="0">
                <a:solidFill>
                  <a:schemeClr val="tx1"/>
                </a:solidFill>
                <a:latin typeface="+mj-lt"/>
              </a:rPr>
              <a:t> </a:t>
            </a:r>
            <a:r>
              <a:rPr lang="de-DE" sz="2200" dirty="0" err="1">
                <a:solidFill>
                  <a:schemeClr val="tx1"/>
                </a:solidFill>
                <a:latin typeface="+mj-lt"/>
              </a:rPr>
              <a:t>lawyer</a:t>
            </a:r>
            <a:endParaRPr lang="de-DE" sz="2200" dirty="0">
              <a:solidFill>
                <a:schemeClr val="tx1"/>
              </a:solidFill>
              <a:latin typeface="+mj-lt"/>
            </a:endParaRPr>
          </a:p>
          <a:p>
            <a:r>
              <a:rPr lang="de-DE" sz="2200" dirty="0">
                <a:solidFill>
                  <a:schemeClr val="tx1"/>
                </a:solidFill>
                <a:latin typeface="+mj-lt"/>
              </a:rPr>
              <a:t>$46.4 	</a:t>
            </a:r>
            <a:r>
              <a:rPr lang="de-DE" sz="2200" dirty="0" err="1">
                <a:solidFill>
                  <a:schemeClr val="tx1"/>
                </a:solidFill>
                <a:latin typeface="+mj-lt"/>
              </a:rPr>
              <a:t>asbestos</a:t>
            </a:r>
            <a:r>
              <a:rPr lang="de-DE" sz="2200" dirty="0">
                <a:solidFill>
                  <a:schemeClr val="tx1"/>
                </a:solidFill>
                <a:latin typeface="+mj-lt"/>
              </a:rPr>
              <a:t> </a:t>
            </a:r>
            <a:r>
              <a:rPr lang="de-DE" sz="2200" dirty="0" err="1">
                <a:solidFill>
                  <a:schemeClr val="tx1"/>
                </a:solidFill>
                <a:latin typeface="+mj-lt"/>
              </a:rPr>
              <a:t>cancer</a:t>
            </a:r>
            <a:endParaRPr lang="de-DE" sz="2200" dirty="0">
              <a:solidFill>
                <a:schemeClr val="tx1"/>
              </a:solidFill>
              <a:latin typeface="+mj-lt"/>
            </a:endParaRPr>
          </a:p>
          <a:p>
            <a:r>
              <a:rPr lang="en-US" sz="2200" dirty="0">
                <a:solidFill>
                  <a:schemeClr val="tx1"/>
                </a:solidFill>
                <a:latin typeface="+mj-lt"/>
              </a:rPr>
              <a:t>$40.1 	home equity line of credit</a:t>
            </a:r>
          </a:p>
          <a:p>
            <a:r>
              <a:rPr lang="de-DE" sz="2200" dirty="0">
                <a:solidFill>
                  <a:schemeClr val="tx1"/>
                </a:solidFill>
                <a:latin typeface="+mj-lt"/>
              </a:rPr>
              <a:t>$39.8 	</a:t>
            </a:r>
            <a:r>
              <a:rPr lang="de-DE" sz="2200" dirty="0" err="1">
                <a:solidFill>
                  <a:schemeClr val="tx1"/>
                </a:solidFill>
                <a:latin typeface="+mj-lt"/>
              </a:rPr>
              <a:t>life</a:t>
            </a:r>
            <a:r>
              <a:rPr lang="de-DE" sz="2200" dirty="0">
                <a:solidFill>
                  <a:schemeClr val="tx1"/>
                </a:solidFill>
                <a:latin typeface="+mj-lt"/>
              </a:rPr>
              <a:t> </a:t>
            </a:r>
            <a:r>
              <a:rPr lang="de-DE" sz="2200" dirty="0" err="1">
                <a:solidFill>
                  <a:schemeClr val="tx1"/>
                </a:solidFill>
                <a:latin typeface="+mj-lt"/>
              </a:rPr>
              <a:t>insurance</a:t>
            </a:r>
            <a:r>
              <a:rPr lang="de-DE" sz="2200" dirty="0">
                <a:solidFill>
                  <a:schemeClr val="tx1"/>
                </a:solidFill>
                <a:latin typeface="+mj-lt"/>
              </a:rPr>
              <a:t> </a:t>
            </a:r>
            <a:r>
              <a:rPr lang="de-DE" sz="2200" dirty="0" err="1">
                <a:solidFill>
                  <a:schemeClr val="tx1"/>
                </a:solidFill>
                <a:latin typeface="+mj-lt"/>
              </a:rPr>
              <a:t>quotes</a:t>
            </a:r>
            <a:endParaRPr lang="de-DE" sz="2200" dirty="0">
              <a:solidFill>
                <a:schemeClr val="tx1"/>
              </a:solidFill>
              <a:latin typeface="+mj-lt"/>
            </a:endParaRPr>
          </a:p>
          <a:p>
            <a:r>
              <a:rPr lang="de-DE" sz="2200" dirty="0">
                <a:solidFill>
                  <a:schemeClr val="tx1"/>
                </a:solidFill>
                <a:latin typeface="+mj-lt"/>
              </a:rPr>
              <a:t>$39.2 	</a:t>
            </a:r>
            <a:r>
              <a:rPr lang="de-DE" sz="2200" dirty="0" err="1">
                <a:solidFill>
                  <a:schemeClr val="tx1"/>
                </a:solidFill>
                <a:latin typeface="+mj-lt"/>
              </a:rPr>
              <a:t>refinancing</a:t>
            </a:r>
            <a:endParaRPr lang="de-DE" sz="2200" dirty="0">
              <a:solidFill>
                <a:schemeClr val="tx1"/>
              </a:solidFill>
              <a:latin typeface="+mj-lt"/>
            </a:endParaRPr>
          </a:p>
          <a:p>
            <a:r>
              <a:rPr lang="en-US" sz="2200" dirty="0">
                <a:solidFill>
                  <a:schemeClr val="tx1"/>
                </a:solidFill>
                <a:latin typeface="+mj-lt"/>
              </a:rPr>
              <a:t>$38.7 	equity line of credit</a:t>
            </a:r>
          </a:p>
          <a:p>
            <a:r>
              <a:rPr lang="en-US" sz="2200" dirty="0">
                <a:solidFill>
                  <a:schemeClr val="tx1"/>
                </a:solidFill>
                <a:latin typeface="+mj-lt"/>
              </a:rPr>
              <a:t>$38.0 	</a:t>
            </a:r>
            <a:r>
              <a:rPr lang="en-US" sz="2200" dirty="0" err="1">
                <a:solidFill>
                  <a:schemeClr val="tx1"/>
                </a:solidFill>
                <a:latin typeface="+mj-lt"/>
              </a:rPr>
              <a:t>lasik</a:t>
            </a:r>
            <a:r>
              <a:rPr lang="en-US" sz="2200" dirty="0">
                <a:solidFill>
                  <a:schemeClr val="tx1"/>
                </a:solidFill>
                <a:latin typeface="+mj-lt"/>
              </a:rPr>
              <a:t> eye surgery new </a:t>
            </a:r>
            <a:r>
              <a:rPr lang="en-US" sz="2200" dirty="0" err="1">
                <a:solidFill>
                  <a:schemeClr val="tx1"/>
                </a:solidFill>
                <a:latin typeface="+mj-lt"/>
              </a:rPr>
              <a:t>york</a:t>
            </a:r>
            <a:r>
              <a:rPr lang="en-US" sz="2200" dirty="0">
                <a:solidFill>
                  <a:schemeClr val="tx1"/>
                </a:solidFill>
                <a:latin typeface="+mj-lt"/>
              </a:rPr>
              <a:t> city</a:t>
            </a:r>
          </a:p>
          <a:p>
            <a:r>
              <a:rPr lang="de-DE" sz="2200" dirty="0">
                <a:solidFill>
                  <a:schemeClr val="tx1"/>
                </a:solidFill>
                <a:latin typeface="+mj-lt"/>
              </a:rPr>
              <a:t>$37.0 	2nd </a:t>
            </a:r>
            <a:r>
              <a:rPr lang="de-DE" sz="2200" dirty="0" err="1">
                <a:solidFill>
                  <a:schemeClr val="tx1"/>
                </a:solidFill>
                <a:latin typeface="+mj-lt"/>
              </a:rPr>
              <a:t>mortgage</a:t>
            </a:r>
            <a:endParaRPr lang="de-DE" sz="2200" dirty="0">
              <a:solidFill>
                <a:schemeClr val="tx1"/>
              </a:solidFill>
              <a:latin typeface="+mj-lt"/>
            </a:endParaRPr>
          </a:p>
          <a:p>
            <a:r>
              <a:rPr lang="de-DE" sz="2200" dirty="0">
                <a:solidFill>
                  <a:schemeClr val="tx1"/>
                </a:solidFill>
                <a:latin typeface="+mj-lt"/>
              </a:rPr>
              <a:t>$35.9 	</a:t>
            </a:r>
            <a:r>
              <a:rPr lang="de-DE" sz="2200" dirty="0" err="1">
                <a:solidFill>
                  <a:schemeClr val="tx1"/>
                </a:solidFill>
                <a:latin typeface="+mj-lt"/>
              </a:rPr>
              <a:t>free</a:t>
            </a:r>
            <a:r>
              <a:rPr lang="de-DE" sz="2200" dirty="0">
                <a:solidFill>
                  <a:schemeClr val="tx1"/>
                </a:solidFill>
                <a:latin typeface="+mj-lt"/>
              </a:rPr>
              <a:t> </a:t>
            </a:r>
            <a:r>
              <a:rPr lang="de-DE" sz="2200" dirty="0" err="1">
                <a:solidFill>
                  <a:schemeClr val="tx1"/>
                </a:solidFill>
                <a:latin typeface="+mj-lt"/>
              </a:rPr>
              <a:t>car</a:t>
            </a:r>
            <a:r>
              <a:rPr lang="de-DE" sz="2200" dirty="0">
                <a:solidFill>
                  <a:schemeClr val="tx1"/>
                </a:solidFill>
                <a:latin typeface="+mj-lt"/>
              </a:rPr>
              <a:t> </a:t>
            </a:r>
            <a:r>
              <a:rPr lang="de-DE" sz="2200" dirty="0" err="1">
                <a:solidFill>
                  <a:schemeClr val="tx1"/>
                </a:solidFill>
                <a:latin typeface="+mj-lt"/>
              </a:rPr>
              <a:t>insurance</a:t>
            </a:r>
            <a:r>
              <a:rPr lang="de-DE" sz="2200" dirty="0">
                <a:solidFill>
                  <a:schemeClr val="tx1"/>
                </a:solidFill>
                <a:latin typeface="+mj-lt"/>
              </a:rPr>
              <a:t> </a:t>
            </a:r>
            <a:r>
              <a:rPr lang="de-DE" sz="2200" dirty="0" err="1">
                <a:solidFill>
                  <a:schemeClr val="tx1"/>
                </a:solidFill>
                <a:latin typeface="+mj-lt"/>
              </a:rPr>
              <a:t>quote</a:t>
            </a:r>
            <a:endParaRPr lang="de-DE" sz="2200" dirty="0">
              <a:solidFill>
                <a:schemeClr val="tx1"/>
              </a:solidFill>
              <a:latin typeface="+mj-lt"/>
            </a:endParaRPr>
          </a:p>
          <a:p>
            <a:endParaRPr lang="en-US" dirty="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2" name="TextBox 1"/>
          <p:cNvSpPr txBox="1"/>
          <p:nvPr/>
        </p:nvSpPr>
        <p:spPr>
          <a:xfrm>
            <a:off x="5105400" y="3505200"/>
            <a:ext cx="2362200" cy="830997"/>
          </a:xfrm>
          <a:prstGeom prst="rect">
            <a:avLst/>
          </a:prstGeom>
          <a:noFill/>
        </p:spPr>
        <p:txBody>
          <a:bodyPr wrap="square" rtlCol="0">
            <a:spAutoFit/>
          </a:bodyPr>
          <a:lstStyle/>
          <a:p>
            <a:r>
              <a:rPr lang="en-US" dirty="0">
                <a:latin typeface="+mn-lt"/>
              </a:rPr>
              <a:t>CPC: cost per click</a:t>
            </a:r>
            <a:endParaRPr lang="el-GR" dirty="0">
              <a:latin typeface="+mn-lt"/>
            </a:endParaRPr>
          </a:p>
        </p:txBody>
      </p:sp>
    </p:spTree>
    <p:extLst>
      <p:ext uri="{BB962C8B-B14F-4D97-AF65-F5344CB8AC3E}">
        <p14:creationId xmlns:p14="http://schemas.microsoft.com/office/powerpoint/2010/main" val="8916677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71</a:t>
            </a:fld>
            <a:endParaRPr lang="en-US" sz="1200">
              <a:solidFill>
                <a:srgbClr val="898989"/>
              </a:solidFill>
              <a:latin typeface="Calibri" charset="0"/>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3" name="TextBox 2">
            <a:extLst>
              <a:ext uri="{FF2B5EF4-FFF2-40B4-BE49-F238E27FC236}">
                <a16:creationId xmlns:a16="http://schemas.microsoft.com/office/drawing/2014/main" id="{E84944F4-D598-491C-B8DF-1DDCC1850740}"/>
              </a:ext>
            </a:extLst>
          </p:cNvPr>
          <p:cNvSpPr txBox="1"/>
          <p:nvPr/>
        </p:nvSpPr>
        <p:spPr>
          <a:xfrm>
            <a:off x="914400" y="228600"/>
            <a:ext cx="6726238" cy="1569660"/>
          </a:xfrm>
          <a:prstGeom prst="rect">
            <a:avLst/>
          </a:prstGeom>
          <a:noFill/>
        </p:spPr>
        <p:txBody>
          <a:bodyPr wrap="square" rtlCol="0">
            <a:spAutoFit/>
          </a:bodyPr>
          <a:lstStyle/>
          <a:p>
            <a:r>
              <a:rPr lang="en-US" dirty="0">
                <a:latin typeface="+mn-lt"/>
              </a:rPr>
              <a:t>check</a:t>
            </a:r>
          </a:p>
          <a:p>
            <a:r>
              <a:rPr lang="en-US" dirty="0">
                <a:latin typeface="+mn-lt"/>
                <a:hlinkClick r:id="rId3"/>
              </a:rPr>
              <a:t>https://www.wordstream.com/articles/most-expensive-keywords</a:t>
            </a:r>
            <a:endParaRPr lang="en-US" dirty="0">
              <a:latin typeface="+mn-lt"/>
            </a:endParaRPr>
          </a:p>
          <a:p>
            <a:endParaRPr lang="en-US" dirty="0">
              <a:latin typeface="+mn-lt"/>
            </a:endParaRPr>
          </a:p>
        </p:txBody>
      </p:sp>
      <p:graphicFrame>
        <p:nvGraphicFramePr>
          <p:cNvPr id="4" name="Table 3">
            <a:extLst>
              <a:ext uri="{FF2B5EF4-FFF2-40B4-BE49-F238E27FC236}">
                <a16:creationId xmlns:a16="http://schemas.microsoft.com/office/drawing/2014/main" id="{65633F3E-2185-4D8C-A43D-7E92527295A4}"/>
              </a:ext>
            </a:extLst>
          </p:cNvPr>
          <p:cNvGraphicFramePr>
            <a:graphicFrameLocks noGrp="1"/>
          </p:cNvGraphicFramePr>
          <p:nvPr>
            <p:extLst>
              <p:ext uri="{D42A27DB-BD31-4B8C-83A1-F6EECF244321}">
                <p14:modId xmlns:p14="http://schemas.microsoft.com/office/powerpoint/2010/main" val="2013802963"/>
              </p:ext>
            </p:extLst>
          </p:nvPr>
        </p:nvGraphicFramePr>
        <p:xfrm>
          <a:off x="533400" y="1878978"/>
          <a:ext cx="4038600" cy="4053840"/>
        </p:xfrm>
        <a:graphic>
          <a:graphicData uri="http://schemas.openxmlformats.org/drawingml/2006/table">
            <a:tbl>
              <a:tblPr/>
              <a:tblGrid>
                <a:gridCol w="1972204">
                  <a:extLst>
                    <a:ext uri="{9D8B030D-6E8A-4147-A177-3AD203B41FA5}">
                      <a16:colId xmlns:a16="http://schemas.microsoft.com/office/drawing/2014/main" val="3610268766"/>
                    </a:ext>
                  </a:extLst>
                </a:gridCol>
                <a:gridCol w="2066396">
                  <a:extLst>
                    <a:ext uri="{9D8B030D-6E8A-4147-A177-3AD203B41FA5}">
                      <a16:colId xmlns:a16="http://schemas.microsoft.com/office/drawing/2014/main" val="1326176717"/>
                    </a:ext>
                  </a:extLst>
                </a:gridCol>
              </a:tblGrid>
              <a:tr h="295102">
                <a:tc>
                  <a:txBody>
                    <a:bodyPr/>
                    <a:lstStyle/>
                    <a:p>
                      <a:pPr algn="l"/>
                      <a:r>
                        <a:rPr lang="en-US">
                          <a:solidFill>
                            <a:srgbClr val="FFFFFF"/>
                          </a:solidFill>
                          <a:effectLst/>
                        </a:rPr>
                        <a:t>Keyword</a:t>
                      </a:r>
                    </a:p>
                  </a:txBody>
                  <a:tcPr marL="127000" marR="127000" marT="31750" marB="31750" anchor="ctr">
                    <a:lnL>
                      <a:noFill/>
                    </a:lnL>
                    <a:lnR>
                      <a:noFill/>
                    </a:lnR>
                    <a:lnT>
                      <a:noFill/>
                    </a:lnT>
                    <a:lnB>
                      <a:noFill/>
                    </a:lnB>
                    <a:solidFill>
                      <a:srgbClr val="007ABD"/>
                    </a:solidFill>
                  </a:tcPr>
                </a:tc>
                <a:tc>
                  <a:txBody>
                    <a:bodyPr/>
                    <a:lstStyle/>
                    <a:p>
                      <a:pPr algn="l"/>
                      <a:r>
                        <a:rPr lang="en-US">
                          <a:solidFill>
                            <a:srgbClr val="FFFFFF"/>
                          </a:solidFill>
                          <a:effectLst/>
                        </a:rPr>
                        <a:t>Cost per Click (CPC)</a:t>
                      </a:r>
                    </a:p>
                  </a:txBody>
                  <a:tcPr marL="127000" marR="127000" marT="31750" marB="31750" anchor="ctr">
                    <a:lnL>
                      <a:noFill/>
                    </a:lnL>
                    <a:lnR>
                      <a:noFill/>
                    </a:lnR>
                    <a:lnT>
                      <a:noFill/>
                    </a:lnT>
                    <a:lnB>
                      <a:noFill/>
                    </a:lnB>
                    <a:solidFill>
                      <a:srgbClr val="007ABD"/>
                    </a:solidFill>
                  </a:tcPr>
                </a:tc>
                <a:extLst>
                  <a:ext uri="{0D108BD9-81ED-4DB2-BD59-A6C34878D82A}">
                    <a16:rowId xmlns:a16="http://schemas.microsoft.com/office/drawing/2014/main" val="2199673848"/>
                  </a:ext>
                </a:extLst>
              </a:tr>
              <a:tr h="287642">
                <a:tc>
                  <a:txBody>
                    <a:bodyPr/>
                    <a:lstStyle/>
                    <a:p>
                      <a:pPr algn="l"/>
                      <a:r>
                        <a:rPr lang="en-US">
                          <a:effectLst/>
                        </a:rPr>
                        <a:t>Insurance</a:t>
                      </a:r>
                    </a:p>
                  </a:txBody>
                  <a:tcPr marL="127000" marR="127000" marT="31750" marB="31750" anchor="ctr">
                    <a:lnL>
                      <a:noFill/>
                    </a:lnL>
                    <a:lnR>
                      <a:noFill/>
                    </a:lnR>
                    <a:lnT>
                      <a:noFill/>
                    </a:lnT>
                    <a:lnB>
                      <a:noFill/>
                    </a:lnB>
                  </a:tcPr>
                </a:tc>
                <a:tc>
                  <a:txBody>
                    <a:bodyPr/>
                    <a:lstStyle/>
                    <a:p>
                      <a:pPr algn="l"/>
                      <a:r>
                        <a:rPr lang="en-US">
                          <a:effectLst/>
                        </a:rPr>
                        <a:t>$54.91</a:t>
                      </a:r>
                    </a:p>
                  </a:txBody>
                  <a:tcPr marL="127000" marR="127000" marT="31750" marB="31750" anchor="ctr">
                    <a:lnL>
                      <a:noFill/>
                    </a:lnL>
                    <a:lnR>
                      <a:noFill/>
                    </a:lnR>
                    <a:lnT>
                      <a:noFill/>
                    </a:lnT>
                    <a:lnB>
                      <a:noFill/>
                    </a:lnB>
                  </a:tcPr>
                </a:tc>
                <a:extLst>
                  <a:ext uri="{0D108BD9-81ED-4DB2-BD59-A6C34878D82A}">
                    <a16:rowId xmlns:a16="http://schemas.microsoft.com/office/drawing/2014/main" val="4249624318"/>
                  </a:ext>
                </a:extLst>
              </a:tr>
              <a:tr h="287642">
                <a:tc>
                  <a:txBody>
                    <a:bodyPr/>
                    <a:lstStyle/>
                    <a:p>
                      <a:pPr algn="l"/>
                      <a:r>
                        <a:rPr lang="en-US">
                          <a:effectLst/>
                        </a:rPr>
                        <a:t>Loans</a:t>
                      </a:r>
                    </a:p>
                  </a:txBody>
                  <a:tcPr marL="127000" marR="127000" marT="31750" marB="31750" anchor="ctr">
                    <a:lnL>
                      <a:noFill/>
                    </a:lnL>
                    <a:lnR>
                      <a:noFill/>
                    </a:lnR>
                    <a:lnT>
                      <a:noFill/>
                    </a:lnT>
                    <a:lnB>
                      <a:noFill/>
                    </a:lnB>
                    <a:solidFill>
                      <a:srgbClr val="F7F9F9"/>
                    </a:solidFill>
                  </a:tcPr>
                </a:tc>
                <a:tc>
                  <a:txBody>
                    <a:bodyPr/>
                    <a:lstStyle/>
                    <a:p>
                      <a:pPr algn="l"/>
                      <a:r>
                        <a:rPr lang="en-US">
                          <a:effectLst/>
                        </a:rPr>
                        <a:t>$44.28</a:t>
                      </a:r>
                    </a:p>
                  </a:txBody>
                  <a:tcPr marL="127000" marR="127000" marT="31750" marB="31750" anchor="ctr">
                    <a:lnL>
                      <a:noFill/>
                    </a:lnL>
                    <a:lnR>
                      <a:noFill/>
                    </a:lnR>
                    <a:lnT>
                      <a:noFill/>
                    </a:lnT>
                    <a:lnB>
                      <a:noFill/>
                    </a:lnB>
                    <a:solidFill>
                      <a:srgbClr val="F7F9F9"/>
                    </a:solidFill>
                  </a:tcPr>
                </a:tc>
                <a:extLst>
                  <a:ext uri="{0D108BD9-81ED-4DB2-BD59-A6C34878D82A}">
                    <a16:rowId xmlns:a16="http://schemas.microsoft.com/office/drawing/2014/main" val="3356156248"/>
                  </a:ext>
                </a:extLst>
              </a:tr>
              <a:tr h="287642">
                <a:tc>
                  <a:txBody>
                    <a:bodyPr/>
                    <a:lstStyle/>
                    <a:p>
                      <a:pPr algn="l"/>
                      <a:r>
                        <a:rPr lang="en-US">
                          <a:effectLst/>
                        </a:rPr>
                        <a:t>Mortgage</a:t>
                      </a:r>
                    </a:p>
                  </a:txBody>
                  <a:tcPr marL="127000" marR="127000" marT="31750" marB="31750" anchor="ctr">
                    <a:lnL>
                      <a:noFill/>
                    </a:lnL>
                    <a:lnR>
                      <a:noFill/>
                    </a:lnR>
                    <a:lnT>
                      <a:noFill/>
                    </a:lnT>
                    <a:lnB>
                      <a:noFill/>
                    </a:lnB>
                  </a:tcPr>
                </a:tc>
                <a:tc>
                  <a:txBody>
                    <a:bodyPr/>
                    <a:lstStyle/>
                    <a:p>
                      <a:pPr algn="l"/>
                      <a:r>
                        <a:rPr lang="en-US">
                          <a:effectLst/>
                        </a:rPr>
                        <a:t>$47.12</a:t>
                      </a:r>
                    </a:p>
                  </a:txBody>
                  <a:tcPr marL="127000" marR="127000" marT="31750" marB="31750" anchor="ctr">
                    <a:lnL>
                      <a:noFill/>
                    </a:lnL>
                    <a:lnR>
                      <a:noFill/>
                    </a:lnR>
                    <a:lnT>
                      <a:noFill/>
                    </a:lnT>
                    <a:lnB>
                      <a:noFill/>
                    </a:lnB>
                  </a:tcPr>
                </a:tc>
                <a:extLst>
                  <a:ext uri="{0D108BD9-81ED-4DB2-BD59-A6C34878D82A}">
                    <a16:rowId xmlns:a16="http://schemas.microsoft.com/office/drawing/2014/main" val="2622416793"/>
                  </a:ext>
                </a:extLst>
              </a:tr>
              <a:tr h="287642">
                <a:tc>
                  <a:txBody>
                    <a:bodyPr/>
                    <a:lstStyle/>
                    <a:p>
                      <a:pPr algn="l"/>
                      <a:r>
                        <a:rPr lang="en-US">
                          <a:effectLst/>
                        </a:rPr>
                        <a:t>Attorney</a:t>
                      </a:r>
                    </a:p>
                  </a:txBody>
                  <a:tcPr marL="127000" marR="127000" marT="31750" marB="31750" anchor="ctr">
                    <a:lnL>
                      <a:noFill/>
                    </a:lnL>
                    <a:lnR>
                      <a:noFill/>
                    </a:lnR>
                    <a:lnT>
                      <a:noFill/>
                    </a:lnT>
                    <a:lnB>
                      <a:noFill/>
                    </a:lnB>
                    <a:solidFill>
                      <a:srgbClr val="F7F9F9"/>
                    </a:solidFill>
                  </a:tcPr>
                </a:tc>
                <a:tc>
                  <a:txBody>
                    <a:bodyPr/>
                    <a:lstStyle/>
                    <a:p>
                      <a:pPr algn="l"/>
                      <a:r>
                        <a:rPr lang="en-US" dirty="0">
                          <a:effectLst/>
                        </a:rPr>
                        <a:t>$47.07</a:t>
                      </a:r>
                    </a:p>
                  </a:txBody>
                  <a:tcPr marL="127000" marR="127000" marT="31750" marB="31750" anchor="ctr">
                    <a:lnL>
                      <a:noFill/>
                    </a:lnL>
                    <a:lnR>
                      <a:noFill/>
                    </a:lnR>
                    <a:lnT>
                      <a:noFill/>
                    </a:lnT>
                    <a:lnB>
                      <a:noFill/>
                    </a:lnB>
                    <a:solidFill>
                      <a:srgbClr val="F7F9F9"/>
                    </a:solidFill>
                  </a:tcPr>
                </a:tc>
                <a:extLst>
                  <a:ext uri="{0D108BD9-81ED-4DB2-BD59-A6C34878D82A}">
                    <a16:rowId xmlns:a16="http://schemas.microsoft.com/office/drawing/2014/main" val="1720850475"/>
                  </a:ext>
                </a:extLst>
              </a:tr>
              <a:tr h="287642">
                <a:tc>
                  <a:txBody>
                    <a:bodyPr/>
                    <a:lstStyle/>
                    <a:p>
                      <a:pPr algn="l"/>
                      <a:r>
                        <a:rPr lang="en-US">
                          <a:effectLst/>
                        </a:rPr>
                        <a:t>Credit</a:t>
                      </a:r>
                    </a:p>
                  </a:txBody>
                  <a:tcPr marL="127000" marR="127000" marT="31750" marB="31750" anchor="ctr">
                    <a:lnL>
                      <a:noFill/>
                    </a:lnL>
                    <a:lnR>
                      <a:noFill/>
                    </a:lnR>
                    <a:lnT>
                      <a:noFill/>
                    </a:lnT>
                    <a:lnB>
                      <a:noFill/>
                    </a:lnB>
                  </a:tcPr>
                </a:tc>
                <a:tc>
                  <a:txBody>
                    <a:bodyPr/>
                    <a:lstStyle/>
                    <a:p>
                      <a:pPr algn="l"/>
                      <a:r>
                        <a:rPr lang="en-US">
                          <a:effectLst/>
                        </a:rPr>
                        <a:t>$36.06</a:t>
                      </a:r>
                    </a:p>
                  </a:txBody>
                  <a:tcPr marL="127000" marR="127000" marT="31750" marB="31750" anchor="ctr">
                    <a:lnL>
                      <a:noFill/>
                    </a:lnL>
                    <a:lnR>
                      <a:noFill/>
                    </a:lnR>
                    <a:lnT>
                      <a:noFill/>
                    </a:lnT>
                    <a:lnB>
                      <a:noFill/>
                    </a:lnB>
                  </a:tcPr>
                </a:tc>
                <a:extLst>
                  <a:ext uri="{0D108BD9-81ED-4DB2-BD59-A6C34878D82A}">
                    <a16:rowId xmlns:a16="http://schemas.microsoft.com/office/drawing/2014/main" val="1579376121"/>
                  </a:ext>
                </a:extLst>
              </a:tr>
              <a:tr h="287642">
                <a:tc>
                  <a:txBody>
                    <a:bodyPr/>
                    <a:lstStyle/>
                    <a:p>
                      <a:pPr algn="l"/>
                      <a:r>
                        <a:rPr lang="en-US">
                          <a:effectLst/>
                        </a:rPr>
                        <a:t>Lawyer</a:t>
                      </a:r>
                    </a:p>
                  </a:txBody>
                  <a:tcPr marL="127000" marR="127000" marT="31750" marB="31750" anchor="ctr">
                    <a:lnL>
                      <a:noFill/>
                    </a:lnL>
                    <a:lnR>
                      <a:noFill/>
                    </a:lnR>
                    <a:lnT>
                      <a:noFill/>
                    </a:lnT>
                    <a:lnB>
                      <a:noFill/>
                    </a:lnB>
                    <a:solidFill>
                      <a:srgbClr val="F7F9F9"/>
                    </a:solidFill>
                  </a:tcPr>
                </a:tc>
                <a:tc>
                  <a:txBody>
                    <a:bodyPr/>
                    <a:lstStyle/>
                    <a:p>
                      <a:pPr algn="l"/>
                      <a:r>
                        <a:rPr lang="en-US">
                          <a:effectLst/>
                        </a:rPr>
                        <a:t>$42.51</a:t>
                      </a:r>
                    </a:p>
                  </a:txBody>
                  <a:tcPr marL="127000" marR="127000" marT="31750" marB="31750" anchor="ctr">
                    <a:lnL>
                      <a:noFill/>
                    </a:lnL>
                    <a:lnR>
                      <a:noFill/>
                    </a:lnR>
                    <a:lnT>
                      <a:noFill/>
                    </a:lnT>
                    <a:lnB>
                      <a:noFill/>
                    </a:lnB>
                    <a:solidFill>
                      <a:srgbClr val="F7F9F9"/>
                    </a:solidFill>
                  </a:tcPr>
                </a:tc>
                <a:extLst>
                  <a:ext uri="{0D108BD9-81ED-4DB2-BD59-A6C34878D82A}">
                    <a16:rowId xmlns:a16="http://schemas.microsoft.com/office/drawing/2014/main" val="1468964528"/>
                  </a:ext>
                </a:extLst>
              </a:tr>
              <a:tr h="287642">
                <a:tc>
                  <a:txBody>
                    <a:bodyPr/>
                    <a:lstStyle/>
                    <a:p>
                      <a:pPr algn="l"/>
                      <a:r>
                        <a:rPr lang="en-US">
                          <a:effectLst/>
                        </a:rPr>
                        <a:t>Donate</a:t>
                      </a:r>
                    </a:p>
                  </a:txBody>
                  <a:tcPr marL="127000" marR="127000" marT="31750" marB="31750" anchor="ctr">
                    <a:lnL>
                      <a:noFill/>
                    </a:lnL>
                    <a:lnR>
                      <a:noFill/>
                    </a:lnR>
                    <a:lnT>
                      <a:noFill/>
                    </a:lnT>
                    <a:lnB>
                      <a:noFill/>
                    </a:lnB>
                  </a:tcPr>
                </a:tc>
                <a:tc>
                  <a:txBody>
                    <a:bodyPr/>
                    <a:lstStyle/>
                    <a:p>
                      <a:pPr algn="l"/>
                      <a:r>
                        <a:rPr lang="en-US">
                          <a:effectLst/>
                        </a:rPr>
                        <a:t>$42.02</a:t>
                      </a:r>
                    </a:p>
                  </a:txBody>
                  <a:tcPr marL="127000" marR="127000" marT="31750" marB="31750" anchor="ctr">
                    <a:lnL>
                      <a:noFill/>
                    </a:lnL>
                    <a:lnR>
                      <a:noFill/>
                    </a:lnR>
                    <a:lnT>
                      <a:noFill/>
                    </a:lnT>
                    <a:lnB>
                      <a:noFill/>
                    </a:lnB>
                  </a:tcPr>
                </a:tc>
                <a:extLst>
                  <a:ext uri="{0D108BD9-81ED-4DB2-BD59-A6C34878D82A}">
                    <a16:rowId xmlns:a16="http://schemas.microsoft.com/office/drawing/2014/main" val="3260690391"/>
                  </a:ext>
                </a:extLst>
              </a:tr>
              <a:tr h="287642">
                <a:tc>
                  <a:txBody>
                    <a:bodyPr/>
                    <a:lstStyle/>
                    <a:p>
                      <a:pPr algn="l"/>
                      <a:r>
                        <a:rPr lang="en-US" dirty="0">
                          <a:effectLst/>
                          <a:highlight>
                            <a:srgbClr val="FFFF00"/>
                          </a:highlight>
                        </a:rPr>
                        <a:t>Degree</a:t>
                      </a:r>
                    </a:p>
                  </a:txBody>
                  <a:tcPr marL="127000" marR="127000" marT="31750" marB="31750" anchor="ctr">
                    <a:lnL>
                      <a:noFill/>
                    </a:lnL>
                    <a:lnR>
                      <a:noFill/>
                    </a:lnR>
                    <a:lnT>
                      <a:noFill/>
                    </a:lnT>
                    <a:lnB>
                      <a:noFill/>
                    </a:lnB>
                    <a:solidFill>
                      <a:srgbClr val="F7F9F9"/>
                    </a:solidFill>
                  </a:tcPr>
                </a:tc>
                <a:tc>
                  <a:txBody>
                    <a:bodyPr/>
                    <a:lstStyle/>
                    <a:p>
                      <a:pPr algn="l"/>
                      <a:r>
                        <a:rPr lang="en-US" dirty="0">
                          <a:effectLst/>
                        </a:rPr>
                        <a:t>$40.61</a:t>
                      </a:r>
                    </a:p>
                  </a:txBody>
                  <a:tcPr marL="127000" marR="127000" marT="31750" marB="31750" anchor="ctr">
                    <a:lnL>
                      <a:noFill/>
                    </a:lnL>
                    <a:lnR>
                      <a:noFill/>
                    </a:lnR>
                    <a:lnT>
                      <a:noFill/>
                    </a:lnT>
                    <a:lnB>
                      <a:noFill/>
                    </a:lnB>
                    <a:solidFill>
                      <a:srgbClr val="F7F9F9"/>
                    </a:solidFill>
                  </a:tcPr>
                </a:tc>
                <a:extLst>
                  <a:ext uri="{0D108BD9-81ED-4DB2-BD59-A6C34878D82A}">
                    <a16:rowId xmlns:a16="http://schemas.microsoft.com/office/drawing/2014/main" val="2658888898"/>
                  </a:ext>
                </a:extLst>
              </a:tr>
              <a:tr h="287642">
                <a:tc>
                  <a:txBody>
                    <a:bodyPr/>
                    <a:lstStyle/>
                    <a:p>
                      <a:pPr algn="l"/>
                      <a:r>
                        <a:rPr lang="en-US">
                          <a:effectLst/>
                        </a:rPr>
                        <a:t>Hosting</a:t>
                      </a:r>
                    </a:p>
                  </a:txBody>
                  <a:tcPr marL="127000" marR="127000" marT="31750" marB="31750" anchor="ctr">
                    <a:lnL>
                      <a:noFill/>
                    </a:lnL>
                    <a:lnR>
                      <a:noFill/>
                    </a:lnR>
                    <a:lnT>
                      <a:noFill/>
                    </a:lnT>
                    <a:lnB>
                      <a:noFill/>
                    </a:lnB>
                  </a:tcPr>
                </a:tc>
                <a:tc>
                  <a:txBody>
                    <a:bodyPr/>
                    <a:lstStyle/>
                    <a:p>
                      <a:pPr algn="l"/>
                      <a:r>
                        <a:rPr lang="en-US" dirty="0">
                          <a:effectLst/>
                        </a:rPr>
                        <a:t>$31.91</a:t>
                      </a:r>
                    </a:p>
                  </a:txBody>
                  <a:tcPr marL="127000" marR="127000" marT="31750" marB="31750" anchor="ctr">
                    <a:lnL>
                      <a:noFill/>
                    </a:lnL>
                    <a:lnR>
                      <a:noFill/>
                    </a:lnR>
                    <a:lnT>
                      <a:noFill/>
                    </a:lnT>
                    <a:lnB>
                      <a:noFill/>
                    </a:lnB>
                  </a:tcPr>
                </a:tc>
                <a:extLst>
                  <a:ext uri="{0D108BD9-81ED-4DB2-BD59-A6C34878D82A}">
                    <a16:rowId xmlns:a16="http://schemas.microsoft.com/office/drawing/2014/main" val="1709961628"/>
                  </a:ext>
                </a:extLst>
              </a:tr>
              <a:tr h="287642">
                <a:tc>
                  <a:txBody>
                    <a:bodyPr/>
                    <a:lstStyle/>
                    <a:p>
                      <a:pPr algn="l"/>
                      <a:r>
                        <a:rPr lang="en-US">
                          <a:effectLst/>
                        </a:rPr>
                        <a:t>Claim</a:t>
                      </a:r>
                    </a:p>
                  </a:txBody>
                  <a:tcPr marL="127000" marR="127000" marT="31750" marB="31750" anchor="ctr">
                    <a:lnL>
                      <a:noFill/>
                    </a:lnL>
                    <a:lnR>
                      <a:noFill/>
                    </a:lnR>
                    <a:lnT>
                      <a:noFill/>
                    </a:lnT>
                    <a:lnB>
                      <a:noFill/>
                    </a:lnB>
                    <a:solidFill>
                      <a:srgbClr val="F7F9F9"/>
                    </a:solidFill>
                  </a:tcPr>
                </a:tc>
                <a:tc>
                  <a:txBody>
                    <a:bodyPr/>
                    <a:lstStyle/>
                    <a:p>
                      <a:pPr algn="l"/>
                      <a:r>
                        <a:rPr lang="en-US">
                          <a:effectLst/>
                        </a:rPr>
                        <a:t>$45.51</a:t>
                      </a:r>
                    </a:p>
                  </a:txBody>
                  <a:tcPr marL="127000" marR="127000" marT="31750" marB="31750" anchor="ctr">
                    <a:lnL>
                      <a:noFill/>
                    </a:lnL>
                    <a:lnR>
                      <a:noFill/>
                    </a:lnR>
                    <a:lnT>
                      <a:noFill/>
                    </a:lnT>
                    <a:lnB>
                      <a:noFill/>
                    </a:lnB>
                    <a:solidFill>
                      <a:srgbClr val="F7F9F9"/>
                    </a:solidFill>
                  </a:tcPr>
                </a:tc>
                <a:extLst>
                  <a:ext uri="{0D108BD9-81ED-4DB2-BD59-A6C34878D82A}">
                    <a16:rowId xmlns:a16="http://schemas.microsoft.com/office/drawing/2014/main" val="3093566062"/>
                  </a:ext>
                </a:extLst>
              </a:tr>
              <a:tr h="287642">
                <a:tc>
                  <a:txBody>
                    <a:bodyPr/>
                    <a:lstStyle/>
                    <a:p>
                      <a:pPr algn="l"/>
                      <a:r>
                        <a:rPr lang="en-US" dirty="0">
                          <a:effectLst/>
                          <a:highlight>
                            <a:srgbClr val="FFFF00"/>
                          </a:highlight>
                        </a:rPr>
                        <a:t>Conference Call</a:t>
                      </a:r>
                    </a:p>
                  </a:txBody>
                  <a:tcPr marL="127000" marR="127000" marT="31750" marB="31750" anchor="ctr">
                    <a:lnL>
                      <a:noFill/>
                    </a:lnL>
                    <a:lnR>
                      <a:noFill/>
                    </a:lnR>
                    <a:lnT>
                      <a:noFill/>
                    </a:lnT>
                    <a:lnB>
                      <a:noFill/>
                    </a:lnB>
                  </a:tcPr>
                </a:tc>
                <a:tc>
                  <a:txBody>
                    <a:bodyPr/>
                    <a:lstStyle/>
                    <a:p>
                      <a:pPr algn="l"/>
                      <a:r>
                        <a:rPr lang="en-US" dirty="0">
                          <a:effectLst/>
                        </a:rPr>
                        <a:t>$42.05</a:t>
                      </a:r>
                    </a:p>
                  </a:txBody>
                  <a:tcPr marL="127000" marR="127000" marT="31750" marB="31750" anchor="ctr">
                    <a:lnL>
                      <a:noFill/>
                    </a:lnL>
                    <a:lnR>
                      <a:noFill/>
                    </a:lnR>
                    <a:lnT>
                      <a:noFill/>
                    </a:lnT>
                    <a:lnB>
                      <a:noFill/>
                    </a:lnB>
                  </a:tcPr>
                </a:tc>
                <a:extLst>
                  <a:ext uri="{0D108BD9-81ED-4DB2-BD59-A6C34878D82A}">
                    <a16:rowId xmlns:a16="http://schemas.microsoft.com/office/drawing/2014/main" val="3344083879"/>
                  </a:ext>
                </a:extLst>
              </a:tr>
            </a:tbl>
          </a:graphicData>
        </a:graphic>
      </p:graphicFrame>
    </p:spTree>
    <p:extLst>
      <p:ext uri="{BB962C8B-B14F-4D97-AF65-F5344CB8AC3E}">
        <p14:creationId xmlns:p14="http://schemas.microsoft.com/office/powerpoint/2010/main" val="20578789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72</a:t>
            </a:fld>
            <a:endParaRPr lang="en-US" sz="1200">
              <a:solidFill>
                <a:srgbClr val="898989"/>
              </a:solidFill>
              <a:latin typeface="Calibri" charset="0"/>
            </a:endParaRPr>
          </a:p>
        </p:txBody>
      </p:sp>
      <p:sp>
        <p:nvSpPr>
          <p:cNvPr id="84995" name="Text Box 2"/>
          <p:cNvSpPr txBox="1">
            <a:spLocks noChangeArrowheads="1"/>
          </p:cNvSpPr>
          <p:nvPr/>
        </p:nvSpPr>
        <p:spPr bwMode="auto">
          <a:xfrm>
            <a:off x="214282" y="12700"/>
            <a:ext cx="8929750" cy="1130300"/>
          </a:xfrm>
          <a:prstGeom prst="rect">
            <a:avLst/>
          </a:prstGeom>
          <a:noFill/>
          <a:ln w="9525">
            <a:noFill/>
            <a:round/>
            <a:headEnd/>
            <a:tailEnd/>
          </a:ln>
        </p:spPr>
        <p:txBody>
          <a:bodyPr anchor="b"/>
          <a:lstStyle/>
          <a:p>
            <a:pPr algn="ctr"/>
            <a:r>
              <a:rPr lang="de-DE" sz="3600" dirty="0" err="1">
                <a:solidFill>
                  <a:schemeClr val="accent6">
                    <a:lumMod val="75000"/>
                  </a:schemeClr>
                </a:solidFill>
                <a:latin typeface="+mj-lt"/>
              </a:rPr>
              <a:t>Search</a:t>
            </a:r>
            <a:r>
              <a:rPr lang="de-DE" sz="3600" dirty="0">
                <a:solidFill>
                  <a:schemeClr val="accent6">
                    <a:lumMod val="75000"/>
                  </a:schemeClr>
                </a:solidFill>
                <a:latin typeface="+mj-lt"/>
              </a:rPr>
              <a:t> </a:t>
            </a:r>
            <a:r>
              <a:rPr lang="de-DE" sz="3600" dirty="0" err="1">
                <a:solidFill>
                  <a:schemeClr val="accent6">
                    <a:lumMod val="75000"/>
                  </a:schemeClr>
                </a:solidFill>
                <a:latin typeface="+mj-lt"/>
              </a:rPr>
              <a:t>ads</a:t>
            </a:r>
            <a:r>
              <a:rPr lang="de-DE" sz="3600" dirty="0">
                <a:solidFill>
                  <a:schemeClr val="accent6">
                    <a:lumMod val="75000"/>
                  </a:schemeClr>
                </a:solidFill>
                <a:latin typeface="+mj-lt"/>
              </a:rPr>
              <a:t>: A </a:t>
            </a:r>
            <a:r>
              <a:rPr lang="de-DE" sz="3600" dirty="0" err="1">
                <a:solidFill>
                  <a:schemeClr val="accent6">
                    <a:lumMod val="75000"/>
                  </a:schemeClr>
                </a:solidFill>
                <a:latin typeface="+mj-lt"/>
              </a:rPr>
              <a:t>win-win-win</a:t>
            </a:r>
            <a:r>
              <a:rPr lang="de-DE" sz="3600" dirty="0">
                <a:solidFill>
                  <a:schemeClr val="accent6">
                    <a:lumMod val="75000"/>
                  </a:schemeClr>
                </a:solidFill>
                <a:latin typeface="+mj-lt"/>
              </a:rPr>
              <a:t>?</a:t>
            </a:r>
          </a:p>
        </p:txBody>
      </p:sp>
      <p:sp>
        <p:nvSpPr>
          <p:cNvPr id="84996" name="Text Box 3"/>
          <p:cNvSpPr txBox="1">
            <a:spLocks noChangeArrowheads="1"/>
          </p:cNvSpPr>
          <p:nvPr/>
        </p:nvSpPr>
        <p:spPr bwMode="auto">
          <a:xfrm>
            <a:off x="357158" y="1428736"/>
            <a:ext cx="8286808" cy="3752864"/>
          </a:xfrm>
          <a:prstGeom prst="rect">
            <a:avLst/>
          </a:prstGeom>
          <a:noFill/>
          <a:ln w="9525">
            <a:noFill/>
            <a:round/>
            <a:headEnd/>
            <a:tailEnd/>
          </a:ln>
        </p:spPr>
        <p:txBody>
          <a:bodyPr/>
          <a:lstStyle/>
          <a:p>
            <a:pPr lvl="1">
              <a:spcBef>
                <a:spcPts val="700"/>
              </a:spcBef>
              <a:buClr>
                <a:srgbClr val="336699"/>
              </a:buClr>
            </a:pPr>
            <a:endParaRPr lang="de-DE"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 </a:t>
            </a:r>
            <a:r>
              <a:rPr lang="el-GR" dirty="0">
                <a:solidFill>
                  <a:schemeClr val="tx1"/>
                </a:solidFill>
                <a:latin typeface="+mj-lt"/>
              </a:rPr>
              <a:t>Η </a:t>
            </a:r>
            <a:r>
              <a:rPr lang="el-GR" dirty="0">
                <a:solidFill>
                  <a:schemeClr val="tx2">
                    <a:lumMod val="60000"/>
                    <a:lumOff val="40000"/>
                  </a:schemeClr>
                </a:solidFill>
                <a:latin typeface="+mj-lt"/>
              </a:rPr>
              <a:t>μηχανή αναζήτησης </a:t>
            </a:r>
            <a:r>
              <a:rPr lang="el-GR" dirty="0">
                <a:solidFill>
                  <a:schemeClr val="tx1"/>
                </a:solidFill>
                <a:latin typeface="+mj-lt"/>
              </a:rPr>
              <a:t>κερδίζει χρήματα κάθε φορά που κάποιος επιλέγει (</a:t>
            </a:r>
            <a:r>
              <a:rPr lang="en-US" dirty="0">
                <a:solidFill>
                  <a:schemeClr val="tx1"/>
                </a:solidFill>
                <a:latin typeface="+mj-lt"/>
              </a:rPr>
              <a:t>clicks</a:t>
            </a:r>
            <a:r>
              <a:rPr lang="el-GR" dirty="0">
                <a:solidFill>
                  <a:schemeClr val="tx1"/>
                </a:solidFill>
                <a:latin typeface="+mj-lt"/>
              </a:rPr>
              <a:t>) μια διαφήμιση </a:t>
            </a:r>
            <a:endParaRPr lang="en-US"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 </a:t>
            </a:r>
            <a:r>
              <a:rPr lang="el-GR" dirty="0">
                <a:solidFill>
                  <a:schemeClr val="tx1"/>
                </a:solidFill>
                <a:latin typeface="+mj-lt"/>
              </a:rPr>
              <a:t>Ο </a:t>
            </a:r>
            <a:r>
              <a:rPr lang="el-GR" dirty="0">
                <a:solidFill>
                  <a:schemeClr val="tx2">
                    <a:lumMod val="60000"/>
                    <a:lumOff val="40000"/>
                  </a:schemeClr>
                </a:solidFill>
                <a:latin typeface="+mj-lt"/>
              </a:rPr>
              <a:t>χρήστης</a:t>
            </a:r>
            <a:r>
              <a:rPr lang="el-GR" dirty="0">
                <a:solidFill>
                  <a:schemeClr val="tx1"/>
                </a:solidFill>
                <a:latin typeface="+mj-lt"/>
              </a:rPr>
              <a:t> επιλέγει μια διαφήμιση μόνο αν τον ενδιαφέρει</a:t>
            </a:r>
            <a:endParaRPr lang="en-US" dirty="0">
              <a:solidFill>
                <a:schemeClr val="tx1"/>
              </a:solidFill>
              <a:latin typeface="+mj-lt"/>
            </a:endParaRPr>
          </a:p>
          <a:p>
            <a:pPr lvl="2">
              <a:spcBef>
                <a:spcPts val="700"/>
              </a:spcBef>
              <a:buClr>
                <a:srgbClr val="336699"/>
              </a:buClr>
              <a:buFont typeface="Wingdings" pitchFamily="2" charset="2"/>
              <a:buChar char="§"/>
            </a:pPr>
            <a:r>
              <a:rPr lang="en-US" sz="2200" dirty="0">
                <a:solidFill>
                  <a:schemeClr val="tx1"/>
                </a:solidFill>
                <a:latin typeface="+mj-lt"/>
              </a:rPr>
              <a:t> </a:t>
            </a:r>
            <a:r>
              <a:rPr lang="el-GR" sz="2200" dirty="0">
                <a:solidFill>
                  <a:schemeClr val="tx1"/>
                </a:solidFill>
                <a:latin typeface="+mj-lt"/>
              </a:rPr>
              <a:t>Οι μηχανές τιμωρούν μη συνα</a:t>
            </a:r>
            <a:r>
              <a:rPr lang="el-GR" sz="2200" dirty="0">
                <a:latin typeface="+mj-lt"/>
              </a:rPr>
              <a:t>φές ή παραπλανητικό περιεχόμενο </a:t>
            </a:r>
          </a:p>
          <a:p>
            <a:pPr lvl="2">
              <a:spcBef>
                <a:spcPts val="700"/>
              </a:spcBef>
              <a:buClr>
                <a:srgbClr val="336699"/>
              </a:buClr>
              <a:buFont typeface="Wingdings" pitchFamily="2" charset="2"/>
              <a:buChar char="§"/>
            </a:pPr>
            <a:r>
              <a:rPr lang="el-GR" sz="2200" dirty="0">
                <a:solidFill>
                  <a:schemeClr val="tx1"/>
                </a:solidFill>
                <a:latin typeface="+mj-lt"/>
              </a:rPr>
              <a:t> Ως αποτέλεσμα οι χρήστες συνήθως είναι ικανοποιημένοι από το τι βρίσκουν ότα</a:t>
            </a:r>
            <a:r>
              <a:rPr lang="el-GR" sz="2200" dirty="0">
                <a:latin typeface="+mj-lt"/>
              </a:rPr>
              <a:t>ν επιλέγουν μια διαφήμιση</a:t>
            </a:r>
            <a:endParaRPr lang="de-DE" sz="2200"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 </a:t>
            </a:r>
            <a:r>
              <a:rPr lang="el-GR" dirty="0">
                <a:solidFill>
                  <a:schemeClr val="tx1"/>
                </a:solidFill>
                <a:latin typeface="+mj-lt"/>
              </a:rPr>
              <a:t>Ο </a:t>
            </a:r>
            <a:r>
              <a:rPr lang="el-GR" dirty="0">
                <a:solidFill>
                  <a:schemeClr val="tx2">
                    <a:lumMod val="60000"/>
                    <a:lumOff val="40000"/>
                  </a:schemeClr>
                </a:solidFill>
                <a:latin typeface="+mj-lt"/>
              </a:rPr>
              <a:t>διαφημιστής</a:t>
            </a:r>
            <a:r>
              <a:rPr lang="el-GR" dirty="0">
                <a:solidFill>
                  <a:schemeClr val="tx1"/>
                </a:solidFill>
                <a:latin typeface="+mj-lt"/>
              </a:rPr>
              <a:t> βρίσκει νέους πελάτε</a:t>
            </a:r>
            <a:r>
              <a:rPr lang="el-GR" dirty="0">
                <a:latin typeface="+mj-lt"/>
              </a:rPr>
              <a:t>ς με ένα αποδοτικό από άποψη κόστους </a:t>
            </a:r>
            <a:r>
              <a:rPr lang="el-GR" dirty="0">
                <a:solidFill>
                  <a:schemeClr val="tx1"/>
                </a:solidFill>
                <a:latin typeface="+mj-lt"/>
              </a:rPr>
              <a:t>τρόπο</a:t>
            </a:r>
            <a:r>
              <a:rPr lang="en-US" dirty="0">
                <a:solidFill>
                  <a:schemeClr val="tx1"/>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Tree>
    <p:extLst>
      <p:ext uri="{BB962C8B-B14F-4D97-AF65-F5344CB8AC3E}">
        <p14:creationId xmlns:p14="http://schemas.microsoft.com/office/powerpoint/2010/main" val="39850077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73</a:t>
            </a:fld>
            <a:endParaRPr lang="en-US" sz="1200">
              <a:solidFill>
                <a:srgbClr val="898989"/>
              </a:solidFill>
              <a:latin typeface="Calibri" charset="0"/>
            </a:endParaRPr>
          </a:p>
        </p:txBody>
      </p:sp>
      <p:sp>
        <p:nvSpPr>
          <p:cNvPr id="84995" name="Text Box 2"/>
          <p:cNvSpPr txBox="1">
            <a:spLocks noChangeArrowheads="1"/>
          </p:cNvSpPr>
          <p:nvPr/>
        </p:nvSpPr>
        <p:spPr bwMode="auto">
          <a:xfrm>
            <a:off x="214250" y="274381"/>
            <a:ext cx="8929750" cy="1054100"/>
          </a:xfrm>
          <a:prstGeom prst="rect">
            <a:avLst/>
          </a:prstGeom>
          <a:noFill/>
          <a:ln w="9525">
            <a:noFill/>
            <a:round/>
            <a:headEnd/>
            <a:tailEnd/>
          </a:ln>
        </p:spPr>
        <p:txBody>
          <a:bodyPr anchor="b"/>
          <a:lstStyle/>
          <a:p>
            <a:pPr algn="ctr"/>
            <a:r>
              <a:rPr lang="de-DE" sz="3600" dirty="0">
                <a:solidFill>
                  <a:schemeClr val="accent6">
                    <a:lumMod val="75000"/>
                  </a:schemeClr>
                </a:solidFill>
                <a:latin typeface="+mj-lt"/>
              </a:rPr>
              <a:t> Not a </a:t>
            </a:r>
            <a:r>
              <a:rPr lang="de-DE" sz="3600" dirty="0" err="1">
                <a:solidFill>
                  <a:schemeClr val="accent6">
                    <a:lumMod val="75000"/>
                  </a:schemeClr>
                </a:solidFill>
                <a:latin typeface="+mj-lt"/>
              </a:rPr>
              <a:t>win-win-win</a:t>
            </a:r>
            <a:r>
              <a:rPr lang="de-DE" sz="3600" dirty="0">
                <a:solidFill>
                  <a:schemeClr val="accent6">
                    <a:lumMod val="75000"/>
                  </a:schemeClr>
                </a:solidFill>
                <a:latin typeface="+mj-lt"/>
              </a:rPr>
              <a:t>: </a:t>
            </a:r>
            <a:r>
              <a:rPr lang="de-DE" sz="3600" dirty="0" err="1">
                <a:solidFill>
                  <a:schemeClr val="accent6">
                    <a:lumMod val="75000"/>
                  </a:schemeClr>
                </a:solidFill>
                <a:latin typeface="+mj-lt"/>
              </a:rPr>
              <a:t>Keyword</a:t>
            </a:r>
            <a:r>
              <a:rPr lang="de-DE" sz="3600" dirty="0">
                <a:solidFill>
                  <a:schemeClr val="accent6">
                    <a:lumMod val="75000"/>
                  </a:schemeClr>
                </a:solidFill>
                <a:latin typeface="+mj-lt"/>
              </a:rPr>
              <a:t> </a:t>
            </a:r>
            <a:r>
              <a:rPr lang="de-DE" sz="3600" dirty="0" err="1">
                <a:solidFill>
                  <a:schemeClr val="accent6">
                    <a:lumMod val="75000"/>
                  </a:schemeClr>
                </a:solidFill>
                <a:latin typeface="+mj-lt"/>
              </a:rPr>
              <a:t>arbitrage</a:t>
            </a:r>
            <a:endParaRPr lang="de-DE" sz="3600" dirty="0">
              <a:solidFill>
                <a:schemeClr val="accent6">
                  <a:lumMod val="75000"/>
                </a:schemeClr>
              </a:solidFill>
              <a:latin typeface="+mj-lt"/>
            </a:endParaRPr>
          </a:p>
        </p:txBody>
      </p:sp>
      <p:sp>
        <p:nvSpPr>
          <p:cNvPr id="84996" name="Text Box 3"/>
          <p:cNvSpPr txBox="1">
            <a:spLocks noChangeArrowheads="1"/>
          </p:cNvSpPr>
          <p:nvPr/>
        </p:nvSpPr>
        <p:spPr bwMode="auto">
          <a:xfrm>
            <a:off x="357158" y="2000240"/>
            <a:ext cx="8286808" cy="4357718"/>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a:solidFill>
                  <a:schemeClr val="tx1"/>
                </a:solidFill>
                <a:latin typeface="+mj-lt"/>
              </a:rPr>
              <a:t> </a:t>
            </a:r>
            <a:r>
              <a:rPr lang="el-GR" dirty="0">
                <a:solidFill>
                  <a:schemeClr val="tx1"/>
                </a:solidFill>
                <a:latin typeface="+mj-lt"/>
              </a:rPr>
              <a:t>Αγόρασε μια λέξη κλειδί στο </a:t>
            </a:r>
            <a:r>
              <a:rPr lang="en-US" dirty="0">
                <a:solidFill>
                  <a:schemeClr val="tx1"/>
                </a:solidFill>
                <a:latin typeface="+mj-lt"/>
              </a:rPr>
              <a:t>Google</a:t>
            </a:r>
          </a:p>
          <a:p>
            <a:pPr lvl="1">
              <a:spcBef>
                <a:spcPts val="700"/>
              </a:spcBef>
              <a:buClr>
                <a:srgbClr val="336699"/>
              </a:buClr>
              <a:buFont typeface="Wingdings" pitchFamily="2" charset="2"/>
              <a:buChar char="§"/>
            </a:pPr>
            <a:r>
              <a:rPr lang="el-GR" dirty="0">
                <a:solidFill>
                  <a:schemeClr val="tx1"/>
                </a:solidFill>
                <a:latin typeface="+mj-lt"/>
              </a:rPr>
              <a:t> Με</a:t>
            </a:r>
            <a:r>
              <a:rPr lang="el-GR" dirty="0">
                <a:latin typeface="+mj-lt"/>
              </a:rPr>
              <a:t>τά </a:t>
            </a:r>
            <a:r>
              <a:rPr lang="el-GR" dirty="0" err="1">
                <a:latin typeface="+mj-lt"/>
              </a:rPr>
              <a:t>επανα</a:t>
            </a:r>
            <a:r>
              <a:rPr lang="el-GR" dirty="0">
                <a:latin typeface="+mj-lt"/>
              </a:rPr>
              <a:t>-προώθησε την κυκλοφορία σε κάποιον τρίτο </a:t>
            </a:r>
            <a:r>
              <a:rPr lang="en-US" dirty="0">
                <a:solidFill>
                  <a:schemeClr val="tx1"/>
                </a:solidFill>
                <a:latin typeface="+mj-lt"/>
              </a:rPr>
              <a:t> </a:t>
            </a:r>
            <a:r>
              <a:rPr lang="el-GR" dirty="0">
                <a:solidFill>
                  <a:schemeClr val="tx1"/>
                </a:solidFill>
                <a:latin typeface="+mj-lt"/>
              </a:rPr>
              <a:t>που πληρώνει περισσότερα (ένα φτηνό </a:t>
            </a:r>
            <a:r>
              <a:rPr lang="en-US" dirty="0">
                <a:solidFill>
                  <a:schemeClr val="tx1"/>
                </a:solidFill>
                <a:latin typeface="+mj-lt"/>
              </a:rPr>
              <a:t>keyword </a:t>
            </a:r>
            <a:r>
              <a:rPr lang="el-GR" dirty="0">
                <a:solidFill>
                  <a:schemeClr val="tx1"/>
                </a:solidFill>
                <a:latin typeface="+mj-lt"/>
              </a:rPr>
              <a:t>σε ένα ακριβό)</a:t>
            </a:r>
          </a:p>
          <a:p>
            <a:pPr lvl="2">
              <a:spcBef>
                <a:spcPts val="700"/>
              </a:spcBef>
              <a:buClr>
                <a:srgbClr val="336699"/>
              </a:buClr>
              <a:buFont typeface="Wingdings" pitchFamily="2" charset="2"/>
              <a:buChar char="§"/>
            </a:pPr>
            <a:r>
              <a:rPr lang="el-GR" sz="2200" dirty="0">
                <a:solidFill>
                  <a:schemeClr val="tx1"/>
                </a:solidFill>
                <a:latin typeface="+mj-lt"/>
              </a:rPr>
              <a:t> </a:t>
            </a:r>
            <a:r>
              <a:rPr lang="en-US" sz="2200" dirty="0">
                <a:solidFill>
                  <a:schemeClr val="tx1"/>
                </a:solidFill>
                <a:latin typeface="+mj-lt"/>
              </a:rPr>
              <a:t>E.g., </a:t>
            </a:r>
            <a:r>
              <a:rPr lang="el-GR" sz="2200" dirty="0">
                <a:solidFill>
                  <a:schemeClr val="tx1"/>
                </a:solidFill>
                <a:latin typeface="+mj-lt"/>
              </a:rPr>
              <a:t>μια σελίδα γεμάτη διαφημίσεις </a:t>
            </a:r>
            <a:endParaRPr lang="en-US" dirty="0">
              <a:latin typeface="+mj-lt"/>
            </a:endParaRPr>
          </a:p>
          <a:p>
            <a:pPr lvl="1">
              <a:spcBef>
                <a:spcPts val="700"/>
              </a:spcBef>
              <a:buClr>
                <a:srgbClr val="336699"/>
              </a:buClr>
              <a:buFont typeface="Wingdings" pitchFamily="2" charset="2"/>
              <a:buChar char="§"/>
            </a:pPr>
            <a:r>
              <a:rPr lang="en-US" dirty="0">
                <a:solidFill>
                  <a:schemeClr val="tx1"/>
                </a:solidFill>
                <a:latin typeface="+mj-lt"/>
              </a:rPr>
              <a:t> Ad spammers keep inventing new tricks.</a:t>
            </a:r>
            <a:endParaRPr lang="el-GR" dirty="0">
              <a:solidFill>
                <a:schemeClr val="tx1"/>
              </a:solidFill>
              <a:latin typeface="+mj-lt"/>
            </a:endParaRPr>
          </a:p>
          <a:p>
            <a:pPr lvl="2">
              <a:spcBef>
                <a:spcPts val="700"/>
              </a:spcBef>
              <a:buClr>
                <a:srgbClr val="336699"/>
              </a:buClr>
              <a:buFont typeface="Wingdings" pitchFamily="2" charset="2"/>
              <a:buChar char="§"/>
            </a:pPr>
            <a:r>
              <a:rPr lang="el-GR" dirty="0">
                <a:latin typeface="+mj-lt"/>
              </a:rPr>
              <a:t> </a:t>
            </a:r>
            <a:r>
              <a:rPr lang="en-US" dirty="0">
                <a:solidFill>
                  <a:schemeClr val="tx1"/>
                </a:solidFill>
                <a:latin typeface="+mj-lt"/>
              </a:rPr>
              <a:t>The search engines need time to catch up with them.</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6" name="Slide Number Placeholder 5"/>
          <p:cNvSpPr>
            <a:spLocks noGrp="1"/>
          </p:cNvSpPr>
          <p:nvPr>
            <p:ph type="sldNum" sz="quarter" idx="12"/>
          </p:nvPr>
        </p:nvSpPr>
        <p:spPr/>
        <p:txBody>
          <a:bodyPr/>
          <a:lstStyle/>
          <a:p>
            <a:pPr>
              <a:defRPr/>
            </a:pPr>
            <a:fld id="{74BF2C0F-05D6-4882-A325-BE394602789D}" type="slidenum">
              <a:rPr lang="en-US" smtClean="0"/>
              <a:pPr>
                <a:defRPr/>
              </a:pPr>
              <a:t>73</a:t>
            </a:fld>
            <a:endParaRPr lang="en-US" dirty="0"/>
          </a:p>
        </p:txBody>
      </p:sp>
    </p:spTree>
    <p:extLst>
      <p:ext uri="{BB962C8B-B14F-4D97-AF65-F5344CB8AC3E}">
        <p14:creationId xmlns:p14="http://schemas.microsoft.com/office/powerpoint/2010/main" val="469987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74</a:t>
            </a:fld>
            <a:endParaRPr lang="en-US" sz="1200">
              <a:solidFill>
                <a:srgbClr val="898989"/>
              </a:solidFill>
              <a:latin typeface="Calibri" charset="0"/>
            </a:endParaRPr>
          </a:p>
        </p:txBody>
      </p:sp>
      <p:sp>
        <p:nvSpPr>
          <p:cNvPr id="84995" name="Text Box 2"/>
          <p:cNvSpPr txBox="1">
            <a:spLocks noChangeArrowheads="1"/>
          </p:cNvSpPr>
          <p:nvPr/>
        </p:nvSpPr>
        <p:spPr bwMode="auto">
          <a:xfrm>
            <a:off x="355099" y="-53933"/>
            <a:ext cx="8929750" cy="1403350"/>
          </a:xfrm>
          <a:prstGeom prst="rect">
            <a:avLst/>
          </a:prstGeom>
          <a:noFill/>
          <a:ln w="9525">
            <a:noFill/>
            <a:round/>
            <a:headEnd/>
            <a:tailEnd/>
          </a:ln>
        </p:spPr>
        <p:txBody>
          <a:bodyPr anchor="b"/>
          <a:lstStyle/>
          <a:p>
            <a:r>
              <a:rPr lang="en-US" sz="3600" dirty="0">
                <a:solidFill>
                  <a:schemeClr val="accent6">
                    <a:lumMod val="75000"/>
                  </a:schemeClr>
                </a:solidFill>
                <a:latin typeface="+mj-lt"/>
              </a:rPr>
              <a:t>Not a win-win-win: Violation of trademarks</a:t>
            </a:r>
            <a:endParaRPr lang="de-DE" sz="3600" dirty="0">
              <a:solidFill>
                <a:schemeClr val="accent6">
                  <a:lumMod val="75000"/>
                </a:schemeClr>
              </a:solidFill>
              <a:latin typeface="+mj-lt"/>
            </a:endParaRPr>
          </a:p>
        </p:txBody>
      </p:sp>
      <p:sp>
        <p:nvSpPr>
          <p:cNvPr id="84996" name="Text Box 3"/>
          <p:cNvSpPr txBox="1">
            <a:spLocks noChangeArrowheads="1"/>
          </p:cNvSpPr>
          <p:nvPr/>
        </p:nvSpPr>
        <p:spPr bwMode="auto">
          <a:xfrm>
            <a:off x="357158" y="1785926"/>
            <a:ext cx="7643842" cy="4357718"/>
          </a:xfrm>
          <a:prstGeom prst="rect">
            <a:avLst/>
          </a:prstGeom>
          <a:noFill/>
          <a:ln w="9525">
            <a:noFill/>
            <a:round/>
            <a:headEnd/>
            <a:tailEnd/>
          </a:ln>
        </p:spPr>
        <p:txBody>
          <a:bodyPr/>
          <a:lstStyle/>
          <a:p>
            <a:pPr lvl="1">
              <a:spcBef>
                <a:spcPts val="700"/>
              </a:spcBef>
              <a:buClr>
                <a:srgbClr val="336699"/>
              </a:buClr>
            </a:pPr>
            <a:endParaRPr lang="en-US" dirty="0">
              <a:solidFill>
                <a:schemeClr val="tx1"/>
              </a:solidFill>
              <a:latin typeface="+mj-lt"/>
            </a:endParaRPr>
          </a:p>
          <a:p>
            <a:pPr lvl="1">
              <a:spcBef>
                <a:spcPts val="700"/>
              </a:spcBef>
              <a:buClr>
                <a:srgbClr val="336699"/>
              </a:buClr>
              <a:buFont typeface="Wingdings" pitchFamily="2" charset="2"/>
              <a:buChar char="§"/>
            </a:pPr>
            <a:r>
              <a:rPr lang="de-DE" dirty="0">
                <a:solidFill>
                  <a:schemeClr val="tx1"/>
                </a:solidFill>
                <a:latin typeface="+mj-lt"/>
              </a:rPr>
              <a:t> </a:t>
            </a:r>
            <a:r>
              <a:rPr lang="de-DE" dirty="0" err="1">
                <a:solidFill>
                  <a:schemeClr val="tx1"/>
                </a:solidFill>
                <a:latin typeface="+mj-lt"/>
              </a:rPr>
              <a:t>Example</a:t>
            </a:r>
            <a:r>
              <a:rPr lang="de-DE" dirty="0">
                <a:solidFill>
                  <a:schemeClr val="tx1"/>
                </a:solidFill>
                <a:latin typeface="+mj-lt"/>
              </a:rPr>
              <a:t>: </a:t>
            </a:r>
            <a:r>
              <a:rPr lang="de-DE" dirty="0" err="1">
                <a:solidFill>
                  <a:schemeClr val="tx1"/>
                </a:solidFill>
                <a:latin typeface="+mj-lt"/>
              </a:rPr>
              <a:t>geico</a:t>
            </a:r>
            <a:endParaRPr lang="de-DE"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 During part of 2005: The search term “</a:t>
            </a:r>
            <a:r>
              <a:rPr lang="en-US" dirty="0" err="1">
                <a:solidFill>
                  <a:schemeClr val="tx1"/>
                </a:solidFill>
                <a:latin typeface="+mj-lt"/>
              </a:rPr>
              <a:t>geico</a:t>
            </a:r>
            <a:r>
              <a:rPr lang="en-US" dirty="0">
                <a:solidFill>
                  <a:schemeClr val="tx1"/>
                </a:solidFill>
                <a:latin typeface="+mj-lt"/>
              </a:rPr>
              <a:t>” on Google was </a:t>
            </a:r>
            <a:r>
              <a:rPr lang="de-DE" dirty="0" err="1">
                <a:solidFill>
                  <a:schemeClr val="tx1"/>
                </a:solidFill>
                <a:latin typeface="+mj-lt"/>
              </a:rPr>
              <a:t>bought</a:t>
            </a:r>
            <a:r>
              <a:rPr lang="de-DE" dirty="0">
                <a:solidFill>
                  <a:schemeClr val="tx1"/>
                </a:solidFill>
                <a:latin typeface="+mj-lt"/>
              </a:rPr>
              <a:t> </a:t>
            </a:r>
            <a:r>
              <a:rPr lang="de-DE" dirty="0" err="1">
                <a:solidFill>
                  <a:schemeClr val="tx1"/>
                </a:solidFill>
                <a:latin typeface="+mj-lt"/>
              </a:rPr>
              <a:t>by</a:t>
            </a:r>
            <a:r>
              <a:rPr lang="de-DE" dirty="0">
                <a:solidFill>
                  <a:schemeClr val="tx1"/>
                </a:solidFill>
                <a:latin typeface="+mj-lt"/>
              </a:rPr>
              <a:t> </a:t>
            </a:r>
            <a:r>
              <a:rPr lang="de-DE" dirty="0" err="1">
                <a:solidFill>
                  <a:schemeClr val="tx1"/>
                </a:solidFill>
                <a:latin typeface="+mj-lt"/>
              </a:rPr>
              <a:t>competitors</a:t>
            </a:r>
            <a:r>
              <a:rPr lang="de-DE" dirty="0">
                <a:solidFill>
                  <a:schemeClr val="tx1"/>
                </a:solidFill>
                <a:latin typeface="+mj-lt"/>
              </a:rPr>
              <a:t>.</a:t>
            </a:r>
          </a:p>
          <a:p>
            <a:pPr lvl="1">
              <a:spcBef>
                <a:spcPts val="700"/>
              </a:spcBef>
              <a:buClr>
                <a:srgbClr val="336699"/>
              </a:buClr>
              <a:buFont typeface="Wingdings" pitchFamily="2" charset="2"/>
              <a:buChar char="§"/>
            </a:pPr>
            <a:r>
              <a:rPr lang="en-US" dirty="0">
                <a:solidFill>
                  <a:schemeClr val="tx1"/>
                </a:solidFill>
                <a:latin typeface="+mj-lt"/>
              </a:rPr>
              <a:t> </a:t>
            </a:r>
            <a:r>
              <a:rPr lang="en-US" dirty="0" err="1">
                <a:solidFill>
                  <a:schemeClr val="tx1"/>
                </a:solidFill>
                <a:latin typeface="+mj-lt"/>
              </a:rPr>
              <a:t>Geico</a:t>
            </a:r>
            <a:r>
              <a:rPr lang="en-US" dirty="0">
                <a:solidFill>
                  <a:schemeClr val="tx1"/>
                </a:solidFill>
                <a:latin typeface="+mj-lt"/>
              </a:rPr>
              <a:t> lost this case in the United States.</a:t>
            </a:r>
          </a:p>
          <a:p>
            <a:pPr lvl="1">
              <a:spcBef>
                <a:spcPts val="700"/>
              </a:spcBef>
              <a:buClr>
                <a:srgbClr val="336699"/>
              </a:buClr>
              <a:buFont typeface="Wingdings" pitchFamily="2" charset="2"/>
              <a:buChar char="§"/>
            </a:pPr>
            <a:r>
              <a:rPr lang="en-US" dirty="0">
                <a:solidFill>
                  <a:schemeClr val="tx1"/>
                </a:solidFill>
                <a:latin typeface="+mj-lt"/>
              </a:rPr>
              <a:t> Louis </a:t>
            </a:r>
            <a:r>
              <a:rPr lang="en-US" dirty="0" err="1">
                <a:solidFill>
                  <a:schemeClr val="tx1"/>
                </a:solidFill>
                <a:latin typeface="+mj-lt"/>
              </a:rPr>
              <a:t>Vuitton</a:t>
            </a:r>
            <a:r>
              <a:rPr lang="en-US" dirty="0">
                <a:solidFill>
                  <a:schemeClr val="tx1"/>
                </a:solidFill>
                <a:latin typeface="+mj-lt"/>
              </a:rPr>
              <a:t> lost similar case in Europe (2010).</a:t>
            </a:r>
          </a:p>
          <a:p>
            <a:pPr lvl="1">
              <a:spcBef>
                <a:spcPts val="700"/>
              </a:spcBef>
              <a:buClr>
                <a:srgbClr val="336699"/>
              </a:buClr>
            </a:pPr>
            <a:endParaRPr lang="de-DE" dirty="0">
              <a:solidFill>
                <a:schemeClr val="tx1"/>
              </a:solidFill>
              <a:latin typeface="+mj-lt"/>
            </a:endParaRPr>
          </a:p>
          <a:p>
            <a:pPr lvl="1">
              <a:spcBef>
                <a:spcPts val="700"/>
              </a:spcBef>
              <a:buClr>
                <a:srgbClr val="336699"/>
              </a:buClr>
              <a:buFont typeface="Wingdings" pitchFamily="2" charset="2"/>
              <a:buChar char="§"/>
            </a:pPr>
            <a:r>
              <a:rPr lang="en-US" dirty="0">
                <a:solidFill>
                  <a:schemeClr val="tx1"/>
                </a:solidFill>
                <a:latin typeface="+mj-lt"/>
              </a:rPr>
              <a:t> It is potentially misleading to users to trigger an ad off of a trademark if the user can’t buy the product on the site.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Tree>
    <p:extLst>
      <p:ext uri="{BB962C8B-B14F-4D97-AF65-F5344CB8AC3E}">
        <p14:creationId xmlns:p14="http://schemas.microsoft.com/office/powerpoint/2010/main" val="1535364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Google adds options</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5841DDB1-E385-4C2A-9F6F-88E564B234DB}" type="slidenum">
              <a:rPr lang="en-US" smtClean="0"/>
              <a:pPr/>
              <a:t>75</a:t>
            </a:fld>
            <a:endParaRPr lang="en-US"/>
          </a:p>
        </p:txBody>
      </p:sp>
      <p:sp>
        <p:nvSpPr>
          <p:cNvPr id="5" name="TextBox 4"/>
          <p:cNvSpPr txBox="1"/>
          <p:nvPr/>
        </p:nvSpPr>
        <p:spPr>
          <a:xfrm>
            <a:off x="457200" y="2514600"/>
            <a:ext cx="7620000" cy="461665"/>
          </a:xfrm>
          <a:prstGeom prst="rect">
            <a:avLst/>
          </a:prstGeom>
          <a:noFill/>
        </p:spPr>
        <p:txBody>
          <a:bodyPr wrap="square" rtlCol="0">
            <a:spAutoFit/>
          </a:bodyPr>
          <a:lstStyle/>
          <a:p>
            <a:r>
              <a:rPr lang="en-GB" dirty="0">
                <a:latin typeface="+mn-lt"/>
                <a:hlinkClick r:id="rId2"/>
              </a:rPr>
              <a:t>https://adssettings.google.com/authenticated</a:t>
            </a:r>
            <a:endParaRPr lang="el-GR" dirty="0">
              <a:latin typeface="+mn-lt"/>
            </a:endParaRPr>
          </a:p>
        </p:txBody>
      </p:sp>
      <p:sp>
        <p:nvSpPr>
          <p:cNvPr id="6" name="TextBox 5"/>
          <p:cNvSpPr txBox="1"/>
          <p:nvPr/>
        </p:nvSpPr>
        <p:spPr>
          <a:xfrm>
            <a:off x="304800" y="1600200"/>
            <a:ext cx="6019800" cy="461665"/>
          </a:xfrm>
          <a:prstGeom prst="rect">
            <a:avLst/>
          </a:prstGeom>
          <a:noFill/>
        </p:spPr>
        <p:txBody>
          <a:bodyPr wrap="square" rtlCol="0">
            <a:spAutoFit/>
          </a:bodyPr>
          <a:lstStyle/>
          <a:p>
            <a:r>
              <a:rPr lang="el-GR" dirty="0"/>
              <a:t>Ρυθμίσεις διαφημίσεων</a:t>
            </a:r>
          </a:p>
        </p:txBody>
      </p:sp>
      <p:sp>
        <p:nvSpPr>
          <p:cNvPr id="8" name="TextBox 7"/>
          <p:cNvSpPr txBox="1"/>
          <p:nvPr/>
        </p:nvSpPr>
        <p:spPr>
          <a:xfrm>
            <a:off x="533400" y="3276600"/>
            <a:ext cx="6629400" cy="461665"/>
          </a:xfrm>
          <a:prstGeom prst="rect">
            <a:avLst/>
          </a:prstGeom>
          <a:noFill/>
        </p:spPr>
        <p:txBody>
          <a:bodyPr wrap="square" rtlCol="0">
            <a:spAutoFit/>
          </a:bodyPr>
          <a:lstStyle/>
          <a:p>
            <a:r>
              <a:rPr lang="en-GB" dirty="0">
                <a:latin typeface="+mn-lt"/>
                <a:hlinkClick r:id="rId3"/>
              </a:rPr>
              <a:t>http://www.youronlinechoices.com/gr/</a:t>
            </a:r>
            <a:endParaRPr lang="el-GR" dirty="0">
              <a:latin typeface="+mn-lt"/>
            </a:endParaRPr>
          </a:p>
        </p:txBody>
      </p:sp>
    </p:spTree>
    <p:extLst>
      <p:ext uri="{BB962C8B-B14F-4D97-AF65-F5344CB8AC3E}">
        <p14:creationId xmlns:p14="http://schemas.microsoft.com/office/powerpoint/2010/main" val="2210382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Google search options</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5841DDB1-E385-4C2A-9F6F-88E564B234DB}" type="slidenum">
              <a:rPr lang="en-US" smtClean="0"/>
              <a:pPr/>
              <a:t>76</a:t>
            </a:fld>
            <a:endParaRPr lang="en-US"/>
          </a:p>
        </p:txBody>
      </p:sp>
      <p:sp>
        <p:nvSpPr>
          <p:cNvPr id="4" name="TextBox 3"/>
          <p:cNvSpPr txBox="1"/>
          <p:nvPr/>
        </p:nvSpPr>
        <p:spPr>
          <a:xfrm>
            <a:off x="457200" y="2362200"/>
            <a:ext cx="7315200" cy="2308324"/>
          </a:xfrm>
          <a:prstGeom prst="rect">
            <a:avLst/>
          </a:prstGeom>
          <a:noFill/>
        </p:spPr>
        <p:txBody>
          <a:bodyPr wrap="square" rtlCol="0">
            <a:spAutoFit/>
          </a:bodyPr>
          <a:lstStyle/>
          <a:p>
            <a:r>
              <a:rPr lang="en-US" dirty="0">
                <a:latin typeface="+mn-lt"/>
              </a:rPr>
              <a:t>Settings: Advanced search</a:t>
            </a:r>
          </a:p>
          <a:p>
            <a:r>
              <a:rPr lang="en-GB" dirty="0">
                <a:latin typeface="+mn-lt"/>
                <a:hlinkClick r:id="rId2"/>
              </a:rPr>
              <a:t>https://www.google.com/advanced_search</a:t>
            </a:r>
            <a:endParaRPr lang="en-GB" dirty="0">
              <a:latin typeface="+mn-lt"/>
            </a:endParaRPr>
          </a:p>
          <a:p>
            <a:r>
              <a:rPr lang="en-GB" dirty="0">
                <a:latin typeface="+mn-lt"/>
                <a:hlinkClick r:id="rId3"/>
              </a:rPr>
              <a:t>https://www.google.com/advanced_image_search</a:t>
            </a:r>
            <a:endParaRPr lang="en-US" dirty="0">
              <a:latin typeface="+mn-lt"/>
            </a:endParaRPr>
          </a:p>
          <a:p>
            <a:r>
              <a:rPr lang="en-US" dirty="0">
                <a:latin typeface="+mn-lt"/>
              </a:rPr>
              <a:t>	    Turn on safe search</a:t>
            </a:r>
          </a:p>
          <a:p>
            <a:r>
              <a:rPr lang="en-US" dirty="0">
                <a:latin typeface="+mn-lt"/>
              </a:rPr>
              <a:t>	    Hide private results</a:t>
            </a:r>
          </a:p>
          <a:p>
            <a:r>
              <a:rPr lang="en-US" dirty="0">
                <a:latin typeface="+mn-lt"/>
              </a:rPr>
              <a:t>                  History</a:t>
            </a:r>
            <a:endParaRPr lang="el-GR" dirty="0">
              <a:latin typeface="+mn-lt"/>
            </a:endParaRPr>
          </a:p>
        </p:txBody>
      </p:sp>
    </p:spTree>
    <p:extLst>
      <p:ext uri="{BB962C8B-B14F-4D97-AF65-F5344CB8AC3E}">
        <p14:creationId xmlns:p14="http://schemas.microsoft.com/office/powerpoint/2010/main" val="2408601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solidFill>
                  <a:schemeClr val="accent6">
                    <a:lumMod val="75000"/>
                  </a:schemeClr>
                </a:solidFill>
                <a:ea typeface="ＭＳ Ｐゴシック" pitchFamily="-112" charset="-128"/>
              </a:rPr>
              <a:t>SERP Layout</a:t>
            </a:r>
            <a:endParaRPr lang="el-GR" dirty="0">
              <a:solidFill>
                <a:schemeClr val="accent6">
                  <a:lumMod val="75000"/>
                </a:schemeClr>
              </a:solidFill>
              <a:ea typeface="ＭＳ Ｐゴシック" pitchFamily="-112" charset="-128"/>
            </a:endParaRPr>
          </a:p>
        </p:txBody>
      </p:sp>
      <p:sp>
        <p:nvSpPr>
          <p:cNvPr id="21511" name="Slide Number Placeholder 6"/>
          <p:cNvSpPr>
            <a:spLocks noGrp="1"/>
          </p:cNvSpPr>
          <p:nvPr>
            <p:ph type="sldNum" sz="quarter" idx="12"/>
          </p:nvPr>
        </p:nvSpPr>
        <p:spPr bwMode="auto">
          <a:noFill/>
          <a:ln>
            <a:miter lim="800000"/>
            <a:headEnd/>
            <a:tailEnd/>
          </a:ln>
        </p:spPr>
        <p:txBody>
          <a:bodyPr/>
          <a:lstStyle/>
          <a:p>
            <a:fld id="{6BEC0370-A48A-4F4C-881F-03CF741B0AD6}" type="slidenum">
              <a:rPr lang="en-US"/>
              <a:pPr/>
              <a:t>77</a:t>
            </a:fld>
            <a:endParaRPr lang="en-US"/>
          </a:p>
        </p:txBody>
      </p:sp>
      <p:pic>
        <p:nvPicPr>
          <p:cNvPr id="2" name="Picture 1"/>
          <p:cNvPicPr>
            <a:picLocks noChangeAspect="1"/>
          </p:cNvPicPr>
          <p:nvPr/>
        </p:nvPicPr>
        <p:blipFill>
          <a:blip r:embed="rId2"/>
          <a:stretch>
            <a:fillRect/>
          </a:stretch>
        </p:blipFill>
        <p:spPr>
          <a:xfrm>
            <a:off x="2438400" y="1295400"/>
            <a:ext cx="3820098" cy="494730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40BA307-7C17-41F1-816A-5C937ACC7064}"/>
                  </a:ext>
                </a:extLst>
              </p14:cNvPr>
              <p14:cNvContentPartPr/>
              <p14:nvPr/>
            </p14:nvContentPartPr>
            <p14:xfrm>
              <a:off x="5948744" y="1870866"/>
              <a:ext cx="15480" cy="19080"/>
            </p14:xfrm>
          </p:contentPart>
        </mc:Choice>
        <mc:Fallback xmlns="">
          <p:pic>
            <p:nvPicPr>
              <p:cNvPr id="3" name="Ink 2">
                <a:extLst>
                  <a:ext uri="{FF2B5EF4-FFF2-40B4-BE49-F238E27FC236}">
                    <a16:creationId xmlns:a16="http://schemas.microsoft.com/office/drawing/2014/main" id="{E40BA307-7C17-41F1-816A-5C937ACC7064}"/>
                  </a:ext>
                </a:extLst>
              </p:cNvPr>
              <p:cNvPicPr/>
              <p:nvPr/>
            </p:nvPicPr>
            <p:blipFill>
              <a:blip r:embed="rId4"/>
              <a:stretch>
                <a:fillRect/>
              </a:stretch>
            </p:blipFill>
            <p:spPr>
              <a:xfrm>
                <a:off x="5939744" y="1862226"/>
                <a:ext cx="33120" cy="36720"/>
              </a:xfrm>
              <a:prstGeom prst="rect">
                <a:avLst/>
              </a:prstGeom>
            </p:spPr>
          </p:pic>
        </mc:Fallback>
      </mc:AlternateContent>
    </p:spTree>
    <p:extLst>
      <p:ext uri="{BB962C8B-B14F-4D97-AF65-F5344CB8AC3E}">
        <p14:creationId xmlns:p14="http://schemas.microsoft.com/office/powerpoint/2010/main" val="19197785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pPr eaLnBrk="1" hangingPunct="1"/>
            <a:endParaRPr lang="el-GR" dirty="0">
              <a:ea typeface="ＭＳ Ｐゴシック" pitchFamily="-112" charset="-128"/>
            </a:endParaRPr>
          </a:p>
          <a:p>
            <a:pPr algn="ctr" eaLnBrk="1" hangingPunct="1">
              <a:buNone/>
            </a:pPr>
            <a:r>
              <a:rPr lang="el-GR" dirty="0">
                <a:ea typeface="ＭＳ Ｐゴシック" pitchFamily="-112" charset="-128"/>
              </a:rPr>
              <a:t>ΤΕΛΟΣ </a:t>
            </a:r>
            <a:r>
              <a:rPr lang="en-US" dirty="0">
                <a:ea typeface="ＭＳ Ｐゴシック" pitchFamily="-112" charset="-128"/>
              </a:rPr>
              <a:t>(</a:t>
            </a:r>
            <a:r>
              <a:rPr lang="el-GR" dirty="0">
                <a:ea typeface="ＭＳ Ｐゴシック" pitchFamily="-112" charset="-128"/>
              </a:rPr>
              <a:t>μέρους) </a:t>
            </a:r>
            <a:r>
              <a:rPr lang="en-US" dirty="0">
                <a:ea typeface="ＭＳ Ｐゴシック" pitchFamily="-112" charset="-128"/>
              </a:rPr>
              <a:t>19</a:t>
            </a:r>
            <a:r>
              <a:rPr lang="el-GR" baseline="30000" dirty="0">
                <a:ea typeface="ＭＳ Ｐゴシック" pitchFamily="-112" charset="-128"/>
              </a:rPr>
              <a:t>ου</a:t>
            </a:r>
            <a:r>
              <a:rPr lang="el-GR" dirty="0">
                <a:ea typeface="ＭＳ Ｐゴシック" pitchFamily="-112" charset="-128"/>
              </a:rPr>
              <a:t>, 20</a:t>
            </a:r>
            <a:r>
              <a:rPr lang="el-GR" baseline="30000" dirty="0">
                <a:ea typeface="ＭＳ Ｐゴシック" pitchFamily="-112" charset="-128"/>
              </a:rPr>
              <a:t>ου</a:t>
            </a:r>
            <a:r>
              <a:rPr lang="el-GR" dirty="0">
                <a:ea typeface="ＭＳ Ｐゴシック" pitchFamily="-112" charset="-128"/>
              </a:rPr>
              <a:t> Κεφαλαίου</a:t>
            </a:r>
          </a:p>
          <a:p>
            <a:pPr algn="ctr" eaLnBrk="1" hangingPunct="1">
              <a:buNone/>
            </a:pPr>
            <a:endParaRPr lang="el-GR" dirty="0">
              <a:ea typeface="ＭＳ Ｐゴシック" pitchFamily="-112" charset="-128"/>
            </a:endParaRPr>
          </a:p>
          <a:p>
            <a:pPr algn="ctr" eaLnBrk="1" hangingPunct="1">
              <a:buNone/>
            </a:pPr>
            <a:r>
              <a:rPr lang="el-GR" dirty="0">
                <a:ea typeface="ＭＳ Ｐゴシック" pitchFamily="-112" charset="-128"/>
              </a:rPr>
              <a:t>Ερωτήσεις?</a:t>
            </a:r>
            <a:endParaRPr lang="en-US" dirty="0">
              <a:ea typeface="ＭＳ Ｐゴシック" pitchFamily="-112" charset="-128"/>
            </a:endParaRPr>
          </a:p>
        </p:txBody>
      </p:sp>
      <p:sp>
        <p:nvSpPr>
          <p:cNvPr id="67589" name="Rectangle 4"/>
          <p:cNvSpPr>
            <a:spLocks noChangeArrowheads="1"/>
          </p:cNvSpPr>
          <p:nvPr/>
        </p:nvSpPr>
        <p:spPr bwMode="auto">
          <a:xfrm>
            <a:off x="0" y="0"/>
            <a:ext cx="222250" cy="274638"/>
          </a:xfrm>
          <a:prstGeom prst="rect">
            <a:avLst/>
          </a:prstGeom>
          <a:noFill/>
          <a:ln w="9525">
            <a:noFill/>
            <a:miter lim="800000"/>
            <a:headEnd/>
            <a:tailEnd/>
          </a:ln>
        </p:spPr>
        <p:txBody>
          <a:bodyPr wrap="none" anchor="ctr">
            <a:spAutoFit/>
          </a:bodyPr>
          <a:lstStyle/>
          <a:p>
            <a:pPr defTabSz="914400"/>
            <a:r>
              <a:rPr lang="en-US" sz="1200">
                <a:solidFill>
                  <a:prstClr val="black"/>
                </a:solidFill>
                <a:latin typeface="Times New Roman" pitchFamily="-112" charset="0"/>
                <a:ea typeface="MS Mincho" pitchFamily="49" charset="-128"/>
                <a:cs typeface="Arial Unicode MS" pitchFamily="-112" charset="0"/>
              </a:rPr>
              <a:t> </a:t>
            </a:r>
            <a:endParaRPr lang="en-US">
              <a:solidFill>
                <a:prstClr val="black"/>
              </a:solidFill>
              <a:latin typeface="Arial" charset="0"/>
              <a:ea typeface="MS Mincho" pitchFamily="49" charset="-128"/>
              <a:cs typeface="Arial Unicode MS" pitchFamily="-112" charset="0"/>
            </a:endParaRPr>
          </a:p>
        </p:txBody>
      </p:sp>
      <p:sp>
        <p:nvSpPr>
          <p:cNvPr id="67590" name="Rectangle 5"/>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a:solidFill>
                  <a:prstClr val="black"/>
                </a:solidFill>
                <a:latin typeface="Times New Roman" pitchFamily="-112" charset="0"/>
                <a:ea typeface="ＭＳ Ｐゴシック"/>
                <a:cs typeface="Times New Roman" pitchFamily="-112" charset="0"/>
              </a:rPr>
              <a:t> </a:t>
            </a:r>
            <a:r>
              <a:rPr lang="en-US" altLang="ja-JP" sz="1100">
                <a:solidFill>
                  <a:prstClr val="black"/>
                </a:solidFill>
                <a:latin typeface="Lucida Sans" pitchFamily="-112" charset="0"/>
                <a:ea typeface="ＭＳ Ｐゴシック"/>
                <a:cs typeface="Times New Roman" pitchFamily="-112" charset="0"/>
              </a:rPr>
              <a:t> </a:t>
            </a:r>
            <a:endParaRPr lang="en-US" altLang="ja-JP">
              <a:solidFill>
                <a:prstClr val="black"/>
              </a:solidFill>
              <a:latin typeface="Arial" charset="0"/>
              <a:ea typeface="ＭＳ Ｐゴシック"/>
              <a:cs typeface="Times New Roman" pitchFamily="-112" charset="0"/>
            </a:endParaRPr>
          </a:p>
        </p:txBody>
      </p:sp>
      <p:sp>
        <p:nvSpPr>
          <p:cNvPr id="67591" name="Rectangle 6"/>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a:solidFill>
                  <a:prstClr val="black"/>
                </a:solidFill>
                <a:latin typeface="Times New Roman" pitchFamily="-112" charset="0"/>
                <a:ea typeface="ＭＳ Ｐゴシック"/>
                <a:cs typeface="Times New Roman" pitchFamily="-112" charset="0"/>
              </a:rPr>
              <a:t> </a:t>
            </a:r>
            <a:r>
              <a:rPr lang="en-US" altLang="ja-JP" sz="1100">
                <a:solidFill>
                  <a:prstClr val="black"/>
                </a:solidFill>
                <a:latin typeface="Lucida Sans" pitchFamily="-112" charset="0"/>
                <a:ea typeface="ＭＳ Ｐゴシック"/>
                <a:cs typeface="Times New Roman" pitchFamily="-112" charset="0"/>
              </a:rPr>
              <a:t> </a:t>
            </a:r>
            <a:endParaRPr lang="en-US" altLang="ja-JP">
              <a:solidFill>
                <a:prstClr val="black"/>
              </a:solidFill>
              <a:latin typeface="Arial" charset="0"/>
              <a:ea typeface="ＭＳ Ｐゴシック"/>
              <a:cs typeface="Times New Roman" pitchFamily="-112" charset="0"/>
            </a:endParaRPr>
          </a:p>
        </p:txBody>
      </p:sp>
      <p:sp>
        <p:nvSpPr>
          <p:cNvPr id="7" name="TextBox 6"/>
          <p:cNvSpPr txBox="1"/>
          <p:nvPr/>
        </p:nvSpPr>
        <p:spPr>
          <a:xfrm>
            <a:off x="539552" y="5373216"/>
            <a:ext cx="7488832" cy="646331"/>
          </a:xfrm>
          <a:prstGeom prst="rect">
            <a:avLst/>
          </a:prstGeom>
          <a:noFill/>
        </p:spPr>
        <p:txBody>
          <a:bodyPr wrap="square" rtlCol="0">
            <a:spAutoFit/>
          </a:bodyPr>
          <a:lstStyle/>
          <a:p>
            <a:pPr eaLnBrk="1" hangingPunct="1"/>
            <a:r>
              <a:rPr lang="el-GR" sz="1200" i="1" dirty="0">
                <a:solidFill>
                  <a:schemeClr val="accent5">
                    <a:lumMod val="75000"/>
                  </a:schemeClr>
                </a:solidFill>
                <a:latin typeface="+mn-lt"/>
                <a:ea typeface="ＭＳ Ｐゴシック" pitchFamily="-112" charset="-128"/>
              </a:rPr>
              <a:t>Χρησιμοποιήθηκε κάποιο υλικό από:</a:t>
            </a:r>
          </a:p>
          <a:p>
            <a:pPr eaLnBrk="1" hangingPunct="1">
              <a:buFont typeface="Wingdings" pitchFamily="2" charset="2"/>
              <a:buChar char="ü"/>
            </a:pPr>
            <a:r>
              <a:rPr lang="en-US" sz="1200" i="1" dirty="0" err="1">
                <a:solidFill>
                  <a:schemeClr val="accent5">
                    <a:lumMod val="75000"/>
                  </a:schemeClr>
                </a:solidFill>
                <a:latin typeface="+mn-lt"/>
                <a:ea typeface="ＭＳ Ｐゴシック" pitchFamily="-112" charset="-128"/>
              </a:rPr>
              <a:t>Pandu</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Nayak</a:t>
            </a:r>
            <a:r>
              <a:rPr lang="en-US" sz="1200" i="1" dirty="0">
                <a:solidFill>
                  <a:schemeClr val="accent5">
                    <a:lumMod val="75000"/>
                  </a:schemeClr>
                </a:solidFill>
                <a:latin typeface="+mn-lt"/>
                <a:ea typeface="ＭＳ Ｐゴシック" pitchFamily="-112" charset="-128"/>
              </a:rPr>
              <a:t> and </a:t>
            </a:r>
            <a:r>
              <a:rPr lang="en-US" sz="1200" i="1" dirty="0" err="1">
                <a:solidFill>
                  <a:schemeClr val="accent5">
                    <a:lumMod val="75000"/>
                  </a:schemeClr>
                </a:solidFill>
                <a:latin typeface="+mn-lt"/>
                <a:ea typeface="ＭＳ Ｐゴシック" pitchFamily="-112" charset="-128"/>
              </a:rPr>
              <a:t>Prabhakar</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Raghavan</a:t>
            </a:r>
            <a:r>
              <a:rPr lang="el-GR" sz="1200" i="1" dirty="0">
                <a:solidFill>
                  <a:schemeClr val="accent5">
                    <a:lumMod val="75000"/>
                  </a:schemeClr>
                </a:solidFill>
                <a:latin typeface="+mn-lt"/>
                <a:ea typeface="ＭＳ Ｐゴシック" pitchFamily="-112" charset="-128"/>
              </a:rPr>
              <a:t>, </a:t>
            </a:r>
            <a:r>
              <a:rPr lang="en-US" sz="1200" i="1" dirty="0">
                <a:solidFill>
                  <a:schemeClr val="accent5">
                    <a:lumMod val="75000"/>
                  </a:schemeClr>
                </a:solidFill>
                <a:latin typeface="+mn-lt"/>
                <a:ea typeface="ＭＳ Ｐゴシック" pitchFamily="-112" charset="-128"/>
              </a:rPr>
              <a:t>CS276</a:t>
            </a:r>
            <a:r>
              <a:rPr lang="el-GR" sz="1200" i="1" dirty="0">
                <a:solidFill>
                  <a:schemeClr val="accent5">
                    <a:lumMod val="75000"/>
                  </a:schemeClr>
                </a:solidFill>
                <a:latin typeface="+mn-lt"/>
                <a:ea typeface="ＭＳ Ｐゴシック" pitchFamily="-112" charset="-128"/>
              </a:rPr>
              <a:t>:</a:t>
            </a:r>
            <a:r>
              <a:rPr lang="en-US" sz="1200" i="1" dirty="0">
                <a:solidFill>
                  <a:schemeClr val="accent5">
                    <a:lumMod val="75000"/>
                  </a:schemeClr>
                </a:solidFill>
                <a:latin typeface="+mn-lt"/>
                <a:ea typeface="ＭＳ Ｐゴシック" pitchFamily="-112" charset="-128"/>
              </a:rPr>
              <a:t>Information Retrieval and Web Search</a:t>
            </a:r>
            <a:r>
              <a:rPr lang="el-GR" sz="1200" i="1" dirty="0">
                <a:solidFill>
                  <a:schemeClr val="accent5">
                    <a:lumMod val="75000"/>
                  </a:schemeClr>
                </a:solidFill>
                <a:latin typeface="+mn-lt"/>
                <a:ea typeface="ＭＳ Ｐゴシック" pitchFamily="-112" charset="-128"/>
              </a:rPr>
              <a:t> (</a:t>
            </a:r>
            <a:r>
              <a:rPr lang="en-US" sz="1200" i="1" dirty="0">
                <a:solidFill>
                  <a:schemeClr val="accent5">
                    <a:lumMod val="75000"/>
                  </a:schemeClr>
                </a:solidFill>
                <a:latin typeface="+mn-lt"/>
                <a:ea typeface="ＭＳ Ｐゴシック" pitchFamily="-112" charset="-128"/>
              </a:rPr>
              <a:t>Stanford)</a:t>
            </a:r>
          </a:p>
          <a:p>
            <a:pPr>
              <a:buFont typeface="Wingdings" pitchFamily="2" charset="2"/>
              <a:buChar char="ü"/>
            </a:pPr>
            <a:r>
              <a:rPr lang="en-US" sz="1200" i="1" dirty="0" err="1">
                <a:solidFill>
                  <a:schemeClr val="accent5">
                    <a:lumMod val="75000"/>
                  </a:schemeClr>
                </a:solidFill>
                <a:latin typeface="+mn-lt"/>
                <a:ea typeface="ＭＳ Ｐゴシック" pitchFamily="-112" charset="-128"/>
              </a:rPr>
              <a:t>Hinrich</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Schütze</a:t>
            </a:r>
            <a:r>
              <a:rPr lang="en-US" sz="1200" i="1" dirty="0">
                <a:solidFill>
                  <a:schemeClr val="accent5">
                    <a:lumMod val="75000"/>
                  </a:schemeClr>
                </a:solidFill>
                <a:latin typeface="+mn-lt"/>
                <a:ea typeface="ＭＳ Ｐゴシック" pitchFamily="-112" charset="-128"/>
              </a:rPr>
              <a:t> and Christina </a:t>
            </a:r>
            <a:r>
              <a:rPr lang="en-US" sz="1200" i="1" dirty="0" err="1">
                <a:solidFill>
                  <a:schemeClr val="accent5">
                    <a:lumMod val="75000"/>
                  </a:schemeClr>
                </a:solidFill>
                <a:latin typeface="+mn-lt"/>
                <a:ea typeface="ＭＳ Ｐゴシック" pitchFamily="-112" charset="-128"/>
              </a:rPr>
              <a:t>Lioma</a:t>
            </a:r>
            <a:r>
              <a:rPr lang="en-US" sz="1200" i="1" dirty="0">
                <a:solidFill>
                  <a:schemeClr val="accent5">
                    <a:lumMod val="75000"/>
                  </a:schemeClr>
                </a:solidFill>
                <a:latin typeface="+mn-lt"/>
                <a:ea typeface="ＭＳ Ｐゴシック" pitchFamily="-112" charset="-128"/>
              </a:rPr>
              <a:t>, Stuttgart IIR class</a:t>
            </a:r>
            <a:endParaRPr lang="el-GR" sz="1200" i="1" dirty="0">
              <a:solidFill>
                <a:schemeClr val="accent5">
                  <a:lumMod val="75000"/>
                </a:schemeClr>
              </a:solidFill>
              <a:latin typeface="+mn-lt"/>
              <a:ea typeface="ＭＳ Ｐゴシック" pitchFamily="-112" charset="-128"/>
            </a:endParaRPr>
          </a:p>
        </p:txBody>
      </p:sp>
      <p:sp>
        <p:nvSpPr>
          <p:cNvPr id="8" name="Slide Number Placeholder 7"/>
          <p:cNvSpPr>
            <a:spLocks noGrp="1"/>
          </p:cNvSpPr>
          <p:nvPr>
            <p:ph type="sldNum" sz="quarter" idx="12"/>
          </p:nvPr>
        </p:nvSpPr>
        <p:spPr/>
        <p:txBody>
          <a:bodyPr/>
          <a:lstStyle/>
          <a:p>
            <a:fld id="{0ED9190B-40F4-4D14-B8A7-A8F5BA31F2B1}" type="slidenum">
              <a:rPr lang="en-US" smtClean="0"/>
              <a:pPr/>
              <a:t>78</a:t>
            </a:fld>
            <a:endParaRPr lang="en-US"/>
          </a:p>
        </p:txBody>
      </p:sp>
    </p:spTree>
    <p:extLst>
      <p:ext uri="{BB962C8B-B14F-4D97-AF65-F5344CB8AC3E}">
        <p14:creationId xmlns:p14="http://schemas.microsoft.com/office/powerpoint/2010/main" val="116963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29381"/>
            <a:ext cx="8229600" cy="1143000"/>
          </a:xfrm>
        </p:spPr>
        <p:txBody>
          <a:bodyPr>
            <a:normAutofit/>
          </a:bodyPr>
          <a:lstStyle/>
          <a:p>
            <a:r>
              <a:rPr lang="en-US" dirty="0">
                <a:solidFill>
                  <a:schemeClr val="accent6">
                    <a:lumMod val="75000"/>
                  </a:schemeClr>
                </a:solidFill>
              </a:rPr>
              <a:t>Web: I</a:t>
            </a:r>
            <a:r>
              <a:rPr lang="el-GR" dirty="0" err="1">
                <a:solidFill>
                  <a:schemeClr val="accent6">
                    <a:lumMod val="75000"/>
                  </a:schemeClr>
                </a:solidFill>
              </a:rPr>
              <a:t>στορία</a:t>
            </a:r>
            <a:endParaRPr lang="el-GR"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8</a:t>
            </a:fld>
            <a:endParaRPr lang="el-GR" dirty="0"/>
          </a:p>
        </p:txBody>
      </p:sp>
      <p:sp>
        <p:nvSpPr>
          <p:cNvPr id="7" name="TextBox 6"/>
          <p:cNvSpPr txBox="1"/>
          <p:nvPr/>
        </p:nvSpPr>
        <p:spPr>
          <a:xfrm>
            <a:off x="1447800" y="4191000"/>
            <a:ext cx="6934200" cy="1015663"/>
          </a:xfrm>
          <a:prstGeom prst="rect">
            <a:avLst/>
          </a:prstGeom>
          <a:noFill/>
        </p:spPr>
        <p:txBody>
          <a:bodyPr wrap="square" rtlCol="0">
            <a:spAutoFit/>
          </a:bodyPr>
          <a:lstStyle/>
          <a:p>
            <a:r>
              <a:rPr lang="en-GB" sz="2000" dirty="0">
                <a:latin typeface="+mn-lt"/>
              </a:rPr>
              <a:t>2016 ACM Turing Award</a:t>
            </a:r>
          </a:p>
          <a:p>
            <a:r>
              <a:rPr lang="en-GB" sz="2000" dirty="0">
                <a:latin typeface="+mn-lt"/>
              </a:rPr>
              <a:t>Time’s magazine list of the 100 most influential people of the 20</a:t>
            </a:r>
            <a:r>
              <a:rPr lang="en-GB" sz="2000" baseline="30000" dirty="0">
                <a:latin typeface="+mn-lt"/>
              </a:rPr>
              <a:t>th</a:t>
            </a:r>
            <a:r>
              <a:rPr lang="en-GB" sz="2000" dirty="0">
                <a:latin typeface="+mn-lt"/>
              </a:rPr>
              <a:t> century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00200"/>
            <a:ext cx="2933521" cy="1952625"/>
          </a:xfrm>
          <a:prstGeom prst="rect">
            <a:avLst/>
          </a:prstGeom>
        </p:spPr>
      </p:pic>
    </p:spTree>
    <p:extLst>
      <p:ext uri="{BB962C8B-B14F-4D97-AF65-F5344CB8AC3E}">
        <p14:creationId xmlns:p14="http://schemas.microsoft.com/office/powerpoint/2010/main" val="24815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62479" y="2438400"/>
            <a:ext cx="4501306" cy="3712073"/>
          </a:xfrm>
          <a:prstGeom prst="rect">
            <a:avLst/>
          </a:prstGeom>
          <a:noFill/>
          <a:ln w="9525">
            <a:noFill/>
            <a:miter lim="800000"/>
            <a:headEnd/>
            <a:tailEnd/>
          </a:ln>
        </p:spPr>
      </p:pic>
      <p:sp>
        <p:nvSpPr>
          <p:cNvPr id="8" name="Title 1"/>
          <p:cNvSpPr txBox="1">
            <a:spLocks/>
          </p:cNvSpPr>
          <p:nvPr/>
        </p:nvSpPr>
        <p:spPr bwMode="auto">
          <a:xfrm>
            <a:off x="374848" y="152400"/>
            <a:ext cx="82296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4000" kern="1200">
                <a:solidFill>
                  <a:schemeClr val="tx1"/>
                </a:solidFill>
                <a:latin typeface="+mj-lt"/>
                <a:ea typeface="ＭＳ Ｐゴシック" pitchFamily="-65" charset="-128"/>
                <a:cs typeface="ＭＳ Ｐゴシック" pitchFamily="-65" charset="-128"/>
              </a:defRPr>
            </a:lvl1pPr>
            <a:lvl2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5pPr>
            <a:lvl6pPr marL="4572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6pPr>
            <a:lvl7pPr marL="9144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7pPr>
            <a:lvl8pPr marL="13716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8pPr>
            <a:lvl9pPr marL="18288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9pPr>
          </a:lstStyle>
          <a:p>
            <a:pPr algn="ctr"/>
            <a:r>
              <a:rPr lang="el-GR" dirty="0">
                <a:solidFill>
                  <a:schemeClr val="accent6">
                    <a:lumMod val="75000"/>
                  </a:schemeClr>
                </a:solidFill>
              </a:rPr>
              <a:t>Εύρεση Πληροφορίας</a:t>
            </a:r>
          </a:p>
        </p:txBody>
      </p:sp>
      <p:sp>
        <p:nvSpPr>
          <p:cNvPr id="2" name="TextBox 1"/>
          <p:cNvSpPr txBox="1"/>
          <p:nvPr/>
        </p:nvSpPr>
        <p:spPr>
          <a:xfrm>
            <a:off x="304800" y="1191716"/>
            <a:ext cx="8229600" cy="830997"/>
          </a:xfrm>
          <a:prstGeom prst="rect">
            <a:avLst/>
          </a:prstGeom>
          <a:noFill/>
        </p:spPr>
        <p:txBody>
          <a:bodyPr wrap="square" rtlCol="0">
            <a:spAutoFit/>
          </a:bodyPr>
          <a:lstStyle/>
          <a:p>
            <a:r>
              <a:rPr lang="el-GR" dirty="0">
                <a:latin typeface="+mn-lt"/>
              </a:rPr>
              <a:t>Πρώτη προσπάθεια: </a:t>
            </a:r>
            <a:r>
              <a:rPr lang="el-GR" dirty="0">
                <a:solidFill>
                  <a:schemeClr val="tx2">
                    <a:lumMod val="60000"/>
                    <a:lumOff val="40000"/>
                  </a:schemeClr>
                </a:solidFill>
                <a:latin typeface="+mn-lt"/>
              </a:rPr>
              <a:t>Ευρετήρια (κατάλογοι) </a:t>
            </a:r>
            <a:r>
              <a:rPr lang="el-GR" dirty="0">
                <a:latin typeface="+mn-lt"/>
              </a:rPr>
              <a:t>που τα διατηρούν  άνθρωποι (μη αυτοματοποιημένα)</a:t>
            </a:r>
          </a:p>
        </p:txBody>
      </p:sp>
      <p:sp>
        <p:nvSpPr>
          <p:cNvPr id="3" name="TextBox 2"/>
          <p:cNvSpPr txBox="1"/>
          <p:nvPr/>
        </p:nvSpPr>
        <p:spPr>
          <a:xfrm>
            <a:off x="228600" y="2080514"/>
            <a:ext cx="3130352" cy="369332"/>
          </a:xfrm>
          <a:prstGeom prst="rect">
            <a:avLst/>
          </a:prstGeom>
          <a:noFill/>
        </p:spPr>
        <p:txBody>
          <a:bodyPr wrap="square" rtlCol="0">
            <a:spAutoFit/>
          </a:bodyPr>
          <a:lstStyle/>
          <a:p>
            <a:pPr algn="just" fontAlgn="auto">
              <a:spcBef>
                <a:spcPts val="0"/>
              </a:spcBef>
              <a:spcAft>
                <a:spcPts val="0"/>
              </a:spcAft>
              <a:defRPr/>
            </a:pPr>
            <a:r>
              <a:rPr lang="en-US" sz="1800" dirty="0">
                <a:solidFill>
                  <a:schemeClr val="tx2">
                    <a:lumMod val="50000"/>
                  </a:schemeClr>
                </a:solidFill>
                <a:latin typeface="+mn-lt"/>
              </a:rPr>
              <a:t> DMOZ - Open Directory Project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1070" y="2449846"/>
            <a:ext cx="3474720" cy="2171700"/>
          </a:xfrm>
          <a:prstGeom prst="rect">
            <a:avLst/>
          </a:prstGeom>
        </p:spPr>
      </p:pic>
      <p:sp>
        <p:nvSpPr>
          <p:cNvPr id="6" name="TextBox 5"/>
          <p:cNvSpPr txBox="1"/>
          <p:nvPr/>
        </p:nvSpPr>
        <p:spPr>
          <a:xfrm>
            <a:off x="5334000" y="4800600"/>
            <a:ext cx="3200400" cy="646331"/>
          </a:xfrm>
          <a:prstGeom prst="rect">
            <a:avLst/>
          </a:prstGeom>
          <a:noFill/>
        </p:spPr>
        <p:txBody>
          <a:bodyPr wrap="square" rtlCol="0">
            <a:spAutoFit/>
          </a:bodyPr>
          <a:lstStyle/>
          <a:p>
            <a:r>
              <a:rPr lang="en-US" sz="1800" dirty="0">
                <a:latin typeface="+mn-lt"/>
              </a:rPr>
              <a:t>As of Mar 17, 2017, dmoz.org is no longer available.</a:t>
            </a:r>
            <a:endParaRPr lang="el-GR" sz="1800" dirty="0">
              <a:latin typeface="+mn-lt"/>
            </a:endParaRPr>
          </a:p>
        </p:txBody>
      </p:sp>
    </p:spTree>
    <p:extLst>
      <p:ext uri="{BB962C8B-B14F-4D97-AF65-F5344CB8AC3E}">
        <p14:creationId xmlns:p14="http://schemas.microsoft.com/office/powerpoint/2010/main" val="458455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32409</TotalTime>
  <Words>4277</Words>
  <Application>Microsoft Office PowerPoint</Application>
  <PresentationFormat>Προβολή στην οθόνη (4:3)</PresentationFormat>
  <Paragraphs>597</Paragraphs>
  <Slides>78</Slides>
  <Notes>27</Notes>
  <HiddenSlides>0</HiddenSlides>
  <MMClips>0</MMClips>
  <ScaleCrop>false</ScaleCrop>
  <HeadingPairs>
    <vt:vector size="8" baseType="variant">
      <vt:variant>
        <vt:lpstr>Γραμματοσειρές που χρησιμοποιούνται</vt:lpstr>
      </vt:variant>
      <vt:variant>
        <vt:i4>12</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78</vt:i4>
      </vt:variant>
    </vt:vector>
  </HeadingPairs>
  <TitlesOfParts>
    <vt:vector size="94" baseType="lpstr">
      <vt:lpstr>Arial</vt:lpstr>
      <vt:lpstr>Calibri</vt:lpstr>
      <vt:lpstr>Calibri Light</vt:lpstr>
      <vt:lpstr>Comic Sans MS</vt:lpstr>
      <vt:lpstr>Courier New</vt:lpstr>
      <vt:lpstr>Gill Sans MT</vt:lpstr>
      <vt:lpstr>Lucida Sans</vt:lpstr>
      <vt:lpstr>Rockwell</vt:lpstr>
      <vt:lpstr>Tahoma</vt:lpstr>
      <vt:lpstr>Times</vt:lpstr>
      <vt:lpstr>Times New Roman</vt:lpstr>
      <vt:lpstr>Wingdings</vt:lpstr>
      <vt:lpstr>Office Theme</vt:lpstr>
      <vt:lpstr>1_Office Theme</vt:lpstr>
      <vt:lpstr>2_Office Theme</vt:lpstr>
      <vt:lpstr>Document</vt:lpstr>
      <vt:lpstr>Παρουσίαση του PowerPoint</vt:lpstr>
      <vt:lpstr>Τι θα δούμε σήμερα</vt:lpstr>
      <vt:lpstr>Web: τι είναι</vt:lpstr>
      <vt:lpstr>Web: η δομή του</vt:lpstr>
      <vt:lpstr>Web: Ιστορία</vt:lpstr>
      <vt:lpstr>Web: Iστορία</vt:lpstr>
      <vt:lpstr>Web: Ιστορία</vt:lpstr>
      <vt:lpstr>Web: Iστορία</vt:lpstr>
      <vt:lpstr>Παρουσίαση του PowerPoint</vt:lpstr>
      <vt:lpstr>Παρουσίαση του PowerPoint</vt:lpstr>
      <vt:lpstr>Παρουσίαση του PowerPoint</vt:lpstr>
      <vt:lpstr>Παρουσίαση του PowerPoint</vt:lpstr>
      <vt:lpstr>Εύρεση Πληροφορίας</vt:lpstr>
      <vt:lpstr>Εύρεση Πληροφορίας</vt:lpstr>
      <vt:lpstr>The three models of satisfying information needs</vt:lpstr>
      <vt:lpstr>Παρουσίαση του PowerPoint</vt:lpstr>
      <vt:lpstr>Παρουσίαση του PowerPoint</vt:lpstr>
      <vt:lpstr>Will LLP generation models replace search?  Or,  will enhance it?</vt:lpstr>
      <vt:lpstr>Παρουσίαση του PowerPoint</vt:lpstr>
      <vt:lpstr>Παρουσίαση του PowerPoint</vt:lpstr>
      <vt:lpstr>Παρουσίαση του PowerPoint</vt:lpstr>
      <vt:lpstr>Αναζήτηση στο Web: βασικά σημεία</vt:lpstr>
      <vt:lpstr>Δυναμικές και στατικές σελίδες</vt:lpstr>
      <vt:lpstr>Η συλλογή εγγράφων του Web</vt:lpstr>
      <vt:lpstr>Ο γράφος του Web</vt:lpstr>
      <vt:lpstr>Ο γράφος του Web</vt:lpstr>
      <vt:lpstr>Ο γράφος του Web</vt:lpstr>
      <vt:lpstr>Ο γράφος του Web</vt:lpstr>
      <vt:lpstr>Ο γράφος του Web</vt:lpstr>
      <vt:lpstr>Κείμενο Άγκυρας</vt:lpstr>
      <vt:lpstr>Σημασία των συνδέσεων</vt:lpstr>
      <vt:lpstr>Κείμενο Άγκυρας</vt:lpstr>
      <vt:lpstr>Κείμενο Άγκυρας</vt:lpstr>
      <vt:lpstr>Κείμενο Άγκυρας στο Ευρετήριο</vt:lpstr>
      <vt:lpstr>Google Bombs</vt:lpstr>
      <vt:lpstr>Κείμενο Άγκυρας</vt:lpstr>
      <vt:lpstr>Υπόθεση  2: annotation of target</vt:lpstr>
      <vt:lpstr>Search Engine Anatomy*</vt:lpstr>
      <vt:lpstr>Τι θα δούμε σήμερα</vt:lpstr>
      <vt:lpstr>ΟΙ ΧΡΗΣΤΕΣ </vt:lpstr>
      <vt:lpstr>Ανάγκες Χρηστών</vt:lpstr>
      <vt:lpstr>Ανάγκες Χρηστών</vt:lpstr>
      <vt:lpstr>Ανάγκες Χρηστών</vt:lpstr>
      <vt:lpstr>Typing Queries: παραδείγματα</vt:lpstr>
      <vt:lpstr>Ανάγκες Χρηστών</vt:lpstr>
      <vt:lpstr>Πόσα αποτελέσματα βλέπουν οι χρήστες</vt:lpstr>
      <vt:lpstr>Παρουσίαση του PowerPoint</vt:lpstr>
      <vt:lpstr>Τι ψάχνουν;</vt:lpstr>
      <vt:lpstr>Πως μπορούμε να καταλάβουμε τις προθέσεις (intent) του χρήστη;</vt:lpstr>
      <vt:lpstr>Γεωγραφικό Περιεχόμενο</vt:lpstr>
      <vt:lpstr>Παρουσίαση του PowerPoint</vt:lpstr>
      <vt:lpstr>Χρήση context</vt:lpstr>
      <vt:lpstr>Τι άλλο θα δούμε</vt:lpstr>
      <vt:lpstr>ΔΙΑΦΗΜΙΣΕΙΣ </vt:lpstr>
      <vt:lpstr>Διαφημίσεις</vt:lpstr>
      <vt:lpstr>Ιστορία</vt:lpstr>
      <vt:lpstr>Διαφημίσεις στο Goto</vt:lpstr>
      <vt:lpstr>Διαφημίσεις στο Goto</vt:lpstr>
      <vt:lpstr>Διαφημίσεις</vt:lpstr>
      <vt:lpstr>Παρουσίαση του PowerPoint</vt:lpstr>
      <vt:lpstr>Παρουσίαση του PowerPoint</vt:lpstr>
      <vt:lpstr>Παρουσίαση του PowerPoint</vt:lpstr>
      <vt:lpstr>Παρουσίαση του PowerPoint</vt:lpstr>
      <vt:lpstr>Διαφημίσεις</vt:lpstr>
      <vt:lpstr>Διαφημίσεις</vt:lpstr>
      <vt:lpstr>Διάταξη διαφημίσεων</vt:lpstr>
      <vt:lpstr>Διάταξη διαφημίσεων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Google adds options</vt:lpstr>
      <vt:lpstr>Google search options</vt:lpstr>
      <vt:lpstr>SERP Layout</vt:lpstr>
      <vt:lpstr>Παρουσίαση του PowerPoint</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dc:title>
  <dc:creator>EP</dc:creator>
  <cp:lastModifiedBy>EVANGELIA PITOURA</cp:lastModifiedBy>
  <cp:revision>963</cp:revision>
  <cp:lastPrinted>2011-04-04T04:19:57Z</cp:lastPrinted>
  <dcterms:created xsi:type="dcterms:W3CDTF">2011-04-01T01:43:31Z</dcterms:created>
  <dcterms:modified xsi:type="dcterms:W3CDTF">2023-05-16T13:26:34Z</dcterms:modified>
</cp:coreProperties>
</file>