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9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64"/>
  </p:notesMasterIdLst>
  <p:handoutMasterIdLst>
    <p:handoutMasterId r:id="rId65"/>
  </p:handoutMasterIdLst>
  <p:sldIdLst>
    <p:sldId id="675" r:id="rId2"/>
    <p:sldId id="885" r:id="rId3"/>
    <p:sldId id="745" r:id="rId4"/>
    <p:sldId id="757" r:id="rId5"/>
    <p:sldId id="837" r:id="rId6"/>
    <p:sldId id="838" r:id="rId7"/>
    <p:sldId id="859" r:id="rId8"/>
    <p:sldId id="759" r:id="rId9"/>
    <p:sldId id="879" r:id="rId10"/>
    <p:sldId id="880" r:id="rId11"/>
    <p:sldId id="878" r:id="rId12"/>
    <p:sldId id="881" r:id="rId13"/>
    <p:sldId id="883" r:id="rId14"/>
    <p:sldId id="908" r:id="rId15"/>
    <p:sldId id="882" r:id="rId16"/>
    <p:sldId id="877" r:id="rId17"/>
    <p:sldId id="884" r:id="rId18"/>
    <p:sldId id="840" r:id="rId19"/>
    <p:sldId id="750" r:id="rId20"/>
    <p:sldId id="751" r:id="rId21"/>
    <p:sldId id="841" r:id="rId22"/>
    <p:sldId id="763" r:id="rId23"/>
    <p:sldId id="752" r:id="rId24"/>
    <p:sldId id="842" r:id="rId25"/>
    <p:sldId id="766" r:id="rId26"/>
    <p:sldId id="754" r:id="rId27"/>
    <p:sldId id="843" r:id="rId28"/>
    <p:sldId id="844" r:id="rId29"/>
    <p:sldId id="845" r:id="rId30"/>
    <p:sldId id="846" r:id="rId31"/>
    <p:sldId id="847" r:id="rId32"/>
    <p:sldId id="848" r:id="rId33"/>
    <p:sldId id="849" r:id="rId34"/>
    <p:sldId id="850" r:id="rId35"/>
    <p:sldId id="900" r:id="rId36"/>
    <p:sldId id="901" r:id="rId37"/>
    <p:sldId id="902" r:id="rId38"/>
    <p:sldId id="851" r:id="rId39"/>
    <p:sldId id="852" r:id="rId40"/>
    <p:sldId id="903" r:id="rId41"/>
    <p:sldId id="853" r:id="rId42"/>
    <p:sldId id="854" r:id="rId43"/>
    <p:sldId id="904" r:id="rId44"/>
    <p:sldId id="857" r:id="rId45"/>
    <p:sldId id="860" r:id="rId46"/>
    <p:sldId id="861" r:id="rId47"/>
    <p:sldId id="862" r:id="rId48"/>
    <p:sldId id="875" r:id="rId49"/>
    <p:sldId id="863" r:id="rId50"/>
    <p:sldId id="864" r:id="rId51"/>
    <p:sldId id="865" r:id="rId52"/>
    <p:sldId id="866" r:id="rId53"/>
    <p:sldId id="867" r:id="rId54"/>
    <p:sldId id="868" r:id="rId55"/>
    <p:sldId id="869" r:id="rId56"/>
    <p:sldId id="906" r:id="rId57"/>
    <p:sldId id="870" r:id="rId58"/>
    <p:sldId id="871" r:id="rId59"/>
    <p:sldId id="905" r:id="rId60"/>
    <p:sldId id="872" r:id="rId61"/>
    <p:sldId id="873" r:id="rId62"/>
    <p:sldId id="874" r:id="rId63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FF9966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0" autoAdjust="0"/>
    <p:restoredTop sz="81874" autoAdjust="0"/>
  </p:normalViewPr>
  <p:slideViewPr>
    <p:cSldViewPr>
      <p:cViewPr varScale="1">
        <p:scale>
          <a:sx n="103" d="100"/>
          <a:sy n="103" d="100"/>
        </p:scale>
        <p:origin x="18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88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19:46.29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198 9 176,'0'0'832,"-100"0"-440,64-2-392,5-2-200,0 2-1000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6:49.6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4841,'0'0'3849,"64"0"-5265,-28 0-433</inkml:trace>
  <inkml:trace contextRef="#ctx0" brushRef="#br0" timeOffset="1">482 16 4721,'0'0'1152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5.8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5313,'0'0'1104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27:16.2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5209,'0'0'4753,"0"2"-6201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32:11.7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7034,'0'0'1592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1.73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62 225 856,'0'0'1841,"-5"-15"-1376,-32-126 1271,36 134-1593,-2-5 376,0 0-1,-1 0 0,-5-13 1,9 59-360,6 12-77,2 0 1,26 83 0,-18-75 1,2 6 91,12 49-115,-28-95-87,1 0 0,-2 0 0,0 0 0,-1 0 0,-2 27 0,1-37-66,0-1 0,0 1 0,0-1 1,-1 1-1,1-1 0,-1 0 0,0 0 0,0 1 0,0-1 0,0-1 0,-1 1 1,-4 5-1,-1-1-729,-1 0 0,-17 11 0,-5-2-2800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2.3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80 126 4481,'0'0'1351,"-8"17"-1318,-29 57-9,31-61 41,1 1 0,0-1 0,0 1 0,2 0 0,-4 28 0,4-22 20,8-167 1019,-1 129-1109,0-1 0,1 1-1,1 1 1,1-1 0,1 1 0,11-21-1,4-6-47,-22 43 57,-1 0 0,1 0 0,0 1 0,0-1 0,0 0 0,0 1 1,0-1-1,0 1 0,0-1 0,0 1 0,0 0 0,0-1 0,0 1 1,0 0-1,0 0 0,0 0 0,0 0 0,1 0 0,0 0 0,29 1 75,-21-1-63,27-1 218,-26-1-173,1 2 0,-1-1 1,1 2-1,-1-1 0,0 2 0,18 3 1,-28-4-75,-1-1 1,1 1 0,0-1-1,-1 1 1,1 0 0,-1-1-1,1 1 1,0 0 0,-1-1-1,0 1 1,1 0 0,-1 0-1,1 0 1,-1 0 0,0-1-1,0 1 1,1 0 0,-1 0-1,0 0 1,0 0 0,0 0-1,0 1 1,-1 26-882,1-19 258,0 7-1543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3.09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1328,'0'0'3765,"0"-3"-3445,0-7-80,0 7-112,1 13 132,4 9-113,1-1-1,15 33 0,-5-14-3,39 80 394,8 22 223,-69-155 2453,-6-14-6996,6 15-606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5.2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86 155 312,'0'0'5813,"0"-9"-5574,-9 159 295,0 6-393,9-156-259,-1 18 463,-1-13 112,-3-10-438,-7-26-28,2-1 1,1-1-1,1 1 1,2-1-1,-4-64 1,8 80-14,1 2 4,0 0 1,1 0 0,2-21 0,-1 32 12,-1 0 0,1 0 0,0-1 0,1 1 0,-1 0 0,1 1 0,0-1 0,0 0 0,0 0 0,0 1 0,1-1 0,-1 1 0,1 0 0,0 0 0,0 0 0,5-4 0,1 1-9,-1 1 0,1 0-1,0 0 1,0 1 0,0 0 0,1 1 0,0 0 0,15-2 0,1 1 35,0 2 0,29 0 0,-53 2-24,0 0-1,0 0 1,0 0 0,0 1 0,0-1 0,0 0-1,0 1 1,0-1 0,-1 1 0,1 0-1,0-1 1,0 1 0,0 0 0,-1 0 0,1 0-1,0 1 1,-1-1 0,1 0 0,-1 1-1,1-1 1,-1 1 0,0-1 0,0 1 0,0-1-1,0 1 1,0 0 0,0 0 0,0-1-1,0 1 1,0 0 0,-1 0 0,1 0-1,-1 0 1,1 3 0,-1 0 17,0 0-1,0 1 1,0-1-1,-1 0 1,1 0-1,-1 0 1,-1 0-1,1 0 1,-1 0-1,1-1 1,-1 1-1,-5 8 1,-79 101-54,60-82 74,2 0 0,-32 53 0,54-80-57,-1-1-1,1 1 1,0 0-1,0-1 1,1 1-1,-1 0 1,1 0-1,0 0 1,1 0-1,-1 0 1,1 1-1,0 5 1,0-10 20,1-1 1,-1 1-1,0 0 1,1-1-1,-1 0 1,0 1 0,1-1-1,-1 1 1,1-1-1,-1 1 1,1-1-1,-1 0 1,1 1-1,-1-1 1,1 0-1,-1 1 1,1-1-1,0 0 1,-1 0-1,1 0 1,-1 0-1,1 1 1,0-1-1,0 0 1,19 1 28,-18-1-13,21 1-38,-1-2-1,1-1 1,-1 0-1,43-11 0,-27 1-1431,67-29 0,-59 19-2261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5.6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225 1 3321,'0'0'2651,"-5"3"-2008,-17 15-513,1 1 1,0 0 0,1 1 0,2 2-1,0 0 1,1 0 0,1 2-1,2 0 1,-13 27 0,22-39-105,0 1 1,1 0-1,1 0 0,0 1 1,1-1-1,0 1 1,1-1-1,1 1 0,1 19 1,-1-31-34,0 0 0,1 0 0,-1 0 0,1 0 0,-1 0 0,1-1 0,0 1 0,-1 0 0,1-1 0,0 1 0,0 0 0,0-1 0,0 1 0,1-1 0,-1 0 0,0 1-1,1-1 1,-1 0 0,1 0 0,-1 1 0,1-1 0,-1-1 0,1 1 0,0 0 0,-1 0 0,1 0 0,0-1 0,2 1 0,5 1-67,0-1 0,0 0 0,1 0 0,14-2 0,-9 1-12,-7 0-157,1-1 0,-1 0 0,0 0 0,0-1 0,0 0 0,0 0 0,0-1 0,0 0 0,0-1 0,-1 1 0,0-1 1,12-9-1,10-8-1869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6.15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57 488,'0'0'4849,"4"14"-4397,11 56 311,26 97-36,-34-144-663,1-1 0,1 0-1,1 0 1,1 0 0,16 23 0,-25-43-38,-1 0 1,1 0-1,-1 0 1,1 0-1,0-1 1,0 1-1,0-1 1,0 1-1,3 1 1,-4-3 20,-1 1 1,1-1 0,0 0-1,0 0 1,-1 0 0,1 0-1,0 1 1,0-1-1,0 0 1,-1 0 0,1 0-1,0-1 1,0 1 0,-1 0-1,1 0 1,0 0-1,0-1 1,-1 1 0,1 0-1,0-1 1,0 1 0,-1 0-1,1-1 1,0 1-1,-1-1 1,1 1 0,-1-1-1,1 1 1,-1-1 0,1 0-1,-1 1 1,1-1-1,0-1 1,9-16 266,-1 0-1,-1-1 1,-1 0 0,7-25-1,-3 8-150,3-5-366,-2 0 0,-2-1 0,-2 0-1,-1 0 1,1-69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0:43:56.5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3 4241,'0'0'4253,"0"-2"-4149,0 5-120,0 59 110,-2 10 195,4-1 0,15 96 0,-15-156-288,-1-10-108,-1 1-1,1-1 0,-1 0 0,1 1 0,-1-1 0,0 1 0,0-1 0,1 1 0,-1 0 0,0-1 1,0 1-1,-1-1 0,1 1 0,0-1 0,0 1 0,-1-1 0,1 1 0,-1-1 0,1 1 1,-1-1-1,0 0 0,-1 3 0,-16 8-2106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8T09:19:52.0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5 3913,'0'0'2472,"-2"-4"-2464,-5 4-5313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768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 size vs</a:t>
            </a:r>
            <a:r>
              <a:rPr lang="en-US" baseline="0" dirty="0"/>
              <a:t> token size</a:t>
            </a:r>
            <a:endParaRPr lang="en-US" dirty="0"/>
          </a:p>
          <a:p>
            <a:r>
              <a:rPr lang="en-US" dirty="0"/>
              <a:t>You</a:t>
            </a:r>
            <a:r>
              <a:rPr lang="en-US" baseline="0" dirty="0"/>
              <a:t> should expect to decrease due to lemmatization/stemming</a:t>
            </a:r>
          </a:p>
          <a:p>
            <a:r>
              <a:rPr lang="en-US" baseline="0" dirty="0"/>
              <a:t>Common words are short (think of </a:t>
            </a:r>
            <a:r>
              <a:rPr lang="en-US" baseline="0" dirty="0" err="1"/>
              <a:t>stopwords</a:t>
            </a:r>
            <a:r>
              <a:rPr lang="en-US" baseline="0" dirty="0"/>
              <a:t>), many tokens are short </a:t>
            </a:r>
            <a:r>
              <a:rPr lang="en-US" baseline="0" dirty="0">
                <a:sym typeface="Wingdings" panose="05000000000000000000" pitchFamily="2" charset="2"/>
              </a:rPr>
              <a:t> average small  -- appear only once in the dictionary</a:t>
            </a:r>
          </a:p>
          <a:p>
            <a:r>
              <a:rPr lang="en-US" dirty="0"/>
              <a:t>T =</a:t>
            </a:r>
          </a:p>
          <a:p>
            <a:r>
              <a:rPr lang="en-US" dirty="0"/>
              <a:t>number of documents</a:t>
            </a:r>
            <a:r>
              <a:rPr lang="en-US" baseline="0" dirty="0"/>
              <a:t> x distinct terms per document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99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77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26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8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-112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ADD10A0-6B1E-49C8-ABA9-9A09DE892B8C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75554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2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Rich</a:t>
            </a:r>
            <a:r>
              <a:rPr lang="en-US" baseline="0" dirty="0"/>
              <a:t> get richer</a:t>
            </a:r>
          </a:p>
          <a:p>
            <a:r>
              <a:rPr lang="el-GR" baseline="0" dirty="0"/>
              <a:t>Το 1% του πληθυσμού το 50% πλούτου</a:t>
            </a:r>
          </a:p>
          <a:p>
            <a:r>
              <a:rPr lang="el-GR" baseline="0" dirty="0"/>
              <a:t>Πληθυσμός πόλεων, αριθμό </a:t>
            </a:r>
            <a:r>
              <a:rPr lang="en-US" baseline="0" dirty="0"/>
              <a:t>followers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62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</a:t>
            </a:r>
            <a:r>
              <a:rPr lang="en-US" baseline="0" dirty="0"/>
              <a:t> bytes per term. Few words in English more than 20 characters</a:t>
            </a:r>
          </a:p>
          <a:p>
            <a:r>
              <a:rPr lang="en-US" baseline="0" dirty="0"/>
              <a:t>4 bytes pointers -&gt; 4GB address space (more bytes may be needed for larger collections)</a:t>
            </a:r>
          </a:p>
          <a:p>
            <a:r>
              <a:rPr lang="en-US" baseline="0" dirty="0"/>
              <a:t>1GB = 10^9 * 8 bits </a:t>
            </a:r>
            <a:r>
              <a:rPr lang="el-GR" baseline="0" dirty="0"/>
              <a:t>ή </a:t>
            </a:r>
            <a:r>
              <a:rPr lang="en-US" baseline="0" dirty="0"/>
              <a:t>2^30 * 8 bits</a:t>
            </a:r>
          </a:p>
          <a:p>
            <a:r>
              <a:rPr lang="en-US" baseline="0" dirty="0"/>
              <a:t>Pointers 2*32 bits total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9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pitchFamily="-65" charset="-128"/>
                <a:cs typeface="ＭＳ Ｐゴシック" pitchFamily="-65" charset="-128"/>
              </a:rPr>
              <a:t>As before, the first byte of each entry encodes the number of characters.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2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300.png"/><Relationship Id="rId3" Type="http://schemas.openxmlformats.org/officeDocument/2006/relationships/image" Target="../media/image4.png"/><Relationship Id="rId7" Type="http://schemas.openxmlformats.org/officeDocument/2006/relationships/image" Target="../media/image297.png"/><Relationship Id="rId12" Type="http://schemas.openxmlformats.org/officeDocument/2006/relationships/customXml" Target="../ink/ink6.xml"/><Relationship Id="rId17" Type="http://schemas.openxmlformats.org/officeDocument/2006/relationships/image" Target="../media/image302.png"/><Relationship Id="rId2" Type="http://schemas.openxmlformats.org/officeDocument/2006/relationships/notesSlide" Target="../notesSlides/notesSlide5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3.xml"/><Relationship Id="rId11" Type="http://schemas.openxmlformats.org/officeDocument/2006/relationships/image" Target="../media/image299.png"/><Relationship Id="rId5" Type="http://schemas.openxmlformats.org/officeDocument/2006/relationships/image" Target="../media/image296.png"/><Relationship Id="rId15" Type="http://schemas.openxmlformats.org/officeDocument/2006/relationships/image" Target="../media/image301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298.png"/><Relationship Id="rId14" Type="http://schemas.openxmlformats.org/officeDocument/2006/relationships/customXml" Target="../ink/ink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4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customXml" Target="../ink/ink9.xml"/><Relationship Id="rId4" Type="http://schemas.openxmlformats.org/officeDocument/2006/relationships/image" Target="../media/image9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5" Type="http://schemas.openxmlformats.org/officeDocument/2006/relationships/image" Target="../media/image547.png"/><Relationship Id="rId50" Type="http://schemas.openxmlformats.org/officeDocument/2006/relationships/customXml" Target="../ink/ink11.xml"/><Relationship Id="rId84" Type="http://schemas.openxmlformats.org/officeDocument/2006/relationships/customXml" Target="../ink/ink12.xml"/><Relationship Id="rId2" Type="http://schemas.openxmlformats.org/officeDocument/2006/relationships/customXml" Target="../ink/ink10.xml"/><Relationship Id="rId83" Type="http://schemas.openxmlformats.org/officeDocument/2006/relationships/image" Target="../media/image425.png"/><Relationship Id="rId1" Type="http://schemas.openxmlformats.org/officeDocument/2006/relationships/slideLayout" Target="../slideLayouts/slideLayout2.xml"/><Relationship Id="rId49" Type="http://schemas.openxmlformats.org/officeDocument/2006/relationships/image" Target="../media/image530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02637" y="2514600"/>
            <a:ext cx="7490792" cy="1349896"/>
          </a:xfrm>
        </p:spPr>
        <p:txBody>
          <a:bodyPr>
            <a:noAutofit/>
          </a:bodyPr>
          <a:lstStyle/>
          <a:p>
            <a:pPr eaLnBrk="1" hangingPunct="1"/>
            <a:r>
              <a:rPr lang="el-GR" sz="3200" dirty="0">
                <a:ea typeface="ＭＳ Ｐゴシック" pitchFamily="-112" charset="-128"/>
              </a:rPr>
              <a:t>ΜΥΕ003: Ανάκτηση Πληροφορίας</a:t>
            </a:r>
            <a:endParaRPr lang="en-US" sz="3200" dirty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endParaRPr lang="el-GR" sz="1800" i="1" dirty="0">
              <a:solidFill>
                <a:schemeClr val="bg1">
                  <a:lumMod val="95000"/>
                </a:schemeClr>
              </a:solidFill>
              <a:ea typeface="ＭＳ Ｐゴシック" pitchFamily="-112" charset="-128"/>
            </a:endParaRPr>
          </a:p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eaLnBrk="1" hangingPunct="1"/>
            <a:br>
              <a:rPr lang="en-US" dirty="0">
                <a:ea typeface="ＭＳ Ｐゴシック" pitchFamily="-112" charset="-128"/>
              </a:rPr>
            </a:b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Κεφάλαιο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  5: </a:t>
            </a:r>
            <a:r>
              <a:rPr lang="el-GR" sz="2800" dirty="0">
                <a:solidFill>
                  <a:schemeClr val="bg1"/>
                </a:solidFill>
                <a:ea typeface="ＭＳ Ｐゴシック" pitchFamily="-112" charset="-128"/>
              </a:rPr>
              <a:t>Στατιστικά Συλλογής. Συμπίεση</a:t>
            </a:r>
            <a:r>
              <a:rPr lang="en-US" sz="2800" dirty="0">
                <a:solidFill>
                  <a:schemeClr val="bg1"/>
                </a:solidFill>
                <a:ea typeface="ＭＳ Ｐゴシック" pitchFamily="-112" charset="-128"/>
              </a:rPr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4DDB29-932A-4CFB-9C68-1D6645413954}"/>
              </a:ext>
            </a:extLst>
          </p:cNvPr>
          <p:cNvSpPr txBox="1"/>
          <p:nvPr/>
        </p:nvSpPr>
        <p:spPr>
          <a:xfrm>
            <a:off x="3962400" y="6011769"/>
            <a:ext cx="4104456" cy="34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Lucida Sans" pitchFamily="-112" charset="0"/>
                <a:ea typeface="+mn-ea"/>
                <a:cs typeface="Arial Unicode MS" pitchFamily="-112" charset="0"/>
              </a:defRPr>
            </a:lvl9pPr>
          </a:lstStyle>
          <a:p>
            <a:pPr algn="ctr" defTabSz="685800">
              <a:lnSpc>
                <a:spcPct val="70000"/>
              </a:lnSpc>
              <a:spcBef>
                <a:spcPts val="750"/>
              </a:spcBef>
            </a:pPr>
            <a:r>
              <a:rPr lang="el-GR" sz="2200" i="1" dirty="0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Ακαδημαϊκό </a:t>
            </a:r>
            <a:r>
              <a:rPr lang="el-GR" sz="2200" i="1">
                <a:solidFill>
                  <a:schemeClr val="bg1">
                    <a:lumMod val="95000"/>
                  </a:schemeClr>
                </a:solidFill>
                <a:latin typeface="+mn-lt"/>
                <a:ea typeface="ＭＳ Ｐゴシック" pitchFamily="-112" charset="-128"/>
              </a:rPr>
              <a:t>Έτος 2022-2023</a:t>
            </a:r>
            <a:endParaRPr lang="en-US" sz="2200" i="1" dirty="0">
              <a:solidFill>
                <a:schemeClr val="bg1">
                  <a:lumMod val="9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463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910345"/>
              </p:ext>
            </p:extLst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92EB77-808A-4314-BFA4-5996E13254A7}"/>
              </a:ext>
            </a:extLst>
          </p:cNvPr>
          <p:cNvSpPr txBox="1"/>
          <p:nvPr/>
        </p:nvSpPr>
        <p:spPr>
          <a:xfrm>
            <a:off x="304800" y="54864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Το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stemming </a:t>
            </a:r>
            <a:r>
              <a:rPr lang="el-GR" sz="1800" dirty="0">
                <a:latin typeface="+mn-lt"/>
              </a:rPr>
              <a:t> μειώνει το μέγεθος του </a:t>
            </a:r>
            <a:r>
              <a:rPr lang="en-US" sz="18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Σωστό</a:t>
            </a:r>
          </a:p>
          <a:p>
            <a:pPr marL="457200" indent="-457200">
              <a:buAutoNum type="alphaUcPeriod"/>
            </a:pPr>
            <a:r>
              <a:rPr lang="el-GR" sz="1800" dirty="0">
                <a:latin typeface="+mn-lt"/>
              </a:rPr>
              <a:t>Λάθος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6584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639866"/>
              </p:ext>
            </p:extLst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675536" y="3962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5536" y="5295587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6E612A-7CF0-4922-B456-6A2C0C194218}"/>
              </a:ext>
            </a:extLst>
          </p:cNvPr>
          <p:cNvSpPr txBox="1"/>
          <p:nvPr/>
        </p:nvSpPr>
        <p:spPr>
          <a:xfrm>
            <a:off x="685800" y="5943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Γιατί </a:t>
            </a:r>
            <a:r>
              <a:rPr lang="en-US" dirty="0">
                <a:latin typeface="+mn-lt"/>
              </a:rPr>
              <a:t>0;</a:t>
            </a:r>
          </a:p>
        </p:txBody>
      </p:sp>
    </p:spTree>
    <p:extLst>
      <p:ext uri="{BB962C8B-B14F-4D97-AF65-F5344CB8AC3E}">
        <p14:creationId xmlns:p14="http://schemas.microsoft.com/office/powerpoint/2010/main" val="359464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6B8C803-F4A8-4490-9F26-1A60354567CC}"/>
              </a:ext>
            </a:extLst>
          </p:cNvPr>
          <p:cNvGrpSpPr/>
          <p:nvPr/>
        </p:nvGrpSpPr>
        <p:grpSpPr>
          <a:xfrm>
            <a:off x="914400" y="1222573"/>
            <a:ext cx="7543800" cy="766464"/>
            <a:chOff x="457200" y="1143000"/>
            <a:chExt cx="7543800" cy="76646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C3BF0D0-44E6-4C55-ACAE-942236980DBB}"/>
                </a:ext>
              </a:extLst>
            </p:cNvPr>
            <p:cNvSpPr txBox="1"/>
            <p:nvPr/>
          </p:nvSpPr>
          <p:spPr>
            <a:xfrm>
              <a:off x="457200" y="1447799"/>
              <a:ext cx="754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  <a:r>
                <a:rPr lang="el-GR" dirty="0">
                  <a:latin typeface="+mn-lt"/>
                </a:rPr>
                <a:t> …</a:t>
              </a:r>
              <a:r>
                <a:rPr lang="en-US" dirty="0">
                  <a:latin typeface="+mn-lt"/>
                </a:rPr>
                <a:t>. windows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DB153-62A7-4BB3-AE31-D32463BBF153}"/>
                </a:ext>
              </a:extLst>
            </p:cNvPr>
            <p:cNvSpPr txBox="1"/>
            <p:nvPr/>
          </p:nvSpPr>
          <p:spPr>
            <a:xfrm>
              <a:off x="1371600" y="1143000"/>
              <a:ext cx="5791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		75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Non positional</a:t>
            </a:r>
          </a:p>
        </p:txBody>
      </p:sp>
    </p:spTree>
    <p:extLst>
      <p:ext uri="{BB962C8B-B14F-4D97-AF65-F5344CB8AC3E}">
        <p14:creationId xmlns:p14="http://schemas.microsoft.com/office/powerpoint/2010/main" val="3985447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D4C29F-4E8A-454E-96B3-BDD001D3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B72C40-A37D-44D8-AEBF-A3C8A124DEDD}"/>
              </a:ext>
            </a:extLst>
          </p:cNvPr>
          <p:cNvSpPr txBox="1"/>
          <p:nvPr/>
        </p:nvSpPr>
        <p:spPr>
          <a:xfrm>
            <a:off x="1833644" y="2730142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25E08B-89BD-4F16-A973-695457FF935F}"/>
              </a:ext>
            </a:extLst>
          </p:cNvPr>
          <p:cNvSpPr txBox="1"/>
          <p:nvPr/>
        </p:nvSpPr>
        <p:spPr>
          <a:xfrm>
            <a:off x="1862381" y="4065994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1, 12, 16, 75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F2E0B4-2A49-4954-8A0F-709B86D71346}"/>
              </a:ext>
            </a:extLst>
          </p:cNvPr>
          <p:cNvSpPr txBox="1"/>
          <p:nvPr/>
        </p:nvSpPr>
        <p:spPr>
          <a:xfrm>
            <a:off x="1636363" y="3603037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Stemming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92D7D6-EA3C-4C0A-A361-AC53A3CB13A4}"/>
              </a:ext>
            </a:extLst>
          </p:cNvPr>
          <p:cNvSpPr txBox="1"/>
          <p:nvPr/>
        </p:nvSpPr>
        <p:spPr>
          <a:xfrm>
            <a:off x="1849466" y="3023046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windows </a:t>
            </a:r>
            <a:r>
              <a:rPr lang="en-US" dirty="0">
                <a:latin typeface="+mn-lt"/>
                <a:sym typeface="Wingdings" panose="05000000000000000000" pitchFamily="2" charset="2"/>
              </a:rPr>
              <a:t> … d13, 16, 75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3523E6-3C69-48F6-88E5-F9E72D18470E}"/>
              </a:ext>
            </a:extLst>
          </p:cNvPr>
          <p:cNvSpPr txBox="1"/>
          <p:nvPr/>
        </p:nvSpPr>
        <p:spPr>
          <a:xfrm>
            <a:off x="1712563" y="243530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No stemming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F8D337-D526-4045-B105-5CCD38F73F61}"/>
              </a:ext>
            </a:extLst>
          </p:cNvPr>
          <p:cNvSpPr txBox="1"/>
          <p:nvPr/>
        </p:nvSpPr>
        <p:spPr>
          <a:xfrm>
            <a:off x="1905000" y="457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Positional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4C9C45B-0A0D-4C84-98FB-F457EFD31628}"/>
              </a:ext>
            </a:extLst>
          </p:cNvPr>
          <p:cNvGrpSpPr/>
          <p:nvPr/>
        </p:nvGrpSpPr>
        <p:grpSpPr>
          <a:xfrm>
            <a:off x="914400" y="1222573"/>
            <a:ext cx="7543800" cy="766464"/>
            <a:chOff x="457200" y="1143000"/>
            <a:chExt cx="7543800" cy="76646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D97665-4918-418C-8092-5DB55071F9D1}"/>
                </a:ext>
              </a:extLst>
            </p:cNvPr>
            <p:cNvSpPr txBox="1"/>
            <p:nvPr/>
          </p:nvSpPr>
          <p:spPr>
            <a:xfrm>
              <a:off x="457200" y="1447799"/>
              <a:ext cx="7543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+mn-lt"/>
                </a:rPr>
                <a:t>d13:     windows … window … windows</a:t>
              </a:r>
              <a:r>
                <a:rPr lang="el-GR" dirty="0">
                  <a:latin typeface="+mn-lt"/>
                </a:rPr>
                <a:t> …</a:t>
              </a:r>
              <a:r>
                <a:rPr lang="en-US" dirty="0">
                  <a:latin typeface="+mn-lt"/>
                </a:rPr>
                <a:t>. windows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52DDB4-5EAB-45F4-A815-1C335166CAF4}"/>
                </a:ext>
              </a:extLst>
            </p:cNvPr>
            <p:cNvSpPr txBox="1"/>
            <p:nvPr/>
          </p:nvSpPr>
          <p:spPr>
            <a:xfrm>
              <a:off x="1371600" y="1143000"/>
              <a:ext cx="5791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  <a:latin typeface="+mn-lt"/>
                </a:rPr>
                <a:t>1		12	16		75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400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203" y="885593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A0F3ED-0A6E-4B80-91BE-D432B0068D71}"/>
              </a:ext>
            </a:extLst>
          </p:cNvPr>
          <p:cNvSpPr/>
          <p:nvPr/>
        </p:nvSpPr>
        <p:spPr>
          <a:xfrm>
            <a:off x="6542161" y="2690065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197,879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1236F-7DB1-42FD-80D9-80D489444906}"/>
              </a:ext>
            </a:extLst>
          </p:cNvPr>
          <p:cNvSpPr txBox="1"/>
          <p:nvPr/>
        </p:nvSpPr>
        <p:spPr>
          <a:xfrm>
            <a:off x="381000" y="5334000"/>
            <a:ext cx="8058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Το κέρδος από την αφαίρεση των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stopwords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πολύ μεγαλύτερο, στα </a:t>
            </a:r>
            <a:r>
              <a:rPr lang="en-US" sz="2000" dirty="0">
                <a:latin typeface="+mn-lt"/>
              </a:rPr>
              <a:t>positional </a:t>
            </a:r>
            <a:r>
              <a:rPr lang="el-GR" sz="2000" dirty="0">
                <a:latin typeface="+mn-lt"/>
              </a:rPr>
              <a:t>από ότι στα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non-positional</a:t>
            </a:r>
          </a:p>
          <a:p>
            <a:r>
              <a:rPr lang="el-GR" sz="2000" dirty="0">
                <a:latin typeface="+mn-lt"/>
              </a:rPr>
              <a:t>Α. Σωστό</a:t>
            </a:r>
          </a:p>
          <a:p>
            <a:r>
              <a:rPr lang="el-GR" sz="2000" dirty="0">
                <a:latin typeface="+mn-lt"/>
              </a:rPr>
              <a:t>Β. Λάθος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586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04615" y="219392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400492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01020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15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772400" y="4312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6CA7CC0-CAB3-4499-85A3-AC213940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693919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9688D1D-5FCB-470B-9EFA-A8671BCD7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343400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82E7563-1858-4CCA-9EE9-B7A37CCEA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740402"/>
            <a:ext cx="533400" cy="381000"/>
          </a:xfrm>
          <a:prstGeom prst="rect">
            <a:avLst/>
          </a:prstGeom>
          <a:solidFill>
            <a:srgbClr val="FFC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067800" cy="401701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109,971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197,879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100,680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96,969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179,158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83,390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121,858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150 stopwords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67,002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63,812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94,517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872587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09892" cy="304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Νόμος του </a:t>
            </a:r>
            <a:r>
              <a:rPr lang="en-US" sz="2400" dirty="0">
                <a:ea typeface="ＭＳ Ｐゴシック" pitchFamily="-112" charset="-128"/>
              </a:rPr>
              <a:t>Heaps: </a:t>
            </a:r>
            <a:endParaRPr lang="en-US" sz="2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800" i="1" dirty="0">
                <a:ea typeface="ＭＳ Ｐゴシック" pitchFamily="-112" charset="-128"/>
              </a:rPr>
              <a:t> = k</a:t>
            </a:r>
            <a:r>
              <a:rPr lang="el-GR" sz="2800" i="1" dirty="0">
                <a:ea typeface="ＭＳ Ｐゴシック" pitchFamily="-112" charset="-128"/>
              </a:rPr>
              <a:t> </a:t>
            </a: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8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είναι το μέγεθος του λεξιλογίου (αριθμός όρων</a:t>
            </a:r>
            <a:r>
              <a:rPr lang="en-US" sz="2000" dirty="0">
                <a:ea typeface="ＭＳ Ｐゴシック" pitchFamily="-112" charset="-128"/>
              </a:rPr>
              <a:t>, terms</a:t>
            </a:r>
            <a:r>
              <a:rPr lang="el-GR" sz="2000" dirty="0">
                <a:ea typeface="ＭＳ Ｐゴシック" pitchFamily="-112" charset="-128"/>
              </a:rPr>
              <a:t>), 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ο αριθμός των </a:t>
            </a:r>
            <a:r>
              <a:rPr lang="en-US" sz="2000" dirty="0">
                <a:ea typeface="ＭＳ Ｐゴシック" pitchFamily="-112" charset="-128"/>
              </a:rPr>
              <a:t>tokens </a:t>
            </a:r>
            <a:r>
              <a:rPr lang="el-GR" sz="20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</a:pPr>
            <a:endParaRPr lang="el-GR" sz="20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περιγράφει πόσο μεγαλώνει το λεξιλόγιο όσο μεγαλώνει η συλλογή (το συνολικό μήκος των εγγράφων)</a:t>
            </a:r>
            <a:endParaRPr lang="en-US" sz="20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>
              <a:buNone/>
              <a:tabLst>
                <a:tab pos="1792288" algn="l"/>
              </a:tabLst>
            </a:pPr>
            <a:endParaRPr lang="el-GR" sz="8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dirty="0">
                <a:ea typeface="ＭＳ Ｐゴシック" pitchFamily="-112" charset="-128"/>
              </a:rPr>
              <a:t>Συνήθης τιμές</a:t>
            </a:r>
            <a:r>
              <a:rPr lang="en-US" dirty="0">
                <a:ea typeface="ＭＳ Ｐゴシック" pitchFamily="-112" charset="-128"/>
              </a:rPr>
              <a:t>: 30 ≤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≤ 100 </a:t>
            </a:r>
            <a:r>
              <a:rPr lang="el-GR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883006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650" y="109596"/>
            <a:ext cx="7886700" cy="99841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707380" y="3834244"/>
            <a:ext cx="28956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400" dirty="0">
                <a:ea typeface="ＭＳ Ｐゴシック" pitchFamily="-112" charset="-128"/>
              </a:rPr>
              <a:t>Νόμος του </a:t>
            </a:r>
            <a:r>
              <a:rPr lang="en-US" sz="1400" dirty="0">
                <a:ea typeface="ＭＳ Ｐゴシック" pitchFamily="-112" charset="-128"/>
              </a:rPr>
              <a:t>Heaps: </a:t>
            </a:r>
            <a:endParaRPr lang="en-US" sz="1400" i="1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i="1" dirty="0">
                <a:ea typeface="ＭＳ Ｐゴシック" pitchFamily="-112" charset="-128"/>
              </a:rPr>
              <a:t> = k</a:t>
            </a:r>
            <a:r>
              <a:rPr lang="el-GR" sz="1400" i="1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i="1" baseline="30000" dirty="0">
                <a:ea typeface="ＭＳ Ｐゴシック" pitchFamily="-112" charset="-128"/>
              </a:rPr>
              <a:t>b</a:t>
            </a:r>
          </a:p>
          <a:p>
            <a:pPr marL="0" indent="0">
              <a:buNone/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είναι το μέγεθος του λεξιλογίου (αριθμός όρων - </a:t>
            </a:r>
            <a:r>
              <a:rPr lang="en-US" sz="1400" dirty="0">
                <a:ea typeface="ＭＳ Ｐゴシック" pitchFamily="-112" charset="-128"/>
              </a:rPr>
              <a:t>terms</a:t>
            </a:r>
            <a:r>
              <a:rPr lang="el-GR" sz="1400" dirty="0">
                <a:ea typeface="ＭＳ Ｐゴシック" pitchFamily="-112" charset="-128"/>
              </a:rPr>
              <a:t>), 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l-GR" sz="1400" dirty="0">
                <a:ea typeface="ＭＳ Ｐゴシック" pitchFamily="-112" charset="-128"/>
              </a:rPr>
              <a:t>ο αριθμός των </a:t>
            </a:r>
            <a:r>
              <a:rPr lang="en-US" sz="1400" dirty="0">
                <a:ea typeface="ＭＳ Ｐゴシック" pitchFamily="-112" charset="-128"/>
              </a:rPr>
              <a:t>tokens </a:t>
            </a:r>
            <a:r>
              <a:rPr lang="el-GR" sz="1400" dirty="0">
                <a:ea typeface="ＭＳ Ｐゴシック" pitchFamily="-112" charset="-128"/>
              </a:rPr>
              <a:t>στη συλλογή</a:t>
            </a:r>
          </a:p>
          <a:p>
            <a:pPr marL="0" indent="0">
              <a:buNone/>
              <a:tabLst>
                <a:tab pos="1792288" algn="l"/>
              </a:tabLst>
            </a:pPr>
            <a:endParaRPr lang="el-GR" sz="600" dirty="0">
              <a:ea typeface="ＭＳ Ｐゴシック" pitchFamily="-112" charset="-128"/>
            </a:endParaRPr>
          </a:p>
          <a:p>
            <a:pPr defTabSz="179388">
              <a:tabLst>
                <a:tab pos="6184900" algn="l"/>
              </a:tabLst>
            </a:pPr>
            <a:r>
              <a:rPr lang="el-GR" sz="1400" dirty="0">
                <a:ea typeface="ＭＳ Ｐゴシック" pitchFamily="-112" charset="-128"/>
              </a:rPr>
              <a:t>Συνήθης τιμές</a:t>
            </a:r>
            <a:r>
              <a:rPr lang="en-US" sz="1400" dirty="0">
                <a:ea typeface="ＭＳ Ｐゴシック" pitchFamily="-112" charset="-128"/>
              </a:rPr>
              <a:t>: 30 ≤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k</a:t>
            </a:r>
            <a:r>
              <a:rPr lang="en-US" sz="1400" dirty="0">
                <a:solidFill>
                  <a:srgbClr val="FF0000"/>
                </a:solidFill>
                <a:ea typeface="ＭＳ Ｐゴシック" pitchFamily="-112" charset="-128"/>
              </a:rPr>
              <a:t> </a:t>
            </a:r>
            <a:r>
              <a:rPr lang="en-US" sz="1400" dirty="0">
                <a:ea typeface="ＭＳ Ｐゴシック" pitchFamily="-112" charset="-128"/>
              </a:rPr>
              <a:t>≤ 100 </a:t>
            </a:r>
            <a:r>
              <a:rPr lang="el-GR" sz="1400" dirty="0">
                <a:ea typeface="ＭＳ Ｐゴシック" pitchFamily="-112" charset="-128"/>
              </a:rPr>
              <a:t>(εξαρτάται από το είδος της συλλογής) και</a:t>
            </a:r>
            <a:r>
              <a:rPr lang="en-US" sz="1400" dirty="0">
                <a:ea typeface="ＭＳ Ｐゴシック" pitchFamily="-112" charset="-128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ＭＳ Ｐゴシック" pitchFamily="-112" charset="-128"/>
              </a:rPr>
              <a:t>b</a:t>
            </a:r>
            <a:r>
              <a:rPr lang="en-US" sz="1400" dirty="0">
                <a:ea typeface="ＭＳ Ｐゴシック" pitchFamily="-112" charset="-128"/>
              </a:rPr>
              <a:t> ≈ 0.5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18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8141803" y="28074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7403A3-D051-468D-A8FE-8D5532F8D9D0}"/>
              </a:ext>
            </a:extLst>
          </p:cNvPr>
          <p:cNvSpPr txBox="1"/>
          <p:nvPr/>
        </p:nvSpPr>
        <p:spPr>
          <a:xfrm>
            <a:off x="228600" y="2743200"/>
            <a:ext cx="76009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Παράδειγμα: Έχω μια συλλογή με έγγραφα που το καθένα έχει περίπου </a:t>
            </a:r>
            <a:r>
              <a:rPr lang="el-GR" sz="2000" i="1" dirty="0">
                <a:latin typeface="+mn-lt"/>
              </a:rPr>
              <a:t>1000 λέξεις</a:t>
            </a:r>
            <a:r>
              <a:rPr lang="en-US" sz="2000" i="1" dirty="0">
                <a:latin typeface="+mn-lt"/>
              </a:rPr>
              <a:t> (tokens)</a:t>
            </a:r>
            <a:r>
              <a:rPr lang="el-GR" sz="2000" dirty="0">
                <a:latin typeface="+mn-lt"/>
              </a:rPr>
              <a:t>. Έστω ότι έχω </a:t>
            </a:r>
            <a:r>
              <a:rPr lang="el-GR" sz="2000" i="1" dirty="0">
                <a:latin typeface="+mn-lt"/>
              </a:rPr>
              <a:t>500 </a:t>
            </a:r>
            <a:r>
              <a:rPr lang="el-GR" sz="2000" dirty="0">
                <a:latin typeface="+mn-lt"/>
              </a:rPr>
              <a:t>έγγραφα και έρχεται ακόμα </a:t>
            </a:r>
            <a:r>
              <a:rPr lang="en-US" sz="2000" dirty="0">
                <a:latin typeface="+mn-lt"/>
              </a:rPr>
              <a:t>1 </a:t>
            </a:r>
            <a:r>
              <a:rPr lang="el-GR" sz="2000" dirty="0">
                <a:latin typeface="+mn-lt"/>
              </a:rPr>
              <a:t>έγγραφο. Έστω </a:t>
            </a:r>
            <a:r>
              <a:rPr lang="en-US" sz="2000" dirty="0">
                <a:latin typeface="+mn-lt"/>
              </a:rPr>
              <a:t>b = 0.5</a:t>
            </a:r>
            <a:endParaRPr lang="el-GR" sz="2000" dirty="0">
              <a:latin typeface="+mn-lt"/>
            </a:endParaRPr>
          </a:p>
          <a:p>
            <a:endParaRPr lang="el-GR" sz="2000" dirty="0">
              <a:latin typeface="+mn-lt"/>
            </a:endParaRPr>
          </a:p>
          <a:p>
            <a:r>
              <a:rPr lang="el-GR" sz="2000" b="1" dirty="0">
                <a:latin typeface="+mn-lt"/>
              </a:rPr>
              <a:t>Πριν</a:t>
            </a:r>
            <a:r>
              <a:rPr lang="el-GR" sz="2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 = 500,00</a:t>
            </a:r>
            <a:r>
              <a:rPr lang="el-GR" sz="2000" dirty="0">
                <a:latin typeface="+mn-lt"/>
              </a:rPr>
              <a:t>0 </a:t>
            </a:r>
            <a:r>
              <a:rPr lang="en-US" sz="2000" dirty="0">
                <a:latin typeface="+mn-lt"/>
              </a:rPr>
              <a:t>tokens </a:t>
            </a:r>
            <a:r>
              <a:rPr lang="el-GR" sz="2000" dirty="0">
                <a:latin typeface="+mn-lt"/>
              </a:rPr>
              <a:t>άρα</a:t>
            </a:r>
            <a:r>
              <a:rPr lang="el-GR" sz="2000" b="1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Μ  = </a:t>
            </a:r>
            <a:r>
              <a:rPr lang="en-US" sz="2000" dirty="0">
                <a:latin typeface="+mn-lt"/>
              </a:rPr>
              <a:t>k*707.1 </a:t>
            </a:r>
            <a:r>
              <a:rPr lang="el-GR" sz="2000" dirty="0">
                <a:latin typeface="+mn-lt"/>
              </a:rPr>
              <a:t>όροι </a:t>
            </a:r>
          </a:p>
          <a:p>
            <a:r>
              <a:rPr lang="el-GR" sz="2000" b="1" dirty="0">
                <a:solidFill>
                  <a:prstClr val="black"/>
                </a:solidFill>
                <a:latin typeface="Calibri" panose="020F0502020204030204"/>
              </a:rPr>
              <a:t>Μετά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 Τ’ = 501,000 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tokens </a:t>
            </a:r>
            <a:r>
              <a:rPr lang="el-GR" sz="2000" dirty="0">
                <a:solidFill>
                  <a:prstClr val="black"/>
                </a:solidFill>
                <a:latin typeface="Calibri" panose="020F0502020204030204"/>
              </a:rPr>
              <a:t>άρα </a:t>
            </a:r>
            <a:r>
              <a:rPr lang="el-GR" sz="2000" dirty="0">
                <a:latin typeface="+mn-lt"/>
              </a:rPr>
              <a:t>Μ’ =</a:t>
            </a:r>
            <a:r>
              <a:rPr lang="en-US" sz="2000" dirty="0">
                <a:latin typeface="+mn-lt"/>
              </a:rPr>
              <a:t> k*707.8</a:t>
            </a:r>
            <a:r>
              <a:rPr lang="el-GR" sz="2000" dirty="0">
                <a:latin typeface="+mn-lt"/>
              </a:rPr>
              <a:t> όροι</a:t>
            </a:r>
            <a:endParaRPr lang="en-US" sz="2000" dirty="0">
              <a:latin typeface="+mn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DEE7F1-77B4-4968-B3F5-EE8E765D3F3C}"/>
              </a:ext>
            </a:extLst>
          </p:cNvPr>
          <p:cNvSpPr/>
          <p:nvPr/>
        </p:nvSpPr>
        <p:spPr>
          <a:xfrm>
            <a:off x="5638800" y="3739982"/>
            <a:ext cx="30480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FEC6D5-06FC-4773-AA1C-0ECCC5C086DF}"/>
              </a:ext>
            </a:extLst>
          </p:cNvPr>
          <p:cNvSpPr txBox="1"/>
          <p:nvPr/>
        </p:nvSpPr>
        <p:spPr>
          <a:xfrm>
            <a:off x="533400" y="1584885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O </a:t>
            </a:r>
            <a:r>
              <a:rPr lang="el-GR" sz="2000" dirty="0">
                <a:latin typeface="+mn-lt"/>
              </a:rPr>
              <a:t>νόμος του </a:t>
            </a:r>
            <a:r>
              <a:rPr lang="en-US" sz="2000" dirty="0">
                <a:latin typeface="+mn-lt"/>
              </a:rPr>
              <a:t>Heaps</a:t>
            </a:r>
            <a:r>
              <a:rPr lang="el-GR" sz="2000" dirty="0">
                <a:latin typeface="+mn-lt"/>
              </a:rPr>
              <a:t> απαντά πχ στο:</a:t>
            </a:r>
          </a:p>
          <a:p>
            <a:r>
              <a:rPr lang="el-GR" sz="2000" i="1" dirty="0">
                <a:latin typeface="+mn-lt"/>
              </a:rPr>
              <a:t>Πόσο περιμένω να μεγαλώσει το λεξικό</a:t>
            </a:r>
            <a:r>
              <a:rPr lang="en-US" sz="2000" i="1" dirty="0">
                <a:latin typeface="+mn-lt"/>
              </a:rPr>
              <a:t>, </a:t>
            </a:r>
            <a:r>
              <a:rPr lang="el-GR" sz="2000" i="1" dirty="0">
                <a:latin typeface="+mn-lt"/>
              </a:rPr>
              <a:t>δηλαδή, πόσοι  περιμένω να είναι οι νέοι όροι στο καινούργιο έγγραφο</a:t>
            </a:r>
          </a:p>
        </p:txBody>
      </p:sp>
    </p:spTree>
    <p:extLst>
      <p:ext uri="{BB962C8B-B14F-4D97-AF65-F5344CB8AC3E}">
        <p14:creationId xmlns:p14="http://schemas.microsoft.com/office/powerpoint/2010/main" val="10397767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458200" cy="36576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l-GR" dirty="0">
                    <a:ea typeface="ＭＳ Ｐゴシック" pitchFamily="-112" charset="-128"/>
                  </a:rPr>
                  <a:t>Ο </a:t>
                </a:r>
                <a:r>
                  <a:rPr lang="el-GR" b="1" dirty="0">
                    <a:ea typeface="ＭＳ Ｐゴシック" pitchFamily="-112" charset="-128"/>
                  </a:rPr>
                  <a:t>νόμος του </a:t>
                </a:r>
                <a:r>
                  <a:rPr lang="en-US" b="1" dirty="0">
                    <a:ea typeface="ＭＳ Ｐゴシック" pitchFamily="-112" charset="-128"/>
                  </a:rPr>
                  <a:t>Heaps</a:t>
                </a:r>
                <a:r>
                  <a:rPr lang="en-US" dirty="0">
                    <a:ea typeface="ＭＳ Ｐゴシック" pitchFamily="-112" charset="-128"/>
                  </a:rPr>
                  <a:t>: </a:t>
                </a:r>
                <a:endParaRPr lang="el-GR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r>
                  <a:rPr lang="el-GR" i="1" dirty="0">
                    <a:ea typeface="ＭＳ Ｐゴシック" pitchFamily="-112" charset="-128"/>
                  </a:rPr>
                  <a:t>	</a:t>
                </a:r>
                <a:r>
                  <a:rPr lang="en-US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M</a:t>
                </a:r>
                <a:r>
                  <a:rPr lang="en-US" i="1" dirty="0">
                    <a:ea typeface="ＭＳ Ｐゴシック" pitchFamily="-112" charset="-128"/>
                  </a:rPr>
                  <a:t> = k</a:t>
                </a:r>
                <a:r>
                  <a:rPr lang="el-GR" i="1" dirty="0">
                    <a:ea typeface="ＭＳ Ｐゴシック" pitchFamily="-112" charset="-128"/>
                  </a:rPr>
                  <a:t> </a:t>
                </a:r>
                <a:r>
                  <a:rPr lang="en-US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T</a:t>
                </a:r>
                <a:r>
                  <a:rPr lang="en-US" i="1" baseline="30000" dirty="0">
                    <a:ea typeface="ＭＳ Ｐゴシック" pitchFamily="-112" charset="-128"/>
                  </a:rPr>
                  <a:t>b</a:t>
                </a:r>
              </a:p>
              <a:p>
                <a:pPr marL="0" indent="0">
                  <a:buNone/>
                </a:pPr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M</a:t>
                </a:r>
                <a:r>
                  <a:rPr lang="en-US" sz="2400" dirty="0">
                    <a:ea typeface="ＭＳ Ｐゴシック" pitchFamily="-112" charset="-128"/>
                  </a:rPr>
                  <a:t> </a:t>
                </a:r>
                <a:r>
                  <a:rPr lang="el-GR" sz="2400" dirty="0">
                    <a:ea typeface="ＭＳ Ｐゴシック" pitchFamily="-112" charset="-128"/>
                  </a:rPr>
                  <a:t>είναι το μέγεθος του λεξιλογίου (αριθμός όρων), </a:t>
                </a:r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ea typeface="ＭＳ Ｐゴシック" pitchFamily="-112" charset="-128"/>
                  </a:rPr>
                  <a:t>T</a:t>
                </a:r>
                <a:r>
                  <a:rPr lang="en-US" sz="2400" dirty="0">
                    <a:ea typeface="ＭＳ Ｐゴシック" pitchFamily="-112" charset="-128"/>
                  </a:rPr>
                  <a:t> </a:t>
                </a:r>
                <a:r>
                  <a:rPr lang="el-GR" sz="2400" dirty="0">
                    <a:ea typeface="ＭＳ Ｐゴシック" pitchFamily="-112" charset="-128"/>
                  </a:rPr>
                  <a:t>ο αριθμός των </a:t>
                </a:r>
                <a:r>
                  <a:rPr lang="en-US" sz="2400" dirty="0">
                    <a:ea typeface="ＭＳ Ｐゴシック" pitchFamily="-112" charset="-128"/>
                  </a:rPr>
                  <a:t>tokens </a:t>
                </a:r>
                <a:r>
                  <a:rPr lang="el-GR" sz="2400" dirty="0">
                    <a:ea typeface="ＭＳ Ｐゴシック" pitchFamily="-112" charset="-128"/>
                  </a:rPr>
                  <a:t>στη συλλογή</a:t>
                </a:r>
              </a:p>
              <a:p>
                <a:pPr marL="0" indent="0">
                  <a:buNone/>
                </a:pPr>
                <a:endParaRPr lang="en-US" dirty="0">
                  <a:ea typeface="ＭＳ Ｐゴシック" pitchFamily="-112" charset="-128"/>
                </a:endParaRPr>
              </a:p>
              <a:p>
                <a:r>
                  <a:rPr lang="el-GR" sz="2800" dirty="0">
                    <a:ea typeface="ＭＳ Ｐゴシック" pitchFamily="-112" charset="-128"/>
                  </a:rPr>
                  <a:t> Σε</a:t>
                </a:r>
                <a:r>
                  <a:rPr lang="en-US" sz="2800" dirty="0">
                    <a:ea typeface="ＭＳ Ｐゴシック" pitchFamily="-112" charset="-128"/>
                  </a:rPr>
                  <a:t> </a:t>
                </a:r>
                <a:r>
                  <a:rPr lang="en-US" sz="2800" dirty="0">
                    <a:solidFill>
                      <a:srgbClr val="FF0000"/>
                    </a:solidFill>
                    <a:ea typeface="ＭＳ Ｐゴシック" pitchFamily="-112" charset="-128"/>
                  </a:rPr>
                  <a:t>log-log plot </a:t>
                </a:r>
                <a:r>
                  <a:rPr lang="el-GR" sz="2800" dirty="0">
                    <a:ea typeface="ＭＳ Ｐゴシック" pitchFamily="-112" charset="-128"/>
                  </a:rPr>
                  <a:t>του μεγέθους Μ του λεξιλογίου με το Τ, ο νόμος προβλέπει γραμμή με κλίση </a:t>
                </a:r>
                <a:r>
                  <a:rPr lang="en-US" sz="2800" dirty="0">
                    <a:ea typeface="ＭＳ Ｐゴシック" pitchFamily="-112" charset="-128"/>
                  </a:rPr>
                  <a:t>b</a:t>
                </a:r>
                <a:endParaRPr lang="el-GR" sz="2800" dirty="0">
                  <a:ea typeface="ＭＳ Ｐゴシック" pitchFamily="-112" charset="-128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𝑀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 =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𝑘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 + 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𝑏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𝑇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)</m:t>
                      </m:r>
                    </m:oMath>
                  </m:oMathPara>
                </a14:m>
                <a:endParaRPr lang="en-US" sz="2800" dirty="0">
                  <a:ea typeface="ＭＳ Ｐゴシック" pitchFamily="-112" charset="-128"/>
                </a:endParaRPr>
              </a:p>
              <a:p>
                <a:pPr marL="457200" lvl="1" indent="0">
                  <a:buNone/>
                </a:pPr>
                <a:endParaRPr lang="en-US" dirty="0">
                  <a:ea typeface="ＭＳ Ｐゴシック" pitchFamily="-112" charset="-128"/>
                </a:endParaRPr>
              </a:p>
            </p:txBody>
          </p:sp>
        </mc:Choice>
        <mc:Fallback xmlns="">
          <p:sp>
            <p:nvSpPr>
              <p:cNvPr id="2867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458200" cy="3657600"/>
              </a:xfrm>
              <a:blipFill>
                <a:blip r:embed="rId2"/>
                <a:stretch>
                  <a:fillRect l="-1298" t="-2000" r="-4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19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01115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Τι θα δούμε σήμερα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981200"/>
            <a:ext cx="5486400" cy="19050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endParaRPr lang="el-GR" sz="2400" dirty="0"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Στατιστικά για τη συλλογή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Συμπίεση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38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/>
              <a:t>Κεφ</a:t>
            </a:r>
            <a:r>
              <a:rPr lang="en-US" sz="1600" dirty="0"/>
              <a:t>. 4-5</a:t>
            </a:r>
          </a:p>
        </p:txBody>
      </p:sp>
    </p:spTree>
    <p:extLst>
      <p:ext uri="{BB962C8B-B14F-4D97-AF65-F5344CB8AC3E}">
        <p14:creationId xmlns:p14="http://schemas.microsoft.com/office/powerpoint/2010/main" val="290754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86200" y="609600"/>
            <a:ext cx="3008313" cy="1162050"/>
          </a:xfrm>
        </p:spPr>
        <p:txBody>
          <a:bodyPr/>
          <a:lstStyle/>
          <a:p>
            <a:r>
              <a:rPr lang="en-US" sz="4000" b="0" dirty="0">
                <a:ea typeface="ＭＳ Ｐゴシック" pitchFamily="-112" charset="-128"/>
              </a:rPr>
              <a:t>Heaps’ Law</a:t>
            </a:r>
          </a:p>
        </p:txBody>
      </p:sp>
      <p:pic>
        <p:nvPicPr>
          <p:cNvPr id="29699" name="Content Placeholder 3" descr="heaps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788" y="1287428"/>
            <a:ext cx="4629150" cy="4273619"/>
          </a:xfrm>
        </p:spPr>
      </p:pic>
      <p:sp>
        <p:nvSpPr>
          <p:cNvPr id="29700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838200"/>
            <a:ext cx="3617912" cy="4800600"/>
          </a:xfrm>
        </p:spPr>
        <p:txBody>
          <a:bodyPr/>
          <a:lstStyle/>
          <a:p>
            <a:r>
              <a:rPr lang="el-GR" sz="2400" dirty="0">
                <a:ea typeface="ＭＳ Ｐゴシック" pitchFamily="-112" charset="-128"/>
              </a:rPr>
              <a:t>Για το</a:t>
            </a:r>
            <a:r>
              <a:rPr lang="en-US" sz="2400" dirty="0">
                <a:ea typeface="ＭＳ Ｐゴシック" pitchFamily="-112" charset="-128"/>
              </a:rPr>
              <a:t> RCV1, </a:t>
            </a:r>
            <a:r>
              <a:rPr lang="el-GR" sz="2400" dirty="0">
                <a:ea typeface="ＭＳ Ｐゴシック" pitchFamily="-112" charset="-128"/>
              </a:rPr>
              <a:t>η διακεκομμένη γραμμή 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0.49 log</a:t>
            </a:r>
            <a:r>
              <a:rPr lang="en-US" sz="2400" baseline="-25000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+ 1.64</a:t>
            </a:r>
            <a:r>
              <a:rPr lang="en-US" sz="2800" dirty="0">
                <a:solidFill>
                  <a:srgbClr val="A40508"/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n-US" sz="2400" dirty="0">
                <a:ea typeface="ＭＳ Ｐゴシック" pitchFamily="-112" charset="-128"/>
              </a:rPr>
              <a:t>best least squares fit</a:t>
            </a:r>
            <a:r>
              <a:rPr lang="el-GR" sz="2400" dirty="0">
                <a:ea typeface="ＭＳ Ｐゴシック" pitchFamily="-112" charset="-128"/>
              </a:rPr>
              <a:t>)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Οπότε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M</a:t>
            </a:r>
            <a:r>
              <a:rPr lang="en-US" sz="2400" dirty="0">
                <a:solidFill>
                  <a:srgbClr val="A40508"/>
                </a:solidFill>
                <a:ea typeface="ＭＳ Ｐゴシック" pitchFamily="-112" charset="-128"/>
              </a:rPr>
              <a:t> = 10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1.64</a:t>
            </a:r>
            <a:r>
              <a:rPr lang="en-US" sz="2400" i="1" dirty="0">
                <a:solidFill>
                  <a:srgbClr val="A40508"/>
                </a:solidFill>
                <a:ea typeface="ＭＳ Ｐゴシック" pitchFamily="-112" charset="-128"/>
              </a:rPr>
              <a:t>T</a:t>
            </a:r>
            <a:r>
              <a:rPr lang="en-US" sz="2400" baseline="30000" dirty="0">
                <a:solidFill>
                  <a:srgbClr val="A40508"/>
                </a:solidFill>
                <a:ea typeface="ＭＳ Ｐゴシック" pitchFamily="-112" charset="-128"/>
              </a:rPr>
              <a:t>0.49</a:t>
            </a:r>
            <a:r>
              <a:rPr lang="el-GR" sz="2400" dirty="0">
                <a:ea typeface="ＭＳ Ｐゴシック" pitchFamily="-112" charset="-128"/>
              </a:rPr>
              <a:t>, άρα </a:t>
            </a:r>
            <a:r>
              <a:rPr lang="en-US" sz="2400" i="1" dirty="0">
                <a:ea typeface="ＭＳ Ｐゴシック" pitchFamily="-112" charset="-128"/>
              </a:rPr>
              <a:t>k</a:t>
            </a:r>
            <a:r>
              <a:rPr lang="en-US" sz="2400" dirty="0">
                <a:ea typeface="ＭＳ Ｐゴシック" pitchFamily="-112" charset="-128"/>
              </a:rPr>
              <a:t> = 10</a:t>
            </a:r>
            <a:r>
              <a:rPr lang="en-US" sz="2400" baseline="30000" dirty="0">
                <a:ea typeface="ＭＳ Ｐゴシック" pitchFamily="-112" charset="-128"/>
              </a:rPr>
              <a:t>1.64 </a:t>
            </a:r>
            <a:r>
              <a:rPr lang="en-US" sz="2400" dirty="0">
                <a:ea typeface="ＭＳ Ｐゴシック" pitchFamily="-112" charset="-128"/>
              </a:rPr>
              <a:t>≈ 44 </a:t>
            </a:r>
            <a:r>
              <a:rPr lang="el-GR" sz="2400" dirty="0">
                <a:ea typeface="ＭＳ Ｐゴシック" pitchFamily="-112" charset="-128"/>
              </a:rPr>
              <a:t>και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b</a:t>
            </a:r>
            <a:r>
              <a:rPr lang="en-US" sz="2400" dirty="0">
                <a:ea typeface="ＭＳ Ｐゴシック" pitchFamily="-112" charset="-128"/>
              </a:rPr>
              <a:t> = 0.49.</a:t>
            </a:r>
          </a:p>
          <a:p>
            <a:endParaRPr lang="en-US" sz="11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Καλή προσέγγιση για το </a:t>
            </a:r>
            <a:r>
              <a:rPr lang="en-US" sz="2400" dirty="0">
                <a:ea typeface="ＭＳ Ｐゴシック" pitchFamily="-112" charset="-128"/>
              </a:rPr>
              <a:t>Reuters RCV1!</a:t>
            </a:r>
            <a:endParaRPr lang="en-US" sz="18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Για το πρώτα </a:t>
            </a:r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1,000,020</a:t>
            </a:r>
            <a:r>
              <a:rPr lang="en-US" sz="2400" dirty="0">
                <a:ea typeface="ＭＳ Ｐゴシック" pitchFamily="-112" charset="-128"/>
              </a:rPr>
              <a:t> tokens,</a:t>
            </a:r>
            <a:r>
              <a:rPr lang="el-GR" sz="2400" dirty="0">
                <a:ea typeface="ＭＳ Ｐゴシック" pitchFamily="-112" charset="-128"/>
              </a:rPr>
              <a:t> ο νόμος προβλέπει </a:t>
            </a:r>
            <a:r>
              <a:rPr lang="en-US" sz="2400" dirty="0">
                <a:ea typeface="ＭＳ Ｐゴシック" pitchFamily="-112" charset="-128"/>
              </a:rPr>
              <a:t> 38,323 </a:t>
            </a:r>
            <a:r>
              <a:rPr lang="el-GR" sz="2400" dirty="0">
                <a:ea typeface="ＭＳ Ｐゴシック" pitchFamily="-112" charset="-128"/>
              </a:rPr>
              <a:t>όρους, στην πραγματικότητα </a:t>
            </a:r>
            <a:r>
              <a:rPr lang="en-US" sz="2400" dirty="0">
                <a:ea typeface="ＭＳ Ｐゴシック" pitchFamily="-112" charset="-128"/>
              </a:rPr>
              <a:t>38,365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D63DD20-80B6-45A3-A40D-785CA2952A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970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6874807-322C-444D-A3A4-A3F4FDDFB165}"/>
              </a:ext>
            </a:extLst>
          </p:cNvPr>
          <p:cNvGrpSpPr/>
          <p:nvPr/>
        </p:nvGrpSpPr>
        <p:grpSpPr>
          <a:xfrm>
            <a:off x="6262890" y="3072477"/>
            <a:ext cx="140760" cy="318960"/>
            <a:chOff x="6262890" y="3072477"/>
            <a:chExt cx="140760" cy="31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539AADD-5052-4FA2-BB46-6F271AD8A4C4}"/>
                    </a:ext>
                  </a:extLst>
                </p14:cNvPr>
                <p14:cNvContentPartPr/>
                <p14:nvPr/>
              </p14:nvContentPartPr>
              <p14:xfrm>
                <a:off x="6319410" y="3080757"/>
                <a:ext cx="43200" cy="2466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539AADD-5052-4FA2-BB46-6F271AD8A4C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310410" y="3072117"/>
                  <a:ext cx="608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D0817E9-F2E0-4208-90FF-9895FF3252ED}"/>
                    </a:ext>
                  </a:extLst>
                </p14:cNvPr>
                <p14:cNvContentPartPr/>
                <p14:nvPr/>
              </p14:nvContentPartPr>
              <p14:xfrm>
                <a:off x="6262890" y="3072477"/>
                <a:ext cx="103320" cy="124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D0817E9-F2E0-4208-90FF-9895FF3252E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254250" y="3063477"/>
                  <a:ext cx="12096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5D8859C-0AFA-4912-B80C-FC0E1730CFE2}"/>
                    </a:ext>
                  </a:extLst>
                </p14:cNvPr>
                <p14:cNvContentPartPr/>
                <p14:nvPr/>
              </p14:nvContentPartPr>
              <p14:xfrm>
                <a:off x="6343170" y="3250317"/>
                <a:ext cx="60480" cy="1411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5D8859C-0AFA-4912-B80C-FC0E1730CFE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34530" y="3241317"/>
                  <a:ext cx="78120" cy="158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775BE8-5C55-4BF7-B217-759DBDB5892C}"/>
              </a:ext>
            </a:extLst>
          </p:cNvPr>
          <p:cNvGrpSpPr/>
          <p:nvPr/>
        </p:nvGrpSpPr>
        <p:grpSpPr>
          <a:xfrm>
            <a:off x="6572850" y="3075717"/>
            <a:ext cx="506880" cy="245520"/>
            <a:chOff x="6572850" y="3075717"/>
            <a:chExt cx="506880" cy="24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9A135EA-D8F0-4801-B350-0B215E6C96B3}"/>
                    </a:ext>
                  </a:extLst>
                </p14:cNvPr>
                <p14:cNvContentPartPr/>
                <p14:nvPr/>
              </p14:nvContentPartPr>
              <p14:xfrm>
                <a:off x="6572850" y="3149877"/>
                <a:ext cx="162000" cy="171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9A135EA-D8F0-4801-B350-0B215E6C96B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564210" y="3140877"/>
                  <a:ext cx="1796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43185A4-B187-4338-81A5-1A2986F7EF18}"/>
                    </a:ext>
                  </a:extLst>
                </p14:cNvPr>
                <p14:cNvContentPartPr/>
                <p14:nvPr/>
              </p14:nvContentPartPr>
              <p14:xfrm>
                <a:off x="6748530" y="3144837"/>
                <a:ext cx="92160" cy="1591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43185A4-B187-4338-81A5-1A2986F7EF1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739890" y="3136197"/>
                  <a:ext cx="1098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900B518-23B8-4277-B788-91167E07465A}"/>
                    </a:ext>
                  </a:extLst>
                </p14:cNvPr>
                <p14:cNvContentPartPr/>
                <p14:nvPr/>
              </p14:nvContentPartPr>
              <p14:xfrm>
                <a:off x="6871290" y="3137277"/>
                <a:ext cx="106200" cy="174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900B518-23B8-4277-B788-91167E07465A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62290" y="3128637"/>
                  <a:ext cx="12384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D7E2340-473D-4AC7-A6C7-89D8806582CF}"/>
                    </a:ext>
                  </a:extLst>
                </p14:cNvPr>
                <p14:cNvContentPartPr/>
                <p14:nvPr/>
              </p14:nvContentPartPr>
              <p14:xfrm>
                <a:off x="7070730" y="3075717"/>
                <a:ext cx="9000" cy="1566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D7E2340-473D-4AC7-A6C7-89D8806582C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061730" y="3067077"/>
                  <a:ext cx="26640" cy="174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330311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388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Λεξιλόγιο και μέγεθος συλλογής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2209800"/>
            <a:ext cx="7813508" cy="1730250"/>
          </a:xfrm>
        </p:spPr>
        <p:txBody>
          <a:bodyPr>
            <a:noAutofit/>
          </a:bodyPr>
          <a:lstStyle/>
          <a:p>
            <a:r>
              <a:rPr lang="en-US" sz="2400" dirty="0">
                <a:ea typeface="ＭＳ Ｐゴシック" pitchFamily="-112" charset="-128"/>
              </a:rPr>
              <a:t>Diminishing returns: </a:t>
            </a:r>
            <a:r>
              <a:rPr lang="el-GR" sz="2400" dirty="0">
                <a:ea typeface="ＭＳ Ｐゴシック" pitchFamily="-112" charset="-128"/>
              </a:rPr>
              <a:t>μπορούμε γρήγορα να καλύψουμε μέρος του λεξιλογίου, αλλά γίνεται όλο και πιο δύσκολο να το καλύψουμε όλο</a:t>
            </a:r>
          </a:p>
          <a:p>
            <a:endParaRPr lang="el-GR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Σε</a:t>
            </a:r>
            <a:r>
              <a:rPr lang="en-US" sz="2400" dirty="0">
                <a:ea typeface="ＭＳ Ｐゴシック" pitchFamily="-112" charset="-128"/>
              </a:rPr>
              <a:t> log-log plot </a:t>
            </a:r>
            <a:r>
              <a:rPr lang="el-GR" sz="2400" dirty="0">
                <a:ea typeface="ＭＳ Ｐゴシック" pitchFamily="-112" charset="-128"/>
              </a:rPr>
              <a:t>του μεγέθους Μ του λεξιλογίου με το Τ, ο νόμος προβλέπει γραμμή με κλίση περίπου </a:t>
            </a:r>
            <a:r>
              <a:rPr lang="en-US" sz="2400" dirty="0">
                <a:ea typeface="ＭＳ Ｐゴシック" pitchFamily="-112" charset="-128"/>
              </a:rPr>
              <a:t> ½</a:t>
            </a:r>
            <a:endParaRPr lang="el-GR" sz="2400" dirty="0">
              <a:ea typeface="ＭＳ Ｐゴシック" pitchFamily="-112" charset="-128"/>
            </a:endParaRP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0C20BB4-1BBB-4A15-B672-D6215D5524C3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247599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35497" y="13573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Heaps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990600" y="2063854"/>
            <a:ext cx="6858000" cy="2514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Τα παρακάτω επηρεάζουν το μέγεθος του λεξικού (και την παράμετρο </a:t>
            </a:r>
            <a:r>
              <a:rPr lang="en-US" sz="2400" dirty="0"/>
              <a:t>k)</a:t>
            </a:r>
            <a:r>
              <a:rPr lang="el-GR" sz="24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Stemming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Including numbers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Spelling errors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Case folding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2033736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033302" cy="32004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   </a:t>
            </a:r>
            <a:r>
              <a:rPr lang="el-GR" sz="2400" dirty="0">
                <a:ea typeface="ＭＳ Ｐゴシック" pitchFamily="-112" charset="-128"/>
              </a:rPr>
              <a:t>Ο νόμος του </a:t>
            </a:r>
            <a:r>
              <a:rPr lang="en-US" sz="2400" dirty="0">
                <a:ea typeface="ＭＳ Ｐゴシック" pitchFamily="-112" charset="-128"/>
              </a:rPr>
              <a:t>Heaps </a:t>
            </a:r>
            <a:r>
              <a:rPr lang="el-GR" sz="2400" dirty="0">
                <a:ea typeface="ＭＳ Ｐゴシック" pitchFamily="-112" charset="-128"/>
              </a:rPr>
              <a:t>μας δίνει το μέγεθος του λεξιλογίου μιας συλλογής </a:t>
            </a:r>
            <a:r>
              <a:rPr lang="en-US" sz="2400" dirty="0">
                <a:ea typeface="ＭＳ Ｐゴシック" pitchFamily="-112" charset="-128"/>
              </a:rPr>
              <a:t>(</a:t>
            </a:r>
            <a:r>
              <a:rPr lang="el-GR" sz="2400" dirty="0">
                <a:ea typeface="ＭＳ Ｐゴシック" pitchFamily="-112" charset="-128"/>
              </a:rPr>
              <a:t>σε συνάρτηση του μεγέθους της συλλογής)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sz="2400" dirty="0"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 Θα εξετάσουμε τη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σχετική συχνότητα 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των όρων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Στις φυσικές γλώσσες, υπάρχουν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λίγοι πολύ συχνοί </a:t>
            </a:r>
            <a:r>
              <a:rPr lang="el-GR" sz="2400" dirty="0">
                <a:ea typeface="ＭＳ Ｐゴシック" pitchFamily="-112" charset="-128"/>
              </a:rPr>
              <a:t>όροι και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πάρα πολύ σπάνιοι 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814161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28650" y="3309"/>
            <a:ext cx="7677150" cy="834891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8600" y="903422"/>
            <a:ext cx="8686800" cy="25255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l-GR" sz="2400" b="1" dirty="0">
                <a:ea typeface="ＭＳ Ｐゴシック" pitchFamily="-112" charset="-128"/>
              </a:rPr>
              <a:t>νόμος του </a:t>
            </a:r>
            <a:r>
              <a:rPr lang="en-US" sz="2400" b="1" dirty="0" err="1">
                <a:ea typeface="ＭＳ Ｐゴシック" pitchFamily="-112" charset="-128"/>
              </a:rPr>
              <a:t>Zipf</a:t>
            </a:r>
            <a:r>
              <a:rPr lang="en-US" sz="2400" b="1" dirty="0">
                <a:ea typeface="ＭＳ Ｐゴシック" pitchFamily="-112" charset="-128"/>
              </a:rPr>
              <a:t>: </a:t>
            </a:r>
            <a:r>
              <a:rPr lang="el-GR" sz="2400" b="1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Ο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-</a:t>
            </a:r>
            <a:r>
              <a:rPr lang="el-GR" sz="2400" dirty="0" err="1">
                <a:ea typeface="ＭＳ Ｐゴシック" pitchFamily="-112" charset="-128"/>
              </a:rPr>
              <a:t>οστός</a:t>
            </a:r>
            <a:r>
              <a:rPr lang="el-GR" sz="2400" dirty="0">
                <a:ea typeface="ＭＳ Ｐゴシック" pitchFamily="-112" charset="-128"/>
              </a:rPr>
              <a:t> πιο συχνός όρος έχει συχνότητα ανάλογη του </a:t>
            </a:r>
            <a:r>
              <a:rPr lang="en-US" sz="2400" dirty="0">
                <a:ea typeface="ＭＳ Ｐゴシック" pitchFamily="-112" charset="-128"/>
              </a:rPr>
              <a:t>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.</a:t>
            </a:r>
            <a:endParaRPr lang="el-GR" sz="2400" dirty="0">
              <a:ea typeface="ＭＳ Ｐゴシック" pitchFamily="-112" charset="-128"/>
            </a:endParaRP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∝ 1/</a:t>
            </a:r>
            <a:r>
              <a:rPr lang="en-US" sz="2400" i="1" dirty="0" err="1">
                <a:ea typeface="ＭＳ Ｐゴシック" pitchFamily="-112" charset="-128"/>
              </a:rPr>
              <a:t>i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  <a:p>
            <a:pPr marL="0" indent="0" algn="ctr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= m </a:t>
            </a:r>
            <a:r>
              <a:rPr lang="en-US" sz="2400" dirty="0" err="1">
                <a:ea typeface="ＭＳ Ｐゴシック" pitchFamily="-112" charset="-128"/>
              </a:rPr>
              <a:t>i</a:t>
            </a:r>
            <a:r>
              <a:rPr lang="en-US" sz="2400" baseline="30000" dirty="0">
                <a:ea typeface="ＭＳ Ｐゴシック" pitchFamily="-112" charset="-128"/>
              </a:rPr>
              <a:t>-k</a:t>
            </a:r>
            <a:r>
              <a:rPr lang="en-US" sz="2400" i="1" dirty="0">
                <a:ea typeface="ＭＳ Ｐゴシック" pitchFamily="-112" charset="-128"/>
              </a:rPr>
              <a:t> </a:t>
            </a:r>
            <a:endParaRPr lang="el-GR" sz="2400" i="1" dirty="0">
              <a:ea typeface="ＭＳ Ｐゴシック" pitchFamily="-112" charset="-128"/>
            </a:endParaRPr>
          </a:p>
          <a:p>
            <a:pPr marL="0" lvl="1" indent="0">
              <a:buNone/>
            </a:pPr>
            <a:r>
              <a:rPr lang="en-US" sz="2400" dirty="0" err="1">
                <a:ea typeface="ＭＳ Ｐゴシック" pitchFamily="-112" charset="-128"/>
              </a:rPr>
              <a:t>cf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collection frequency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ο αριθμός εμφανίσεων του όρου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dirty="0" err="1">
                <a:ea typeface="ＭＳ Ｐゴシック" pitchFamily="-112" charset="-128"/>
              </a:rPr>
              <a:t>t</a:t>
            </a:r>
            <a:r>
              <a:rPr lang="en-US" sz="2400" i="1" baseline="-25000" dirty="0" err="1">
                <a:ea typeface="ＭＳ Ｐゴシック" pitchFamily="-112" charset="-128"/>
              </a:rPr>
              <a:t>i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στη συλλογή (διαφορετικό από το </a:t>
            </a:r>
            <a:r>
              <a:rPr lang="en-US" sz="2400" dirty="0">
                <a:ea typeface="ＭＳ Ｐゴシック" pitchFamily="-112" charset="-128"/>
              </a:rPr>
              <a:t>df: document frequency)</a:t>
            </a:r>
          </a:p>
          <a:p>
            <a:pPr marL="0" lvl="1" indent="0">
              <a:buNone/>
            </a:pPr>
            <a:endParaRPr lang="el-GR" sz="2000" i="1" dirty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marL="0" lvl="1" indent="0">
              <a:spcBef>
                <a:spcPts val="750"/>
              </a:spcBef>
              <a:buNone/>
            </a:pPr>
            <a:r>
              <a:rPr lang="en-US" sz="2400" i="1" dirty="0">
                <a:ea typeface="ＭＳ Ｐゴシック" pitchFamily="-112" charset="-128"/>
              </a:rPr>
              <a:t>H </a:t>
            </a:r>
            <a:r>
              <a:rPr lang="el-GR" sz="2400" i="1" dirty="0">
                <a:ea typeface="ＭＳ Ｐゴシック" pitchFamily="-112" charset="-128"/>
              </a:rPr>
              <a:t>συχνότητα εμφάνισης ενός όρου είναι αντιστρόφως ανάλογη της θέσης του στη διάταξη με βάση τις συχνότητες</a:t>
            </a:r>
            <a:r>
              <a:rPr lang="en-US" sz="2400" i="1" dirty="0">
                <a:ea typeface="ＭＳ Ｐゴシック" pitchFamily="-112" charset="-128"/>
              </a:rPr>
              <a:t> </a:t>
            </a: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0039" y="4343400"/>
            <a:ext cx="832432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pitchFamily="-11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pitchFamily="-11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pitchFamily="-11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Για </a:t>
            </a:r>
            <a:r>
              <a:rPr lang="en-US" sz="2000" dirty="0">
                <a:ea typeface="ＭＳ Ｐゴシック" pitchFamily="-112" charset="-128"/>
              </a:rPr>
              <a:t>k = 1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Αν ο πιο συχνός όρος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l-GR" sz="2000" dirty="0">
                <a:ea typeface="ＭＳ Ｐゴシック" pitchFamily="-112" charset="-128"/>
              </a:rPr>
              <a:t>ο όρος </a:t>
            </a:r>
            <a:r>
              <a:rPr lang="en-US" sz="2000" i="1" dirty="0">
                <a:ea typeface="ＭＳ Ｐゴシック" pitchFamily="-112" charset="-128"/>
              </a:rPr>
              <a:t>the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 </a:t>
            </a:r>
            <a:r>
              <a:rPr lang="en-US" sz="2000" dirty="0">
                <a:ea typeface="ＭＳ Ｐゴシック" pitchFamily="-112" charset="-128"/>
              </a:rPr>
              <a:t>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Τότε ο δεύτερος πιο συχνός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of</a:t>
            </a:r>
            <a:r>
              <a:rPr lang="en-US" sz="2000" dirty="0">
                <a:ea typeface="ＭＳ Ｐゴシック" pitchFamily="-112" charset="-128"/>
              </a:rPr>
              <a:t>) </a:t>
            </a:r>
            <a:r>
              <a:rPr lang="el-GR" sz="2000" dirty="0">
                <a:ea typeface="ＭＳ Ｐゴシック" pitchFamily="-112" charset="-128"/>
              </a:rPr>
              <a:t>εμφανίζεται</a:t>
            </a:r>
            <a:r>
              <a:rPr lang="en-US" sz="2000" dirty="0">
                <a:ea typeface="ＭＳ Ｐゴシック" pitchFamily="-112" charset="-128"/>
              </a:rPr>
              <a:t>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/2 </a:t>
            </a:r>
            <a:r>
              <a:rPr lang="el-GR" sz="2000" dirty="0">
                <a:ea typeface="ＭＳ Ｐゴシック" pitchFamily="-112" charset="-128"/>
              </a:rPr>
              <a:t>φορές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000" dirty="0">
                <a:ea typeface="ＭＳ Ｐゴシック" pitchFamily="-112" charset="-128"/>
              </a:rPr>
              <a:t>Ο τρίτος </a:t>
            </a:r>
            <a:r>
              <a:rPr lang="en-US" sz="2000" dirty="0">
                <a:ea typeface="ＭＳ Ｐゴシック" pitchFamily="-112" charset="-128"/>
              </a:rPr>
              <a:t> (</a:t>
            </a:r>
            <a:r>
              <a:rPr lang="en-US" sz="2000" i="1" dirty="0">
                <a:ea typeface="ＭＳ Ｐゴシック" pitchFamily="-112" charset="-128"/>
              </a:rPr>
              <a:t>and</a:t>
            </a:r>
            <a:r>
              <a:rPr lang="en-US" sz="2000" dirty="0">
                <a:ea typeface="ＭＳ Ｐゴシック" pitchFamily="-112" charset="-128"/>
              </a:rPr>
              <a:t>)  cf</a:t>
            </a:r>
            <a:r>
              <a:rPr lang="en-US" sz="2000" i="1" baseline="-25000" dirty="0">
                <a:ea typeface="ＭＳ Ｐゴシック" pitchFamily="-112" charset="-128"/>
              </a:rPr>
              <a:t>1</a:t>
            </a:r>
            <a:r>
              <a:rPr lang="en-US" sz="2000" dirty="0">
                <a:ea typeface="ＭＳ Ｐゴシック" pitchFamily="-112" charset="-128"/>
              </a:rPr>
              <a:t>/3 </a:t>
            </a:r>
            <a:r>
              <a:rPr lang="el-GR" sz="2000" dirty="0">
                <a:ea typeface="ＭＳ Ｐゴシック" pitchFamily="-112" charset="-128"/>
              </a:rPr>
              <a:t>φορές </a:t>
            </a:r>
            <a:r>
              <a:rPr lang="en-US" sz="2000" dirty="0">
                <a:ea typeface="ＭＳ Ｐゴシック" pitchFamily="-112" charset="-128"/>
              </a:rPr>
              <a:t> </a:t>
            </a:r>
            <a:endParaRPr lang="el-GR" sz="2000" dirty="0">
              <a:ea typeface="ＭＳ Ｐゴシック" pitchFamily="-112" charset="-128"/>
            </a:endParaRPr>
          </a:p>
          <a:p>
            <a:pPr lvl="1">
              <a:buFont typeface="Courier New" pitchFamily="49" charset="0"/>
              <a:buChar char="o"/>
            </a:pPr>
            <a:r>
              <a:rPr lang="en-US" sz="2000" dirty="0">
                <a:ea typeface="ＭＳ Ｐゴシック" pitchFamily="-112" charset="-128"/>
              </a:rPr>
              <a:t>… </a:t>
            </a:r>
            <a:endParaRPr lang="el-GR" sz="2000" dirty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207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Ο νόμος του </a:t>
            </a:r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3677038-DD2A-4DB0-84D9-984FC2DD5D8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277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 bwMode="auto">
              <a:xfrm>
                <a:off x="457200" y="2209800"/>
                <a:ext cx="8324324" cy="1447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437085"/>
                  </a:buClr>
                  <a:buFont typeface="Wingdings" pitchFamily="-112" charset="2"/>
                  <a:buChar char="§"/>
                  <a:defRPr sz="28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ＭＳ Ｐゴシック" pitchFamily="-65" charset="-128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57E69"/>
                  </a:buClr>
                  <a:buFont typeface="Wingdings" pitchFamily="-112" charset="2"/>
                  <a:buChar char="§"/>
                  <a:defRPr sz="24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918BA3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F6E7E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233337"/>
                  </a:buClr>
                  <a:buFont typeface="Wingdings" pitchFamily="-11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ＭＳ Ｐゴシック" pitchFamily="-65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𝑐𝑓</m:t>
                      </m:r>
                      <m:r>
                        <a:rPr lang="en-US" i="1" baseline="-25000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=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𝑚</m:t>
                      </m:r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𝑖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−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ＭＳ Ｐゴシック" pitchFamily="-112" charset="-128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baseline="30000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𝑐𝑓</m:t>
                      </m:r>
                      <m:r>
                        <a:rPr lang="en-US" i="1" baseline="-25000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= </m:t>
                      </m:r>
                      <m:r>
                        <m:rPr>
                          <m:sty m:val="p"/>
                        </m:rP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𝑚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−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𝑘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log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⁡</m:t>
                      </m:r>
                      <m:r>
                        <a:rPr lang="en-US" i="1" dirty="0" err="1">
                          <a:latin typeface="Cambria Math" panose="02040503050406030204" pitchFamily="18" charset="0"/>
                          <a:ea typeface="ＭＳ Ｐゴシック" pitchFamily="-112" charset="-128"/>
                        </a:rPr>
                        <m:t>𝑖</m:t>
                      </m:r>
                    </m:oMath>
                  </m:oMathPara>
                </a14:m>
                <a:endParaRPr lang="en-US" i="1" dirty="0">
                  <a:ea typeface="ＭＳ Ｐゴシック" pitchFamily="-112" charset="-128"/>
                </a:endParaRPr>
              </a:p>
              <a:p>
                <a:pPr lvl="1"/>
                <a:r>
                  <a:rPr lang="el-GR" dirty="0">
                    <a:ea typeface="ＭＳ Ｐゴシック" pitchFamily="-112" charset="-128"/>
                  </a:rPr>
                  <a:t>Γραμμική σχέση μεταξύ </a:t>
                </a:r>
                <a:r>
                  <a:rPr lang="en-US" dirty="0">
                    <a:ea typeface="ＭＳ Ｐゴシック" pitchFamily="-112" charset="-128"/>
                  </a:rPr>
                  <a:t>log </a:t>
                </a:r>
                <a:r>
                  <a:rPr lang="en-US" dirty="0" err="1">
                    <a:ea typeface="ＭＳ Ｐゴシック" pitchFamily="-112" charset="-128"/>
                  </a:rPr>
                  <a:t>cf</a:t>
                </a:r>
                <a:r>
                  <a:rPr lang="en-US" i="1" baseline="-25000" dirty="0" err="1">
                    <a:ea typeface="ＭＳ Ｐゴシック" pitchFamily="-112" charset="-128"/>
                  </a:rPr>
                  <a:t>i</a:t>
                </a:r>
                <a:r>
                  <a:rPr lang="en-US" dirty="0">
                    <a:ea typeface="ＭＳ Ｐゴシック" pitchFamily="-112" charset="-128"/>
                  </a:rPr>
                  <a:t> </a:t>
                </a:r>
                <a:r>
                  <a:rPr lang="el-GR" dirty="0">
                    <a:ea typeface="ＭＳ Ｐゴシック" pitchFamily="-112" charset="-128"/>
                  </a:rPr>
                  <a:t>και</a:t>
                </a:r>
                <a:r>
                  <a:rPr lang="en-US" dirty="0">
                    <a:ea typeface="ＭＳ Ｐゴシック" pitchFamily="-112" charset="-128"/>
                  </a:rPr>
                  <a:t> log </a:t>
                </a:r>
                <a:r>
                  <a:rPr lang="en-US" i="1" dirty="0" err="1">
                    <a:ea typeface="ＭＳ Ｐゴシック" pitchFamily="-112" charset="-128"/>
                  </a:rPr>
                  <a:t>i</a:t>
                </a:r>
                <a:endParaRPr lang="en-US" i="1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endParaRPr lang="el-GR" sz="800" dirty="0">
                  <a:solidFill>
                    <a:schemeClr val="tx2">
                      <a:lumMod val="75000"/>
                    </a:schemeClr>
                  </a:solidFill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:endParaRPr lang="en-US" sz="2400" dirty="0">
                  <a:ea typeface="ＭＳ Ｐゴシック" pitchFamily="-112" charset="-128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𝑐𝑓</m:t>
                    </m:r>
                    <m:r>
                      <a:rPr lang="en-US" sz="2400" i="1" baseline="-25000" dirty="0" err="1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𝑖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 = </m:t>
                    </m:r>
                    <m:r>
                      <a:rPr lang="en-US" sz="2400" i="1" dirty="0">
                        <a:latin typeface="Cambria Math" panose="02040503050406030204" pitchFamily="18" charset="0"/>
                        <a:ea typeface="ＭＳ Ｐゴシック" pitchFamily="-112" charset="-128"/>
                      </a:rPr>
                      <m:t>𝑚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𝑖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ea typeface="ＭＳ Ｐゴシック" pitchFamily="-112" charset="-128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ea typeface="ＭＳ Ｐゴシック" pitchFamily="-112" charset="-128"/>
                  </a:rPr>
                  <a:t>, k = 1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6">
                        <a:lumMod val="75000"/>
                      </a:schemeClr>
                    </a:solidFill>
                    <a:ea typeface="ＭＳ Ｐゴシック" pitchFamily="-112" charset="-128"/>
                  </a:rPr>
                  <a:t>power law </a:t>
                </a:r>
                <a:r>
                  <a:rPr lang="el-GR" sz="2400" dirty="0">
                    <a:solidFill>
                      <a:schemeClr val="accent6">
                        <a:lumMod val="75000"/>
                      </a:schemeClr>
                    </a:solidFill>
                    <a:ea typeface="ＭＳ Ｐゴシック" pitchFamily="-112" charset="-128"/>
                  </a:rPr>
                  <a:t>σχέση (εκθετικός νόμος)</a:t>
                </a:r>
                <a:endParaRPr lang="en-US" sz="2400" dirty="0">
                  <a:solidFill>
                    <a:schemeClr val="accent6">
                      <a:lumMod val="75000"/>
                    </a:schemeClr>
                  </a:solidFill>
                  <a:ea typeface="ＭＳ Ｐゴシック" pitchFamily="-112" charset="-128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2209800"/>
                <a:ext cx="8324324" cy="1447800"/>
              </a:xfrm>
              <a:prstGeom prst="rect">
                <a:avLst/>
              </a:prstGeom>
              <a:blipFill>
                <a:blip r:embed="rId2"/>
                <a:stretch>
                  <a:fillRect l="-1098" b="-1071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2DC170F-9EF9-45A4-8873-AE55B0EF9BB3}"/>
              </a:ext>
            </a:extLst>
          </p:cNvPr>
          <p:cNvSpPr txBox="1"/>
          <p:nvPr/>
        </p:nvSpPr>
        <p:spPr>
          <a:xfrm>
            <a:off x="304800" y="1600200"/>
            <a:ext cx="5867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Η συχνότητα εμφάνισης του</a:t>
            </a:r>
            <a:r>
              <a:rPr lang="el-GR" i="1" dirty="0">
                <a:latin typeface="+mn-lt"/>
              </a:rPr>
              <a:t> </a:t>
            </a:r>
            <a:r>
              <a:rPr lang="en-US" i="1" dirty="0" err="1">
                <a:latin typeface="+mn-lt"/>
              </a:rPr>
              <a:t>i</a:t>
            </a:r>
            <a:r>
              <a:rPr lang="en-US" i="1" dirty="0">
                <a:latin typeface="+mn-lt"/>
              </a:rPr>
              <a:t>-</a:t>
            </a:r>
            <a:r>
              <a:rPr lang="el-GR" dirty="0">
                <a:latin typeface="+mn-lt"/>
              </a:rPr>
              <a:t>οστού όρου: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9016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Zipf’s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law for Reuters RCV1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6C7E548-B741-4BF6-AF06-F545B643F2E5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pic>
        <p:nvPicPr>
          <p:cNvPr id="3482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49413"/>
            <a:ext cx="5524500" cy="502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9685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1709777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>
                <a:ea typeface="ＭＳ Ｐゴシック" pitchFamily="-112" charset="-128"/>
              </a:rPr>
              <a:t>ΣΥΜΠΙΕΣΗ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46072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3896260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11430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Θα δούμε μερικά θέματα για τη συμπίεση το </a:t>
            </a:r>
            <a:r>
              <a:rPr lang="el-GR" sz="3200" i="1" dirty="0">
                <a:ea typeface="ＭＳ Ｐゴシック" pitchFamily="-112" charset="-128"/>
              </a:rPr>
              <a:t>λεξικού</a:t>
            </a:r>
            <a:r>
              <a:rPr lang="el-GR" sz="3200" dirty="0">
                <a:ea typeface="ＭＳ Ｐゴシック" pitchFamily="-112" charset="-128"/>
              </a:rPr>
              <a:t> και των </a:t>
            </a:r>
            <a:r>
              <a:rPr lang="el-GR" sz="3200" i="1" dirty="0">
                <a:ea typeface="ＭＳ Ｐゴシック" pitchFamily="-112" charset="-128"/>
              </a:rPr>
              <a:t>λιστών καταχωρήσεων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sz="3200" dirty="0">
                <a:ea typeface="ＭＳ Ｐゴシック" pitchFamily="-112" charset="-128"/>
              </a:rPr>
              <a:t> </a:t>
            </a:r>
            <a:r>
              <a:rPr lang="el-GR" sz="3200" dirty="0">
                <a:ea typeface="ＭＳ Ｐゴシック" pitchFamily="-112" charset="-128"/>
              </a:rPr>
              <a:t>Βασικό </a:t>
            </a:r>
            <a:r>
              <a:rPr lang="en-US" sz="3200" dirty="0">
                <a:ea typeface="ＭＳ Ｐゴシック" pitchFamily="-112" charset="-128"/>
              </a:rPr>
              <a:t>Boolean </a:t>
            </a:r>
            <a:r>
              <a:rPr lang="el-GR" sz="3200" dirty="0">
                <a:ea typeface="ＭＳ Ｐゴシック" pitchFamily="-112" charset="-128"/>
              </a:rPr>
              <a:t>ανεστραμμένο ευρετήριο, χωρίς πληροφορία θέσης κλπ</a:t>
            </a:r>
            <a:endParaRPr lang="en-US" sz="3200" dirty="0">
              <a:ea typeface="ＭＳ Ｐゴシック" pitchFamily="-112" charset="-12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9B74399-6C88-4C9B-A6BD-8ABCF0EBC09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870343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Γιατί συμπίεση; 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28650" y="2057400"/>
            <a:ext cx="7886700" cy="167957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Λιγότερος </a:t>
            </a:r>
            <a:r>
              <a:rPr lang="el-GR" sz="2400" i="1" dirty="0">
                <a:ea typeface="ＭＳ Ｐゴシック" pitchFamily="-112" charset="-128"/>
              </a:rPr>
              <a:t>χώρος στη μνήμη </a:t>
            </a:r>
            <a:endParaRPr lang="en-US" sz="2400" i="1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Λίγο πιο οικονομικό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Κρατάμε περισσότερα πράγματα στη μνήμη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Αύξηση της ταχύτητας μεταφοράς δεδομένων από το δίσκο στη μνήμη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τα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|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αποσυμπίεσε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 </a:t>
            </a:r>
            <a:r>
              <a:rPr lang="el-GR" sz="2400" dirty="0">
                <a:ea typeface="ＭＳ Ｐゴシック" pitchFamily="-112" charset="-128"/>
              </a:rPr>
              <a:t>γρηγορότερο από</a:t>
            </a:r>
            <a:r>
              <a:rPr lang="en-US" sz="2400" dirty="0">
                <a:ea typeface="ＭＳ Ｐゴシック" pitchFamily="-112" charset="-128"/>
              </a:rPr>
              <a:t>   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διάβασε μη συμπιεσμένα δεδομένα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Προϋπόθεση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Γρήγοροι αλγόριθμοι </a:t>
            </a:r>
            <a:r>
              <a:rPr lang="el-GR" sz="2400" dirty="0" err="1">
                <a:ea typeface="ＭＳ Ｐゴシック" pitchFamily="-112" charset="-128"/>
              </a:rPr>
              <a:t>αποσυμπίεσης</a:t>
            </a:r>
            <a:r>
              <a:rPr lang="el-GR" sz="2400" dirty="0">
                <a:ea typeface="ＭＳ Ｐゴシック" pitchFamily="-112" charset="-128"/>
              </a:rPr>
              <a:t> 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23093762-6713-407C-9766-288D0ACBA3E4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29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</p:spTree>
    <p:extLst>
      <p:ext uri="{BB962C8B-B14F-4D97-AF65-F5344CB8AC3E}">
        <p14:creationId xmlns:p14="http://schemas.microsoft.com/office/powerpoint/2010/main" val="34801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8194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>
                <a:ea typeface="ＭＳ Ｐゴシック" pitchFamily="34" charset="-128"/>
              </a:rPr>
              <a:t>ΣΤΑΤΙΣΤΙΚΑ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587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Απωλεστική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και μη συμπίεση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1905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Lossless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(μη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Διατηρείτε όλη η πληροφορία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Αυτή που κυρίως χρησιμοποιείται σε ΑΠ </a:t>
            </a:r>
            <a:endParaRPr lang="en-US" sz="24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Lossy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compression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(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συμπίεση) Κάποια πληροφορία χάνεται </a:t>
            </a:r>
            <a:endParaRPr lang="en-US" sz="2400" dirty="0">
              <a:ea typeface="ＭＳ Ｐゴシック" pitchFamily="-112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βήματα προ-επεξεργασίας </a:t>
            </a:r>
            <a:r>
              <a:rPr lang="el-GR" sz="2400" dirty="0">
                <a:ea typeface="ＭＳ Ｐゴシック" pitchFamily="-112" charset="-128"/>
              </a:rPr>
              <a:t>(μετατροπή σε μικρά, </a:t>
            </a:r>
            <a:r>
              <a:rPr lang="en-US" sz="2400" dirty="0">
                <a:ea typeface="ＭＳ Ｐゴシック" pitchFamily="-112" charset="-128"/>
              </a:rPr>
              <a:t>stop words, stemming, number elimination</a:t>
            </a:r>
            <a:r>
              <a:rPr lang="el-GR" sz="2400" dirty="0">
                <a:ea typeface="ＭＳ Ｐゴシック" pitchFamily="-112" charset="-128"/>
              </a:rPr>
              <a:t>) μπορεί να θεωρηθούν ως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 err="1">
                <a:ea typeface="ＭＳ Ｐゴシック" pitchFamily="-112" charset="-128"/>
              </a:rPr>
              <a:t>απωλεστική</a:t>
            </a:r>
            <a:r>
              <a:rPr lang="el-GR" sz="2400" dirty="0">
                <a:ea typeface="ＭＳ Ｐゴシック" pitchFamily="-112" charset="-128"/>
              </a:rPr>
              <a:t> συμπίεση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Μπορεί να είναι αποδεκτή στην περίπτωση π.χ., που μας ενδιαφέρουν μόνο τα κορυφαία από τα σχετικά έγγραφα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9DE0076-1A50-4759-8DBA-56B97E7769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</p:spTree>
    <p:extLst>
      <p:ext uri="{BB962C8B-B14F-4D97-AF65-F5344CB8AC3E}">
        <p14:creationId xmlns:p14="http://schemas.microsoft.com/office/powerpoint/2010/main" val="3505261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l-GR" cap="none" dirty="0">
                <a:ea typeface="ＭＳ Ｐゴシック" pitchFamily="-112" charset="-128"/>
              </a:rPr>
              <a:t>ΣΥΜΠΙΕΣΗ ΛΕΞΙΚΟΥ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1421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9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Η αναζήτηση αρχίζει από το λεξικό -&gt; Θα θέλαμε να το κρατάμε στη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Συνυπάρχει με άλλες εφαρμογές (</a:t>
            </a:r>
            <a:r>
              <a:rPr lang="en-US" sz="2800" dirty="0">
                <a:ea typeface="ＭＳ Ｐゴシック" pitchFamily="-112" charset="-128"/>
              </a:rPr>
              <a:t>memory footprint competition)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Κινητές/ενσωματωμένες συσκευές μικρή μνήμη</a:t>
            </a:r>
            <a:endParaRPr lang="en-US" sz="2800" dirty="0"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dirty="0">
                <a:ea typeface="ＭＳ Ｐゴシック" pitchFamily="-112" charset="-128"/>
              </a:rPr>
              <a:t> Ακόμα και αν όχι στη μνήμη, θα θέλαμε να είναι μικρό για γρήγορη αρχή της αναζήτησης </a:t>
            </a:r>
          </a:p>
        </p:txBody>
      </p:sp>
      <p:sp>
        <p:nvSpPr>
          <p:cNvPr id="378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0D3DE7D-4BF7-4A50-881B-82FCAC7D02D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4237111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35732"/>
            <a:ext cx="7886700" cy="9648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493713" y="962059"/>
            <a:ext cx="8458200" cy="75109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Κάθε εγγραφή: τον όρο, συχνότητα εμφάνισης, δείκτη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Θα θεωρήσουμε </a:t>
            </a:r>
            <a:r>
              <a:rPr lang="el-GR" sz="2000" i="1" dirty="0">
                <a:solidFill>
                  <a:srgbClr val="FF0000"/>
                </a:solidFill>
                <a:ea typeface="ＭＳ Ｐゴシック" pitchFamily="-112" charset="-128"/>
              </a:rPr>
              <a:t>την πιο απλή αποθήκευση</a:t>
            </a:r>
            <a:r>
              <a:rPr lang="el-GR" sz="2000" dirty="0">
                <a:ea typeface="ＭＳ Ｐゴシック" pitchFamily="-112" charset="-128"/>
              </a:rPr>
              <a:t>, ως ταξινομημένο πίνακα εγγραφών σταθερού μεγέθους (</a:t>
            </a:r>
            <a:r>
              <a:rPr lang="en-US" sz="2000" dirty="0">
                <a:ea typeface="ＭＳ Ｐゴシック" pitchFamily="-112" charset="-128"/>
              </a:rPr>
              <a:t>array of fixed-width entries)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1600" dirty="0">
                <a:ea typeface="ＭＳ Ｐゴシック" pitchFamily="-112" charset="-128"/>
              </a:rPr>
              <a:t>~400,000 </a:t>
            </a:r>
            <a:r>
              <a:rPr lang="el-GR" sz="1600" dirty="0">
                <a:ea typeface="ＭＳ Ｐゴシック" pitchFamily="-112" charset="-128"/>
              </a:rPr>
              <a:t>όροι</a:t>
            </a:r>
            <a:r>
              <a:rPr lang="en-US" sz="1600" dirty="0">
                <a:ea typeface="ＭＳ Ｐゴシック" pitchFamily="-112" charset="-128"/>
              </a:rPr>
              <a:t>; 28 bytes/term = 11.2 MB.</a:t>
            </a:r>
          </a:p>
        </p:txBody>
      </p:sp>
      <p:sp>
        <p:nvSpPr>
          <p:cNvPr id="38935" name="Slide Number Placeholder 22"/>
          <p:cNvSpPr>
            <a:spLocks noGrp="1"/>
          </p:cNvSpPr>
          <p:nvPr>
            <p:ph type="sldNum" sz="quarter" idx="12"/>
          </p:nvPr>
        </p:nvSpPr>
        <p:spPr bwMode="auto">
          <a:xfrm>
            <a:off x="6932613" y="6298306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B5A3449-696F-4075-BCC7-99E12A675C1B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33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2817813" y="2628700"/>
          <a:ext cx="4016375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6560657" imgH="4067652" progId="Word.Document.8">
                  <p:embed/>
                </p:oleObj>
              </mc:Choice>
              <mc:Fallback>
                <p:oleObj name="Document" r:id="rId4" imgW="6560657" imgH="40676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628700"/>
                        <a:ext cx="4016375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917" name="AutoShape 5"/>
          <p:cNvCxnSpPr>
            <a:cxnSpLocks noChangeShapeType="1"/>
          </p:cNvCxnSpPr>
          <p:nvPr/>
        </p:nvCxnSpPr>
        <p:spPr bwMode="auto">
          <a:xfrm>
            <a:off x="5942013" y="3390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8" name="AutoShape 6"/>
          <p:cNvCxnSpPr>
            <a:cxnSpLocks noChangeShapeType="1"/>
          </p:cNvCxnSpPr>
          <p:nvPr/>
        </p:nvCxnSpPr>
        <p:spPr bwMode="auto">
          <a:xfrm>
            <a:off x="5942013" y="37717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19" name="AutoShape 7"/>
          <p:cNvCxnSpPr>
            <a:cxnSpLocks noChangeShapeType="1"/>
          </p:cNvCxnSpPr>
          <p:nvPr/>
        </p:nvCxnSpPr>
        <p:spPr bwMode="auto">
          <a:xfrm>
            <a:off x="5942013" y="4762300"/>
            <a:ext cx="2514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6987" y="5100238"/>
            <a:ext cx="2741613" cy="1143000"/>
          </a:xfrm>
          <a:prstGeom prst="upArrowCallout">
            <a:avLst>
              <a:gd name="adj1" fmla="val 59965"/>
              <a:gd name="adj2" fmla="val 59965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Δομή Αναζήτησης 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Λεξικού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1446213" y="33907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1446213" y="43051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379413" y="38479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V="1">
            <a:off x="836613" y="36955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V="1">
            <a:off x="1903413" y="33907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1903413" y="36955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1903413" y="46099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V="1">
            <a:off x="1903413" y="43051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>
            <a:off x="836613" y="41527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2894013" y="5209975"/>
            <a:ext cx="1217613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20 bytes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4624388" y="5209975"/>
            <a:ext cx="169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>
                <a:latin typeface="Times New Roman" pitchFamily="-112" charset="0"/>
              </a:rPr>
              <a:t>4 bytes each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 flipV="1">
            <a:off x="47228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V="1">
            <a:off x="5408613" y="49147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92576" y="5757075"/>
            <a:ext cx="4175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20+4+4)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400,000=11,2MB</a:t>
            </a:r>
            <a:endParaRPr lang="el-GR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7013" y="6400303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Θα την αγνοήσουμε</a:t>
            </a: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2026300" y="6321476"/>
            <a:ext cx="290800" cy="228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10000" y="6290377"/>
            <a:ext cx="445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n-lt"/>
              </a:rPr>
              <a:t>4 bytes pointers -&gt; 4GB address space (more bytes may be needed for larger collections)</a:t>
            </a:r>
          </a:p>
        </p:txBody>
      </p:sp>
    </p:spTree>
    <p:extLst>
      <p:ext uri="{BB962C8B-B14F-4D97-AF65-F5344CB8AC3E}">
        <p14:creationId xmlns:p14="http://schemas.microsoft.com/office/powerpoint/2010/main" val="25680777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94438" y="86176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Αποθήκευση λεξικού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05800" cy="12192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sz="2800" dirty="0">
                <a:ea typeface="ＭＳ Ｐゴシック" pitchFamily="-112" charset="-128"/>
              </a:rPr>
              <a:t>Σπατάλη χώρου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400" dirty="0">
                <a:ea typeface="ＭＳ Ｐゴシック" pitchFamily="-112" charset="-128"/>
              </a:rPr>
              <a:t>Πολλά από 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στη στήλη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Term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i="1" dirty="0">
                <a:ea typeface="ＭＳ Ｐゴシック" pitchFamily="-112" charset="-128"/>
              </a:rPr>
              <a:t>δεν</a:t>
            </a:r>
            <a:r>
              <a:rPr lang="el-GR" sz="2400" dirty="0">
                <a:ea typeface="ＭＳ Ｐゴシック" pitchFamily="-112" charset="-128"/>
              </a:rPr>
              <a:t> χρησιμοποιούνται </a:t>
            </a:r>
            <a:r>
              <a:rPr lang="en-US" sz="2400" dirty="0">
                <a:solidFill>
                  <a:srgbClr val="000000"/>
                </a:solidFill>
                <a:ea typeface="ＭＳ Ｐゴシック" pitchFamily="-112" charset="-128"/>
                <a:cs typeface="Times New Roman" pitchFamily="-112" charset="0"/>
              </a:rPr>
              <a:t>–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 δίνουμε </a:t>
            </a:r>
            <a:r>
              <a:rPr lang="en-US" sz="2400" dirty="0">
                <a:ea typeface="ＭＳ Ｐゴシック" pitchFamily="-112" charset="-128"/>
              </a:rPr>
              <a:t>20 bytes </a:t>
            </a:r>
            <a:r>
              <a:rPr lang="el-GR" sz="2400" dirty="0">
                <a:ea typeface="ＭＳ Ｐゴシック" pitchFamily="-112" charset="-128"/>
              </a:rPr>
              <a:t>για όρους με 1 χαρακτήρα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r>
              <a:rPr lang="el-GR" sz="1600" dirty="0">
                <a:ea typeface="ＭＳ Ｐゴシック" pitchFamily="-112" charset="-128"/>
              </a:rPr>
              <a:t>Και  δε μπορούμε να χειριστούμε το </a:t>
            </a:r>
            <a:r>
              <a:rPr lang="en-US" sz="1600" i="1" dirty="0">
                <a:ea typeface="ＭＳ Ｐゴシック" pitchFamily="-112" charset="-128"/>
              </a:rPr>
              <a:t>supercalifragilisticexpialidocious </a:t>
            </a:r>
            <a:r>
              <a:rPr lang="el-GR" sz="1600" dirty="0">
                <a:ea typeface="ＭＳ Ｐゴシック" pitchFamily="-112" charset="-128"/>
              </a:rPr>
              <a:t>ή</a:t>
            </a:r>
            <a:r>
              <a:rPr lang="en-US" sz="1600" dirty="0">
                <a:ea typeface="ＭＳ Ｐゴシック" pitchFamily="-112" charset="-128"/>
              </a:rPr>
              <a:t> </a:t>
            </a:r>
            <a:r>
              <a:rPr lang="en-US" sz="1600" i="1" dirty="0" err="1">
                <a:ea typeface="ＭＳ Ｐゴシック" pitchFamily="-112" charset="-128"/>
              </a:rPr>
              <a:t>hydrochlorofluorocarbons</a:t>
            </a:r>
            <a:r>
              <a:rPr lang="el-GR" sz="1600" i="1" dirty="0">
                <a:ea typeface="ＭＳ Ｐゴシック" pitchFamily="-112" charset="-128"/>
              </a:rPr>
              <a:t> (λέξεις με πάνω από 20 χαρακτήρες)</a:t>
            </a:r>
          </a:p>
          <a:p>
            <a:pPr lvl="2" eaLnBrk="1" hangingPunct="1">
              <a:buFont typeface="Wingdings" panose="05000000000000000000" pitchFamily="2" charset="2"/>
              <a:buChar char="§"/>
            </a:pPr>
            <a:endParaRPr lang="en-US" sz="1600" i="1" dirty="0">
              <a:ea typeface="ＭＳ Ｐゴシック" pitchFamily="-112" charset="-128"/>
            </a:endParaRP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Μέσος όρος των λέξεων στο λεξικό για τα Αγγλικά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~8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χαρακτήρες</a:t>
            </a:r>
          </a:p>
          <a:p>
            <a:pPr marL="342900" lvl="1" indent="0" eaLnBrk="1" hangingPunct="1">
              <a:buNone/>
            </a:pP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A75FB2C-9AD2-4B42-9A8E-81ECE2257E1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3994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</p:spTree>
    <p:extLst>
      <p:ext uri="{BB962C8B-B14F-4D97-AF65-F5344CB8AC3E}">
        <p14:creationId xmlns:p14="http://schemas.microsoft.com/office/powerpoint/2010/main" val="247112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676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76300" y="2630507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4454641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286000" y="3200400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230188" y="4017963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4096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4017963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901950" y="4633913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587750" y="38719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749550" y="3567113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901950" y="4938713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892550" y="3795713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511550" y="35671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901950" y="531971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349750" y="3567113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901950" y="5776913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187950" y="3567113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228600" y="1523999"/>
            <a:ext cx="87010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600" dirty="0">
                <a:latin typeface="+mn-lt"/>
              </a:rPr>
              <a:t>Αποθήκευσε το λεξικό ως ένα </a:t>
            </a:r>
            <a:r>
              <a:rPr lang="en-US" sz="2600" dirty="0">
                <a:latin typeface="+mn-lt"/>
              </a:rPr>
              <a:t>(</a:t>
            </a:r>
            <a:r>
              <a:rPr lang="el-GR" sz="2600" dirty="0">
                <a:latin typeface="+mn-lt"/>
              </a:rPr>
              <a:t>μεγάλο</a:t>
            </a:r>
            <a:r>
              <a:rPr lang="en-US" sz="2600" dirty="0">
                <a:latin typeface="+mn-lt"/>
              </a:rPr>
              <a:t>) string </a:t>
            </a:r>
            <a:r>
              <a:rPr lang="el-GR" sz="2600" dirty="0">
                <a:latin typeface="+mn-lt"/>
              </a:rPr>
              <a:t>χαρακτήρων</a:t>
            </a:r>
            <a:r>
              <a:rPr lang="en-US" sz="2600" dirty="0">
                <a:latin typeface="+mn-lt"/>
              </a:rPr>
              <a:t>:</a:t>
            </a:r>
            <a:endParaRPr lang="el-GR" sz="2600" dirty="0">
              <a:latin typeface="+mn-lt"/>
            </a:endParaRP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Ένας δείκτης δείχνει στο τέλος της τρέχουσας λέξης (αρχή επόμενης) 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6292849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30620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914400" y="1981200"/>
            <a:ext cx="716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Θα μειώσουμε το χώρο για την αποθήκευση των </a:t>
            </a:r>
            <a:r>
              <a:rPr lang="en-US" dirty="0">
                <a:latin typeface="+mn-lt"/>
              </a:rPr>
              <a:t>terms</a:t>
            </a:r>
          </a:p>
          <a:p>
            <a:r>
              <a:rPr lang="el-GR" b="1" dirty="0">
                <a:latin typeface="+mn-lt"/>
              </a:rPr>
              <a:t>Αρχικά</a:t>
            </a:r>
            <a:endParaRPr lang="en-US" b="1" dirty="0">
              <a:latin typeface="+mn-lt"/>
            </a:endParaRPr>
          </a:p>
          <a:p>
            <a:r>
              <a:rPr lang="el-GR" dirty="0">
                <a:latin typeface="+mn-lt"/>
              </a:rPr>
              <a:t>20 </a:t>
            </a:r>
            <a:r>
              <a:rPr lang="en-US" dirty="0">
                <a:latin typeface="+mn-lt"/>
              </a:rPr>
              <a:t>per term</a:t>
            </a:r>
          </a:p>
          <a:p>
            <a:r>
              <a:rPr lang="el-GR" dirty="0">
                <a:latin typeface="+mn-lt"/>
              </a:rPr>
              <a:t>Σύνολο: </a:t>
            </a:r>
            <a:r>
              <a:rPr lang="en-US" dirty="0">
                <a:latin typeface="+mn-lt"/>
              </a:rPr>
              <a:t>20 x 400,000</a:t>
            </a:r>
            <a:endParaRPr lang="el-GR" dirty="0">
              <a:latin typeface="+mn-lt"/>
            </a:endParaRPr>
          </a:p>
          <a:p>
            <a:r>
              <a:rPr lang="el-GR" b="1" dirty="0">
                <a:latin typeface="+mn-lt"/>
              </a:rPr>
              <a:t>Τώρα</a:t>
            </a:r>
          </a:p>
          <a:p>
            <a:r>
              <a:rPr lang="el-GR" dirty="0">
                <a:latin typeface="+mn-lt"/>
              </a:rPr>
              <a:t>Ένα μεγάλο </a:t>
            </a:r>
            <a:r>
              <a:rPr lang="en-US" dirty="0">
                <a:latin typeface="+mn-lt"/>
              </a:rPr>
              <a:t>string +</a:t>
            </a:r>
          </a:p>
          <a:p>
            <a:r>
              <a:rPr lang="el-GR" dirty="0">
                <a:latin typeface="+mn-lt"/>
              </a:rPr>
              <a:t>Ένα δείκτη </a:t>
            </a:r>
            <a:r>
              <a:rPr lang="en-US" dirty="0">
                <a:latin typeface="+mn-lt"/>
              </a:rPr>
              <a:t>per term </a:t>
            </a:r>
            <a:r>
              <a:rPr lang="el-GR" dirty="0">
                <a:latin typeface="+mn-lt"/>
              </a:rPr>
              <a:t>(που δείχνει στη θέση του στο μεγάλο </a:t>
            </a:r>
            <a:r>
              <a:rPr lang="en-US" dirty="0">
                <a:latin typeface="+mn-lt"/>
              </a:rPr>
              <a:t>string)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78941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727476" y="-16042"/>
            <a:ext cx="7886700" cy="1325563"/>
          </a:xfrm>
        </p:spPr>
        <p:txBody>
          <a:bodyPr/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της λίστας όρων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</a:b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Λεξικό-ως-Σειρά-Χαρακτήρων 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0979" name="Slide Number Placeholder 18"/>
          <p:cNvSpPr>
            <a:spLocks noGrp="1"/>
          </p:cNvSpPr>
          <p:nvPr>
            <p:ph type="sldNum" sz="quarter" idx="12"/>
          </p:nvPr>
        </p:nvSpPr>
        <p:spPr bwMode="auto">
          <a:xfrm>
            <a:off x="6350000" y="5090027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370A233-4CFB-4178-9990-FC324F5C5D7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2178050" y="1934076"/>
            <a:ext cx="6599238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>
                <a:latin typeface="Times New Roman" pitchFamily="-112" charset="0"/>
              </a:rPr>
              <a:t>….systilesyzygeticsyzygialsyzygyszaibelyiteszczecinszomo….</a:t>
            </a:r>
            <a:endParaRPr lang="en-US" sz="1600">
              <a:latin typeface="Times New Roman" pitchFamily="-112" charset="0"/>
            </a:endParaRP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649762"/>
              </p:ext>
            </p:extLst>
          </p:nvPr>
        </p:nvGraphicFramePr>
        <p:xfrm>
          <a:off x="122238" y="2751639"/>
          <a:ext cx="3219450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6403848" imgH="3941064" progId="Word.Document.8">
                  <p:embed/>
                </p:oleObj>
              </mc:Choice>
              <mc:Fallback>
                <p:oleObj name="Document" r:id="rId3" imgW="6403848" imgH="39410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751639"/>
                        <a:ext cx="3219450" cy="197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2794000" y="336758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 flipV="1">
            <a:off x="3479800" y="260558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 flipV="1">
            <a:off x="2641600" y="2300789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794000" y="3672389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V="1">
            <a:off x="3784600" y="2529389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 flipV="1">
            <a:off x="3403600" y="2300789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794000" y="4053389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V="1">
            <a:off x="4241800" y="2300789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2794000" y="4510589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V="1">
            <a:off x="5080000" y="2300789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AutoShape 16"/>
          <p:cNvSpPr>
            <a:spLocks noChangeArrowheads="1"/>
          </p:cNvSpPr>
          <p:nvPr/>
        </p:nvSpPr>
        <p:spPr bwMode="auto">
          <a:xfrm>
            <a:off x="6146800" y="2453189"/>
            <a:ext cx="2741613" cy="1096962"/>
          </a:xfrm>
          <a:prstGeom prst="upArrowCallout">
            <a:avLst>
              <a:gd name="adj1" fmla="val 62482"/>
              <a:gd name="adj2" fmla="val 62482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400" dirty="0">
                <a:latin typeface="Times New Roman" pitchFamily="-112" charset="0"/>
              </a:rPr>
              <a:t>Συνολικό μήκος της σειράς (</a:t>
            </a:r>
            <a:r>
              <a:rPr lang="en-US" sz="1400" dirty="0">
                <a:latin typeface="Times New Roman" pitchFamily="-112" charset="0"/>
              </a:rPr>
              <a:t>string</a:t>
            </a:r>
            <a:r>
              <a:rPr lang="el-GR" sz="1400" dirty="0">
                <a:latin typeface="Times New Roman" pitchFamily="-112" charset="0"/>
              </a:rPr>
              <a:t>)</a:t>
            </a:r>
            <a:r>
              <a:rPr lang="en-US" sz="1400" dirty="0">
                <a:latin typeface="Times New Roman" pitchFamily="-112" charset="0"/>
              </a:rPr>
              <a:t> =</a:t>
            </a:r>
          </a:p>
          <a:p>
            <a:pPr algn="ctr" eaLnBrk="0" hangingPunct="0"/>
            <a:r>
              <a:rPr lang="en-US" sz="1400" dirty="0">
                <a:latin typeface="Times New Roman" pitchFamily="-112" charset="0"/>
              </a:rPr>
              <a:t>400K x </a:t>
            </a:r>
            <a:r>
              <a:rPr lang="en-US" sz="1400" dirty="0">
                <a:solidFill>
                  <a:srgbClr val="FF0000"/>
                </a:solidFill>
                <a:latin typeface="Times New Roman" pitchFamily="-112" charset="0"/>
              </a:rPr>
              <a:t>8</a:t>
            </a:r>
            <a:r>
              <a:rPr lang="en-US" sz="1400" dirty="0">
                <a:latin typeface="Times New Roman" pitchFamily="-112" charset="0"/>
              </a:rPr>
              <a:t>B = 3.2MB</a:t>
            </a:r>
          </a:p>
        </p:txBody>
      </p:sp>
      <p:sp>
        <p:nvSpPr>
          <p:cNvPr id="40976" name="AutoShape 17"/>
          <p:cNvSpPr>
            <a:spLocks noChangeArrowheads="1"/>
          </p:cNvSpPr>
          <p:nvPr/>
        </p:nvSpPr>
        <p:spPr bwMode="auto">
          <a:xfrm>
            <a:off x="5156200" y="3900989"/>
            <a:ext cx="3748088" cy="1096962"/>
          </a:xfrm>
          <a:prstGeom prst="leftArrowCallout">
            <a:avLst>
              <a:gd name="adj1" fmla="val 25000"/>
              <a:gd name="adj2" fmla="val 25000"/>
              <a:gd name="adj3" fmla="val 56946"/>
              <a:gd name="adj4" fmla="val 71157"/>
            </a:avLst>
          </a:prstGeom>
          <a:solidFill>
            <a:srgbClr val="00CC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dirty="0">
                <a:latin typeface="Times New Roman" pitchFamily="-112" charset="0"/>
              </a:rPr>
              <a:t>Δείκτες για </a:t>
            </a:r>
            <a:r>
              <a:rPr lang="en-US" dirty="0">
                <a:latin typeface="Times New Roman" pitchFamily="-112" charset="0"/>
              </a:rPr>
              <a:t>3.2M</a:t>
            </a:r>
          </a:p>
          <a:p>
            <a:pPr algn="ctr" eaLnBrk="0" hangingPunct="0"/>
            <a:r>
              <a:rPr lang="el-GR" dirty="0">
                <a:latin typeface="Times New Roman" pitchFamily="-112" charset="0"/>
              </a:rPr>
              <a:t>θέσεις</a:t>
            </a:r>
            <a:r>
              <a:rPr lang="en-US" dirty="0">
                <a:latin typeface="Times New Roman" pitchFamily="-112" charset="0"/>
              </a:rPr>
              <a:t>: log</a:t>
            </a:r>
            <a:r>
              <a:rPr lang="en-US" baseline="-25000" dirty="0">
                <a:latin typeface="Times New Roman" pitchFamily="-112" charset="0"/>
              </a:rPr>
              <a:t>2</a:t>
            </a:r>
            <a:r>
              <a:rPr lang="en-US" dirty="0">
                <a:latin typeface="Times New Roman" pitchFamily="-112" charset="0"/>
              </a:rPr>
              <a:t>3.2M =</a:t>
            </a:r>
          </a:p>
          <a:p>
            <a:pPr algn="ctr" eaLnBrk="0" hangingPunct="0"/>
            <a:r>
              <a:rPr lang="en-US" dirty="0">
                <a:latin typeface="Times New Roman" pitchFamily="-112" charset="0"/>
              </a:rPr>
              <a:t>22bits = </a:t>
            </a:r>
            <a:r>
              <a:rPr lang="en-US" dirty="0">
                <a:solidFill>
                  <a:srgbClr val="FF0000"/>
                </a:solidFill>
                <a:latin typeface="Times New Roman" pitchFamily="-112" charset="0"/>
              </a:rPr>
              <a:t>3</a:t>
            </a:r>
            <a:r>
              <a:rPr lang="en-US" dirty="0">
                <a:latin typeface="Times New Roman" pitchFamily="-112" charset="0"/>
              </a:rPr>
              <a:t>bytes</a:t>
            </a:r>
          </a:p>
        </p:txBody>
      </p:sp>
      <p:sp>
        <p:nvSpPr>
          <p:cNvPr id="4097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0650" y="5026525"/>
            <a:ext cx="480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>
                <a:latin typeface="+mn-lt"/>
              </a:rPr>
              <a:t>δυαδική αναζήτηση όπως πριν, τώρα στο </a:t>
            </a:r>
            <a:r>
              <a:rPr lang="en-US" sz="1800" dirty="0">
                <a:latin typeface="+mn-lt"/>
              </a:rPr>
              <a:t>string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83522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1967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Χώρος για το λεξικό ως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string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17526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το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Freq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4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 όρο για δείκτες σε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Postings</a:t>
            </a:r>
            <a:r>
              <a:rPr lang="en-US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400" dirty="0">
                <a:solidFill>
                  <a:srgbClr val="FF0000"/>
                </a:solidFill>
                <a:ea typeface="ＭＳ Ｐゴシック" pitchFamily="-112" charset="-128"/>
              </a:rPr>
              <a:t>3</a:t>
            </a:r>
            <a:r>
              <a:rPr lang="en-US" dirty="0">
                <a:ea typeface="ＭＳ Ｐゴシック" pitchFamily="-112" charset="-128"/>
              </a:rPr>
              <a:t> bytes </a:t>
            </a:r>
            <a:r>
              <a:rPr lang="el-GR" dirty="0">
                <a:ea typeface="ＭＳ Ｐゴシック" pitchFamily="-112" charset="-128"/>
              </a:rPr>
              <a:t>ανά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term pointer</a:t>
            </a: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Κατά μέσο όρο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8 </a:t>
            </a:r>
            <a:r>
              <a:rPr lang="en-US" dirty="0">
                <a:ea typeface="ＭＳ Ｐゴシック" pitchFamily="-112" charset="-128"/>
              </a:rPr>
              <a:t>bytes </a:t>
            </a:r>
            <a:r>
              <a:rPr lang="el-GR" dirty="0">
                <a:ea typeface="ＭＳ Ｐゴシック" pitchFamily="-112" charset="-128"/>
              </a:rPr>
              <a:t>ανά όρο στο </a:t>
            </a:r>
            <a:r>
              <a:rPr lang="en-US" dirty="0">
                <a:ea typeface="ＭＳ Ｐゴシック" pitchFamily="-112" charset="-128"/>
              </a:rPr>
              <a:t>string</a:t>
            </a:r>
            <a:r>
              <a:rPr lang="el-GR" dirty="0">
                <a:ea typeface="ＭＳ Ｐゴシック" pitchFamily="-112" charset="-128"/>
              </a:rPr>
              <a:t> (3.2ΜΒ)</a:t>
            </a:r>
            <a:endParaRPr lang="en-US" dirty="0">
              <a:ea typeface="ＭＳ Ｐゴシック" pitchFamily="-112" charset="-128"/>
            </a:endParaRPr>
          </a:p>
          <a:p>
            <a:pPr eaLnBrk="1" hangingPunct="1"/>
            <a:endParaRPr lang="en-US" dirty="0">
              <a:ea typeface="ＭＳ Ｐゴシック" pitchFamily="-112" charset="-128"/>
            </a:endParaRPr>
          </a:p>
          <a:p>
            <a:pPr eaLnBrk="1" hangingPunct="1"/>
            <a:r>
              <a:rPr lang="en-US" dirty="0">
                <a:ea typeface="ＭＳ Ｐゴシック" pitchFamily="-112" charset="-128"/>
              </a:rPr>
              <a:t>400K </a:t>
            </a:r>
            <a:r>
              <a:rPr lang="el-GR" dirty="0">
                <a:ea typeface="ＭＳ Ｐゴシック" pitchFamily="-112" charset="-128"/>
              </a:rPr>
              <a:t>όροι</a:t>
            </a:r>
            <a:r>
              <a:rPr lang="en-US" dirty="0">
                <a:ea typeface="ＭＳ Ｐゴシック" pitchFamily="-112" charset="-128"/>
              </a:rPr>
              <a:t> x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19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 7.6 MB (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έναντι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 11.2MB </a:t>
            </a:r>
            <a:r>
              <a:rPr lang="el-GR" dirty="0">
                <a:ea typeface="ＭＳ Ｐゴシック" pitchFamily="-112" charset="-128"/>
                <a:sym typeface="Symbol" pitchFamily="-112" charset="2"/>
              </a:rPr>
              <a:t>για σταθερό μήκος λέξης</a:t>
            </a:r>
            <a:r>
              <a:rPr lang="en-US" dirty="0">
                <a:ea typeface="ＭＳ Ｐゴシック" pitchFamily="-112" charset="-128"/>
                <a:sym typeface="Symbol" pitchFamily="-112" charset="2"/>
              </a:rPr>
              <a:t>)</a:t>
            </a:r>
            <a:endParaRPr lang="el-GR" dirty="0">
              <a:ea typeface="ＭＳ Ｐゴシック" pitchFamily="-112" charset="-128"/>
              <a:sym typeface="Symbol" pitchFamily="-112" charset="2"/>
            </a:endParaRPr>
          </a:p>
          <a:p>
            <a:pPr eaLnBrk="1" hangingPunct="1">
              <a:buNone/>
            </a:pPr>
            <a:endParaRPr lang="en-US" dirty="0">
              <a:ea typeface="ＭＳ Ｐゴシック" pitchFamily="-112" charset="-128"/>
            </a:endParaRP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55D9A7EB-2613-4B15-8E56-371E57FA4CF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39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198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0800" y="2424504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  <a:sym typeface="Symbol" pitchFamily="-112" charset="2"/>
              </a:rPr>
              <a:t>11 </a:t>
            </a:r>
            <a:r>
              <a:rPr lang="en-US" dirty="0">
                <a:latin typeface="+mn-lt"/>
                <a:sym typeface="Symbol" pitchFamily="-112" charset="2"/>
              </a:rPr>
              <a:t>bytes/term</a:t>
            </a:r>
            <a:endParaRPr lang="el-GR" dirty="0"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791200" y="2236237"/>
            <a:ext cx="457200" cy="838200"/>
          </a:xfrm>
          <a:prstGeom prst="rightBrac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extBox 1"/>
          <p:cNvSpPr txBox="1"/>
          <p:nvPr/>
        </p:nvSpPr>
        <p:spPr>
          <a:xfrm>
            <a:off x="1905000" y="5029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latin typeface="+mn-lt"/>
              </a:rPr>
              <a:t>11+8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2209800" y="4800600"/>
            <a:ext cx="0" cy="22860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8">
            <a:extLst>
              <a:ext uri="{FF2B5EF4-FFF2-40B4-BE49-F238E27FC236}">
                <a16:creationId xmlns:a16="http://schemas.microsoft.com/office/drawing/2014/main" id="{0042828D-2B60-4FA0-AF46-4CADB4F93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5386626"/>
            <a:ext cx="6567488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A50021"/>
              </a:buClr>
              <a:buSzPct val="60000"/>
            </a:pPr>
            <a:r>
              <a:rPr lang="el-GR" sz="2000" dirty="0">
                <a:latin typeface="+mn-lt"/>
              </a:rPr>
              <a:t> </a:t>
            </a:r>
          </a:p>
          <a:p>
            <a:pPr marL="285750" indent="-285750">
              <a:spcBef>
                <a:spcPct val="50000"/>
              </a:spcBef>
              <a:buClr>
                <a:srgbClr val="A50021"/>
              </a:buClr>
              <a:buSzPct val="60000"/>
              <a:buFont typeface="Wingdings" pitchFamily="2" charset="2"/>
              <a:buChar char="v"/>
            </a:pPr>
            <a:r>
              <a:rPr lang="el-GR" sz="2000" dirty="0">
                <a:latin typeface="+mn-lt"/>
              </a:rPr>
              <a:t>Εξοικονόμηση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60%</a:t>
            </a:r>
            <a:r>
              <a:rPr lang="en-US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χώρου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23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4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Στατιστικά</a:t>
            </a:r>
            <a:endParaRPr lang="en-US" sz="44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90919"/>
            <a:ext cx="8534400" cy="60960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ea typeface="ＭＳ Ｐゴシック" pitchFamily="-112" charset="-128"/>
              </a:rPr>
              <a:t> Πόσο μεγάλο είναι το λεξικό και οι καταχωρήσεις; </a:t>
            </a:r>
            <a:endParaRPr lang="en-US" sz="2800" dirty="0">
              <a:solidFill>
                <a:schemeClr val="tx2">
                  <a:lumMod val="50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DE65E9DB-96F2-4746-9033-0415F8B639A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</a:t>
            </a:r>
          </a:p>
        </p:txBody>
      </p:sp>
      <p:pic>
        <p:nvPicPr>
          <p:cNvPr id="2048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81400"/>
            <a:ext cx="83820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4402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9021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3336925" y="5181600"/>
            <a:ext cx="28230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dirty="0">
                <a:latin typeface="+mn-lt"/>
                <a:sym typeface="Symbol" pitchFamily="-112" charset="2"/>
              </a:rPr>
              <a:t> </a:t>
            </a:r>
            <a:r>
              <a:rPr lang="el-GR" dirty="0">
                <a:latin typeface="+mn-lt"/>
                <a:sym typeface="Symbol" pitchFamily="-112" charset="2"/>
              </a:rPr>
              <a:t>Κερδίζουμε 3 </a:t>
            </a:r>
            <a:r>
              <a:rPr lang="en-US" dirty="0">
                <a:latin typeface="+mn-lt"/>
                <a:sym typeface="Symbol" pitchFamily="-112" charset="2"/>
              </a:rPr>
              <a:t>bytes</a:t>
            </a:r>
          </a:p>
          <a:p>
            <a:r>
              <a:rPr lang="en-US" dirty="0">
                <a:latin typeface="+mn-lt"/>
                <a:sym typeface="Symbol" pitchFamily="-112" charset="2"/>
              </a:rPr>
              <a:t> </a:t>
            </a:r>
            <a:r>
              <a:rPr lang="el-GR" dirty="0">
                <a:latin typeface="+mn-lt"/>
                <a:sym typeface="Symbol" pitchFamily="-112" charset="2"/>
              </a:rPr>
              <a:t>για</a:t>
            </a:r>
            <a:r>
              <a:rPr lang="en-US" dirty="0">
                <a:latin typeface="+mn-lt"/>
                <a:sym typeface="Symbol" pitchFamily="-112" charset="2"/>
              </a:rPr>
              <a:t> k - 1</a:t>
            </a:r>
            <a:r>
              <a:rPr lang="el-GR" dirty="0">
                <a:latin typeface="+mn-lt"/>
                <a:sym typeface="Symbol" pitchFamily="-112" charset="2"/>
              </a:rPr>
              <a:t> </a:t>
            </a:r>
            <a:endParaRPr lang="en-US" dirty="0">
              <a:latin typeface="+mn-lt"/>
              <a:sym typeface="Symbol" pitchFamily="-112" charset="2"/>
            </a:endParaRPr>
          </a:p>
          <a:p>
            <a:r>
              <a:rPr lang="en-US" dirty="0">
                <a:latin typeface="+mn-lt"/>
                <a:sym typeface="Symbol" pitchFamily="-112" charset="2"/>
              </a:rPr>
              <a:t> </a:t>
            </a:r>
            <a:r>
              <a:rPr lang="el-GR" dirty="0">
                <a:latin typeface="+mn-lt"/>
                <a:sym typeface="Symbol" pitchFamily="-112" charset="2"/>
              </a:rPr>
              <a:t>δείκτες</a:t>
            </a:r>
            <a:r>
              <a:rPr lang="en-US" dirty="0">
                <a:latin typeface="Times New Roman" pitchFamily="-112" charset="0"/>
                <a:sym typeface="Symbol" pitchFamily="-112" charset="2"/>
              </a:rPr>
              <a:t>.</a:t>
            </a:r>
            <a:endParaRPr lang="en-US" dirty="0">
              <a:latin typeface="Times New Roman" pitchFamily="-112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69132" y="88314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(Δείκτες σε ομάδες)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228601" y="1371600"/>
            <a:ext cx="8001000" cy="2514600"/>
          </a:xfrm>
        </p:spPr>
        <p:txBody>
          <a:bodyPr/>
          <a:lstStyle/>
          <a:p>
            <a:pPr eaLnBrk="1" hangingPunct="1"/>
            <a:r>
              <a:rPr lang="el-GR" dirty="0">
                <a:ea typeface="ＭＳ Ｐゴシック" pitchFamily="-112" charset="-128"/>
              </a:rPr>
              <a:t>Διαίρεσε το </a:t>
            </a:r>
            <a:r>
              <a:rPr lang="en-US" dirty="0">
                <a:ea typeface="ＭＳ Ｐゴシック" pitchFamily="-112" charset="-128"/>
              </a:rPr>
              <a:t>string </a:t>
            </a:r>
            <a:r>
              <a:rPr lang="el-GR" dirty="0">
                <a:ea typeface="ＭＳ Ｐゴシック" pitchFamily="-112" charset="-128"/>
              </a:rPr>
              <a:t>σε ομάδες </a:t>
            </a:r>
            <a:r>
              <a:rPr lang="en-US" dirty="0">
                <a:ea typeface="ＭＳ Ｐゴシック" pitchFamily="-112" charset="-128"/>
              </a:rPr>
              <a:t>(blocks) </a:t>
            </a:r>
            <a:r>
              <a:rPr lang="el-GR" dirty="0">
                <a:ea typeface="ＭＳ Ｐゴシック" pitchFamily="-112" charset="-128"/>
              </a:rPr>
              <a:t>των </a:t>
            </a: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>
                <a:ea typeface="ＭＳ Ｐゴシック" pitchFamily="-112" charset="-128"/>
              </a:rPr>
              <a:t>όρων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Διατήρησε ένα δείκτη σε κάθε ομάδα</a:t>
            </a:r>
            <a:endParaRPr lang="en-US" dirty="0">
              <a:ea typeface="ＭＳ Ｐゴシック" pitchFamily="-112" charset="-128"/>
            </a:endParaRPr>
          </a:p>
          <a:p>
            <a:pPr lvl="1" eaLnBrk="1" hangingPunct="1"/>
            <a:r>
              <a:rPr lang="el-GR" dirty="0">
                <a:ea typeface="ＭＳ Ｐゴシック" pitchFamily="-112" charset="-128"/>
              </a:rPr>
              <a:t>Παράδειγμα</a:t>
            </a:r>
            <a:r>
              <a:rPr lang="en-US" dirty="0">
                <a:ea typeface="ＭＳ Ｐゴシック" pitchFamily="-112" charset="-128"/>
              </a:rPr>
              <a:t>: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i="1" dirty="0">
                <a:ea typeface="ＭＳ Ｐゴシック" pitchFamily="-112" charset="-128"/>
              </a:rPr>
              <a:t>=</a:t>
            </a:r>
            <a:r>
              <a:rPr lang="el-GR" i="1" dirty="0">
                <a:ea typeface="ＭＳ Ｐゴシック" pitchFamily="-112" charset="-128"/>
              </a:rPr>
              <a:t> </a:t>
            </a:r>
            <a:r>
              <a:rPr lang="en-US" dirty="0">
                <a:ea typeface="ＭＳ Ｐゴシック" pitchFamily="-112" charset="-128"/>
              </a:rPr>
              <a:t>4.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Χρειαζόμαστε και το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μήκος </a:t>
            </a:r>
            <a:r>
              <a:rPr lang="el-GR" dirty="0">
                <a:ea typeface="ＭＳ Ｐゴシック" pitchFamily="-112" charset="-128"/>
              </a:rPr>
              <a:t>του όρου</a:t>
            </a:r>
            <a:r>
              <a:rPr lang="en-US" dirty="0">
                <a:ea typeface="ＭＳ Ｐゴシック" pitchFamily="-112" charset="-128"/>
              </a:rPr>
              <a:t> (1 extra byte)</a:t>
            </a:r>
          </a:p>
        </p:txBody>
      </p:sp>
      <p:sp>
        <p:nvSpPr>
          <p:cNvPr id="43022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00D64B99-4F3B-42D5-B5DD-70553AB0954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41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452563" y="3276600"/>
            <a:ext cx="7429500" cy="4064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r>
              <a:rPr lang="en-US" sz="2000" dirty="0">
                <a:latin typeface="Times New Roman" pitchFamily="-112" charset="0"/>
              </a:rPr>
              <a:t>….</a:t>
            </a:r>
            <a:r>
              <a:rPr lang="en-US" sz="2000" b="1" dirty="0">
                <a:solidFill>
                  <a:srgbClr val="990033"/>
                </a:solidFill>
                <a:latin typeface="Times New Roman" pitchFamily="-112" charset="0"/>
              </a:rPr>
              <a:t>7</a:t>
            </a:r>
            <a:r>
              <a:rPr lang="en-US" sz="2000" b="1" i="1" dirty="0">
                <a:latin typeface="Times New Roman" pitchFamily="-112" charset="0"/>
              </a:rPr>
              <a:t>systile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syzygetic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syzygial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6</a:t>
            </a:r>
            <a:r>
              <a:rPr lang="en-US" sz="2000" b="1" i="1" dirty="0">
                <a:latin typeface="Times New Roman" pitchFamily="-112" charset="0"/>
              </a:rPr>
              <a:t>syzygy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11</a:t>
            </a:r>
            <a:r>
              <a:rPr lang="en-US" sz="2000" b="1" i="1" dirty="0">
                <a:latin typeface="Times New Roman" pitchFamily="-112" charset="0"/>
              </a:rPr>
              <a:t>szaibelyite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8</a:t>
            </a:r>
            <a:r>
              <a:rPr lang="en-US" sz="2000" b="1" i="1" dirty="0">
                <a:latin typeface="Times New Roman" pitchFamily="-112" charset="0"/>
              </a:rPr>
              <a:t>szczecin</a:t>
            </a:r>
            <a:r>
              <a:rPr lang="en-US" sz="2000" dirty="0">
                <a:solidFill>
                  <a:srgbClr val="990033"/>
                </a:solidFill>
                <a:latin typeface="Times New Roman" pitchFamily="-112" charset="0"/>
              </a:rPr>
              <a:t>9</a:t>
            </a:r>
            <a:r>
              <a:rPr lang="en-US" sz="2000" b="1" i="1" dirty="0">
                <a:latin typeface="Times New Roman" pitchFamily="-112" charset="0"/>
              </a:rPr>
              <a:t>szomo</a:t>
            </a:r>
            <a:r>
              <a:rPr lang="en-US" sz="2000" dirty="0">
                <a:latin typeface="Times New Roman" pitchFamily="-112" charset="0"/>
              </a:rPr>
              <a:t>….</a:t>
            </a:r>
            <a:endParaRPr lang="en-US" sz="1600" dirty="0">
              <a:latin typeface="Times New Roman" pitchFamily="-112" charset="0"/>
            </a:endParaRPr>
          </a:p>
        </p:txBody>
      </p:sp>
      <p:graphicFrame>
        <p:nvGraphicFramePr>
          <p:cNvPr id="43010" name="Object 1024"/>
          <p:cNvGraphicFramePr>
            <a:graphicFrameLocks noChangeAspect="1"/>
          </p:cNvGraphicFramePr>
          <p:nvPr/>
        </p:nvGraphicFramePr>
        <p:xfrm>
          <a:off x="147638" y="4483100"/>
          <a:ext cx="3317875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cument" r:id="rId3" imgW="6598920" imgH="4687824" progId="Word.Document.8">
                  <p:embed/>
                </p:oleObj>
              </mc:Choice>
              <mc:Fallback>
                <p:oleObj name="Document" r:id="rId3" imgW="6598920" imgH="4687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4483100"/>
                        <a:ext cx="3317875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43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35052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1981200" y="36576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43200" y="647700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5715000" y="3657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6021388" y="5257800"/>
            <a:ext cx="2741612" cy="914400"/>
          </a:xfrm>
          <a:prstGeom prst="leftArrowCallout">
            <a:avLst>
              <a:gd name="adj1" fmla="val 25000"/>
              <a:gd name="adj2" fmla="val 25000"/>
              <a:gd name="adj3" fmla="val 54138"/>
              <a:gd name="adj4" fmla="val 7044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l-GR" sz="1600" dirty="0">
                <a:latin typeface="Times New Roman" pitchFamily="-112" charset="0"/>
              </a:rPr>
              <a:t>Χάνουμε</a:t>
            </a:r>
            <a:r>
              <a:rPr lang="en-US" sz="1600" dirty="0">
                <a:latin typeface="Times New Roman" pitchFamily="-112" charset="0"/>
              </a:rPr>
              <a:t> </a:t>
            </a:r>
            <a:r>
              <a:rPr lang="en-US" sz="1600" i="1" dirty="0">
                <a:latin typeface="Times New Roman" pitchFamily="-112" charset="0"/>
              </a:rPr>
              <a:t>k</a:t>
            </a:r>
            <a:r>
              <a:rPr lang="en-US" sz="1600" dirty="0">
                <a:latin typeface="Times New Roman" pitchFamily="-112" charset="0"/>
              </a:rPr>
              <a:t>  bytes </a:t>
            </a:r>
            <a:r>
              <a:rPr lang="el-GR" sz="1600" dirty="0">
                <a:latin typeface="Times New Roman" pitchFamily="-112" charset="0"/>
              </a:rPr>
              <a:t>για</a:t>
            </a:r>
          </a:p>
          <a:p>
            <a:pPr algn="ctr" eaLnBrk="0" hangingPunct="0"/>
            <a:r>
              <a:rPr lang="el-GR" sz="1600" dirty="0">
                <a:latin typeface="Times New Roman" pitchFamily="-112" charset="0"/>
              </a:rPr>
              <a:t> το μήκος του όρου</a:t>
            </a:r>
            <a:endParaRPr lang="en-US" sz="1600" dirty="0">
              <a:latin typeface="Times New Roman" pitchFamily="-112" charset="0"/>
            </a:endParaRPr>
          </a:p>
        </p:txBody>
      </p:sp>
      <p:sp>
        <p:nvSpPr>
          <p:cNvPr id="430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21388" y="4038600"/>
            <a:ext cx="175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Ανά </a:t>
            </a:r>
            <a:r>
              <a:rPr lang="en-US" sz="21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ＭＳ Ｐゴシック" pitchFamily="-112" charset="-128"/>
                <a:cs typeface="+mn-cs"/>
              </a:rPr>
              <a:t>k</a:t>
            </a:r>
            <a:r>
              <a:rPr lang="en-US" dirty="0"/>
              <a:t>:</a:t>
            </a:r>
            <a:endParaRPr lang="el-GR" dirty="0"/>
          </a:p>
        </p:txBody>
      </p:sp>
      <p:cxnSp>
        <p:nvCxnSpPr>
          <p:cNvPr id="4" name="Straight Arrow Connector 3"/>
          <p:cNvCxnSpPr>
            <a:endCxn id="43019" idx="0"/>
          </p:cNvCxnSpPr>
          <p:nvPr/>
        </p:nvCxnSpPr>
        <p:spPr>
          <a:xfrm flipH="1">
            <a:off x="4748466" y="4500265"/>
            <a:ext cx="141154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457950" y="4500265"/>
            <a:ext cx="1162050" cy="6813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14:cNvPr>
              <p14:cNvContentPartPr/>
              <p14:nvPr/>
            </p14:nvContentPartPr>
            <p14:xfrm>
              <a:off x="1888481" y="3505557"/>
              <a:ext cx="3600" cy="1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56F929F-C75F-492A-A894-A7AFA3E5267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79841" y="3496917"/>
                <a:ext cx="21240" cy="1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6770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Blocking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Συνολικό όφελος για </a:t>
            </a:r>
            <a:r>
              <a:rPr lang="en-US" dirty="0">
                <a:ea typeface="ＭＳ Ｐゴシック" pitchFamily="-112" charset="-128"/>
              </a:rPr>
              <a:t>block size </a:t>
            </a:r>
            <a:r>
              <a:rPr lang="en-US" i="1" dirty="0">
                <a:ea typeface="ＭＳ Ｐゴシック" pitchFamily="-112" charset="-128"/>
              </a:rPr>
              <a:t>k</a:t>
            </a:r>
            <a:r>
              <a:rPr lang="en-US" dirty="0">
                <a:ea typeface="ＭＳ Ｐゴシック" pitchFamily="-112" charset="-128"/>
              </a:rPr>
              <a:t> = 4</a:t>
            </a:r>
          </a:p>
          <a:p>
            <a:pPr eaLnBrk="1" hangingPunct="1"/>
            <a:r>
              <a:rPr lang="el-GR" dirty="0">
                <a:ea typeface="ＭＳ Ｐゴシック" pitchFamily="-112" charset="-128"/>
              </a:rPr>
              <a:t>Χωρίς </a:t>
            </a:r>
            <a:r>
              <a:rPr lang="en-US" dirty="0">
                <a:ea typeface="ＭＳ Ｐゴシック" pitchFamily="-112" charset="-128"/>
              </a:rPr>
              <a:t>blocking 3 bytes/pointer </a:t>
            </a:r>
          </a:p>
          <a:p>
            <a:pPr lvl="1" eaLnBrk="1" hangingPunct="1"/>
            <a:r>
              <a:rPr lang="en-US" dirty="0">
                <a:ea typeface="ＭＳ Ｐゴシック" pitchFamily="-112" charset="-128"/>
              </a:rPr>
              <a:t>3 x 4 = 12 bytes, (</a:t>
            </a:r>
            <a:r>
              <a:rPr lang="el-GR" dirty="0">
                <a:ea typeface="ＭＳ Ｐゴシック" pitchFamily="-112" charset="-128"/>
              </a:rPr>
              <a:t>ανά </a:t>
            </a:r>
            <a:r>
              <a:rPr lang="en-US" dirty="0">
                <a:ea typeface="ＭＳ Ｐゴシック" pitchFamily="-112" charset="-128"/>
              </a:rPr>
              <a:t>block)</a:t>
            </a:r>
          </a:p>
          <a:p>
            <a:pPr eaLnBrk="1" hangingPunct="1">
              <a:buFont typeface="Wingdings" pitchFamily="-112" charset="2"/>
              <a:buNone/>
            </a:pPr>
            <a:r>
              <a:rPr lang="el-GR" dirty="0">
                <a:ea typeface="ＭＳ Ｐゴシック" pitchFamily="-112" charset="-128"/>
              </a:rPr>
              <a:t>Τώρα </a:t>
            </a:r>
            <a:r>
              <a:rPr lang="en-US" dirty="0">
                <a:ea typeface="ＭＳ Ｐゴシック" pitchFamily="-112" charset="-128"/>
              </a:rPr>
              <a:t>3 + 4 = 7 bytes.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2A76F69-DD15-4409-93E9-3853DD0C1BF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1217540" name="Text Box 4"/>
          <p:cNvSpPr txBox="1">
            <a:spLocks noChangeArrowheads="1"/>
          </p:cNvSpPr>
          <p:nvPr/>
        </p:nvSpPr>
        <p:spPr bwMode="auto">
          <a:xfrm>
            <a:off x="319087" y="3568672"/>
            <a:ext cx="8505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Εξοικονόμηση ακόμα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~0.5MB.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Ελάττωση του μεγέθους του ευρετηρίου από 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7.6 MB </a:t>
            </a:r>
            <a:r>
              <a:rPr lang="el-GR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σε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Calibri" pitchFamily="-112" charset="0"/>
              </a:rPr>
              <a:t> 7.1 MB.</a:t>
            </a:r>
          </a:p>
        </p:txBody>
      </p:sp>
      <p:sp>
        <p:nvSpPr>
          <p:cNvPr id="1217541" name="Text Box 5"/>
          <p:cNvSpPr txBox="1">
            <a:spLocks noChangeArrowheads="1"/>
          </p:cNvSpPr>
          <p:nvPr/>
        </p:nvSpPr>
        <p:spPr bwMode="auto">
          <a:xfrm>
            <a:off x="1904999" y="5105400"/>
            <a:ext cx="57842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Γιατί όχι ακόμα μεγαλύτερο </a:t>
            </a:r>
            <a:r>
              <a:rPr lang="en-US" sz="3200" i="1" dirty="0">
                <a:latin typeface="+mn-lt"/>
              </a:rPr>
              <a:t>k</a:t>
            </a:r>
            <a:r>
              <a:rPr lang="en-US" sz="3200" dirty="0">
                <a:latin typeface="+mn-lt"/>
              </a:rPr>
              <a:t>; </a:t>
            </a:r>
            <a:endParaRPr lang="el-GR" sz="3200" dirty="0">
              <a:latin typeface="+mn-lt"/>
            </a:endParaRPr>
          </a:p>
          <a:p>
            <a:pPr marL="457200" indent="-457200" eaLnBrk="1" hangingPunct="1">
              <a:buFont typeface="Wingdings" pitchFamily="2" charset="2"/>
              <a:buChar char="§"/>
            </a:pPr>
            <a:r>
              <a:rPr lang="el-GR" sz="3200" dirty="0">
                <a:latin typeface="+mn-lt"/>
              </a:rPr>
              <a:t>Σε τι χάνουμε; </a:t>
            </a:r>
            <a:endParaRPr lang="en-US" sz="3200" dirty="0">
              <a:latin typeface="+mn-lt"/>
            </a:endParaRPr>
          </a:p>
        </p:txBody>
      </p:sp>
      <p:sp>
        <p:nvSpPr>
          <p:cNvPr id="44038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183466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7540" grpId="0" autoUpdateAnimBg="0"/>
      <p:bldP spid="121754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FF89FE-F050-45B7-ACBE-D03112FF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8401-9F6D-43B8-B2E6-69F2B920D9DA}"/>
              </a:ext>
            </a:extLst>
          </p:cNvPr>
          <p:cNvSpPr txBox="1"/>
          <p:nvPr/>
        </p:nvSpPr>
        <p:spPr>
          <a:xfrm>
            <a:off x="838200" y="1295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Θα μειώσουμε το χώρο για την αποθήκευση των </a:t>
            </a:r>
            <a:r>
              <a:rPr lang="en-US" sz="2800" dirty="0">
                <a:latin typeface="+mn-lt"/>
              </a:rPr>
              <a:t>terms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EFF9A1-99D6-448B-9B41-731EE5027DA6}"/>
              </a:ext>
            </a:extLst>
          </p:cNvPr>
          <p:cNvSpPr txBox="1"/>
          <p:nvPr/>
        </p:nvSpPr>
        <p:spPr>
          <a:xfrm>
            <a:off x="838200" y="3062268"/>
            <a:ext cx="6934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Πως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;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Όλοι οι όροι σε ένα μεγάλο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+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Ένας δείκτης στο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string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ανά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όρους +</a:t>
            </a:r>
          </a:p>
          <a:p>
            <a:endParaRPr lang="el-GR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Συγχώνευση των κοινών προθεμάτων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0462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65126"/>
            <a:ext cx="8991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Εμπρόσθια κωδικοποίηση (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Front coding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None/>
            </a:pPr>
            <a:r>
              <a:rPr lang="el-GR" sz="3200" dirty="0">
                <a:ea typeface="ＭＳ Ｐゴシック" pitchFamily="-112" charset="-128"/>
              </a:rPr>
              <a:t>Οι λέξεις συχνά έχουν μεγάλα κοινά προθέματα – αποθήκευση μόνο των διαφορών </a:t>
            </a:r>
          </a:p>
          <a:p>
            <a:pPr marL="457200" lvl="1" indent="0" eaLnBrk="1" hangingPunct="1">
              <a:buNone/>
            </a:pPr>
            <a:endParaRPr lang="el-GR" dirty="0">
              <a:solidFill>
                <a:srgbClr val="A40508"/>
              </a:solidFill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automata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8</a:t>
            </a:r>
            <a:r>
              <a:rPr lang="en-US" b="1" i="1" dirty="0">
                <a:ea typeface="ＭＳ Ｐゴシック" pitchFamily="-112" charset="-128"/>
              </a:rPr>
              <a:t>automate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9</a:t>
            </a:r>
            <a:r>
              <a:rPr lang="en-US" b="1" i="1" dirty="0">
                <a:ea typeface="ＭＳ Ｐゴシック" pitchFamily="-112" charset="-128"/>
              </a:rPr>
              <a:t>automatic</a:t>
            </a:r>
            <a:r>
              <a:rPr lang="en-US" dirty="0">
                <a:solidFill>
                  <a:srgbClr val="A40508"/>
                </a:solidFill>
                <a:ea typeface="ＭＳ Ｐゴシック" pitchFamily="-112" charset="-128"/>
              </a:rPr>
              <a:t>10</a:t>
            </a:r>
            <a:r>
              <a:rPr lang="en-US" b="1" i="1" dirty="0">
                <a:ea typeface="ＭＳ Ｐゴシック" pitchFamily="-112" charset="-128"/>
              </a:rPr>
              <a:t>automation</a:t>
            </a:r>
          </a:p>
        </p:txBody>
      </p:sp>
      <p:sp>
        <p:nvSpPr>
          <p:cNvPr id="49163" name="Slide Number Placehold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B234A38-42AE-4B33-90C2-01CB666FA167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49375" y="4038600"/>
            <a:ext cx="4321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>
                <a:sym typeface="Symbol" pitchFamily="-112" charset="2"/>
              </a:rPr>
              <a:t></a:t>
            </a:r>
            <a:r>
              <a:rPr lang="en-US">
                <a:solidFill>
                  <a:srgbClr val="A40508"/>
                </a:solidFill>
              </a:rPr>
              <a:t>8</a:t>
            </a:r>
            <a:r>
              <a:rPr lang="en-US" b="1" i="1"/>
              <a:t>automat</a:t>
            </a:r>
            <a:r>
              <a:rPr lang="en-US"/>
              <a:t>*</a:t>
            </a:r>
            <a:r>
              <a:rPr lang="en-US" b="1" i="1"/>
              <a:t>a</a:t>
            </a:r>
            <a:r>
              <a:rPr lang="en-US">
                <a:solidFill>
                  <a:srgbClr val="A40508"/>
                </a:solidFill>
              </a:rPr>
              <a:t>1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e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2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ic</a:t>
            </a:r>
            <a:r>
              <a:rPr lang="en-US">
                <a:solidFill>
                  <a:srgbClr val="A40508"/>
                </a:solidFill>
                <a:sym typeface="Symbol" pitchFamily="-112" charset="2"/>
              </a:rPr>
              <a:t>3</a:t>
            </a:r>
            <a:r>
              <a:rPr lang="en-US">
                <a:sym typeface="Symbol" pitchFamily="-112" charset="2"/>
              </a:rPr>
              <a:t></a:t>
            </a:r>
            <a:r>
              <a:rPr lang="en-US" b="1" i="1">
                <a:sym typeface="Symbol" pitchFamily="-112" charset="2"/>
              </a:rPr>
              <a:t>ion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3330575" y="4419600"/>
            <a:ext cx="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08025" y="5486400"/>
            <a:ext cx="2720975" cy="4572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Encodes </a:t>
            </a:r>
            <a:r>
              <a:rPr lang="en-US" b="1" i="1"/>
              <a:t>automat</a:t>
            </a: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 flipV="1">
            <a:off x="37338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14800" y="5370513"/>
            <a:ext cx="2692400" cy="8223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Extra length</a:t>
            </a:r>
          </a:p>
          <a:p>
            <a:pPr eaLnBrk="1" hangingPunct="1"/>
            <a:r>
              <a:rPr lang="en-US"/>
              <a:t>beyond </a:t>
            </a:r>
            <a:r>
              <a:rPr lang="en-US" b="1" i="1"/>
              <a:t>automat.</a:t>
            </a:r>
          </a:p>
        </p:txBody>
      </p:sp>
      <p:sp>
        <p:nvSpPr>
          <p:cNvPr id="4916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33763983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Περίληψη συμπίεσης για το λεξικό του </a:t>
            </a:r>
            <a:r>
              <a:rPr lang="en-US" sz="38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7924800" cy="4098609"/>
        </p:xfrm>
        <a:graphic>
          <a:graphicData uri="http://schemas.openxmlformats.org/drawingml/2006/table">
            <a:tbl>
              <a:tblPr/>
              <a:tblGrid>
                <a:gridCol w="601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Τεχνική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12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Μέγεθος σε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Fixed 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7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Dictionary-as-String with pointers to every 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k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Also, Blocking +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12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2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C8F5004B-8348-44FD-89C1-6FF17CDB6E46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019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5.2</a:t>
            </a:r>
          </a:p>
        </p:txBody>
      </p:sp>
    </p:spTree>
    <p:extLst>
      <p:ext uri="{BB962C8B-B14F-4D97-AF65-F5344CB8AC3E}">
        <p14:creationId xmlns:p14="http://schemas.microsoft.com/office/powerpoint/2010/main" val="22864683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879233"/>
            <a:ext cx="7886700" cy="2852737"/>
          </a:xfrm>
        </p:spPr>
        <p:txBody>
          <a:bodyPr/>
          <a:lstStyle/>
          <a:p>
            <a:r>
              <a:rPr lang="el-GR" cap="none" dirty="0">
                <a:ea typeface="ＭＳ Ｐゴシック" pitchFamily="-112" charset="-128"/>
              </a:rPr>
              <a:t>ΣΥΜΠΙΕΣΗ ΤΩΝ ΚΑΤΑΧΩΡΗΣΕΩΝ</a:t>
            </a:r>
            <a:endParaRPr lang="en-US" cap="none" dirty="0">
              <a:ea typeface="ＭＳ Ｐゴシック" pitchFamily="-112" charset="-128"/>
            </a:endParaRPr>
          </a:p>
        </p:txBody>
      </p:sp>
      <p:sp>
        <p:nvSpPr>
          <p:cNvPr id="5120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F329F1F-2E9C-4AC2-B78C-D8F4F5D9F770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46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120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651832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370881" y="1981200"/>
            <a:ext cx="8274176" cy="3810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Το αρχείο των καταχωρήσεων είναι </a:t>
            </a:r>
            <a:r>
              <a:rPr lang="el-GR" sz="28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πολύ μεγαλύτερο </a:t>
            </a:r>
            <a:r>
              <a:rPr lang="el-GR" sz="2800" dirty="0">
                <a:ea typeface="ＭＳ Ｐゴシック" pitchFamily="-112" charset="-128"/>
              </a:rPr>
              <a:t>αυτού του λεξικού - τουλάχιστον 10 φορές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Βασική επιδίωξη: </a:t>
            </a:r>
            <a:r>
              <a:rPr lang="el-GR" sz="2800" i="1" dirty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αποθήκευση κάθε καταχώρησης συνοπτικά</a:t>
            </a:r>
            <a:endParaRPr lang="en-US" sz="2800" i="1" dirty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Στην περίπτωση μας, μια καταχώρηση είναι το αναγνωριστικό ενός εγγράφου (</a:t>
            </a:r>
            <a:r>
              <a:rPr lang="en-US" sz="2800" dirty="0" err="1">
                <a:solidFill>
                  <a:srgbClr val="FF0000"/>
                </a:solidFill>
                <a:ea typeface="ＭＳ Ｐゴシック" pitchFamily="-112" charset="-128"/>
              </a:rPr>
              <a:t>docID</a:t>
            </a:r>
            <a:r>
              <a:rPr lang="el-GR" sz="2800" dirty="0">
                <a:ea typeface="ＭＳ Ｐゴシック" pitchFamily="-112" charset="-128"/>
              </a:rPr>
              <a:t>)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Για τη συλλογή του</a:t>
            </a:r>
            <a:r>
              <a:rPr lang="en-US" sz="2000" dirty="0">
                <a:ea typeface="ＭＳ Ｐゴシック" pitchFamily="-112" charset="-128"/>
              </a:rPr>
              <a:t> Reuters (800,000 </a:t>
            </a:r>
            <a:r>
              <a:rPr lang="el-GR" sz="2000" dirty="0">
                <a:ea typeface="ＭＳ Ｐゴシック" pitchFamily="-112" charset="-128"/>
              </a:rPr>
              <a:t>έγγραφα</a:t>
            </a:r>
            <a:r>
              <a:rPr lang="en-US" sz="2000" dirty="0">
                <a:ea typeface="ＭＳ Ｐゴシック" pitchFamily="-112" charset="-128"/>
              </a:rPr>
              <a:t>), </a:t>
            </a:r>
            <a:r>
              <a:rPr lang="el-GR" sz="2000" dirty="0">
                <a:ea typeface="ＭＳ Ｐゴシック" pitchFamily="-112" charset="-128"/>
              </a:rPr>
              <a:t>μπορούμε να χρησιμοποιήσουμε</a:t>
            </a:r>
            <a:r>
              <a:rPr lang="en-US" sz="2000" dirty="0">
                <a:ea typeface="ＭＳ Ｐゴシック" pitchFamily="-112" charset="-128"/>
              </a:rPr>
              <a:t> 32 bits </a:t>
            </a:r>
            <a:r>
              <a:rPr lang="el-GR" sz="2000" dirty="0">
                <a:ea typeface="ＭＳ Ｐゴシック" pitchFamily="-112" charset="-128"/>
              </a:rPr>
              <a:t>ανά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n-US" sz="2000" dirty="0" err="1"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αν έχουμε</a:t>
            </a:r>
            <a:r>
              <a:rPr lang="en-US" sz="2000" dirty="0">
                <a:ea typeface="ＭＳ Ｐゴシック" pitchFamily="-112" charset="-128"/>
              </a:rPr>
              <a:t> </a:t>
            </a:r>
            <a:r>
              <a:rPr lang="el-GR" sz="2000" dirty="0">
                <a:ea typeface="ＭＳ Ｐゴシック" pitchFamily="-112" charset="-128"/>
              </a:rPr>
              <a:t>ακεραίους </a:t>
            </a:r>
            <a:r>
              <a:rPr lang="en-US" sz="2000" dirty="0">
                <a:ea typeface="ＭＳ Ｐゴシック" pitchFamily="-112" charset="-128"/>
              </a:rPr>
              <a:t>4-bytes.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>
                <a:ea typeface="ＭＳ Ｐゴシック" pitchFamily="-112" charset="-128"/>
              </a:rPr>
              <a:t>Εναλλακτικά, </a:t>
            </a:r>
            <a:r>
              <a:rPr lang="en-US" sz="2000" dirty="0">
                <a:ea typeface="ＭＳ Ｐゴシック" pitchFamily="-112" charset="-128"/>
              </a:rPr>
              <a:t>log</a:t>
            </a:r>
            <a:r>
              <a:rPr lang="en-US" sz="2000" baseline="-25000" dirty="0">
                <a:ea typeface="ＭＳ Ｐゴシック" pitchFamily="-112" charset="-128"/>
              </a:rPr>
              <a:t>2</a:t>
            </a:r>
            <a:r>
              <a:rPr lang="en-US" sz="2000" dirty="0">
                <a:ea typeface="ＭＳ Ｐゴシック" pitchFamily="-112" charset="-128"/>
              </a:rPr>
              <a:t> 800,000 ≈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20 bits 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ανά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000" dirty="0" err="1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docID</a:t>
            </a:r>
            <a:r>
              <a:rPr lang="en-US" sz="2000" dirty="0">
                <a:ea typeface="ＭＳ Ｐゴシック" pitchFamily="-112" charset="-128"/>
              </a:rPr>
              <a:t>.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47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9430475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821055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905000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595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533400" y="1760332"/>
            <a:ext cx="8229600" cy="3505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της συλλογής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800,000</a:t>
            </a:r>
            <a:r>
              <a:rPr lang="el-GR" sz="2400" dirty="0"/>
              <a:t> (έγγραφα)</a:t>
            </a:r>
            <a:r>
              <a:rPr lang="en-US" sz="2400" dirty="0"/>
              <a:t>×200 </a:t>
            </a:r>
            <a:r>
              <a:rPr lang="el-GR" sz="2400" dirty="0"/>
              <a:t>(</a:t>
            </a:r>
            <a:r>
              <a:rPr lang="en-US" sz="2400" dirty="0"/>
              <a:t>token)× 6 bytes = 960 MB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l-G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Μέγεθος του αρχείου καταχωρήσεων</a:t>
            </a:r>
            <a:r>
              <a:rPr lang="en-US" sz="2400" dirty="0"/>
              <a:t> (</a:t>
            </a:r>
            <a:r>
              <a:rPr lang="el-GR" sz="2400" dirty="0"/>
              <a:t>ευρετηρίου)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100,000,000</a:t>
            </a:r>
            <a:r>
              <a:rPr lang="el-GR" sz="2400" dirty="0"/>
              <a:t> (καταχωρήσεις)</a:t>
            </a:r>
            <a:r>
              <a:rPr lang="en-US" sz="2400" dirty="0"/>
              <a:t>×20/8 bytes = 250MB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BA134139-B44A-465E-8E5D-26A69D714B99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49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C8BFF3-0267-4809-AE94-705A219E8B01}"/>
              </a:ext>
            </a:extLst>
          </p:cNvPr>
          <p:cNvSpPr txBox="1"/>
          <p:nvPr/>
        </p:nvSpPr>
        <p:spPr>
          <a:xfrm>
            <a:off x="838200" y="5181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Μπορούμε να το μειώσουμε;</a:t>
            </a:r>
            <a:endParaRPr lang="en-US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432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Η συλλογή </a:t>
            </a:r>
            <a:r>
              <a:rPr lang="en-US" dirty="0">
                <a:ea typeface="ＭＳ Ｐゴシック" charset="-128"/>
              </a:rPr>
              <a:t>RCV1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dirty="0">
                <a:ea typeface="ＭＳ Ｐゴシック" charset="-128"/>
              </a:rPr>
              <a:t>Μερικά στατιστικά </a:t>
            </a:r>
          </a:p>
          <a:p>
            <a:pPr eaLnBrk="1" hangingPunct="1"/>
            <a:endParaRPr lang="el-GR" dirty="0">
              <a:ea typeface="ＭＳ Ｐゴシック" charset="-128"/>
            </a:endParaRPr>
          </a:p>
          <a:p>
            <a:pPr eaLnBrk="1" hangingPunct="1"/>
            <a:r>
              <a:rPr lang="el-GR" dirty="0">
                <a:ea typeface="ＭＳ Ｐゴシック" charset="-128"/>
              </a:rPr>
              <a:t>Θα χρησιμοποιήσουμε τη συλλογή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  <a:ea typeface="ＭＳ Ｐゴシック" charset="-128"/>
              </a:rPr>
              <a:t>RCV1</a:t>
            </a:r>
            <a:r>
              <a:rPr lang="en-US" dirty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l-GR" dirty="0">
                <a:ea typeface="ＭＳ Ｐゴシック" charset="-128"/>
              </a:rPr>
              <a:t>Είναι ένας χρόνος του κυκλώματος ειδήσεων του </a:t>
            </a:r>
            <a:r>
              <a:rPr lang="en-US" dirty="0">
                <a:ea typeface="ＭＳ Ｐゴシック" charset="-128"/>
              </a:rPr>
              <a:t>Reuters </a:t>
            </a:r>
            <a:r>
              <a:rPr lang="el-GR" dirty="0">
                <a:ea typeface="ＭＳ Ｐゴシック" charset="-128"/>
              </a:rPr>
              <a:t>(</a:t>
            </a:r>
            <a:r>
              <a:rPr lang="en-US" dirty="0">
                <a:ea typeface="ＭＳ Ｐゴシック" charset="-128"/>
              </a:rPr>
              <a:t>Reuters newswire</a:t>
            </a:r>
            <a:r>
              <a:rPr lang="el-GR" dirty="0">
                <a:ea typeface="ＭＳ Ｐゴシック" charset="-128"/>
              </a:rPr>
              <a:t>)</a:t>
            </a:r>
            <a:r>
              <a:rPr lang="en-US" dirty="0">
                <a:ea typeface="ＭＳ Ｐゴシック" charset="-128"/>
              </a:rPr>
              <a:t> (</a:t>
            </a:r>
            <a:r>
              <a:rPr lang="el-GR" dirty="0">
                <a:ea typeface="ＭＳ Ｐゴシック" charset="-128"/>
              </a:rPr>
              <a:t>μέρος του </a:t>
            </a:r>
            <a:r>
              <a:rPr lang="en-US" dirty="0">
                <a:ea typeface="ＭＳ Ｐゴシック" charset="-128"/>
              </a:rPr>
              <a:t>1995 </a:t>
            </a:r>
            <a:r>
              <a:rPr lang="el-GR" dirty="0">
                <a:ea typeface="ＭＳ Ｐゴシック" charset="-128"/>
              </a:rPr>
              <a:t>και</a:t>
            </a:r>
            <a:r>
              <a:rPr lang="en-US" dirty="0">
                <a:ea typeface="ＭＳ Ｐゴシック" charset="-128"/>
              </a:rPr>
              <a:t> 1996)</a:t>
            </a:r>
            <a:endParaRPr lang="el-GR" dirty="0">
              <a:ea typeface="ＭＳ Ｐゴシック" charset="-128"/>
            </a:endParaRPr>
          </a:p>
          <a:p>
            <a:pPr lvl="1" eaLnBrk="1" hangingPunct="1"/>
            <a:r>
              <a:rPr lang="el-GR" dirty="0">
                <a:ea typeface="ＭＳ Ｐゴシック" charset="-128"/>
              </a:rPr>
              <a:t>1</a:t>
            </a:r>
            <a:r>
              <a:rPr lang="en-US" dirty="0">
                <a:ea typeface="ＭＳ Ｐゴシック" charset="-128"/>
              </a:rPr>
              <a:t>GB </a:t>
            </a:r>
            <a:r>
              <a:rPr lang="el-GR" dirty="0">
                <a:ea typeface="ＭＳ Ｐゴシック" charset="-128"/>
              </a:rPr>
              <a:t>κειμένου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  <a:p>
            <a:pPr marL="0" lvl="1" indent="0">
              <a:tabLst>
                <a:tab pos="0" algn="l"/>
              </a:tabLst>
            </a:pPr>
            <a:r>
              <a:rPr lang="en-US" dirty="0">
                <a:ea typeface="ＭＳ Ｐゴシック" charset="-128"/>
              </a:rPr>
              <a:t> </a:t>
            </a:r>
            <a:r>
              <a:rPr lang="el-GR" dirty="0">
                <a:ea typeface="ＭＳ Ｐゴシック" charset="-128"/>
              </a:rPr>
              <a:t>Δεν είναι πολύ μεγάλη, αλλά είναι διαθέσιμη στο κοινό.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>
                <a:solidFill>
                  <a:srgbClr val="FBFCFF"/>
                </a:solidFill>
              </a:rPr>
              <a:t>Κεφ</a:t>
            </a:r>
            <a:r>
              <a:rPr lang="en-US" sz="1600" dirty="0">
                <a:solidFill>
                  <a:srgbClr val="FBFCFF"/>
                </a:solidFill>
              </a:rPr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504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1434" y="23256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94714" y="1828800"/>
            <a:ext cx="8210550" cy="267017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l-GR" sz="2400" dirty="0">
                <a:ea typeface="ＭＳ Ｐゴシック" pitchFamily="-112" charset="-128"/>
              </a:rPr>
              <a:t>Αποθηκεύουμε τη λίστα των εγγράφων σε αύξουσα διάταξη των </a:t>
            </a:r>
            <a:r>
              <a:rPr lang="en-US" sz="2400" dirty="0" err="1">
                <a:ea typeface="ＭＳ Ｐゴシック" pitchFamily="-112" charset="-128"/>
              </a:rPr>
              <a:t>docID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b="1" i="1" dirty="0">
                <a:ea typeface="ＭＳ Ｐゴシック" pitchFamily="-112" charset="-128"/>
              </a:rPr>
              <a:t>computer</a:t>
            </a:r>
            <a:r>
              <a:rPr lang="en-US" sz="2400" dirty="0">
                <a:ea typeface="ＭＳ Ｐゴシック" pitchFamily="-112" charset="-128"/>
              </a:rPr>
              <a:t>: 33, 47, 154, 159, 202 …</a:t>
            </a:r>
          </a:p>
          <a:p>
            <a:pPr algn="just" eaLnBrk="1" hangingPunct="1"/>
            <a:r>
              <a:rPr lang="el-GR" sz="2400" u="sng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Συνέπεια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αρκεί να αποθηκεύουμε τα διάκενα (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gaps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.</a:t>
            </a:r>
          </a:p>
          <a:p>
            <a:pPr lvl="1" algn="just" eaLnBrk="1" hangingPunct="1"/>
            <a:r>
              <a:rPr lang="en-US" sz="2400" dirty="0">
                <a:ea typeface="ＭＳ Ｐゴシック" pitchFamily="-112" charset="-128"/>
              </a:rPr>
              <a:t>33, 14, 107, 5, 43 …</a:t>
            </a:r>
            <a:endParaRPr lang="el-GR" sz="2400" dirty="0">
              <a:ea typeface="ＭＳ Ｐゴシック" pitchFamily="-112" charset="-128"/>
            </a:endParaRPr>
          </a:p>
          <a:p>
            <a:pPr lvl="1" algn="just" eaLnBrk="1" hangingPunct="1"/>
            <a:endParaRPr lang="en-US" sz="2400" dirty="0">
              <a:ea typeface="ＭＳ Ｐゴシック" pitchFamily="-112" charset="-128"/>
            </a:endParaRPr>
          </a:p>
          <a:p>
            <a:pPr algn="just" eaLnBrk="1" hangingPunct="1"/>
            <a:r>
              <a:rPr lang="el-GR" sz="2400" u="sng" dirty="0">
                <a:ea typeface="ＭＳ Ｐゴシック" pitchFamily="-112" charset="-128"/>
              </a:rPr>
              <a:t>Γιατί;</a:t>
            </a:r>
            <a:r>
              <a:rPr lang="el-GR" sz="2400" dirty="0">
                <a:ea typeface="ＭＳ Ｐゴシック" pitchFamily="-112" charset="-128"/>
              </a:rPr>
              <a:t> Τα περισσότερα διάκενα μπορεί να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κωδικοποιηθούν/αποθηκευτούν με πολύ λιγότερα από  </a:t>
            </a:r>
            <a:r>
              <a:rPr lang="en-US" sz="2400" dirty="0">
                <a:ea typeface="ＭＳ Ｐゴシック" pitchFamily="-112" charset="-128"/>
              </a:rPr>
              <a:t>20 bits.</a:t>
            </a:r>
          </a:p>
        </p:txBody>
      </p:sp>
      <p:sp>
        <p:nvSpPr>
          <p:cNvPr id="54280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AAB147-56CA-43FF-A94C-5F7ABD8D53C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4279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14:cNvPr>
              <p14:cNvContentPartPr/>
              <p14:nvPr/>
            </p14:nvContentPartPr>
            <p14:xfrm>
              <a:off x="5203721" y="2525997"/>
              <a:ext cx="173520" cy="612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C8628F3-3824-4B43-9AB2-EC1F3E6E4FEB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194721" y="2517357"/>
                <a:ext cx="191160" cy="2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14:cNvPr>
              <p14:cNvContentPartPr/>
              <p14:nvPr/>
            </p14:nvContentPartPr>
            <p14:xfrm>
              <a:off x="3132641" y="4010637"/>
              <a:ext cx="360" cy="360"/>
            </p14:xfrm>
          </p:contentPart>
        </mc:Choice>
        <mc:Fallback xmlns="">
          <p:pic>
            <p:nvPicPr>
              <p:cNvPr id="54291" name="Ink 54290">
                <a:extLst>
                  <a:ext uri="{FF2B5EF4-FFF2-40B4-BE49-F238E27FC236}">
                    <a16:creationId xmlns:a16="http://schemas.microsoft.com/office/drawing/2014/main" id="{BB1DDE7C-3D06-4738-AB36-DC69552EEA82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3124001" y="40019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14:cNvPr>
              <p14:cNvContentPartPr/>
              <p14:nvPr/>
            </p14:nvContentPartPr>
            <p14:xfrm>
              <a:off x="3369521" y="3997677"/>
              <a:ext cx="360" cy="1080"/>
            </p14:xfrm>
          </p:contentPart>
        </mc:Choice>
        <mc:Fallback xmlns="">
          <p:pic>
            <p:nvPicPr>
              <p:cNvPr id="54292" name="Ink 54291">
                <a:extLst>
                  <a:ext uri="{FF2B5EF4-FFF2-40B4-BE49-F238E27FC236}">
                    <a16:creationId xmlns:a16="http://schemas.microsoft.com/office/drawing/2014/main" id="{8423BC4D-CA97-41F6-993B-029E0F0F70B3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3360881" y="3988677"/>
                <a:ext cx="18000" cy="1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50456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55299" name="Content Placeholder 3" descr="postingsgaps.g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661" y="1698969"/>
            <a:ext cx="8732677" cy="1752600"/>
          </a:xfrm>
        </p:spPr>
      </p:pic>
      <p:sp>
        <p:nvSpPr>
          <p:cNvPr id="5530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636A83E-52E2-48D6-8237-9D61DFD22C6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2878" y="451939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Παρόμοια ιδέα και για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positional indexes </a:t>
            </a:r>
            <a:r>
              <a:rPr lang="en-US" dirty="0">
                <a:latin typeface="+mn-lt"/>
              </a:rPr>
              <a:t>(</a:t>
            </a:r>
            <a:r>
              <a:rPr lang="el-GR" dirty="0">
                <a:latin typeface="+mn-lt"/>
              </a:rPr>
              <a:t>κωδικοποίηση των κενών ανάμεσα στις θέσεις)</a:t>
            </a:r>
          </a:p>
        </p:txBody>
      </p:sp>
    </p:spTree>
    <p:extLst>
      <p:ext uri="{BB962C8B-B14F-4D97-AF65-F5344CB8AC3E}">
        <p14:creationId xmlns:p14="http://schemas.microsoft.com/office/powerpoint/2010/main" val="32459275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των καταχωρήσεων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3251" name="Rectangle 2051"/>
          <p:cNvSpPr>
            <a:spLocks noGrp="1" noChangeArrowheads="1"/>
          </p:cNvSpPr>
          <p:nvPr>
            <p:ph idx="1"/>
          </p:nvPr>
        </p:nvSpPr>
        <p:spPr>
          <a:xfrm>
            <a:off x="495300" y="2187679"/>
            <a:ext cx="81534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n-US" sz="2800" b="1" i="1" dirty="0" err="1">
                <a:ea typeface="ＭＳ Ｐゴシック" pitchFamily="-112" charset="-128"/>
              </a:rPr>
              <a:t>arachnocentric</a:t>
            </a:r>
            <a:r>
              <a:rPr lang="en-US" sz="2800" b="1" i="1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ίσως σε ένα έγγραφο στο εκατομμύριο</a:t>
            </a:r>
            <a:r>
              <a:rPr lang="en-US" sz="28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Ένας όρος όπως </a:t>
            </a:r>
            <a:r>
              <a:rPr lang="en-US" sz="2800" b="1" i="1" dirty="0">
                <a:ea typeface="ＭＳ Ｐゴシック" pitchFamily="-112" charset="-128"/>
              </a:rPr>
              <a:t>the</a:t>
            </a:r>
            <a:r>
              <a:rPr lang="en-US" sz="2800" dirty="0">
                <a:ea typeface="ＭＳ Ｐゴシック" pitchFamily="-112" charset="-128"/>
              </a:rPr>
              <a:t> </a:t>
            </a:r>
            <a:r>
              <a:rPr lang="el-GR" sz="2800" dirty="0">
                <a:ea typeface="ＭＳ Ｐゴシック" pitchFamily="-112" charset="-128"/>
              </a:rPr>
              <a:t>εμφανίζεται σχεδόν σε κάθε έγγραφο, άρα </a:t>
            </a:r>
            <a:r>
              <a:rPr lang="en-US" sz="2800" dirty="0">
                <a:ea typeface="ＭＳ Ｐゴシック" pitchFamily="-112" charset="-128"/>
              </a:rPr>
              <a:t>20 bits/</a:t>
            </a:r>
            <a:r>
              <a:rPr lang="el-GR" sz="2800" dirty="0">
                <a:ea typeface="ＭＳ Ｐゴシック" pitchFamily="-112" charset="-128"/>
              </a:rPr>
              <a:t>εγγραφή πολύ ακριβό </a:t>
            </a:r>
          </a:p>
          <a:p>
            <a:pPr lvl="1" eaLnBrk="1" hangingPunct="1"/>
            <a:endParaRPr lang="en-US" sz="2800" dirty="0">
              <a:ea typeface="ＭＳ Ｐゴシック" pitchFamily="-112" charset="-128"/>
            </a:endParaRP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048315D-3B2A-4D8B-96BA-A1F5B3653EE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52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0103236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Κωδικοποίηση μεταβλητού μεγέθους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)</a:t>
            </a:r>
            <a:endParaRPr lang="en-US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6323" name="Rectangle 2051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763000" cy="21336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l-GR" dirty="0">
                <a:ea typeface="ＭＳ Ｐゴシック" pitchFamily="-112" charset="-128"/>
              </a:rPr>
              <a:t>Στόχος</a:t>
            </a:r>
            <a:r>
              <a:rPr lang="en-US" dirty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 err="1">
                <a:ea typeface="ＭＳ Ｐゴシック" pitchFamily="-112" charset="-128"/>
              </a:rPr>
              <a:t>arachnocentric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 </a:t>
            </a:r>
            <a:r>
              <a:rPr lang="en-US" sz="1800" dirty="0">
                <a:ea typeface="ＭＳ Ｐゴシック" pitchFamily="-112" charset="-128"/>
              </a:rPr>
              <a:t>~20 bits/gap.</a:t>
            </a:r>
          </a:p>
          <a:p>
            <a:pPr lvl="1" eaLnBrk="1" hangingPunct="1"/>
            <a:r>
              <a:rPr lang="el-GR" sz="1800" dirty="0">
                <a:ea typeface="ＭＳ Ｐゴシック" pitchFamily="-112" charset="-128"/>
              </a:rPr>
              <a:t>Για το </a:t>
            </a:r>
            <a:r>
              <a:rPr lang="en-US" sz="1800" dirty="0">
                <a:ea typeface="ＭＳ Ｐゴシック" pitchFamily="-112" charset="-128"/>
              </a:rPr>
              <a:t> </a:t>
            </a:r>
            <a:r>
              <a:rPr lang="en-US" sz="1800" b="1" i="1" dirty="0">
                <a:ea typeface="ＭＳ Ｐゴシック" pitchFamily="-112" charset="-128"/>
              </a:rPr>
              <a:t>the</a:t>
            </a:r>
            <a:r>
              <a:rPr lang="en-US" sz="1800" dirty="0">
                <a:ea typeface="ＭＳ Ｐゴシック" pitchFamily="-112" charset="-128"/>
              </a:rPr>
              <a:t>, </a:t>
            </a:r>
            <a:r>
              <a:rPr lang="el-GR" sz="1800" dirty="0">
                <a:ea typeface="ＭＳ Ｐゴシック" pitchFamily="-112" charset="-128"/>
              </a:rPr>
              <a:t>θα χρησιμοποιήσουμε εγγραφές </a:t>
            </a:r>
            <a:r>
              <a:rPr lang="en-US" sz="1800" dirty="0">
                <a:ea typeface="ＭＳ Ｐゴシック" pitchFamily="-112" charset="-128"/>
              </a:rPr>
              <a:t>~1 bit/gap entry.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Αν το μέσο κενό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για έναν όρο είναι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, </a:t>
            </a:r>
            <a:r>
              <a:rPr lang="el-GR" sz="2400" dirty="0">
                <a:ea typeface="ＭＳ Ｐゴシック" pitchFamily="-112" charset="-128"/>
              </a:rPr>
              <a:t>θέλουμε να χρησιμοποιήσουμε εγγραφές  </a:t>
            </a:r>
            <a:r>
              <a:rPr lang="en-US" sz="2400" dirty="0">
                <a:ea typeface="ＭＳ Ｐゴシック" pitchFamily="-112" charset="-128"/>
              </a:rPr>
              <a:t>~log</a:t>
            </a:r>
            <a:r>
              <a:rPr lang="en-US" sz="2400" baseline="-25000" dirty="0">
                <a:ea typeface="ＭＳ Ｐゴシック" pitchFamily="-112" charset="-128"/>
              </a:rPr>
              <a:t>2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bits/gap.</a:t>
            </a:r>
          </a:p>
          <a:p>
            <a:pPr eaLnBrk="1" hangingPunct="1"/>
            <a:r>
              <a:rPr lang="el-GR" sz="2400" u="sng" dirty="0">
                <a:ea typeface="ＭＳ Ｐゴシック" pitchFamily="-112" charset="-128"/>
              </a:rPr>
              <a:t>Βασική πρόκληση</a:t>
            </a:r>
            <a:r>
              <a:rPr lang="en-US" sz="2400" dirty="0">
                <a:ea typeface="ＭＳ Ｐゴシック" pitchFamily="-112" charset="-128"/>
              </a:rPr>
              <a:t>: </a:t>
            </a:r>
            <a:r>
              <a:rPr lang="el-GR" sz="2400" dirty="0">
                <a:ea typeface="ＭＳ Ｐゴシック" pitchFamily="-112" charset="-128"/>
              </a:rPr>
              <a:t>κωδικοποίηση κάθε ακεραίου </a:t>
            </a:r>
            <a:r>
              <a:rPr lang="en-US" sz="2400" dirty="0">
                <a:ea typeface="ＭＳ Ｐゴシック" pitchFamily="-112" charset="-128"/>
              </a:rPr>
              <a:t>(gap) </a:t>
            </a:r>
            <a:r>
              <a:rPr lang="el-GR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με όσα λιγότερα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bits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l-GR" sz="2400" dirty="0">
                <a:ea typeface="ＭＳ Ｐゴシック" pitchFamily="-112" charset="-128"/>
              </a:rPr>
              <a:t>είναι απαραίτητα για αυτόν τον ακέραιο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απαιτεί κωδικοποίηση μεταβλητού μεγέθους --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variable length encoding</a:t>
            </a:r>
          </a:p>
          <a:p>
            <a:pPr eaLnBrk="1" hangingPunct="1"/>
            <a:r>
              <a:rPr lang="el-GR" sz="2400" dirty="0">
                <a:ea typeface="ＭＳ Ｐゴシック" pitchFamily="-112" charset="-128"/>
              </a:rPr>
              <a:t>Αυτό το πετυχαίνουμε χρησιμοποιώντας σύντομους κώδικες για μικρούς αριθμούς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EE571D0-7FE3-4510-A8C0-4EAAA17453D1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53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80088853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304800" y="1870284"/>
            <a:ext cx="8131175" cy="1600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Κωδικοποιούμε κάθε διάκενο με ακέραιο αριθμό από </a:t>
            </a:r>
            <a:r>
              <a:rPr lang="en-US" sz="2400" dirty="0">
                <a:ea typeface="ＭＳ Ｐゴシック" pitchFamily="-112" charset="-128"/>
              </a:rPr>
              <a:t>bytes</a:t>
            </a:r>
          </a:p>
          <a:p>
            <a:r>
              <a:rPr lang="el-GR" sz="2400" dirty="0">
                <a:ea typeface="ＭＳ Ｐゴシック" pitchFamily="-112" charset="-128"/>
              </a:rPr>
              <a:t>Το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πρώτο</a:t>
            </a:r>
            <a:r>
              <a:rPr lang="el-GR" sz="2400" dirty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κάθε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χρησιμοποιείται ως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bit </a:t>
            </a:r>
            <a:r>
              <a:rPr lang="el-GR" sz="2400" i="1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συνέχισης</a:t>
            </a:r>
            <a:r>
              <a:rPr lang="el-GR" sz="24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(continuation bit)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αν ακολουθεί και άλλο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byte</a:t>
            </a:r>
          </a:p>
          <a:p>
            <a:pPr lvl="2"/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1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αλλιώς (αν το τελευταίο)</a:t>
            </a:r>
            <a:endParaRPr lang="en-US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3"/>
            <a:r>
              <a:rPr lang="el-GR" sz="2250" dirty="0">
                <a:ea typeface="ＭＳ Ｐゴシック" pitchFamily="-112" charset="-128"/>
              </a:rPr>
              <a:t>Είναι 0 σε όλα τα </a:t>
            </a:r>
            <a:r>
              <a:rPr lang="en-US" sz="2250" dirty="0">
                <a:ea typeface="ＭＳ Ｐゴシック" pitchFamily="-112" charset="-128"/>
              </a:rPr>
              <a:t>bytes </a:t>
            </a:r>
            <a:r>
              <a:rPr lang="el-GR" sz="2250" dirty="0">
                <a:ea typeface="ＭＳ Ｐゴシック" pitchFamily="-112" charset="-128"/>
              </a:rPr>
              <a:t>εκτός από το τελευταίο, όπου είναι 1</a:t>
            </a:r>
            <a:endParaRPr lang="el-GR" sz="225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Χρησιμοποιείται για να σηματοδοτήσει το τελευταίο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της κωδικοποίησης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54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29942806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249362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Κωδικοί μεταβλητών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Byte (Variable Byte (VB) codes)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28650" y="2133600"/>
            <a:ext cx="7886700" cy="20605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Ξεκίνα με ένα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για την αποθήκευση του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Αν </a:t>
            </a:r>
            <a:r>
              <a:rPr lang="en-US" sz="2400" i="1" dirty="0">
                <a:ea typeface="ＭＳ Ｐゴシック" pitchFamily="-112" charset="-128"/>
              </a:rPr>
              <a:t>G</a:t>
            </a:r>
            <a:r>
              <a:rPr lang="en-US" sz="2400" dirty="0">
                <a:ea typeface="ＭＳ Ｐゴシック" pitchFamily="-112" charset="-128"/>
              </a:rPr>
              <a:t> ≤127, </a:t>
            </a:r>
            <a:r>
              <a:rPr lang="el-GR" sz="2400" dirty="0">
                <a:ea typeface="ＭＳ Ｐゴシック" pitchFamily="-112" charset="-128"/>
              </a:rPr>
              <a:t>υπολόγισε τη δυαδική αναπαράσταση με τα </a:t>
            </a:r>
            <a:r>
              <a:rPr lang="en-US" sz="2400" dirty="0">
                <a:ea typeface="ＭＳ Ｐゴシック" pitchFamily="-112" charset="-128"/>
              </a:rPr>
              <a:t>7 </a:t>
            </a:r>
            <a:r>
              <a:rPr lang="el-GR" sz="2400" dirty="0">
                <a:ea typeface="ＭＳ Ｐゴシック" pitchFamily="-112" charset="-128"/>
              </a:rPr>
              <a:t>διαθέσιμα </a:t>
            </a:r>
            <a:r>
              <a:rPr lang="en-US" sz="2400" dirty="0">
                <a:ea typeface="ＭＳ Ｐゴシック" pitchFamily="-112" charset="-128"/>
              </a:rPr>
              <a:t>bits and </a:t>
            </a:r>
            <a:r>
              <a:rPr lang="el-GR" sz="2400" dirty="0">
                <a:ea typeface="ＭＳ Ｐゴシック" pitchFamily="-112" charset="-128"/>
              </a:rPr>
              <a:t>θέσε</a:t>
            </a:r>
            <a:r>
              <a:rPr lang="en-US" sz="2400" dirty="0">
                <a:ea typeface="ＭＳ Ｐゴシック" pitchFamily="-112" charset="-128"/>
              </a:rPr>
              <a:t> </a:t>
            </a:r>
            <a:r>
              <a:rPr lang="en-US" sz="2400" i="1" dirty="0">
                <a:ea typeface="ＭＳ Ｐゴシック" pitchFamily="-112" charset="-128"/>
              </a:rPr>
              <a:t>c </a:t>
            </a:r>
            <a:r>
              <a:rPr lang="en-US" sz="2400" dirty="0">
                <a:ea typeface="ＭＳ Ｐゴシック" pitchFamily="-112" charset="-128"/>
              </a:rPr>
              <a:t>=1</a:t>
            </a:r>
          </a:p>
          <a:p>
            <a:r>
              <a:rPr lang="el-GR" sz="2400" dirty="0">
                <a:ea typeface="ＭＳ Ｐゴシック" pitchFamily="-112" charset="-128"/>
              </a:rPr>
              <a:t>Αλλιώς, κωδικοποίησε τα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7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lower-order bits </a:t>
            </a:r>
            <a:r>
              <a:rPr lang="el-GR" sz="2400" dirty="0">
                <a:ea typeface="ＭＳ Ｐゴシック" pitchFamily="-112" charset="-128"/>
              </a:rPr>
              <a:t>του </a:t>
            </a:r>
            <a:r>
              <a:rPr lang="en-US" sz="2400" dirty="0">
                <a:ea typeface="ＭＳ Ｐゴシック" pitchFamily="-112" charset="-128"/>
              </a:rPr>
              <a:t>G </a:t>
            </a:r>
            <a:r>
              <a:rPr lang="el-GR" sz="2400" dirty="0">
                <a:ea typeface="ＭＳ Ｐゴシック" pitchFamily="-112" charset="-128"/>
              </a:rPr>
              <a:t>και χρησιμοποίησε επιπρόσθετα </a:t>
            </a:r>
            <a:r>
              <a:rPr lang="en-US" sz="2400" dirty="0">
                <a:ea typeface="ＭＳ Ｐゴシック" pitchFamily="-112" charset="-128"/>
              </a:rPr>
              <a:t>bytes </a:t>
            </a:r>
            <a:r>
              <a:rPr lang="el-GR" sz="2400" dirty="0">
                <a:ea typeface="ＭＳ Ｐゴシック" pitchFamily="-112" charset="-128"/>
              </a:rPr>
              <a:t>για να κωδικοποιήσεις τα </a:t>
            </a:r>
            <a:r>
              <a:rPr lang="en-US" sz="2400" dirty="0">
                <a:ea typeface="ＭＳ Ｐゴシック" pitchFamily="-112" charset="-128"/>
              </a:rPr>
              <a:t>higher order bits </a:t>
            </a:r>
            <a:r>
              <a:rPr lang="el-GR" sz="2400" dirty="0">
                <a:ea typeface="ＭＳ Ｐゴシック" pitchFamily="-112" charset="-128"/>
              </a:rPr>
              <a:t>με τον ίδιο αλγόριθμο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Στο τέλος, θέσε το </a:t>
            </a:r>
            <a:r>
              <a:rPr lang="en-US" sz="2400" dirty="0">
                <a:ea typeface="ＭＳ Ｐゴシック" pitchFamily="-112" charset="-128"/>
              </a:rPr>
              <a:t>bit </a:t>
            </a:r>
            <a:r>
              <a:rPr lang="el-GR" sz="2400" dirty="0">
                <a:ea typeface="ＭＳ Ｐゴシック" pitchFamily="-112" charset="-128"/>
              </a:rPr>
              <a:t>συνέχισης του τελευταίου </a:t>
            </a:r>
            <a:r>
              <a:rPr lang="en-US" sz="2400" dirty="0">
                <a:ea typeface="ＭＳ Ｐゴシック" pitchFamily="-112" charset="-128"/>
              </a:rPr>
              <a:t>byte</a:t>
            </a:r>
            <a:r>
              <a:rPr lang="el-GR" sz="2400" dirty="0">
                <a:ea typeface="ＭＳ Ｐゴシック" pitchFamily="-112" charset="-128"/>
              </a:rPr>
              <a:t> σε 1, </a:t>
            </a:r>
            <a:r>
              <a:rPr lang="en-US" sz="2400" dirty="0">
                <a:ea typeface="ＭＳ Ｐゴシック" pitchFamily="-112" charset="-128"/>
              </a:rPr>
              <a:t>c = 1 </a:t>
            </a:r>
            <a:r>
              <a:rPr lang="el-GR" sz="2400" dirty="0">
                <a:ea typeface="ＭＳ Ｐゴシック" pitchFamily="-112" charset="-128"/>
              </a:rPr>
              <a:t>και στα άλλα σε 0, </a:t>
            </a:r>
            <a:r>
              <a:rPr lang="en-US" sz="2400" i="1" dirty="0">
                <a:ea typeface="ＭＳ Ｐゴシック" pitchFamily="-112" charset="-128"/>
              </a:rPr>
              <a:t>c</a:t>
            </a:r>
            <a:r>
              <a:rPr lang="en-US" sz="2400" dirty="0">
                <a:ea typeface="ＭＳ Ｐゴシック" pitchFamily="-112" charset="-128"/>
              </a:rPr>
              <a:t> = 0.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F611144F-98E5-43A9-806F-8CED3D2A66A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55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5034146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600200" y="1600200"/>
            <a:ext cx="44639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10000101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  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0000110  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0111000</a:t>
            </a:r>
          </a:p>
          <a:p>
            <a:endParaRPr lang="el-GR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ADF9E51-5E40-44F7-B5E1-F3AE14D6FACB}"/>
                  </a:ext>
                </a:extLst>
              </p14:cNvPr>
              <p14:cNvContentPartPr/>
              <p14:nvPr/>
            </p14:nvContentPartPr>
            <p14:xfrm>
              <a:off x="7112795" y="3414372"/>
              <a:ext cx="360" cy="3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ADF9E51-5E40-44F7-B5E1-F3AE14D6FAC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3795" y="340537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45493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876300" y="2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Παράδειγμα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1657350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docIDs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829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215406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gaps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214577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VB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00000110 10111000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10000101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00001101 00001100 10110001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397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531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7492AD96-6165-4508-940C-5815513AD632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57</a:t>
            </a:fld>
            <a:endParaRPr lang="en-US" sz="1200" dirty="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3581400"/>
            <a:ext cx="80375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/>
              <a:t>Postings stored as the byte concatenation</a:t>
            </a:r>
          </a:p>
          <a:p>
            <a:pPr eaLnBrk="1" hangingPunct="1"/>
            <a:r>
              <a:rPr lang="en-US" sz="2000">
                <a:solidFill>
                  <a:srgbClr val="A40508"/>
                </a:solidFill>
              </a:rPr>
              <a:t>000001101011100010000101000011010000110010110001</a:t>
            </a:r>
          </a:p>
        </p:txBody>
      </p:sp>
      <p:sp>
        <p:nvSpPr>
          <p:cNvPr id="6" name="Up Arrow Callout 5"/>
          <p:cNvSpPr>
            <a:spLocks noChangeArrowheads="1"/>
          </p:cNvSpPr>
          <p:nvPr/>
        </p:nvSpPr>
        <p:spPr bwMode="auto">
          <a:xfrm>
            <a:off x="381000" y="4289425"/>
            <a:ext cx="5983288" cy="1273175"/>
          </a:xfrm>
          <a:prstGeom prst="upArrowCallout">
            <a:avLst>
              <a:gd name="adj1" fmla="val 25020"/>
              <a:gd name="adj2" fmla="val 24999"/>
              <a:gd name="adj3" fmla="val 25000"/>
              <a:gd name="adj4" fmla="val 64977"/>
            </a:avLst>
          </a:prstGeom>
          <a:solidFill>
            <a:srgbClr val="FFC000">
              <a:alpha val="2901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Key property: VB-encoded postings are</a:t>
            </a:r>
          </a:p>
          <a:p>
            <a:r>
              <a:rPr lang="en-US" dirty="0"/>
              <a:t>uniquely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prefix-decodable</a:t>
            </a:r>
            <a:r>
              <a:rPr lang="en-US" dirty="0"/>
              <a:t>.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495800" y="2133600"/>
            <a:ext cx="3810000" cy="4648200"/>
            <a:chOff x="4495800" y="2133600"/>
            <a:chExt cx="3810000" cy="4648200"/>
          </a:xfrm>
        </p:grpSpPr>
        <p:sp>
          <p:nvSpPr>
            <p:cNvPr id="58398" name="Rounded Rectangle 6"/>
            <p:cNvSpPr>
              <a:spLocks noChangeArrowheads="1"/>
            </p:cNvSpPr>
            <p:nvPr/>
          </p:nvSpPr>
          <p:spPr bwMode="auto">
            <a:xfrm>
              <a:off x="4572000" y="2133600"/>
              <a:ext cx="1219200" cy="685800"/>
            </a:xfrm>
            <a:prstGeom prst="roundRect">
              <a:avLst>
                <a:gd name="adj" fmla="val 16667"/>
              </a:avLst>
            </a:prstGeom>
            <a:solidFill>
              <a:srgbClr val="FFFF00">
                <a:alpha val="25098"/>
              </a:srgbClr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9" name="Line Callout 3 7"/>
            <p:cNvSpPr>
              <a:spLocks/>
            </p:cNvSpPr>
            <p:nvPr/>
          </p:nvSpPr>
          <p:spPr bwMode="auto">
            <a:xfrm>
              <a:off x="4495800" y="5867400"/>
              <a:ext cx="3810000" cy="914400"/>
            </a:xfrm>
            <a:prstGeom prst="borderCallout3">
              <a:avLst>
                <a:gd name="adj1" fmla="val -894"/>
                <a:gd name="adj2" fmla="val 100759"/>
                <a:gd name="adj3" fmla="val -207736"/>
                <a:gd name="adj4" fmla="val 114884"/>
                <a:gd name="adj5" fmla="val -239287"/>
                <a:gd name="adj6" fmla="val 60000"/>
                <a:gd name="adj7" fmla="val -335847"/>
                <a:gd name="adj8" fmla="val 1808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/>
                <a:t>For a small gap (5), VB</a:t>
              </a:r>
            </a:p>
            <a:p>
              <a:r>
                <a:rPr lang="en-US"/>
                <a:t>uses a whole byte.</a:t>
              </a:r>
            </a:p>
          </p:txBody>
        </p:sp>
      </p:grpSp>
      <p:sp>
        <p:nvSpPr>
          <p:cNvPr id="58396" name="TextBox 8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182110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Άλλες κωδικοποιήσεις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19100" y="1905000"/>
            <a:ext cx="8305800" cy="1981200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Αντί για </a:t>
            </a:r>
            <a:r>
              <a:rPr lang="en-US" sz="2400" dirty="0">
                <a:ea typeface="ＭＳ Ｐゴシック" pitchFamily="-112" charset="-128"/>
              </a:rPr>
              <a:t>bytes</a:t>
            </a:r>
            <a:r>
              <a:rPr lang="el-GR" sz="2400" dirty="0">
                <a:ea typeface="ＭＳ Ｐゴシック" pitchFamily="-112" charset="-128"/>
              </a:rPr>
              <a:t>, δηλαδή 8 </a:t>
            </a:r>
            <a:r>
              <a:rPr lang="en-US" sz="2400" dirty="0">
                <a:ea typeface="ＭＳ Ｐゴシック" pitchFamily="-112" charset="-128"/>
              </a:rPr>
              <a:t>bits, </a:t>
            </a:r>
            <a:r>
              <a:rPr lang="el-GR" sz="2400" dirty="0">
                <a:ea typeface="ＭＳ Ｐゴシック" pitchFamily="-112" charset="-128"/>
              </a:rPr>
              <a:t>άλλες μονάδες πχ 3</a:t>
            </a:r>
            <a:r>
              <a:rPr lang="en-US" sz="2400" dirty="0">
                <a:ea typeface="ＭＳ Ｐゴシック" pitchFamily="-112" charset="-128"/>
              </a:rPr>
              <a:t>2 bits (words), 16 bits, 4 bits (nibbles).</a:t>
            </a:r>
            <a:endParaRPr lang="el-GR" sz="2400" dirty="0">
              <a:ea typeface="ＭＳ Ｐゴシック" pitchFamily="-112" charset="-128"/>
            </a:endParaRPr>
          </a:p>
          <a:p>
            <a:endParaRPr lang="en-US" sz="900" dirty="0">
              <a:ea typeface="ＭＳ Ｐゴシック" pitchFamily="-112" charset="-128"/>
            </a:endParaRPr>
          </a:p>
          <a:p>
            <a:pPr>
              <a:buNone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Compression ratio </a:t>
            </a:r>
            <a:r>
              <a:rPr lang="en-US" sz="2400" i="1" dirty="0" err="1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vs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speed of decompression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Με </a:t>
            </a:r>
            <a:r>
              <a:rPr lang="en-US" sz="2400" dirty="0">
                <a:ea typeface="ＭＳ Ｐゴシック" pitchFamily="-112" charset="-128"/>
              </a:rPr>
              <a:t>byte </a:t>
            </a:r>
            <a:r>
              <a:rPr lang="el-GR" sz="2400" dirty="0">
                <a:ea typeface="ＭＳ Ｐゴシック" pitchFamily="-112" charset="-128"/>
              </a:rPr>
              <a:t>χάνουμε κάποιο χώρο αν πολύ μικρά διάκενα </a:t>
            </a:r>
            <a:r>
              <a:rPr lang="en-US" sz="2400" dirty="0">
                <a:ea typeface="ＭＳ Ｐゴシック" pitchFamily="-112" charset="-128"/>
              </a:rPr>
              <a:t>– nibbles </a:t>
            </a:r>
            <a:r>
              <a:rPr lang="el-GR" sz="2400" dirty="0">
                <a:ea typeface="ＭＳ Ｐゴシック" pitchFamily="-112" charset="-128"/>
              </a:rPr>
              <a:t>καλύτερα σε αυτές τις περιπτώσεις</a:t>
            </a:r>
            <a:r>
              <a:rPr lang="en-US" sz="2400" dirty="0">
                <a:ea typeface="ＭＳ Ｐゴシック" pitchFamily="-112" charset="-128"/>
              </a:rPr>
              <a:t>.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Μικρές λέξεις, πιο περίπλοκος χειρισμός</a:t>
            </a:r>
          </a:p>
          <a:p>
            <a:pPr lvl="1"/>
            <a:endParaRPr lang="en-US" sz="12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Οι κωδικοί </a:t>
            </a:r>
            <a:r>
              <a:rPr lang="en-US" sz="2400" dirty="0">
                <a:ea typeface="ＭＳ Ｐゴシック" pitchFamily="-112" charset="-128"/>
              </a:rPr>
              <a:t>V</a:t>
            </a:r>
            <a:r>
              <a:rPr lang="el-GR" sz="2400" dirty="0">
                <a:ea typeface="ＭＳ Ｐゴシック" pitchFamily="-112" charset="-128"/>
              </a:rPr>
              <a:t>Β χρησιμοποιούνται σε πολλά εμπορικά/ερευνητικά συστήματα</a:t>
            </a:r>
            <a:endParaRPr lang="en-US" sz="2400" dirty="0">
              <a:ea typeface="ＭＳ Ｐゴシック" pitchFamily="-112" charset="-128"/>
            </a:endParaRP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1A324C8D-93FC-46B4-A790-7C85CDFEDC6A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58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5939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>
                <a:solidFill>
                  <a:srgbClr val="FBFCFF"/>
                </a:solidFill>
              </a:rPr>
              <a:t>Κεφ. </a:t>
            </a:r>
            <a:r>
              <a:rPr lang="en-US" sz="1600" dirty="0">
                <a:solidFill>
                  <a:srgbClr val="FBFCFF"/>
                </a:solidFill>
              </a:rPr>
              <a:t>5.3</a:t>
            </a:r>
          </a:p>
        </p:txBody>
      </p:sp>
    </p:spTree>
    <p:extLst>
      <p:ext uri="{BB962C8B-B14F-4D97-AF65-F5344CB8AC3E}">
        <p14:creationId xmlns:p14="http://schemas.microsoft.com/office/powerpoint/2010/main" val="8895101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08C45B-F84D-44A5-9EEE-FE0E34B8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236AC0E-69E8-432E-9035-24355CC62A09}"/>
              </a:ext>
            </a:extLst>
          </p:cNvPr>
          <p:cNvSpPr txBox="1"/>
          <p:nvPr/>
        </p:nvSpPr>
        <p:spPr>
          <a:xfrm>
            <a:off x="1219200" y="838200"/>
            <a:ext cx="563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5"/>
            </a:pPr>
            <a:r>
              <a:rPr lang="el-GR" dirty="0">
                <a:latin typeface="+mn-lt"/>
              </a:rPr>
              <a:t>101</a:t>
            </a:r>
          </a:p>
          <a:p>
            <a:r>
              <a:rPr lang="el-GR" dirty="0">
                <a:latin typeface="+mn-lt"/>
              </a:rPr>
              <a:t>1101</a:t>
            </a:r>
          </a:p>
          <a:p>
            <a:pPr marL="457200" indent="-457200">
              <a:buAutoNum type="arabicPlain" startAt="5"/>
            </a:pP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824    1100111000</a:t>
            </a:r>
          </a:p>
          <a:p>
            <a:r>
              <a:rPr lang="el-GR" dirty="0">
                <a:latin typeface="+mn-lt"/>
              </a:rPr>
              <a:t>  </a:t>
            </a:r>
            <a:r>
              <a:rPr lang="en-US" dirty="0">
                <a:latin typeface="+mn-lt"/>
              </a:rPr>
              <a:t>0</a:t>
            </a:r>
            <a:r>
              <a:rPr lang="el-GR" dirty="0">
                <a:latin typeface="+mn-lt"/>
              </a:rPr>
              <a:t>001 0100 0111 </a:t>
            </a:r>
            <a:r>
              <a:rPr lang="en-US" dirty="0">
                <a:latin typeface="+mn-lt"/>
              </a:rPr>
              <a:t>1</a:t>
            </a:r>
            <a:r>
              <a:rPr lang="el-GR" dirty="0">
                <a:latin typeface="+mn-lt"/>
              </a:rPr>
              <a:t>000 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C4E6BC6-E319-4CE5-A274-CE1401B696FA}"/>
              </a:ext>
            </a:extLst>
          </p:cNvPr>
          <p:cNvCxnSpPr>
            <a:cxnSpLocks/>
          </p:cNvCxnSpPr>
          <p:nvPr/>
        </p:nvCxnSpPr>
        <p:spPr>
          <a:xfrm flipH="1">
            <a:off x="31242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858084A-BAB7-4A52-ABD1-2A354D51B5CE}"/>
              </a:ext>
            </a:extLst>
          </p:cNvPr>
          <p:cNvCxnSpPr>
            <a:cxnSpLocks/>
          </p:cNvCxnSpPr>
          <p:nvPr/>
        </p:nvCxnSpPr>
        <p:spPr>
          <a:xfrm flipH="1">
            <a:off x="2667000" y="1981200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3AF9095-1592-4525-9C8F-128CB77E4957}"/>
              </a:ext>
            </a:extLst>
          </p:cNvPr>
          <p:cNvCxnSpPr>
            <a:cxnSpLocks/>
          </p:cNvCxnSpPr>
          <p:nvPr/>
        </p:nvCxnSpPr>
        <p:spPr>
          <a:xfrm flipH="1">
            <a:off x="2209800" y="1985375"/>
            <a:ext cx="45720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45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dirty="0">
                <a:ea typeface="ＭＳ Ｐゴシック" charset="-128"/>
              </a:rPr>
              <a:t>Ένα έγγραφο της συλλογής </a:t>
            </a:r>
            <a:r>
              <a:rPr lang="en-US" dirty="0">
                <a:ea typeface="ＭＳ Ｐゴシック" charset="-128"/>
              </a:rPr>
              <a:t>Reuters RCV1</a:t>
            </a:r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1955800"/>
            <a:ext cx="843280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2741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Συμπίεση του </a:t>
            </a:r>
            <a:r>
              <a:rPr lang="en-US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RCV1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4457700"/>
        </p:xfrm>
        <a:graphic>
          <a:graphicData uri="http://schemas.openxmlformats.org/drawingml/2006/table">
            <a:tbl>
              <a:tblPr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Data structure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Size in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fixed-width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dictionary, term pointers into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blocking, k =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with blocking &amp; front coding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5.9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(text, xml markup etc)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3,600.0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collection (text)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960.0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Term-doc incidence matrix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40,000.0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(32-bit words)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400.0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uncompressed (20 bits)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250.0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variable byte encoded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116.0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postings, 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Symbol" pitchFamily="-112" charset="2"/>
                          <a:cs typeface="Arial Unicode MS" pitchFamily="-112" charset="0"/>
                        </a:rPr>
                        <a:t>g-</a:t>
                      </a: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encoded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Arial" charset="0"/>
                          <a:cs typeface="Arial Unicode MS" pitchFamily="-112" charset="0"/>
                        </a:rPr>
                        <a:t>101.0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5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94EA8F55-C225-4314-91DC-95A954E8F30C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60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5580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5.3</a:t>
            </a:r>
          </a:p>
        </p:txBody>
      </p:sp>
    </p:spTree>
    <p:extLst>
      <p:ext uri="{BB962C8B-B14F-4D97-AF65-F5344CB8AC3E}">
        <p14:creationId xmlns:p14="http://schemas.microsoft.com/office/powerpoint/2010/main" val="34867733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655658" y="26235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Συμπεράσματα</a:t>
            </a:r>
            <a:endParaRPr lang="en-US" sz="40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>
            <a:noAutofit/>
          </a:bodyPr>
          <a:lstStyle/>
          <a:p>
            <a:r>
              <a:rPr lang="el-GR" sz="2400" dirty="0">
                <a:ea typeface="ＭＳ Ｐゴシック" pitchFamily="-112" charset="-128"/>
              </a:rPr>
              <a:t>Μπορούμε να κατασκευάσουμε ένα ευρετήριο για </a:t>
            </a:r>
            <a:r>
              <a:rPr lang="en-US" sz="2400" dirty="0">
                <a:ea typeface="ＭＳ Ｐゴシック" pitchFamily="-112" charset="-128"/>
              </a:rPr>
              <a:t>Boolean </a:t>
            </a:r>
            <a:r>
              <a:rPr lang="el-GR" sz="2400" dirty="0">
                <a:ea typeface="ＭＳ Ｐゴシック" pitchFamily="-112" charset="-128"/>
              </a:rPr>
              <a:t>ανάκτηση πολύ αποδοτικό από άποψη χώρου</a:t>
            </a:r>
            <a:endParaRPr lang="en-US" sz="2400" dirty="0">
              <a:ea typeface="ＭＳ Ｐゴシック" pitchFamily="-112" charset="-128"/>
            </a:endParaRPr>
          </a:p>
          <a:p>
            <a:r>
              <a:rPr lang="el-GR" sz="2400" dirty="0">
                <a:ea typeface="ＭＳ Ｐゴシック" pitchFamily="-112" charset="-128"/>
              </a:rPr>
              <a:t>Μόνο </a:t>
            </a:r>
            <a:r>
              <a:rPr lang="en-US" sz="2400" dirty="0">
                <a:ea typeface="ＭＳ Ｐゴシック" pitchFamily="-112" charset="-128"/>
              </a:rPr>
              <a:t> 4% </a:t>
            </a:r>
            <a:r>
              <a:rPr lang="el-GR" sz="2400" dirty="0">
                <a:ea typeface="ＭＳ Ｐゴシック" pitchFamily="-112" charset="-128"/>
              </a:rPr>
              <a:t>του συνολικού μεγέθους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Μόνο το </a:t>
            </a:r>
            <a:r>
              <a:rPr lang="en-US" sz="2400" dirty="0">
                <a:ea typeface="ＭＳ Ｐゴシック" pitchFamily="-112" charset="-128"/>
              </a:rPr>
              <a:t>10-15% </a:t>
            </a:r>
            <a:r>
              <a:rPr lang="el-GR" sz="2400" dirty="0">
                <a:ea typeface="ＭＳ Ｐゴシック" pitchFamily="-112" charset="-128"/>
              </a:rPr>
              <a:t>του συνολικού </a:t>
            </a:r>
            <a:r>
              <a:rPr lang="el-GR" sz="2400" u="sng" dirty="0">
                <a:ea typeface="ＭＳ Ｐゴシック" pitchFamily="-112" charset="-128"/>
              </a:rPr>
              <a:t>κειμένου</a:t>
            </a:r>
            <a:r>
              <a:rPr lang="el-GR" sz="2400" dirty="0">
                <a:ea typeface="ＭＳ Ｐゴシック" pitchFamily="-112" charset="-128"/>
              </a:rPr>
              <a:t> της συλλογής </a:t>
            </a:r>
          </a:p>
          <a:p>
            <a:r>
              <a:rPr lang="el-GR" sz="2400" dirty="0">
                <a:ea typeface="ＭＳ Ｐゴシック" pitchFamily="-112" charset="-128"/>
              </a:rPr>
              <a:t>Βέβαια, έχουμε αγνοήσει την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πληροφορία θέσης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 (positional indexes)</a:t>
            </a:r>
            <a:endParaRPr lang="el-GR" sz="2400" dirty="0">
              <a:solidFill>
                <a:schemeClr val="accent1">
                  <a:lumMod val="75000"/>
                </a:schemeClr>
              </a:solidFill>
              <a:ea typeface="ＭＳ Ｐゴシック" pitchFamily="-112" charset="-128"/>
            </a:endParaRPr>
          </a:p>
          <a:p>
            <a:pPr lvl="1"/>
            <a:r>
              <a:rPr lang="el-GR" sz="2400" dirty="0">
                <a:ea typeface="ＭＳ Ｐゴシック" pitchFamily="-112" charset="-128"/>
              </a:rPr>
              <a:t>Η εξοικονόμηση χώρου είναι μικρότερη στην πράξη</a:t>
            </a:r>
          </a:p>
          <a:p>
            <a:pPr lvl="1"/>
            <a:r>
              <a:rPr lang="el-GR" sz="2400" dirty="0">
                <a:ea typeface="ＭＳ Ｐゴシック" pitchFamily="-112" charset="-128"/>
              </a:rPr>
              <a:t>Αλλά, οι τεχνικές είναι παρόμοιες </a:t>
            </a:r>
            <a:r>
              <a:rPr lang="en-US" sz="2400" dirty="0">
                <a:ea typeface="ＭＳ Ｐゴシック" pitchFamily="-112" charset="-128"/>
              </a:rPr>
              <a:t>– </a:t>
            </a:r>
            <a:r>
              <a:rPr lang="el-GR" sz="2400" dirty="0">
                <a:ea typeface="ＭＳ Ｐゴシック" pitchFamily="-112" charset="-128"/>
              </a:rPr>
              <a:t>χρησιμοποίηση </a:t>
            </a:r>
            <a:r>
              <a:rPr lang="en-US" sz="2400" dirty="0">
                <a:ea typeface="ＭＳ Ｐゴシック" pitchFamily="-112" charset="-128"/>
              </a:rPr>
              <a:t>gaps </a:t>
            </a:r>
            <a:r>
              <a:rPr lang="el-GR" sz="2400" dirty="0">
                <a:ea typeface="ＭＳ Ｐゴシック" pitchFamily="-112" charset="-128"/>
              </a:rPr>
              <a:t>και για τις θέσεις στο έγγραφο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8275203B-CE1B-4348-8466-8FA6AF426238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61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66564" name="TextBox 3"/>
          <p:cNvSpPr txBox="1">
            <a:spLocks noChangeArrowheads="1"/>
          </p:cNvSpPr>
          <p:nvPr/>
        </p:nvSpPr>
        <p:spPr bwMode="auto">
          <a:xfrm>
            <a:off x="7620000" y="-33338"/>
            <a:ext cx="968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FBFCFF"/>
                </a:solidFill>
              </a:rPr>
              <a:t>Sec. 5.3</a:t>
            </a:r>
          </a:p>
        </p:txBody>
      </p:sp>
    </p:spTree>
    <p:extLst>
      <p:ext uri="{BB962C8B-B14F-4D97-AF65-F5344CB8AC3E}">
        <p14:creationId xmlns:p14="http://schemas.microsoft.com/office/powerpoint/2010/main" val="36889485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ΤΕΛΟΣ </a:t>
            </a:r>
            <a:r>
              <a:rPr lang="en-US" dirty="0">
                <a:ea typeface="ＭＳ Ｐゴシック" pitchFamily="-112" charset="-128"/>
              </a:rPr>
              <a:t>5</a:t>
            </a:r>
            <a:r>
              <a:rPr lang="el-GR" baseline="30000" dirty="0">
                <a:ea typeface="ＭＳ Ｐゴシック" pitchFamily="-112" charset="-128"/>
              </a:rPr>
              <a:t>ου</a:t>
            </a:r>
            <a:r>
              <a:rPr lang="el-GR" dirty="0">
                <a:ea typeface="ＭＳ Ｐゴシック" pitchFamily="-112" charset="-128"/>
              </a:rPr>
              <a:t> Κεφαλαίου</a:t>
            </a:r>
          </a:p>
          <a:p>
            <a:pPr algn="ctr" eaLnBrk="1" hangingPunct="1">
              <a:buNone/>
            </a:pPr>
            <a:endParaRPr lang="el-GR" dirty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>
                <a:ea typeface="ＭＳ Ｐゴシック" pitchFamily="-112" charset="-128"/>
              </a:rPr>
              <a:t>Ερωτήσεις?</a:t>
            </a:r>
            <a:endParaRPr lang="en-US" dirty="0"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690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 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  <p:extLst>
      <p:ext uri="{BB962C8B-B14F-4D97-AF65-F5344CB8AC3E}">
        <p14:creationId xmlns:p14="http://schemas.microsoft.com/office/powerpoint/2010/main" val="31048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7745"/>
            <a:ext cx="8210550" cy="8966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Η συλλογή 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RCV1</a:t>
            </a:r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charset="-128"/>
              </a:rPr>
              <a:t>: στατιστικά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cs typeface="Arial Unicode MS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4.2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0034" y="3951629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Γιατί κατά μέσο ένα </a:t>
            </a:r>
            <a:r>
              <a:rPr lang="en-US" sz="1800" dirty="0">
                <a:latin typeface="+mn-lt"/>
              </a:rPr>
              <a:t>term </a:t>
            </a:r>
            <a:r>
              <a:rPr lang="el-GR" sz="1800" dirty="0">
                <a:latin typeface="+mn-lt"/>
              </a:rPr>
              <a:t>είναι μεγαλύτερο από ένα </a:t>
            </a:r>
            <a:r>
              <a:rPr lang="en-US" sz="1800" dirty="0">
                <a:latin typeface="+mn-lt"/>
              </a:rPr>
              <a:t>token;</a:t>
            </a:r>
            <a:endParaRPr lang="el-GR" sz="1800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Πόσες είναι οι λίστες καταχωρήσεων;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Πόσο μεγάλος είναι ο πίνακας;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1800" dirty="0">
                <a:latin typeface="+mn-lt"/>
              </a:rPr>
              <a:t>Πόσες μη μηδενικές τιμές στον πίνακα;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63506"/>
              </p:ext>
            </p:extLst>
          </p:nvPr>
        </p:nvGraphicFramePr>
        <p:xfrm>
          <a:off x="500034" y="941683"/>
          <a:ext cx="8143932" cy="237743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1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9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7439">
                <a:tc>
                  <a:txBody>
                    <a:bodyPr/>
                    <a:lstStyle/>
                    <a:p>
                      <a:r>
                        <a:rPr lang="de-DE" sz="2000" b="0" i="1" kern="1200" baseline="0" dirty="0"/>
                        <a:t>N</a:t>
                      </a:r>
                    </a:p>
                    <a:p>
                      <a:r>
                        <a:rPr lang="nl-NL" sz="2000" b="0" i="1" kern="1200" baseline="0" dirty="0"/>
                        <a:t>L </a:t>
                      </a:r>
                    </a:p>
                    <a:p>
                      <a:r>
                        <a:rPr lang="en-US" sz="2000" b="0" i="1" kern="1200" baseline="0" dirty="0"/>
                        <a:t>M</a:t>
                      </a:r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endParaRPr lang="en-US" sz="2000" b="0" i="1" kern="1200" baseline="0" dirty="0"/>
                    </a:p>
                    <a:p>
                      <a:r>
                        <a:rPr lang="de-DE" sz="2000" b="0" i="1" kern="1200" baseline="0" dirty="0"/>
                        <a:t>T</a:t>
                      </a:r>
                      <a:endParaRPr lang="de-DE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 err="1"/>
                        <a:t>documents</a:t>
                      </a:r>
                      <a:endParaRPr lang="de-DE" sz="2000" b="0" kern="1200" baseline="0" dirty="0"/>
                    </a:p>
                    <a:p>
                      <a:r>
                        <a:rPr lang="nl-NL" sz="2000" b="0" kern="1200" baseline="0" dirty="0" err="1"/>
                        <a:t>tokens</a:t>
                      </a:r>
                      <a:r>
                        <a:rPr lang="nl-NL" sz="2000" b="0" kern="1200" baseline="0" dirty="0"/>
                        <a:t> per document</a:t>
                      </a:r>
                    </a:p>
                    <a:p>
                      <a:r>
                        <a:rPr lang="en-US" sz="2000" b="0" kern="1200" baseline="0" dirty="0"/>
                        <a:t>terms (= word types)</a:t>
                      </a:r>
                    </a:p>
                    <a:p>
                      <a:r>
                        <a:rPr lang="en-US" sz="2000" b="0" kern="1200" baseline="0" dirty="0"/>
                        <a:t>bytes per token (incl.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token (without spaces/</a:t>
                      </a:r>
                      <a:r>
                        <a:rPr lang="en-US" sz="2000" b="0" kern="1200" baseline="0" dirty="0" err="1"/>
                        <a:t>punct</a:t>
                      </a:r>
                      <a:r>
                        <a:rPr lang="en-US" sz="2000" b="0" kern="1200" baseline="0" dirty="0"/>
                        <a:t>.)</a:t>
                      </a:r>
                    </a:p>
                    <a:p>
                      <a:r>
                        <a:rPr lang="en-US" sz="2000" b="0" kern="1200" baseline="0" dirty="0"/>
                        <a:t>bytes per term (= word type)</a:t>
                      </a:r>
                    </a:p>
                    <a:p>
                      <a:r>
                        <a:rPr lang="de-DE" sz="2000" b="0" kern="1200" baseline="0" dirty="0"/>
                        <a:t>non-</a:t>
                      </a:r>
                      <a:r>
                        <a:rPr lang="de-DE" sz="2000" b="0" kern="1200" baseline="0" dirty="0" err="1"/>
                        <a:t>positional</a:t>
                      </a:r>
                      <a:r>
                        <a:rPr lang="de-DE" sz="2000" b="0" kern="1200" baseline="0" dirty="0"/>
                        <a:t> </a:t>
                      </a:r>
                      <a:r>
                        <a:rPr lang="de-DE" sz="2000" b="0" kern="1200" baseline="0" dirty="0" err="1"/>
                        <a:t>postings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0" kern="1200" baseline="0" dirty="0"/>
                        <a:t>800,000</a:t>
                      </a:r>
                    </a:p>
                    <a:p>
                      <a:r>
                        <a:rPr lang="nl-NL" sz="2000" b="0" kern="1200" baseline="0" dirty="0"/>
                        <a:t>200</a:t>
                      </a:r>
                    </a:p>
                    <a:p>
                      <a:r>
                        <a:rPr lang="en-US" sz="2000" b="0" kern="1200" baseline="0" dirty="0"/>
                        <a:t>400,000</a:t>
                      </a:r>
                    </a:p>
                    <a:p>
                      <a:r>
                        <a:rPr lang="en-US" sz="2000" b="0" kern="1200" baseline="0" dirty="0"/>
                        <a:t> 6</a:t>
                      </a:r>
                    </a:p>
                    <a:p>
                      <a:r>
                        <a:rPr lang="en-US" sz="2000" b="0" kern="1200" baseline="0" dirty="0"/>
                        <a:t>4.5</a:t>
                      </a:r>
                    </a:p>
                    <a:p>
                      <a:r>
                        <a:rPr lang="en-US" sz="2000" b="0" kern="1200" baseline="0" dirty="0"/>
                        <a:t>7.5</a:t>
                      </a:r>
                    </a:p>
                    <a:p>
                      <a:r>
                        <a:rPr lang="de-DE" sz="2000" b="0" kern="1200" baseline="0" dirty="0"/>
                        <a:t>100,000,000</a:t>
                      </a:r>
                      <a:endParaRPr lang="de-DE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0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21803" y="107327"/>
            <a:ext cx="8382000" cy="426073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1109512"/>
              </p:ext>
            </p:extLst>
          </p:nvPr>
        </p:nvGraphicFramePr>
        <p:xfrm>
          <a:off x="38100" y="838200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096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  <a:r>
                        <a:rPr kumimoji="0" 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1.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8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44029E-ED99-4EE5-9F9D-38193BA18854}"/>
              </a:ext>
            </a:extLst>
          </p:cNvPr>
          <p:cNvSpPr txBox="1"/>
          <p:nvPr/>
        </p:nvSpPr>
        <p:spPr>
          <a:xfrm flipH="1">
            <a:off x="304800" y="538614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λεξικού</a:t>
            </a:r>
            <a:r>
              <a:rPr lang="el-GR" sz="2000" dirty="0">
                <a:latin typeface="+mn-lt"/>
              </a:rPr>
              <a:t>?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14:cNvPr>
              <p14:cNvContentPartPr/>
              <p14:nvPr/>
            </p14:nvContentPartPr>
            <p14:xfrm>
              <a:off x="2082570" y="790871"/>
              <a:ext cx="71640" cy="3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16204AC-8F49-45B1-A7B2-DF41B4CCF78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3570" y="782231"/>
                <a:ext cx="89280" cy="2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356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135731"/>
            <a:ext cx="83820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Μέγεθος ευρετηρίου</a:t>
            </a:r>
            <a:endParaRPr lang="en-US" sz="3600" dirty="0">
              <a:solidFill>
                <a:schemeClr val="accent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411739"/>
              </p:ext>
            </p:extLst>
          </p:nvPr>
        </p:nvGraphicFramePr>
        <p:xfrm>
          <a:off x="76200" y="854968"/>
          <a:ext cx="9067800" cy="4285615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2419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word types (terms)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postings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dictionary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non-positional index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positional index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Size (K)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∆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cumul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Unfiltered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Α.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No numbers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474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Β.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Case folding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C. 30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D. 150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stopwords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E. stemming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322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cs typeface="Arial Unicode MS" pitchFamily="-112" charset="0"/>
                        </a:rPr>
                        <a:t>-17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pitchFamily="-112" charset="0"/>
                        </a:rPr>
                        <a:t>-33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pitchFamily="-11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4683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fld id="{A78386CC-747D-4E23-9C86-E78EFA8B383F}" type="slidenum">
              <a:rPr lang="en-US" sz="1200">
                <a:solidFill>
                  <a:srgbClr val="898989"/>
                </a:solidFill>
                <a:latin typeface="Calibri" pitchFamily="-112" charset="0"/>
              </a:rPr>
              <a:pPr eaLnBrk="1" hangingPunct="1"/>
              <a:t>9</a:t>
            </a:fld>
            <a:endParaRPr lang="en-US" sz="1200">
              <a:solidFill>
                <a:srgbClr val="898989"/>
              </a:solidFill>
              <a:latin typeface="Calibri" pitchFamily="-112" charset="0"/>
            </a:endParaRPr>
          </a:p>
        </p:txBody>
      </p:sp>
      <p:sp>
        <p:nvSpPr>
          <p:cNvPr id="24682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-112" charset="0"/>
                <a:cs typeface="Arial Unicode MS" pitchFamily="-112" charset="0"/>
              </a:defRPr>
            </a:lvl9pPr>
          </a:lstStyle>
          <a:p>
            <a:pPr eaLnBrk="1" hangingPunct="1"/>
            <a:r>
              <a:rPr lang="el-GR" sz="1600" dirty="0" err="1"/>
              <a:t>Κεφ</a:t>
            </a:r>
            <a:r>
              <a:rPr lang="en-US" sz="1600" dirty="0"/>
              <a:t>. 5.1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51977-0F48-4DE4-8498-557F3D560D9F}"/>
              </a:ext>
            </a:extLst>
          </p:cNvPr>
          <p:cNvSpPr txBox="1"/>
          <p:nvPr/>
        </p:nvSpPr>
        <p:spPr>
          <a:xfrm flipH="1">
            <a:off x="228600" y="5240635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latin typeface="+mn-lt"/>
              </a:rPr>
              <a:t>Ποια από τα παραπάνω πιστεύετε ότι θα προκαλεί τη μεγαλύτερη μείωση στο μέγεθος του </a:t>
            </a:r>
            <a:r>
              <a:rPr lang="el-GR" sz="2000" i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ανεστραμμένου ευρετηρίου</a:t>
            </a:r>
            <a:r>
              <a:rPr lang="el-GR" sz="2000" dirty="0">
                <a:latin typeface="+mn-lt"/>
              </a:rPr>
              <a:t>?</a:t>
            </a:r>
          </a:p>
          <a:p>
            <a:r>
              <a:rPr lang="el-GR" sz="2000" dirty="0">
                <a:latin typeface="+mn-lt"/>
              </a:rPr>
              <a:t>(συνολικός αριθμός καταχωρήσεων)</a:t>
            </a:r>
            <a:endParaRPr lang="en-US" sz="2000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A7C8B1-D8F2-488B-BB2E-523CE90882D9}"/>
              </a:ext>
            </a:extLst>
          </p:cNvPr>
          <p:cNvSpPr/>
          <p:nvPr/>
        </p:nvSpPr>
        <p:spPr>
          <a:xfrm>
            <a:off x="4175955" y="2628443"/>
            <a:ext cx="94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1800" dirty="0">
                <a:solidFill>
                  <a:srgbClr val="000000"/>
                </a:solidFill>
                <a:latin typeface="Calibri" panose="020F0502020204030204"/>
              </a:rPr>
              <a:t>109,971</a:t>
            </a:r>
          </a:p>
        </p:txBody>
      </p:sp>
    </p:spTree>
    <p:extLst>
      <p:ext uri="{BB962C8B-B14F-4D97-AF65-F5344CB8AC3E}">
        <p14:creationId xmlns:p14="http://schemas.microsoft.com/office/powerpoint/2010/main" val="185247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29496</TotalTime>
  <Words>3757</Words>
  <Application>Microsoft Office PowerPoint</Application>
  <PresentationFormat>Προβολή στην οθόνη (4:3)</PresentationFormat>
  <Paragraphs>955</Paragraphs>
  <Slides>62</Slides>
  <Notes>10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62</vt:i4>
      </vt:variant>
    </vt:vector>
  </HeadingPairs>
  <TitlesOfParts>
    <vt:vector size="74" baseType="lpstr">
      <vt:lpstr>Arial</vt:lpstr>
      <vt:lpstr>Calibri</vt:lpstr>
      <vt:lpstr>Calibri Light</vt:lpstr>
      <vt:lpstr>Cambria Math</vt:lpstr>
      <vt:lpstr>Courier New</vt:lpstr>
      <vt:lpstr>Lucida Sans</vt:lpstr>
      <vt:lpstr>Symbol</vt:lpstr>
      <vt:lpstr>Tahoma</vt:lpstr>
      <vt:lpstr>Times New Roman</vt:lpstr>
      <vt:lpstr>Wingdings</vt:lpstr>
      <vt:lpstr>Office Theme</vt:lpstr>
      <vt:lpstr>Document</vt:lpstr>
      <vt:lpstr>Παρουσίαση του PowerPoint</vt:lpstr>
      <vt:lpstr>Τι θα δούμε σήμερα</vt:lpstr>
      <vt:lpstr>ΣΤΑΤΙΣΤΙΚΑ</vt:lpstr>
      <vt:lpstr>Στατιστικά</vt:lpstr>
      <vt:lpstr>Η συλλογή RCV1</vt:lpstr>
      <vt:lpstr>Ένα έγγραφο της συλλογής Reuters RCV1</vt:lpstr>
      <vt:lpstr>Η συλλογή RCV1: στατιστικά</vt:lpstr>
      <vt:lpstr>Μέγεθος ευρετηρίου</vt:lpstr>
      <vt:lpstr>Μέγεθος ευρετηρίου</vt:lpstr>
      <vt:lpstr>Μέγεθος ευρετηρίου</vt:lpstr>
      <vt:lpstr>Μέγεθος ευρετηρίου</vt:lpstr>
      <vt:lpstr>Παρουσίαση του PowerPoint</vt:lpstr>
      <vt:lpstr>Παρουσίαση του PowerPoint</vt:lpstr>
      <vt:lpstr>Μέγεθος ευρετηρίου</vt:lpstr>
      <vt:lpstr>Μέγεθος ευρετηρίου</vt:lpstr>
      <vt:lpstr>Μέγεθος ευρετηρίου</vt:lpstr>
      <vt:lpstr>Λεξιλόγιο και μέγεθος συλλογής</vt:lpstr>
      <vt:lpstr>Λεξιλόγιο και μέγεθος συλλογής</vt:lpstr>
      <vt:lpstr>Λεξιλόγιο και μέγεθος συλλογής</vt:lpstr>
      <vt:lpstr>Heaps’ Law</vt:lpstr>
      <vt:lpstr>Λεξιλόγιο και μέγεθος συλλογής</vt:lpstr>
      <vt:lpstr>Ο νόμος του Heaps</vt:lpstr>
      <vt:lpstr>Ο νόμος του Zipf</vt:lpstr>
      <vt:lpstr>Ο νόμος του Zipf</vt:lpstr>
      <vt:lpstr>Ο νόμος του Zipf</vt:lpstr>
      <vt:lpstr>Zipf’s law for Reuters RCV1</vt:lpstr>
      <vt:lpstr>ΣΥΜΠΙΕΣΗ</vt:lpstr>
      <vt:lpstr>Συμπίεση</vt:lpstr>
      <vt:lpstr>Γιατί συμπίεση; </vt:lpstr>
      <vt:lpstr>Απωλεστική και μη συμπίεση</vt:lpstr>
      <vt:lpstr>ΣΥΜΠΙΕΣΗ ΛΕΞΙΚΟΥ</vt:lpstr>
      <vt:lpstr>Συμπίεση λεξικού</vt:lpstr>
      <vt:lpstr>Αποθήκευση λεξικού</vt:lpstr>
      <vt:lpstr>Αποθήκευση λεξικού</vt:lpstr>
      <vt:lpstr>Παρουσίαση του PowerPoint</vt:lpstr>
      <vt:lpstr>Συμπίεση της λίστας όρων:  Λεξικό-ως-Σειρά-Χαρακτήρων </vt:lpstr>
      <vt:lpstr>Παρουσίαση του PowerPoint</vt:lpstr>
      <vt:lpstr>Συμπίεση της λίστας όρων:  Λεξικό-ως-Σειρά-Χαρακτήρων </vt:lpstr>
      <vt:lpstr>Χώρος για το λεξικό ως string</vt:lpstr>
      <vt:lpstr>Παρουσίαση του PowerPoint</vt:lpstr>
      <vt:lpstr>Blocking (Δείκτες σε ομάδες)</vt:lpstr>
      <vt:lpstr>Blocking</vt:lpstr>
      <vt:lpstr>Παρουσίαση του PowerPoint</vt:lpstr>
      <vt:lpstr>Εμπρόσθια κωδικοποίηση (Front coding)</vt:lpstr>
      <vt:lpstr>Περίληψη συμπίεσης για το λεξικό του RCV1</vt:lpstr>
      <vt:lpstr>ΣΥΜΠΙΕΣΗ ΤΩΝ ΚΑΤΑΧΩΡΗΣΕΩΝ</vt:lpstr>
      <vt:lpstr>Συμπίεση των καταχωρήσεων</vt:lpstr>
      <vt:lpstr>Η συλλογή RCV1: στατιστικά</vt:lpstr>
      <vt:lpstr>Συμπίεση των καταχωρήσεων</vt:lpstr>
      <vt:lpstr>Συμπίεση των καταχωρήσεων</vt:lpstr>
      <vt:lpstr>Παράδειγμα</vt:lpstr>
      <vt:lpstr>Συμπίεση των καταχωρήσεων</vt:lpstr>
      <vt:lpstr>Κωδικοποίηση μεταβλητού μεγέθους (Variable length encoding)</vt:lpstr>
      <vt:lpstr>Κωδικοί μεταβλητών Byte (Variable Byte (VB) codes)</vt:lpstr>
      <vt:lpstr>Κωδικοί μεταβλητών Byte (Variable Byte (VB) codes)</vt:lpstr>
      <vt:lpstr>Παρουσίαση του PowerPoint</vt:lpstr>
      <vt:lpstr>Παράδειγμα</vt:lpstr>
      <vt:lpstr>Άλλες κωδικοποιήσεις</vt:lpstr>
      <vt:lpstr>Παρουσίαση του PowerPoint</vt:lpstr>
      <vt:lpstr>Συμπίεση του RCV1</vt:lpstr>
      <vt:lpstr>Συμπεράσματα</vt:lpstr>
      <vt:lpstr>Παρουσίαση του PowerPoint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ep</dc:creator>
  <cp:lastModifiedBy>EVANGELIA PITOURA</cp:lastModifiedBy>
  <cp:revision>584</cp:revision>
  <cp:lastPrinted>2011-04-04T04:19:57Z</cp:lastPrinted>
  <dcterms:created xsi:type="dcterms:W3CDTF">2011-04-01T01:43:31Z</dcterms:created>
  <dcterms:modified xsi:type="dcterms:W3CDTF">2023-03-06T12:12:30Z</dcterms:modified>
</cp:coreProperties>
</file>