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7" r:id="rId1"/>
  </p:sldMasterIdLst>
  <p:notesMasterIdLst>
    <p:notesMasterId r:id="rId58"/>
  </p:notesMasterIdLst>
  <p:handoutMasterIdLst>
    <p:handoutMasterId r:id="rId59"/>
  </p:handoutMasterIdLst>
  <p:sldIdLst>
    <p:sldId id="1135" r:id="rId2"/>
    <p:sldId id="1399" r:id="rId3"/>
    <p:sldId id="1217" r:id="rId4"/>
    <p:sldId id="1334" r:id="rId5"/>
    <p:sldId id="1218" r:id="rId6"/>
    <p:sldId id="1219" r:id="rId7"/>
    <p:sldId id="1286" r:id="rId8"/>
    <p:sldId id="1220" r:id="rId9"/>
    <p:sldId id="1285" r:id="rId10"/>
    <p:sldId id="1266" r:id="rId11"/>
    <p:sldId id="1466" r:id="rId12"/>
    <p:sldId id="1221" r:id="rId13"/>
    <p:sldId id="1469" r:id="rId14"/>
    <p:sldId id="1222" r:id="rId15"/>
    <p:sldId id="1288" r:id="rId16"/>
    <p:sldId id="1287" r:id="rId17"/>
    <p:sldId id="1479" r:id="rId18"/>
    <p:sldId id="1289" r:id="rId19"/>
    <p:sldId id="1290" r:id="rId20"/>
    <p:sldId id="1224" r:id="rId21"/>
    <p:sldId id="1291" r:id="rId22"/>
    <p:sldId id="1225" r:id="rId23"/>
    <p:sldId id="1276" r:id="rId24"/>
    <p:sldId id="1226" r:id="rId25"/>
    <p:sldId id="1277" r:id="rId26"/>
    <p:sldId id="1292" r:id="rId27"/>
    <p:sldId id="1275" r:id="rId28"/>
    <p:sldId id="1279" r:id="rId29"/>
    <p:sldId id="1227" r:id="rId30"/>
    <p:sldId id="1471" r:id="rId31"/>
    <p:sldId id="1480" r:id="rId32"/>
    <p:sldId id="1228" r:id="rId33"/>
    <p:sldId id="1294" r:id="rId34"/>
    <p:sldId id="1229" r:id="rId35"/>
    <p:sldId id="1233" r:id="rId36"/>
    <p:sldId id="1470" r:id="rId37"/>
    <p:sldId id="1268" r:id="rId38"/>
    <p:sldId id="1481" r:id="rId39"/>
    <p:sldId id="1482" r:id="rId40"/>
    <p:sldId id="1230" r:id="rId41"/>
    <p:sldId id="1434" r:id="rId42"/>
    <p:sldId id="1231" r:id="rId43"/>
    <p:sldId id="1234" r:id="rId44"/>
    <p:sldId id="1232" r:id="rId45"/>
    <p:sldId id="1235" r:id="rId46"/>
    <p:sldId id="1335" r:id="rId47"/>
    <p:sldId id="1236" r:id="rId48"/>
    <p:sldId id="1237" r:id="rId49"/>
    <p:sldId id="1238" r:id="rId50"/>
    <p:sldId id="1239" r:id="rId51"/>
    <p:sldId id="1270" r:id="rId52"/>
    <p:sldId id="1240" r:id="rId53"/>
    <p:sldId id="1350" r:id="rId54"/>
    <p:sldId id="1336" r:id="rId55"/>
    <p:sldId id="1473" r:id="rId56"/>
    <p:sldId id="1483" r:id="rId57"/>
  </p:sldIdLst>
  <p:sldSz cx="9144000" cy="6858000" type="screen4x3"/>
  <p:notesSz cx="7099300" cy="10223500"/>
  <p:defaultTextStyle>
    <a:defPPr>
      <a:defRPr lang="en-GB"/>
    </a:defPPr>
    <a:lvl1pPr algn="l" defTabSz="449263" rtl="0" fontAlgn="base">
      <a:spcBef>
        <a:spcPct val="0"/>
      </a:spcBef>
      <a:spcAft>
        <a:spcPct val="0"/>
      </a:spcAft>
      <a:defRPr sz="2400" kern="1200">
        <a:solidFill>
          <a:schemeClr val="bg1"/>
        </a:solidFill>
        <a:latin typeface="Lucida Sans" charset="0"/>
        <a:ea typeface="ＭＳ Ｐゴシック" charset="-128"/>
        <a:cs typeface="+mn-cs"/>
      </a:defRPr>
    </a:lvl1pPr>
    <a:lvl2pPr marL="742950" indent="-285750" algn="l" defTabSz="449263" rtl="0" fontAlgn="base">
      <a:spcBef>
        <a:spcPct val="0"/>
      </a:spcBef>
      <a:spcAft>
        <a:spcPct val="0"/>
      </a:spcAft>
      <a:defRPr sz="2400" kern="1200">
        <a:solidFill>
          <a:schemeClr val="bg1"/>
        </a:solidFill>
        <a:latin typeface="Lucida Sans" charset="0"/>
        <a:ea typeface="ＭＳ Ｐゴシック" charset="-128"/>
        <a:cs typeface="+mn-cs"/>
      </a:defRPr>
    </a:lvl2pPr>
    <a:lvl3pPr marL="11430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3pPr>
    <a:lvl4pPr marL="16002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4pPr>
    <a:lvl5pPr marL="20574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5pPr>
    <a:lvl6pPr marL="2286000" algn="l" defTabSz="914400" rtl="0" eaLnBrk="1" latinLnBrk="0" hangingPunct="1">
      <a:defRPr sz="2400" kern="1200">
        <a:solidFill>
          <a:schemeClr val="bg1"/>
        </a:solidFill>
        <a:latin typeface="Lucida Sans" charset="0"/>
        <a:ea typeface="ＭＳ Ｐゴシック" charset="-128"/>
        <a:cs typeface="+mn-cs"/>
      </a:defRPr>
    </a:lvl6pPr>
    <a:lvl7pPr marL="2743200" algn="l" defTabSz="914400" rtl="0" eaLnBrk="1" latinLnBrk="0" hangingPunct="1">
      <a:defRPr sz="2400" kern="1200">
        <a:solidFill>
          <a:schemeClr val="bg1"/>
        </a:solidFill>
        <a:latin typeface="Lucida Sans" charset="0"/>
        <a:ea typeface="ＭＳ Ｐゴシック" charset="-128"/>
        <a:cs typeface="+mn-cs"/>
      </a:defRPr>
    </a:lvl7pPr>
    <a:lvl8pPr marL="3200400" algn="l" defTabSz="914400" rtl="0" eaLnBrk="1" latinLnBrk="0" hangingPunct="1">
      <a:defRPr sz="2400" kern="1200">
        <a:solidFill>
          <a:schemeClr val="bg1"/>
        </a:solidFill>
        <a:latin typeface="Lucida Sans" charset="0"/>
        <a:ea typeface="ＭＳ Ｐゴシック" charset="-128"/>
        <a:cs typeface="+mn-cs"/>
      </a:defRPr>
    </a:lvl8pPr>
    <a:lvl9pPr marL="3657600" algn="l" defTabSz="914400" rtl="0" eaLnBrk="1" latinLnBrk="0" hangingPunct="1">
      <a:defRPr sz="2400" kern="1200">
        <a:solidFill>
          <a:schemeClr val="bg1"/>
        </a:solidFill>
        <a:latin typeface="Lucida Sans"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7">
          <p15:clr>
            <a:srgbClr val="A4A3A4"/>
          </p15:clr>
        </p15:guide>
        <p15:guide id="2" pos="209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ANGELIA PITOURA" initials="EP" lastIdx="1" clrIdx="0">
    <p:extLst>
      <p:ext uri="{19B8F6BF-5375-455C-9EA6-DF929625EA0E}">
        <p15:presenceInfo xmlns:p15="http://schemas.microsoft.com/office/powerpoint/2012/main" userId="EVANGELIA PITOUR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669900"/>
    <a:srgbClr val="BDD3E9"/>
    <a:srgbClr val="2A7041"/>
    <a:srgbClr val="E6F2ED"/>
    <a:srgbClr val="DBEDE6"/>
    <a:srgbClr val="D7F1E6"/>
    <a:srgbClr val="D4F0E5"/>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0321" autoAdjust="0"/>
    <p:restoredTop sz="96370" autoAdjust="0"/>
  </p:normalViewPr>
  <p:slideViewPr>
    <p:cSldViewPr>
      <p:cViewPr varScale="1">
        <p:scale>
          <a:sx n="113" d="100"/>
          <a:sy n="113" d="100"/>
        </p:scale>
        <p:origin x="1227" y="81"/>
      </p:cViewPr>
      <p:guideLst>
        <p:guide orient="horz" pos="2160"/>
        <p:guide pos="2880"/>
      </p:guideLst>
    </p:cSldViewPr>
  </p:slideViewPr>
  <p:outlineViewPr>
    <p:cViewPr varScale="1">
      <p:scale>
        <a:sx n="170" d="200"/>
        <a:sy n="170" d="200"/>
      </p:scale>
      <p:origin x="0" y="-44544"/>
    </p:cViewPr>
  </p:outlineViewPr>
  <p:notesTextViewPr>
    <p:cViewPr>
      <p:scale>
        <a:sx n="100" d="100"/>
        <a:sy n="100" d="100"/>
      </p:scale>
      <p:origin x="0" y="0"/>
    </p:cViewPr>
  </p:notesTextViewPr>
  <p:sorterViewPr>
    <p:cViewPr varScale="1">
      <p:scale>
        <a:sx n="100" d="100"/>
        <a:sy n="100" d="100"/>
      </p:scale>
      <p:origin x="0" y="-8982"/>
    </p:cViewPr>
  </p:sorterViewPr>
  <p:notesViewPr>
    <p:cSldViewPr>
      <p:cViewPr varScale="1">
        <p:scale>
          <a:sx n="35" d="100"/>
          <a:sy n="35" d="100"/>
        </p:scale>
        <p:origin x="-1578" y="-90"/>
      </p:cViewPr>
      <p:guideLst>
        <p:guide orient="horz" pos="3067"/>
        <p:guide pos="209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672" cy="510499"/>
          </a:xfrm>
          <a:prstGeom prst="rect">
            <a:avLst/>
          </a:prstGeom>
        </p:spPr>
        <p:txBody>
          <a:bodyPr vert="horz" lIns="91440" tIns="45720" rIns="91440" bIns="45720" rtlCol="0"/>
          <a:lstStyle>
            <a:lvl1pPr algn="l">
              <a:buClr>
                <a:srgbClr val="000000"/>
              </a:buClr>
              <a:buSzPct val="100000"/>
              <a:buFont typeface="Times New Roman" pitchFamily="16" charset="0"/>
              <a:buNone/>
              <a:defRPr sz="1200">
                <a:cs typeface="+mn-cs"/>
              </a:defRPr>
            </a:lvl1pPr>
          </a:lstStyle>
          <a:p>
            <a:pPr>
              <a:defRPr/>
            </a:pPr>
            <a:endParaRPr lang="de-DE"/>
          </a:p>
        </p:txBody>
      </p:sp>
      <p:sp>
        <p:nvSpPr>
          <p:cNvPr id="3" name="Date Placeholder 2"/>
          <p:cNvSpPr>
            <a:spLocks noGrp="1"/>
          </p:cNvSpPr>
          <p:nvPr>
            <p:ph type="dt" sz="quarter" idx="1"/>
          </p:nvPr>
        </p:nvSpPr>
        <p:spPr>
          <a:xfrm>
            <a:off x="4021088" y="0"/>
            <a:ext cx="3076672" cy="510499"/>
          </a:xfrm>
          <a:prstGeom prst="rect">
            <a:avLst/>
          </a:prstGeom>
        </p:spPr>
        <p:txBody>
          <a:bodyPr vert="horz" lIns="91440" tIns="45720" rIns="91440" bIns="45720" rtlCol="0"/>
          <a:lstStyle>
            <a:lvl1pPr algn="r">
              <a:buClr>
                <a:srgbClr val="000000"/>
              </a:buClr>
              <a:buSzPct val="100000"/>
              <a:buFont typeface="Times New Roman" pitchFamily="16" charset="0"/>
              <a:buNone/>
              <a:defRPr sz="1200">
                <a:cs typeface="+mn-cs"/>
              </a:defRPr>
            </a:lvl1pPr>
          </a:lstStyle>
          <a:p>
            <a:pPr>
              <a:defRPr/>
            </a:pPr>
            <a:fld id="{FAC8717C-415A-44F2-932B-9470F257B40D}" type="datetimeFigureOut">
              <a:rPr lang="de-DE"/>
              <a:pPr>
                <a:defRPr/>
              </a:pPr>
              <a:t>05.03.2023</a:t>
            </a:fld>
            <a:endParaRPr lang="de-DE"/>
          </a:p>
        </p:txBody>
      </p:sp>
      <p:sp>
        <p:nvSpPr>
          <p:cNvPr id="4" name="Footer Placeholder 3"/>
          <p:cNvSpPr>
            <a:spLocks noGrp="1"/>
          </p:cNvSpPr>
          <p:nvPr>
            <p:ph type="ftr" sz="quarter" idx="2"/>
          </p:nvPr>
        </p:nvSpPr>
        <p:spPr>
          <a:xfrm>
            <a:off x="0" y="9711312"/>
            <a:ext cx="3076672" cy="510499"/>
          </a:xfrm>
          <a:prstGeom prst="rect">
            <a:avLst/>
          </a:prstGeom>
        </p:spPr>
        <p:txBody>
          <a:bodyPr vert="horz" lIns="91440" tIns="45720" rIns="91440" bIns="45720" rtlCol="0" anchor="b"/>
          <a:lstStyle>
            <a:lvl1pPr algn="l">
              <a:buClr>
                <a:srgbClr val="000000"/>
              </a:buClr>
              <a:buSzPct val="100000"/>
              <a:buFont typeface="Times New Roman" pitchFamily="16" charset="0"/>
              <a:buNone/>
              <a:defRPr sz="1200">
                <a:cs typeface="+mn-cs"/>
              </a:defRPr>
            </a:lvl1pPr>
          </a:lstStyle>
          <a:p>
            <a:pPr>
              <a:defRPr/>
            </a:pPr>
            <a:endParaRPr lang="de-DE"/>
          </a:p>
        </p:txBody>
      </p:sp>
      <p:sp>
        <p:nvSpPr>
          <p:cNvPr id="5" name="Slide Number Placeholder 4"/>
          <p:cNvSpPr>
            <a:spLocks noGrp="1"/>
          </p:cNvSpPr>
          <p:nvPr>
            <p:ph type="sldNum" sz="quarter" idx="3"/>
          </p:nvPr>
        </p:nvSpPr>
        <p:spPr>
          <a:xfrm>
            <a:off x="4021088" y="9711312"/>
            <a:ext cx="3076672" cy="510499"/>
          </a:xfrm>
          <a:prstGeom prst="rect">
            <a:avLst/>
          </a:prstGeom>
        </p:spPr>
        <p:txBody>
          <a:bodyPr vert="horz" lIns="91440" tIns="45720" rIns="91440" bIns="45720" rtlCol="0" anchor="b"/>
          <a:lstStyle>
            <a:lvl1pPr algn="r">
              <a:buClr>
                <a:srgbClr val="000000"/>
              </a:buClr>
              <a:buSzPct val="100000"/>
              <a:buFont typeface="Times New Roman" pitchFamily="16" charset="0"/>
              <a:buNone/>
              <a:defRPr sz="1200">
                <a:cs typeface="+mn-cs"/>
              </a:defRPr>
            </a:lvl1pPr>
          </a:lstStyle>
          <a:p>
            <a:pPr>
              <a:defRPr/>
            </a:pPr>
            <a:fld id="{436286E6-33A4-43B5-AF89-26A9B7F2651B}" type="slidenum">
              <a:rPr lang="de-DE"/>
              <a:pPr>
                <a:defRPr/>
              </a:pPr>
              <a:t>‹#›</a:t>
            </a:fld>
            <a:endParaRPr lang="de-DE"/>
          </a:p>
        </p:txBody>
      </p:sp>
    </p:spTree>
    <p:extLst>
      <p:ext uri="{BB962C8B-B14F-4D97-AF65-F5344CB8AC3E}">
        <p14:creationId xmlns:p14="http://schemas.microsoft.com/office/powerpoint/2010/main" val="4121808826"/>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23T11:51:16.087"/>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23T11:51:30.084"/>
    </inkml:context>
    <inkml:brush xml:id="br0">
      <inkml:brushProperty name="width" value="0.05" units="cm"/>
      <inkml:brushProperty name="height" value="0.05" units="cm"/>
      <inkml:brushProperty name="color" value="#66CC00"/>
      <inkml:brushProperty name="ignorePressure" value="1"/>
    </inkml:brush>
  </inkml:definitions>
  <inkml:trace contextRef="#ctx0" brushRef="#br0">1 1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3T11:51:40.516"/>
    </inkml:context>
    <inkml:brush xml:id="br0">
      <inkml:brushProperty name="width" value="0.05" units="cm"/>
      <inkml:brushProperty name="height" value="0.05" units="cm"/>
      <inkml:brushProperty name="color" value="#66CC00"/>
    </inkml:brush>
  </inkml:definitions>
  <inkml:trace contextRef="#ctx0" brushRef="#br0">1 0 10162,'0'0'2249,"81"0"-6522,-62 0-1392</inkml:trace>
  <inkml:trace contextRef="#ctx0" brushRef="#br0" timeOffset="1">52 568 5753,'0'0'2993</inkml:trace>
  <inkml:trace contextRef="#ctx0" brushRef="#br0" timeOffset="2">120 908 10506,'0'0'3249,"-13"-32"-10011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7" name="AutoShape 1"/>
          <p:cNvSpPr>
            <a:spLocks noChangeArrowheads="1"/>
          </p:cNvSpPr>
          <p:nvPr/>
        </p:nvSpPr>
        <p:spPr bwMode="auto">
          <a:xfrm>
            <a:off x="0" y="0"/>
            <a:ext cx="7099300" cy="10223500"/>
          </a:xfrm>
          <a:prstGeom prst="roundRect">
            <a:avLst>
              <a:gd name="adj" fmla="val 19"/>
            </a:avLst>
          </a:prstGeom>
          <a:solidFill>
            <a:srgbClr val="FFFFFF"/>
          </a:solidFill>
          <a:ln w="9360">
            <a:noFill/>
            <a:miter lim="800000"/>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18" name="AutoShape 2"/>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19" name="AutoShape 3"/>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0" name="AutoShape 4"/>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1" name="Text Box 5"/>
          <p:cNvSpPr txBox="1">
            <a:spLocks noChangeArrowheads="1"/>
          </p:cNvSpPr>
          <p:nvPr/>
        </p:nvSpPr>
        <p:spPr bwMode="auto">
          <a:xfrm>
            <a:off x="0" y="0"/>
            <a:ext cx="3076672"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2" name="Text Box 6"/>
          <p:cNvSpPr txBox="1">
            <a:spLocks noChangeArrowheads="1"/>
          </p:cNvSpPr>
          <p:nvPr/>
        </p:nvSpPr>
        <p:spPr bwMode="auto">
          <a:xfrm>
            <a:off x="4022629" y="0"/>
            <a:ext cx="3076671"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288776" name="Rectangle 7"/>
          <p:cNvSpPr>
            <a:spLocks noGrp="1" noRot="1" noChangeAspect="1" noChangeArrowheads="1"/>
          </p:cNvSpPr>
          <p:nvPr>
            <p:ph type="sldImg"/>
          </p:nvPr>
        </p:nvSpPr>
        <p:spPr bwMode="auto">
          <a:xfrm>
            <a:off x="995363" y="766763"/>
            <a:ext cx="5102225" cy="3827462"/>
          </a:xfrm>
          <a:prstGeom prst="rect">
            <a:avLst/>
          </a:prstGeom>
          <a:noFill/>
          <a:ln w="9360">
            <a:solidFill>
              <a:srgbClr val="000000"/>
            </a:solidFill>
            <a:miter lim="800000"/>
            <a:headEnd/>
            <a:tailEnd/>
          </a:ln>
        </p:spPr>
      </p:sp>
      <p:sp>
        <p:nvSpPr>
          <p:cNvPr id="9224" name="Rectangle 8"/>
          <p:cNvSpPr>
            <a:spLocks noGrp="1" noChangeArrowheads="1"/>
          </p:cNvSpPr>
          <p:nvPr>
            <p:ph type="body"/>
          </p:nvPr>
        </p:nvSpPr>
        <p:spPr bwMode="auto">
          <a:xfrm>
            <a:off x="945957" y="4856501"/>
            <a:ext cx="5201223" cy="4592799"/>
          </a:xfrm>
          <a:prstGeom prst="rect">
            <a:avLst/>
          </a:prstGeom>
          <a:noFill/>
          <a:ln w="9525">
            <a:noFill/>
            <a:round/>
            <a:headEnd/>
            <a:tailEnd/>
          </a:ln>
          <a:effectLst/>
        </p:spPr>
        <p:txBody>
          <a:bodyPr vert="horz" wrap="square" lIns="95400" tIns="47520" rIns="95400" bIns="47520" numCol="1" anchor="t" anchorCtr="0" compatLnSpc="1">
            <a:prstTxWarp prst="textNoShape">
              <a:avLst/>
            </a:prstTxWarp>
          </a:bodyPr>
          <a:lstStyle/>
          <a:p>
            <a:pPr lvl="0"/>
            <a:endParaRPr lang="de-DE" noProof="0"/>
          </a:p>
        </p:txBody>
      </p:sp>
      <p:sp>
        <p:nvSpPr>
          <p:cNvPr id="9225" name="Text Box 9"/>
          <p:cNvSpPr txBox="1">
            <a:spLocks noChangeArrowheads="1"/>
          </p:cNvSpPr>
          <p:nvPr/>
        </p:nvSpPr>
        <p:spPr bwMode="auto">
          <a:xfrm>
            <a:off x="0" y="9713002"/>
            <a:ext cx="3076672"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6" name="Rectangle 10"/>
          <p:cNvSpPr>
            <a:spLocks noGrp="1" noChangeArrowheads="1"/>
          </p:cNvSpPr>
          <p:nvPr>
            <p:ph type="sldNum"/>
          </p:nvPr>
        </p:nvSpPr>
        <p:spPr bwMode="auto">
          <a:xfrm>
            <a:off x="4022630" y="9711312"/>
            <a:ext cx="3070508" cy="503737"/>
          </a:xfrm>
          <a:prstGeom prst="rect">
            <a:avLst/>
          </a:prstGeom>
          <a:noFill/>
          <a:ln w="9525">
            <a:noFill/>
            <a:round/>
            <a:headEnd/>
            <a:tailEnd/>
          </a:ln>
          <a:effectLst/>
        </p:spPr>
        <p:txBody>
          <a:bodyPr vert="horz" wrap="square" lIns="95400" tIns="47520" rIns="95400" bIns="47520" numCol="1" anchor="b" anchorCtr="0" compatLnSpc="1">
            <a:prstTxWarp prst="textNoShape">
              <a:avLst/>
            </a:prstTxWarp>
          </a:bodyPr>
          <a:lstStyle>
            <a:lvl1pPr algn="r">
              <a:buClrTx/>
              <a:buSzPct val="100000"/>
              <a:buFontTx/>
              <a:buNone/>
              <a:tabLst>
                <a:tab pos="723900" algn="l"/>
                <a:tab pos="1447800" algn="l"/>
                <a:tab pos="2171700" algn="l"/>
                <a:tab pos="2895600" algn="l"/>
              </a:tabLst>
              <a:defRPr sz="1200">
                <a:solidFill>
                  <a:srgbClr val="000000"/>
                </a:solidFill>
                <a:latin typeface="Times New Roman" pitchFamily="16" charset="0"/>
                <a:ea typeface="+mn-ea"/>
                <a:cs typeface="Arial Unicode MS" charset="0"/>
              </a:defRPr>
            </a:lvl1pPr>
          </a:lstStyle>
          <a:p>
            <a:pPr>
              <a:defRPr/>
            </a:pPr>
            <a:fld id="{655445CD-BE69-4A95-B1A9-CC7D8B1B044C}" type="slidenum">
              <a:rPr lang="en-US"/>
              <a:pPr>
                <a:defRPr/>
              </a:pPr>
              <a:t>‹#›</a:t>
            </a:fld>
            <a:endParaRPr lang="en-US"/>
          </a:p>
        </p:txBody>
      </p:sp>
    </p:spTree>
    <p:extLst>
      <p:ext uri="{BB962C8B-B14F-4D97-AF65-F5344CB8AC3E}">
        <p14:creationId xmlns:p14="http://schemas.microsoft.com/office/powerpoint/2010/main" val="378040805"/>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a:latin typeface="Arial" pitchFamily="34" charset="0"/>
                <a:ea typeface="ＭＳ Ｐゴシック" pitchFamily="34" charset="-128"/>
              </a:rPr>
              <a:t>Nontrivial issues.  Requires some design decisions.</a:t>
            </a: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8</a:t>
            </a:fld>
            <a:endParaRPr lang="en-US"/>
          </a:p>
        </p:txBody>
      </p:sp>
    </p:spTree>
    <p:extLst>
      <p:ext uri="{BB962C8B-B14F-4D97-AF65-F5344CB8AC3E}">
        <p14:creationId xmlns:p14="http://schemas.microsoft.com/office/powerpoint/2010/main" val="1458880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a:ln/>
        </p:spPr>
      </p:sp>
      <p:sp>
        <p:nvSpPr>
          <p:cNvPr id="33795" name="Notes Placeholder 2"/>
          <p:cNvSpPr>
            <a:spLocks noGrp="1"/>
          </p:cNvSpPr>
          <p:nvPr>
            <p:ph type="body" idx="1"/>
          </p:nvPr>
        </p:nvSpPr>
        <p:spPr>
          <a:noFill/>
          <a:ln/>
        </p:spPr>
        <p:txBody>
          <a:bodyPr/>
          <a:lstStyle/>
          <a:p>
            <a:r>
              <a:rPr lang="en-US">
                <a:latin typeface="Arial" pitchFamily="34" charset="0"/>
                <a:ea typeface="ＭＳ Ｐゴシック" pitchFamily="34" charset="-128"/>
              </a:rPr>
              <a:t>Nevertheless: “Google ignores common words and characters such as where, the, how, and other digits and letters which slow down your search without improving the results.” (Though you can explicitly ask for them to remain.)</a:t>
            </a:r>
          </a:p>
        </p:txBody>
      </p:sp>
      <p:sp>
        <p:nvSpPr>
          <p:cNvPr id="33796" name="Slide Number Placeholder 3"/>
          <p:cNvSpPr>
            <a:spLocks noGrp="1"/>
          </p:cNvSpPr>
          <p:nvPr>
            <p:ph type="sldNum" sz="quarter" idx="5"/>
          </p:nvPr>
        </p:nvSpPr>
        <p:spPr>
          <a:noFill/>
        </p:spPr>
        <p:txBody>
          <a:bodyPr/>
          <a:lstStyle/>
          <a:p>
            <a:fld id="{9EB98349-899D-4FE5-A8C1-71F1855DA20D}" type="slidenum">
              <a:rPr lang="en-US"/>
              <a:pPr/>
              <a:t>33</a:t>
            </a:fld>
            <a:endParaRPr lang="en-US"/>
          </a:p>
        </p:txBody>
      </p:sp>
    </p:spTree>
    <p:extLst>
      <p:ext uri="{BB962C8B-B14F-4D97-AF65-F5344CB8AC3E}">
        <p14:creationId xmlns:p14="http://schemas.microsoft.com/office/powerpoint/2010/main" val="30597860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a:ln/>
        </p:spPr>
      </p:sp>
      <p:sp>
        <p:nvSpPr>
          <p:cNvPr id="39939" name="Notes Placeholder 2"/>
          <p:cNvSpPr>
            <a:spLocks noGrp="1"/>
          </p:cNvSpPr>
          <p:nvPr>
            <p:ph type="body" idx="1"/>
          </p:nvPr>
        </p:nvSpPr>
        <p:spPr>
          <a:noFill/>
          <a:ln/>
        </p:spPr>
        <p:txBody>
          <a:bodyPr/>
          <a:lstStyle/>
          <a:p>
            <a:r>
              <a:rPr lang="en-US" dirty="0">
                <a:latin typeface="Arial" pitchFamily="34" charset="0"/>
                <a:ea typeface="ＭＳ Ｐゴシック" pitchFamily="34" charset="-128"/>
              </a:rPr>
              <a:t>Why not the reverse?</a:t>
            </a:r>
            <a:endParaRPr lang="el-GR" dirty="0">
              <a:latin typeface="Arial" pitchFamily="34" charset="0"/>
              <a:ea typeface="ＭＳ Ｐゴシック" pitchFamily="34" charset="-128"/>
            </a:endParaRPr>
          </a:p>
          <a:p>
            <a:r>
              <a:rPr lang="en-US" dirty="0"/>
              <a:t>The usual way is to index </a:t>
            </a:r>
            <a:r>
              <a:rPr lang="en-US" dirty="0" err="1"/>
              <a:t>unnormalized</a:t>
            </a:r>
            <a:r>
              <a:rPr lang="en-US" dirty="0"/>
              <a:t> tokens and to maintain a query expansion list of multiple vocabulary entries to consider for a certain query term. A query term is then effectively a disjunction of several postings lists</a:t>
            </a:r>
            <a:endParaRPr lang="el-GR" dirty="0"/>
          </a:p>
          <a:p>
            <a:r>
              <a:rPr lang="en-US" dirty="0"/>
              <a:t>The alternative is to perform the expansion during index construction</a:t>
            </a:r>
            <a:endParaRPr lang="el-GR" dirty="0"/>
          </a:p>
          <a:p>
            <a:r>
              <a:rPr lang="en-US" b="0" dirty="0">
                <a:latin typeface="Arial" pitchFamily="34" charset="0"/>
                <a:ea typeface="ＭＳ Ｐゴシック" pitchFamily="34" charset="-128"/>
              </a:rPr>
              <a:t>Both</a:t>
            </a:r>
            <a:r>
              <a:rPr lang="en-US" b="0" baseline="0" dirty="0">
                <a:latin typeface="Arial" pitchFamily="34" charset="0"/>
                <a:ea typeface="ＭＳ Ｐゴシック" pitchFamily="34" charset="-128"/>
              </a:rPr>
              <a:t> </a:t>
            </a:r>
            <a:r>
              <a:rPr lang="en-US" dirty="0"/>
              <a:t>less efficient than equivalence classing, as there are more postings to store and merge</a:t>
            </a:r>
            <a:endParaRPr lang="en-US" b="0" dirty="0">
              <a:latin typeface="Arial" pitchFamily="34" charset="0"/>
              <a:ea typeface="ＭＳ Ｐゴシック" pitchFamily="34" charset="-128"/>
            </a:endParaRPr>
          </a:p>
        </p:txBody>
      </p:sp>
      <p:sp>
        <p:nvSpPr>
          <p:cNvPr id="39940" name="Slide Number Placeholder 3"/>
          <p:cNvSpPr>
            <a:spLocks noGrp="1"/>
          </p:cNvSpPr>
          <p:nvPr>
            <p:ph type="sldNum" sz="quarter" idx="5"/>
          </p:nvPr>
        </p:nvSpPr>
        <p:spPr>
          <a:noFill/>
        </p:spPr>
        <p:txBody>
          <a:bodyPr/>
          <a:lstStyle/>
          <a:p>
            <a:fld id="{4A40D841-6009-48D0-8CCC-8807AAA3BB76}" type="slidenum">
              <a:rPr lang="en-US"/>
              <a:pPr/>
              <a:t>35</a:t>
            </a:fld>
            <a:endParaRPr lang="en-US"/>
          </a:p>
        </p:txBody>
      </p:sp>
    </p:spTree>
    <p:extLst>
      <p:ext uri="{BB962C8B-B14F-4D97-AF65-F5344CB8AC3E}">
        <p14:creationId xmlns:p14="http://schemas.microsoft.com/office/powerpoint/2010/main" val="22999852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a:ln/>
        </p:spPr>
      </p:sp>
      <p:sp>
        <p:nvSpPr>
          <p:cNvPr id="39939" name="Notes Placeholder 2"/>
          <p:cNvSpPr>
            <a:spLocks noGrp="1"/>
          </p:cNvSpPr>
          <p:nvPr>
            <p:ph type="body" idx="1"/>
          </p:nvPr>
        </p:nvSpPr>
        <p:spPr>
          <a:noFill/>
          <a:ln/>
        </p:spPr>
        <p:txBody>
          <a:bodyPr/>
          <a:lstStyle/>
          <a:p>
            <a:r>
              <a:rPr lang="en-US" dirty="0">
                <a:latin typeface="Arial" pitchFamily="34" charset="0"/>
                <a:ea typeface="ＭＳ Ｐゴシック" pitchFamily="34" charset="-128"/>
              </a:rPr>
              <a:t>Why not the reverse?</a:t>
            </a:r>
            <a:endParaRPr lang="el-GR" dirty="0">
              <a:latin typeface="Arial" pitchFamily="34" charset="0"/>
              <a:ea typeface="ＭＳ Ｐゴシック" pitchFamily="34" charset="-128"/>
            </a:endParaRPr>
          </a:p>
          <a:p>
            <a:r>
              <a:rPr lang="en-US" dirty="0"/>
              <a:t>The usual way is to index </a:t>
            </a:r>
            <a:r>
              <a:rPr lang="en-US" dirty="0" err="1"/>
              <a:t>unnormalized</a:t>
            </a:r>
            <a:r>
              <a:rPr lang="en-US" dirty="0"/>
              <a:t> tokens and to maintain a query expansion list of multiple vocabulary entries to consider for a certain query term. A query term is then effectively a disjunction of several postings lists</a:t>
            </a:r>
            <a:endParaRPr lang="el-GR" dirty="0"/>
          </a:p>
          <a:p>
            <a:r>
              <a:rPr lang="en-US" dirty="0"/>
              <a:t>The alternative is to perform the expansion during index construction</a:t>
            </a:r>
            <a:endParaRPr lang="el-GR" dirty="0"/>
          </a:p>
          <a:p>
            <a:r>
              <a:rPr lang="en-US" b="0" dirty="0">
                <a:latin typeface="Arial" pitchFamily="34" charset="0"/>
                <a:ea typeface="ＭＳ Ｐゴシック" pitchFamily="34" charset="-128"/>
              </a:rPr>
              <a:t>Both</a:t>
            </a:r>
            <a:r>
              <a:rPr lang="en-US" b="0" baseline="0" dirty="0">
                <a:latin typeface="Arial" pitchFamily="34" charset="0"/>
                <a:ea typeface="ＭＳ Ｐゴシック" pitchFamily="34" charset="-128"/>
              </a:rPr>
              <a:t> </a:t>
            </a:r>
            <a:r>
              <a:rPr lang="en-US" dirty="0"/>
              <a:t>less efficient than equivalence classing, as there are more postings to store and merge</a:t>
            </a:r>
            <a:endParaRPr lang="en-US" b="0" dirty="0">
              <a:latin typeface="Arial" pitchFamily="34" charset="0"/>
              <a:ea typeface="ＭＳ Ｐゴシック" pitchFamily="34" charset="-128"/>
            </a:endParaRPr>
          </a:p>
        </p:txBody>
      </p:sp>
      <p:sp>
        <p:nvSpPr>
          <p:cNvPr id="39940" name="Slide Number Placeholder 3"/>
          <p:cNvSpPr>
            <a:spLocks noGrp="1"/>
          </p:cNvSpPr>
          <p:nvPr>
            <p:ph type="sldNum" sz="quarter" idx="5"/>
          </p:nvPr>
        </p:nvSpPr>
        <p:spPr>
          <a:noFill/>
        </p:spPr>
        <p:txBody>
          <a:bodyPr/>
          <a:lstStyle/>
          <a:p>
            <a:fld id="{4A40D841-6009-48D0-8CCC-8807AAA3BB76}" type="slidenum">
              <a:rPr lang="en-US"/>
              <a:pPr/>
              <a:t>36</a:t>
            </a:fld>
            <a:endParaRPr lang="en-US"/>
          </a:p>
        </p:txBody>
      </p:sp>
    </p:spTree>
    <p:extLst>
      <p:ext uri="{BB962C8B-B14F-4D97-AF65-F5344CB8AC3E}">
        <p14:creationId xmlns:p14="http://schemas.microsoft.com/office/powerpoint/2010/main" val="10848402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a:ln/>
        </p:spPr>
      </p:sp>
      <p:sp>
        <p:nvSpPr>
          <p:cNvPr id="39939" name="Notes Placeholder 2"/>
          <p:cNvSpPr>
            <a:spLocks noGrp="1"/>
          </p:cNvSpPr>
          <p:nvPr>
            <p:ph type="body" idx="1"/>
          </p:nvPr>
        </p:nvSpPr>
        <p:spPr>
          <a:noFill/>
          <a:ln/>
        </p:spPr>
        <p:txBody>
          <a:bodyPr/>
          <a:lstStyle/>
          <a:p>
            <a:r>
              <a:rPr lang="en-US">
                <a:latin typeface="Arial" pitchFamily="34" charset="0"/>
                <a:ea typeface="ＭＳ Ｐゴシック" pitchFamily="34" charset="-128"/>
              </a:rPr>
              <a:t>Why not the reverse?</a:t>
            </a:r>
          </a:p>
        </p:txBody>
      </p:sp>
      <p:sp>
        <p:nvSpPr>
          <p:cNvPr id="39940" name="Slide Number Placeholder 3"/>
          <p:cNvSpPr>
            <a:spLocks noGrp="1"/>
          </p:cNvSpPr>
          <p:nvPr>
            <p:ph type="sldNum" sz="quarter" idx="5"/>
          </p:nvPr>
        </p:nvSpPr>
        <p:spPr>
          <a:noFill/>
        </p:spPr>
        <p:txBody>
          <a:bodyPr/>
          <a:lstStyle/>
          <a:p>
            <a:fld id="{4A40D841-6009-48D0-8CCC-8807AAA3BB76}" type="slidenum">
              <a:rPr lang="en-US"/>
              <a:pPr/>
              <a:t>37</a:t>
            </a:fld>
            <a:endParaRPr lang="en-US"/>
          </a:p>
        </p:txBody>
      </p:sp>
    </p:spTree>
    <p:extLst>
      <p:ext uri="{BB962C8B-B14F-4D97-AF65-F5344CB8AC3E}">
        <p14:creationId xmlns:p14="http://schemas.microsoft.com/office/powerpoint/2010/main" val="1629828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dirty="0"/>
              <a:t>An example of a vocalized Modern Standard Arabic word. The writing is from right to left and letters undergo complex mutations as they are combined. The representation of short vowels (here, /i/ and /u/) and the final /n/ (</a:t>
            </a:r>
            <a:r>
              <a:rPr lang="en-US" dirty="0" err="1"/>
              <a:t>nunation</a:t>
            </a:r>
            <a:r>
              <a:rPr lang="en-US" dirty="0"/>
              <a:t>) departs from strict linearity by being represented as diacritics above and below letters. Nevertheless, the represented text is still clearly a linear ordering of characters representing sounds. Full vocalization, as here, normally appears only in the Koran and children’s books. Day-to-day text is </a:t>
            </a:r>
            <a:r>
              <a:rPr lang="en-US" dirty="0" err="1"/>
              <a:t>unvocalized</a:t>
            </a:r>
            <a:r>
              <a:rPr lang="en-US" dirty="0"/>
              <a:t> (short vowels are not represented but the letter for a would still appear) or partially vocalized, with short vow ¯ </a:t>
            </a:r>
            <a:r>
              <a:rPr lang="en-US" dirty="0" err="1"/>
              <a:t>els</a:t>
            </a:r>
            <a:r>
              <a:rPr lang="en-US" dirty="0"/>
              <a:t> inserted in places where the writer perceives ambiguities. These choices add further complexities to indexing. </a:t>
            </a:r>
            <a:endParaRPr lang="en-US" dirty="0">
              <a:latin typeface="Arial" pitchFamily="34" charset="0"/>
              <a:ea typeface="ＭＳ Ｐゴシック" pitchFamily="34" charset="-128"/>
            </a:endParaRP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9</a:t>
            </a:fld>
            <a:endParaRPr lang="en-US"/>
          </a:p>
        </p:txBody>
      </p:sp>
    </p:spTree>
    <p:extLst>
      <p:ext uri="{BB962C8B-B14F-4D97-AF65-F5344CB8AC3E}">
        <p14:creationId xmlns:p14="http://schemas.microsoft.com/office/powerpoint/2010/main" val="2675829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a:latin typeface="Arial" pitchFamily="34" charset="0"/>
                <a:ea typeface="ＭＳ Ｐゴシック" pitchFamily="34" charset="-128"/>
              </a:rPr>
              <a:t>Nontrivial issues.  Requires some design decisions.</a:t>
            </a: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10</a:t>
            </a:fld>
            <a:endParaRPr lang="en-US"/>
          </a:p>
        </p:txBody>
      </p:sp>
    </p:spTree>
    <p:extLst>
      <p:ext uri="{BB962C8B-B14F-4D97-AF65-F5344CB8AC3E}">
        <p14:creationId xmlns:p14="http://schemas.microsoft.com/office/powerpoint/2010/main" val="3722784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a:latin typeface="Arial" pitchFamily="34" charset="0"/>
                <a:ea typeface="ＭＳ Ｐゴシック" pitchFamily="34" charset="-128"/>
              </a:rPr>
              <a:t>Nontrivial issues.  Requires some design decisions.</a:t>
            </a: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11</a:t>
            </a:fld>
            <a:endParaRPr lang="en-US"/>
          </a:p>
        </p:txBody>
      </p:sp>
    </p:spTree>
    <p:extLst>
      <p:ext uri="{BB962C8B-B14F-4D97-AF65-F5344CB8AC3E}">
        <p14:creationId xmlns:p14="http://schemas.microsoft.com/office/powerpoint/2010/main" val="2588175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Hewlett</a:t>
            </a:r>
            <a:r>
              <a:rPr lang="en-US" baseline="0" dirty="0"/>
              <a:t> unclear, co-education better coeducation, last do not keep</a:t>
            </a:r>
          </a:p>
          <a:p>
            <a:r>
              <a:rPr lang="en-US" dirty="0"/>
              <a:t>Handling hyphens automatically can thus be complex: it can either be done as a classification problem, or more commonly by some heuristic rules, such as allowing short hyphenated prefixes on words, but not longer hyphenated</a:t>
            </a:r>
            <a:r>
              <a:rPr lang="en-US" baseline="0" dirty="0"/>
              <a:t> forms</a:t>
            </a:r>
            <a:endParaRPr lang="en-US" dirty="0"/>
          </a:p>
          <a:p>
            <a:r>
              <a:rPr lang="en-US" dirty="0"/>
              <a:t>tokenization interact with handling </a:t>
            </a:r>
            <a:r>
              <a:rPr lang="en-US" b="1" dirty="0"/>
              <a:t>phrase queries </a:t>
            </a:r>
            <a:r>
              <a:rPr lang="en-US" dirty="0"/>
              <a:t>-</a:t>
            </a:r>
            <a:r>
              <a:rPr lang="en-US" baseline="0" dirty="0"/>
              <a:t> </a:t>
            </a:r>
            <a:r>
              <a:rPr lang="en-US" dirty="0"/>
              <a:t>particularly if we would like queries for all of lowercase, lower-case and lower case to </a:t>
            </a:r>
            <a:r>
              <a:rPr lang="en-US" b="1" dirty="0"/>
              <a:t>return the same results</a:t>
            </a:r>
            <a:r>
              <a:rPr lang="en-US" dirty="0"/>
              <a:t>. The last two can be handled by splitting on hyphens and using a phrase index. Getting the first case right would depend on knowing that it is sometimes written as two words and also indexing it in this way. </a:t>
            </a:r>
          </a:p>
          <a:p>
            <a:r>
              <a:rPr lang="en-US" dirty="0"/>
              <a:t>One effective strategy in practice, which is used by some Boolean retrieval systems such as Westlaw and Lexis-Nexis, is to encourage users to enter hyphens wherever they may be possible, and whenever there is a hyphenated form, the system will generalize the query to cover all three of the one word, hyphenated, and two-word forms, so that a query for over-eager will search for over-eager OR “over eager” OR overeager. However, this strategy depends on user training, since if you query using either of the other two forms, you get no generalization</a:t>
            </a:r>
            <a:endParaRPr lang="el-GR" dirty="0"/>
          </a:p>
        </p:txBody>
      </p:sp>
      <p:sp>
        <p:nvSpPr>
          <p:cNvPr id="4" name="Slide Number Placeholder 3"/>
          <p:cNvSpPr>
            <a:spLocks noGrp="1"/>
          </p:cNvSpPr>
          <p:nvPr>
            <p:ph type="sldNum" idx="10"/>
          </p:nvPr>
        </p:nvSpPr>
        <p:spPr/>
        <p:txBody>
          <a:bodyPr/>
          <a:lstStyle/>
          <a:p>
            <a:pPr>
              <a:defRPr/>
            </a:pPr>
            <a:fld id="{655445CD-BE69-4A95-B1A9-CC7D8B1B044C}" type="slidenum">
              <a:rPr lang="en-US" smtClean="0"/>
              <a:pPr>
                <a:defRPr/>
              </a:pPr>
              <a:t>19</a:t>
            </a:fld>
            <a:endParaRPr lang="en-US"/>
          </a:p>
        </p:txBody>
      </p:sp>
    </p:spTree>
    <p:extLst>
      <p:ext uri="{BB962C8B-B14F-4D97-AF65-F5344CB8AC3E}">
        <p14:creationId xmlns:p14="http://schemas.microsoft.com/office/powerpoint/2010/main" val="53101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multiple possible segmentations of character sequences </a:t>
            </a:r>
            <a:r>
              <a:rPr lang="el-GR" dirty="0"/>
              <a:t>-</a:t>
            </a:r>
            <a:r>
              <a:rPr lang="el-GR" baseline="0" dirty="0"/>
              <a:t> </a:t>
            </a:r>
            <a:r>
              <a:rPr lang="en-US" dirty="0"/>
              <a:t>make mistakes sometimes, and so you are never guaranteed a consistent unique tokenization. </a:t>
            </a:r>
            <a:endParaRPr lang="el-GR" dirty="0"/>
          </a:p>
        </p:txBody>
      </p:sp>
      <p:sp>
        <p:nvSpPr>
          <p:cNvPr id="4" name="Slide Number Placeholder 3"/>
          <p:cNvSpPr>
            <a:spLocks noGrp="1"/>
          </p:cNvSpPr>
          <p:nvPr>
            <p:ph type="sldNum" idx="10"/>
          </p:nvPr>
        </p:nvSpPr>
        <p:spPr/>
        <p:txBody>
          <a:bodyPr/>
          <a:lstStyle/>
          <a:p>
            <a:pPr>
              <a:defRPr/>
            </a:pPr>
            <a:fld id="{655445CD-BE69-4A95-B1A9-CC7D8B1B044C}" type="slidenum">
              <a:rPr lang="en-US" smtClean="0"/>
              <a:pPr>
                <a:defRPr/>
              </a:pPr>
              <a:t>24</a:t>
            </a:fld>
            <a:endParaRPr lang="en-US"/>
          </a:p>
        </p:txBody>
      </p:sp>
    </p:spTree>
    <p:extLst>
      <p:ext uri="{BB962C8B-B14F-4D97-AF65-F5344CB8AC3E}">
        <p14:creationId xmlns:p14="http://schemas.microsoft.com/office/powerpoint/2010/main" val="1743993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approach is to abandon word-based indexing and to do all indexing via just </a:t>
            </a:r>
            <a:r>
              <a:rPr lang="en-US" b="1" dirty="0"/>
              <a:t>short subsequences of characters (character k-grams), </a:t>
            </a:r>
            <a:r>
              <a:rPr lang="en-US" dirty="0"/>
              <a:t>regardless of whether particular sequences cross word boundaries or not. </a:t>
            </a:r>
            <a:endParaRPr lang="el-GR" dirty="0"/>
          </a:p>
          <a:p>
            <a:r>
              <a:rPr lang="en-US" dirty="0"/>
              <a:t>Three reasons why this approach is appealing are that </a:t>
            </a:r>
            <a:r>
              <a:rPr lang="en-US" u="sng" dirty="0">
                <a:solidFill>
                  <a:srgbClr val="336699"/>
                </a:solidFill>
              </a:rPr>
              <a:t>an individual Chinese character is more like a syllable than a letter and usually has some semantic content</a:t>
            </a:r>
            <a:r>
              <a:rPr lang="en-US" dirty="0"/>
              <a:t>, that </a:t>
            </a:r>
            <a:r>
              <a:rPr lang="en-US" u="sng" dirty="0"/>
              <a:t>most words are short </a:t>
            </a:r>
            <a:r>
              <a:rPr lang="en-US" dirty="0"/>
              <a:t>(the commonest length is 2 characters), and that, given the lack of standardization of word breaking in the writing system, it is </a:t>
            </a:r>
            <a:r>
              <a:rPr lang="en-US" u="sng" dirty="0"/>
              <a:t>not always clear where word boundaries should be placed anyway</a:t>
            </a:r>
            <a:r>
              <a:rPr lang="en-US" dirty="0"/>
              <a:t>. </a:t>
            </a:r>
            <a:endParaRPr lang="el-GR" dirty="0"/>
          </a:p>
          <a:p>
            <a:r>
              <a:rPr lang="en-US" dirty="0"/>
              <a:t>Even in English, some cases of where to put word boundaries are just orthographic conventions – think of notwithstanding vs. not to mention or into vs. on to – but people are educated to write the words with consistent use of space</a:t>
            </a:r>
            <a:endParaRPr lang="el-GR" dirty="0"/>
          </a:p>
          <a:p>
            <a:endParaRPr lang="el-GR" dirty="0"/>
          </a:p>
        </p:txBody>
      </p:sp>
      <p:sp>
        <p:nvSpPr>
          <p:cNvPr id="4" name="Slide Number Placeholder 3"/>
          <p:cNvSpPr>
            <a:spLocks noGrp="1"/>
          </p:cNvSpPr>
          <p:nvPr>
            <p:ph type="sldNum" idx="10"/>
          </p:nvPr>
        </p:nvSpPr>
        <p:spPr/>
        <p:txBody>
          <a:bodyPr/>
          <a:lstStyle/>
          <a:p>
            <a:pPr>
              <a:defRPr/>
            </a:pPr>
            <a:fld id="{655445CD-BE69-4A95-B1A9-CC7D8B1B044C}" type="slidenum">
              <a:rPr lang="en-US" smtClean="0"/>
              <a:pPr>
                <a:defRPr/>
              </a:pPr>
              <a:t>26</a:t>
            </a:fld>
            <a:endParaRPr lang="en-US"/>
          </a:p>
        </p:txBody>
      </p:sp>
    </p:spTree>
    <p:extLst>
      <p:ext uri="{BB962C8B-B14F-4D97-AF65-F5344CB8AC3E}">
        <p14:creationId xmlns:p14="http://schemas.microsoft.com/office/powerpoint/2010/main" val="2475893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p:nvPr>
        </p:nvSpPr>
        <p:spPr/>
        <p:txBody>
          <a:bodyPr/>
          <a:lstStyle/>
          <a:p>
            <a:pPr>
              <a:defRPr/>
            </a:pPr>
            <a:fld id="{655445CD-BE69-4A95-B1A9-CC7D8B1B044C}" type="slidenum">
              <a:rPr lang="en-US" smtClean="0"/>
              <a:pPr>
                <a:defRPr/>
              </a:pPr>
              <a:t>30</a:t>
            </a:fld>
            <a:endParaRPr lang="en-US"/>
          </a:p>
        </p:txBody>
      </p:sp>
    </p:spTree>
    <p:extLst>
      <p:ext uri="{BB962C8B-B14F-4D97-AF65-F5344CB8AC3E}">
        <p14:creationId xmlns:p14="http://schemas.microsoft.com/office/powerpoint/2010/main" val="1467857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a:ln/>
        </p:spPr>
      </p:sp>
      <p:sp>
        <p:nvSpPr>
          <p:cNvPr id="33795" name="Notes Placeholder 2"/>
          <p:cNvSpPr>
            <a:spLocks noGrp="1"/>
          </p:cNvSpPr>
          <p:nvPr>
            <p:ph type="body" idx="1"/>
          </p:nvPr>
        </p:nvSpPr>
        <p:spPr>
          <a:noFill/>
          <a:ln/>
        </p:spPr>
        <p:txBody>
          <a:bodyPr/>
          <a:lstStyle/>
          <a:p>
            <a:r>
              <a:rPr lang="en-US" dirty="0">
                <a:latin typeface="Arial" pitchFamily="34" charset="0"/>
                <a:ea typeface="ＭＳ Ｐゴシック" pitchFamily="34" charset="-128"/>
              </a:rPr>
              <a:t>Nevertheless: “Google ignores common words and characters such as where, the, how, and other digits and letters which slow down your search without improving the results.” (Though you can explicitly ask for them to remain.)</a:t>
            </a:r>
          </a:p>
        </p:txBody>
      </p:sp>
      <p:sp>
        <p:nvSpPr>
          <p:cNvPr id="33796" name="Slide Number Placeholder 3"/>
          <p:cNvSpPr>
            <a:spLocks noGrp="1"/>
          </p:cNvSpPr>
          <p:nvPr>
            <p:ph type="sldNum" sz="quarter" idx="5"/>
          </p:nvPr>
        </p:nvSpPr>
        <p:spPr>
          <a:noFill/>
        </p:spPr>
        <p:txBody>
          <a:bodyPr/>
          <a:lstStyle/>
          <a:p>
            <a:fld id="{9EB98349-899D-4FE5-A8C1-71F1855DA20D}" type="slidenum">
              <a:rPr lang="en-US"/>
              <a:pPr/>
              <a:t>32</a:t>
            </a:fld>
            <a:endParaRPr lang="en-US"/>
          </a:p>
        </p:txBody>
      </p:sp>
    </p:spTree>
    <p:extLst>
      <p:ext uri="{BB962C8B-B14F-4D97-AF65-F5344CB8AC3E}">
        <p14:creationId xmlns:p14="http://schemas.microsoft.com/office/powerpoint/2010/main" val="759042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l-G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l-GR"/>
          </a:p>
        </p:txBody>
      </p:sp>
      <p:sp>
        <p:nvSpPr>
          <p:cNvPr id="4" name="Date Placeholder 3"/>
          <p:cNvSpPr>
            <a:spLocks noGrp="1"/>
          </p:cNvSpPr>
          <p:nvPr>
            <p:ph type="dt" sz="half" idx="10"/>
          </p:nvPr>
        </p:nvSpPr>
        <p:spPr/>
        <p:txBody>
          <a:bodyPr/>
          <a:lstStyle/>
          <a:p>
            <a:pPr defTabSz="914400">
              <a:defRPr/>
            </a:pPr>
            <a:endParaRPr lang="en-US"/>
          </a:p>
        </p:txBody>
      </p:sp>
      <p:sp>
        <p:nvSpPr>
          <p:cNvPr id="5" name="Footer Placeholder 4"/>
          <p:cNvSpPr>
            <a:spLocks noGrp="1"/>
          </p:cNvSpPr>
          <p:nvPr>
            <p:ph type="ftr" sz="quarter" idx="11"/>
          </p:nvPr>
        </p:nvSpPr>
        <p:spPr/>
        <p:txBody>
          <a:bodyPr/>
          <a:lstStyle/>
          <a:p>
            <a:pPr defTabSz="914400">
              <a:defRPr/>
            </a:pPr>
            <a:endParaRPr lang="en-US"/>
          </a:p>
        </p:txBody>
      </p:sp>
      <p:sp>
        <p:nvSpPr>
          <p:cNvPr id="6" name="Slide Number Placeholder 5"/>
          <p:cNvSpPr>
            <a:spLocks noGrp="1"/>
          </p:cNvSpPr>
          <p:nvPr>
            <p:ph type="sldNum" sz="quarter" idx="12"/>
          </p:nvPr>
        </p:nvSpPr>
        <p:spPr/>
        <p:txBody>
          <a:bodyPr/>
          <a:lstStyle/>
          <a:p>
            <a:pPr defTabSz="914400"/>
            <a:fld id="{E2E8D3C3-F6AF-4B77-BE34-0EFDA9AC29B8}" type="slidenum">
              <a:rPr lang="en-US" smtClean="0">
                <a:ea typeface="+mn-ea"/>
                <a:cs typeface="Arial Unicode MS" pitchFamily="-112" charset="0"/>
              </a:rPr>
              <a:pPr defTabSz="914400"/>
              <a:t>‹#›</a:t>
            </a:fld>
            <a:endParaRPr lang="en-US">
              <a:ea typeface="+mn-ea"/>
              <a:cs typeface="Arial Unicode MS" pitchFamily="-112" charset="0"/>
            </a:endParaRPr>
          </a:p>
        </p:txBody>
      </p:sp>
    </p:spTree>
    <p:extLst>
      <p:ext uri="{BB962C8B-B14F-4D97-AF65-F5344CB8AC3E}">
        <p14:creationId xmlns:p14="http://schemas.microsoft.com/office/powerpoint/2010/main" val="3115001973"/>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104BC0D7-D61E-4C36-824E-2C016B9C5B46}" type="slidenum">
              <a:rPr lang="en-US" smtClean="0"/>
              <a:pPr/>
              <a:t>‹#›</a:t>
            </a:fld>
            <a:endParaRPr lang="en-US"/>
          </a:p>
        </p:txBody>
      </p:sp>
    </p:spTree>
    <p:extLst>
      <p:ext uri="{BB962C8B-B14F-4D97-AF65-F5344CB8AC3E}">
        <p14:creationId xmlns:p14="http://schemas.microsoft.com/office/powerpoint/2010/main" val="3292086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DA0464F1-9DF7-4EB8-AF1B-FF1B665B2F23}" type="slidenum">
              <a:rPr lang="en-US" smtClean="0"/>
              <a:pPr/>
              <a:t>‹#›</a:t>
            </a:fld>
            <a:endParaRPr lang="en-US"/>
          </a:p>
        </p:txBody>
      </p:sp>
    </p:spTree>
    <p:extLst>
      <p:ext uri="{BB962C8B-B14F-4D97-AF65-F5344CB8AC3E}">
        <p14:creationId xmlns:p14="http://schemas.microsoft.com/office/powerpoint/2010/main" val="14088240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Slide">
    <p:bg>
      <p:bgPr>
        <a:solidFill>
          <a:srgbClr val="233337"/>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2362200"/>
          </a:xfrm>
        </p:spPr>
        <p:txBody>
          <a:bodyPr/>
          <a:lstStyle>
            <a:lvl1pPr marL="0" indent="0" algn="ctr">
              <a:buNone/>
              <a:defRPr>
                <a:solidFill>
                  <a:srgbClr val="4370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Date Placeholder 3"/>
          <p:cNvSpPr>
            <a:spLocks noGrp="1"/>
          </p:cNvSpPr>
          <p:nvPr>
            <p:ph type="dt" sz="half" idx="10"/>
          </p:nvPr>
        </p:nvSpPr>
        <p:spPr/>
        <p:txBody>
          <a:bodyPr/>
          <a:lstStyle>
            <a:lvl1pPr>
              <a:defRPr>
                <a:solidFill>
                  <a:srgbClr val="437085"/>
                </a:solidFill>
              </a:defRPr>
            </a:lvl1pPr>
          </a:lstStyle>
          <a:p>
            <a:pPr>
              <a:defRPr/>
            </a:pPr>
            <a:endParaRPr lang="en-US"/>
          </a:p>
        </p:txBody>
      </p:sp>
      <p:sp>
        <p:nvSpPr>
          <p:cNvPr id="8" name="Footer Placeholder 4"/>
          <p:cNvSpPr>
            <a:spLocks noGrp="1"/>
          </p:cNvSpPr>
          <p:nvPr>
            <p:ph type="ftr" sz="quarter" idx="11"/>
          </p:nvPr>
        </p:nvSpPr>
        <p:spPr/>
        <p:txBody>
          <a:bodyPr/>
          <a:lstStyle>
            <a:lvl1pPr>
              <a:defRPr>
                <a:solidFill>
                  <a:srgbClr val="437085"/>
                </a:solidFill>
              </a:defRPr>
            </a:lvl1pPr>
          </a:lstStyle>
          <a:p>
            <a:pPr>
              <a:defRPr/>
            </a:pPr>
            <a:endParaRPr lang="en-US"/>
          </a:p>
        </p:txBody>
      </p:sp>
      <p:sp>
        <p:nvSpPr>
          <p:cNvPr id="9" name="Slide Number Placeholder 5"/>
          <p:cNvSpPr>
            <a:spLocks noGrp="1"/>
          </p:cNvSpPr>
          <p:nvPr>
            <p:ph type="sldNum" sz="quarter" idx="12"/>
          </p:nvPr>
        </p:nvSpPr>
        <p:spPr/>
        <p:txBody>
          <a:bodyPr/>
          <a:lstStyle>
            <a:lvl1pPr>
              <a:defRPr>
                <a:solidFill>
                  <a:srgbClr val="437085"/>
                </a:solidFill>
              </a:defRPr>
            </a:lvl1pPr>
          </a:lstStyle>
          <a:p>
            <a:fld id="{B632CA24-4D05-442C-BD58-55B5F17DBC07}" type="slidenum">
              <a:rPr lang="en-US"/>
              <a:pPr/>
              <a:t>‹#›</a:t>
            </a:fld>
            <a:endParaRPr lang="en-US"/>
          </a:p>
        </p:txBody>
      </p:sp>
    </p:spTree>
    <p:extLst>
      <p:ext uri="{BB962C8B-B14F-4D97-AF65-F5344CB8AC3E}">
        <p14:creationId xmlns:p14="http://schemas.microsoft.com/office/powerpoint/2010/main" val="1602016943"/>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EE5AF7B-E247-4AA5-97DB-C858130D4E1F}" type="slidenum">
              <a:rPr lang="en-US" smtClean="0"/>
              <a:pPr/>
              <a:t>‹#›</a:t>
            </a:fld>
            <a:endParaRPr lang="en-US"/>
          </a:p>
        </p:txBody>
      </p:sp>
    </p:spTree>
    <p:extLst>
      <p:ext uri="{BB962C8B-B14F-4D97-AF65-F5344CB8AC3E}">
        <p14:creationId xmlns:p14="http://schemas.microsoft.com/office/powerpoint/2010/main" val="840795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l-G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BF07C44-CE31-44A2-9F98-32C06BA7502F}" type="slidenum">
              <a:rPr lang="en-US" smtClean="0"/>
              <a:pPr/>
              <a:t>‹#›</a:t>
            </a:fld>
            <a:endParaRPr lang="en-US"/>
          </a:p>
        </p:txBody>
      </p:sp>
    </p:spTree>
    <p:extLst>
      <p:ext uri="{BB962C8B-B14F-4D97-AF65-F5344CB8AC3E}">
        <p14:creationId xmlns:p14="http://schemas.microsoft.com/office/powerpoint/2010/main" val="1768259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81DDD03A-87B7-4331-B7E5-AAEC9B8BFD8C}" type="slidenum">
              <a:rPr lang="en-US" smtClean="0"/>
              <a:pPr/>
              <a:t>‹#›</a:t>
            </a:fld>
            <a:endParaRPr lang="en-US"/>
          </a:p>
        </p:txBody>
      </p:sp>
    </p:spTree>
    <p:extLst>
      <p:ext uri="{BB962C8B-B14F-4D97-AF65-F5344CB8AC3E}">
        <p14:creationId xmlns:p14="http://schemas.microsoft.com/office/powerpoint/2010/main" val="4210193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l-G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51F2D4CE-F0D2-4490-BE9C-8D3F94B1B090}" type="slidenum">
              <a:rPr lang="en-US" smtClean="0"/>
              <a:pPr/>
              <a:t>‹#›</a:t>
            </a:fld>
            <a:endParaRPr lang="en-US"/>
          </a:p>
        </p:txBody>
      </p:sp>
    </p:spTree>
    <p:extLst>
      <p:ext uri="{BB962C8B-B14F-4D97-AF65-F5344CB8AC3E}">
        <p14:creationId xmlns:p14="http://schemas.microsoft.com/office/powerpoint/2010/main" val="487777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F70D7C6F-4BE5-4D8B-BC33-560F6B1AB88E}" type="slidenum">
              <a:rPr lang="en-US" smtClean="0"/>
              <a:pPr/>
              <a:t>‹#›</a:t>
            </a:fld>
            <a:endParaRPr lang="en-US"/>
          </a:p>
        </p:txBody>
      </p:sp>
    </p:spTree>
    <p:extLst>
      <p:ext uri="{BB962C8B-B14F-4D97-AF65-F5344CB8AC3E}">
        <p14:creationId xmlns:p14="http://schemas.microsoft.com/office/powerpoint/2010/main" val="2569467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1D4559FE-E4CF-4C8C-8316-3BAE54D44B16}" type="slidenum">
              <a:rPr lang="en-US" smtClean="0"/>
              <a:pPr/>
              <a:t>‹#›</a:t>
            </a:fld>
            <a:endParaRPr lang="en-US"/>
          </a:p>
        </p:txBody>
      </p:sp>
    </p:spTree>
    <p:extLst>
      <p:ext uri="{BB962C8B-B14F-4D97-AF65-F5344CB8AC3E}">
        <p14:creationId xmlns:p14="http://schemas.microsoft.com/office/powerpoint/2010/main" val="3835917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l-G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D6BFA190-4700-4A0A-AB0B-252EB0E956B1}" type="slidenum">
              <a:rPr lang="en-US" smtClean="0"/>
              <a:pPr/>
              <a:t>‹#›</a:t>
            </a:fld>
            <a:endParaRPr lang="en-US"/>
          </a:p>
        </p:txBody>
      </p:sp>
    </p:spTree>
    <p:extLst>
      <p:ext uri="{BB962C8B-B14F-4D97-AF65-F5344CB8AC3E}">
        <p14:creationId xmlns:p14="http://schemas.microsoft.com/office/powerpoint/2010/main" val="2037308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l-G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l-G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F923273-BAA5-4233-9C4E-DE6667199B0D}" type="slidenum">
              <a:rPr lang="en-US" smtClean="0"/>
              <a:pPr/>
              <a:t>‹#›</a:t>
            </a:fld>
            <a:endParaRPr lang="en-US"/>
          </a:p>
        </p:txBody>
      </p:sp>
    </p:spTree>
    <p:extLst>
      <p:ext uri="{BB962C8B-B14F-4D97-AF65-F5344CB8AC3E}">
        <p14:creationId xmlns:p14="http://schemas.microsoft.com/office/powerpoint/2010/main" val="4274226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914400">
              <a:defRPr/>
            </a:pP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914400">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914400"/>
            <a:fld id="{E2E8D3C3-F6AF-4B77-BE34-0EFDA9AC29B8}" type="slidenum">
              <a:rPr lang="en-US" smtClean="0">
                <a:ea typeface="+mn-ea"/>
                <a:cs typeface="Arial Unicode MS" pitchFamily="-112" charset="0"/>
              </a:rPr>
              <a:pPr defTabSz="914400"/>
              <a:t>‹#›</a:t>
            </a:fld>
            <a:endParaRPr lang="en-US">
              <a:ea typeface="+mn-ea"/>
              <a:cs typeface="Arial Unicode MS" pitchFamily="-112" charset="0"/>
            </a:endParaRPr>
          </a:p>
        </p:txBody>
      </p:sp>
    </p:spTree>
    <p:extLst>
      <p:ext uri="{BB962C8B-B14F-4D97-AF65-F5344CB8AC3E}">
        <p14:creationId xmlns:p14="http://schemas.microsoft.com/office/powerpoint/2010/main" val="4261976522"/>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l-G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ustomXml" Target="../ink/ink1.xml"/><Relationship Id="rId138" Type="http://schemas.openxmlformats.org/officeDocument/2006/relationships/image" Target="../media/image632.png"/><Relationship Id="rId2" Type="http://schemas.openxmlformats.org/officeDocument/2006/relationships/notesSlide" Target="../notesSlides/notesSlide7.xml"/><Relationship Id="rId91" Type="http://schemas.openxmlformats.org/officeDocument/2006/relationships/customXml" Target="../ink/ink2.xml"/><Relationship Id="rId111" Type="http://schemas.openxmlformats.org/officeDocument/2006/relationships/customXml" Target="../ink/ink3.xml"/><Relationship Id="rId1" Type="http://schemas.openxmlformats.org/officeDocument/2006/relationships/slideLayout" Target="../slideLayouts/slideLayout2.xml"/><Relationship Id="rId110" Type="http://schemas.openxmlformats.org/officeDocument/2006/relationships/image" Target="../media/image241.png"/><Relationship Id="rId90" Type="http://schemas.openxmlformats.org/officeDocument/2006/relationships/image" Target="../media/image7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7"/>
          <p:cNvSpPr>
            <a:spLocks noGrp="1" noChangeArrowheads="1"/>
          </p:cNvSpPr>
          <p:nvPr>
            <p:ph type="subTitle" idx="1"/>
          </p:nvPr>
        </p:nvSpPr>
        <p:spPr>
          <a:xfrm>
            <a:off x="1115616" y="2060848"/>
            <a:ext cx="7200800" cy="1944216"/>
          </a:xfrm>
        </p:spPr>
        <p:txBody>
          <a:bodyPr>
            <a:noAutofit/>
          </a:bodyPr>
          <a:lstStyle/>
          <a:p>
            <a:pPr eaLnBrk="1" hangingPunct="1"/>
            <a:r>
              <a:rPr lang="el-GR" sz="3200" dirty="0">
                <a:ea typeface="ＭＳ Ｐゴシック" pitchFamily="-112" charset="-128"/>
              </a:rPr>
              <a:t>ΜΥΕ003: Ανάκτηση Πληροφορίας</a:t>
            </a:r>
            <a:endParaRPr lang="en-US" sz="3200" dirty="0">
              <a:ea typeface="ＭＳ Ｐゴシック" pitchFamily="-112" charset="-128"/>
            </a:endParaRPr>
          </a:p>
          <a:p>
            <a:pPr eaLnBrk="1" hangingPunct="1"/>
            <a:r>
              <a:rPr lang="el-GR" sz="1800" i="1" dirty="0">
                <a:solidFill>
                  <a:schemeClr val="bg1">
                    <a:lumMod val="95000"/>
                  </a:schemeClr>
                </a:solidFill>
                <a:ea typeface="ＭＳ Ｐゴシック" pitchFamily="-112" charset="-128"/>
              </a:rPr>
              <a:t>Διδάσκουσα: Ευαγγελία </a:t>
            </a:r>
            <a:r>
              <a:rPr lang="el-GR" sz="1800" i="1" dirty="0" err="1">
                <a:solidFill>
                  <a:schemeClr val="bg1">
                    <a:lumMod val="95000"/>
                  </a:schemeClr>
                </a:solidFill>
                <a:ea typeface="ＭＳ Ｐゴシック" pitchFamily="-112" charset="-128"/>
              </a:rPr>
              <a:t>Πιτουρά</a:t>
            </a:r>
            <a:endParaRPr lang="en-US" sz="1800" i="1" dirty="0">
              <a:solidFill>
                <a:schemeClr val="bg1">
                  <a:lumMod val="95000"/>
                </a:schemeClr>
              </a:solidFill>
              <a:ea typeface="ＭＳ Ｐゴシック" pitchFamily="-112" charset="-128"/>
            </a:endParaRPr>
          </a:p>
          <a:p>
            <a:pPr eaLnBrk="1" hangingPunct="1"/>
            <a:endParaRPr lang="en-US" sz="1800" i="1" dirty="0">
              <a:solidFill>
                <a:schemeClr val="bg1">
                  <a:lumMod val="95000"/>
                </a:schemeClr>
              </a:solidFill>
              <a:ea typeface="ＭＳ Ｐゴシック" pitchFamily="-112" charset="-128"/>
            </a:endParaRPr>
          </a:p>
          <a:p>
            <a:pPr eaLnBrk="1" hangingPunct="1"/>
            <a:endParaRPr lang="en-US" dirty="0">
              <a:ea typeface="ＭＳ Ｐゴシック" pitchFamily="-112" charset="-128"/>
            </a:endParaRPr>
          </a:p>
          <a:p>
            <a:pPr eaLnBrk="1" hangingPunct="1"/>
            <a:br>
              <a:rPr lang="en-US" dirty="0">
                <a:ea typeface="ＭＳ Ｐゴシック" pitchFamily="-112" charset="-128"/>
              </a:rPr>
            </a:br>
            <a:r>
              <a:rPr lang="el-GR" sz="3600" dirty="0">
                <a:solidFill>
                  <a:schemeClr val="bg1"/>
                </a:solidFill>
                <a:ea typeface="ＭＳ Ｐゴシック" pitchFamily="-112" charset="-128"/>
              </a:rPr>
              <a:t>Κατασκευή Λεξιλογίου Όρων.</a:t>
            </a:r>
            <a:endParaRPr lang="en-US" sz="3600" dirty="0">
              <a:solidFill>
                <a:schemeClr val="bg1"/>
              </a:solidFill>
              <a:ea typeface="ＭＳ Ｐゴシック" pitchFamily="-112" charset="-128"/>
            </a:endParaRPr>
          </a:p>
          <a:p>
            <a:pPr eaLnBrk="1" hangingPunct="1"/>
            <a:endParaRPr lang="en-US" sz="2800" dirty="0">
              <a:solidFill>
                <a:schemeClr val="bg1"/>
              </a:solidFill>
              <a:ea typeface="ＭＳ Ｐゴシック" pitchFamily="-112" charset="-128"/>
            </a:endParaRPr>
          </a:p>
          <a:p>
            <a:pPr eaLnBrk="1" hangingPunct="1"/>
            <a:r>
              <a:rPr lang="el-GR" sz="2800" dirty="0">
                <a:solidFill>
                  <a:schemeClr val="bg1"/>
                </a:solidFill>
                <a:ea typeface="ＭＳ Ｐゴシック" pitchFamily="-112" charset="-128"/>
              </a:rPr>
              <a:t> </a:t>
            </a:r>
          </a:p>
        </p:txBody>
      </p:sp>
      <p:sp>
        <p:nvSpPr>
          <p:cNvPr id="3" name="TextBox 2">
            <a:extLst>
              <a:ext uri="{FF2B5EF4-FFF2-40B4-BE49-F238E27FC236}">
                <a16:creationId xmlns:a16="http://schemas.microsoft.com/office/drawing/2014/main" id="{34B1F070-D488-4CB0-B77C-938A39FEBFDB}"/>
              </a:ext>
            </a:extLst>
          </p:cNvPr>
          <p:cNvSpPr txBox="1"/>
          <p:nvPr/>
        </p:nvSpPr>
        <p:spPr>
          <a:xfrm>
            <a:off x="4644008" y="6309320"/>
            <a:ext cx="4104456" cy="344582"/>
          </a:xfrm>
          <a:prstGeom prst="rect">
            <a:avLst/>
          </a:prstGeom>
          <a:noFill/>
        </p:spPr>
        <p:txBody>
          <a:bodyPr wrap="square" rtlCol="0">
            <a:spAutoFit/>
          </a:bodyPr>
          <a:lstStyle/>
          <a:p>
            <a:pPr algn="ctr" defTabSz="685800">
              <a:lnSpc>
                <a:spcPct val="70000"/>
              </a:lnSpc>
              <a:spcBef>
                <a:spcPts val="750"/>
              </a:spcBef>
            </a:pPr>
            <a:r>
              <a:rPr lang="el-GR" sz="2200" i="1" dirty="0">
                <a:solidFill>
                  <a:schemeClr val="bg1">
                    <a:lumMod val="95000"/>
                  </a:schemeClr>
                </a:solidFill>
                <a:latin typeface="+mn-lt"/>
                <a:ea typeface="ＭＳ Ｐゴシック" pitchFamily="-112" charset="-128"/>
              </a:rPr>
              <a:t>Ακαδημαϊκό Έτος 202</a:t>
            </a:r>
            <a:r>
              <a:rPr lang="en-US" sz="2200" i="1" dirty="0">
                <a:solidFill>
                  <a:schemeClr val="bg1">
                    <a:lumMod val="95000"/>
                  </a:schemeClr>
                </a:solidFill>
                <a:latin typeface="+mn-lt"/>
                <a:ea typeface="ＭＳ Ｐゴシック" pitchFamily="-112" charset="-128"/>
              </a:rPr>
              <a:t>2</a:t>
            </a:r>
            <a:r>
              <a:rPr lang="el-GR" sz="2200" i="1" dirty="0">
                <a:solidFill>
                  <a:schemeClr val="bg1">
                    <a:lumMod val="95000"/>
                  </a:schemeClr>
                </a:solidFill>
                <a:latin typeface="+mn-lt"/>
                <a:ea typeface="ＭＳ Ｐゴシック" pitchFamily="-112" charset="-128"/>
              </a:rPr>
              <a:t>-202</a:t>
            </a:r>
            <a:r>
              <a:rPr lang="en-US" sz="2200" i="1" dirty="0">
                <a:solidFill>
                  <a:schemeClr val="bg1">
                    <a:lumMod val="95000"/>
                  </a:schemeClr>
                </a:solidFill>
                <a:latin typeface="+mn-lt"/>
                <a:ea typeface="ＭＳ Ｐゴシック" pitchFamily="-112" charset="-128"/>
              </a:rPr>
              <a:t>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661059" y="178604"/>
            <a:ext cx="7886700" cy="1325563"/>
          </a:xfrm>
        </p:spPr>
        <p:txBody>
          <a:bodyPr/>
          <a:lstStyle/>
          <a:p>
            <a:pPr algn="ctr" eaLnBrk="1" hangingPunct="1"/>
            <a:r>
              <a:rPr lang="el-GR" sz="3600" dirty="0">
                <a:solidFill>
                  <a:schemeClr val="accent2">
                    <a:lumMod val="75000"/>
                  </a:schemeClr>
                </a:solidFill>
                <a:ea typeface="ＭＳ Ｐゴシック" pitchFamily="34" charset="-128"/>
              </a:rPr>
              <a:t>Μονάδα εγγράφου</a:t>
            </a:r>
            <a:endParaRPr lang="en-US" sz="3600" dirty="0">
              <a:solidFill>
                <a:schemeClr val="accent2">
                  <a:lumMod val="75000"/>
                </a:schemeClr>
              </a:solidFill>
              <a:ea typeface="ＭＳ Ｐゴシック" pitchFamily="34" charset="-128"/>
            </a:endParaRPr>
          </a:p>
        </p:txBody>
      </p:sp>
      <p:sp>
        <p:nvSpPr>
          <p:cNvPr id="23555" name="Rectangle 1027"/>
          <p:cNvSpPr>
            <a:spLocks noGrp="1" noChangeArrowheads="1"/>
          </p:cNvSpPr>
          <p:nvPr>
            <p:ph idx="1"/>
          </p:nvPr>
        </p:nvSpPr>
        <p:spPr>
          <a:xfrm>
            <a:off x="458897" y="1375741"/>
            <a:ext cx="8056453" cy="3052936"/>
          </a:xfrm>
        </p:spPr>
        <p:txBody>
          <a:bodyPr/>
          <a:lstStyle/>
          <a:p>
            <a:pPr eaLnBrk="1" hangingPunct="1">
              <a:lnSpc>
                <a:spcPct val="90000"/>
              </a:lnSpc>
              <a:buNone/>
            </a:pPr>
            <a:r>
              <a:rPr lang="el-GR" sz="2400" i="1" dirty="0">
                <a:ea typeface="ＭＳ Ｐゴシック" pitchFamily="34" charset="-128"/>
              </a:rPr>
              <a:t>Ποια θεωρείται η </a:t>
            </a:r>
            <a:r>
              <a:rPr lang="el-GR" sz="2400" i="1" dirty="0">
                <a:solidFill>
                  <a:schemeClr val="accent2">
                    <a:lumMod val="75000"/>
                  </a:schemeClr>
                </a:solidFill>
                <a:ea typeface="ＭＳ Ｐゴシック" pitchFamily="34" charset="-128"/>
              </a:rPr>
              <a:t>μονάδα εγγράφου </a:t>
            </a:r>
            <a:r>
              <a:rPr lang="el-GR" sz="2400" i="1" dirty="0">
                <a:ea typeface="ＭＳ Ｐゴシック" pitchFamily="34" charset="-128"/>
              </a:rPr>
              <a:t>που βάζουμε στο ευρετήριο;</a:t>
            </a:r>
          </a:p>
          <a:p>
            <a:pPr lvl="1" eaLnBrk="1" hangingPunct="1">
              <a:lnSpc>
                <a:spcPct val="90000"/>
              </a:lnSpc>
            </a:pPr>
            <a:endParaRPr lang="el-GR" sz="2000" dirty="0">
              <a:ea typeface="ＭＳ Ｐゴシック" pitchFamily="34" charset="-128"/>
            </a:endParaRPr>
          </a:p>
          <a:p>
            <a:pPr lvl="1" eaLnBrk="1" hangingPunct="1">
              <a:lnSpc>
                <a:spcPct val="90000"/>
              </a:lnSpc>
            </a:pPr>
            <a:r>
              <a:rPr lang="el-GR" sz="2000" dirty="0">
                <a:ea typeface="ＭＳ Ｐゴシック" pitchFamily="34" charset="-128"/>
              </a:rPr>
              <a:t>Ένα αρχείο;</a:t>
            </a:r>
            <a:endParaRPr lang="en-US" sz="2000" dirty="0">
              <a:ea typeface="ＭＳ Ｐゴシック" pitchFamily="34" charset="-128"/>
            </a:endParaRPr>
          </a:p>
          <a:p>
            <a:pPr lvl="1" eaLnBrk="1" hangingPunct="1">
              <a:lnSpc>
                <a:spcPct val="90000"/>
              </a:lnSpc>
            </a:pPr>
            <a:r>
              <a:rPr lang="el-GR" sz="2000" dirty="0">
                <a:ea typeface="ＭＳ Ｐゴシック" pitchFamily="34" charset="-128"/>
              </a:rPr>
              <a:t>Ένα </a:t>
            </a:r>
            <a:r>
              <a:rPr lang="en-US" sz="2000" dirty="0">
                <a:ea typeface="ＭＳ Ｐゴシック" pitchFamily="34" charset="-128"/>
              </a:rPr>
              <a:t> email</a:t>
            </a:r>
            <a:r>
              <a:rPr lang="el-GR" sz="2000" dirty="0">
                <a:ea typeface="ＭＳ Ｐゴシック" pitchFamily="34" charset="-128"/>
              </a:rPr>
              <a:t>;</a:t>
            </a:r>
            <a:r>
              <a:rPr lang="en-US" sz="2000" dirty="0">
                <a:ea typeface="ＭＳ Ｐゴシック" pitchFamily="34" charset="-128"/>
              </a:rPr>
              <a:t>  (</a:t>
            </a:r>
            <a:r>
              <a:rPr lang="el-GR" sz="2000" dirty="0">
                <a:ea typeface="ＭＳ Ｐゴシック" pitchFamily="34" charset="-128"/>
              </a:rPr>
              <a:t>από τα πολλά στο ένα αρχείο του </a:t>
            </a:r>
            <a:r>
              <a:rPr lang="en-US" sz="2000" dirty="0" err="1">
                <a:ea typeface="ＭＳ Ｐゴシック" pitchFamily="34" charset="-128"/>
              </a:rPr>
              <a:t>mbox</a:t>
            </a:r>
            <a:r>
              <a:rPr lang="en-US" sz="2000" dirty="0">
                <a:ea typeface="ＭＳ Ｐゴシック" pitchFamily="34" charset="-128"/>
              </a:rPr>
              <a:t>)</a:t>
            </a:r>
          </a:p>
          <a:p>
            <a:pPr lvl="1" eaLnBrk="1" hangingPunct="1">
              <a:lnSpc>
                <a:spcPct val="90000"/>
              </a:lnSpc>
            </a:pPr>
            <a:r>
              <a:rPr lang="el-GR" sz="2000" dirty="0">
                <a:ea typeface="ＭＳ Ｐゴシック" pitchFamily="34" charset="-128"/>
              </a:rPr>
              <a:t>Ένα</a:t>
            </a:r>
            <a:r>
              <a:rPr lang="en-US" sz="2000" dirty="0">
                <a:ea typeface="ＭＳ Ｐゴシック" pitchFamily="34" charset="-128"/>
              </a:rPr>
              <a:t> email </a:t>
            </a:r>
            <a:r>
              <a:rPr lang="el-GR" sz="2000" dirty="0">
                <a:ea typeface="ＭＳ Ｐゴシック" pitchFamily="34" charset="-128"/>
              </a:rPr>
              <a:t>με</a:t>
            </a:r>
            <a:r>
              <a:rPr lang="en-US" sz="2000" dirty="0">
                <a:ea typeface="ＭＳ Ｐゴシック" pitchFamily="34" charset="-128"/>
              </a:rPr>
              <a:t> 5 </a:t>
            </a:r>
            <a:r>
              <a:rPr lang="el-GR" sz="2000" dirty="0">
                <a:ea typeface="ＭＳ Ｐゴシック" pitchFamily="34" charset="-128"/>
              </a:rPr>
              <a:t>συνημμένα έγγραφα (</a:t>
            </a:r>
            <a:r>
              <a:rPr lang="en-US" sz="2000" dirty="0">
                <a:ea typeface="ＭＳ Ｐゴシック" pitchFamily="34" charset="-128"/>
              </a:rPr>
              <a:t>attachments</a:t>
            </a:r>
            <a:r>
              <a:rPr lang="el-GR" sz="2000" dirty="0">
                <a:ea typeface="ＭＳ Ｐゴシック" pitchFamily="34" charset="-128"/>
              </a:rPr>
              <a:t>); Αν το 1 συνημμένο σε μορφή </a:t>
            </a:r>
            <a:r>
              <a:rPr lang="en-US" sz="2000" dirty="0">
                <a:ea typeface="ＭＳ Ｐゴシック" pitchFamily="34" charset="-128"/>
              </a:rPr>
              <a:t>zip</a:t>
            </a:r>
            <a:r>
              <a:rPr lang="el-GR" sz="2000" dirty="0">
                <a:ea typeface="ＭＳ Ｐゴシック" pitchFamily="34" charset="-128"/>
              </a:rPr>
              <a:t>;</a:t>
            </a:r>
            <a:endParaRPr lang="en-US" sz="2000" dirty="0">
              <a:ea typeface="ＭＳ Ｐゴシック" pitchFamily="34" charset="-128"/>
            </a:endParaRPr>
          </a:p>
          <a:p>
            <a:pPr lvl="1" eaLnBrk="1" hangingPunct="1">
              <a:lnSpc>
                <a:spcPct val="90000"/>
              </a:lnSpc>
            </a:pPr>
            <a:r>
              <a:rPr lang="el-GR" sz="2000" dirty="0">
                <a:ea typeface="ＭＳ Ｐゴシック" pitchFamily="34" charset="-128"/>
              </a:rPr>
              <a:t>Ανάποδα: εργαλεία χωρίζουνε ένα αρχείο σε πολλά, </a:t>
            </a:r>
            <a:r>
              <a:rPr lang="en-US" sz="2000" dirty="0">
                <a:ea typeface="ＭＳ Ｐゴシック" pitchFamily="34" charset="-128"/>
              </a:rPr>
              <a:t> (PPT </a:t>
            </a:r>
            <a:r>
              <a:rPr lang="el-GR" sz="2000" dirty="0">
                <a:ea typeface="ＭＳ Ｐゴシック" pitchFamily="34" charset="-128"/>
              </a:rPr>
              <a:t>ή</a:t>
            </a:r>
            <a:r>
              <a:rPr lang="en-US" sz="2000" dirty="0">
                <a:ea typeface="ＭＳ Ｐゴシック" pitchFamily="34" charset="-128"/>
              </a:rPr>
              <a:t> </a:t>
            </a:r>
            <a:r>
              <a:rPr lang="en-US" sz="2000" dirty="0" err="1">
                <a:ea typeface="ＭＳ Ｐゴシック" pitchFamily="34" charset="-128"/>
              </a:rPr>
              <a:t>LaTeX</a:t>
            </a:r>
            <a:r>
              <a:rPr lang="en-US" sz="2000" dirty="0">
                <a:ea typeface="ＭＳ Ｐゴシック" pitchFamily="34" charset="-128"/>
              </a:rPr>
              <a:t> </a:t>
            </a:r>
            <a:r>
              <a:rPr lang="el-GR" sz="2000" dirty="0">
                <a:ea typeface="ＭＳ Ｐゴシック" pitchFamily="34" charset="-128"/>
              </a:rPr>
              <a:t>σε πολλαπλές </a:t>
            </a:r>
            <a:r>
              <a:rPr lang="en-US" sz="2000" dirty="0">
                <a:ea typeface="ＭＳ Ｐゴシック" pitchFamily="34" charset="-128"/>
              </a:rPr>
              <a:t>HTML </a:t>
            </a:r>
            <a:r>
              <a:rPr lang="el-GR" sz="2000" dirty="0">
                <a:ea typeface="ＭＳ Ｐゴシック" pitchFamily="34" charset="-128"/>
              </a:rPr>
              <a:t>σελίδες</a:t>
            </a:r>
            <a:r>
              <a:rPr lang="en-US" sz="2000" dirty="0">
                <a:ea typeface="ＭＳ Ｐゴシック" pitchFamily="34" charset="-128"/>
              </a:rPr>
              <a:t>)</a:t>
            </a:r>
            <a:r>
              <a:rPr lang="el-GR" sz="2000" dirty="0">
                <a:ea typeface="ＭＳ Ｐゴシック" pitchFamily="34" charset="-128"/>
              </a:rPr>
              <a:t> ίσως ένωση τους</a:t>
            </a:r>
            <a:endParaRPr lang="en-US" sz="2000" dirty="0">
              <a:ea typeface="ＭＳ Ｐゴシック" pitchFamily="34" charset="-128"/>
            </a:endParaRP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10</a:t>
            </a:fld>
            <a:endParaRPr lang="en-US"/>
          </a:p>
        </p:txBody>
      </p:sp>
      <p:sp>
        <p:nvSpPr>
          <p:cNvPr id="23556"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2.1</a:t>
            </a:r>
            <a:r>
              <a:rPr lang="el-GR" sz="1600" dirty="0">
                <a:solidFill>
                  <a:schemeClr val="tx1"/>
                </a:solidFill>
              </a:rPr>
              <a:t>.2</a:t>
            </a:r>
            <a:endParaRPr lang="en-US" sz="16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661058" y="178605"/>
            <a:ext cx="7943389" cy="461666"/>
          </a:xfrm>
        </p:spPr>
        <p:txBody>
          <a:bodyPr>
            <a:normAutofit fontScale="90000"/>
          </a:bodyPr>
          <a:lstStyle/>
          <a:p>
            <a:pPr algn="ctr" eaLnBrk="1" hangingPunct="1"/>
            <a:r>
              <a:rPr lang="el-GR" sz="3600" dirty="0">
                <a:solidFill>
                  <a:schemeClr val="accent2">
                    <a:lumMod val="75000"/>
                  </a:schemeClr>
                </a:solidFill>
                <a:ea typeface="ＭＳ Ｐゴシック" pitchFamily="34" charset="-128"/>
              </a:rPr>
              <a:t>Μονάδα εγγράφου</a:t>
            </a:r>
            <a:endParaRPr lang="en-US" sz="3600" dirty="0">
              <a:solidFill>
                <a:schemeClr val="accent2">
                  <a:lumMod val="75000"/>
                </a:schemeClr>
              </a:solidFill>
              <a:ea typeface="ＭＳ Ｐゴシック" pitchFamily="34" charset="-128"/>
            </a:endParaRP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11</a:t>
            </a:fld>
            <a:endParaRPr lang="en-US"/>
          </a:p>
        </p:txBody>
      </p:sp>
      <p:sp>
        <p:nvSpPr>
          <p:cNvPr id="23556"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2.1</a:t>
            </a:r>
            <a:r>
              <a:rPr lang="el-GR" sz="1600" dirty="0">
                <a:solidFill>
                  <a:schemeClr val="tx1"/>
                </a:solidFill>
              </a:rPr>
              <a:t>.2</a:t>
            </a:r>
            <a:endParaRPr lang="en-US" sz="1600" dirty="0">
              <a:solidFill>
                <a:schemeClr val="tx1"/>
              </a:solidFill>
            </a:endParaRPr>
          </a:p>
        </p:txBody>
      </p:sp>
      <p:sp>
        <p:nvSpPr>
          <p:cNvPr id="2" name="TextBox 1"/>
          <p:cNvSpPr txBox="1"/>
          <p:nvPr/>
        </p:nvSpPr>
        <p:spPr>
          <a:xfrm>
            <a:off x="1079611" y="1176148"/>
            <a:ext cx="6984776" cy="461665"/>
          </a:xfrm>
          <a:prstGeom prst="rect">
            <a:avLst/>
          </a:prstGeom>
          <a:noFill/>
        </p:spPr>
        <p:txBody>
          <a:bodyPr wrap="square" rtlCol="0">
            <a:spAutoFit/>
          </a:bodyPr>
          <a:lstStyle/>
          <a:p>
            <a:r>
              <a:rPr lang="el-GR" dirty="0">
                <a:solidFill>
                  <a:srgbClr val="FF0000"/>
                </a:solidFill>
                <a:latin typeface="+mn-lt"/>
              </a:rPr>
              <a:t>Αναλυτικότητα ευρετηρίασης </a:t>
            </a:r>
            <a:r>
              <a:rPr lang="en-US" dirty="0">
                <a:solidFill>
                  <a:srgbClr val="FF0000"/>
                </a:solidFill>
                <a:latin typeface="+mn-lt"/>
              </a:rPr>
              <a:t>(indexing granularity)</a:t>
            </a:r>
          </a:p>
        </p:txBody>
      </p:sp>
      <p:sp>
        <p:nvSpPr>
          <p:cNvPr id="3" name="TextBox 2"/>
          <p:cNvSpPr txBox="1"/>
          <p:nvPr/>
        </p:nvSpPr>
        <p:spPr>
          <a:xfrm>
            <a:off x="305709" y="1988840"/>
            <a:ext cx="8532581" cy="3785652"/>
          </a:xfrm>
          <a:prstGeom prst="rect">
            <a:avLst/>
          </a:prstGeom>
          <a:noFill/>
        </p:spPr>
        <p:txBody>
          <a:bodyPr wrap="square" rtlCol="0">
            <a:spAutoFit/>
          </a:bodyPr>
          <a:lstStyle/>
          <a:p>
            <a:r>
              <a:rPr lang="el-GR" sz="2000" dirty="0">
                <a:solidFill>
                  <a:schemeClr val="accent1">
                    <a:lumMod val="50000"/>
                  </a:schemeClr>
                </a:solidFill>
                <a:latin typeface="+mn-lt"/>
              </a:rPr>
              <a:t>Π.χ., ποια πληροφορία για ένα βιβλίο έχουμε στο ευρετήριο (σε επίπεδο  κεφαλαίου, παραγράφου, πρότασης;) </a:t>
            </a:r>
          </a:p>
          <a:p>
            <a:r>
              <a:rPr lang="el-GR" sz="2000" dirty="0">
                <a:solidFill>
                  <a:schemeClr val="accent1">
                    <a:lumMod val="50000"/>
                  </a:schemeClr>
                </a:solidFill>
                <a:latin typeface="+mn-lt"/>
              </a:rPr>
              <a:t>	Ακρίβεια/ανάκληση</a:t>
            </a:r>
            <a:endParaRPr lang="en-US" sz="2000" dirty="0">
              <a:solidFill>
                <a:schemeClr val="accent1">
                  <a:lumMod val="50000"/>
                </a:schemeClr>
              </a:solidFill>
              <a:latin typeface="+mn-lt"/>
            </a:endParaRPr>
          </a:p>
          <a:p>
            <a:endParaRPr lang="en-US" sz="2000" dirty="0">
              <a:solidFill>
                <a:schemeClr val="accent1">
                  <a:lumMod val="50000"/>
                </a:schemeClr>
              </a:solidFill>
              <a:latin typeface="+mn-lt"/>
            </a:endParaRPr>
          </a:p>
          <a:p>
            <a:r>
              <a:rPr lang="el-GR" sz="2000" dirty="0">
                <a:solidFill>
                  <a:schemeClr val="accent1">
                    <a:lumMod val="50000"/>
                  </a:schemeClr>
                </a:solidFill>
                <a:latin typeface="+mn-lt"/>
              </a:rPr>
              <a:t>Προσέγγιση 1: Μονάδα = κεφάλαιο</a:t>
            </a:r>
          </a:p>
          <a:p>
            <a:r>
              <a:rPr lang="el-GR" sz="2000" dirty="0">
                <a:solidFill>
                  <a:schemeClr val="accent1">
                    <a:lumMod val="50000"/>
                  </a:schemeClr>
                </a:solidFill>
                <a:latin typeface="+mn-lt"/>
              </a:rPr>
              <a:t>Προσέγγιση 2: Μονάδα = βιβλίο</a:t>
            </a:r>
          </a:p>
          <a:p>
            <a:endParaRPr lang="el-GR" sz="2000" dirty="0">
              <a:solidFill>
                <a:schemeClr val="accent1">
                  <a:lumMod val="50000"/>
                </a:schemeClr>
              </a:solidFill>
              <a:latin typeface="+mn-lt"/>
            </a:endParaRPr>
          </a:p>
          <a:p>
            <a:endParaRPr lang="el-GR" sz="2000" dirty="0">
              <a:solidFill>
                <a:schemeClr val="accent1">
                  <a:lumMod val="50000"/>
                </a:schemeClr>
              </a:solidFill>
              <a:latin typeface="+mn-lt"/>
            </a:endParaRPr>
          </a:p>
          <a:p>
            <a:endParaRPr lang="el-GR" sz="2000" dirty="0">
              <a:solidFill>
                <a:schemeClr val="accent1">
                  <a:lumMod val="50000"/>
                </a:schemeClr>
              </a:solidFill>
              <a:latin typeface="+mn-lt"/>
            </a:endParaRPr>
          </a:p>
          <a:p>
            <a:endParaRPr lang="el-GR" sz="2000" dirty="0">
              <a:solidFill>
                <a:schemeClr val="accent1">
                  <a:lumMod val="50000"/>
                </a:schemeClr>
              </a:solidFill>
              <a:latin typeface="+mn-lt"/>
            </a:endParaRPr>
          </a:p>
          <a:p>
            <a:endParaRPr lang="el-GR" sz="2000" dirty="0">
              <a:solidFill>
                <a:schemeClr val="accent1">
                  <a:lumMod val="50000"/>
                </a:schemeClr>
              </a:solidFill>
              <a:latin typeface="+mn-lt"/>
            </a:endParaRPr>
          </a:p>
          <a:p>
            <a:r>
              <a:rPr lang="el-GR" sz="2000" dirty="0">
                <a:solidFill>
                  <a:schemeClr val="tx1"/>
                </a:solidFill>
                <a:latin typeface="+mn-lt"/>
              </a:rPr>
              <a:t>Πρόβλημα με μεγάλα έγγραφα, θα δούμε πληροφορία εγγύτητας </a:t>
            </a:r>
            <a:endParaRPr lang="en-US" sz="2000" dirty="0">
              <a:solidFill>
                <a:schemeClr val="tx1"/>
              </a:solidFill>
              <a:latin typeface="+mn-lt"/>
            </a:endParaRPr>
          </a:p>
        </p:txBody>
      </p:sp>
    </p:spTree>
    <p:extLst>
      <p:ext uri="{BB962C8B-B14F-4D97-AF65-F5344CB8AC3E}">
        <p14:creationId xmlns:p14="http://schemas.microsoft.com/office/powerpoint/2010/main" val="2841296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899592" y="2852936"/>
            <a:ext cx="7920880" cy="1368152"/>
          </a:xfrm>
        </p:spPr>
        <p:txBody>
          <a:bodyPr/>
          <a:lstStyle/>
          <a:p>
            <a:pPr eaLnBrk="1" hangingPunct="1">
              <a:defRPr/>
            </a:pPr>
            <a:r>
              <a:rPr lang="el-GR" sz="3600" dirty="0">
                <a:solidFill>
                  <a:schemeClr val="accent2">
                    <a:lumMod val="75000"/>
                  </a:schemeClr>
                </a:solidFill>
                <a:latin typeface="+mn-lt"/>
                <a:ea typeface="ＭＳ Ｐゴシック" charset="-128"/>
                <a:cs typeface="ＭＳ Ｐゴシック" charset="-128"/>
              </a:rPr>
              <a:t>ΣΥΜΒΟΛΑ (</a:t>
            </a:r>
            <a:r>
              <a:rPr lang="en-US" sz="3600" dirty="0">
                <a:solidFill>
                  <a:schemeClr val="accent2">
                    <a:lumMod val="75000"/>
                  </a:schemeClr>
                </a:solidFill>
                <a:latin typeface="+mn-lt"/>
                <a:ea typeface="ＭＳ Ｐゴシック" charset="-128"/>
                <a:cs typeface="ＭＳ Ｐゴシック" charset="-128"/>
              </a:rPr>
              <a:t>Tokens</a:t>
            </a:r>
            <a:r>
              <a:rPr lang="el-GR" sz="3600" dirty="0">
                <a:solidFill>
                  <a:schemeClr val="accent2">
                    <a:lumMod val="75000"/>
                  </a:schemeClr>
                </a:solidFill>
                <a:latin typeface="+mn-lt"/>
                <a:ea typeface="ＭＳ Ｐゴシック" charset="-128"/>
                <a:cs typeface="ＭＳ Ｐゴシック" charset="-128"/>
              </a:rPr>
              <a:t>)</a:t>
            </a:r>
            <a:r>
              <a:rPr lang="en-US" sz="3600" dirty="0">
                <a:solidFill>
                  <a:schemeClr val="accent2">
                    <a:lumMod val="75000"/>
                  </a:schemeClr>
                </a:solidFill>
                <a:latin typeface="+mn-lt"/>
                <a:ea typeface="ＭＳ Ｐゴシック" charset="-128"/>
                <a:cs typeface="ＭＳ Ｐゴシック" charset="-128"/>
              </a:rPr>
              <a:t> </a:t>
            </a:r>
            <a:r>
              <a:rPr lang="el-GR" sz="3600" dirty="0">
                <a:solidFill>
                  <a:schemeClr val="accent2">
                    <a:lumMod val="75000"/>
                  </a:schemeClr>
                </a:solidFill>
                <a:latin typeface="+mn-lt"/>
                <a:ea typeface="ＭＳ Ｐゴシック" charset="-128"/>
                <a:cs typeface="ＭＳ Ｐゴシック" charset="-128"/>
              </a:rPr>
              <a:t>και ΟΡΟΙ (Τ</a:t>
            </a:r>
            <a:r>
              <a:rPr lang="en-US" sz="3600" dirty="0">
                <a:solidFill>
                  <a:schemeClr val="accent2">
                    <a:lumMod val="75000"/>
                  </a:schemeClr>
                </a:solidFill>
                <a:latin typeface="+mn-lt"/>
                <a:ea typeface="ＭＳ Ｐゴシック" charset="-128"/>
                <a:cs typeface="ＭＳ Ｐゴシック" charset="-128"/>
              </a:rPr>
              <a:t>ERMS)</a:t>
            </a:r>
          </a:p>
        </p:txBody>
      </p:sp>
      <p:sp>
        <p:nvSpPr>
          <p:cNvPr id="25604" name="Slide Number Placeholder 4"/>
          <p:cNvSpPr>
            <a:spLocks noGrp="1"/>
          </p:cNvSpPr>
          <p:nvPr>
            <p:ph type="sldNum" sz="quarter" idx="12"/>
          </p:nvPr>
        </p:nvSpPr>
        <p:spPr bwMode="auto">
          <a:noFill/>
          <a:ln>
            <a:miter lim="800000"/>
            <a:headEnd/>
            <a:tailEnd/>
          </a:ln>
        </p:spPr>
        <p:txBody>
          <a:bodyPr/>
          <a:lstStyle/>
          <a:p>
            <a:fld id="{6720D6CA-C085-43ED-B54E-76CCBADFFBB1}" type="slidenum">
              <a:rPr lang="en-US"/>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6200" y="152230"/>
            <a:ext cx="9144000" cy="1152128"/>
          </a:xfrm>
        </p:spPr>
        <p:txBody>
          <a:bodyPr>
            <a:normAutofit/>
          </a:bodyPr>
          <a:lstStyle/>
          <a:p>
            <a:pPr eaLnBrk="1" hangingPunct="1"/>
            <a:r>
              <a:rPr lang="el-GR" sz="3200" dirty="0">
                <a:solidFill>
                  <a:schemeClr val="accent2">
                    <a:lumMod val="75000"/>
                  </a:schemeClr>
                </a:solidFill>
                <a:ea typeface="ＭＳ Ｐゴシック" pitchFamily="34" charset="-128"/>
              </a:rPr>
              <a:t>Τα βασικά βήματα για την κατασκευή του ευρετηρίου</a:t>
            </a:r>
            <a:endParaRPr lang="en-US" sz="3200" dirty="0">
              <a:solidFill>
                <a:schemeClr val="accent2">
                  <a:lumMod val="75000"/>
                </a:schemeClr>
              </a:solidFill>
              <a:ea typeface="ＭＳ Ｐゴシック" pitchFamily="34" charset="-128"/>
            </a:endParaRPr>
          </a:p>
        </p:txBody>
      </p:sp>
      <p:sp>
        <p:nvSpPr>
          <p:cNvPr id="21517" name="Slide Number Placeholder 51"/>
          <p:cNvSpPr>
            <a:spLocks noGrp="1"/>
          </p:cNvSpPr>
          <p:nvPr>
            <p:ph type="sldNum" sz="quarter" idx="12"/>
          </p:nvPr>
        </p:nvSpPr>
        <p:spPr bwMode="auto">
          <a:noFill/>
          <a:ln>
            <a:miter lim="800000"/>
            <a:headEnd/>
            <a:tailEnd/>
          </a:ln>
        </p:spPr>
        <p:txBody>
          <a:bodyPr/>
          <a:lstStyle/>
          <a:p>
            <a:fld id="{2FF4BFDE-B856-4CB6-A4E2-BE7902507A37}" type="slidenum">
              <a:rPr lang="en-US"/>
              <a:pPr/>
              <a:t>13</a:t>
            </a:fld>
            <a:endParaRPr lang="en-US"/>
          </a:p>
        </p:txBody>
      </p:sp>
      <p:grpSp>
        <p:nvGrpSpPr>
          <p:cNvPr id="2" name="Group 3"/>
          <p:cNvGrpSpPr>
            <a:grpSpLocks/>
          </p:cNvGrpSpPr>
          <p:nvPr/>
        </p:nvGrpSpPr>
        <p:grpSpPr bwMode="auto">
          <a:xfrm>
            <a:off x="2127251" y="2669232"/>
            <a:ext cx="6907213" cy="1114425"/>
            <a:chOff x="1338" y="1724"/>
            <a:chExt cx="4351" cy="702"/>
          </a:xfrm>
        </p:grpSpPr>
        <p:sp>
          <p:nvSpPr>
            <p:cNvPr id="21551" name="AutoShape 4"/>
            <p:cNvSpPr>
              <a:spLocks noChangeArrowheads="1"/>
            </p:cNvSpPr>
            <p:nvPr/>
          </p:nvSpPr>
          <p:spPr bwMode="auto">
            <a:xfrm>
              <a:off x="2026" y="1724"/>
              <a:ext cx="1085"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Tokenizer</a:t>
              </a:r>
            </a:p>
          </p:txBody>
        </p:sp>
        <p:sp>
          <p:nvSpPr>
            <p:cNvPr id="21552" name="AutoShape 5"/>
            <p:cNvSpPr>
              <a:spLocks noChangeArrowheads="1"/>
            </p:cNvSpPr>
            <p:nvPr/>
          </p:nvSpPr>
          <p:spPr bwMode="auto">
            <a:xfrm>
              <a:off x="2496" y="2087"/>
              <a:ext cx="192" cy="339"/>
            </a:xfrm>
            <a:prstGeom prst="downArrow">
              <a:avLst>
                <a:gd name="adj1" fmla="val 50000"/>
                <a:gd name="adj2" fmla="val 5000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53" name="Text Box 6"/>
            <p:cNvSpPr txBox="1">
              <a:spLocks noChangeArrowheads="1"/>
            </p:cNvSpPr>
            <p:nvPr/>
          </p:nvSpPr>
          <p:spPr bwMode="auto">
            <a:xfrm>
              <a:off x="1338" y="2069"/>
              <a:ext cx="1130" cy="233"/>
            </a:xfrm>
            <a:prstGeom prst="rect">
              <a:avLst/>
            </a:prstGeom>
            <a:noFill/>
            <a:ln w="9525">
              <a:noFill/>
              <a:miter lim="800000"/>
              <a:headEnd/>
              <a:tailEnd/>
            </a:ln>
          </p:spPr>
          <p:txBody>
            <a:bodyPr wrap="none">
              <a:spAutoFit/>
            </a:bodyPr>
            <a:lstStyle/>
            <a:p>
              <a:r>
                <a:rPr lang="en-US" sz="1800" dirty="0">
                  <a:solidFill>
                    <a:schemeClr val="tx2">
                      <a:lumMod val="75000"/>
                    </a:schemeClr>
                  </a:solidFill>
                </a:rPr>
                <a:t>Token stream.</a:t>
              </a:r>
            </a:p>
          </p:txBody>
        </p:sp>
        <p:sp>
          <p:nvSpPr>
            <p:cNvPr id="21554" name="Rectangle 7"/>
            <p:cNvSpPr>
              <a:spLocks noChangeArrowheads="1"/>
            </p:cNvSpPr>
            <p:nvPr/>
          </p:nvSpPr>
          <p:spPr bwMode="auto">
            <a:xfrm>
              <a:off x="3009" y="2100"/>
              <a:ext cx="69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Friends</a:t>
              </a:r>
            </a:p>
          </p:txBody>
        </p:sp>
        <p:sp>
          <p:nvSpPr>
            <p:cNvPr id="21555" name="Rectangle 8"/>
            <p:cNvSpPr>
              <a:spLocks noChangeArrowheads="1"/>
            </p:cNvSpPr>
            <p:nvPr/>
          </p:nvSpPr>
          <p:spPr bwMode="auto">
            <a:xfrm>
              <a:off x="3761" y="2106"/>
              <a:ext cx="75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Romans</a:t>
              </a:r>
            </a:p>
          </p:txBody>
        </p:sp>
        <p:sp>
          <p:nvSpPr>
            <p:cNvPr id="21556" name="Rectangle 9"/>
            <p:cNvSpPr>
              <a:spLocks noChangeArrowheads="1"/>
            </p:cNvSpPr>
            <p:nvPr/>
          </p:nvSpPr>
          <p:spPr bwMode="auto">
            <a:xfrm>
              <a:off x="4608" y="2106"/>
              <a:ext cx="108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Countrymen</a:t>
              </a:r>
            </a:p>
          </p:txBody>
        </p:sp>
      </p:grpSp>
      <p:grpSp>
        <p:nvGrpSpPr>
          <p:cNvPr id="3" name="Group 10"/>
          <p:cNvGrpSpPr>
            <a:grpSpLocks/>
          </p:cNvGrpSpPr>
          <p:nvPr/>
        </p:nvGrpSpPr>
        <p:grpSpPr bwMode="auto">
          <a:xfrm>
            <a:off x="1979613" y="3756639"/>
            <a:ext cx="7054851" cy="1595438"/>
            <a:chOff x="1247" y="2385"/>
            <a:chExt cx="4444" cy="1005"/>
          </a:xfrm>
        </p:grpSpPr>
        <p:sp>
          <p:nvSpPr>
            <p:cNvPr id="21545" name="AutoShape 11"/>
            <p:cNvSpPr>
              <a:spLocks noChangeArrowheads="1"/>
            </p:cNvSpPr>
            <p:nvPr/>
          </p:nvSpPr>
          <p:spPr bwMode="auto">
            <a:xfrm>
              <a:off x="1680" y="2385"/>
              <a:ext cx="1824" cy="579"/>
            </a:xfrm>
            <a:prstGeom prst="flowChartAlternateProcess">
              <a:avLst/>
            </a:prstGeom>
            <a:solidFill>
              <a:srgbClr val="FF9966"/>
            </a:solidFill>
            <a:ln w="9525">
              <a:solidFill>
                <a:schemeClr val="tx1"/>
              </a:solidFill>
              <a:miter lim="800000"/>
              <a:headEnd/>
              <a:tailEnd/>
            </a:ln>
          </p:spPr>
          <p:txBody>
            <a:bodyPr anchor="ctr">
              <a:spAutoFit/>
            </a:bodyPr>
            <a:lstStyle/>
            <a:p>
              <a:pPr algn="ctr"/>
              <a:r>
                <a:rPr lang="en-US">
                  <a:solidFill>
                    <a:schemeClr val="tx2">
                      <a:lumMod val="75000"/>
                    </a:schemeClr>
                  </a:solidFill>
                </a:rPr>
                <a:t>Linguistic modules</a:t>
              </a:r>
            </a:p>
          </p:txBody>
        </p:sp>
        <p:sp>
          <p:nvSpPr>
            <p:cNvPr id="21546" name="AutoShape 12"/>
            <p:cNvSpPr>
              <a:spLocks noChangeArrowheads="1"/>
            </p:cNvSpPr>
            <p:nvPr/>
          </p:nvSpPr>
          <p:spPr bwMode="auto">
            <a:xfrm>
              <a:off x="2496" y="2928"/>
              <a:ext cx="192" cy="336"/>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47" name="Text Box 13"/>
            <p:cNvSpPr txBox="1">
              <a:spLocks noChangeArrowheads="1"/>
            </p:cNvSpPr>
            <p:nvPr/>
          </p:nvSpPr>
          <p:spPr bwMode="auto">
            <a:xfrm>
              <a:off x="1247" y="3022"/>
              <a:ext cx="1169" cy="368"/>
            </a:xfrm>
            <a:prstGeom prst="rect">
              <a:avLst/>
            </a:prstGeom>
            <a:noFill/>
            <a:ln w="9525">
              <a:noFill/>
              <a:miter lim="800000"/>
              <a:headEnd/>
              <a:tailEnd/>
            </a:ln>
          </p:spPr>
          <p:txBody>
            <a:bodyPr wrap="none">
              <a:spAutoFit/>
            </a:bodyPr>
            <a:lstStyle/>
            <a:p>
              <a:r>
                <a:rPr lang="en-US" sz="1600" dirty="0">
                  <a:solidFill>
                    <a:schemeClr val="tx2">
                      <a:lumMod val="75000"/>
                    </a:schemeClr>
                  </a:solidFill>
                </a:rPr>
                <a:t>Modified tokens</a:t>
              </a:r>
              <a:r>
                <a:rPr lang="el-GR" sz="1600" dirty="0">
                  <a:solidFill>
                    <a:schemeClr val="tx2">
                      <a:lumMod val="75000"/>
                    </a:schemeClr>
                  </a:solidFill>
                </a:rPr>
                <a:t> </a:t>
              </a:r>
            </a:p>
            <a:p>
              <a:r>
                <a:rPr lang="en-US" sz="1600" dirty="0">
                  <a:solidFill>
                    <a:schemeClr val="tx2">
                      <a:lumMod val="75000"/>
                    </a:schemeClr>
                  </a:solidFill>
                </a:rPr>
                <a:t>(terms)</a:t>
              </a:r>
            </a:p>
          </p:txBody>
        </p:sp>
        <p:sp>
          <p:nvSpPr>
            <p:cNvPr id="21548" name="Rectangle 14"/>
            <p:cNvSpPr>
              <a:spLocks noChangeArrowheads="1"/>
            </p:cNvSpPr>
            <p:nvPr/>
          </p:nvSpPr>
          <p:spPr bwMode="auto">
            <a:xfrm>
              <a:off x="3092" y="2868"/>
              <a:ext cx="580"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a:t>
              </a:r>
            </a:p>
          </p:txBody>
        </p:sp>
        <p:sp>
          <p:nvSpPr>
            <p:cNvPr id="21549" name="Rectangle 15"/>
            <p:cNvSpPr>
              <a:spLocks noChangeArrowheads="1"/>
            </p:cNvSpPr>
            <p:nvPr/>
          </p:nvSpPr>
          <p:spPr bwMode="auto">
            <a:xfrm>
              <a:off x="3854" y="2874"/>
              <a:ext cx="612"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roman</a:t>
              </a:r>
            </a:p>
          </p:txBody>
        </p:sp>
        <p:sp>
          <p:nvSpPr>
            <p:cNvPr id="21550" name="Rectangle 16"/>
            <p:cNvSpPr>
              <a:spLocks noChangeArrowheads="1"/>
            </p:cNvSpPr>
            <p:nvPr/>
          </p:nvSpPr>
          <p:spPr bwMode="auto">
            <a:xfrm>
              <a:off x="4653" y="2874"/>
              <a:ext cx="103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countryman</a:t>
              </a:r>
            </a:p>
          </p:txBody>
        </p:sp>
      </p:grpSp>
      <p:sp>
        <p:nvSpPr>
          <p:cNvPr id="21523" name="AutoShape 18"/>
          <p:cNvSpPr>
            <a:spLocks noChangeArrowheads="1"/>
          </p:cNvSpPr>
          <p:nvPr/>
        </p:nvSpPr>
        <p:spPr bwMode="auto">
          <a:xfrm>
            <a:off x="3402852" y="5195582"/>
            <a:ext cx="1322575" cy="398385"/>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Indexer</a:t>
            </a:r>
          </a:p>
        </p:txBody>
      </p:sp>
      <p:sp>
        <p:nvSpPr>
          <p:cNvPr id="21524" name="AutoShape 19"/>
          <p:cNvSpPr>
            <a:spLocks noChangeArrowheads="1"/>
          </p:cNvSpPr>
          <p:nvPr/>
        </p:nvSpPr>
        <p:spPr bwMode="auto">
          <a:xfrm>
            <a:off x="3934672" y="5586543"/>
            <a:ext cx="358165" cy="415706"/>
          </a:xfrm>
          <a:prstGeom prst="downArrow">
            <a:avLst>
              <a:gd name="adj1" fmla="val 50000"/>
              <a:gd name="adj2" fmla="val 37500"/>
            </a:avLst>
          </a:prstGeom>
          <a:solidFill>
            <a:schemeClr val="accent1"/>
          </a:solid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25" name="Text Box 20"/>
          <p:cNvSpPr txBox="1">
            <a:spLocks noChangeArrowheads="1"/>
          </p:cNvSpPr>
          <p:nvPr/>
        </p:nvSpPr>
        <p:spPr bwMode="auto">
          <a:xfrm>
            <a:off x="2771799" y="6086380"/>
            <a:ext cx="1989289" cy="309305"/>
          </a:xfrm>
          <a:prstGeom prst="rect">
            <a:avLst/>
          </a:prstGeom>
          <a:noFill/>
          <a:ln w="9525">
            <a:noFill/>
            <a:miter lim="800000"/>
            <a:headEnd/>
            <a:tailEnd/>
          </a:ln>
        </p:spPr>
        <p:txBody>
          <a:bodyPr wrap="none">
            <a:spAutoFit/>
          </a:bodyPr>
          <a:lstStyle/>
          <a:p>
            <a:r>
              <a:rPr lang="en-US" sz="2000" dirty="0">
                <a:solidFill>
                  <a:schemeClr val="tx2">
                    <a:lumMod val="75000"/>
                  </a:schemeClr>
                </a:solidFill>
              </a:rPr>
              <a:t>Inverted index.</a:t>
            </a:r>
          </a:p>
        </p:txBody>
      </p:sp>
      <p:sp>
        <p:nvSpPr>
          <p:cNvPr id="20514" name="Text Box 23"/>
          <p:cNvSpPr txBox="1">
            <a:spLocks noChangeArrowheads="1"/>
          </p:cNvSpPr>
          <p:nvPr/>
        </p:nvSpPr>
        <p:spPr bwMode="auto">
          <a:xfrm>
            <a:off x="4753334" y="5259917"/>
            <a:ext cx="1113052"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friend</a:t>
            </a:r>
          </a:p>
        </p:txBody>
      </p:sp>
      <p:sp>
        <p:nvSpPr>
          <p:cNvPr id="20515" name="Text Box 24"/>
          <p:cNvSpPr txBox="1">
            <a:spLocks noChangeArrowheads="1"/>
          </p:cNvSpPr>
          <p:nvPr/>
        </p:nvSpPr>
        <p:spPr bwMode="auto">
          <a:xfrm>
            <a:off x="4753334" y="5675623"/>
            <a:ext cx="1211498"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roman</a:t>
            </a:r>
          </a:p>
        </p:txBody>
      </p:sp>
      <p:sp>
        <p:nvSpPr>
          <p:cNvPr id="20516" name="Text Box 25"/>
          <p:cNvSpPr txBox="1">
            <a:spLocks noChangeArrowheads="1"/>
          </p:cNvSpPr>
          <p:nvPr/>
        </p:nvSpPr>
        <p:spPr bwMode="auto">
          <a:xfrm>
            <a:off x="4753334" y="6091329"/>
            <a:ext cx="2023182"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countryman</a:t>
            </a:r>
          </a:p>
        </p:txBody>
      </p:sp>
      <p:sp>
        <p:nvSpPr>
          <p:cNvPr id="21542" name="AutoShape 26"/>
          <p:cNvSpPr>
            <a:spLocks noChangeArrowheads="1"/>
          </p:cNvSpPr>
          <p:nvPr/>
        </p:nvSpPr>
        <p:spPr bwMode="auto">
          <a:xfrm>
            <a:off x="6742733" y="5043003"/>
            <a:ext cx="645231"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3" name="AutoShape 27"/>
          <p:cNvSpPr>
            <a:spLocks noChangeArrowheads="1"/>
          </p:cNvSpPr>
          <p:nvPr/>
        </p:nvSpPr>
        <p:spPr bwMode="auto">
          <a:xfrm>
            <a:off x="6874962" y="5466533"/>
            <a:ext cx="483209"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4" name="AutoShape 28"/>
          <p:cNvSpPr>
            <a:spLocks noChangeArrowheads="1"/>
          </p:cNvSpPr>
          <p:nvPr/>
        </p:nvSpPr>
        <p:spPr bwMode="auto">
          <a:xfrm>
            <a:off x="6874963" y="5882239"/>
            <a:ext cx="511676"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28" name="Text Box 29"/>
          <p:cNvSpPr txBox="1">
            <a:spLocks noChangeArrowheads="1"/>
          </p:cNvSpPr>
          <p:nvPr/>
        </p:nvSpPr>
        <p:spPr bwMode="auto">
          <a:xfrm>
            <a:off x="7635711" y="5200531"/>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29" name="Text Box 30"/>
          <p:cNvSpPr txBox="1">
            <a:spLocks noChangeArrowheads="1"/>
          </p:cNvSpPr>
          <p:nvPr/>
        </p:nvSpPr>
        <p:spPr bwMode="auto">
          <a:xfrm>
            <a:off x="8268314" y="5200531"/>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4</a:t>
            </a:r>
          </a:p>
        </p:txBody>
      </p:sp>
      <p:sp>
        <p:nvSpPr>
          <p:cNvPr id="21530" name="Text Box 31"/>
          <p:cNvSpPr txBox="1">
            <a:spLocks noChangeArrowheads="1"/>
          </p:cNvSpPr>
          <p:nvPr/>
        </p:nvSpPr>
        <p:spPr bwMode="auto">
          <a:xfrm>
            <a:off x="8288471" y="5616237"/>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31" name="Text Box 32"/>
          <p:cNvSpPr txBox="1">
            <a:spLocks noChangeArrowheads="1"/>
          </p:cNvSpPr>
          <p:nvPr/>
        </p:nvSpPr>
        <p:spPr bwMode="auto">
          <a:xfrm>
            <a:off x="7581444" y="6039366"/>
            <a:ext cx="595391" cy="363743"/>
          </a:xfrm>
          <a:prstGeom prst="rect">
            <a:avLst/>
          </a:prstGeom>
          <a:noFill/>
          <a:ln w="9525">
            <a:solidFill>
              <a:schemeClr val="tx1"/>
            </a:solidFill>
            <a:miter lim="800000"/>
            <a:headEnd/>
            <a:tailEnd/>
          </a:ln>
        </p:spPr>
        <p:txBody>
          <a:bodyPr>
            <a:spAutoFit/>
          </a:bodyPr>
          <a:lstStyle/>
          <a:p>
            <a:r>
              <a:rPr lang="en-US">
                <a:solidFill>
                  <a:schemeClr val="tx2">
                    <a:lumMod val="75000"/>
                  </a:schemeClr>
                </a:solidFill>
              </a:rPr>
              <a:t>13</a:t>
            </a:r>
          </a:p>
        </p:txBody>
      </p:sp>
      <p:sp>
        <p:nvSpPr>
          <p:cNvPr id="21532" name="Text Box 33"/>
          <p:cNvSpPr txBox="1">
            <a:spLocks noChangeArrowheads="1"/>
          </p:cNvSpPr>
          <p:nvPr/>
        </p:nvSpPr>
        <p:spPr bwMode="auto">
          <a:xfrm>
            <a:off x="8400107" y="6031942"/>
            <a:ext cx="56438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16</a:t>
            </a:r>
          </a:p>
        </p:txBody>
      </p:sp>
      <p:cxnSp>
        <p:nvCxnSpPr>
          <p:cNvPr id="21533" name="AutoShape 34"/>
          <p:cNvCxnSpPr>
            <a:cxnSpLocks noChangeShapeType="1"/>
            <a:stCxn id="21528" idx="3"/>
            <a:endCxn id="21529" idx="1"/>
          </p:cNvCxnSpPr>
          <p:nvPr/>
        </p:nvCxnSpPr>
        <p:spPr bwMode="auto">
          <a:xfrm>
            <a:off x="7990775" y="5382402"/>
            <a:ext cx="277539" cy="0"/>
          </a:xfrm>
          <a:prstGeom prst="straightConnector1">
            <a:avLst/>
          </a:prstGeom>
          <a:noFill/>
          <a:ln w="9525">
            <a:solidFill>
              <a:schemeClr val="tx1"/>
            </a:solidFill>
            <a:miter lim="800000"/>
            <a:headEnd/>
            <a:tailEnd type="triangle" w="med" len="med"/>
          </a:ln>
        </p:spPr>
      </p:cxnSp>
      <p:cxnSp>
        <p:nvCxnSpPr>
          <p:cNvPr id="21534" name="AutoShape 35"/>
          <p:cNvCxnSpPr>
            <a:cxnSpLocks noChangeShapeType="1"/>
            <a:stCxn id="21529" idx="3"/>
          </p:cNvCxnSpPr>
          <p:nvPr/>
        </p:nvCxnSpPr>
        <p:spPr bwMode="auto">
          <a:xfrm>
            <a:off x="8645085" y="5382402"/>
            <a:ext cx="297696" cy="0"/>
          </a:xfrm>
          <a:prstGeom prst="straightConnector1">
            <a:avLst/>
          </a:prstGeom>
          <a:noFill/>
          <a:ln w="9525">
            <a:solidFill>
              <a:schemeClr val="tx1"/>
            </a:solidFill>
            <a:miter lim="800000"/>
            <a:headEnd/>
            <a:tailEnd type="triangle" w="med" len="med"/>
          </a:ln>
        </p:spPr>
      </p:cxnSp>
      <p:sp>
        <p:nvSpPr>
          <p:cNvPr id="21535" name="Text Box 36"/>
          <p:cNvSpPr txBox="1">
            <a:spLocks noChangeArrowheads="1"/>
          </p:cNvSpPr>
          <p:nvPr/>
        </p:nvSpPr>
        <p:spPr bwMode="auto">
          <a:xfrm>
            <a:off x="7655868" y="5616237"/>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a:t>
            </a:r>
          </a:p>
        </p:txBody>
      </p:sp>
      <p:cxnSp>
        <p:nvCxnSpPr>
          <p:cNvPr id="21536" name="AutoShape 37"/>
          <p:cNvCxnSpPr>
            <a:cxnSpLocks noChangeShapeType="1"/>
            <a:stCxn id="21535" idx="3"/>
            <a:endCxn id="21530" idx="1"/>
          </p:cNvCxnSpPr>
          <p:nvPr/>
        </p:nvCxnSpPr>
        <p:spPr bwMode="auto">
          <a:xfrm>
            <a:off x="8010932" y="5798108"/>
            <a:ext cx="277539" cy="0"/>
          </a:xfrm>
          <a:prstGeom prst="straightConnector1">
            <a:avLst/>
          </a:prstGeom>
          <a:noFill/>
          <a:ln w="9525">
            <a:solidFill>
              <a:schemeClr val="tx1"/>
            </a:solidFill>
            <a:miter lim="800000"/>
            <a:headEnd/>
            <a:tailEnd type="triangle" w="med" len="med"/>
          </a:ln>
        </p:spPr>
      </p:cxnSp>
      <p:cxnSp>
        <p:nvCxnSpPr>
          <p:cNvPr id="21537" name="AutoShape 38"/>
          <p:cNvCxnSpPr>
            <a:cxnSpLocks noChangeShapeType="1"/>
            <a:stCxn id="21530" idx="3"/>
          </p:cNvCxnSpPr>
          <p:nvPr/>
        </p:nvCxnSpPr>
        <p:spPr bwMode="auto">
          <a:xfrm>
            <a:off x="8665242" y="5798108"/>
            <a:ext cx="277539" cy="0"/>
          </a:xfrm>
          <a:prstGeom prst="straightConnector1">
            <a:avLst/>
          </a:prstGeom>
          <a:noFill/>
          <a:ln w="9525">
            <a:solidFill>
              <a:schemeClr val="tx1"/>
            </a:solidFill>
            <a:miter lim="800000"/>
            <a:headEnd/>
            <a:tailEnd type="triangle" w="med" len="med"/>
          </a:ln>
        </p:spPr>
      </p:cxnSp>
      <p:cxnSp>
        <p:nvCxnSpPr>
          <p:cNvPr id="21538" name="AutoShape 39"/>
          <p:cNvCxnSpPr>
            <a:cxnSpLocks noChangeShapeType="1"/>
            <a:stCxn id="21531" idx="3"/>
            <a:endCxn id="21532" idx="1"/>
          </p:cNvCxnSpPr>
          <p:nvPr/>
        </p:nvCxnSpPr>
        <p:spPr bwMode="auto">
          <a:xfrm flipV="1">
            <a:off x="8176835" y="6213814"/>
            <a:ext cx="223272" cy="7423"/>
          </a:xfrm>
          <a:prstGeom prst="straightConnector1">
            <a:avLst/>
          </a:prstGeom>
          <a:noFill/>
          <a:ln w="9525">
            <a:solidFill>
              <a:schemeClr val="tx1"/>
            </a:solidFill>
            <a:miter lim="800000"/>
            <a:headEnd/>
            <a:tailEnd type="triangle" w="med" len="med"/>
          </a:ln>
        </p:spPr>
      </p:cxnSp>
      <p:grpSp>
        <p:nvGrpSpPr>
          <p:cNvPr id="7" name="Group 45"/>
          <p:cNvGrpSpPr>
            <a:grpSpLocks/>
          </p:cNvGrpSpPr>
          <p:nvPr/>
        </p:nvGrpSpPr>
        <p:grpSpPr bwMode="auto">
          <a:xfrm>
            <a:off x="3451225" y="1752600"/>
            <a:ext cx="1196975" cy="406400"/>
            <a:chOff x="399" y="1488"/>
            <a:chExt cx="849" cy="288"/>
          </a:xfrm>
        </p:grpSpPr>
        <p:pic>
          <p:nvPicPr>
            <p:cNvPr id="21518" name="Picture 46"/>
            <p:cNvPicPr>
              <a:picLocks noChangeAspect="1" noChangeArrowheads="1"/>
            </p:cNvPicPr>
            <p:nvPr/>
          </p:nvPicPr>
          <p:blipFill>
            <a:blip r:embed="rId2" cstate="print"/>
            <a:srcRect/>
            <a:stretch>
              <a:fillRect/>
            </a:stretch>
          </p:blipFill>
          <p:spPr bwMode="auto">
            <a:xfrm>
              <a:off x="399" y="1488"/>
              <a:ext cx="225" cy="192"/>
            </a:xfrm>
            <a:prstGeom prst="rect">
              <a:avLst/>
            </a:prstGeom>
            <a:solidFill>
              <a:schemeClr val="bg1"/>
            </a:solidFill>
            <a:ln w="9525">
              <a:solidFill>
                <a:schemeClr val="bg2"/>
              </a:solidFill>
              <a:miter lim="800000"/>
              <a:headEnd/>
              <a:tailEnd/>
            </a:ln>
          </p:spPr>
        </p:pic>
        <p:pic>
          <p:nvPicPr>
            <p:cNvPr id="21519" name="Picture 47"/>
            <p:cNvPicPr>
              <a:picLocks noChangeAspect="1" noChangeArrowheads="1"/>
            </p:cNvPicPr>
            <p:nvPr/>
          </p:nvPicPr>
          <p:blipFill>
            <a:blip r:embed="rId3" cstate="print"/>
            <a:srcRect/>
            <a:stretch>
              <a:fillRect/>
            </a:stretch>
          </p:blipFill>
          <p:spPr bwMode="auto">
            <a:xfrm>
              <a:off x="543" y="1536"/>
              <a:ext cx="225" cy="192"/>
            </a:xfrm>
            <a:prstGeom prst="rect">
              <a:avLst/>
            </a:prstGeom>
            <a:solidFill>
              <a:schemeClr val="bg1"/>
            </a:solidFill>
            <a:ln w="9525">
              <a:solidFill>
                <a:schemeClr val="bg2"/>
              </a:solidFill>
              <a:miter lim="800000"/>
              <a:headEnd/>
              <a:tailEnd/>
            </a:ln>
          </p:spPr>
        </p:pic>
        <p:pic>
          <p:nvPicPr>
            <p:cNvPr id="21520" name="Picture 48"/>
            <p:cNvPicPr>
              <a:picLocks noChangeAspect="1" noChangeArrowheads="1"/>
            </p:cNvPicPr>
            <p:nvPr/>
          </p:nvPicPr>
          <p:blipFill>
            <a:blip r:embed="rId4" cstate="print"/>
            <a:srcRect/>
            <a:stretch>
              <a:fillRect/>
            </a:stretch>
          </p:blipFill>
          <p:spPr bwMode="auto">
            <a:xfrm>
              <a:off x="735" y="1584"/>
              <a:ext cx="225" cy="192"/>
            </a:xfrm>
            <a:prstGeom prst="rect">
              <a:avLst/>
            </a:prstGeom>
            <a:solidFill>
              <a:schemeClr val="bg1"/>
            </a:solidFill>
            <a:ln w="9525">
              <a:solidFill>
                <a:schemeClr val="bg2"/>
              </a:solidFill>
              <a:miter lim="800000"/>
              <a:headEnd/>
              <a:tailEnd/>
            </a:ln>
          </p:spPr>
        </p:pic>
        <p:pic>
          <p:nvPicPr>
            <p:cNvPr id="21521" name="Picture 49"/>
            <p:cNvPicPr>
              <a:picLocks noChangeAspect="1" noChangeArrowheads="1"/>
            </p:cNvPicPr>
            <p:nvPr/>
          </p:nvPicPr>
          <p:blipFill>
            <a:blip r:embed="rId5" cstate="print"/>
            <a:srcRect/>
            <a:stretch>
              <a:fillRect/>
            </a:stretch>
          </p:blipFill>
          <p:spPr bwMode="auto">
            <a:xfrm>
              <a:off x="927" y="1536"/>
              <a:ext cx="225" cy="192"/>
            </a:xfrm>
            <a:prstGeom prst="rect">
              <a:avLst/>
            </a:prstGeom>
            <a:solidFill>
              <a:schemeClr val="bg1"/>
            </a:solidFill>
            <a:ln w="9525">
              <a:solidFill>
                <a:schemeClr val="bg2"/>
              </a:solidFill>
              <a:miter lim="800000"/>
              <a:headEnd/>
              <a:tailEnd/>
            </a:ln>
          </p:spPr>
        </p:pic>
        <p:pic>
          <p:nvPicPr>
            <p:cNvPr id="21522" name="Picture 50"/>
            <p:cNvPicPr>
              <a:picLocks noChangeAspect="1" noChangeArrowheads="1"/>
            </p:cNvPicPr>
            <p:nvPr/>
          </p:nvPicPr>
          <p:blipFill>
            <a:blip r:embed="rId6" cstate="print"/>
            <a:srcRect/>
            <a:stretch>
              <a:fillRect/>
            </a:stretch>
          </p:blipFill>
          <p:spPr bwMode="auto">
            <a:xfrm>
              <a:off x="1068" y="1488"/>
              <a:ext cx="180" cy="186"/>
            </a:xfrm>
            <a:prstGeom prst="rect">
              <a:avLst/>
            </a:prstGeom>
            <a:solidFill>
              <a:schemeClr val="bg1"/>
            </a:solidFill>
            <a:ln w="9525">
              <a:solidFill>
                <a:schemeClr val="bg2"/>
              </a:solidFill>
              <a:miter lim="800000"/>
              <a:headEnd/>
              <a:tailEnd/>
            </a:ln>
          </p:spPr>
        </p:pic>
      </p:grpSp>
      <p:sp>
        <p:nvSpPr>
          <p:cNvPr id="21511" name="AutoShape 51"/>
          <p:cNvSpPr>
            <a:spLocks noChangeArrowheads="1"/>
          </p:cNvSpPr>
          <p:nvPr/>
        </p:nvSpPr>
        <p:spPr bwMode="auto">
          <a:xfrm>
            <a:off x="3962400" y="2209800"/>
            <a:ext cx="304800" cy="533400"/>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p>
        </p:txBody>
      </p:sp>
      <p:sp>
        <p:nvSpPr>
          <p:cNvPr id="21513" name="Rectangle 53"/>
          <p:cNvSpPr>
            <a:spLocks noChangeArrowheads="1"/>
          </p:cNvSpPr>
          <p:nvPr/>
        </p:nvSpPr>
        <p:spPr bwMode="auto">
          <a:xfrm>
            <a:off x="4940300" y="1747838"/>
            <a:ext cx="3941763" cy="466725"/>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Friends, Romans, countrymen.</a:t>
            </a:r>
          </a:p>
        </p:txBody>
      </p:sp>
      <p:sp>
        <p:nvSpPr>
          <p:cNvPr id="21514" name="Oval 54"/>
          <p:cNvSpPr>
            <a:spLocks noChangeArrowheads="1"/>
          </p:cNvSpPr>
          <p:nvPr/>
        </p:nvSpPr>
        <p:spPr bwMode="auto">
          <a:xfrm>
            <a:off x="6858000" y="22860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5" name="Oval 55"/>
          <p:cNvSpPr>
            <a:spLocks noChangeArrowheads="1"/>
          </p:cNvSpPr>
          <p:nvPr/>
        </p:nvSpPr>
        <p:spPr bwMode="auto">
          <a:xfrm>
            <a:off x="6858000" y="24384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6" name="Oval 56"/>
          <p:cNvSpPr>
            <a:spLocks noChangeArrowheads="1"/>
          </p:cNvSpPr>
          <p:nvPr/>
        </p:nvSpPr>
        <p:spPr bwMode="auto">
          <a:xfrm>
            <a:off x="6858000" y="25908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53" name="TextBox 52"/>
          <p:cNvSpPr txBox="1"/>
          <p:nvPr/>
        </p:nvSpPr>
        <p:spPr>
          <a:xfrm>
            <a:off x="179512" y="1700808"/>
            <a:ext cx="2952328" cy="830997"/>
          </a:xfrm>
          <a:prstGeom prst="rect">
            <a:avLst/>
          </a:prstGeom>
          <a:noFill/>
        </p:spPr>
        <p:txBody>
          <a:bodyPr wrap="square" rtlCol="0">
            <a:spAutoFit/>
          </a:bodyPr>
          <a:lstStyle/>
          <a:p>
            <a:r>
              <a:rPr lang="el-GR" sz="1600" dirty="0">
                <a:solidFill>
                  <a:schemeClr val="tx1"/>
                </a:solidFill>
                <a:latin typeface="+mn-lt"/>
              </a:rPr>
              <a:t>1. </a:t>
            </a:r>
            <a:r>
              <a:rPr lang="el-GR" sz="1600" dirty="0">
                <a:solidFill>
                  <a:schemeClr val="bg1">
                    <a:lumMod val="65000"/>
                  </a:schemeClr>
                </a:solidFill>
                <a:latin typeface="+mn-lt"/>
              </a:rPr>
              <a:t>Συλλέγουμε τα έγγραφα που θέλουμε να συμπεριλάβουμε στο ευρετήριο</a:t>
            </a:r>
          </a:p>
        </p:txBody>
      </p:sp>
      <p:sp>
        <p:nvSpPr>
          <p:cNvPr id="54" name="TextBox 53"/>
          <p:cNvSpPr txBox="1"/>
          <p:nvPr/>
        </p:nvSpPr>
        <p:spPr>
          <a:xfrm>
            <a:off x="179512" y="2564904"/>
            <a:ext cx="2808312" cy="646331"/>
          </a:xfrm>
          <a:prstGeom prst="rect">
            <a:avLst/>
          </a:prstGeom>
          <a:noFill/>
        </p:spPr>
        <p:txBody>
          <a:bodyPr wrap="square" rtlCol="0">
            <a:spAutoFit/>
          </a:bodyPr>
          <a:lstStyle/>
          <a:p>
            <a:r>
              <a:rPr lang="el-GR" sz="1600" dirty="0">
                <a:solidFill>
                  <a:srgbClr val="FF0000"/>
                </a:solidFill>
                <a:latin typeface="+mn-lt"/>
              </a:rPr>
              <a:t>2. Διαιρούμε το κείμενο σε γλωσσικά σύμβολα </a:t>
            </a:r>
            <a:r>
              <a:rPr lang="en-US" sz="2000" b="1" dirty="0">
                <a:solidFill>
                  <a:srgbClr val="FF0000"/>
                </a:solidFill>
                <a:latin typeface="+mn-lt"/>
              </a:rPr>
              <a:t>(token</a:t>
            </a:r>
            <a:r>
              <a:rPr lang="en-US" sz="2000" b="1" dirty="0">
                <a:solidFill>
                  <a:schemeClr val="accent2"/>
                </a:solidFill>
                <a:latin typeface="+mn-lt"/>
              </a:rPr>
              <a:t>)</a:t>
            </a:r>
            <a:endParaRPr lang="el-GR" sz="2000" b="1" dirty="0">
              <a:solidFill>
                <a:schemeClr val="accent2"/>
              </a:solidFill>
              <a:latin typeface="+mn-lt"/>
            </a:endParaRPr>
          </a:p>
        </p:txBody>
      </p:sp>
      <p:sp>
        <p:nvSpPr>
          <p:cNvPr id="55" name="TextBox 54"/>
          <p:cNvSpPr txBox="1"/>
          <p:nvPr/>
        </p:nvSpPr>
        <p:spPr>
          <a:xfrm>
            <a:off x="179512" y="3933056"/>
            <a:ext cx="2304256" cy="830997"/>
          </a:xfrm>
          <a:prstGeom prst="rect">
            <a:avLst/>
          </a:prstGeom>
          <a:noFill/>
        </p:spPr>
        <p:txBody>
          <a:bodyPr wrap="square" rtlCol="0">
            <a:spAutoFit/>
          </a:bodyPr>
          <a:lstStyle/>
          <a:p>
            <a:r>
              <a:rPr lang="el-GR" sz="1600" dirty="0">
                <a:solidFill>
                  <a:schemeClr val="tx1"/>
                </a:solidFill>
                <a:latin typeface="+mn-lt"/>
              </a:rPr>
              <a:t>3. Γλωσσολογική προ-επεξεργασία των συμβόλων</a:t>
            </a:r>
            <a:endParaRPr lang="el-GR" sz="2000" b="1" dirty="0">
              <a:solidFill>
                <a:schemeClr val="tx1"/>
              </a:solidFill>
              <a:latin typeface="+mn-lt"/>
            </a:endParaRPr>
          </a:p>
        </p:txBody>
      </p:sp>
      <p:sp>
        <p:nvSpPr>
          <p:cNvPr id="56" name="TextBox 55"/>
          <p:cNvSpPr txBox="1"/>
          <p:nvPr/>
        </p:nvSpPr>
        <p:spPr>
          <a:xfrm>
            <a:off x="251520" y="5301208"/>
            <a:ext cx="2304256" cy="1077218"/>
          </a:xfrm>
          <a:prstGeom prst="rect">
            <a:avLst/>
          </a:prstGeom>
          <a:noFill/>
        </p:spPr>
        <p:txBody>
          <a:bodyPr wrap="square" rtlCol="0">
            <a:spAutoFit/>
          </a:bodyPr>
          <a:lstStyle/>
          <a:p>
            <a:r>
              <a:rPr lang="el-GR" sz="1600" dirty="0">
                <a:solidFill>
                  <a:schemeClr val="tx1"/>
                </a:solidFill>
                <a:latin typeface="+mn-lt"/>
              </a:rPr>
              <a:t>4. Ευρετηριάζουμε τα έγγραφα στα οποία περιλαμβάνεται κάθε όρος</a:t>
            </a:r>
            <a:endParaRPr lang="el-GR" sz="2000" b="1" dirty="0">
              <a:solidFill>
                <a:schemeClr val="tx1"/>
              </a:solidFill>
              <a:latin typeface="+mn-lt"/>
            </a:endParaRPr>
          </a:p>
        </p:txBody>
      </p:sp>
    </p:spTree>
    <p:extLst>
      <p:ext uri="{BB962C8B-B14F-4D97-AF65-F5344CB8AC3E}">
        <p14:creationId xmlns:p14="http://schemas.microsoft.com/office/powerpoint/2010/main" val="4135742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ctr" eaLnBrk="1" hangingPunct="1"/>
            <a:r>
              <a:rPr lang="en-US" dirty="0">
                <a:solidFill>
                  <a:schemeClr val="accent2">
                    <a:lumMod val="75000"/>
                  </a:schemeClr>
                </a:solidFill>
                <a:ea typeface="ＭＳ Ｐゴシック" pitchFamily="34" charset="-128"/>
              </a:rPr>
              <a:t>Tokenization</a:t>
            </a:r>
            <a:r>
              <a:rPr lang="el-GR" dirty="0">
                <a:solidFill>
                  <a:schemeClr val="accent2">
                    <a:lumMod val="75000"/>
                  </a:schemeClr>
                </a:solidFill>
                <a:ea typeface="ＭＳ Ｐゴシック" pitchFamily="34" charset="-128"/>
              </a:rPr>
              <a:t> – Διαίρεση σε Σύμβολα</a:t>
            </a:r>
            <a:endParaRPr lang="en-US" dirty="0">
              <a:solidFill>
                <a:schemeClr val="accent2">
                  <a:lumMod val="75000"/>
                </a:schemeClr>
              </a:solidFill>
              <a:ea typeface="ＭＳ Ｐゴシック" pitchFamily="34" charset="-128"/>
            </a:endParaRPr>
          </a:p>
        </p:txBody>
      </p:sp>
      <p:sp>
        <p:nvSpPr>
          <p:cNvPr id="24579" name="Rectangle 3"/>
          <p:cNvSpPr>
            <a:spLocks noGrp="1" noChangeArrowheads="1"/>
          </p:cNvSpPr>
          <p:nvPr>
            <p:ph idx="1"/>
          </p:nvPr>
        </p:nvSpPr>
        <p:spPr>
          <a:xfrm>
            <a:off x="251520" y="1895091"/>
            <a:ext cx="8640960" cy="4104456"/>
          </a:xfrm>
        </p:spPr>
        <p:txBody>
          <a:bodyPr/>
          <a:lstStyle/>
          <a:p>
            <a:pPr eaLnBrk="1" hangingPunct="1"/>
            <a:r>
              <a:rPr lang="el-GR" sz="2000" u="sng" dirty="0">
                <a:solidFill>
                  <a:srgbClr val="A40508"/>
                </a:solidFill>
                <a:ea typeface="ＭＳ Ｐゴシック" pitchFamily="34" charset="-128"/>
              </a:rPr>
              <a:t>Είσοδος</a:t>
            </a:r>
            <a:r>
              <a:rPr lang="en-US" sz="2000" dirty="0">
                <a:ea typeface="ＭＳ Ｐゴシック" pitchFamily="34" charset="-128"/>
              </a:rPr>
              <a:t>: “</a:t>
            </a:r>
            <a:r>
              <a:rPr lang="en-US" sz="2000" b="1" i="1" dirty="0">
                <a:ea typeface="ＭＳ Ｐゴシック" pitchFamily="34" charset="-128"/>
              </a:rPr>
              <a:t>Friends, Romans, Countrymen</a:t>
            </a:r>
            <a:r>
              <a:rPr lang="en-US" sz="2000" dirty="0">
                <a:ea typeface="ＭＳ Ｐゴシック" pitchFamily="34" charset="-128"/>
              </a:rPr>
              <a:t>”</a:t>
            </a:r>
          </a:p>
          <a:p>
            <a:pPr eaLnBrk="1" hangingPunct="1"/>
            <a:r>
              <a:rPr lang="el-GR" sz="2000" u="sng" dirty="0">
                <a:solidFill>
                  <a:srgbClr val="A40508"/>
                </a:solidFill>
                <a:ea typeface="ＭＳ Ｐゴシック" pitchFamily="34" charset="-128"/>
              </a:rPr>
              <a:t>Έξοδος</a:t>
            </a:r>
            <a:r>
              <a:rPr lang="en-US" sz="2000" dirty="0">
                <a:ea typeface="ＭＳ Ｐゴシック" pitchFamily="34" charset="-128"/>
              </a:rPr>
              <a:t>: Tokens</a:t>
            </a:r>
          </a:p>
          <a:p>
            <a:pPr lvl="1" eaLnBrk="1" hangingPunct="1"/>
            <a:r>
              <a:rPr lang="en-US" sz="2000" b="1" i="1" dirty="0">
                <a:ea typeface="ＭＳ Ｐゴシック" pitchFamily="34" charset="-128"/>
              </a:rPr>
              <a:t>Friends</a:t>
            </a:r>
          </a:p>
          <a:p>
            <a:pPr lvl="1" eaLnBrk="1" hangingPunct="1"/>
            <a:r>
              <a:rPr lang="en-US" sz="2000" b="1" i="1" dirty="0">
                <a:ea typeface="ＭＳ Ｐゴシック" pitchFamily="34" charset="-128"/>
              </a:rPr>
              <a:t>Romans</a:t>
            </a:r>
          </a:p>
          <a:p>
            <a:pPr lvl="1" eaLnBrk="1" hangingPunct="1"/>
            <a:r>
              <a:rPr lang="en-US" sz="2000" b="1" i="1" dirty="0">
                <a:ea typeface="ＭＳ Ｐゴシック" pitchFamily="34" charset="-128"/>
              </a:rPr>
              <a:t>Countrymen</a:t>
            </a:r>
          </a:p>
          <a:p>
            <a:pPr eaLnBrk="1" hangingPunct="1"/>
            <a:r>
              <a:rPr lang="el-GR" sz="2400" dirty="0">
                <a:ea typeface="ＭＳ Ｐゴシック" pitchFamily="34" charset="-128"/>
              </a:rPr>
              <a:t>Ένα σύμβολο </a:t>
            </a:r>
            <a:r>
              <a:rPr lang="el-GR" sz="2400" dirty="0">
                <a:solidFill>
                  <a:schemeClr val="accent2">
                    <a:lumMod val="75000"/>
                  </a:schemeClr>
                </a:solidFill>
                <a:ea typeface="ＭＳ Ｐゴシック" pitchFamily="34" charset="-128"/>
              </a:rPr>
              <a:t>(</a:t>
            </a:r>
            <a:r>
              <a:rPr lang="en-US" sz="2400" dirty="0">
                <a:solidFill>
                  <a:schemeClr val="accent2">
                    <a:lumMod val="75000"/>
                  </a:schemeClr>
                </a:solidFill>
                <a:ea typeface="ＭＳ Ｐゴシック" pitchFamily="34" charset="-128"/>
              </a:rPr>
              <a:t>token</a:t>
            </a:r>
            <a:r>
              <a:rPr lang="el-GR" sz="2400" dirty="0">
                <a:solidFill>
                  <a:schemeClr val="accent2">
                    <a:lumMod val="75000"/>
                  </a:schemeClr>
                </a:solidFill>
                <a:ea typeface="ＭＳ Ｐゴシック" pitchFamily="34" charset="-128"/>
              </a:rPr>
              <a:t>)</a:t>
            </a:r>
            <a:r>
              <a:rPr lang="en-US" sz="2400" dirty="0">
                <a:solidFill>
                  <a:schemeClr val="accent2">
                    <a:lumMod val="75000"/>
                  </a:schemeClr>
                </a:solidFill>
                <a:ea typeface="ＭＳ Ｐゴシック" pitchFamily="34" charset="-128"/>
              </a:rPr>
              <a:t> </a:t>
            </a:r>
            <a:r>
              <a:rPr lang="el-GR" sz="2400" dirty="0">
                <a:ea typeface="ＭＳ Ｐゴシック" pitchFamily="34" charset="-128"/>
              </a:rPr>
              <a:t>είναι μια ακολουθία από χαρακτήρες σε ένα κείμενο  (που είναι ομαδοποιημένοι ως μια χρήσιμη σημασιολογικά μονάδα)</a:t>
            </a:r>
          </a:p>
          <a:p>
            <a:pPr eaLnBrk="1" hangingPunct="1"/>
            <a:r>
              <a:rPr lang="el-GR" sz="2400" dirty="0">
                <a:ea typeface="ＭＳ Ｐゴシック" pitchFamily="34" charset="-128"/>
              </a:rPr>
              <a:t>Κάθε τέτοιο </a:t>
            </a:r>
            <a:r>
              <a:rPr lang="en-US" sz="2400" dirty="0">
                <a:ea typeface="ＭＳ Ｐゴシック" pitchFamily="34" charset="-128"/>
              </a:rPr>
              <a:t>token </a:t>
            </a:r>
            <a:r>
              <a:rPr lang="el-GR" sz="2400" dirty="0">
                <a:ea typeface="ＭＳ Ｐゴシック" pitchFamily="34" charset="-128"/>
              </a:rPr>
              <a:t>είναι υποψήφιο για να εισαχθεί στο ευρετήριο μετά από περαιτέρω επεξεργασία </a:t>
            </a:r>
          </a:p>
        </p:txBody>
      </p:sp>
      <p:sp>
        <p:nvSpPr>
          <p:cNvPr id="26629" name="Slide Number Placeholder 4"/>
          <p:cNvSpPr>
            <a:spLocks noGrp="1"/>
          </p:cNvSpPr>
          <p:nvPr>
            <p:ph type="sldNum" sz="quarter" idx="12"/>
          </p:nvPr>
        </p:nvSpPr>
        <p:spPr bwMode="auto">
          <a:noFill/>
          <a:ln>
            <a:miter lim="800000"/>
            <a:headEnd/>
            <a:tailEnd/>
          </a:ln>
        </p:spPr>
        <p:txBody>
          <a:bodyPr/>
          <a:lstStyle/>
          <a:p>
            <a:fld id="{80B2F1E2-EEC6-4253-94E8-ADA634AADFCD}" type="slidenum">
              <a:rPr lang="en-US"/>
              <a:pPr/>
              <a:t>14</a:t>
            </a:fld>
            <a:endParaRPr lang="en-US"/>
          </a:p>
        </p:txBody>
      </p:sp>
      <p:sp>
        <p:nvSpPr>
          <p:cNvPr id="26628"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dirty="0">
                <a:solidFill>
                  <a:schemeClr val="accent2">
                    <a:lumMod val="75000"/>
                  </a:schemeClr>
                </a:solidFill>
                <a:ea typeface="ＭＳ Ｐゴシック" pitchFamily="34" charset="-128"/>
              </a:rPr>
              <a:t>Tokenization</a:t>
            </a:r>
            <a:r>
              <a:rPr lang="el-GR" dirty="0">
                <a:solidFill>
                  <a:schemeClr val="accent2">
                    <a:lumMod val="75000"/>
                  </a:schemeClr>
                </a:solidFill>
                <a:ea typeface="ＭＳ Ｐゴシック" pitchFamily="34" charset="-128"/>
              </a:rPr>
              <a:t> – Διαίρεση σε Σύμβολα</a:t>
            </a:r>
            <a:endParaRPr lang="en-US" dirty="0">
              <a:solidFill>
                <a:schemeClr val="accent2">
                  <a:lumMod val="75000"/>
                </a:schemeClr>
              </a:solidFill>
              <a:ea typeface="ＭＳ Ｐゴシック" pitchFamily="34" charset="-128"/>
            </a:endParaRPr>
          </a:p>
        </p:txBody>
      </p:sp>
      <p:sp>
        <p:nvSpPr>
          <p:cNvPr id="24579" name="Rectangle 3"/>
          <p:cNvSpPr>
            <a:spLocks noGrp="1" noChangeArrowheads="1"/>
          </p:cNvSpPr>
          <p:nvPr>
            <p:ph idx="1"/>
          </p:nvPr>
        </p:nvSpPr>
        <p:spPr>
          <a:xfrm>
            <a:off x="755576" y="1844824"/>
            <a:ext cx="7848872" cy="4104456"/>
          </a:xfrm>
        </p:spPr>
        <p:txBody>
          <a:bodyPr/>
          <a:lstStyle/>
          <a:p>
            <a:pPr eaLnBrk="1" hangingPunct="1">
              <a:buFont typeface="Wingdings" panose="05000000000000000000" pitchFamily="2" charset="2"/>
              <a:buChar char="§"/>
            </a:pPr>
            <a:r>
              <a:rPr lang="en-US" dirty="0">
                <a:solidFill>
                  <a:schemeClr val="accent2">
                    <a:lumMod val="75000"/>
                  </a:schemeClr>
                </a:solidFill>
                <a:ea typeface="ＭＳ Ｐゴシック" pitchFamily="34" charset="-128"/>
              </a:rPr>
              <a:t>Token</a:t>
            </a:r>
            <a:r>
              <a:rPr lang="en-US" dirty="0">
                <a:ea typeface="ＭＳ Ｐゴシック" pitchFamily="34" charset="-128"/>
              </a:rPr>
              <a:t> (</a:t>
            </a:r>
            <a:r>
              <a:rPr lang="el-GR" dirty="0">
                <a:ea typeface="ＭＳ Ｐゴシック" pitchFamily="34" charset="-128"/>
              </a:rPr>
              <a:t>λεκτική μονάδα)</a:t>
            </a:r>
            <a:endParaRPr lang="en-US" dirty="0">
              <a:ea typeface="ＭＳ Ｐゴシック" pitchFamily="34" charset="-128"/>
            </a:endParaRPr>
          </a:p>
          <a:p>
            <a:pPr eaLnBrk="1" hangingPunct="1">
              <a:buFont typeface="Wingdings" panose="05000000000000000000" pitchFamily="2" charset="2"/>
              <a:buChar char="§"/>
            </a:pPr>
            <a:endParaRPr lang="en-US" dirty="0">
              <a:ea typeface="ＭＳ Ｐゴシック" pitchFamily="34" charset="-128"/>
            </a:endParaRPr>
          </a:p>
          <a:p>
            <a:pPr eaLnBrk="1" hangingPunct="1">
              <a:buFont typeface="Wingdings" panose="05000000000000000000" pitchFamily="2" charset="2"/>
              <a:buChar char="§"/>
            </a:pPr>
            <a:r>
              <a:rPr lang="en-US" dirty="0">
                <a:solidFill>
                  <a:schemeClr val="accent2">
                    <a:lumMod val="75000"/>
                  </a:schemeClr>
                </a:solidFill>
                <a:ea typeface="ＭＳ Ｐゴシック" pitchFamily="34" charset="-128"/>
              </a:rPr>
              <a:t>Type</a:t>
            </a:r>
            <a:r>
              <a:rPr lang="el-GR" dirty="0">
                <a:solidFill>
                  <a:schemeClr val="accent2">
                    <a:lumMod val="75000"/>
                  </a:schemeClr>
                </a:solidFill>
                <a:ea typeface="ＭＳ Ｐゴシック" pitchFamily="34" charset="-128"/>
              </a:rPr>
              <a:t> (τύπος) </a:t>
            </a:r>
            <a:r>
              <a:rPr lang="el-GR" dirty="0">
                <a:ea typeface="ＭＳ Ｐゴシック" pitchFamily="34" charset="-128"/>
              </a:rPr>
              <a:t>μία ομάδα (κλάση) από </a:t>
            </a:r>
            <a:r>
              <a:rPr lang="en-US" dirty="0">
                <a:ea typeface="ＭＳ Ｐゴシック" pitchFamily="34" charset="-128"/>
              </a:rPr>
              <a:t>tokens </a:t>
            </a:r>
            <a:r>
              <a:rPr lang="el-GR" dirty="0">
                <a:ea typeface="ＭＳ Ｐゴシック" pitchFamily="34" charset="-128"/>
              </a:rPr>
              <a:t>που αποτελείται από </a:t>
            </a:r>
            <a:r>
              <a:rPr lang="el-GR" i="1" dirty="0">
                <a:ea typeface="ＭＳ Ｐゴシック" pitchFamily="34" charset="-128"/>
              </a:rPr>
              <a:t>την ίδια ακολουθία χαρακτήρων</a:t>
            </a:r>
            <a:endParaRPr lang="en-US" i="1" dirty="0">
              <a:ea typeface="ＭＳ Ｐゴシック" pitchFamily="34" charset="-128"/>
            </a:endParaRPr>
          </a:p>
          <a:p>
            <a:pPr eaLnBrk="1" hangingPunct="1">
              <a:buFont typeface="Wingdings" panose="05000000000000000000" pitchFamily="2" charset="2"/>
              <a:buChar char="§"/>
            </a:pPr>
            <a:endParaRPr lang="en-US" dirty="0">
              <a:ea typeface="ＭＳ Ｐゴシック" pitchFamily="34" charset="-128"/>
            </a:endParaRPr>
          </a:p>
          <a:p>
            <a:pPr eaLnBrk="1" hangingPunct="1">
              <a:buFont typeface="Wingdings" panose="05000000000000000000" pitchFamily="2" charset="2"/>
              <a:buChar char="§"/>
            </a:pPr>
            <a:r>
              <a:rPr lang="en-US" dirty="0">
                <a:solidFill>
                  <a:schemeClr val="accent2">
                    <a:lumMod val="75000"/>
                  </a:schemeClr>
                </a:solidFill>
                <a:ea typeface="ＭＳ Ｐゴシック" pitchFamily="34" charset="-128"/>
              </a:rPr>
              <a:t>Term</a:t>
            </a:r>
            <a:r>
              <a:rPr lang="el-GR" dirty="0">
                <a:solidFill>
                  <a:schemeClr val="accent2">
                    <a:lumMod val="75000"/>
                  </a:schemeClr>
                </a:solidFill>
                <a:ea typeface="ＭＳ Ｐゴシック" pitchFamily="34" charset="-128"/>
              </a:rPr>
              <a:t> (όρος) </a:t>
            </a:r>
            <a:r>
              <a:rPr lang="el-GR" dirty="0">
                <a:ea typeface="ＭＳ Ｐゴシック" pitchFamily="34" charset="-128"/>
              </a:rPr>
              <a:t>συχνά </a:t>
            </a:r>
            <a:r>
              <a:rPr lang="el-GR" dirty="0" err="1">
                <a:ea typeface="ＭＳ Ｐゴシック" pitchFamily="34" charset="-128"/>
              </a:rPr>
              <a:t>κανονικοποιημένος</a:t>
            </a:r>
            <a:r>
              <a:rPr lang="el-GR" dirty="0">
                <a:ea typeface="ＭＳ Ｐゴシック" pitchFamily="34" charset="-128"/>
              </a:rPr>
              <a:t> τύπος που εισάγεται στο ευρετήριο του συστήματος</a:t>
            </a:r>
            <a:endParaRPr lang="en-US" dirty="0">
              <a:ea typeface="ＭＳ Ｐゴシック" pitchFamily="34" charset="-128"/>
            </a:endParaRPr>
          </a:p>
        </p:txBody>
      </p:sp>
      <p:sp>
        <p:nvSpPr>
          <p:cNvPr id="26629" name="Slide Number Placeholder 4"/>
          <p:cNvSpPr>
            <a:spLocks noGrp="1"/>
          </p:cNvSpPr>
          <p:nvPr>
            <p:ph type="sldNum" sz="quarter" idx="12"/>
          </p:nvPr>
        </p:nvSpPr>
        <p:spPr bwMode="auto">
          <a:noFill/>
          <a:ln>
            <a:miter lim="800000"/>
            <a:headEnd/>
            <a:tailEnd/>
          </a:ln>
        </p:spPr>
        <p:txBody>
          <a:bodyPr/>
          <a:lstStyle/>
          <a:p>
            <a:fld id="{80B2F1E2-EEC6-4253-94E8-ADA634AADFCD}" type="slidenum">
              <a:rPr lang="en-US"/>
              <a:pPr/>
              <a:t>15</a:t>
            </a:fld>
            <a:endParaRPr lang="en-US"/>
          </a:p>
        </p:txBody>
      </p:sp>
      <p:sp>
        <p:nvSpPr>
          <p:cNvPr id="26628"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
        <p:nvSpPr>
          <p:cNvPr id="2" name="TextBox 1"/>
          <p:cNvSpPr txBox="1"/>
          <p:nvPr/>
        </p:nvSpPr>
        <p:spPr>
          <a:xfrm>
            <a:off x="971600" y="5085184"/>
            <a:ext cx="5328592" cy="338554"/>
          </a:xfrm>
          <a:prstGeom prst="rect">
            <a:avLst/>
          </a:prstGeom>
          <a:noFill/>
        </p:spPr>
        <p:txBody>
          <a:bodyPr wrap="square" rtlCol="0">
            <a:spAutoFit/>
          </a:bodyPr>
          <a:lstStyle/>
          <a:p>
            <a:r>
              <a:rPr lang="el-GR" sz="1600" i="1" dirty="0">
                <a:solidFill>
                  <a:schemeClr val="tx1"/>
                </a:solidFill>
              </a:rPr>
              <a:t>Παράδειγμα: </a:t>
            </a:r>
            <a:r>
              <a:rPr lang="en-US" sz="1600" i="1" dirty="0">
                <a:solidFill>
                  <a:schemeClr val="tx1"/>
                </a:solidFill>
              </a:rPr>
              <a:t>to sleep perchance to</a:t>
            </a:r>
            <a:r>
              <a:rPr lang="el-GR" sz="1600" i="1" dirty="0">
                <a:solidFill>
                  <a:schemeClr val="tx1"/>
                </a:solidFill>
              </a:rPr>
              <a:t> </a:t>
            </a:r>
            <a:r>
              <a:rPr lang="en-US" sz="1600" i="1" dirty="0">
                <a:solidFill>
                  <a:schemeClr val="tx1"/>
                </a:solidFill>
              </a:rPr>
              <a:t>dream</a:t>
            </a:r>
            <a:endParaRPr lang="en-US" sz="1600" dirty="0">
              <a:solidFill>
                <a:schemeClr val="tx1"/>
              </a:solidFill>
            </a:endParaRPr>
          </a:p>
        </p:txBody>
      </p:sp>
    </p:spTree>
    <p:extLst>
      <p:ext uri="{BB962C8B-B14F-4D97-AF65-F5344CB8AC3E}">
        <p14:creationId xmlns:p14="http://schemas.microsoft.com/office/powerpoint/2010/main" val="1617549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48454" y="592154"/>
            <a:ext cx="7886700" cy="1325563"/>
          </a:xfrm>
        </p:spPr>
        <p:txBody>
          <a:bodyPr/>
          <a:lstStyle/>
          <a:p>
            <a:pPr algn="ctr" eaLnBrk="1" hangingPunct="1"/>
            <a:r>
              <a:rPr lang="en-US" dirty="0">
                <a:solidFill>
                  <a:schemeClr val="accent2">
                    <a:lumMod val="75000"/>
                  </a:schemeClr>
                </a:solidFill>
                <a:ea typeface="ＭＳ Ｐゴシック" pitchFamily="34" charset="-128"/>
              </a:rPr>
              <a:t>Tokenization</a:t>
            </a:r>
            <a:r>
              <a:rPr lang="el-GR" dirty="0">
                <a:solidFill>
                  <a:schemeClr val="accent2">
                    <a:lumMod val="75000"/>
                  </a:schemeClr>
                </a:solidFill>
                <a:ea typeface="ＭＳ Ｐゴシック" pitchFamily="34" charset="-128"/>
              </a:rPr>
              <a:t> – Διαίρεση σε Σύμβολα</a:t>
            </a:r>
            <a:endParaRPr lang="en-US" dirty="0">
              <a:solidFill>
                <a:schemeClr val="accent2">
                  <a:lumMod val="75000"/>
                </a:schemeClr>
              </a:solidFill>
              <a:ea typeface="ＭＳ Ｐゴシック" pitchFamily="34" charset="-128"/>
            </a:endParaRPr>
          </a:p>
        </p:txBody>
      </p:sp>
      <p:sp>
        <p:nvSpPr>
          <p:cNvPr id="24579" name="Rectangle 3"/>
          <p:cNvSpPr>
            <a:spLocks noGrp="1" noChangeArrowheads="1"/>
          </p:cNvSpPr>
          <p:nvPr>
            <p:ph idx="1"/>
          </p:nvPr>
        </p:nvSpPr>
        <p:spPr>
          <a:xfrm>
            <a:off x="323528" y="2204864"/>
            <a:ext cx="8280920" cy="1296144"/>
          </a:xfrm>
        </p:spPr>
        <p:txBody>
          <a:bodyPr>
            <a:noAutofit/>
          </a:bodyPr>
          <a:lstStyle/>
          <a:p>
            <a:pPr marL="0" indent="0" eaLnBrk="1" hangingPunct="1">
              <a:buNone/>
            </a:pPr>
            <a:r>
              <a:rPr lang="el-GR" sz="3200" i="1" dirty="0">
                <a:solidFill>
                  <a:schemeClr val="accent2">
                    <a:lumMod val="75000"/>
                  </a:schemeClr>
                </a:solidFill>
                <a:ea typeface="ＭＳ Ｐゴシック" pitchFamily="34" charset="-128"/>
              </a:rPr>
              <a:t>Αλλά ποια είναι τα κατάλληλα </a:t>
            </a:r>
            <a:r>
              <a:rPr lang="en-US" sz="3200" i="1" dirty="0">
                <a:solidFill>
                  <a:schemeClr val="accent2">
                    <a:lumMod val="75000"/>
                  </a:schemeClr>
                </a:solidFill>
                <a:ea typeface="ＭＳ Ｐゴシック" pitchFamily="34" charset="-128"/>
              </a:rPr>
              <a:t>tokens; </a:t>
            </a:r>
            <a:endParaRPr lang="el-GR" sz="3200" i="1" dirty="0">
              <a:solidFill>
                <a:schemeClr val="accent2">
                  <a:lumMod val="75000"/>
                </a:schemeClr>
              </a:solidFill>
              <a:ea typeface="ＭＳ Ｐゴシック" pitchFamily="34" charset="-128"/>
            </a:endParaRPr>
          </a:p>
          <a:p>
            <a:pPr marL="0" indent="0" eaLnBrk="1" hangingPunct="1">
              <a:buNone/>
            </a:pPr>
            <a:endParaRPr lang="el-GR" sz="1000" i="1" dirty="0">
              <a:solidFill>
                <a:schemeClr val="accent2">
                  <a:lumMod val="75000"/>
                </a:schemeClr>
              </a:solidFill>
              <a:ea typeface="ＭＳ Ｐゴシック" pitchFamily="34" charset="-128"/>
            </a:endParaRPr>
          </a:p>
          <a:p>
            <a:pPr marL="0" indent="0" eaLnBrk="1" hangingPunct="1">
              <a:buNone/>
            </a:pPr>
            <a:r>
              <a:rPr lang="el-GR" sz="2400" dirty="0">
                <a:ea typeface="ＭＳ Ｐゴシック" pitchFamily="34" charset="-128"/>
              </a:rPr>
              <a:t>Αρκεί να χωρίσουμε το κείμενο στα </a:t>
            </a:r>
            <a:r>
              <a:rPr lang="el-GR" sz="2400" u="sng" dirty="0">
                <a:ea typeface="ＭＳ Ｐゴシック" pitchFamily="34" charset="-128"/>
              </a:rPr>
              <a:t>κενά</a:t>
            </a:r>
            <a:r>
              <a:rPr lang="el-GR" sz="2400" dirty="0">
                <a:ea typeface="ＭＳ Ｐゴシック" pitchFamily="34" charset="-128"/>
              </a:rPr>
              <a:t> και στα </a:t>
            </a:r>
            <a:r>
              <a:rPr lang="el-GR" sz="2400" u="sng" dirty="0">
                <a:ea typeface="ＭＳ Ｐゴシック" pitchFamily="34" charset="-128"/>
              </a:rPr>
              <a:t>σημεία στίξης</a:t>
            </a:r>
            <a:r>
              <a:rPr lang="el-GR" sz="2400" dirty="0">
                <a:ea typeface="ＭＳ Ｐゴシック" pitchFamily="34" charset="-128"/>
              </a:rPr>
              <a:t>;</a:t>
            </a:r>
          </a:p>
          <a:p>
            <a:pPr marL="0" indent="0" eaLnBrk="1" hangingPunct="1">
              <a:buNone/>
            </a:pPr>
            <a:r>
              <a:rPr lang="el-GR" sz="2400" dirty="0">
                <a:ea typeface="ＭＳ Ｐゴシック" pitchFamily="34" charset="-128"/>
              </a:rPr>
              <a:t>Εξαρτάται από τη γλώσσα</a:t>
            </a:r>
            <a:endParaRPr lang="en-US" sz="2400" dirty="0">
              <a:ea typeface="ＭＳ Ｐゴシック" pitchFamily="34" charset="-128"/>
            </a:endParaRPr>
          </a:p>
        </p:txBody>
      </p:sp>
      <p:sp>
        <p:nvSpPr>
          <p:cNvPr id="26629" name="Slide Number Placeholder 4"/>
          <p:cNvSpPr>
            <a:spLocks noGrp="1"/>
          </p:cNvSpPr>
          <p:nvPr>
            <p:ph type="sldNum" sz="quarter" idx="12"/>
          </p:nvPr>
        </p:nvSpPr>
        <p:spPr bwMode="auto">
          <a:noFill/>
          <a:ln>
            <a:miter lim="800000"/>
            <a:headEnd/>
            <a:tailEnd/>
          </a:ln>
        </p:spPr>
        <p:txBody>
          <a:bodyPr/>
          <a:lstStyle/>
          <a:p>
            <a:fld id="{80B2F1E2-EEC6-4253-94E8-ADA634AADFCD}" type="slidenum">
              <a:rPr lang="en-US"/>
              <a:pPr/>
              <a:t>16</a:t>
            </a:fld>
            <a:endParaRPr lang="en-US"/>
          </a:p>
        </p:txBody>
      </p:sp>
      <p:sp>
        <p:nvSpPr>
          <p:cNvPr id="26628"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Tree>
    <p:extLst>
      <p:ext uri="{BB962C8B-B14F-4D97-AF65-F5344CB8AC3E}">
        <p14:creationId xmlns:p14="http://schemas.microsoft.com/office/powerpoint/2010/main" val="1279209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bwMode="auto">
          <a:xfrm>
            <a:off x="1115616" y="1412776"/>
            <a:ext cx="6768752" cy="2088232"/>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342900" indent="-342900" defTabSz="457200" eaLnBrk="0" hangingPunct="0">
              <a:spcBef>
                <a:spcPct val="20000"/>
              </a:spcBef>
              <a:buClr>
                <a:srgbClr val="437085"/>
              </a:buClr>
              <a:defRPr/>
            </a:pP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1</a:t>
            </a:r>
            <a:r>
              <a:rPr lang="el-GR" sz="1400" dirty="0">
                <a:solidFill>
                  <a:schemeClr val="tx1">
                    <a:lumMod val="95000"/>
                    <a:lumOff val="5000"/>
                  </a:schemeClr>
                </a:solidFill>
                <a:latin typeface="+mn-lt"/>
                <a:ea typeface="ＭＳ Ｐゴシック" pitchFamily="-65" charset="-128"/>
                <a:cs typeface="ＭＳ Ｐゴシック" pitchFamily="-65" charset="-128"/>
              </a:rPr>
              <a:t> (</a:t>
            </a:r>
            <a:r>
              <a:rPr lang="en-US" sz="1400" dirty="0">
                <a:solidFill>
                  <a:schemeClr val="tx1">
                    <a:lumMod val="95000"/>
                    <a:lumOff val="5000"/>
                  </a:schemeClr>
                </a:solidFill>
                <a:latin typeface="+mn-lt"/>
                <a:ea typeface="ＭＳ Ｐゴシック" pitchFamily="-65" charset="-128"/>
                <a:cs typeface="ＭＳ Ｐゴシック" pitchFamily="-65" charset="-128"/>
              </a:rPr>
              <a:t>d1) : </a:t>
            </a:r>
            <a:r>
              <a:rPr lang="el-GR" sz="1400" dirty="0">
                <a:solidFill>
                  <a:schemeClr val="tx1">
                    <a:lumMod val="95000"/>
                    <a:lumOff val="5000"/>
                  </a:schemeClr>
                </a:solidFill>
                <a:latin typeface="+mn-lt"/>
                <a:ea typeface="ＭＳ Ｐゴシック" pitchFamily="-65" charset="-128"/>
                <a:cs typeface="ＭＳ Ｐゴシック" pitchFamily="-65" charset="-128"/>
              </a:rPr>
              <a:t>Το Παν. Ιωαννίνων ιδρύθηκε το 1970</a:t>
            </a:r>
            <a:r>
              <a:rPr lang="en-US" sz="1400" dirty="0">
                <a:solidFill>
                  <a:schemeClr val="tx1">
                    <a:lumMod val="95000"/>
                    <a:lumOff val="5000"/>
                  </a:schemeClr>
                </a:solidFill>
                <a:latin typeface="+mn-lt"/>
                <a:ea typeface="ＭＳ Ｐゴシック" pitchFamily="-65" charset="-128"/>
                <a:cs typeface="ＭＳ Ｐゴシック" pitchFamily="-65" charset="-128"/>
              </a:rPr>
              <a:t>. </a:t>
            </a: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2 (d2) : </a:t>
            </a:r>
            <a:r>
              <a:rPr lang="el-GR" sz="1400" dirty="0">
                <a:solidFill>
                  <a:schemeClr val="tx1">
                    <a:lumMod val="95000"/>
                    <a:lumOff val="5000"/>
                  </a:schemeClr>
                </a:solidFill>
                <a:latin typeface="+mn-lt"/>
                <a:ea typeface="ＭＳ Ｐゴシック" pitchFamily="-65" charset="-128"/>
                <a:cs typeface="ＭＳ Ｐゴシック" pitchFamily="-65" charset="-128"/>
              </a:rPr>
              <a:t>Τα Ιωάννινα είναι η μεγαλύτερη πόλη της Ηπείρου</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3 (d3) :  </a:t>
            </a:r>
            <a:r>
              <a:rPr lang="el-GR" sz="1400" dirty="0">
                <a:solidFill>
                  <a:schemeClr val="tx1">
                    <a:lumMod val="95000"/>
                    <a:lumOff val="5000"/>
                  </a:schemeClr>
                </a:solidFill>
                <a:latin typeface="+mn-lt"/>
                <a:ea typeface="ＭＳ Ｐゴシック" pitchFamily="-65" charset="-128"/>
                <a:cs typeface="ＭＳ Ｐゴシック" pitchFamily="-65" charset="-128"/>
              </a:rPr>
              <a:t>Η πτυχιακή εξεταστική στο Τμήμα Μηχ. Η/Υ και Πληροφορικής </a:t>
            </a:r>
            <a:r>
              <a:rPr lang="el-GR" sz="1400" dirty="0">
                <a:solidFill>
                  <a:schemeClr val="tx1">
                    <a:lumMod val="95000"/>
                    <a:lumOff val="5000"/>
                  </a:schemeClr>
                </a:solidFill>
                <a:ea typeface="ＭＳ Ｐゴシック" pitchFamily="-65" charset="-128"/>
                <a:cs typeface="ＭＳ Ｐゴシック" pitchFamily="-65" charset="-128"/>
              </a:rPr>
              <a:t>θ΄ αρχίσει </a:t>
            </a:r>
            <a:r>
              <a:rPr lang="el-GR" sz="1400" dirty="0">
                <a:solidFill>
                  <a:schemeClr val="tx1">
                    <a:lumMod val="95000"/>
                    <a:lumOff val="5000"/>
                  </a:schemeClr>
                </a:solidFill>
                <a:latin typeface="+mn-lt"/>
                <a:ea typeface="ＭＳ Ｐゴシック" pitchFamily="-65" charset="-128"/>
                <a:cs typeface="ＭＳ Ｐゴシック" pitchFamily="-65" charset="-128"/>
              </a:rPr>
              <a:t>την 1</a:t>
            </a:r>
            <a:r>
              <a:rPr lang="el-GR" sz="1400" baseline="30000" dirty="0">
                <a:solidFill>
                  <a:schemeClr val="tx1">
                    <a:lumMod val="95000"/>
                    <a:lumOff val="5000"/>
                  </a:schemeClr>
                </a:solidFill>
                <a:latin typeface="+mn-lt"/>
                <a:ea typeface="ＭＳ Ｐゴシック" pitchFamily="-65" charset="-128"/>
                <a:cs typeface="ＭＳ Ｐゴシック" pitchFamily="-65" charset="-128"/>
              </a:rPr>
              <a:t>η</a:t>
            </a:r>
            <a:r>
              <a:rPr lang="el-GR" sz="1400" dirty="0">
                <a:solidFill>
                  <a:schemeClr val="tx1">
                    <a:lumMod val="95000"/>
                    <a:lumOff val="5000"/>
                  </a:schemeClr>
                </a:solidFill>
                <a:latin typeface="+mn-lt"/>
                <a:ea typeface="ＭＳ Ｐゴシック" pitchFamily="-65" charset="-128"/>
                <a:cs typeface="ＭＳ Ｐゴシック" pitchFamily="-65" charset="-128"/>
              </a:rPr>
              <a:t> Φεβρουαρίου</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4 (d4) :  </a:t>
            </a:r>
            <a:r>
              <a:rPr lang="el-GR" sz="1400" dirty="0">
                <a:solidFill>
                  <a:schemeClr val="tx1">
                    <a:lumMod val="95000"/>
                    <a:lumOff val="5000"/>
                  </a:schemeClr>
                </a:solidFill>
                <a:latin typeface="+mn-lt"/>
                <a:ea typeface="ＭＳ Ｐゴシック" pitchFamily="-65" charset="-128"/>
                <a:cs typeface="ＭＳ Ｐゴシック" pitchFamily="-65" charset="-128"/>
              </a:rPr>
              <a:t>Οι μαθητές των Ιωαννίνων αρίστευσαν στις εξετάσεις για την εισαγωγή  στα Πανεπιστήμια</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5 (d5): </a:t>
            </a:r>
            <a:r>
              <a:rPr lang="el-GR" sz="1400" dirty="0">
                <a:solidFill>
                  <a:schemeClr val="tx1">
                    <a:lumMod val="95000"/>
                    <a:lumOff val="5000"/>
                  </a:schemeClr>
                </a:solidFill>
                <a:latin typeface="+mn-lt"/>
                <a:ea typeface="ＭＳ Ｐゴシック" pitchFamily="-65" charset="-128"/>
                <a:cs typeface="ＭＳ Ｐゴシック" pitchFamily="-65" charset="-128"/>
              </a:rPr>
              <a:t>Το 2017 ιδρύθηκε Πολυτεχνική Σχολή στο ΠΙ</a:t>
            </a:r>
            <a:r>
              <a:rPr lang="en-US" sz="1400" dirty="0">
                <a:solidFill>
                  <a:schemeClr val="tx1">
                    <a:lumMod val="95000"/>
                    <a:lumOff val="5000"/>
                  </a:schemeClr>
                </a:solidFill>
                <a:latin typeface="+mn-lt"/>
                <a:ea typeface="ＭＳ Ｐゴシック" pitchFamily="-65" charset="-128"/>
                <a:cs typeface="ＭＳ Ｐゴシック" pitchFamily="-65" charset="-128"/>
              </a:rPr>
              <a:t>. </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endParaRPr lang="el-GR" sz="1400" dirty="0">
              <a:solidFill>
                <a:schemeClr val="tx1">
                  <a:lumMod val="95000"/>
                  <a:lumOff val="5000"/>
                </a:schemeClr>
              </a:solidFill>
              <a:latin typeface="+mn-lt"/>
              <a:ea typeface="ＭＳ Ｐゴシック" pitchFamily="-65" charset="-128"/>
              <a:cs typeface="ＭＳ Ｐゴシック" pitchFamily="-65" charset="-128"/>
            </a:endParaRPr>
          </a:p>
        </p:txBody>
      </p:sp>
      <p:sp>
        <p:nvSpPr>
          <p:cNvPr id="4" name="Text Box 1028"/>
          <p:cNvSpPr txBox="1">
            <a:spLocks noChangeArrowheads="1"/>
          </p:cNvSpPr>
          <p:nvPr/>
        </p:nvSpPr>
        <p:spPr bwMode="auto">
          <a:xfrm>
            <a:off x="2411760" y="828001"/>
            <a:ext cx="4680520" cy="584775"/>
          </a:xfrm>
          <a:prstGeom prst="rect">
            <a:avLst/>
          </a:prstGeom>
          <a:noFill/>
          <a:ln w="9525">
            <a:noFill/>
            <a:miter lim="800000"/>
            <a:headEnd/>
            <a:tailEnd/>
          </a:ln>
          <a:effectLst/>
        </p:spPr>
        <p:txBody>
          <a:bodyPr wrap="square">
            <a:spAutoFit/>
          </a:bodyPr>
          <a:lstStyle/>
          <a:p>
            <a:r>
              <a:rPr lang="el-GR" sz="3200" dirty="0">
                <a:solidFill>
                  <a:schemeClr val="accent2">
                    <a:lumMod val="75000"/>
                  </a:schemeClr>
                </a:solidFill>
                <a:latin typeface="+mn-lt"/>
              </a:rPr>
              <a:t>Ακολουθία εγγράφων</a:t>
            </a:r>
          </a:p>
        </p:txBody>
      </p:sp>
      <p:cxnSp>
        <p:nvCxnSpPr>
          <p:cNvPr id="6" name="Straight Arrow Connector 5"/>
          <p:cNvCxnSpPr/>
          <p:nvPr/>
        </p:nvCxnSpPr>
        <p:spPr>
          <a:xfrm>
            <a:off x="3851920" y="3717032"/>
            <a:ext cx="0" cy="86409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043608" y="4797152"/>
            <a:ext cx="6336704" cy="461665"/>
          </a:xfrm>
          <a:prstGeom prst="rect">
            <a:avLst/>
          </a:prstGeom>
          <a:noFill/>
        </p:spPr>
        <p:txBody>
          <a:bodyPr wrap="square" rtlCol="0">
            <a:spAutoFit/>
          </a:bodyPr>
          <a:lstStyle/>
          <a:p>
            <a:r>
              <a:rPr lang="el-GR" dirty="0">
                <a:solidFill>
                  <a:schemeClr val="tx1"/>
                </a:solidFill>
                <a:latin typeface="+mn-lt"/>
              </a:rPr>
              <a:t>Τους όρους που θα εισάγουμε στο ευρετήριο</a:t>
            </a:r>
          </a:p>
        </p:txBody>
      </p:sp>
    </p:spTree>
    <p:extLst>
      <p:ext uri="{BB962C8B-B14F-4D97-AF65-F5344CB8AC3E}">
        <p14:creationId xmlns:p14="http://schemas.microsoft.com/office/powerpoint/2010/main" val="57115305"/>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050"/>
          <p:cNvSpPr>
            <a:spLocks noGrp="1" noChangeArrowheads="1"/>
          </p:cNvSpPr>
          <p:nvPr>
            <p:ph type="title"/>
          </p:nvPr>
        </p:nvSpPr>
        <p:spPr>
          <a:xfrm>
            <a:off x="395536" y="30976"/>
            <a:ext cx="7886700" cy="453576"/>
          </a:xfrm>
        </p:spPr>
        <p:txBody>
          <a:bodyPr>
            <a:normAutofit fontScale="90000"/>
          </a:bodyPr>
          <a:lstStyle/>
          <a:p>
            <a:pPr algn="ctr" eaLnBrk="1" hangingPunct="1"/>
            <a:r>
              <a:rPr lang="en-US" dirty="0">
                <a:solidFill>
                  <a:schemeClr val="accent2">
                    <a:lumMod val="75000"/>
                  </a:schemeClr>
                </a:solidFill>
                <a:ea typeface="ＭＳ Ｐゴシック" pitchFamily="34" charset="-128"/>
              </a:rPr>
              <a:t>Tokenization</a:t>
            </a:r>
            <a:r>
              <a:rPr lang="el-GR" dirty="0">
                <a:solidFill>
                  <a:schemeClr val="accent2">
                    <a:lumMod val="75000"/>
                  </a:schemeClr>
                </a:solidFill>
                <a:ea typeface="ＭＳ Ｐゴシック" pitchFamily="34" charset="-128"/>
              </a:rPr>
              <a:t>: Θέματα</a:t>
            </a:r>
            <a:endParaRPr lang="en-US" dirty="0">
              <a:solidFill>
                <a:schemeClr val="accent2">
                  <a:lumMod val="75000"/>
                </a:schemeClr>
              </a:solidFill>
              <a:ea typeface="ＭＳ Ｐゴシック" pitchFamily="34" charset="-128"/>
            </a:endParaRPr>
          </a:p>
        </p:txBody>
      </p:sp>
      <p:sp>
        <p:nvSpPr>
          <p:cNvPr id="27651" name="Rectangle 2051"/>
          <p:cNvSpPr>
            <a:spLocks noGrp="1" noChangeArrowheads="1"/>
          </p:cNvSpPr>
          <p:nvPr>
            <p:ph idx="1"/>
          </p:nvPr>
        </p:nvSpPr>
        <p:spPr>
          <a:xfrm>
            <a:off x="308269" y="737057"/>
            <a:ext cx="8147248" cy="963751"/>
          </a:xfrm>
        </p:spPr>
        <p:txBody>
          <a:bodyPr/>
          <a:lstStyle/>
          <a:p>
            <a:pPr lvl="1" eaLnBrk="1" hangingPunct="1"/>
            <a:r>
              <a:rPr lang="el-GR" sz="2000" dirty="0">
                <a:ea typeface="ＭＳ Ｐゴシック" pitchFamily="34" charset="-128"/>
              </a:rPr>
              <a:t>Αγγλικά: απόστροφος (σύντμηση και  γενική κτητική)</a:t>
            </a:r>
          </a:p>
          <a:p>
            <a:pPr lvl="2" eaLnBrk="1" hangingPunct="1"/>
            <a:r>
              <a:rPr lang="en-US" b="1" i="1" dirty="0">
                <a:ea typeface="ＭＳ Ｐゴシック" pitchFamily="34" charset="-128"/>
              </a:rPr>
              <a:t>Finland’s capital </a:t>
            </a:r>
            <a:r>
              <a:rPr lang="en-US" b="1" i="1" dirty="0">
                <a:ea typeface="ＭＳ Ｐゴシック" pitchFamily="34" charset="-128"/>
                <a:sym typeface="Symbol" pitchFamily="18" charset="2"/>
              </a:rPr>
              <a:t>  Finland? </a:t>
            </a:r>
            <a:r>
              <a:rPr lang="en-US" b="1" i="1" dirty="0" err="1">
                <a:ea typeface="ＭＳ Ｐゴシック" pitchFamily="34" charset="-128"/>
                <a:sym typeface="Symbol" pitchFamily="18" charset="2"/>
              </a:rPr>
              <a:t>Finlands</a:t>
            </a:r>
            <a:r>
              <a:rPr lang="en-US" b="1" i="1" dirty="0">
                <a:ea typeface="ＭＳ Ｐゴシック" pitchFamily="34" charset="-128"/>
                <a:sym typeface="Symbol" pitchFamily="18" charset="2"/>
              </a:rPr>
              <a:t>? Finland’s?</a:t>
            </a:r>
          </a:p>
          <a:p>
            <a:pPr lvl="2" eaLnBrk="1" hangingPunct="1"/>
            <a:r>
              <a:rPr lang="en-US" b="1" i="1" dirty="0">
                <a:ea typeface="ＭＳ Ｐゴシック" pitchFamily="34" charset="-128"/>
                <a:sym typeface="Symbol" pitchFamily="18" charset="2"/>
              </a:rPr>
              <a:t>Mr. O’ Neill thinks that the boys’ stories about Chile’s capital aren’t amusing</a:t>
            </a:r>
          </a:p>
        </p:txBody>
      </p:sp>
      <p:sp>
        <p:nvSpPr>
          <p:cNvPr id="27653" name="Slide Number Placeholder 4"/>
          <p:cNvSpPr>
            <a:spLocks noGrp="1"/>
          </p:cNvSpPr>
          <p:nvPr>
            <p:ph type="sldNum" sz="quarter" idx="12"/>
          </p:nvPr>
        </p:nvSpPr>
        <p:spPr bwMode="auto">
          <a:noFill/>
          <a:ln>
            <a:miter lim="800000"/>
            <a:headEnd/>
            <a:tailEnd/>
          </a:ln>
        </p:spPr>
        <p:txBody>
          <a:bodyPr/>
          <a:lstStyle/>
          <a:p>
            <a:fld id="{722C26AF-7912-4A79-A0A2-27C6EDC19050}" type="slidenum">
              <a:rPr lang="en-US"/>
              <a:pPr/>
              <a:t>18</a:t>
            </a:fld>
            <a:endParaRPr lang="en-US" dirty="0"/>
          </a:p>
        </p:txBody>
      </p:sp>
      <p:sp>
        <p:nvSpPr>
          <p:cNvPr id="27652" name="TextBox 4"/>
          <p:cNvSpPr txBox="1">
            <a:spLocks noChangeArrowheads="1"/>
          </p:cNvSpPr>
          <p:nvPr/>
        </p:nvSpPr>
        <p:spPr bwMode="auto">
          <a:xfrm>
            <a:off x="7620000" y="-33546"/>
            <a:ext cx="116878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1700808"/>
            <a:ext cx="1728192" cy="18763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20878" y="1877619"/>
            <a:ext cx="1636015" cy="16944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721396" y="4521909"/>
            <a:ext cx="7560840" cy="1077218"/>
          </a:xfrm>
          <a:prstGeom prst="rect">
            <a:avLst/>
          </a:prstGeom>
          <a:noFill/>
        </p:spPr>
        <p:txBody>
          <a:bodyPr wrap="square" rtlCol="0">
            <a:spAutoFit/>
          </a:bodyPr>
          <a:lstStyle/>
          <a:p>
            <a:pPr marL="342900" indent="-342900">
              <a:buFont typeface="Wingdings" panose="05000000000000000000" pitchFamily="2" charset="2"/>
              <a:buChar char="§"/>
            </a:pPr>
            <a:r>
              <a:rPr lang="el-GR" i="1" dirty="0">
                <a:solidFill>
                  <a:schemeClr val="tx2">
                    <a:lumMod val="75000"/>
                  </a:schemeClr>
                </a:solidFill>
                <a:latin typeface="+mn-lt"/>
                <a:ea typeface="ＭＳ Ｐゴシック" pitchFamily="34" charset="-128"/>
              </a:rPr>
              <a:t>καθορίζουν ποιες </a:t>
            </a:r>
            <a:r>
              <a:rPr lang="en-US" i="1" dirty="0">
                <a:solidFill>
                  <a:schemeClr val="tx2">
                    <a:lumMod val="75000"/>
                  </a:schemeClr>
                </a:solidFill>
                <a:latin typeface="+mn-lt"/>
                <a:ea typeface="ＭＳ Ｐゴシック" pitchFamily="34" charset="-128"/>
              </a:rPr>
              <a:t>Boolean </a:t>
            </a:r>
            <a:r>
              <a:rPr lang="el-GR" i="1" dirty="0">
                <a:solidFill>
                  <a:schemeClr val="tx2">
                    <a:lumMod val="75000"/>
                  </a:schemeClr>
                </a:solidFill>
                <a:latin typeface="+mn-lt"/>
                <a:ea typeface="ＭＳ Ｐゴシック" pitchFamily="34" charset="-128"/>
              </a:rPr>
              <a:t>ερωτήσεις θα απαντούν</a:t>
            </a:r>
          </a:p>
          <a:p>
            <a:pPr algn="ctr"/>
            <a:r>
              <a:rPr lang="el-GR" sz="1600" i="1" dirty="0">
                <a:solidFill>
                  <a:schemeClr val="tx1"/>
                </a:solidFill>
                <a:latin typeface="+mn-lt"/>
                <a:ea typeface="ＭＳ Ｐゴシック" pitchFamily="34" charset="-128"/>
              </a:rPr>
              <a:t>Πχ </a:t>
            </a:r>
            <a:r>
              <a:rPr lang="en-US" sz="1600" i="1" dirty="0" err="1">
                <a:solidFill>
                  <a:schemeClr val="tx1"/>
                </a:solidFill>
              </a:rPr>
              <a:t>neill</a:t>
            </a:r>
            <a:r>
              <a:rPr lang="el-GR" sz="1600" i="1" dirty="0">
                <a:solidFill>
                  <a:schemeClr val="tx1"/>
                </a:solidFill>
              </a:rPr>
              <a:t> </a:t>
            </a:r>
            <a:r>
              <a:rPr lang="en-US" sz="1600" i="1" dirty="0">
                <a:solidFill>
                  <a:schemeClr val="tx1"/>
                </a:solidFill>
              </a:rPr>
              <a:t>AND capital</a:t>
            </a:r>
            <a:r>
              <a:rPr lang="el-GR" sz="1600" i="1" dirty="0">
                <a:solidFill>
                  <a:schemeClr val="tx1"/>
                </a:solidFill>
              </a:rPr>
              <a:t>, </a:t>
            </a:r>
            <a:r>
              <a:rPr lang="en-US" sz="1600" i="1" dirty="0" err="1">
                <a:solidFill>
                  <a:schemeClr val="tx1"/>
                </a:solidFill>
              </a:rPr>
              <a:t>o’neill</a:t>
            </a:r>
            <a:r>
              <a:rPr lang="en-US" sz="1600" i="1" dirty="0">
                <a:solidFill>
                  <a:schemeClr val="tx1"/>
                </a:solidFill>
              </a:rPr>
              <a:t> AND capital</a:t>
            </a:r>
            <a:endParaRPr lang="el-GR" sz="1600" i="1" dirty="0">
              <a:solidFill>
                <a:schemeClr val="tx1"/>
              </a:solidFill>
              <a:latin typeface="+mn-lt"/>
              <a:ea typeface="ＭＳ Ｐゴシック" pitchFamily="34" charset="-128"/>
            </a:endParaRPr>
          </a:p>
          <a:p>
            <a:r>
              <a:rPr lang="el-GR" i="1" dirty="0">
                <a:solidFill>
                  <a:srgbClr val="FF0000"/>
                </a:solidFill>
                <a:latin typeface="+mn-lt"/>
                <a:ea typeface="ＭＳ Ｐゴシック" pitchFamily="34" charset="-128"/>
              </a:rPr>
              <a:t>Την ίδια πολιτική και στην ερώτηση και στο κείμενο</a:t>
            </a:r>
            <a:r>
              <a:rPr lang="en-US" i="1" dirty="0">
                <a:solidFill>
                  <a:srgbClr val="FF0000"/>
                </a:solidFill>
                <a:latin typeface="+mn-lt"/>
                <a:ea typeface="ＭＳ Ｐゴシック" pitchFamily="34" charset="-128"/>
              </a:rPr>
              <a:t> </a:t>
            </a:r>
          </a:p>
        </p:txBody>
      </p:sp>
    </p:spTree>
    <p:extLst>
      <p:ext uri="{BB962C8B-B14F-4D97-AF65-F5344CB8AC3E}">
        <p14:creationId xmlns:p14="http://schemas.microsoft.com/office/powerpoint/2010/main" val="14292052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050"/>
          <p:cNvSpPr>
            <a:spLocks noGrp="1" noChangeArrowheads="1"/>
          </p:cNvSpPr>
          <p:nvPr>
            <p:ph type="title"/>
          </p:nvPr>
        </p:nvSpPr>
        <p:spPr>
          <a:xfrm>
            <a:off x="745287" y="119259"/>
            <a:ext cx="7886700" cy="501430"/>
          </a:xfrm>
        </p:spPr>
        <p:txBody>
          <a:bodyPr>
            <a:normAutofit fontScale="90000"/>
          </a:bodyPr>
          <a:lstStyle/>
          <a:p>
            <a:pPr algn="ctr" eaLnBrk="1" hangingPunct="1"/>
            <a:r>
              <a:rPr lang="en-US" dirty="0">
                <a:solidFill>
                  <a:schemeClr val="accent2">
                    <a:lumMod val="75000"/>
                  </a:schemeClr>
                </a:solidFill>
                <a:ea typeface="ＭＳ Ｐゴシック" pitchFamily="34" charset="-128"/>
              </a:rPr>
              <a:t>Tokenization</a:t>
            </a:r>
            <a:r>
              <a:rPr lang="el-GR" dirty="0">
                <a:solidFill>
                  <a:schemeClr val="accent2">
                    <a:lumMod val="75000"/>
                  </a:schemeClr>
                </a:solidFill>
                <a:ea typeface="ＭＳ Ｐゴシック" pitchFamily="34" charset="-128"/>
              </a:rPr>
              <a:t>: Θέματα</a:t>
            </a:r>
            <a:endParaRPr lang="en-US" dirty="0">
              <a:solidFill>
                <a:schemeClr val="accent2">
                  <a:lumMod val="75000"/>
                </a:schemeClr>
              </a:solidFill>
              <a:ea typeface="ＭＳ Ｐゴシック" pitchFamily="34" charset="-128"/>
            </a:endParaRPr>
          </a:p>
        </p:txBody>
      </p:sp>
      <p:sp>
        <p:nvSpPr>
          <p:cNvPr id="27651" name="Rectangle 2051"/>
          <p:cNvSpPr>
            <a:spLocks noGrp="1" noChangeArrowheads="1"/>
          </p:cNvSpPr>
          <p:nvPr>
            <p:ph idx="1"/>
          </p:nvPr>
        </p:nvSpPr>
        <p:spPr>
          <a:xfrm>
            <a:off x="174443" y="815586"/>
            <a:ext cx="8147248" cy="2116832"/>
          </a:xfrm>
        </p:spPr>
        <p:txBody>
          <a:bodyPr>
            <a:noAutofit/>
          </a:bodyPr>
          <a:lstStyle/>
          <a:p>
            <a:pPr lvl="1" eaLnBrk="1" hangingPunct="1"/>
            <a:r>
              <a:rPr lang="el-GR" sz="1600" dirty="0">
                <a:solidFill>
                  <a:schemeClr val="accent2">
                    <a:lumMod val="75000"/>
                  </a:schemeClr>
                </a:solidFill>
                <a:ea typeface="ＭＳ Ｐゴシック" pitchFamily="34" charset="-128"/>
                <a:sym typeface="Symbol" pitchFamily="18" charset="2"/>
              </a:rPr>
              <a:t>Ενωτικό </a:t>
            </a:r>
            <a:r>
              <a:rPr lang="en-US" sz="1600" dirty="0">
                <a:solidFill>
                  <a:schemeClr val="accent2">
                    <a:lumMod val="75000"/>
                  </a:schemeClr>
                </a:solidFill>
                <a:ea typeface="ＭＳ Ｐゴシック" pitchFamily="34" charset="-128"/>
                <a:sym typeface="Symbol" pitchFamily="18" charset="2"/>
              </a:rPr>
              <a:t>(hyphen)</a:t>
            </a:r>
            <a:r>
              <a:rPr lang="el-GR" sz="1600" dirty="0">
                <a:solidFill>
                  <a:schemeClr val="accent2">
                    <a:lumMod val="75000"/>
                  </a:schemeClr>
                </a:solidFill>
                <a:ea typeface="ＭＳ Ｐゴシック" pitchFamily="34" charset="-128"/>
                <a:sym typeface="Symbol" pitchFamily="18" charset="2"/>
              </a:rPr>
              <a:t>: </a:t>
            </a:r>
          </a:p>
          <a:p>
            <a:pPr lvl="2" eaLnBrk="1" hangingPunct="1"/>
            <a:r>
              <a:rPr lang="el-GR" sz="1600" dirty="0">
                <a:ea typeface="ＭＳ Ｐゴシック" pitchFamily="34" charset="-128"/>
                <a:sym typeface="Symbol" pitchFamily="18" charset="2"/>
              </a:rPr>
              <a:t>(συνένωση λέξεων ως επωνυμίες) </a:t>
            </a:r>
            <a:r>
              <a:rPr lang="en-US" sz="1600" b="1" i="1" dirty="0">
                <a:ea typeface="ＭＳ Ｐゴシック" pitchFamily="34" charset="-128"/>
                <a:sym typeface="Symbol" pitchFamily="18" charset="2"/>
              </a:rPr>
              <a:t>Hewlett-Packard   Hewlett </a:t>
            </a:r>
            <a:r>
              <a:rPr lang="el-GR" sz="1600" dirty="0">
                <a:ea typeface="ＭＳ Ｐゴシック" pitchFamily="34" charset="-128"/>
                <a:sym typeface="Symbol" pitchFamily="18" charset="2"/>
              </a:rPr>
              <a:t>και </a:t>
            </a:r>
            <a:r>
              <a:rPr lang="en-US" sz="1600" b="1" i="1" dirty="0">
                <a:ea typeface="ＭＳ Ｐゴシック" pitchFamily="34" charset="-128"/>
                <a:sym typeface="Symbol" pitchFamily="18" charset="2"/>
              </a:rPr>
              <a:t>Packard</a:t>
            </a:r>
            <a:r>
              <a:rPr lang="en-US" sz="1600" dirty="0">
                <a:ea typeface="ＭＳ Ｐゴシック" pitchFamily="34" charset="-128"/>
                <a:sym typeface="Symbol" pitchFamily="18" charset="2"/>
              </a:rPr>
              <a:t> </a:t>
            </a:r>
            <a:r>
              <a:rPr lang="el-GR" sz="1600" dirty="0">
                <a:ea typeface="ＭＳ Ｐゴシック" pitchFamily="34" charset="-128"/>
                <a:sym typeface="Symbol" pitchFamily="18" charset="2"/>
              </a:rPr>
              <a:t>ως δύο </a:t>
            </a:r>
            <a:r>
              <a:rPr lang="en-US" sz="1600" dirty="0">
                <a:ea typeface="ＭＳ Ｐゴシック" pitchFamily="34" charset="-128"/>
                <a:sym typeface="Symbol" pitchFamily="18" charset="2"/>
              </a:rPr>
              <a:t>tokens</a:t>
            </a:r>
            <a:r>
              <a:rPr lang="el-GR" sz="1600" dirty="0">
                <a:ea typeface="ＭＳ Ｐゴシック" pitchFamily="34" charset="-128"/>
                <a:sym typeface="Symbol" pitchFamily="18" charset="2"/>
              </a:rPr>
              <a:t> </a:t>
            </a:r>
            <a:r>
              <a:rPr lang="en-US" sz="1600" dirty="0">
                <a:ea typeface="ＭＳ Ｐゴシック" pitchFamily="34" charset="-128"/>
                <a:sym typeface="Symbol" pitchFamily="18" charset="2"/>
              </a:rPr>
              <a:t>?</a:t>
            </a:r>
          </a:p>
          <a:p>
            <a:pPr lvl="2" eaLnBrk="1" hangingPunct="1"/>
            <a:r>
              <a:rPr lang="el-GR" sz="1600" dirty="0">
                <a:ea typeface="ＭＳ Ｐゴシック" pitchFamily="34" charset="-128"/>
              </a:rPr>
              <a:t>(ομαδοποίηση λέξεων)  </a:t>
            </a:r>
            <a:r>
              <a:rPr lang="en-US" sz="1600" b="1" i="1" dirty="0">
                <a:ea typeface="ＭＳ Ｐゴシック" pitchFamily="34" charset="-128"/>
              </a:rPr>
              <a:t>state-of-the-art</a:t>
            </a:r>
            <a:r>
              <a:rPr lang="el-GR" sz="1600" dirty="0">
                <a:ea typeface="ＭＳ Ｐゴシック" pitchFamily="34" charset="-128"/>
              </a:rPr>
              <a:t> ή </a:t>
            </a:r>
            <a:r>
              <a:rPr lang="en-US" sz="1600" b="1" i="1" dirty="0">
                <a:ea typeface="ＭＳ Ｐゴシック" pitchFamily="34" charset="-128"/>
              </a:rPr>
              <a:t>the-hold-him-back-and-drag-him-away maneuver  </a:t>
            </a:r>
            <a:r>
              <a:rPr lang="en-US" sz="1600" dirty="0">
                <a:ea typeface="ＭＳ Ｐゴシック" pitchFamily="34" charset="-128"/>
              </a:rPr>
              <a:t>(</a:t>
            </a:r>
            <a:r>
              <a:rPr lang="el-GR" sz="1600" dirty="0">
                <a:ea typeface="ＭＳ Ｐゴシック" pitchFamily="34" charset="-128"/>
              </a:rPr>
              <a:t>να διασπάσουμε την ακολουθία;) </a:t>
            </a:r>
            <a:r>
              <a:rPr lang="en-US" sz="1600" dirty="0">
                <a:ea typeface="ＭＳ Ｐゴシック" pitchFamily="34" charset="-128"/>
              </a:rPr>
              <a:t> </a:t>
            </a:r>
          </a:p>
          <a:p>
            <a:pPr lvl="2" eaLnBrk="1" hangingPunct="1"/>
            <a:r>
              <a:rPr lang="en-US" sz="1600" dirty="0">
                <a:ea typeface="ＭＳ Ｐゴシック" pitchFamily="34" charset="-128"/>
                <a:sym typeface="Symbol" pitchFamily="18" charset="2"/>
              </a:rPr>
              <a:t>(</a:t>
            </a:r>
            <a:r>
              <a:rPr lang="el-GR" sz="1600" dirty="0">
                <a:ea typeface="ＭＳ Ｐゴシック" pitchFamily="34" charset="-128"/>
                <a:sym typeface="Symbol" pitchFamily="18" charset="2"/>
              </a:rPr>
              <a:t>χωρισμός φωνηέντων)  </a:t>
            </a:r>
            <a:r>
              <a:rPr lang="en-US" sz="1600" b="1" i="1" dirty="0">
                <a:ea typeface="ＭＳ Ｐゴシック" pitchFamily="34" charset="-128"/>
                <a:sym typeface="Symbol" pitchFamily="18" charset="2"/>
              </a:rPr>
              <a:t>co-education </a:t>
            </a:r>
            <a:r>
              <a:rPr lang="en-US" sz="1600" dirty="0">
                <a:ea typeface="ＭＳ Ｐゴシック" pitchFamily="34" charset="-128"/>
                <a:sym typeface="Symbol" pitchFamily="18" charset="2"/>
              </a:rPr>
              <a:t>(</a:t>
            </a:r>
            <a:r>
              <a:rPr lang="el-GR" sz="1600" dirty="0">
                <a:ea typeface="ＭＳ Ｐゴシック" pitchFamily="34" charset="-128"/>
                <a:sym typeface="Symbol" pitchFamily="18" charset="2"/>
              </a:rPr>
              <a:t>ως μια λέξη;)</a:t>
            </a:r>
            <a:endParaRPr lang="en-US" sz="1600" dirty="0">
              <a:ea typeface="ＭＳ Ｐゴシック" pitchFamily="34" charset="-128"/>
              <a:sym typeface="Symbol" pitchFamily="18" charset="2"/>
            </a:endParaRPr>
          </a:p>
          <a:p>
            <a:pPr lvl="2" eaLnBrk="1" hangingPunct="1"/>
            <a:r>
              <a:rPr lang="en-US" sz="1600" b="1" i="1" dirty="0">
                <a:ea typeface="ＭＳ Ｐゴシック" pitchFamily="34" charset="-128"/>
                <a:sym typeface="Symbol" pitchFamily="18" charset="2"/>
              </a:rPr>
              <a:t>lowercase, lower-case, lower case ?</a:t>
            </a:r>
            <a:endParaRPr lang="el-GR" sz="1600" b="1" i="1" dirty="0">
              <a:ea typeface="ＭＳ Ｐゴシック" pitchFamily="34" charset="-128"/>
              <a:sym typeface="Symbol" pitchFamily="18" charset="2"/>
            </a:endParaRPr>
          </a:p>
          <a:p>
            <a:pPr marL="685800" lvl="2" indent="0" eaLnBrk="1" hangingPunct="1">
              <a:buNone/>
            </a:pPr>
            <a:r>
              <a:rPr lang="el-GR" sz="1600" i="1" dirty="0">
                <a:ea typeface="ＭＳ Ｐゴシック" pitchFamily="34" charset="-128"/>
                <a:sym typeface="Symbol" pitchFamily="18" charset="2"/>
              </a:rPr>
              <a:t>(ως πρόβλημα ταξινόμησης, απλοί </a:t>
            </a:r>
            <a:r>
              <a:rPr lang="el-GR" sz="1600" i="1" dirty="0" err="1">
                <a:ea typeface="ＭＳ Ｐゴシック" pitchFamily="34" charset="-128"/>
                <a:sym typeface="Symbol" pitchFamily="18" charset="2"/>
              </a:rPr>
              <a:t>ευριστικοί</a:t>
            </a:r>
            <a:r>
              <a:rPr lang="el-GR" sz="1600" i="1" dirty="0">
                <a:ea typeface="ＭＳ Ｐゴシック" pitchFamily="34" charset="-128"/>
                <a:sym typeface="Symbol" pitchFamily="18" charset="2"/>
              </a:rPr>
              <a:t> κανόνες, </a:t>
            </a:r>
            <a:r>
              <a:rPr lang="el-GR" sz="1600" i="1" dirty="0" err="1">
                <a:ea typeface="ＭＳ Ｐゴシック" pitchFamily="34" charset="-128"/>
                <a:sym typeface="Symbol" pitchFamily="18" charset="2"/>
              </a:rPr>
              <a:t>κλπ</a:t>
            </a:r>
            <a:r>
              <a:rPr lang="el-GR" sz="1600" i="1" dirty="0">
                <a:ea typeface="ＭＳ Ｐゴシック" pitchFamily="34" charset="-128"/>
                <a:sym typeface="Symbol" pitchFamily="18" charset="2"/>
              </a:rPr>
              <a:t>)</a:t>
            </a:r>
            <a:endParaRPr lang="en-US" sz="1600" i="1" dirty="0">
              <a:ea typeface="ＭＳ Ｐゴシック" pitchFamily="34" charset="-128"/>
              <a:sym typeface="Symbol" pitchFamily="18" charset="2"/>
            </a:endParaRPr>
          </a:p>
          <a:p>
            <a:pPr lvl="1" eaLnBrk="1" hangingPunct="1"/>
            <a:r>
              <a:rPr lang="el-GR" sz="1600" dirty="0">
                <a:solidFill>
                  <a:schemeClr val="accent2">
                    <a:lumMod val="75000"/>
                  </a:schemeClr>
                </a:solidFill>
                <a:ea typeface="ＭＳ Ｐゴシック" pitchFamily="34" charset="-128"/>
                <a:sym typeface="Symbol" pitchFamily="18" charset="2"/>
              </a:rPr>
              <a:t>Διάσπαση</a:t>
            </a:r>
            <a:r>
              <a:rPr lang="el-GR" sz="1600" b="1" i="1" dirty="0">
                <a:solidFill>
                  <a:schemeClr val="accent2">
                    <a:lumMod val="75000"/>
                  </a:schemeClr>
                </a:solidFill>
                <a:ea typeface="ＭＳ Ｐゴシック" pitchFamily="34" charset="-128"/>
                <a:sym typeface="Symbol" pitchFamily="18" charset="2"/>
              </a:rPr>
              <a:t> </a:t>
            </a:r>
            <a:r>
              <a:rPr lang="el-GR" sz="1600" dirty="0">
                <a:solidFill>
                  <a:schemeClr val="accent2">
                    <a:lumMod val="75000"/>
                  </a:schemeClr>
                </a:solidFill>
                <a:ea typeface="ＭＳ Ｐゴシック" pitchFamily="34" charset="-128"/>
                <a:sym typeface="Symbol" pitchFamily="18" charset="2"/>
              </a:rPr>
              <a:t>στο κενό σύμβολο </a:t>
            </a:r>
          </a:p>
          <a:p>
            <a:pPr lvl="2" eaLnBrk="1" hangingPunct="1"/>
            <a:r>
              <a:rPr lang="en-US" sz="1600" b="1" i="1" dirty="0">
                <a:ea typeface="ＭＳ Ｐゴシック" pitchFamily="34" charset="-128"/>
                <a:sym typeface="Symbol" pitchFamily="18" charset="2"/>
              </a:rPr>
              <a:t>San Francisco, Los Angeles </a:t>
            </a:r>
            <a:r>
              <a:rPr lang="el-GR" sz="1600" b="1" i="1" dirty="0">
                <a:ea typeface="ＭＳ Ｐゴシック" pitchFamily="34" charset="-128"/>
                <a:sym typeface="Symbol" pitchFamily="18" charset="2"/>
              </a:rPr>
              <a:t> </a:t>
            </a:r>
            <a:r>
              <a:rPr lang="en-US" sz="1600" b="1" i="1" dirty="0">
                <a:ea typeface="ＭＳ Ｐゴシック" pitchFamily="34" charset="-128"/>
                <a:sym typeface="Symbol" pitchFamily="18" charset="2"/>
              </a:rPr>
              <a:t>York University </a:t>
            </a:r>
            <a:r>
              <a:rPr lang="en-US" sz="1600" b="1" i="1" dirty="0" err="1">
                <a:ea typeface="ＭＳ Ｐゴシック" pitchFamily="34" charset="-128"/>
                <a:sym typeface="Symbol" pitchFamily="18" charset="2"/>
              </a:rPr>
              <a:t>vs</a:t>
            </a:r>
            <a:r>
              <a:rPr lang="en-US" sz="1600" b="1" i="1" dirty="0">
                <a:ea typeface="ＭＳ Ｐゴシック" pitchFamily="34" charset="-128"/>
                <a:sym typeface="Symbol" pitchFamily="18" charset="2"/>
              </a:rPr>
              <a:t> New York University </a:t>
            </a:r>
            <a:r>
              <a:rPr lang="en-US" sz="1600" dirty="0">
                <a:ea typeface="ＭＳ Ｐゴシック" pitchFamily="34" charset="-128"/>
                <a:sym typeface="Symbol" pitchFamily="18" charset="2"/>
              </a:rPr>
              <a:t>(</a:t>
            </a:r>
            <a:r>
              <a:rPr lang="el-GR" sz="1600" dirty="0">
                <a:ea typeface="ＭＳ Ｐゴシック" pitchFamily="34" charset="-128"/>
                <a:sym typeface="Symbol" pitchFamily="18" charset="2"/>
              </a:rPr>
              <a:t>διάσπαση ονομάτων) αλλά πως μπορούμε να το καταλάβουμε; </a:t>
            </a:r>
          </a:p>
          <a:p>
            <a:pPr lvl="2" eaLnBrk="1" hangingPunct="1"/>
            <a:r>
              <a:rPr lang="el-GR" sz="1600" dirty="0">
                <a:ea typeface="ＭＳ Ｐゴシック" pitchFamily="34" charset="-128"/>
                <a:sym typeface="Symbol" pitchFamily="18" charset="2"/>
              </a:rPr>
              <a:t>Συχνά και τα δύο </a:t>
            </a:r>
            <a:r>
              <a:rPr lang="en-US" sz="1600" b="1" i="1" dirty="0">
                <a:ea typeface="ＭＳ Ｐゴシック" pitchFamily="34" charset="-128"/>
                <a:sym typeface="Symbol" pitchFamily="18" charset="2"/>
              </a:rPr>
              <a:t>white space</a:t>
            </a:r>
            <a:r>
              <a:rPr lang="el-GR" sz="1600" b="1" i="1" dirty="0">
                <a:ea typeface="ＭＳ Ｐゴシック" pitchFamily="34" charset="-128"/>
                <a:sym typeface="Symbol" pitchFamily="18" charset="2"/>
              </a:rPr>
              <a:t>, </a:t>
            </a:r>
            <a:r>
              <a:rPr lang="en-US" sz="1600" b="1" i="1" dirty="0">
                <a:ea typeface="ＭＳ Ｐゴシック" pitchFamily="34" charset="-128"/>
                <a:sym typeface="Symbol" pitchFamily="18" charset="2"/>
              </a:rPr>
              <a:t>white-space </a:t>
            </a:r>
            <a:r>
              <a:rPr lang="el-GR" sz="1600" dirty="0">
                <a:ea typeface="ＭＳ Ｐゴシック" pitchFamily="34" charset="-128"/>
                <a:sym typeface="Symbol" pitchFamily="18" charset="2"/>
              </a:rPr>
              <a:t>και </a:t>
            </a:r>
            <a:r>
              <a:rPr lang="en-US" sz="1600" b="1" i="1" dirty="0">
                <a:ea typeface="ＭＳ Ｐゴシック" pitchFamily="34" charset="-128"/>
                <a:sym typeface="Symbol" pitchFamily="18" charset="2"/>
              </a:rPr>
              <a:t>whitespace</a:t>
            </a:r>
            <a:endParaRPr lang="el-GR" sz="1600" b="1" i="1" dirty="0">
              <a:ea typeface="ＭＳ Ｐゴシック" pitchFamily="34" charset="-128"/>
              <a:sym typeface="Symbol" pitchFamily="18" charset="2"/>
            </a:endParaRPr>
          </a:p>
          <a:p>
            <a:pPr lvl="2" eaLnBrk="1" hangingPunct="1"/>
            <a:r>
              <a:rPr lang="el-GR" sz="1600" dirty="0">
                <a:ea typeface="ＭＳ Ｐゴシック" pitchFamily="34" charset="-128"/>
                <a:sym typeface="Symbol" pitchFamily="18" charset="2"/>
              </a:rPr>
              <a:t>Επίσης, ημερομηνίες και αριθμοί τηλεφώνου</a:t>
            </a:r>
            <a:endParaRPr lang="en-US" sz="1600" dirty="0">
              <a:ea typeface="ＭＳ Ｐゴシック" pitchFamily="34" charset="-128"/>
              <a:sym typeface="Symbol" pitchFamily="18" charset="2"/>
            </a:endParaRPr>
          </a:p>
          <a:p>
            <a:pPr lvl="1" eaLnBrk="1" hangingPunct="1"/>
            <a:r>
              <a:rPr lang="el-GR" sz="1600" dirty="0">
                <a:solidFill>
                  <a:prstClr val="black"/>
                </a:solidFill>
                <a:ea typeface="ＭＳ Ｐゴシック" pitchFamily="34" charset="-128"/>
                <a:sym typeface="Symbol" pitchFamily="18" charset="2"/>
              </a:rPr>
              <a:t>Ή και συνδυασμός </a:t>
            </a:r>
          </a:p>
          <a:p>
            <a:pPr lvl="2" eaLnBrk="1" hangingPunct="1"/>
            <a:r>
              <a:rPr lang="en-US" sz="1600" b="1" i="1" dirty="0">
                <a:ea typeface="ＭＳ Ｐゴシック" pitchFamily="34" charset="-128"/>
                <a:sym typeface="Symbol" pitchFamily="18" charset="2"/>
              </a:rPr>
              <a:t>San Francisco-Los Angeles</a:t>
            </a:r>
            <a:endParaRPr lang="el-GR" sz="1600" b="1" i="1" dirty="0">
              <a:ea typeface="ＭＳ Ｐゴシック" pitchFamily="34" charset="-128"/>
              <a:sym typeface="Symbol" pitchFamily="18" charset="2"/>
            </a:endParaRPr>
          </a:p>
          <a:p>
            <a:pPr lvl="2" eaLnBrk="1" hangingPunct="1"/>
            <a:endParaRPr lang="el-GR" sz="1600" b="1" i="1" dirty="0">
              <a:ea typeface="ＭＳ Ｐゴシック" pitchFamily="34" charset="-128"/>
              <a:sym typeface="Symbol" pitchFamily="18" charset="2"/>
            </a:endParaRPr>
          </a:p>
          <a:p>
            <a:pPr lvl="2" eaLnBrk="1" hangingPunct="1"/>
            <a:endParaRPr lang="en-US" sz="1600" b="1" i="1" dirty="0">
              <a:ea typeface="ＭＳ Ｐゴシック" pitchFamily="34" charset="-128"/>
              <a:sym typeface="Symbol" pitchFamily="18" charset="2"/>
            </a:endParaRPr>
          </a:p>
        </p:txBody>
      </p:sp>
      <p:sp>
        <p:nvSpPr>
          <p:cNvPr id="27653" name="Slide Number Placeholder 4"/>
          <p:cNvSpPr>
            <a:spLocks noGrp="1"/>
          </p:cNvSpPr>
          <p:nvPr>
            <p:ph type="sldNum" sz="quarter" idx="12"/>
          </p:nvPr>
        </p:nvSpPr>
        <p:spPr bwMode="auto">
          <a:noFill/>
          <a:ln>
            <a:miter lim="800000"/>
            <a:headEnd/>
            <a:tailEnd/>
          </a:ln>
        </p:spPr>
        <p:txBody>
          <a:bodyPr/>
          <a:lstStyle/>
          <a:p>
            <a:fld id="{722C26AF-7912-4A79-A0A2-27C6EDC19050}" type="slidenum">
              <a:rPr lang="en-US"/>
              <a:pPr/>
              <a:t>19</a:t>
            </a:fld>
            <a:endParaRPr lang="en-US" dirty="0"/>
          </a:p>
        </p:txBody>
      </p:sp>
      <p:sp>
        <p:nvSpPr>
          <p:cNvPr id="2765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
        <p:nvSpPr>
          <p:cNvPr id="2" name="TextBox 1"/>
          <p:cNvSpPr txBox="1"/>
          <p:nvPr/>
        </p:nvSpPr>
        <p:spPr>
          <a:xfrm>
            <a:off x="174443" y="4913287"/>
            <a:ext cx="8653133" cy="1477328"/>
          </a:xfrm>
          <a:prstGeom prst="rect">
            <a:avLst/>
          </a:prstGeom>
          <a:noFill/>
        </p:spPr>
        <p:txBody>
          <a:bodyPr wrap="square" rtlCol="0">
            <a:spAutoFit/>
          </a:bodyPr>
          <a:lstStyle/>
          <a:p>
            <a:pPr marL="342900" indent="-342900">
              <a:buFont typeface="Wingdings" pitchFamily="2" charset="2"/>
              <a:buChar char="ü"/>
            </a:pPr>
            <a:r>
              <a:rPr lang="en-US" sz="1800" dirty="0">
                <a:solidFill>
                  <a:schemeClr val="accent2">
                    <a:lumMod val="50000"/>
                  </a:schemeClr>
                </a:solidFill>
                <a:latin typeface="+mn-lt"/>
              </a:rPr>
              <a:t>lower</a:t>
            </a:r>
            <a:r>
              <a:rPr lang="el-GR" sz="1800" dirty="0">
                <a:solidFill>
                  <a:schemeClr val="accent2">
                    <a:lumMod val="50000"/>
                  </a:schemeClr>
                </a:solidFill>
                <a:latin typeface="+mn-lt"/>
              </a:rPr>
              <a:t> </a:t>
            </a:r>
            <a:r>
              <a:rPr lang="en-US" sz="1800" dirty="0">
                <a:solidFill>
                  <a:schemeClr val="accent2">
                    <a:lumMod val="50000"/>
                  </a:schemeClr>
                </a:solidFill>
                <a:latin typeface="+mn-lt"/>
              </a:rPr>
              <a:t>case, lower-case, lowercase: </a:t>
            </a:r>
            <a:r>
              <a:rPr lang="el-GR" sz="1800" dirty="0">
                <a:solidFill>
                  <a:schemeClr val="accent2">
                    <a:lumMod val="50000"/>
                  </a:schemeClr>
                </a:solidFill>
                <a:latin typeface="+mn-lt"/>
              </a:rPr>
              <a:t>ως </a:t>
            </a:r>
            <a:r>
              <a:rPr lang="en-US" sz="1800" dirty="0">
                <a:solidFill>
                  <a:schemeClr val="accent2">
                    <a:lumMod val="50000"/>
                  </a:schemeClr>
                </a:solidFill>
                <a:latin typeface="+mn-lt"/>
              </a:rPr>
              <a:t>“phrase queries” </a:t>
            </a:r>
            <a:r>
              <a:rPr lang="el-GR" sz="1800" dirty="0">
                <a:solidFill>
                  <a:schemeClr val="accent2">
                    <a:lumMod val="50000"/>
                  </a:schemeClr>
                </a:solidFill>
                <a:latin typeface="+mn-lt"/>
              </a:rPr>
              <a:t>αν θέλουμε να επιστρέφουν το ίδιο αποτέλεσμα (το 3</a:t>
            </a:r>
            <a:r>
              <a:rPr lang="el-GR" sz="1800" baseline="30000" dirty="0">
                <a:solidFill>
                  <a:schemeClr val="accent2">
                    <a:lumMod val="50000"/>
                  </a:schemeClr>
                </a:solidFill>
                <a:latin typeface="+mn-lt"/>
              </a:rPr>
              <a:t>ο</a:t>
            </a:r>
            <a:r>
              <a:rPr lang="el-GR" sz="1800" dirty="0">
                <a:solidFill>
                  <a:schemeClr val="accent2">
                    <a:lumMod val="50000"/>
                  </a:schemeClr>
                </a:solidFill>
                <a:latin typeface="+mn-lt"/>
              </a:rPr>
              <a:t> δύσκολο)</a:t>
            </a:r>
          </a:p>
          <a:p>
            <a:pPr marL="342900" indent="-342900">
              <a:buFont typeface="Wingdings" pitchFamily="2" charset="2"/>
              <a:buChar char="ü"/>
            </a:pPr>
            <a:r>
              <a:rPr lang="el-GR" sz="1800" dirty="0">
                <a:solidFill>
                  <a:schemeClr val="accent2">
                    <a:lumMod val="50000"/>
                  </a:schemeClr>
                </a:solidFill>
                <a:latin typeface="+mn-lt"/>
              </a:rPr>
              <a:t>Μερικά εξειδικευμένα συστήματα ζητούν οι χρήστες πάντα το </a:t>
            </a:r>
            <a:r>
              <a:rPr lang="en-US" sz="1800" dirty="0">
                <a:solidFill>
                  <a:schemeClr val="accent2">
                    <a:lumMod val="50000"/>
                  </a:schemeClr>
                </a:solidFill>
                <a:latin typeface="+mn-lt"/>
              </a:rPr>
              <a:t> </a:t>
            </a:r>
            <a:r>
              <a:rPr lang="el-GR" sz="1800" dirty="0">
                <a:solidFill>
                  <a:schemeClr val="accent2">
                    <a:lumMod val="50000"/>
                  </a:schemeClr>
                </a:solidFill>
                <a:latin typeface="+mn-lt"/>
              </a:rPr>
              <a:t>‘–’ στην ερώτηση όταν θέλουν να εξεταστούν όλες οι περιπτώσεις</a:t>
            </a:r>
          </a:p>
          <a:p>
            <a:pPr marL="342900" indent="-342900">
              <a:buFont typeface="Wingdings" pitchFamily="2" charset="2"/>
              <a:buChar char="ü"/>
            </a:pPr>
            <a:r>
              <a:rPr lang="el-GR" sz="1800" dirty="0">
                <a:solidFill>
                  <a:schemeClr val="accent2">
                    <a:lumMod val="50000"/>
                  </a:schemeClr>
                </a:solidFill>
                <a:latin typeface="+mn-lt"/>
              </a:rPr>
              <a:t>Την ίδια πολιτική και στην ερώτηση και στο κείμενο</a:t>
            </a:r>
            <a:r>
              <a:rPr lang="en-US" sz="1800" dirty="0">
                <a:solidFill>
                  <a:schemeClr val="accent2">
                    <a:lumMod val="50000"/>
                  </a:schemeClr>
                </a:solidFill>
                <a:latin typeface="+mn-lt"/>
              </a:rPr>
              <a:t> </a:t>
            </a:r>
          </a:p>
        </p:txBody>
      </p:sp>
    </p:spTree>
    <p:extLst>
      <p:ext uri="{BB962C8B-B14F-4D97-AF65-F5344CB8AC3E}">
        <p14:creationId xmlns:p14="http://schemas.microsoft.com/office/powerpoint/2010/main" val="3468052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539552" y="23664"/>
            <a:ext cx="7886700" cy="1325563"/>
          </a:xfrm>
        </p:spPr>
        <p:txBody>
          <a:bodyPr>
            <a:normAutofit/>
          </a:bodyPr>
          <a:lstStyle/>
          <a:p>
            <a:pPr algn="ctr" eaLnBrk="1" hangingPunct="1"/>
            <a:r>
              <a:rPr lang="el-GR" dirty="0">
                <a:solidFill>
                  <a:schemeClr val="accent2">
                    <a:lumMod val="75000"/>
                  </a:schemeClr>
                </a:solidFill>
                <a:ea typeface="ＭＳ Ｐゴシック" pitchFamily="-112" charset="-128"/>
              </a:rPr>
              <a:t>Βασική Ορολογία</a:t>
            </a:r>
            <a:endParaRPr lang="en-US" dirty="0">
              <a:solidFill>
                <a:schemeClr val="accent2">
                  <a:lumMod val="75000"/>
                </a:schemeClr>
              </a:solidFill>
              <a:ea typeface="ＭＳ Ｐゴシック" pitchFamily="-112" charset="-128"/>
            </a:endParaRPr>
          </a:p>
        </p:txBody>
      </p:sp>
      <p:sp>
        <p:nvSpPr>
          <p:cNvPr id="33795" name="Rectangle 3"/>
          <p:cNvSpPr>
            <a:spLocks noGrp="1" noChangeArrowheads="1"/>
          </p:cNvSpPr>
          <p:nvPr>
            <p:ph idx="1"/>
          </p:nvPr>
        </p:nvSpPr>
        <p:spPr>
          <a:xfrm>
            <a:off x="323528" y="1380719"/>
            <a:ext cx="8496944" cy="3816424"/>
          </a:xfrm>
        </p:spPr>
        <p:txBody>
          <a:bodyPr>
            <a:normAutofit/>
          </a:bodyPr>
          <a:lstStyle/>
          <a:p>
            <a:pPr eaLnBrk="1" hangingPunct="1">
              <a:buFont typeface="Wingdings" pitchFamily="2" charset="2"/>
              <a:buChar char="§"/>
            </a:pPr>
            <a:r>
              <a:rPr lang="el-GR" sz="2400" dirty="0">
                <a:solidFill>
                  <a:srgbClr val="C00000"/>
                </a:solidFill>
                <a:ea typeface="ＭＳ Ｐゴシック" pitchFamily="-112" charset="-128"/>
              </a:rPr>
              <a:t>Αντεστραμμένο ευρετήριο </a:t>
            </a:r>
            <a:r>
              <a:rPr lang="el-GR" sz="2400" dirty="0">
                <a:ea typeface="ＭＳ Ｐゴシック" pitchFamily="-112" charset="-128"/>
              </a:rPr>
              <a:t>(</a:t>
            </a:r>
            <a:r>
              <a:rPr lang="en-US" sz="2400" dirty="0">
                <a:ea typeface="ＭＳ Ｐゴシック" pitchFamily="-112" charset="-128"/>
              </a:rPr>
              <a:t>Inverted index)</a:t>
            </a:r>
          </a:p>
          <a:p>
            <a:pPr eaLnBrk="1" hangingPunct="1">
              <a:buFont typeface="Wingdings" pitchFamily="2" charset="2"/>
              <a:buChar char="§"/>
            </a:pPr>
            <a:endParaRPr lang="el-GR" sz="1100" dirty="0">
              <a:ea typeface="ＭＳ Ｐゴシック" pitchFamily="-112" charset="-128"/>
            </a:endParaRPr>
          </a:p>
          <a:p>
            <a:pPr eaLnBrk="1" hangingPunct="1">
              <a:buFont typeface="Wingdings" pitchFamily="2" charset="2"/>
              <a:buChar char="§"/>
            </a:pPr>
            <a:r>
              <a:rPr lang="el-GR" sz="2400" dirty="0">
                <a:solidFill>
                  <a:srgbClr val="C00000"/>
                </a:solidFill>
                <a:ea typeface="ＭＳ Ｐゴシック" pitchFamily="-112" charset="-128"/>
              </a:rPr>
              <a:t>Λίστες καταχωρήσεων </a:t>
            </a:r>
            <a:r>
              <a:rPr lang="en-US" sz="2400" dirty="0">
                <a:ea typeface="ＭＳ Ｐゴシック" pitchFamily="-112" charset="-128"/>
              </a:rPr>
              <a:t>(posting lists) </a:t>
            </a:r>
            <a:r>
              <a:rPr lang="el-GR" sz="2400" dirty="0">
                <a:ea typeface="ＭＳ Ｐゴシック" pitchFamily="-112" charset="-128"/>
              </a:rPr>
              <a:t>– μία για κάθε όρο</a:t>
            </a:r>
          </a:p>
          <a:p>
            <a:pPr lvl="1" eaLnBrk="1" hangingPunct="1">
              <a:buFont typeface="Wingdings" pitchFamily="2" charset="2"/>
              <a:buChar char="§"/>
            </a:pPr>
            <a:r>
              <a:rPr lang="el-GR" sz="2000" dirty="0">
                <a:ea typeface="ＭＳ Ｐゴシック" pitchFamily="-112" charset="-128"/>
              </a:rPr>
              <a:t>Καταχώρηση – ένα στοιχείο της λίστας</a:t>
            </a:r>
          </a:p>
          <a:p>
            <a:pPr lvl="1">
              <a:buFont typeface="Wingdings" pitchFamily="2" charset="2"/>
              <a:buChar char="ü"/>
            </a:pPr>
            <a:r>
              <a:rPr lang="el-GR" dirty="0">
                <a:ea typeface="ＭＳ Ｐゴシック" pitchFamily="-112" charset="-128"/>
              </a:rPr>
              <a:t> Κάθε λίστα είναι διατεταγμένη με το </a:t>
            </a:r>
            <a:r>
              <a:rPr lang="en-US" dirty="0" err="1">
                <a:ea typeface="ＭＳ Ｐゴシック" pitchFamily="-112" charset="-128"/>
              </a:rPr>
              <a:t>DocID</a:t>
            </a:r>
            <a:endParaRPr lang="en-US" dirty="0">
              <a:ea typeface="ＭＳ Ｐゴシック" pitchFamily="-112" charset="-128"/>
            </a:endParaRPr>
          </a:p>
          <a:p>
            <a:pPr eaLnBrk="1" hangingPunct="1">
              <a:buFont typeface="Wingdings" pitchFamily="2" charset="2"/>
              <a:buChar char="§"/>
            </a:pPr>
            <a:endParaRPr lang="el-GR" sz="1100" dirty="0">
              <a:ea typeface="ＭＳ Ｐゴシック" pitchFamily="-112" charset="-128"/>
            </a:endParaRPr>
          </a:p>
          <a:p>
            <a:pPr eaLnBrk="1" hangingPunct="1">
              <a:buFont typeface="Wingdings" pitchFamily="2" charset="2"/>
              <a:buChar char="§"/>
            </a:pPr>
            <a:r>
              <a:rPr lang="el-GR" sz="2400" dirty="0">
                <a:solidFill>
                  <a:srgbClr val="C00000"/>
                </a:solidFill>
                <a:ea typeface="ＭＳ Ｐゴシック" pitchFamily="-112" charset="-128"/>
              </a:rPr>
              <a:t>Λεξιλόγιο</a:t>
            </a:r>
            <a:r>
              <a:rPr lang="el-GR" sz="2400" dirty="0">
                <a:ea typeface="ＭＳ Ｐゴシック" pitchFamily="-112" charset="-128"/>
              </a:rPr>
              <a:t> (</a:t>
            </a:r>
            <a:r>
              <a:rPr lang="en-US" sz="2400" dirty="0">
                <a:ea typeface="ＭＳ Ｐゴシック" pitchFamily="-112" charset="-128"/>
              </a:rPr>
              <a:t>Vocabulary): </a:t>
            </a:r>
            <a:r>
              <a:rPr lang="el-GR" sz="2400" dirty="0">
                <a:ea typeface="ＭＳ Ｐゴシック" pitchFamily="-112" charset="-128"/>
              </a:rPr>
              <a:t>το σύνολο των όρων</a:t>
            </a:r>
          </a:p>
          <a:p>
            <a:pPr eaLnBrk="1" hangingPunct="1">
              <a:buFont typeface="Wingdings" pitchFamily="2" charset="2"/>
              <a:buChar char="§"/>
            </a:pPr>
            <a:endParaRPr lang="el-GR" sz="2400" dirty="0">
              <a:ea typeface="ＭＳ Ｐゴシック" pitchFamily="-112" charset="-128"/>
            </a:endParaRPr>
          </a:p>
          <a:p>
            <a:pPr eaLnBrk="1" hangingPunct="1">
              <a:buFont typeface="Wingdings" pitchFamily="2" charset="2"/>
              <a:buChar char="§"/>
            </a:pPr>
            <a:r>
              <a:rPr lang="el-GR" sz="2400" dirty="0">
                <a:solidFill>
                  <a:srgbClr val="C00000"/>
                </a:solidFill>
                <a:ea typeface="ＭＳ Ｐゴシック" pitchFamily="-112" charset="-128"/>
              </a:rPr>
              <a:t>Λεξικό</a:t>
            </a:r>
            <a:r>
              <a:rPr lang="el-GR" sz="2400" dirty="0">
                <a:ea typeface="ＭＳ Ｐゴシック" pitchFamily="-112" charset="-128"/>
              </a:rPr>
              <a:t> (</a:t>
            </a:r>
            <a:r>
              <a:rPr lang="en-US" sz="2400" dirty="0">
                <a:ea typeface="ＭＳ Ｐゴシック" pitchFamily="-112" charset="-128"/>
              </a:rPr>
              <a:t>Dictionary) </a:t>
            </a:r>
            <a:r>
              <a:rPr lang="el-GR" sz="2400" dirty="0">
                <a:ea typeface="ＭＳ Ｐゴシック" pitchFamily="-112" charset="-128"/>
              </a:rPr>
              <a:t>δομή δεδομένων για τους όρους </a:t>
            </a:r>
            <a:endParaRPr lang="en-US" sz="2400" dirty="0">
              <a:ea typeface="ＭＳ Ｐゴシック" pitchFamily="-112" charset="-128"/>
            </a:endParaRPr>
          </a:p>
          <a:p>
            <a:pPr lvl="1">
              <a:buFont typeface="Wingdings" pitchFamily="2" charset="2"/>
              <a:buChar char="ü"/>
            </a:pPr>
            <a:r>
              <a:rPr lang="el-GR" dirty="0">
                <a:ea typeface="ＭＳ Ｐゴシック" pitchFamily="-112" charset="-128"/>
              </a:rPr>
              <a:t> Αρχικά ας θεωρήσουμε αλφαβητική διάταξη</a:t>
            </a:r>
            <a:endParaRPr lang="en-US" dirty="0">
              <a:ea typeface="ＭＳ Ｐゴシック" pitchFamily="-112" charset="-128"/>
            </a:endParaRPr>
          </a:p>
          <a:p>
            <a:pPr eaLnBrk="1" hangingPunct="1">
              <a:buNone/>
            </a:pPr>
            <a:endParaRPr lang="el-GR" sz="2400" dirty="0">
              <a:ea typeface="ＭＳ Ｐゴシック" pitchFamily="-112" charset="-128"/>
            </a:endParaRPr>
          </a:p>
        </p:txBody>
      </p:sp>
      <p:sp>
        <p:nvSpPr>
          <p:cNvPr id="33796" name="Slide Number Placeholder 5"/>
          <p:cNvSpPr>
            <a:spLocks noGrp="1"/>
          </p:cNvSpPr>
          <p:nvPr>
            <p:ph type="sldNum" sz="quarter" idx="12"/>
          </p:nvPr>
        </p:nvSpPr>
        <p:spPr bwMode="auto">
          <a:noFill/>
          <a:ln>
            <a:miter lim="800000"/>
            <a:headEnd/>
            <a:tailEnd/>
          </a:ln>
        </p:spPr>
        <p:txBody>
          <a:bodyPr/>
          <a:lstStyle/>
          <a:p>
            <a:fld id="{DDEBD800-2454-44BF-A88B-91F988C1FF9E}" type="slidenum">
              <a:rPr lang="en-US"/>
              <a:pPr/>
              <a:t>2</a:t>
            </a:fld>
            <a:endParaRPr lang="en-US"/>
          </a:p>
        </p:txBody>
      </p:sp>
      <p:sp>
        <p:nvSpPr>
          <p:cNvPr id="33809" name="TextBox 49"/>
          <p:cNvSpPr txBox="1">
            <a:spLocks noChangeArrowheads="1"/>
          </p:cNvSpPr>
          <p:nvPr/>
        </p:nvSpPr>
        <p:spPr bwMode="auto">
          <a:xfrm>
            <a:off x="7665714" y="159845"/>
            <a:ext cx="1002197" cy="338554"/>
          </a:xfrm>
          <a:prstGeom prst="rect">
            <a:avLst/>
          </a:prstGeom>
          <a:noFill/>
          <a:ln w="9525">
            <a:noFill/>
            <a:miter lim="800000"/>
            <a:headEnd/>
            <a:tailEnd/>
          </a:ln>
        </p:spPr>
        <p:txBody>
          <a:bodyPr wrap="none" anchor="ctr">
            <a:spAutoFit/>
          </a:bodyPr>
          <a:lstStyle/>
          <a:p>
            <a:pPr defTabSz="914400"/>
            <a:r>
              <a:rPr lang="el-GR" sz="1600" dirty="0" err="1">
                <a:solidFill>
                  <a:schemeClr val="tx1">
                    <a:lumMod val="95000"/>
                    <a:lumOff val="5000"/>
                  </a:schemeClr>
                </a:solidFill>
                <a:latin typeface="Lucida Sans" pitchFamily="-112" charset="0"/>
                <a:ea typeface="+mn-ea"/>
                <a:cs typeface="Arial Unicode MS" pitchFamily="-112" charset="0"/>
              </a:rPr>
              <a:t>Κεφ</a:t>
            </a:r>
            <a:r>
              <a:rPr lang="en-US" sz="1600" dirty="0">
                <a:solidFill>
                  <a:schemeClr val="tx1">
                    <a:lumMod val="95000"/>
                    <a:lumOff val="5000"/>
                  </a:schemeClr>
                </a:solidFill>
                <a:latin typeface="Lucida Sans" pitchFamily="-112" charset="0"/>
                <a:ea typeface="+mn-ea"/>
                <a:cs typeface="Arial Unicode MS" pitchFamily="-112" charset="0"/>
              </a:rPr>
              <a:t>. 1.2</a:t>
            </a:r>
          </a:p>
        </p:txBody>
      </p:sp>
      <p:sp>
        <p:nvSpPr>
          <p:cNvPr id="6" name="TextBox 5"/>
          <p:cNvSpPr txBox="1"/>
          <p:nvPr/>
        </p:nvSpPr>
        <p:spPr>
          <a:xfrm>
            <a:off x="569475" y="5315081"/>
            <a:ext cx="7272808" cy="461665"/>
          </a:xfrm>
          <a:prstGeom prst="rect">
            <a:avLst/>
          </a:prstGeom>
          <a:noFill/>
        </p:spPr>
        <p:txBody>
          <a:bodyPr wrap="square" rtlCol="0">
            <a:spAutoFit/>
          </a:bodyPr>
          <a:lstStyle/>
          <a:p>
            <a:r>
              <a:rPr lang="el-GR" i="1" dirty="0">
                <a:solidFill>
                  <a:schemeClr val="accent1">
                    <a:lumMod val="75000"/>
                  </a:schemeClr>
                </a:solidFill>
                <a:latin typeface="+mn-lt"/>
              </a:rPr>
              <a:t>Το δημιουργούμε από πριν, θα δούμε πως </a:t>
            </a:r>
          </a:p>
        </p:txBody>
      </p:sp>
    </p:spTree>
    <p:extLst>
      <p:ext uri="{BB962C8B-B14F-4D97-AF65-F5344CB8AC3E}">
        <p14:creationId xmlns:p14="http://schemas.microsoft.com/office/powerpoint/2010/main" val="4000502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28650" y="162513"/>
            <a:ext cx="7886700" cy="1325563"/>
          </a:xfrm>
        </p:spPr>
        <p:txBody>
          <a:bodyPr/>
          <a:lstStyle/>
          <a:p>
            <a:pPr algn="ct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Αριθμοί</a:t>
            </a:r>
            <a:endParaRPr lang="en-US" dirty="0">
              <a:solidFill>
                <a:schemeClr val="accent2">
                  <a:lumMod val="75000"/>
                </a:schemeClr>
              </a:solidFill>
              <a:ea typeface="ＭＳ Ｐゴシック" pitchFamily="34" charset="-128"/>
            </a:endParaRPr>
          </a:p>
        </p:txBody>
      </p:sp>
      <p:sp>
        <p:nvSpPr>
          <p:cNvPr id="28675" name="Rectangle 3"/>
          <p:cNvSpPr>
            <a:spLocks noGrp="1" noChangeArrowheads="1"/>
          </p:cNvSpPr>
          <p:nvPr>
            <p:ph idx="1"/>
          </p:nvPr>
        </p:nvSpPr>
        <p:spPr>
          <a:xfrm>
            <a:off x="323528" y="1690689"/>
            <a:ext cx="8229600" cy="3888432"/>
          </a:xfrm>
        </p:spPr>
        <p:txBody>
          <a:bodyPr/>
          <a:lstStyle/>
          <a:p>
            <a:pPr eaLnBrk="1" hangingPunct="1"/>
            <a:r>
              <a:rPr lang="en-US" sz="2000" b="1" i="1" dirty="0">
                <a:ea typeface="ＭＳ Ｐゴシック" pitchFamily="34" charset="-128"/>
              </a:rPr>
              <a:t>3/12/91	 Mar. 12, 1991</a:t>
            </a:r>
            <a:r>
              <a:rPr lang="el-GR" sz="2000" b="1" i="1" dirty="0">
                <a:ea typeface="ＭＳ Ｐゴシック" pitchFamily="34" charset="-128"/>
              </a:rPr>
              <a:t>  </a:t>
            </a:r>
            <a:r>
              <a:rPr lang="en-US" sz="2000" b="1" i="1" dirty="0">
                <a:ea typeface="ＭＳ Ｐゴシック" pitchFamily="34" charset="-128"/>
              </a:rPr>
              <a:t>12/3/91</a:t>
            </a:r>
          </a:p>
          <a:p>
            <a:pPr eaLnBrk="1" hangingPunct="1"/>
            <a:r>
              <a:rPr lang="en-US" sz="2000" b="1" i="1" dirty="0">
                <a:ea typeface="ＭＳ Ｐゴシック" pitchFamily="34" charset="-128"/>
              </a:rPr>
              <a:t>55 B.C.</a:t>
            </a:r>
          </a:p>
          <a:p>
            <a:pPr eaLnBrk="1" hangingPunct="1"/>
            <a:r>
              <a:rPr lang="en-US" sz="2000" b="1" i="1" dirty="0">
                <a:ea typeface="ＭＳ Ｐゴシック" pitchFamily="34" charset="-128"/>
              </a:rPr>
              <a:t>B-52</a:t>
            </a:r>
          </a:p>
          <a:p>
            <a:pPr eaLnBrk="1" hangingPunct="1"/>
            <a:r>
              <a:rPr lang="en-US" sz="2000" b="1" i="1" dirty="0">
                <a:ea typeface="ＭＳ Ｐゴシック" pitchFamily="34" charset="-128"/>
              </a:rPr>
              <a:t>My PGP key is 324a3df234cb23e</a:t>
            </a:r>
          </a:p>
          <a:p>
            <a:pPr eaLnBrk="1" hangingPunct="1"/>
            <a:r>
              <a:rPr lang="en-US" sz="2000" b="1" i="1" dirty="0">
                <a:ea typeface="ＭＳ Ｐゴシック" pitchFamily="34" charset="-128"/>
              </a:rPr>
              <a:t>(800) 234-2333</a:t>
            </a:r>
          </a:p>
          <a:p>
            <a:pPr lvl="1" eaLnBrk="1" hangingPunct="1"/>
            <a:r>
              <a:rPr lang="el-GR" dirty="0">
                <a:ea typeface="ＭＳ Ｐゴシック" pitchFamily="34" charset="-128"/>
              </a:rPr>
              <a:t>Συχνά περιέχουν ενδιάμεσα κενά </a:t>
            </a:r>
          </a:p>
          <a:p>
            <a:pPr lvl="1" eaLnBrk="1" hangingPunct="1"/>
            <a:r>
              <a:rPr lang="el-GR" dirty="0">
                <a:ea typeface="ＭＳ Ｐゴシック" pitchFamily="34" charset="-128"/>
              </a:rPr>
              <a:t>Τα παλιότερα συστήματα μπορεί να μη έβαζαν στο ευρετήριο τους αριθμούς </a:t>
            </a:r>
          </a:p>
          <a:p>
            <a:pPr lvl="2" eaLnBrk="1" hangingPunct="1"/>
            <a:r>
              <a:rPr lang="el-GR" dirty="0">
                <a:ea typeface="ＭＳ Ｐゴシック" pitchFamily="34" charset="-128"/>
              </a:rPr>
              <a:t>Συχνά όμως είναι χρήσιμοι, πχ αναζήτηση για κώδικες λάθους </a:t>
            </a:r>
            <a:r>
              <a:rPr lang="en-US" dirty="0">
                <a:ea typeface="ＭＳ Ｐゴシック" pitchFamily="34" charset="-128"/>
              </a:rPr>
              <a:t>error codes/</a:t>
            </a:r>
            <a:r>
              <a:rPr lang="en-US" dirty="0" err="1">
                <a:ea typeface="ＭＳ Ｐゴシック" pitchFamily="34" charset="-128"/>
              </a:rPr>
              <a:t>stacktraces</a:t>
            </a:r>
            <a:r>
              <a:rPr lang="en-US" dirty="0">
                <a:ea typeface="ＭＳ Ｐゴシック" pitchFamily="34" charset="-128"/>
              </a:rPr>
              <a:t> </a:t>
            </a:r>
            <a:r>
              <a:rPr lang="el-GR" dirty="0">
                <a:ea typeface="ＭＳ Ｐゴシック" pitchFamily="34" charset="-128"/>
              </a:rPr>
              <a:t>στο </a:t>
            </a:r>
            <a:r>
              <a:rPr lang="en-US" dirty="0">
                <a:ea typeface="ＭＳ Ｐゴシック" pitchFamily="34" charset="-128"/>
              </a:rPr>
              <a:t>web</a:t>
            </a:r>
            <a:r>
              <a:rPr lang="el-GR" dirty="0">
                <a:ea typeface="ＭＳ Ｐゴシック" pitchFamily="34" charset="-128"/>
              </a:rPr>
              <a:t>, </a:t>
            </a:r>
            <a:r>
              <a:rPr lang="en-US" dirty="0">
                <a:ea typeface="ＭＳ Ｐゴシック" pitchFamily="34" charset="-128"/>
              </a:rPr>
              <a:t>IP </a:t>
            </a:r>
            <a:r>
              <a:rPr lang="el-GR" dirty="0">
                <a:ea typeface="ＭＳ Ｐゴシック" pitchFamily="34" charset="-128"/>
              </a:rPr>
              <a:t>διευθύνσεις, </a:t>
            </a:r>
            <a:r>
              <a:rPr lang="en-US" dirty="0">
                <a:ea typeface="ＭＳ Ｐゴシック" pitchFamily="34" charset="-128"/>
              </a:rPr>
              <a:t>package tracking numbers</a:t>
            </a:r>
          </a:p>
          <a:p>
            <a:pPr lvl="2" eaLnBrk="1" hangingPunct="1"/>
            <a:r>
              <a:rPr lang="en-US" dirty="0">
                <a:ea typeface="ＭＳ Ｐゴシック" pitchFamily="34" charset="-128"/>
              </a:rPr>
              <a:t>(</a:t>
            </a:r>
            <a:r>
              <a:rPr lang="el-GR" dirty="0">
                <a:ea typeface="ＭＳ Ｐゴシック" pitchFamily="34" charset="-128"/>
              </a:rPr>
              <a:t>Χρήση </a:t>
            </a:r>
            <a:r>
              <a:rPr lang="en-US" dirty="0">
                <a:ea typeface="ＭＳ Ｐゴシック" pitchFamily="34" charset="-128"/>
              </a:rPr>
              <a:t>n-grams)</a:t>
            </a:r>
          </a:p>
          <a:p>
            <a:pPr lvl="1" eaLnBrk="1" hangingPunct="1"/>
            <a:r>
              <a:rPr lang="el-GR" dirty="0" err="1">
                <a:ea typeface="ＭＳ Ｐゴシック" pitchFamily="34" charset="-128"/>
              </a:rPr>
              <a:t>Ευρετηριοποίηση</a:t>
            </a:r>
            <a:r>
              <a:rPr lang="el-GR" dirty="0">
                <a:ea typeface="ＭＳ Ｐゴシック" pitchFamily="34" charset="-128"/>
              </a:rPr>
              <a:t> των </a:t>
            </a:r>
            <a:r>
              <a:rPr lang="el-GR" dirty="0" err="1">
                <a:ea typeface="ＭＳ Ｐゴシック" pitchFamily="34" charset="-128"/>
              </a:rPr>
              <a:t>μεταδεδομένων</a:t>
            </a:r>
            <a:r>
              <a:rPr lang="el-GR" dirty="0">
                <a:ea typeface="ＭＳ Ｐゴシック" pitchFamily="34" charset="-128"/>
              </a:rPr>
              <a:t> ξεχωριστά </a:t>
            </a:r>
          </a:p>
          <a:p>
            <a:pPr lvl="2" eaLnBrk="1" hangingPunct="1"/>
            <a:r>
              <a:rPr lang="el-GR" dirty="0">
                <a:ea typeface="ＭＳ Ｐゴシック" pitchFamily="34" charset="-128"/>
              </a:rPr>
              <a:t>Ημερομηνία δημιουργίας, </a:t>
            </a:r>
            <a:r>
              <a:rPr lang="en-US" dirty="0">
                <a:ea typeface="ＭＳ Ｐゴシック" pitchFamily="34" charset="-128"/>
              </a:rPr>
              <a:t>format, </a:t>
            </a:r>
            <a:r>
              <a:rPr lang="el-GR" dirty="0">
                <a:ea typeface="ＭＳ Ｐゴシック" pitchFamily="34" charset="-128"/>
              </a:rPr>
              <a:t>κλπ</a:t>
            </a:r>
            <a:endParaRPr lang="en-US" dirty="0">
              <a:ea typeface="ＭＳ Ｐゴシック" pitchFamily="34" charset="-128"/>
            </a:endParaRPr>
          </a:p>
        </p:txBody>
      </p:sp>
      <p:sp>
        <p:nvSpPr>
          <p:cNvPr id="28677" name="Slide Number Placeholder 4"/>
          <p:cNvSpPr>
            <a:spLocks noGrp="1"/>
          </p:cNvSpPr>
          <p:nvPr>
            <p:ph type="sldNum" sz="quarter" idx="12"/>
          </p:nvPr>
        </p:nvSpPr>
        <p:spPr bwMode="auto">
          <a:noFill/>
          <a:ln>
            <a:miter lim="800000"/>
            <a:headEnd/>
            <a:tailEnd/>
          </a:ln>
        </p:spPr>
        <p:txBody>
          <a:bodyPr/>
          <a:lstStyle/>
          <a:p>
            <a:fld id="{D912FBBC-33DF-46E5-9092-82FB586A1E42}" type="slidenum">
              <a:rPr lang="en-US"/>
              <a:pPr/>
              <a:t>20</a:t>
            </a:fld>
            <a:endParaRPr lang="en-US"/>
          </a:p>
        </p:txBody>
      </p:sp>
      <p:sp>
        <p:nvSpPr>
          <p:cNvPr id="2867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2">
                    <a:lumMod val="75000"/>
                  </a:schemeClr>
                </a:solidFill>
              </a:rPr>
              <a:t>Κεφ</a:t>
            </a:r>
            <a:r>
              <a:rPr lang="en-US" sz="1600" dirty="0">
                <a:solidFill>
                  <a:schemeClr val="tx2">
                    <a:lumMod val="75000"/>
                  </a:schemeClr>
                </a:solidFill>
              </a:rPr>
              <a:t>. 2.2.1</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ctr" eaLnBrk="1" hangingPunct="1"/>
            <a:r>
              <a:rPr lang="en-US" dirty="0">
                <a:solidFill>
                  <a:schemeClr val="accent2">
                    <a:lumMod val="75000"/>
                  </a:schemeClr>
                </a:solidFill>
                <a:ea typeface="ＭＳ Ｐゴシック" pitchFamily="34" charset="-128"/>
              </a:rPr>
              <a:t>Tokenization</a:t>
            </a:r>
          </a:p>
        </p:txBody>
      </p:sp>
      <p:sp>
        <p:nvSpPr>
          <p:cNvPr id="28675" name="Rectangle 3"/>
          <p:cNvSpPr>
            <a:spLocks noGrp="1" noChangeArrowheads="1"/>
          </p:cNvSpPr>
          <p:nvPr>
            <p:ph idx="1"/>
          </p:nvPr>
        </p:nvSpPr>
        <p:spPr>
          <a:xfrm>
            <a:off x="539552" y="2060848"/>
            <a:ext cx="7848872" cy="3168352"/>
          </a:xfrm>
        </p:spPr>
        <p:txBody>
          <a:bodyPr>
            <a:normAutofit lnSpcReduction="10000"/>
          </a:bodyPr>
          <a:lstStyle/>
          <a:p>
            <a:pPr eaLnBrk="1" hangingPunct="1"/>
            <a:r>
              <a:rPr lang="el-GR" dirty="0">
                <a:ea typeface="ＭＳ Ｐゴシック" pitchFamily="34" charset="-128"/>
              </a:rPr>
              <a:t>Επίσης ειδικές λέξεις</a:t>
            </a:r>
          </a:p>
          <a:p>
            <a:pPr eaLnBrk="1" hangingPunct="1"/>
            <a:endParaRPr lang="el-GR" dirty="0">
              <a:ea typeface="ＭＳ Ｐゴシック" pitchFamily="34" charset="-128"/>
            </a:endParaRPr>
          </a:p>
          <a:p>
            <a:pPr lvl="1" eaLnBrk="1" hangingPunct="1"/>
            <a:r>
              <a:rPr lang="en-US" dirty="0">
                <a:ea typeface="ＭＳ Ｐゴシック" pitchFamily="34" charset="-128"/>
              </a:rPr>
              <a:t>M*A*S*H </a:t>
            </a:r>
          </a:p>
          <a:p>
            <a:pPr lvl="1" eaLnBrk="1" hangingPunct="1"/>
            <a:r>
              <a:rPr lang="en-US" dirty="0">
                <a:ea typeface="ＭＳ Ｐゴシック" pitchFamily="34" charset="-128"/>
              </a:rPr>
              <a:t>C++</a:t>
            </a:r>
          </a:p>
          <a:p>
            <a:pPr lvl="1" eaLnBrk="1" hangingPunct="1"/>
            <a:r>
              <a:rPr lang="en-US" dirty="0">
                <a:ea typeface="ＭＳ Ｐゴシック" pitchFamily="34" charset="-128"/>
              </a:rPr>
              <a:t>C#</a:t>
            </a:r>
            <a:endParaRPr lang="el-GR" dirty="0">
              <a:ea typeface="ＭＳ Ｐゴシック" pitchFamily="34" charset="-128"/>
            </a:endParaRPr>
          </a:p>
          <a:p>
            <a:pPr lvl="1" eaLnBrk="1" hangingPunct="1"/>
            <a:endParaRPr lang="el-GR" dirty="0">
              <a:ea typeface="ＭＳ Ｐゴシック" pitchFamily="34" charset="-128"/>
            </a:endParaRPr>
          </a:p>
          <a:p>
            <a:pPr lvl="1" eaLnBrk="1" hangingPunct="1"/>
            <a:r>
              <a:rPr lang="en-US" dirty="0">
                <a:ea typeface="ＭＳ Ｐゴシック" pitchFamily="34" charset="-128"/>
              </a:rPr>
              <a:t>C.A.T (</a:t>
            </a:r>
            <a:r>
              <a:rPr lang="el-GR" dirty="0">
                <a:ea typeface="ＭＳ Ｐゴシック" pitchFamily="34" charset="-128"/>
              </a:rPr>
              <a:t>«κακό» </a:t>
            </a:r>
            <a:r>
              <a:rPr lang="el-GR" dirty="0" err="1">
                <a:ea typeface="ＭＳ Ｐゴシック" pitchFamily="34" charset="-128"/>
              </a:rPr>
              <a:t>ακρώωυμο</a:t>
            </a:r>
            <a:r>
              <a:rPr lang="el-GR" dirty="0">
                <a:ea typeface="ＭＳ Ｐゴシック" pitchFamily="34" charset="-128"/>
              </a:rPr>
              <a:t>)</a:t>
            </a:r>
          </a:p>
          <a:p>
            <a:pPr lvl="1" eaLnBrk="1" hangingPunct="1"/>
            <a:endParaRPr lang="el-GR" dirty="0">
              <a:ea typeface="ＭＳ Ｐゴシック" pitchFamily="34" charset="-128"/>
            </a:endParaRPr>
          </a:p>
          <a:p>
            <a:pPr marL="342900" lvl="1" indent="-342900" eaLnBrk="1" hangingPunct="1">
              <a:buClr>
                <a:srgbClr val="437085"/>
              </a:buClr>
            </a:pPr>
            <a:r>
              <a:rPr lang="el-GR" sz="2800" dirty="0">
                <a:ea typeface="ＭＳ Ｐゴシック" pitchFamily="34" charset="-128"/>
                <a:cs typeface="ＭＳ Ｐゴシック" pitchFamily="-65" charset="-128"/>
              </a:rPr>
              <a:t>Αλλά και </a:t>
            </a:r>
            <a:r>
              <a:rPr lang="en-US" sz="2800" dirty="0">
                <a:ea typeface="ＭＳ Ｐゴシック" pitchFamily="34" charset="-128"/>
                <a:cs typeface="ＭＳ Ｐゴシック" pitchFamily="-65" charset="-128"/>
              </a:rPr>
              <a:t>email</a:t>
            </a:r>
            <a:r>
              <a:rPr lang="el-GR" sz="2800" dirty="0">
                <a:ea typeface="ＭＳ Ｐゴシック" pitchFamily="34" charset="-128"/>
                <a:cs typeface="ＭＳ Ｐゴシック" pitchFamily="-65" charset="-128"/>
              </a:rPr>
              <a:t> και </a:t>
            </a:r>
            <a:r>
              <a:rPr lang="en-US" sz="2800" dirty="0">
                <a:ea typeface="ＭＳ Ｐゴシック" pitchFamily="34" charset="-128"/>
                <a:cs typeface="ＭＳ Ｐゴシック" pitchFamily="-65" charset="-128"/>
              </a:rPr>
              <a:t>web</a:t>
            </a:r>
            <a:r>
              <a:rPr lang="el-GR" sz="2800" dirty="0">
                <a:ea typeface="ＭＳ Ｐゴシック" pitchFamily="34" charset="-128"/>
                <a:cs typeface="ＭＳ Ｐゴシック" pitchFamily="-65" charset="-128"/>
              </a:rPr>
              <a:t>, </a:t>
            </a:r>
            <a:r>
              <a:rPr lang="en-US" sz="2800" dirty="0">
                <a:ea typeface="ＭＳ Ｐゴシック" pitchFamily="34" charset="-128"/>
                <a:cs typeface="ＭＳ Ｐゴシック" pitchFamily="-65" charset="-128"/>
              </a:rPr>
              <a:t>IP </a:t>
            </a:r>
            <a:r>
              <a:rPr lang="el-GR" sz="2800" dirty="0">
                <a:ea typeface="ＭＳ Ｐゴシック" pitchFamily="34" charset="-128"/>
                <a:cs typeface="ＭＳ Ｐゴシック" pitchFamily="-65" charset="-128"/>
              </a:rPr>
              <a:t>διευθύνσεις</a:t>
            </a:r>
            <a:r>
              <a:rPr lang="en-US" sz="2800" dirty="0">
                <a:ea typeface="ＭＳ Ｐゴシック" pitchFamily="34" charset="-128"/>
                <a:cs typeface="ＭＳ Ｐゴシック" pitchFamily="-65" charset="-128"/>
              </a:rPr>
              <a:t>, </a:t>
            </a:r>
            <a:r>
              <a:rPr lang="el-GR" sz="2800" dirty="0" err="1">
                <a:ea typeface="ＭＳ Ｐゴシック" pitchFamily="34" charset="-128"/>
                <a:cs typeface="ＭＳ Ｐゴシック" pitchFamily="-65" charset="-128"/>
              </a:rPr>
              <a:t>κλπ</a:t>
            </a:r>
            <a:r>
              <a:rPr lang="el-GR" sz="2800" dirty="0">
                <a:ea typeface="ＭＳ Ｐゴシック" pitchFamily="34" charset="-128"/>
                <a:cs typeface="ＭＳ Ｐゴシック" pitchFamily="-65" charset="-128"/>
              </a:rPr>
              <a:t> δε θέλουμε να τις «σπάσουμε»</a:t>
            </a:r>
          </a:p>
          <a:p>
            <a:pPr marL="457200" lvl="1" indent="0" eaLnBrk="1" hangingPunct="1">
              <a:buNone/>
            </a:pPr>
            <a:endParaRPr lang="en-US" dirty="0">
              <a:ea typeface="ＭＳ Ｐゴシック" pitchFamily="34" charset="-128"/>
            </a:endParaRPr>
          </a:p>
        </p:txBody>
      </p:sp>
      <p:sp>
        <p:nvSpPr>
          <p:cNvPr id="28677" name="Slide Number Placeholder 4"/>
          <p:cNvSpPr>
            <a:spLocks noGrp="1"/>
          </p:cNvSpPr>
          <p:nvPr>
            <p:ph type="sldNum" sz="quarter" idx="12"/>
          </p:nvPr>
        </p:nvSpPr>
        <p:spPr bwMode="auto">
          <a:noFill/>
          <a:ln>
            <a:miter lim="800000"/>
            <a:headEnd/>
            <a:tailEnd/>
          </a:ln>
        </p:spPr>
        <p:txBody>
          <a:bodyPr/>
          <a:lstStyle/>
          <a:p>
            <a:fld id="{D912FBBC-33DF-46E5-9092-82FB586A1E42}" type="slidenum">
              <a:rPr lang="en-US"/>
              <a:pPr/>
              <a:t>21</a:t>
            </a:fld>
            <a:endParaRPr lang="en-US"/>
          </a:p>
        </p:txBody>
      </p:sp>
      <p:sp>
        <p:nvSpPr>
          <p:cNvPr id="2867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Tree>
    <p:extLst>
      <p:ext uri="{BB962C8B-B14F-4D97-AF65-F5344CB8AC3E}">
        <p14:creationId xmlns:p14="http://schemas.microsoft.com/office/powerpoint/2010/main" val="1174250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p:txBody>
          <a:bodyPr/>
          <a:lstStyle/>
          <a:p>
            <a:pPr algn="ct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29699" name="Rectangle 1027"/>
          <p:cNvSpPr>
            <a:spLocks noGrp="1" noChangeArrowheads="1"/>
          </p:cNvSpPr>
          <p:nvPr>
            <p:ph idx="1"/>
          </p:nvPr>
        </p:nvSpPr>
        <p:spPr/>
        <p:txBody>
          <a:bodyPr/>
          <a:lstStyle/>
          <a:p>
            <a:pPr eaLnBrk="1" hangingPunct="1"/>
            <a:r>
              <a:rPr lang="el-GR" dirty="0">
                <a:ea typeface="ＭＳ Ｐゴシック" pitchFamily="34" charset="-128"/>
              </a:rPr>
              <a:t>Γαλλικά</a:t>
            </a:r>
            <a:endParaRPr lang="en-US" dirty="0">
              <a:ea typeface="ＭＳ Ｐゴシック" pitchFamily="34" charset="-128"/>
            </a:endParaRPr>
          </a:p>
          <a:p>
            <a:pPr lvl="1" eaLnBrk="1" hangingPunct="1"/>
            <a:r>
              <a:rPr lang="en-US" b="1" i="1" dirty="0" err="1">
                <a:ea typeface="ＭＳ Ｐゴシック" pitchFamily="34" charset="-128"/>
              </a:rPr>
              <a:t>L'ensemble</a:t>
            </a:r>
            <a:r>
              <a:rPr lang="en-US" dirty="0">
                <a:ea typeface="ＭＳ Ｐゴシック" pitchFamily="34" charset="-128"/>
              </a:rPr>
              <a:t> </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(σύντμηση άρθρου)</a:t>
            </a:r>
            <a:endParaRPr lang="en-US" dirty="0">
              <a:ea typeface="ＭＳ Ｐゴシック" pitchFamily="34" charset="-128"/>
              <a:sym typeface="Symbol" pitchFamily="18" charset="2"/>
            </a:endParaRPr>
          </a:p>
          <a:p>
            <a:pPr lvl="2" eaLnBrk="1" hangingPunct="1"/>
            <a:r>
              <a:rPr lang="en-US" b="1" i="1" dirty="0">
                <a:ea typeface="ＭＳ Ｐゴシック" pitchFamily="34" charset="-128"/>
                <a:sym typeface="Symbol" pitchFamily="18" charset="2"/>
              </a:rPr>
              <a:t>L </a:t>
            </a:r>
            <a:r>
              <a:rPr lang="en-US" dirty="0">
                <a:ea typeface="ＭＳ Ｐゴシック" pitchFamily="34" charset="-128"/>
                <a:sym typeface="Symbol" pitchFamily="18" charset="2"/>
              </a:rPr>
              <a:t>? </a:t>
            </a:r>
            <a:r>
              <a:rPr lang="en-US" b="1" i="1" dirty="0">
                <a:ea typeface="ＭＳ Ｐゴシック" pitchFamily="34" charset="-128"/>
                <a:sym typeface="Symbol" pitchFamily="18" charset="2"/>
              </a:rPr>
              <a:t>L’ </a:t>
            </a:r>
            <a:r>
              <a:rPr lang="en-US" dirty="0">
                <a:ea typeface="ＭＳ Ｐゴシック" pitchFamily="34" charset="-128"/>
                <a:sym typeface="Symbol" pitchFamily="18" charset="2"/>
              </a:rPr>
              <a:t>? </a:t>
            </a:r>
            <a:r>
              <a:rPr lang="en-US" b="1" i="1" dirty="0">
                <a:ea typeface="ＭＳ Ｐゴシック" pitchFamily="34" charset="-128"/>
                <a:sym typeface="Symbol" pitchFamily="18" charset="2"/>
              </a:rPr>
              <a:t>Le </a:t>
            </a:r>
            <a:r>
              <a:rPr lang="en-US" dirty="0">
                <a:ea typeface="ＭＳ Ｐゴシック" pitchFamily="34" charset="-128"/>
                <a:sym typeface="Symbol" pitchFamily="18" charset="2"/>
              </a:rPr>
              <a:t>?</a:t>
            </a:r>
          </a:p>
          <a:p>
            <a:pPr lvl="2" eaLnBrk="1" hangingPunct="1"/>
            <a:r>
              <a:rPr lang="el-GR" dirty="0">
                <a:ea typeface="ＭＳ Ｐゴシック" pitchFamily="34" charset="-128"/>
                <a:sym typeface="Symbol" pitchFamily="18" charset="2"/>
              </a:rPr>
              <a:t>Θα θέλαμε τα </a:t>
            </a:r>
            <a:r>
              <a:rPr lang="en-US" dirty="0">
                <a:ea typeface="ＭＳ Ｐゴシック" pitchFamily="34" charset="-128"/>
                <a:sym typeface="Symbol" pitchFamily="18" charset="2"/>
              </a:rPr>
              <a:t> </a:t>
            </a:r>
            <a:r>
              <a:rPr lang="en-US" b="1" i="1" dirty="0" err="1">
                <a:ea typeface="ＭＳ Ｐゴシック" pitchFamily="34" charset="-128"/>
                <a:sym typeface="Symbol" pitchFamily="18" charset="2"/>
              </a:rPr>
              <a:t>l’ensemble</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να ταιριάζει με το </a:t>
            </a:r>
            <a:r>
              <a:rPr lang="en-US" b="1" i="1" dirty="0">
                <a:ea typeface="ＭＳ Ｐゴシック" pitchFamily="34" charset="-128"/>
                <a:sym typeface="Symbol" pitchFamily="18" charset="2"/>
              </a:rPr>
              <a:t>un ensemble</a:t>
            </a:r>
          </a:p>
          <a:p>
            <a:pPr lvl="3" eaLnBrk="1" hangingPunct="1"/>
            <a:r>
              <a:rPr lang="el-GR" dirty="0">
                <a:ea typeface="ＭＳ Ｐゴシック" pitchFamily="34" charset="-128"/>
                <a:sym typeface="Symbol" pitchFamily="18" charset="2"/>
              </a:rPr>
              <a:t>Έως το 2003, δεν το υποστήριζε το </a:t>
            </a:r>
            <a:r>
              <a:rPr lang="en-US" dirty="0">
                <a:ea typeface="ＭＳ Ｐゴシック" pitchFamily="34" charset="-128"/>
                <a:sym typeface="Symbol" pitchFamily="18" charset="2"/>
              </a:rPr>
              <a:t>Google</a:t>
            </a:r>
            <a:endParaRPr lang="el-GR" dirty="0">
              <a:ea typeface="ＭＳ Ｐゴシック" pitchFamily="34" charset="-128"/>
              <a:sym typeface="Symbol" pitchFamily="18" charset="2"/>
            </a:endParaRPr>
          </a:p>
          <a:p>
            <a:pPr lvl="4" eaLnBrk="1" hangingPunct="1"/>
            <a:r>
              <a:rPr lang="en-US" dirty="0">
                <a:solidFill>
                  <a:srgbClr val="C0504D"/>
                </a:solidFill>
                <a:ea typeface="ＭＳ Ｐゴシック" pitchFamily="34" charset="-128"/>
                <a:sym typeface="Symbol" pitchFamily="18" charset="2"/>
              </a:rPr>
              <a:t>Internationalization!</a:t>
            </a:r>
            <a:endParaRPr lang="en-US" sz="1600" b="1" i="1" dirty="0">
              <a:ea typeface="ＭＳ Ｐゴシック" pitchFamily="34" charset="-128"/>
              <a:sym typeface="Symbol" pitchFamily="18" charset="2"/>
            </a:endParaRPr>
          </a:p>
          <a:p>
            <a:pPr eaLnBrk="1" hangingPunct="1"/>
            <a:r>
              <a:rPr lang="el-GR" dirty="0">
                <a:ea typeface="ＭＳ Ｐゴシック" pitchFamily="34" charset="-128"/>
                <a:sym typeface="Symbol" pitchFamily="18" charset="2"/>
              </a:rPr>
              <a:t>Γερμανικά (οι σύνθετες λέξεις δεν διαχωρίζονται)</a:t>
            </a:r>
          </a:p>
          <a:p>
            <a:pPr lvl="1" eaLnBrk="1" hangingPunct="1"/>
            <a:r>
              <a:rPr lang="en-US" sz="1600" b="1" i="1" dirty="0" err="1">
                <a:ea typeface="ＭＳ Ｐゴシック" pitchFamily="34" charset="-128"/>
                <a:sym typeface="Symbol" pitchFamily="18" charset="2"/>
              </a:rPr>
              <a:t>Lebensversicherungsgesellschaftsangestellter</a:t>
            </a:r>
            <a:r>
              <a:rPr lang="el-GR" sz="1600" b="1" i="1" dirty="0">
                <a:ea typeface="ＭＳ Ｐゴシック" pitchFamily="34" charset="-128"/>
                <a:sym typeface="Symbol" pitchFamily="18" charset="2"/>
              </a:rPr>
              <a:t> </a:t>
            </a:r>
            <a:r>
              <a:rPr lang="el-GR" sz="2000" dirty="0">
                <a:ea typeface="ＭＳ Ｐゴシック" pitchFamily="34" charset="-128"/>
                <a:sym typeface="Symbol" pitchFamily="18" charset="2"/>
              </a:rPr>
              <a:t>(</a:t>
            </a:r>
            <a:r>
              <a:rPr lang="en-US" sz="2000" dirty="0">
                <a:ea typeface="ＭＳ Ｐゴシック" pitchFamily="34" charset="-128"/>
                <a:sym typeface="Symbol" pitchFamily="18" charset="2"/>
              </a:rPr>
              <a:t>life insurance company employee</a:t>
            </a:r>
            <a:r>
              <a:rPr lang="el-GR" sz="2000" dirty="0">
                <a:ea typeface="ＭＳ Ｐゴシック" pitchFamily="34" charset="-128"/>
                <a:sym typeface="Symbol" pitchFamily="18" charset="2"/>
              </a:rPr>
              <a:t>)</a:t>
            </a:r>
            <a:endParaRPr lang="en-US" sz="2000" dirty="0">
              <a:ea typeface="ＭＳ Ｐゴシック" pitchFamily="34" charset="-128"/>
              <a:sym typeface="Symbol" pitchFamily="18" charset="2"/>
            </a:endParaRPr>
          </a:p>
          <a:p>
            <a:pPr lvl="1" eaLnBrk="1" hangingPunct="1"/>
            <a:r>
              <a:rPr lang="el-GR" sz="2000" dirty="0">
                <a:ea typeface="ＭＳ Ｐゴシック" pitchFamily="34" charset="-128"/>
                <a:sym typeface="Symbol" pitchFamily="18" charset="2"/>
              </a:rPr>
              <a:t>Τα Γερμανικά συστήματα ανάκτησης πληροφορίας χρησιμοποιούν μια μονάδα </a:t>
            </a:r>
            <a:r>
              <a:rPr lang="en-US" sz="2000" b="1" dirty="0">
                <a:ea typeface="ＭＳ Ｐゴシック" pitchFamily="34" charset="-128"/>
                <a:sym typeface="Symbol" pitchFamily="18" charset="2"/>
              </a:rPr>
              <a:t>compound splitter</a:t>
            </a:r>
            <a:r>
              <a:rPr lang="el-GR" sz="2000" b="1" dirty="0">
                <a:ea typeface="ＭＳ Ｐゴシック" pitchFamily="34" charset="-128"/>
                <a:sym typeface="Symbol" pitchFamily="18" charset="2"/>
              </a:rPr>
              <a:t> </a:t>
            </a:r>
            <a:endParaRPr lang="en-US" sz="2000" dirty="0">
              <a:ea typeface="ＭＳ Ｐゴシック" pitchFamily="34" charset="-128"/>
              <a:sym typeface="Symbol" pitchFamily="18" charset="2"/>
            </a:endParaRPr>
          </a:p>
          <a:p>
            <a:pPr lvl="3" eaLnBrk="1" hangingPunct="1"/>
            <a:r>
              <a:rPr lang="el-GR" sz="1600" dirty="0">
                <a:ea typeface="ＭＳ Ｐゴシック" pitchFamily="34" charset="-128"/>
                <a:sym typeface="Symbol" pitchFamily="18" charset="2"/>
              </a:rPr>
              <a:t>Βελτίωση της απόδοσης κατά </a:t>
            </a:r>
            <a:r>
              <a:rPr lang="en-US" sz="1600" dirty="0">
                <a:ea typeface="ＭＳ Ｐゴシック" pitchFamily="34" charset="-128"/>
                <a:sym typeface="Symbol" pitchFamily="18" charset="2"/>
              </a:rPr>
              <a:t>15%</a:t>
            </a:r>
          </a:p>
        </p:txBody>
      </p:sp>
      <p:sp>
        <p:nvSpPr>
          <p:cNvPr id="29701" name="Slide Number Placeholder 4"/>
          <p:cNvSpPr>
            <a:spLocks noGrp="1"/>
          </p:cNvSpPr>
          <p:nvPr>
            <p:ph type="sldNum" sz="quarter" idx="12"/>
          </p:nvPr>
        </p:nvSpPr>
        <p:spPr bwMode="auto">
          <a:noFill/>
          <a:ln>
            <a:miter lim="800000"/>
            <a:headEnd/>
            <a:tailEnd/>
          </a:ln>
        </p:spPr>
        <p:txBody>
          <a:bodyPr/>
          <a:lstStyle/>
          <a:p>
            <a:fld id="{B45259E1-7FDD-4765-A69E-EC985A44E147}" type="slidenum">
              <a:rPr lang="en-US"/>
              <a:pPr/>
              <a:t>22</a:t>
            </a:fld>
            <a:endParaRPr lang="en-US"/>
          </a:p>
        </p:txBody>
      </p:sp>
      <p:sp>
        <p:nvSpPr>
          <p:cNvPr id="2970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algn="ct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23</a:t>
            </a:fld>
            <a:endParaRPr lang="en-US"/>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pic>
        <p:nvPicPr>
          <p:cNvPr id="7" name="Picture 6" descr="223.png"/>
          <p:cNvPicPr>
            <a:picLocks noChangeAspect="1"/>
          </p:cNvPicPr>
          <p:nvPr/>
        </p:nvPicPr>
        <p:blipFill>
          <a:blip r:embed="rId2" cstate="print"/>
          <a:stretch>
            <a:fillRect/>
          </a:stretch>
        </p:blipFill>
        <p:spPr>
          <a:xfrm>
            <a:off x="571472" y="2276872"/>
            <a:ext cx="7945907" cy="1428760"/>
          </a:xfrm>
          <a:prstGeom prst="rect">
            <a:avLst/>
          </a:prstGeom>
        </p:spPr>
      </p:pic>
      <p:sp>
        <p:nvSpPr>
          <p:cNvPr id="3" name="TextBox 2"/>
          <p:cNvSpPr txBox="1"/>
          <p:nvPr/>
        </p:nvSpPr>
        <p:spPr>
          <a:xfrm>
            <a:off x="899592" y="4365104"/>
            <a:ext cx="4392488" cy="461665"/>
          </a:xfrm>
          <a:prstGeom prst="rect">
            <a:avLst/>
          </a:prstGeom>
          <a:noFill/>
        </p:spPr>
        <p:txBody>
          <a:bodyPr wrap="square" rtlCol="0">
            <a:spAutoFit/>
          </a:bodyPr>
          <a:lstStyle/>
          <a:p>
            <a:r>
              <a:rPr lang="el-GR" dirty="0">
                <a:solidFill>
                  <a:schemeClr val="accent4">
                    <a:lumMod val="75000"/>
                  </a:schemeClr>
                </a:solidFill>
                <a:latin typeface="+mn-lt"/>
              </a:rPr>
              <a:t>Κινέζικα: δεν υπάρχουν κενά </a:t>
            </a:r>
            <a:endParaRPr lang="en-US" dirty="0">
              <a:solidFill>
                <a:schemeClr val="accent4">
                  <a:lumMod val="75000"/>
                </a:schemeClr>
              </a:solidFill>
              <a:latin typeface="+mn-lt"/>
            </a:endParaRPr>
          </a:p>
        </p:txBody>
      </p:sp>
    </p:spTree>
    <p:extLst>
      <p:ext uri="{BB962C8B-B14F-4D97-AF65-F5344CB8AC3E}">
        <p14:creationId xmlns:p14="http://schemas.microsoft.com/office/powerpoint/2010/main" val="37026146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algn="ct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0723" name="Rectangle 1027"/>
          <p:cNvSpPr>
            <a:spLocks noGrp="1" noChangeArrowheads="1"/>
          </p:cNvSpPr>
          <p:nvPr>
            <p:ph idx="1"/>
          </p:nvPr>
        </p:nvSpPr>
        <p:spPr>
          <a:xfrm>
            <a:off x="533400" y="1676400"/>
            <a:ext cx="7772400" cy="4876800"/>
          </a:xfrm>
        </p:spPr>
        <p:txBody>
          <a:bodyPr/>
          <a:lstStyle/>
          <a:p>
            <a:pPr eaLnBrk="1" hangingPunct="1"/>
            <a:r>
              <a:rPr lang="el-GR" dirty="0">
                <a:ea typeface="ＭＳ Ｐゴシック" pitchFamily="34" charset="-128"/>
                <a:sym typeface="Symbol" pitchFamily="18" charset="2"/>
              </a:rPr>
              <a:t>Τα Κινέζικα και τα Ιαπωνικά δεν έχουν κενούς χαρακτήρες ανάμεσα στις λέξεις</a:t>
            </a:r>
            <a:r>
              <a:rPr lang="en-US" dirty="0">
                <a:ea typeface="ＭＳ Ｐゴシック" pitchFamily="34" charset="-128"/>
                <a:sym typeface="Symbol" pitchFamily="18" charset="2"/>
              </a:rPr>
              <a:t>:</a:t>
            </a:r>
          </a:p>
          <a:p>
            <a:pPr lvl="1" eaLnBrk="1" hangingPunct="1"/>
            <a:r>
              <a:rPr lang="ja-JP" altLang="en-US" dirty="0">
                <a:ea typeface="ＭＳ Ｐゴシック" pitchFamily="34" charset="-128"/>
                <a:sym typeface="Symbol" pitchFamily="18" charset="2"/>
              </a:rPr>
              <a:t>莎拉波娃现在居住在美国东南部的佛罗里达。</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24</a:t>
            </a:fld>
            <a:endParaRPr lang="en-US"/>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
        <p:nvSpPr>
          <p:cNvPr id="2" name="TextBox 1"/>
          <p:cNvSpPr txBox="1"/>
          <p:nvPr/>
        </p:nvSpPr>
        <p:spPr>
          <a:xfrm>
            <a:off x="607282" y="3677490"/>
            <a:ext cx="6912768" cy="1261884"/>
          </a:xfrm>
          <a:prstGeom prst="rect">
            <a:avLst/>
          </a:prstGeom>
          <a:noFill/>
        </p:spPr>
        <p:txBody>
          <a:bodyPr wrap="square" rtlCol="0">
            <a:spAutoFit/>
          </a:bodyPr>
          <a:lstStyle/>
          <a:p>
            <a:r>
              <a:rPr lang="el-GR" sz="2800" dirty="0">
                <a:solidFill>
                  <a:schemeClr val="accent2">
                    <a:lumMod val="75000"/>
                  </a:schemeClr>
                </a:solidFill>
                <a:latin typeface="+mn-lt"/>
                <a:ea typeface="ＭＳ Ｐゴシック" pitchFamily="34" charset="-128"/>
                <a:cs typeface="ＭＳ Ｐゴシック" pitchFamily="-65" charset="-128"/>
              </a:rPr>
              <a:t>Χωρισμός σε λέξεις </a:t>
            </a:r>
            <a:r>
              <a:rPr lang="en-US" sz="2800" dirty="0">
                <a:solidFill>
                  <a:schemeClr val="accent2">
                    <a:lumMod val="75000"/>
                  </a:schemeClr>
                </a:solidFill>
                <a:latin typeface="+mn-lt"/>
                <a:ea typeface="ＭＳ Ｐゴシック" pitchFamily="34" charset="-128"/>
                <a:cs typeface="ＭＳ Ｐゴシック" pitchFamily="-65" charset="-128"/>
              </a:rPr>
              <a:t>(word segmentation)</a:t>
            </a:r>
          </a:p>
          <a:p>
            <a:pPr marL="457200" indent="-457200">
              <a:buFont typeface="Wingdings" panose="05000000000000000000" pitchFamily="2" charset="2"/>
              <a:buChar char="§"/>
            </a:pPr>
            <a:r>
              <a:rPr lang="el-GR" dirty="0">
                <a:solidFill>
                  <a:schemeClr val="tx1"/>
                </a:solidFill>
                <a:latin typeface="+mn-lt"/>
                <a:ea typeface="ＭＳ Ｐゴシック" pitchFamily="34" charset="-128"/>
                <a:cs typeface="ＭＳ Ｐゴシック" pitchFamily="-65" charset="-128"/>
              </a:rPr>
              <a:t>Διάφορες τεχνικές: χρήση λεξικού και ταίριασμα της μεγαλύτερης ακολουθίας, μηχανική μάθηση</a:t>
            </a:r>
            <a:endParaRPr lang="en-US" dirty="0">
              <a:solidFill>
                <a:schemeClr val="tx1"/>
              </a:solidFill>
              <a:latin typeface="+mn-lt"/>
              <a:ea typeface="ＭＳ Ｐゴシック" pitchFamily="34" charset="-128"/>
              <a:cs typeface="ＭＳ Ｐゴシック" pitchFamily="-65" charset="-128"/>
            </a:endParaRPr>
          </a:p>
        </p:txBody>
      </p:sp>
      <p:sp>
        <p:nvSpPr>
          <p:cNvPr id="7" name="TextBox 6"/>
          <p:cNvSpPr txBox="1"/>
          <p:nvPr/>
        </p:nvSpPr>
        <p:spPr>
          <a:xfrm>
            <a:off x="395536" y="5244485"/>
            <a:ext cx="8352928" cy="523220"/>
          </a:xfrm>
          <a:prstGeom prst="rect">
            <a:avLst/>
          </a:prstGeom>
          <a:noFill/>
        </p:spPr>
        <p:txBody>
          <a:bodyPr wrap="square" rtlCol="0">
            <a:spAutoFit/>
          </a:bodyPr>
          <a:lstStyle/>
          <a:p>
            <a:pPr lvl="1" eaLnBrk="1" hangingPunct="1"/>
            <a:r>
              <a:rPr lang="el-GR" sz="2800" dirty="0">
                <a:solidFill>
                  <a:schemeClr val="tx1"/>
                </a:solidFill>
                <a:latin typeface="+mn-lt"/>
                <a:ea typeface="ＭＳ Ｐゴシック" pitchFamily="34" charset="-128"/>
                <a:cs typeface="ＭＳ Ｐゴシック" pitchFamily="-65" charset="-128"/>
                <a:sym typeface="Symbol" pitchFamily="18" charset="2"/>
              </a:rPr>
              <a:t>Αλλά δεν υπάρχει πάντα ένα μοναδικό </a:t>
            </a:r>
            <a:r>
              <a:rPr lang="en-US" sz="2800" dirty="0">
                <a:solidFill>
                  <a:schemeClr val="tx1"/>
                </a:solidFill>
                <a:latin typeface="+mn-lt"/>
                <a:ea typeface="ＭＳ Ｐゴシック" pitchFamily="34" charset="-128"/>
                <a:cs typeface="ＭＳ Ｐゴシック" pitchFamily="-65" charset="-128"/>
                <a:sym typeface="Symbol" pitchFamily="18" charset="2"/>
              </a:rPr>
              <a:t>tokenization</a:t>
            </a:r>
            <a:r>
              <a:rPr lang="ja-JP" altLang="en-US" sz="2800" dirty="0">
                <a:solidFill>
                  <a:schemeClr val="tx1"/>
                </a:solidFill>
                <a:latin typeface="+mn-lt"/>
                <a:ea typeface="ＭＳ Ｐゴシック" pitchFamily="34" charset="-128"/>
                <a:cs typeface="ＭＳ Ｐゴシック" pitchFamily="-65" charset="-128"/>
                <a:sym typeface="Symbol" pitchFamily="18" charset="2"/>
              </a:rPr>
              <a:t> </a:t>
            </a:r>
            <a:endParaRPr lang="en-US" sz="2800" dirty="0">
              <a:solidFill>
                <a:schemeClr val="tx1"/>
              </a:solidFill>
              <a:latin typeface="+mn-lt"/>
              <a:ea typeface="ＭＳ Ｐゴシック" pitchFamily="34" charset="-128"/>
              <a:cs typeface="ＭＳ Ｐゴシック" pitchFamily="-65" charset="-128"/>
              <a:sym typeface="Symbol" pitchFamily="18" charset="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a:xfrm>
            <a:off x="484634" y="839475"/>
            <a:ext cx="7886700" cy="1325563"/>
          </a:xfrm>
        </p:spPr>
        <p:txBody>
          <a:bodyPr/>
          <a:lstStyle/>
          <a:p>
            <a:pPr algn="ct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25</a:t>
            </a:fld>
            <a:endParaRPr lang="en-US"/>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
        <p:nvSpPr>
          <p:cNvPr id="3" name="TextBox 2"/>
          <p:cNvSpPr txBox="1"/>
          <p:nvPr/>
        </p:nvSpPr>
        <p:spPr>
          <a:xfrm>
            <a:off x="899592" y="4725144"/>
            <a:ext cx="7056784" cy="707886"/>
          </a:xfrm>
          <a:prstGeom prst="rect">
            <a:avLst/>
          </a:prstGeom>
          <a:noFill/>
        </p:spPr>
        <p:txBody>
          <a:bodyPr wrap="square" rtlCol="0">
            <a:spAutoFit/>
          </a:bodyPr>
          <a:lstStyle/>
          <a:p>
            <a:r>
              <a:rPr lang="el-GR" sz="2000" dirty="0">
                <a:solidFill>
                  <a:schemeClr val="tx1"/>
                </a:solidFill>
                <a:latin typeface="+mn-lt"/>
              </a:rPr>
              <a:t>Κινέζικα: είτε ως ακολουθία δύο λέξεων </a:t>
            </a:r>
            <a:r>
              <a:rPr lang="en-US" sz="2000" dirty="0">
                <a:solidFill>
                  <a:schemeClr val="tx1"/>
                </a:solidFill>
                <a:latin typeface="+mn-lt"/>
              </a:rPr>
              <a:t>“and” </a:t>
            </a:r>
            <a:r>
              <a:rPr lang="el-GR" sz="2000" dirty="0">
                <a:solidFill>
                  <a:schemeClr val="tx1"/>
                </a:solidFill>
                <a:latin typeface="+mn-lt"/>
              </a:rPr>
              <a:t>και </a:t>
            </a:r>
            <a:r>
              <a:rPr lang="en-US" sz="2000" dirty="0">
                <a:solidFill>
                  <a:schemeClr val="tx1"/>
                </a:solidFill>
                <a:latin typeface="+mn-lt"/>
              </a:rPr>
              <a:t>“still” </a:t>
            </a:r>
            <a:r>
              <a:rPr lang="el-GR" sz="2000" dirty="0">
                <a:solidFill>
                  <a:schemeClr val="tx1"/>
                </a:solidFill>
                <a:latin typeface="+mn-lt"/>
              </a:rPr>
              <a:t>ή ως μια λέξη  </a:t>
            </a:r>
            <a:r>
              <a:rPr lang="en-US" sz="2000" dirty="0">
                <a:solidFill>
                  <a:schemeClr val="tx1"/>
                </a:solidFill>
                <a:latin typeface="+mn-lt"/>
              </a:rPr>
              <a:t>“monk” </a:t>
            </a:r>
          </a:p>
        </p:txBody>
      </p:sp>
      <p:pic>
        <p:nvPicPr>
          <p:cNvPr id="9" name="Picture 8" descr="224.png"/>
          <p:cNvPicPr>
            <a:picLocks noChangeAspect="1"/>
          </p:cNvPicPr>
          <p:nvPr/>
        </p:nvPicPr>
        <p:blipFill>
          <a:blip r:embed="rId2" cstate="print"/>
          <a:stretch>
            <a:fillRect/>
          </a:stretch>
        </p:blipFill>
        <p:spPr>
          <a:xfrm>
            <a:off x="2411760" y="2879184"/>
            <a:ext cx="2088232" cy="927329"/>
          </a:xfrm>
          <a:prstGeom prst="rect">
            <a:avLst/>
          </a:prstGeom>
        </p:spPr>
      </p:pic>
    </p:spTree>
    <p:extLst>
      <p:ext uri="{BB962C8B-B14F-4D97-AF65-F5344CB8AC3E}">
        <p14:creationId xmlns:p14="http://schemas.microsoft.com/office/powerpoint/2010/main" val="26647575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a:xfrm>
            <a:off x="592646" y="849839"/>
            <a:ext cx="7886700" cy="1325563"/>
          </a:xfrm>
        </p:spPr>
        <p:txBody>
          <a:bodyPr/>
          <a:lstStyle/>
          <a:p>
            <a:pPr algn="ct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26</a:t>
            </a:fld>
            <a:endParaRPr lang="en-US"/>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
        <p:nvSpPr>
          <p:cNvPr id="2" name="TextBox 1"/>
          <p:cNvSpPr txBox="1"/>
          <p:nvPr/>
        </p:nvSpPr>
        <p:spPr>
          <a:xfrm>
            <a:off x="395536" y="2492896"/>
            <a:ext cx="8280920" cy="1384995"/>
          </a:xfrm>
          <a:prstGeom prst="rect">
            <a:avLst/>
          </a:prstGeom>
          <a:noFill/>
        </p:spPr>
        <p:txBody>
          <a:bodyPr wrap="square" rtlCol="0">
            <a:spAutoFit/>
          </a:bodyPr>
          <a:lstStyle/>
          <a:p>
            <a:r>
              <a:rPr lang="el-GR" sz="2800" dirty="0">
                <a:solidFill>
                  <a:schemeClr val="tx1"/>
                </a:solidFill>
                <a:latin typeface="+mn-lt"/>
                <a:ea typeface="ＭＳ Ｐゴシック" pitchFamily="34" charset="-128"/>
                <a:cs typeface="ＭＳ Ｐゴシック" pitchFamily="-65" charset="-128"/>
              </a:rPr>
              <a:t>Αντί για </a:t>
            </a:r>
            <a:r>
              <a:rPr lang="el-GR" sz="2800" dirty="0" err="1">
                <a:solidFill>
                  <a:schemeClr val="tx1"/>
                </a:solidFill>
                <a:latin typeface="+mn-lt"/>
                <a:ea typeface="ＭＳ Ｐゴシック" pitchFamily="34" charset="-128"/>
                <a:cs typeface="ＭＳ Ｐゴシック" pitchFamily="-65" charset="-128"/>
              </a:rPr>
              <a:t>ευρετηριοποίηση</a:t>
            </a:r>
            <a:r>
              <a:rPr lang="el-GR" sz="2800" dirty="0">
                <a:solidFill>
                  <a:schemeClr val="tx1"/>
                </a:solidFill>
                <a:latin typeface="+mn-lt"/>
                <a:ea typeface="ＭＳ Ｐゴシック" pitchFamily="34" charset="-128"/>
                <a:cs typeface="ＭＳ Ｐゴシック" pitchFamily="-65" charset="-128"/>
              </a:rPr>
              <a:t> σε επίπεδο λέξεων </a:t>
            </a:r>
            <a:r>
              <a:rPr lang="el-GR" sz="2800" dirty="0" err="1">
                <a:solidFill>
                  <a:schemeClr val="tx1"/>
                </a:solidFill>
                <a:latin typeface="+mn-lt"/>
                <a:ea typeface="ＭＳ Ｐゴシック" pitchFamily="34" charset="-128"/>
                <a:cs typeface="ＭＳ Ｐゴシック" pitchFamily="-65" charset="-128"/>
              </a:rPr>
              <a:t>ευρετηριοποίηση</a:t>
            </a:r>
            <a:r>
              <a:rPr lang="el-GR" sz="2800" dirty="0">
                <a:solidFill>
                  <a:schemeClr val="tx1"/>
                </a:solidFill>
                <a:latin typeface="+mn-lt"/>
                <a:ea typeface="ＭＳ Ｐゴシック" pitchFamily="34" charset="-128"/>
                <a:cs typeface="ＭＳ Ｐゴシック" pitchFamily="-65" charset="-128"/>
              </a:rPr>
              <a:t> όλων των </a:t>
            </a:r>
            <a:r>
              <a:rPr lang="el-GR" sz="2800" dirty="0">
                <a:solidFill>
                  <a:schemeClr val="accent6">
                    <a:lumMod val="75000"/>
                  </a:schemeClr>
                </a:solidFill>
                <a:latin typeface="+mn-lt"/>
                <a:ea typeface="ＭＳ Ｐゴシック" pitchFamily="34" charset="-128"/>
                <a:cs typeface="ＭＳ Ｐゴシック" pitchFamily="-65" charset="-128"/>
              </a:rPr>
              <a:t>ακολουθιών</a:t>
            </a:r>
            <a:r>
              <a:rPr lang="el-GR" sz="2800" i="1" dirty="0">
                <a:solidFill>
                  <a:schemeClr val="accent6">
                    <a:lumMod val="75000"/>
                  </a:schemeClr>
                </a:solidFill>
                <a:latin typeface="+mn-lt"/>
                <a:ea typeface="ＭＳ Ｐゴシック" pitchFamily="34" charset="-128"/>
                <a:cs typeface="ＭＳ Ｐゴシック" pitchFamily="-65" charset="-128"/>
              </a:rPr>
              <a:t> </a:t>
            </a:r>
            <a:r>
              <a:rPr lang="en-US" sz="2800" i="1" dirty="0">
                <a:solidFill>
                  <a:schemeClr val="accent6">
                    <a:lumMod val="75000"/>
                  </a:schemeClr>
                </a:solidFill>
                <a:latin typeface="+mn-lt"/>
                <a:ea typeface="ＭＳ Ｐゴシック" pitchFamily="34" charset="-128"/>
                <a:cs typeface="ＭＳ Ｐゴシック" pitchFamily="-65" charset="-128"/>
              </a:rPr>
              <a:t>k-</a:t>
            </a:r>
            <a:r>
              <a:rPr lang="el-GR" sz="2800" dirty="0">
                <a:solidFill>
                  <a:schemeClr val="accent6">
                    <a:lumMod val="75000"/>
                  </a:schemeClr>
                </a:solidFill>
                <a:latin typeface="+mn-lt"/>
                <a:ea typeface="ＭＳ Ｐゴシック" pitchFamily="34" charset="-128"/>
                <a:cs typeface="ＭＳ Ｐゴシック" pitchFamily="-65" charset="-128"/>
              </a:rPr>
              <a:t>χαρακτήρων </a:t>
            </a:r>
            <a:r>
              <a:rPr lang="en-US" sz="2800" dirty="0">
                <a:solidFill>
                  <a:schemeClr val="tx1"/>
                </a:solidFill>
                <a:latin typeface="+mn-lt"/>
                <a:ea typeface="ＭＳ Ｐゴシック" pitchFamily="34" charset="-128"/>
                <a:cs typeface="ＭＳ Ｐゴシック" pitchFamily="-65" charset="-128"/>
              </a:rPr>
              <a:t>(</a:t>
            </a:r>
            <a:r>
              <a:rPr lang="en-US" sz="2800" i="1" dirty="0">
                <a:solidFill>
                  <a:schemeClr val="tx1"/>
                </a:solidFill>
                <a:latin typeface="+mn-lt"/>
                <a:ea typeface="ＭＳ Ｐゴシック" pitchFamily="34" charset="-128"/>
                <a:cs typeface="ＭＳ Ｐゴシック" pitchFamily="-65" charset="-128"/>
              </a:rPr>
              <a:t>k</a:t>
            </a:r>
            <a:r>
              <a:rPr lang="en-US" sz="2800" dirty="0">
                <a:solidFill>
                  <a:schemeClr val="tx1"/>
                </a:solidFill>
                <a:latin typeface="+mn-lt"/>
                <a:ea typeface="ＭＳ Ｐゴシック" pitchFamily="34" charset="-128"/>
                <a:cs typeface="ＭＳ Ｐゴシック" pitchFamily="-65" charset="-128"/>
              </a:rPr>
              <a:t>-grams)</a:t>
            </a:r>
          </a:p>
        </p:txBody>
      </p:sp>
      <mc:AlternateContent xmlns:mc="http://schemas.openxmlformats.org/markup-compatibility/2006" xmlns:p14="http://schemas.microsoft.com/office/powerpoint/2010/main">
        <mc:Choice Requires="p14">
          <p:contentPart p14:bwMode="auto" r:id="rId3">
            <p14:nvContentPartPr>
              <p14:cNvPr id="30746" name="Ink 30745">
                <a:extLst>
                  <a:ext uri="{FF2B5EF4-FFF2-40B4-BE49-F238E27FC236}">
                    <a16:creationId xmlns:a16="http://schemas.microsoft.com/office/drawing/2014/main" id="{F68E8131-D970-4ED1-84DC-4AB15589BF88}"/>
                  </a:ext>
                </a:extLst>
              </p14:cNvPr>
              <p14:cNvContentPartPr/>
              <p14:nvPr/>
            </p14:nvContentPartPr>
            <p14:xfrm>
              <a:off x="380160" y="877406"/>
              <a:ext cx="360" cy="360"/>
            </p14:xfrm>
          </p:contentPart>
        </mc:Choice>
        <mc:Fallback xmlns="">
          <p:pic>
            <p:nvPicPr>
              <p:cNvPr id="30746" name="Ink 30745">
                <a:extLst>
                  <a:ext uri="{FF2B5EF4-FFF2-40B4-BE49-F238E27FC236}">
                    <a16:creationId xmlns:a16="http://schemas.microsoft.com/office/drawing/2014/main" id="{F68E8131-D970-4ED1-84DC-4AB15589BF88}"/>
                  </a:ext>
                </a:extLst>
              </p:cNvPr>
              <p:cNvPicPr/>
              <p:nvPr/>
            </p:nvPicPr>
            <p:blipFill>
              <a:blip r:embed="rId90"/>
              <a:stretch>
                <a:fillRect/>
              </a:stretch>
            </p:blipFill>
            <p:spPr>
              <a:xfrm>
                <a:off x="371160" y="868406"/>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91">
            <p14:nvContentPartPr>
              <p14:cNvPr id="30759" name="Ink 30758">
                <a:extLst>
                  <a:ext uri="{FF2B5EF4-FFF2-40B4-BE49-F238E27FC236}">
                    <a16:creationId xmlns:a16="http://schemas.microsoft.com/office/drawing/2014/main" id="{7F21EC56-BCBD-485B-BB6F-A705F7ADE09D}"/>
                  </a:ext>
                </a:extLst>
              </p14:cNvPr>
              <p14:cNvContentPartPr/>
              <p14:nvPr/>
            </p14:nvContentPartPr>
            <p14:xfrm>
              <a:off x="577440" y="731246"/>
              <a:ext cx="360" cy="360"/>
            </p14:xfrm>
          </p:contentPart>
        </mc:Choice>
        <mc:Fallback xmlns="">
          <p:pic>
            <p:nvPicPr>
              <p:cNvPr id="30759" name="Ink 30758">
                <a:extLst>
                  <a:ext uri="{FF2B5EF4-FFF2-40B4-BE49-F238E27FC236}">
                    <a16:creationId xmlns:a16="http://schemas.microsoft.com/office/drawing/2014/main" id="{7F21EC56-BCBD-485B-BB6F-A705F7ADE09D}"/>
                  </a:ext>
                </a:extLst>
              </p:cNvPr>
              <p:cNvPicPr/>
              <p:nvPr/>
            </p:nvPicPr>
            <p:blipFill>
              <a:blip r:embed="rId110"/>
              <a:stretch>
                <a:fillRect/>
              </a:stretch>
            </p:blipFill>
            <p:spPr>
              <a:xfrm>
                <a:off x="568800" y="722606"/>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11">
            <p14:nvContentPartPr>
              <p14:cNvPr id="30772" name="Ink 30771">
                <a:extLst>
                  <a:ext uri="{FF2B5EF4-FFF2-40B4-BE49-F238E27FC236}">
                    <a16:creationId xmlns:a16="http://schemas.microsoft.com/office/drawing/2014/main" id="{EE33D23D-C8DD-4B17-96B4-A7FF7D07E77A}"/>
                  </a:ext>
                </a:extLst>
              </p14:cNvPr>
              <p14:cNvContentPartPr/>
              <p14:nvPr/>
            </p14:nvContentPartPr>
            <p14:xfrm>
              <a:off x="3331440" y="6162926"/>
              <a:ext cx="43200" cy="327240"/>
            </p14:xfrm>
          </p:contentPart>
        </mc:Choice>
        <mc:Fallback xmlns="">
          <p:pic>
            <p:nvPicPr>
              <p:cNvPr id="30772" name="Ink 30771">
                <a:extLst>
                  <a:ext uri="{FF2B5EF4-FFF2-40B4-BE49-F238E27FC236}">
                    <a16:creationId xmlns:a16="http://schemas.microsoft.com/office/drawing/2014/main" id="{EE33D23D-C8DD-4B17-96B4-A7FF7D07E77A}"/>
                  </a:ext>
                </a:extLst>
              </p:cNvPr>
              <p:cNvPicPr/>
              <p:nvPr/>
            </p:nvPicPr>
            <p:blipFill>
              <a:blip r:embed="rId138"/>
              <a:stretch>
                <a:fillRect/>
              </a:stretch>
            </p:blipFill>
            <p:spPr>
              <a:xfrm>
                <a:off x="3322800" y="6153926"/>
                <a:ext cx="60840" cy="344880"/>
              </a:xfrm>
              <a:prstGeom prst="rect">
                <a:avLst/>
              </a:prstGeom>
            </p:spPr>
          </p:pic>
        </mc:Fallback>
      </mc:AlternateContent>
    </p:spTree>
    <p:extLst>
      <p:ext uri="{BB962C8B-B14F-4D97-AF65-F5344CB8AC3E}">
        <p14:creationId xmlns:p14="http://schemas.microsoft.com/office/powerpoint/2010/main" val="32014798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0723" name="Rectangle 1027"/>
          <p:cNvSpPr>
            <a:spLocks noGrp="1" noChangeArrowheads="1"/>
          </p:cNvSpPr>
          <p:nvPr>
            <p:ph idx="1"/>
          </p:nvPr>
        </p:nvSpPr>
        <p:spPr>
          <a:xfrm>
            <a:off x="533400" y="1676400"/>
            <a:ext cx="7772400" cy="4876800"/>
          </a:xfrm>
        </p:spPr>
        <p:txBody>
          <a:bodyPr/>
          <a:lstStyle/>
          <a:p>
            <a:pPr eaLnBrk="1" hangingPunct="1"/>
            <a:r>
              <a:rPr lang="el-GR" dirty="0">
                <a:ea typeface="ＭＳ Ｐゴシック" pitchFamily="34" charset="-128"/>
                <a:sym typeface="Symbol" pitchFamily="18" charset="2"/>
              </a:rPr>
              <a:t>Ακόμα πιο δύσκολο στα Ιαπωνικά, ανάμιξη πολλαπλών αλφάβητων</a:t>
            </a:r>
            <a:endParaRPr lang="en-US" dirty="0">
              <a:ea typeface="ＭＳ Ｐゴシック" pitchFamily="34" charset="-128"/>
              <a:sym typeface="Symbol" pitchFamily="18" charset="2"/>
            </a:endParaRPr>
          </a:p>
          <a:p>
            <a:pPr lvl="1" eaLnBrk="1" hangingPunct="1"/>
            <a:r>
              <a:rPr lang="el-GR" dirty="0">
                <a:ea typeface="ＭＳ Ｐゴシック" pitchFamily="34" charset="-128"/>
                <a:sym typeface="Symbol" pitchFamily="18" charset="2"/>
              </a:rPr>
              <a:t>Ημερομηνίες</a:t>
            </a:r>
            <a:r>
              <a:rPr lang="en-US" dirty="0">
                <a:ea typeface="ＭＳ Ｐゴシック" pitchFamily="34" charset="-128"/>
                <a:sym typeface="Symbol" pitchFamily="18" charset="2"/>
              </a:rPr>
              <a:t>/</a:t>
            </a:r>
            <a:r>
              <a:rPr lang="el-GR" dirty="0">
                <a:ea typeface="ＭＳ Ｐゴシック" pitchFamily="34" charset="-128"/>
                <a:sym typeface="Symbol" pitchFamily="18" charset="2"/>
              </a:rPr>
              <a:t>ποσά</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σε πολλά </a:t>
            </a:r>
            <a:r>
              <a:rPr lang="en-US" dirty="0">
                <a:ea typeface="ＭＳ Ｐゴシック" pitchFamily="34" charset="-128"/>
                <a:sym typeface="Symbol" pitchFamily="18" charset="2"/>
              </a:rPr>
              <a:t>formats</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27</a:t>
            </a:fld>
            <a:endParaRPr lang="en-US"/>
          </a:p>
        </p:txBody>
      </p:sp>
      <p:sp>
        <p:nvSpPr>
          <p:cNvPr id="30724" name="Text Box 1037"/>
          <p:cNvSpPr txBox="1">
            <a:spLocks noChangeArrowheads="1"/>
          </p:cNvSpPr>
          <p:nvPr/>
        </p:nvSpPr>
        <p:spPr bwMode="auto">
          <a:xfrm>
            <a:off x="143669" y="3895725"/>
            <a:ext cx="8888413" cy="412750"/>
          </a:xfrm>
          <a:prstGeom prst="rect">
            <a:avLst/>
          </a:prstGeom>
          <a:noFill/>
          <a:ln w="9525">
            <a:noFill/>
            <a:miter lim="800000"/>
            <a:headEnd/>
            <a:tailEnd/>
          </a:ln>
        </p:spPr>
        <p:txBody>
          <a:bodyPr wrap="none">
            <a:spAutoFit/>
          </a:bodyPr>
          <a:lstStyle/>
          <a:p>
            <a:pPr lvl="1">
              <a:spcBef>
                <a:spcPct val="20000"/>
              </a:spcBef>
              <a:buClr>
                <a:schemeClr val="tx1"/>
              </a:buClr>
              <a:buSzPct val="55000"/>
              <a:buFont typeface="Wingdings" pitchFamily="2" charset="2"/>
              <a:buNone/>
            </a:pPr>
            <a:r>
              <a:rPr lang="ja-JP" altLang="en-US" sz="2100" b="1" i="1">
                <a:latin typeface="Tahoma" pitchFamily="34" charset="0"/>
                <a:ea typeface="ＭＳ Ｐゴシック" pitchFamily="34" charset="-128"/>
              </a:rPr>
              <a:t>フ</a:t>
            </a:r>
            <a:r>
              <a:rPr lang="ja-JP" altLang="en-US" sz="2100" b="1" i="1">
                <a:solidFill>
                  <a:schemeClr val="accent1">
                    <a:lumMod val="75000"/>
                  </a:schemeClr>
                </a:solidFill>
                <a:latin typeface="Tahoma" pitchFamily="34" charset="0"/>
                <a:ea typeface="ＭＳ Ｐゴシック" pitchFamily="34" charset="-128"/>
              </a:rPr>
              <a:t>ォーチュン</a:t>
            </a:r>
            <a:r>
              <a:rPr lang="en-US" altLang="ja-JP" sz="2100" b="1" i="1" dirty="0">
                <a:solidFill>
                  <a:schemeClr val="accent1">
                    <a:lumMod val="75000"/>
                  </a:schemeClr>
                </a:solidFill>
                <a:latin typeface="Tahoma" pitchFamily="34" charset="0"/>
                <a:ea typeface="ＭＳ Ｐゴシック" pitchFamily="34" charset="-128"/>
              </a:rPr>
              <a:t>500</a:t>
            </a:r>
            <a:r>
              <a:rPr lang="ja-JP" altLang="en-US" sz="2100" b="1" i="1">
                <a:solidFill>
                  <a:schemeClr val="accent1">
                    <a:lumMod val="75000"/>
                  </a:schemeClr>
                </a:solidFill>
                <a:latin typeface="Tahoma" pitchFamily="34" charset="0"/>
                <a:ea typeface="ＭＳ Ｐゴシック" pitchFamily="34" charset="-128"/>
              </a:rPr>
              <a:t>社は情報不足のため時間あた</a:t>
            </a:r>
            <a:r>
              <a:rPr lang="en-US" altLang="ja-JP" sz="2100" b="1" i="1" dirty="0">
                <a:solidFill>
                  <a:schemeClr val="accent1">
                    <a:lumMod val="75000"/>
                  </a:schemeClr>
                </a:solidFill>
                <a:latin typeface="Tahoma" pitchFamily="34" charset="0"/>
                <a:ea typeface="ＭＳ Ｐゴシック" pitchFamily="34" charset="-128"/>
              </a:rPr>
              <a:t>$500K(</a:t>
            </a:r>
            <a:r>
              <a:rPr lang="ja-JP" altLang="en-US" sz="2100" b="1" i="1">
                <a:solidFill>
                  <a:schemeClr val="accent1">
                    <a:lumMod val="75000"/>
                  </a:schemeClr>
                </a:solidFill>
                <a:latin typeface="Tahoma" pitchFamily="34" charset="0"/>
                <a:ea typeface="ＭＳ Ｐゴシック" pitchFamily="34" charset="-128"/>
              </a:rPr>
              <a:t>約</a:t>
            </a:r>
            <a:r>
              <a:rPr lang="en-US" altLang="ja-JP" sz="2100" b="1" i="1" dirty="0">
                <a:solidFill>
                  <a:schemeClr val="accent1">
                    <a:lumMod val="75000"/>
                  </a:schemeClr>
                </a:solidFill>
                <a:latin typeface="Tahoma" pitchFamily="34" charset="0"/>
                <a:ea typeface="ＭＳ Ｐゴシック" pitchFamily="34" charset="-128"/>
              </a:rPr>
              <a:t>6,000</a:t>
            </a:r>
            <a:r>
              <a:rPr lang="ja-JP" altLang="en-US" sz="2100" b="1" i="1">
                <a:solidFill>
                  <a:schemeClr val="accent1">
                    <a:lumMod val="75000"/>
                  </a:schemeClr>
                </a:solidFill>
                <a:latin typeface="Tahoma" pitchFamily="34" charset="0"/>
                <a:ea typeface="ＭＳ Ｐゴシック" pitchFamily="34" charset="-128"/>
              </a:rPr>
              <a:t>万円</a:t>
            </a:r>
            <a:r>
              <a:rPr lang="en-US" altLang="ja-JP" sz="2100" b="1" i="1" dirty="0">
                <a:solidFill>
                  <a:schemeClr val="accent1">
                    <a:lumMod val="75000"/>
                  </a:schemeClr>
                </a:solidFill>
                <a:latin typeface="Tahoma" pitchFamily="34" charset="0"/>
                <a:ea typeface="ＭＳ Ｐゴシック" pitchFamily="34" charset="-128"/>
              </a:rPr>
              <a:t>)</a:t>
            </a:r>
            <a:endParaRPr lang="en-US" b="1" i="1" dirty="0">
              <a:solidFill>
                <a:schemeClr val="accent1">
                  <a:lumMod val="75000"/>
                </a:schemeClr>
              </a:solidFill>
            </a:endParaRPr>
          </a:p>
        </p:txBody>
      </p:sp>
      <p:grpSp>
        <p:nvGrpSpPr>
          <p:cNvPr id="2" name="Group 1032"/>
          <p:cNvGrpSpPr>
            <a:grpSpLocks/>
          </p:cNvGrpSpPr>
          <p:nvPr/>
        </p:nvGrpSpPr>
        <p:grpSpPr bwMode="auto">
          <a:xfrm>
            <a:off x="1439069" y="4505325"/>
            <a:ext cx="5726113" cy="457200"/>
            <a:chOff x="422" y="3792"/>
            <a:chExt cx="3607" cy="288"/>
          </a:xfrm>
        </p:grpSpPr>
        <p:sp>
          <p:nvSpPr>
            <p:cNvPr id="30740" name="Text Box 1028"/>
            <p:cNvSpPr txBox="1">
              <a:spLocks noChangeArrowheads="1"/>
            </p:cNvSpPr>
            <p:nvPr/>
          </p:nvSpPr>
          <p:spPr bwMode="auto">
            <a:xfrm>
              <a:off x="422" y="3792"/>
              <a:ext cx="968" cy="288"/>
            </a:xfrm>
            <a:prstGeom prst="rect">
              <a:avLst/>
            </a:prstGeom>
            <a:solidFill>
              <a:schemeClr val="accent1">
                <a:alpha val="50195"/>
              </a:schemeClr>
            </a:solidFill>
            <a:ln w="9525">
              <a:noFill/>
              <a:miter lim="800000"/>
              <a:headEnd/>
              <a:tailEnd/>
            </a:ln>
          </p:spPr>
          <p:txBody>
            <a:bodyPr wrap="none">
              <a:spAutoFit/>
            </a:bodyPr>
            <a:lstStyle/>
            <a:p>
              <a:r>
                <a:rPr lang="en-US"/>
                <a:t>Katakana</a:t>
              </a:r>
            </a:p>
          </p:txBody>
        </p:sp>
        <p:sp>
          <p:nvSpPr>
            <p:cNvPr id="30741" name="Text Box 1029"/>
            <p:cNvSpPr txBox="1">
              <a:spLocks noChangeArrowheads="1"/>
            </p:cNvSpPr>
            <p:nvPr/>
          </p:nvSpPr>
          <p:spPr bwMode="auto">
            <a:xfrm>
              <a:off x="1499" y="3792"/>
              <a:ext cx="949" cy="288"/>
            </a:xfrm>
            <a:prstGeom prst="rect">
              <a:avLst/>
            </a:prstGeom>
            <a:solidFill>
              <a:schemeClr val="accent1">
                <a:alpha val="50195"/>
              </a:schemeClr>
            </a:solidFill>
            <a:ln w="9525">
              <a:noFill/>
              <a:miter lim="800000"/>
              <a:headEnd/>
              <a:tailEnd/>
            </a:ln>
          </p:spPr>
          <p:txBody>
            <a:bodyPr wrap="none">
              <a:spAutoFit/>
            </a:bodyPr>
            <a:lstStyle/>
            <a:p>
              <a:r>
                <a:rPr lang="en-US"/>
                <a:t>Hiragana</a:t>
              </a:r>
            </a:p>
          </p:txBody>
        </p:sp>
        <p:sp>
          <p:nvSpPr>
            <p:cNvPr id="30742" name="Text Box 1030"/>
            <p:cNvSpPr txBox="1">
              <a:spLocks noChangeArrowheads="1"/>
            </p:cNvSpPr>
            <p:nvPr/>
          </p:nvSpPr>
          <p:spPr bwMode="auto">
            <a:xfrm>
              <a:off x="2603" y="3792"/>
              <a:ext cx="580" cy="288"/>
            </a:xfrm>
            <a:prstGeom prst="rect">
              <a:avLst/>
            </a:prstGeom>
            <a:solidFill>
              <a:schemeClr val="accent1">
                <a:alpha val="50195"/>
              </a:schemeClr>
            </a:solidFill>
            <a:ln w="9525">
              <a:noFill/>
              <a:miter lim="800000"/>
              <a:headEnd/>
              <a:tailEnd/>
            </a:ln>
          </p:spPr>
          <p:txBody>
            <a:bodyPr wrap="none">
              <a:spAutoFit/>
            </a:bodyPr>
            <a:lstStyle/>
            <a:p>
              <a:r>
                <a:rPr lang="en-US"/>
                <a:t>Kanji</a:t>
              </a:r>
            </a:p>
          </p:txBody>
        </p:sp>
        <p:sp>
          <p:nvSpPr>
            <p:cNvPr id="30743" name="Text Box 1031"/>
            <p:cNvSpPr txBox="1">
              <a:spLocks noChangeArrowheads="1"/>
            </p:cNvSpPr>
            <p:nvPr/>
          </p:nvSpPr>
          <p:spPr bwMode="auto">
            <a:xfrm>
              <a:off x="3275" y="3792"/>
              <a:ext cx="754" cy="288"/>
            </a:xfrm>
            <a:prstGeom prst="rect">
              <a:avLst/>
            </a:prstGeom>
            <a:solidFill>
              <a:schemeClr val="accent1">
                <a:alpha val="50195"/>
              </a:schemeClr>
            </a:solidFill>
            <a:ln w="9525">
              <a:noFill/>
              <a:miter lim="800000"/>
              <a:headEnd/>
              <a:tailEnd/>
            </a:ln>
          </p:spPr>
          <p:txBody>
            <a:bodyPr wrap="none">
              <a:spAutoFit/>
            </a:bodyPr>
            <a:lstStyle/>
            <a:p>
              <a:r>
                <a:rPr lang="en-US"/>
                <a:t>Romaji</a:t>
              </a:r>
            </a:p>
          </p:txBody>
        </p:sp>
      </p:grpSp>
      <p:sp>
        <p:nvSpPr>
          <p:cNvPr id="30726" name="Rectangle 1040"/>
          <p:cNvSpPr>
            <a:spLocks noChangeArrowheads="1"/>
          </p:cNvSpPr>
          <p:nvPr/>
        </p:nvSpPr>
        <p:spPr bwMode="auto">
          <a:xfrm>
            <a:off x="600869" y="3895725"/>
            <a:ext cx="1447800" cy="461963"/>
          </a:xfrm>
          <a:prstGeom prst="rect">
            <a:avLst/>
          </a:prstGeom>
          <a:noFill/>
          <a:ln w="9525">
            <a:solidFill>
              <a:schemeClr val="tx1"/>
            </a:solidFill>
            <a:miter lim="800000"/>
            <a:headEnd/>
            <a:tailEnd/>
          </a:ln>
        </p:spPr>
        <p:txBody>
          <a:bodyPr anchor="ctr">
            <a:spAutoFit/>
          </a:bodyPr>
          <a:lstStyle/>
          <a:p>
            <a:endParaRPr lang="el-GR" dirty="0">
              <a:solidFill>
                <a:schemeClr val="accent1">
                  <a:lumMod val="75000"/>
                </a:schemeClr>
              </a:solidFill>
            </a:endParaRPr>
          </a:p>
        </p:txBody>
      </p:sp>
      <p:cxnSp>
        <p:nvCxnSpPr>
          <p:cNvPr id="30727" name="AutoShape 1041"/>
          <p:cNvCxnSpPr>
            <a:cxnSpLocks noChangeShapeType="1"/>
            <a:stCxn id="30740" idx="0"/>
            <a:endCxn id="30726" idx="2"/>
          </p:cNvCxnSpPr>
          <p:nvPr/>
        </p:nvCxnSpPr>
        <p:spPr bwMode="auto">
          <a:xfrm rot="16200000" flipV="1">
            <a:off x="1692275" y="3990182"/>
            <a:ext cx="147637" cy="882650"/>
          </a:xfrm>
          <a:prstGeom prst="straightConnector1">
            <a:avLst/>
          </a:prstGeom>
          <a:noFill/>
          <a:ln w="9525">
            <a:solidFill>
              <a:schemeClr val="tx1"/>
            </a:solidFill>
            <a:miter lim="800000"/>
            <a:headEnd/>
            <a:tailEnd type="triangle" w="med" len="med"/>
          </a:ln>
        </p:spPr>
      </p:cxnSp>
      <p:sp>
        <p:nvSpPr>
          <p:cNvPr id="30728" name="Rectangle 1044"/>
          <p:cNvSpPr>
            <a:spLocks noChangeArrowheads="1"/>
          </p:cNvSpPr>
          <p:nvPr/>
        </p:nvSpPr>
        <p:spPr bwMode="auto">
          <a:xfrm>
            <a:off x="4182269" y="3895725"/>
            <a:ext cx="762000" cy="461963"/>
          </a:xfrm>
          <a:prstGeom prst="rect">
            <a:avLst/>
          </a:prstGeom>
          <a:noFill/>
          <a:ln w="9525">
            <a:solidFill>
              <a:schemeClr val="tx1"/>
            </a:solidFill>
            <a:miter lim="800000"/>
            <a:headEnd/>
            <a:tailEnd/>
          </a:ln>
        </p:spPr>
        <p:txBody>
          <a:bodyPr anchor="ctr">
            <a:spAutoFit/>
          </a:bodyPr>
          <a:lstStyle/>
          <a:p>
            <a:endParaRPr lang="el-GR"/>
          </a:p>
        </p:txBody>
      </p:sp>
      <p:cxnSp>
        <p:nvCxnSpPr>
          <p:cNvPr id="30729" name="AutoShape 1045"/>
          <p:cNvCxnSpPr>
            <a:cxnSpLocks noChangeShapeType="1"/>
            <a:stCxn id="30741" idx="0"/>
            <a:endCxn id="30728" idx="2"/>
          </p:cNvCxnSpPr>
          <p:nvPr/>
        </p:nvCxnSpPr>
        <p:spPr bwMode="auto">
          <a:xfrm rot="5400000" flipH="1" flipV="1">
            <a:off x="4159250" y="4101307"/>
            <a:ext cx="147637" cy="660400"/>
          </a:xfrm>
          <a:prstGeom prst="straightConnector1">
            <a:avLst/>
          </a:prstGeom>
          <a:noFill/>
          <a:ln w="9525">
            <a:solidFill>
              <a:schemeClr val="tx1"/>
            </a:solidFill>
            <a:miter lim="800000"/>
            <a:headEnd/>
            <a:tailEnd type="triangle" w="med" len="med"/>
          </a:ln>
        </p:spPr>
      </p:cxnSp>
      <p:sp>
        <p:nvSpPr>
          <p:cNvPr id="30730" name="Rectangle 1046"/>
          <p:cNvSpPr>
            <a:spLocks noChangeArrowheads="1"/>
          </p:cNvSpPr>
          <p:nvPr/>
        </p:nvSpPr>
        <p:spPr bwMode="auto">
          <a:xfrm>
            <a:off x="4944269" y="3895725"/>
            <a:ext cx="609600" cy="461963"/>
          </a:xfrm>
          <a:prstGeom prst="rect">
            <a:avLst/>
          </a:prstGeom>
          <a:noFill/>
          <a:ln w="9525">
            <a:solidFill>
              <a:schemeClr val="tx1"/>
            </a:solidFill>
            <a:miter lim="800000"/>
            <a:headEnd/>
            <a:tailEnd/>
          </a:ln>
        </p:spPr>
        <p:txBody>
          <a:bodyPr anchor="ctr">
            <a:spAutoFit/>
          </a:bodyPr>
          <a:lstStyle/>
          <a:p>
            <a:endParaRPr lang="el-GR"/>
          </a:p>
        </p:txBody>
      </p:sp>
      <p:cxnSp>
        <p:nvCxnSpPr>
          <p:cNvPr id="30731" name="AutoShape 1047"/>
          <p:cNvCxnSpPr>
            <a:cxnSpLocks noChangeShapeType="1"/>
            <a:stCxn id="30742" idx="0"/>
            <a:endCxn id="30730" idx="2"/>
          </p:cNvCxnSpPr>
          <p:nvPr/>
        </p:nvCxnSpPr>
        <p:spPr bwMode="auto">
          <a:xfrm rot="16200000" flipV="1">
            <a:off x="5231607" y="4375150"/>
            <a:ext cx="147637" cy="112713"/>
          </a:xfrm>
          <a:prstGeom prst="straightConnector1">
            <a:avLst/>
          </a:prstGeom>
          <a:noFill/>
          <a:ln w="9525">
            <a:solidFill>
              <a:schemeClr val="tx1"/>
            </a:solidFill>
            <a:miter lim="800000"/>
            <a:headEnd/>
            <a:tailEnd type="triangle" w="med" len="med"/>
          </a:ln>
        </p:spPr>
      </p:cxnSp>
      <p:sp>
        <p:nvSpPr>
          <p:cNvPr id="30732" name="Rectangle 1048"/>
          <p:cNvSpPr>
            <a:spLocks noChangeArrowheads="1"/>
          </p:cNvSpPr>
          <p:nvPr/>
        </p:nvSpPr>
        <p:spPr bwMode="auto">
          <a:xfrm>
            <a:off x="6696869" y="3895725"/>
            <a:ext cx="228600" cy="381000"/>
          </a:xfrm>
          <a:prstGeom prst="rect">
            <a:avLst/>
          </a:prstGeom>
          <a:noFill/>
          <a:ln w="9525">
            <a:solidFill>
              <a:schemeClr val="tx1"/>
            </a:solidFill>
            <a:miter lim="800000"/>
            <a:headEnd/>
            <a:tailEnd/>
          </a:ln>
        </p:spPr>
        <p:txBody>
          <a:bodyPr anchor="ctr">
            <a:spAutoFit/>
          </a:bodyPr>
          <a:lstStyle/>
          <a:p>
            <a:endParaRPr lang="el-GR"/>
          </a:p>
        </p:txBody>
      </p:sp>
      <p:cxnSp>
        <p:nvCxnSpPr>
          <p:cNvPr id="30733" name="AutoShape 1049"/>
          <p:cNvCxnSpPr>
            <a:cxnSpLocks noChangeShapeType="1"/>
            <a:stCxn id="30743" idx="0"/>
            <a:endCxn id="30732" idx="2"/>
          </p:cNvCxnSpPr>
          <p:nvPr/>
        </p:nvCxnSpPr>
        <p:spPr bwMode="auto">
          <a:xfrm rot="5400000" flipH="1" flipV="1">
            <a:off x="6574632" y="4268787"/>
            <a:ext cx="228600" cy="244475"/>
          </a:xfrm>
          <a:prstGeom prst="straightConnector1">
            <a:avLst/>
          </a:prstGeom>
          <a:noFill/>
          <a:ln w="9525">
            <a:solidFill>
              <a:schemeClr val="tx1"/>
            </a:solidFill>
            <a:miter lim="800000"/>
            <a:headEnd/>
            <a:tailEnd type="triangle" w="med" len="med"/>
          </a:ln>
        </p:spPr>
      </p:cxnSp>
      <p:sp>
        <p:nvSpPr>
          <p:cNvPr id="30734" name="Text Box 1051"/>
          <p:cNvSpPr txBox="1">
            <a:spLocks noChangeArrowheads="1"/>
          </p:cNvSpPr>
          <p:nvPr/>
        </p:nvSpPr>
        <p:spPr bwMode="auto">
          <a:xfrm>
            <a:off x="419291" y="5675118"/>
            <a:ext cx="8652177" cy="461665"/>
          </a:xfrm>
          <a:prstGeom prst="rect">
            <a:avLst/>
          </a:prstGeom>
          <a:noFill/>
          <a:ln w="9525">
            <a:noFill/>
            <a:miter lim="800000"/>
            <a:headEnd/>
            <a:tailEnd/>
          </a:ln>
        </p:spPr>
        <p:txBody>
          <a:bodyPr wrap="square">
            <a:spAutoFit/>
          </a:bodyPr>
          <a:lstStyle/>
          <a:p>
            <a:r>
              <a:rPr lang="el-GR" dirty="0">
                <a:solidFill>
                  <a:schemeClr val="tx1"/>
                </a:solidFill>
                <a:latin typeface="+mn-lt"/>
              </a:rPr>
              <a:t>Ο χρήστης μπορεί να διατυπώσει την ερώτηση μόνο σε </a:t>
            </a:r>
            <a:r>
              <a:rPr lang="en-US" dirty="0">
                <a:solidFill>
                  <a:schemeClr val="tx1"/>
                </a:solidFill>
                <a:latin typeface="+mn-lt"/>
              </a:rPr>
              <a:t>hiragana!</a:t>
            </a:r>
          </a:p>
        </p:txBody>
      </p:sp>
      <p:grpSp>
        <p:nvGrpSpPr>
          <p:cNvPr id="3" name="Group 1055"/>
          <p:cNvGrpSpPr>
            <a:grpSpLocks/>
          </p:cNvGrpSpPr>
          <p:nvPr/>
        </p:nvGrpSpPr>
        <p:grpSpPr bwMode="auto">
          <a:xfrm>
            <a:off x="6315869" y="3743325"/>
            <a:ext cx="1447800" cy="228600"/>
            <a:chOff x="4176" y="3168"/>
            <a:chExt cx="912" cy="144"/>
          </a:xfrm>
        </p:grpSpPr>
        <p:sp>
          <p:nvSpPr>
            <p:cNvPr id="30738" name="Line 1053"/>
            <p:cNvSpPr>
              <a:spLocks noChangeShapeType="1"/>
            </p:cNvSpPr>
            <p:nvPr/>
          </p:nvSpPr>
          <p:spPr bwMode="auto">
            <a:xfrm>
              <a:off x="4176" y="3168"/>
              <a:ext cx="0" cy="144"/>
            </a:xfrm>
            <a:prstGeom prst="line">
              <a:avLst/>
            </a:prstGeom>
            <a:noFill/>
            <a:ln w="9525">
              <a:solidFill>
                <a:schemeClr val="tx1"/>
              </a:solidFill>
              <a:miter lim="800000"/>
              <a:headEnd/>
              <a:tailEnd type="triangle" w="med" len="med"/>
            </a:ln>
          </p:spPr>
          <p:txBody>
            <a:bodyPr wrap="none">
              <a:spAutoFit/>
            </a:bodyPr>
            <a:lstStyle/>
            <a:p>
              <a:endParaRPr lang="el-GR"/>
            </a:p>
          </p:txBody>
        </p:sp>
        <p:sp>
          <p:nvSpPr>
            <p:cNvPr id="30739" name="Line 1054"/>
            <p:cNvSpPr>
              <a:spLocks noChangeShapeType="1"/>
            </p:cNvSpPr>
            <p:nvPr/>
          </p:nvSpPr>
          <p:spPr bwMode="auto">
            <a:xfrm>
              <a:off x="4176" y="3168"/>
              <a:ext cx="912" cy="144"/>
            </a:xfrm>
            <a:prstGeom prst="line">
              <a:avLst/>
            </a:prstGeom>
            <a:noFill/>
            <a:ln w="9525">
              <a:solidFill>
                <a:schemeClr val="tx1"/>
              </a:solidFill>
              <a:miter lim="800000"/>
              <a:headEnd/>
              <a:tailEnd type="triangle" w="med" len="med"/>
            </a:ln>
          </p:spPr>
          <p:txBody>
            <a:bodyPr wrap="none">
              <a:spAutoFit/>
            </a:bodyPr>
            <a:lstStyle/>
            <a:p>
              <a:endParaRPr lang="el-GR"/>
            </a:p>
          </p:txBody>
        </p:sp>
      </p:gr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Tree>
    <p:extLst>
      <p:ext uri="{BB962C8B-B14F-4D97-AF65-F5344CB8AC3E}">
        <p14:creationId xmlns:p14="http://schemas.microsoft.com/office/powerpoint/2010/main" val="37750265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algn="ct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28</a:t>
            </a:fld>
            <a:endParaRPr lang="en-US"/>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pic>
        <p:nvPicPr>
          <p:cNvPr id="25" name="Picture 24" descr="226.png"/>
          <p:cNvPicPr>
            <a:picLocks noChangeAspect="1"/>
          </p:cNvPicPr>
          <p:nvPr/>
        </p:nvPicPr>
        <p:blipFill>
          <a:blip r:embed="rId2" cstate="print"/>
          <a:stretch>
            <a:fillRect/>
          </a:stretch>
        </p:blipFill>
        <p:spPr>
          <a:xfrm>
            <a:off x="681949" y="1556792"/>
            <a:ext cx="7747612" cy="2357454"/>
          </a:xfrm>
          <a:prstGeom prst="rect">
            <a:avLst/>
          </a:prstGeom>
        </p:spPr>
      </p:pic>
      <p:sp>
        <p:nvSpPr>
          <p:cNvPr id="26" name="Text Box 3"/>
          <p:cNvSpPr txBox="1">
            <a:spLocks noChangeArrowheads="1"/>
          </p:cNvSpPr>
          <p:nvPr/>
        </p:nvSpPr>
        <p:spPr bwMode="auto">
          <a:xfrm>
            <a:off x="467544" y="4214818"/>
            <a:ext cx="8176422" cy="2143140"/>
          </a:xfrm>
          <a:prstGeom prst="rect">
            <a:avLst/>
          </a:prstGeom>
          <a:noFill/>
          <a:ln w="9525">
            <a:noFill/>
            <a:round/>
            <a:headEnd/>
            <a:tailEnd/>
          </a:ln>
        </p:spPr>
        <p:txBody>
          <a:bodyPr/>
          <a:lstStyle/>
          <a:p>
            <a:pPr lvl="1">
              <a:spcBef>
                <a:spcPts val="700"/>
              </a:spcBef>
              <a:buClr>
                <a:srgbClr val="336699"/>
              </a:buClr>
            </a:pPr>
            <a:r>
              <a:rPr lang="de-DE" dirty="0">
                <a:solidFill>
                  <a:schemeClr val="tx1"/>
                </a:solidFill>
                <a:latin typeface="+mn-lt"/>
              </a:rPr>
              <a:t>	</a:t>
            </a:r>
            <a:r>
              <a:rPr lang="el-GR" dirty="0">
                <a:solidFill>
                  <a:schemeClr val="tx1"/>
                </a:solidFill>
                <a:latin typeface="+mn-lt"/>
              </a:rPr>
              <a:t>Γιαπωνέζικα - </a:t>
            </a:r>
            <a:r>
              <a:rPr lang="de-DE" dirty="0">
                <a:solidFill>
                  <a:schemeClr val="tx1"/>
                </a:solidFill>
                <a:latin typeface="+mn-lt"/>
              </a:rPr>
              <a:t>4 </a:t>
            </a:r>
            <a:r>
              <a:rPr lang="el-GR" dirty="0">
                <a:solidFill>
                  <a:schemeClr val="tx1"/>
                </a:solidFill>
                <a:latin typeface="+mn-lt"/>
              </a:rPr>
              <a:t>διαφορετικά</a:t>
            </a:r>
            <a:r>
              <a:rPr lang="de-DE" dirty="0">
                <a:solidFill>
                  <a:schemeClr val="tx1"/>
                </a:solidFill>
                <a:latin typeface="+mn-lt"/>
              </a:rPr>
              <a:t> “</a:t>
            </a:r>
            <a:r>
              <a:rPr lang="el-GR" dirty="0">
                <a:solidFill>
                  <a:schemeClr val="tx1"/>
                </a:solidFill>
                <a:latin typeface="+mn-lt"/>
              </a:rPr>
              <a:t>αλφάβητα</a:t>
            </a:r>
            <a:r>
              <a:rPr lang="de-DE" dirty="0">
                <a:solidFill>
                  <a:schemeClr val="tx1"/>
                </a:solidFill>
                <a:latin typeface="+mn-lt"/>
              </a:rPr>
              <a:t>”:</a:t>
            </a:r>
            <a:endParaRPr lang="el-GR" dirty="0">
              <a:solidFill>
                <a:schemeClr val="tx1"/>
              </a:solidFill>
              <a:latin typeface="+mn-lt"/>
            </a:endParaRPr>
          </a:p>
          <a:p>
            <a:pPr marL="800100" lvl="1" indent="-342900">
              <a:spcBef>
                <a:spcPts val="700"/>
              </a:spcBef>
              <a:buClr>
                <a:srgbClr val="336699"/>
              </a:buClr>
              <a:buFont typeface="Wingdings" panose="05000000000000000000" pitchFamily="2" charset="2"/>
              <a:buChar char="§"/>
            </a:pPr>
            <a:r>
              <a:rPr lang="de-DE" dirty="0">
                <a:solidFill>
                  <a:schemeClr val="tx1"/>
                </a:solidFill>
                <a:latin typeface="+mn-lt"/>
              </a:rPr>
              <a:t> </a:t>
            </a:r>
            <a:r>
              <a:rPr lang="el-GR" dirty="0">
                <a:solidFill>
                  <a:schemeClr val="tx1">
                    <a:lumMod val="50000"/>
                    <a:lumOff val="50000"/>
                  </a:schemeClr>
                </a:solidFill>
                <a:latin typeface="+mn-lt"/>
              </a:rPr>
              <a:t>	</a:t>
            </a:r>
            <a:r>
              <a:rPr lang="de-DE" sz="1800" b="1" i="1" dirty="0">
                <a:solidFill>
                  <a:schemeClr val="tx1">
                    <a:lumMod val="50000"/>
                    <a:lumOff val="50000"/>
                  </a:schemeClr>
                </a:solidFill>
                <a:latin typeface="+mn-lt"/>
              </a:rPr>
              <a:t>Chinese</a:t>
            </a:r>
            <a:r>
              <a:rPr lang="de-DE" sz="1800" i="1" dirty="0">
                <a:solidFill>
                  <a:schemeClr val="tx1">
                    <a:lumMod val="50000"/>
                    <a:lumOff val="50000"/>
                  </a:schemeClr>
                </a:solidFill>
                <a:latin typeface="+mn-lt"/>
              </a:rPr>
              <a:t> characters, </a:t>
            </a:r>
            <a:r>
              <a:rPr lang="de-DE" sz="1800" b="1" i="1" dirty="0" err="1">
                <a:solidFill>
                  <a:schemeClr val="tx1">
                    <a:lumMod val="50000"/>
                    <a:lumOff val="50000"/>
                  </a:schemeClr>
                </a:solidFill>
                <a:latin typeface="+mn-lt"/>
              </a:rPr>
              <a:t>hiragana</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syllabary</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for</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inflectional</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endings</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and</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functional</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words</a:t>
            </a:r>
            <a:r>
              <a:rPr lang="de-DE" sz="1800" i="1" dirty="0">
                <a:solidFill>
                  <a:schemeClr val="tx1">
                    <a:lumMod val="50000"/>
                    <a:lumOff val="50000"/>
                  </a:schemeClr>
                </a:solidFill>
                <a:latin typeface="+mn-lt"/>
              </a:rPr>
              <a:t>, </a:t>
            </a:r>
            <a:r>
              <a:rPr lang="de-DE" sz="1800" b="1" i="1" dirty="0" err="1">
                <a:solidFill>
                  <a:schemeClr val="tx1">
                    <a:lumMod val="50000"/>
                    <a:lumOff val="50000"/>
                  </a:schemeClr>
                </a:solidFill>
                <a:latin typeface="+mn-lt"/>
              </a:rPr>
              <a:t>katakana</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syllabary</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for</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transcription</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of</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foreign</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words</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and</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other</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uses</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and</a:t>
            </a:r>
            <a:r>
              <a:rPr lang="de-DE" sz="1800" i="1" dirty="0">
                <a:solidFill>
                  <a:schemeClr val="tx1">
                    <a:lumMod val="50000"/>
                    <a:lumOff val="50000"/>
                  </a:schemeClr>
                </a:solidFill>
                <a:latin typeface="+mn-lt"/>
              </a:rPr>
              <a:t> </a:t>
            </a:r>
            <a:r>
              <a:rPr lang="de-DE" sz="1800" b="1" i="1" dirty="0" err="1">
                <a:solidFill>
                  <a:schemeClr val="tx1">
                    <a:lumMod val="50000"/>
                    <a:lumOff val="50000"/>
                  </a:schemeClr>
                </a:solidFill>
                <a:latin typeface="+mn-lt"/>
              </a:rPr>
              <a:t>latin</a:t>
            </a:r>
            <a:endParaRPr lang="de-DE" sz="1800" i="1" dirty="0">
              <a:solidFill>
                <a:schemeClr val="tx1">
                  <a:lumMod val="50000"/>
                  <a:lumOff val="50000"/>
                </a:schemeClr>
              </a:solidFill>
              <a:latin typeface="+mn-lt"/>
            </a:endParaRPr>
          </a:p>
          <a:p>
            <a:pPr lvl="1">
              <a:spcBef>
                <a:spcPts val="700"/>
              </a:spcBef>
              <a:buClr>
                <a:srgbClr val="336699"/>
              </a:buClr>
              <a:buFont typeface="Wingdings" panose="05000000000000000000" pitchFamily="2" charset="2"/>
              <a:buChar char="§"/>
            </a:pPr>
            <a:r>
              <a:rPr lang="de-DE" sz="1800" i="1" dirty="0">
                <a:solidFill>
                  <a:schemeClr val="tx1">
                    <a:lumMod val="50000"/>
                    <a:lumOff val="50000"/>
                  </a:schemeClr>
                </a:solidFill>
                <a:latin typeface="+mn-lt"/>
              </a:rPr>
              <a:t>    </a:t>
            </a:r>
            <a:r>
              <a:rPr lang="el-GR" sz="1800" i="1" dirty="0">
                <a:solidFill>
                  <a:schemeClr val="tx1">
                    <a:lumMod val="50000"/>
                    <a:lumOff val="50000"/>
                  </a:schemeClr>
                </a:solidFill>
                <a:latin typeface="+mn-lt"/>
              </a:rPr>
              <a:t>δεν υπάρχουν κενά </a:t>
            </a:r>
            <a:r>
              <a:rPr lang="de-DE" sz="1800" i="1" dirty="0">
                <a:solidFill>
                  <a:schemeClr val="tx1">
                    <a:lumMod val="50000"/>
                    <a:lumOff val="50000"/>
                  </a:schemeClr>
                </a:solidFill>
                <a:latin typeface="+mn-lt"/>
              </a:rPr>
              <a:t>(</a:t>
            </a:r>
            <a:r>
              <a:rPr lang="el-GR" sz="1800" i="1" dirty="0">
                <a:solidFill>
                  <a:schemeClr val="tx1">
                    <a:lumMod val="50000"/>
                    <a:lumOff val="50000"/>
                  </a:schemeClr>
                </a:solidFill>
                <a:latin typeface="+mn-lt"/>
              </a:rPr>
              <a:t>όπως στα Κινέζικα</a:t>
            </a:r>
            <a:r>
              <a:rPr lang="de-DE" sz="1800" i="1" dirty="0">
                <a:solidFill>
                  <a:schemeClr val="tx1">
                    <a:lumMod val="50000"/>
                    <a:lumOff val="50000"/>
                  </a:schemeClr>
                </a:solidFill>
                <a:latin typeface="+mn-lt"/>
              </a:rPr>
              <a:t>). </a:t>
            </a:r>
            <a:endParaRPr lang="el-GR" sz="1800" i="1" dirty="0">
              <a:solidFill>
                <a:schemeClr val="tx1">
                  <a:lumMod val="50000"/>
                  <a:lumOff val="50000"/>
                </a:schemeClr>
              </a:solidFill>
              <a:latin typeface="+mn-lt"/>
            </a:endParaRPr>
          </a:p>
          <a:p>
            <a:pPr lvl="1">
              <a:spcBef>
                <a:spcPts val="700"/>
              </a:spcBef>
              <a:buClr>
                <a:srgbClr val="336699"/>
              </a:buClr>
              <a:buFont typeface="Wingdings" panose="05000000000000000000" pitchFamily="2" charset="2"/>
              <a:buChar char="§"/>
            </a:pPr>
            <a:r>
              <a:rPr lang="el-GR" sz="1800" i="1" dirty="0">
                <a:solidFill>
                  <a:schemeClr val="tx1">
                    <a:lumMod val="50000"/>
                    <a:lumOff val="50000"/>
                  </a:schemeClr>
                </a:solidFill>
                <a:latin typeface="+mn-lt"/>
              </a:rPr>
              <a:t>	Οι χρήστες μπορεί μια ερώτηση μόνο σε </a:t>
            </a:r>
            <a:r>
              <a:rPr lang="de-DE" sz="1800" i="1" dirty="0" err="1">
                <a:solidFill>
                  <a:schemeClr val="tx1">
                    <a:lumMod val="50000"/>
                    <a:lumOff val="50000"/>
                  </a:schemeClr>
                </a:solidFill>
                <a:latin typeface="+mn-lt"/>
              </a:rPr>
              <a:t>hiragana</a:t>
            </a:r>
            <a:r>
              <a:rPr lang="de-DE" i="1" dirty="0">
                <a:solidFill>
                  <a:schemeClr val="tx1">
                    <a:lumMod val="50000"/>
                    <a:lumOff val="50000"/>
                  </a:schemeClr>
                </a:solidFill>
                <a:latin typeface="+mn-lt"/>
              </a:rPr>
              <a:t> </a:t>
            </a:r>
          </a:p>
          <a:p>
            <a:pPr lvl="1">
              <a:spcBef>
                <a:spcPts val="700"/>
              </a:spcBef>
              <a:buClr>
                <a:srgbClr val="336699"/>
              </a:buClr>
            </a:pPr>
            <a:r>
              <a:rPr lang="de-DE" i="1" dirty="0">
                <a:solidFill>
                  <a:schemeClr val="accent6">
                    <a:lumMod val="75000"/>
                  </a:schemeClr>
                </a:solidFill>
                <a:latin typeface="+mn-lt"/>
              </a:rPr>
              <a:t> </a:t>
            </a:r>
          </a:p>
        </p:txBody>
      </p:sp>
    </p:spTree>
    <p:extLst>
      <p:ext uri="{BB962C8B-B14F-4D97-AF65-F5344CB8AC3E}">
        <p14:creationId xmlns:p14="http://schemas.microsoft.com/office/powerpoint/2010/main" val="24128090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algn="ct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1747" name="Content Placeholder 2"/>
          <p:cNvSpPr>
            <a:spLocks noGrp="1"/>
          </p:cNvSpPr>
          <p:nvPr>
            <p:ph idx="1"/>
          </p:nvPr>
        </p:nvSpPr>
        <p:spPr/>
        <p:txBody>
          <a:bodyPr/>
          <a:lstStyle/>
          <a:p>
            <a:pPr eaLnBrk="1" hangingPunct="1"/>
            <a:r>
              <a:rPr lang="el-GR" sz="2400" dirty="0">
                <a:ea typeface="ＭＳ Ｐゴシック" pitchFamily="34" charset="-128"/>
              </a:rPr>
              <a:t>Τα Αραβικά και στα Εβραϊκά γράφονται από τα δεξιά προς τα αριστερά, αλλά με συγκεκριμένα τμήματα (πχ αριθμοί)  να γράφονται από τα αριστερά στα δεξιά</a:t>
            </a:r>
          </a:p>
          <a:p>
            <a:pPr eaLnBrk="1" hangingPunct="1"/>
            <a:r>
              <a:rPr lang="el-GR" sz="2400" dirty="0">
                <a:ea typeface="ＭＳ Ｐゴシック" pitchFamily="34" charset="-128"/>
              </a:rPr>
              <a:t>Οι λέξεις διαχωρίζονται αλλά τα γράμματα μέσα στις</a:t>
            </a:r>
          </a:p>
          <a:p>
            <a:pPr marL="0" indent="0" eaLnBrk="1" hangingPunct="1">
              <a:buNone/>
            </a:pPr>
            <a:r>
              <a:rPr lang="el-GR" sz="2400" dirty="0">
                <a:ea typeface="ＭＳ Ｐゴシック" pitchFamily="34" charset="-128"/>
              </a:rPr>
              <a:t> λέξεις περίπλοκοι χαρακτήρες</a:t>
            </a:r>
          </a:p>
          <a:p>
            <a:pPr marL="0" indent="0" eaLnBrk="1" hangingPunct="1">
              <a:buNone/>
            </a:pPr>
            <a:endParaRPr lang="en-US" dirty="0">
              <a:ea typeface="ＭＳ Ｐゴシック" pitchFamily="34" charset="-128"/>
            </a:endParaRPr>
          </a:p>
          <a:p>
            <a:pPr marL="0" indent="0" eaLnBrk="1" hangingPunct="1">
              <a:buNone/>
            </a:pPr>
            <a:r>
              <a:rPr lang="en-US" dirty="0">
                <a:ea typeface="ＭＳ Ｐゴシック" pitchFamily="34" charset="-128"/>
              </a:rPr>
              <a:t>                  		         ←  →    ← →                         ← start</a:t>
            </a:r>
          </a:p>
          <a:p>
            <a:pPr lvl="1" eaLnBrk="1" hangingPunct="1"/>
            <a:r>
              <a:rPr lang="en-US" dirty="0">
                <a:ea typeface="ＭＳ Ｐゴシック" pitchFamily="34" charset="-128"/>
              </a:rPr>
              <a:t>‘Algeria achieved its independence in 1962 after 132 years of French occupation.’</a:t>
            </a:r>
          </a:p>
          <a:p>
            <a:pPr eaLnBrk="1" hangingPunct="1"/>
            <a:r>
              <a:rPr lang="el-GR" sz="2400" dirty="0">
                <a:ea typeface="ＭＳ Ｐゴシック" pitchFamily="34" charset="-128"/>
              </a:rPr>
              <a:t>Με χρήση</a:t>
            </a:r>
            <a:r>
              <a:rPr lang="en-US" sz="2400" dirty="0">
                <a:ea typeface="ＭＳ Ｐゴシック" pitchFamily="34" charset="-128"/>
              </a:rPr>
              <a:t> Unicode, </a:t>
            </a:r>
            <a:r>
              <a:rPr lang="el-GR" sz="2400" dirty="0">
                <a:ea typeface="ＭＳ Ｐゴシック" pitchFamily="34" charset="-128"/>
              </a:rPr>
              <a:t>η αποθηκευμένη μορφή είναι απλοποιημένη</a:t>
            </a:r>
            <a:endParaRPr lang="en-US" dirty="0">
              <a:ea typeface="ＭＳ Ｐゴシック" pitchFamily="34" charset="-128"/>
            </a:endParaRPr>
          </a:p>
        </p:txBody>
      </p:sp>
      <p:sp>
        <p:nvSpPr>
          <p:cNvPr id="31750" name="Slide Number Placeholder 5"/>
          <p:cNvSpPr>
            <a:spLocks noGrp="1"/>
          </p:cNvSpPr>
          <p:nvPr>
            <p:ph type="sldNum" sz="quarter" idx="12"/>
          </p:nvPr>
        </p:nvSpPr>
        <p:spPr bwMode="auto">
          <a:noFill/>
          <a:ln>
            <a:miter lim="800000"/>
            <a:headEnd/>
            <a:tailEnd/>
          </a:ln>
        </p:spPr>
        <p:txBody>
          <a:bodyPr/>
          <a:lstStyle/>
          <a:p>
            <a:fld id="{882B43B0-6440-43ED-ADB4-B6F3958BCE98}" type="slidenum">
              <a:rPr lang="en-US"/>
              <a:pPr/>
              <a:t>29</a:t>
            </a:fld>
            <a:endParaRPr lang="en-US"/>
          </a:p>
        </p:txBody>
      </p:sp>
      <p:pic>
        <p:nvPicPr>
          <p:cNvPr id="31748" name="Picture 3"/>
          <p:cNvPicPr>
            <a:picLocks noChangeAspect="1"/>
          </p:cNvPicPr>
          <p:nvPr/>
        </p:nvPicPr>
        <p:blipFill>
          <a:blip r:embed="rId2" cstate="print"/>
          <a:srcRect/>
          <a:stretch>
            <a:fillRect/>
          </a:stretch>
        </p:blipFill>
        <p:spPr bwMode="auto">
          <a:xfrm>
            <a:off x="914400" y="3789040"/>
            <a:ext cx="7620000" cy="436563"/>
          </a:xfrm>
          <a:prstGeom prst="rect">
            <a:avLst/>
          </a:prstGeom>
          <a:noFill/>
          <a:ln w="9525">
            <a:noFill/>
            <a:miter lim="800000"/>
            <a:headEnd/>
            <a:tailEnd/>
          </a:ln>
        </p:spPr>
      </p:pic>
      <p:sp>
        <p:nvSpPr>
          <p:cNvPr id="31749"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3568" y="620688"/>
            <a:ext cx="7886700" cy="1325563"/>
          </a:xfrm>
        </p:spPr>
        <p:txBody>
          <a:bodyPr>
            <a:normAutofit/>
          </a:bodyPr>
          <a:lstStyle/>
          <a:p>
            <a:pPr algn="ctr" eaLnBrk="1" hangingPunct="1"/>
            <a:r>
              <a:rPr lang="el-GR" sz="4400" i="1" dirty="0">
                <a:solidFill>
                  <a:schemeClr val="accent2">
                    <a:lumMod val="75000"/>
                  </a:schemeClr>
                </a:solidFill>
                <a:ea typeface="ＭＳ Ｐゴシック" pitchFamily="34" charset="-128"/>
              </a:rPr>
              <a:t>Τι θα δούμε σήμερα;</a:t>
            </a:r>
            <a:endParaRPr lang="en-US" sz="4400" i="1" dirty="0">
              <a:solidFill>
                <a:schemeClr val="accent2">
                  <a:lumMod val="75000"/>
                </a:schemeClr>
              </a:solidFill>
              <a:ea typeface="ＭＳ Ｐゴシック" pitchFamily="34" charset="-128"/>
            </a:endParaRPr>
          </a:p>
        </p:txBody>
      </p:sp>
      <p:sp>
        <p:nvSpPr>
          <p:cNvPr id="20483" name="Rectangle 3"/>
          <p:cNvSpPr>
            <a:spLocks noGrp="1" noChangeArrowheads="1"/>
          </p:cNvSpPr>
          <p:nvPr>
            <p:ph idx="1"/>
          </p:nvPr>
        </p:nvSpPr>
        <p:spPr>
          <a:xfrm>
            <a:off x="793678" y="2451236"/>
            <a:ext cx="7776864" cy="946223"/>
          </a:xfrm>
        </p:spPr>
        <p:txBody>
          <a:bodyPr>
            <a:noAutofit/>
          </a:bodyPr>
          <a:lstStyle/>
          <a:p>
            <a:pPr eaLnBrk="1" hangingPunct="1">
              <a:buFont typeface="Wingdings" pitchFamily="2" charset="2"/>
              <a:buNone/>
            </a:pPr>
            <a:endParaRPr lang="en-US" sz="3200" dirty="0">
              <a:ea typeface="ＭＳ Ｐゴシック" pitchFamily="34" charset="-128"/>
            </a:endParaRPr>
          </a:p>
          <a:p>
            <a:pPr marL="0" indent="0" eaLnBrk="1" hangingPunct="1">
              <a:buNone/>
            </a:pPr>
            <a:r>
              <a:rPr lang="el-GR" sz="3200" dirty="0">
                <a:ea typeface="ＭＳ Ｐゴシック" pitchFamily="34" charset="-128"/>
              </a:rPr>
              <a:t>Προ-επεξεργασία για τη δημιουργία του λεξιλογίου όρων</a:t>
            </a:r>
            <a:endParaRPr lang="en-US" sz="3200" dirty="0">
              <a:ea typeface="ＭＳ Ｐゴシック" pitchFamily="34" charset="-128"/>
            </a:endParaRPr>
          </a:p>
          <a:p>
            <a:pPr lvl="1" eaLnBrk="1" hangingPunct="1">
              <a:buNone/>
            </a:pPr>
            <a:endParaRPr lang="en-US" sz="3200" dirty="0">
              <a:ea typeface="ＭＳ Ｐゴシック" pitchFamily="34" charset="-128"/>
            </a:endParaRPr>
          </a:p>
        </p:txBody>
      </p:sp>
      <p:sp>
        <p:nvSpPr>
          <p:cNvPr id="20484" name="Slide Number Placeholder 3"/>
          <p:cNvSpPr>
            <a:spLocks noGrp="1"/>
          </p:cNvSpPr>
          <p:nvPr>
            <p:ph type="sldNum" sz="quarter" idx="12"/>
          </p:nvPr>
        </p:nvSpPr>
        <p:spPr bwMode="auto">
          <a:noFill/>
          <a:ln>
            <a:miter lim="800000"/>
            <a:headEnd/>
            <a:tailEnd/>
          </a:ln>
        </p:spPr>
        <p:txBody>
          <a:bodyPr/>
          <a:lstStyle/>
          <a:p>
            <a:fld id="{8EC893A0-1466-4038-A3EB-A44E730DDBBF}" type="slidenum">
              <a:rPr lang="en-US"/>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6200" y="152230"/>
            <a:ext cx="9144000" cy="1152128"/>
          </a:xfrm>
        </p:spPr>
        <p:txBody>
          <a:bodyPr>
            <a:normAutofit/>
          </a:bodyPr>
          <a:lstStyle/>
          <a:p>
            <a:pPr eaLnBrk="1" hangingPunct="1"/>
            <a:r>
              <a:rPr lang="el-GR" sz="3200" dirty="0">
                <a:solidFill>
                  <a:schemeClr val="accent2">
                    <a:lumMod val="75000"/>
                  </a:schemeClr>
                </a:solidFill>
                <a:ea typeface="ＭＳ Ｐゴシック" pitchFamily="34" charset="-128"/>
              </a:rPr>
              <a:t>Τα βασικά βήματα για την κατασκευή του ευρετηρίου</a:t>
            </a:r>
            <a:endParaRPr lang="en-US" sz="3200" dirty="0">
              <a:solidFill>
                <a:schemeClr val="accent2">
                  <a:lumMod val="75000"/>
                </a:schemeClr>
              </a:solidFill>
              <a:ea typeface="ＭＳ Ｐゴシック" pitchFamily="34" charset="-128"/>
            </a:endParaRPr>
          </a:p>
        </p:txBody>
      </p:sp>
      <p:sp>
        <p:nvSpPr>
          <p:cNvPr id="21517" name="Slide Number Placeholder 51"/>
          <p:cNvSpPr>
            <a:spLocks noGrp="1"/>
          </p:cNvSpPr>
          <p:nvPr>
            <p:ph type="sldNum" sz="quarter" idx="12"/>
          </p:nvPr>
        </p:nvSpPr>
        <p:spPr bwMode="auto">
          <a:noFill/>
          <a:ln>
            <a:miter lim="800000"/>
            <a:headEnd/>
            <a:tailEnd/>
          </a:ln>
        </p:spPr>
        <p:txBody>
          <a:bodyPr/>
          <a:lstStyle/>
          <a:p>
            <a:fld id="{2FF4BFDE-B856-4CB6-A4E2-BE7902507A37}" type="slidenum">
              <a:rPr lang="en-US"/>
              <a:pPr/>
              <a:t>30</a:t>
            </a:fld>
            <a:endParaRPr lang="en-US"/>
          </a:p>
        </p:txBody>
      </p:sp>
      <p:grpSp>
        <p:nvGrpSpPr>
          <p:cNvPr id="2" name="Group 3"/>
          <p:cNvGrpSpPr>
            <a:grpSpLocks/>
          </p:cNvGrpSpPr>
          <p:nvPr/>
        </p:nvGrpSpPr>
        <p:grpSpPr bwMode="auto">
          <a:xfrm>
            <a:off x="2127251" y="2669232"/>
            <a:ext cx="6907213" cy="1114425"/>
            <a:chOff x="1338" y="1724"/>
            <a:chExt cx="4351" cy="702"/>
          </a:xfrm>
        </p:grpSpPr>
        <p:sp>
          <p:nvSpPr>
            <p:cNvPr id="21551" name="AutoShape 4"/>
            <p:cNvSpPr>
              <a:spLocks noChangeArrowheads="1"/>
            </p:cNvSpPr>
            <p:nvPr/>
          </p:nvSpPr>
          <p:spPr bwMode="auto">
            <a:xfrm>
              <a:off x="2026" y="1724"/>
              <a:ext cx="1085"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Tokenizer</a:t>
              </a:r>
            </a:p>
          </p:txBody>
        </p:sp>
        <p:sp>
          <p:nvSpPr>
            <p:cNvPr id="21552" name="AutoShape 5"/>
            <p:cNvSpPr>
              <a:spLocks noChangeArrowheads="1"/>
            </p:cNvSpPr>
            <p:nvPr/>
          </p:nvSpPr>
          <p:spPr bwMode="auto">
            <a:xfrm>
              <a:off x="2496" y="2087"/>
              <a:ext cx="192" cy="339"/>
            </a:xfrm>
            <a:prstGeom prst="downArrow">
              <a:avLst>
                <a:gd name="adj1" fmla="val 50000"/>
                <a:gd name="adj2" fmla="val 5000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53" name="Text Box 6"/>
            <p:cNvSpPr txBox="1">
              <a:spLocks noChangeArrowheads="1"/>
            </p:cNvSpPr>
            <p:nvPr/>
          </p:nvSpPr>
          <p:spPr bwMode="auto">
            <a:xfrm>
              <a:off x="1338" y="2069"/>
              <a:ext cx="1130" cy="233"/>
            </a:xfrm>
            <a:prstGeom prst="rect">
              <a:avLst/>
            </a:prstGeom>
            <a:noFill/>
            <a:ln w="9525">
              <a:noFill/>
              <a:miter lim="800000"/>
              <a:headEnd/>
              <a:tailEnd/>
            </a:ln>
          </p:spPr>
          <p:txBody>
            <a:bodyPr wrap="none">
              <a:spAutoFit/>
            </a:bodyPr>
            <a:lstStyle/>
            <a:p>
              <a:r>
                <a:rPr lang="en-US" sz="1800" dirty="0">
                  <a:solidFill>
                    <a:schemeClr val="tx2">
                      <a:lumMod val="75000"/>
                    </a:schemeClr>
                  </a:solidFill>
                </a:rPr>
                <a:t>Token stream.</a:t>
              </a:r>
            </a:p>
          </p:txBody>
        </p:sp>
        <p:sp>
          <p:nvSpPr>
            <p:cNvPr id="21554" name="Rectangle 7"/>
            <p:cNvSpPr>
              <a:spLocks noChangeArrowheads="1"/>
            </p:cNvSpPr>
            <p:nvPr/>
          </p:nvSpPr>
          <p:spPr bwMode="auto">
            <a:xfrm>
              <a:off x="3009" y="2100"/>
              <a:ext cx="69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Friends</a:t>
              </a:r>
            </a:p>
          </p:txBody>
        </p:sp>
        <p:sp>
          <p:nvSpPr>
            <p:cNvPr id="21555" name="Rectangle 8"/>
            <p:cNvSpPr>
              <a:spLocks noChangeArrowheads="1"/>
            </p:cNvSpPr>
            <p:nvPr/>
          </p:nvSpPr>
          <p:spPr bwMode="auto">
            <a:xfrm>
              <a:off x="3761" y="2106"/>
              <a:ext cx="75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Romans</a:t>
              </a:r>
            </a:p>
          </p:txBody>
        </p:sp>
        <p:sp>
          <p:nvSpPr>
            <p:cNvPr id="21556" name="Rectangle 9"/>
            <p:cNvSpPr>
              <a:spLocks noChangeArrowheads="1"/>
            </p:cNvSpPr>
            <p:nvPr/>
          </p:nvSpPr>
          <p:spPr bwMode="auto">
            <a:xfrm>
              <a:off x="4608" y="2106"/>
              <a:ext cx="108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Countrymen</a:t>
              </a:r>
            </a:p>
          </p:txBody>
        </p:sp>
      </p:grpSp>
      <p:grpSp>
        <p:nvGrpSpPr>
          <p:cNvPr id="3" name="Group 10"/>
          <p:cNvGrpSpPr>
            <a:grpSpLocks/>
          </p:cNvGrpSpPr>
          <p:nvPr/>
        </p:nvGrpSpPr>
        <p:grpSpPr bwMode="auto">
          <a:xfrm>
            <a:off x="1979613" y="3756639"/>
            <a:ext cx="7054851" cy="1595438"/>
            <a:chOff x="1247" y="2385"/>
            <a:chExt cx="4444" cy="1005"/>
          </a:xfrm>
        </p:grpSpPr>
        <p:sp>
          <p:nvSpPr>
            <p:cNvPr id="21545" name="AutoShape 11"/>
            <p:cNvSpPr>
              <a:spLocks noChangeArrowheads="1"/>
            </p:cNvSpPr>
            <p:nvPr/>
          </p:nvSpPr>
          <p:spPr bwMode="auto">
            <a:xfrm>
              <a:off x="1680" y="2385"/>
              <a:ext cx="1824" cy="579"/>
            </a:xfrm>
            <a:prstGeom prst="flowChartAlternateProcess">
              <a:avLst/>
            </a:prstGeom>
            <a:solidFill>
              <a:srgbClr val="FF9966"/>
            </a:solidFill>
            <a:ln w="9525">
              <a:solidFill>
                <a:schemeClr val="tx1"/>
              </a:solidFill>
              <a:miter lim="800000"/>
              <a:headEnd/>
              <a:tailEnd/>
            </a:ln>
          </p:spPr>
          <p:txBody>
            <a:bodyPr anchor="ctr">
              <a:spAutoFit/>
            </a:bodyPr>
            <a:lstStyle/>
            <a:p>
              <a:pPr algn="ctr"/>
              <a:r>
                <a:rPr lang="en-US">
                  <a:solidFill>
                    <a:schemeClr val="tx2">
                      <a:lumMod val="75000"/>
                    </a:schemeClr>
                  </a:solidFill>
                </a:rPr>
                <a:t>Linguistic modules</a:t>
              </a:r>
            </a:p>
          </p:txBody>
        </p:sp>
        <p:sp>
          <p:nvSpPr>
            <p:cNvPr id="21546" name="AutoShape 12"/>
            <p:cNvSpPr>
              <a:spLocks noChangeArrowheads="1"/>
            </p:cNvSpPr>
            <p:nvPr/>
          </p:nvSpPr>
          <p:spPr bwMode="auto">
            <a:xfrm>
              <a:off x="2496" y="2928"/>
              <a:ext cx="192" cy="336"/>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47" name="Text Box 13"/>
            <p:cNvSpPr txBox="1">
              <a:spLocks noChangeArrowheads="1"/>
            </p:cNvSpPr>
            <p:nvPr/>
          </p:nvSpPr>
          <p:spPr bwMode="auto">
            <a:xfrm>
              <a:off x="1247" y="3022"/>
              <a:ext cx="1169" cy="368"/>
            </a:xfrm>
            <a:prstGeom prst="rect">
              <a:avLst/>
            </a:prstGeom>
            <a:noFill/>
            <a:ln w="9525">
              <a:noFill/>
              <a:miter lim="800000"/>
              <a:headEnd/>
              <a:tailEnd/>
            </a:ln>
          </p:spPr>
          <p:txBody>
            <a:bodyPr wrap="none">
              <a:spAutoFit/>
            </a:bodyPr>
            <a:lstStyle/>
            <a:p>
              <a:r>
                <a:rPr lang="en-US" sz="1600" dirty="0">
                  <a:solidFill>
                    <a:schemeClr val="tx2">
                      <a:lumMod val="75000"/>
                    </a:schemeClr>
                  </a:solidFill>
                </a:rPr>
                <a:t>Modified tokens</a:t>
              </a:r>
              <a:r>
                <a:rPr lang="el-GR" sz="1600" dirty="0">
                  <a:solidFill>
                    <a:schemeClr val="tx2">
                      <a:lumMod val="75000"/>
                    </a:schemeClr>
                  </a:solidFill>
                </a:rPr>
                <a:t> </a:t>
              </a:r>
            </a:p>
            <a:p>
              <a:r>
                <a:rPr lang="en-US" sz="1600" dirty="0">
                  <a:solidFill>
                    <a:schemeClr val="tx2">
                      <a:lumMod val="75000"/>
                    </a:schemeClr>
                  </a:solidFill>
                </a:rPr>
                <a:t>(terms)</a:t>
              </a:r>
            </a:p>
          </p:txBody>
        </p:sp>
        <p:sp>
          <p:nvSpPr>
            <p:cNvPr id="21548" name="Rectangle 14"/>
            <p:cNvSpPr>
              <a:spLocks noChangeArrowheads="1"/>
            </p:cNvSpPr>
            <p:nvPr/>
          </p:nvSpPr>
          <p:spPr bwMode="auto">
            <a:xfrm>
              <a:off x="3092" y="2868"/>
              <a:ext cx="580"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a:t>
              </a:r>
            </a:p>
          </p:txBody>
        </p:sp>
        <p:sp>
          <p:nvSpPr>
            <p:cNvPr id="21549" name="Rectangle 15"/>
            <p:cNvSpPr>
              <a:spLocks noChangeArrowheads="1"/>
            </p:cNvSpPr>
            <p:nvPr/>
          </p:nvSpPr>
          <p:spPr bwMode="auto">
            <a:xfrm>
              <a:off x="3854" y="2874"/>
              <a:ext cx="612"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roman</a:t>
              </a:r>
            </a:p>
          </p:txBody>
        </p:sp>
        <p:sp>
          <p:nvSpPr>
            <p:cNvPr id="21550" name="Rectangle 16"/>
            <p:cNvSpPr>
              <a:spLocks noChangeArrowheads="1"/>
            </p:cNvSpPr>
            <p:nvPr/>
          </p:nvSpPr>
          <p:spPr bwMode="auto">
            <a:xfrm>
              <a:off x="4653" y="2874"/>
              <a:ext cx="103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countryman</a:t>
              </a:r>
            </a:p>
          </p:txBody>
        </p:sp>
      </p:grpSp>
      <p:sp>
        <p:nvSpPr>
          <p:cNvPr id="21523" name="AutoShape 18"/>
          <p:cNvSpPr>
            <a:spLocks noChangeArrowheads="1"/>
          </p:cNvSpPr>
          <p:nvPr/>
        </p:nvSpPr>
        <p:spPr bwMode="auto">
          <a:xfrm>
            <a:off x="3402852" y="5195582"/>
            <a:ext cx="1322575" cy="398385"/>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Indexer</a:t>
            </a:r>
          </a:p>
        </p:txBody>
      </p:sp>
      <p:sp>
        <p:nvSpPr>
          <p:cNvPr id="21524" name="AutoShape 19"/>
          <p:cNvSpPr>
            <a:spLocks noChangeArrowheads="1"/>
          </p:cNvSpPr>
          <p:nvPr/>
        </p:nvSpPr>
        <p:spPr bwMode="auto">
          <a:xfrm>
            <a:off x="3934672" y="5586543"/>
            <a:ext cx="358165" cy="415706"/>
          </a:xfrm>
          <a:prstGeom prst="downArrow">
            <a:avLst>
              <a:gd name="adj1" fmla="val 50000"/>
              <a:gd name="adj2" fmla="val 37500"/>
            </a:avLst>
          </a:prstGeom>
          <a:solidFill>
            <a:schemeClr val="accent1"/>
          </a:solid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25" name="Text Box 20"/>
          <p:cNvSpPr txBox="1">
            <a:spLocks noChangeArrowheads="1"/>
          </p:cNvSpPr>
          <p:nvPr/>
        </p:nvSpPr>
        <p:spPr bwMode="auto">
          <a:xfrm>
            <a:off x="2771799" y="6086380"/>
            <a:ext cx="1989289" cy="309305"/>
          </a:xfrm>
          <a:prstGeom prst="rect">
            <a:avLst/>
          </a:prstGeom>
          <a:noFill/>
          <a:ln w="9525">
            <a:noFill/>
            <a:miter lim="800000"/>
            <a:headEnd/>
            <a:tailEnd/>
          </a:ln>
        </p:spPr>
        <p:txBody>
          <a:bodyPr wrap="none">
            <a:spAutoFit/>
          </a:bodyPr>
          <a:lstStyle/>
          <a:p>
            <a:r>
              <a:rPr lang="en-US" sz="2000" dirty="0">
                <a:solidFill>
                  <a:schemeClr val="tx2">
                    <a:lumMod val="75000"/>
                  </a:schemeClr>
                </a:solidFill>
              </a:rPr>
              <a:t>Inverted index.</a:t>
            </a:r>
          </a:p>
        </p:txBody>
      </p:sp>
      <p:sp>
        <p:nvSpPr>
          <p:cNvPr id="20514" name="Text Box 23"/>
          <p:cNvSpPr txBox="1">
            <a:spLocks noChangeArrowheads="1"/>
          </p:cNvSpPr>
          <p:nvPr/>
        </p:nvSpPr>
        <p:spPr bwMode="auto">
          <a:xfrm>
            <a:off x="4753334" y="5259917"/>
            <a:ext cx="1113052"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friend</a:t>
            </a:r>
          </a:p>
        </p:txBody>
      </p:sp>
      <p:sp>
        <p:nvSpPr>
          <p:cNvPr id="20515" name="Text Box 24"/>
          <p:cNvSpPr txBox="1">
            <a:spLocks noChangeArrowheads="1"/>
          </p:cNvSpPr>
          <p:nvPr/>
        </p:nvSpPr>
        <p:spPr bwMode="auto">
          <a:xfrm>
            <a:off x="4753334" y="5675623"/>
            <a:ext cx="1211498"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roman</a:t>
            </a:r>
          </a:p>
        </p:txBody>
      </p:sp>
      <p:sp>
        <p:nvSpPr>
          <p:cNvPr id="20516" name="Text Box 25"/>
          <p:cNvSpPr txBox="1">
            <a:spLocks noChangeArrowheads="1"/>
          </p:cNvSpPr>
          <p:nvPr/>
        </p:nvSpPr>
        <p:spPr bwMode="auto">
          <a:xfrm>
            <a:off x="4753334" y="6091329"/>
            <a:ext cx="2023182"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countryman</a:t>
            </a:r>
          </a:p>
        </p:txBody>
      </p:sp>
      <p:sp>
        <p:nvSpPr>
          <p:cNvPr id="21542" name="AutoShape 26"/>
          <p:cNvSpPr>
            <a:spLocks noChangeArrowheads="1"/>
          </p:cNvSpPr>
          <p:nvPr/>
        </p:nvSpPr>
        <p:spPr bwMode="auto">
          <a:xfrm>
            <a:off x="6742733" y="5043003"/>
            <a:ext cx="645231"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3" name="AutoShape 27"/>
          <p:cNvSpPr>
            <a:spLocks noChangeArrowheads="1"/>
          </p:cNvSpPr>
          <p:nvPr/>
        </p:nvSpPr>
        <p:spPr bwMode="auto">
          <a:xfrm>
            <a:off x="6874962" y="5466533"/>
            <a:ext cx="483209"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4" name="AutoShape 28"/>
          <p:cNvSpPr>
            <a:spLocks noChangeArrowheads="1"/>
          </p:cNvSpPr>
          <p:nvPr/>
        </p:nvSpPr>
        <p:spPr bwMode="auto">
          <a:xfrm>
            <a:off x="6874963" y="5882239"/>
            <a:ext cx="511676"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28" name="Text Box 29"/>
          <p:cNvSpPr txBox="1">
            <a:spLocks noChangeArrowheads="1"/>
          </p:cNvSpPr>
          <p:nvPr/>
        </p:nvSpPr>
        <p:spPr bwMode="auto">
          <a:xfrm>
            <a:off x="7635711" y="5200531"/>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29" name="Text Box 30"/>
          <p:cNvSpPr txBox="1">
            <a:spLocks noChangeArrowheads="1"/>
          </p:cNvSpPr>
          <p:nvPr/>
        </p:nvSpPr>
        <p:spPr bwMode="auto">
          <a:xfrm>
            <a:off x="8268314" y="5200531"/>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4</a:t>
            </a:r>
          </a:p>
        </p:txBody>
      </p:sp>
      <p:sp>
        <p:nvSpPr>
          <p:cNvPr id="21530" name="Text Box 31"/>
          <p:cNvSpPr txBox="1">
            <a:spLocks noChangeArrowheads="1"/>
          </p:cNvSpPr>
          <p:nvPr/>
        </p:nvSpPr>
        <p:spPr bwMode="auto">
          <a:xfrm>
            <a:off x="8288471" y="5616237"/>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31" name="Text Box 32"/>
          <p:cNvSpPr txBox="1">
            <a:spLocks noChangeArrowheads="1"/>
          </p:cNvSpPr>
          <p:nvPr/>
        </p:nvSpPr>
        <p:spPr bwMode="auto">
          <a:xfrm>
            <a:off x="7581444" y="6039366"/>
            <a:ext cx="595391" cy="363743"/>
          </a:xfrm>
          <a:prstGeom prst="rect">
            <a:avLst/>
          </a:prstGeom>
          <a:noFill/>
          <a:ln w="9525">
            <a:solidFill>
              <a:schemeClr val="tx1"/>
            </a:solidFill>
            <a:miter lim="800000"/>
            <a:headEnd/>
            <a:tailEnd/>
          </a:ln>
        </p:spPr>
        <p:txBody>
          <a:bodyPr>
            <a:spAutoFit/>
          </a:bodyPr>
          <a:lstStyle/>
          <a:p>
            <a:r>
              <a:rPr lang="en-US">
                <a:solidFill>
                  <a:schemeClr val="tx2">
                    <a:lumMod val="75000"/>
                  </a:schemeClr>
                </a:solidFill>
              </a:rPr>
              <a:t>13</a:t>
            </a:r>
          </a:p>
        </p:txBody>
      </p:sp>
      <p:sp>
        <p:nvSpPr>
          <p:cNvPr id="21532" name="Text Box 33"/>
          <p:cNvSpPr txBox="1">
            <a:spLocks noChangeArrowheads="1"/>
          </p:cNvSpPr>
          <p:nvPr/>
        </p:nvSpPr>
        <p:spPr bwMode="auto">
          <a:xfrm>
            <a:off x="8400107" y="6031942"/>
            <a:ext cx="56438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16</a:t>
            </a:r>
          </a:p>
        </p:txBody>
      </p:sp>
      <p:cxnSp>
        <p:nvCxnSpPr>
          <p:cNvPr id="21533" name="AutoShape 34"/>
          <p:cNvCxnSpPr>
            <a:cxnSpLocks noChangeShapeType="1"/>
            <a:stCxn id="21528" idx="3"/>
            <a:endCxn id="21529" idx="1"/>
          </p:cNvCxnSpPr>
          <p:nvPr/>
        </p:nvCxnSpPr>
        <p:spPr bwMode="auto">
          <a:xfrm>
            <a:off x="7990775" y="5382402"/>
            <a:ext cx="277539" cy="0"/>
          </a:xfrm>
          <a:prstGeom prst="straightConnector1">
            <a:avLst/>
          </a:prstGeom>
          <a:noFill/>
          <a:ln w="9525">
            <a:solidFill>
              <a:schemeClr val="tx1"/>
            </a:solidFill>
            <a:miter lim="800000"/>
            <a:headEnd/>
            <a:tailEnd type="triangle" w="med" len="med"/>
          </a:ln>
        </p:spPr>
      </p:cxnSp>
      <p:cxnSp>
        <p:nvCxnSpPr>
          <p:cNvPr id="21534" name="AutoShape 35"/>
          <p:cNvCxnSpPr>
            <a:cxnSpLocks noChangeShapeType="1"/>
            <a:stCxn id="21529" idx="3"/>
          </p:cNvCxnSpPr>
          <p:nvPr/>
        </p:nvCxnSpPr>
        <p:spPr bwMode="auto">
          <a:xfrm>
            <a:off x="8645085" y="5382402"/>
            <a:ext cx="297696" cy="0"/>
          </a:xfrm>
          <a:prstGeom prst="straightConnector1">
            <a:avLst/>
          </a:prstGeom>
          <a:noFill/>
          <a:ln w="9525">
            <a:solidFill>
              <a:schemeClr val="tx1"/>
            </a:solidFill>
            <a:miter lim="800000"/>
            <a:headEnd/>
            <a:tailEnd type="triangle" w="med" len="med"/>
          </a:ln>
        </p:spPr>
      </p:cxnSp>
      <p:sp>
        <p:nvSpPr>
          <p:cNvPr id="21535" name="Text Box 36"/>
          <p:cNvSpPr txBox="1">
            <a:spLocks noChangeArrowheads="1"/>
          </p:cNvSpPr>
          <p:nvPr/>
        </p:nvSpPr>
        <p:spPr bwMode="auto">
          <a:xfrm>
            <a:off x="7655868" y="5616237"/>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a:t>
            </a:r>
          </a:p>
        </p:txBody>
      </p:sp>
      <p:cxnSp>
        <p:nvCxnSpPr>
          <p:cNvPr id="21536" name="AutoShape 37"/>
          <p:cNvCxnSpPr>
            <a:cxnSpLocks noChangeShapeType="1"/>
            <a:stCxn id="21535" idx="3"/>
            <a:endCxn id="21530" idx="1"/>
          </p:cNvCxnSpPr>
          <p:nvPr/>
        </p:nvCxnSpPr>
        <p:spPr bwMode="auto">
          <a:xfrm>
            <a:off x="8010932" y="5798108"/>
            <a:ext cx="277539" cy="0"/>
          </a:xfrm>
          <a:prstGeom prst="straightConnector1">
            <a:avLst/>
          </a:prstGeom>
          <a:noFill/>
          <a:ln w="9525">
            <a:solidFill>
              <a:schemeClr val="tx1"/>
            </a:solidFill>
            <a:miter lim="800000"/>
            <a:headEnd/>
            <a:tailEnd type="triangle" w="med" len="med"/>
          </a:ln>
        </p:spPr>
      </p:cxnSp>
      <p:cxnSp>
        <p:nvCxnSpPr>
          <p:cNvPr id="21537" name="AutoShape 38"/>
          <p:cNvCxnSpPr>
            <a:cxnSpLocks noChangeShapeType="1"/>
            <a:stCxn id="21530" idx="3"/>
          </p:cNvCxnSpPr>
          <p:nvPr/>
        </p:nvCxnSpPr>
        <p:spPr bwMode="auto">
          <a:xfrm>
            <a:off x="8665242" y="5798108"/>
            <a:ext cx="277539" cy="0"/>
          </a:xfrm>
          <a:prstGeom prst="straightConnector1">
            <a:avLst/>
          </a:prstGeom>
          <a:noFill/>
          <a:ln w="9525">
            <a:solidFill>
              <a:schemeClr val="tx1"/>
            </a:solidFill>
            <a:miter lim="800000"/>
            <a:headEnd/>
            <a:tailEnd type="triangle" w="med" len="med"/>
          </a:ln>
        </p:spPr>
      </p:cxnSp>
      <p:cxnSp>
        <p:nvCxnSpPr>
          <p:cNvPr id="21538" name="AutoShape 39"/>
          <p:cNvCxnSpPr>
            <a:cxnSpLocks noChangeShapeType="1"/>
            <a:stCxn id="21531" idx="3"/>
            <a:endCxn id="21532" idx="1"/>
          </p:cNvCxnSpPr>
          <p:nvPr/>
        </p:nvCxnSpPr>
        <p:spPr bwMode="auto">
          <a:xfrm flipV="1">
            <a:off x="8176835" y="6213814"/>
            <a:ext cx="223272" cy="7423"/>
          </a:xfrm>
          <a:prstGeom prst="straightConnector1">
            <a:avLst/>
          </a:prstGeom>
          <a:noFill/>
          <a:ln w="9525">
            <a:solidFill>
              <a:schemeClr val="tx1"/>
            </a:solidFill>
            <a:miter lim="800000"/>
            <a:headEnd/>
            <a:tailEnd type="triangle" w="med" len="med"/>
          </a:ln>
        </p:spPr>
      </p:cxnSp>
      <p:grpSp>
        <p:nvGrpSpPr>
          <p:cNvPr id="7" name="Group 45"/>
          <p:cNvGrpSpPr>
            <a:grpSpLocks/>
          </p:cNvGrpSpPr>
          <p:nvPr/>
        </p:nvGrpSpPr>
        <p:grpSpPr bwMode="auto">
          <a:xfrm>
            <a:off x="3451225" y="1752600"/>
            <a:ext cx="1196975" cy="406400"/>
            <a:chOff x="399" y="1488"/>
            <a:chExt cx="849" cy="288"/>
          </a:xfrm>
        </p:grpSpPr>
        <p:pic>
          <p:nvPicPr>
            <p:cNvPr id="21518" name="Picture 46"/>
            <p:cNvPicPr>
              <a:picLocks noChangeAspect="1" noChangeArrowheads="1"/>
            </p:cNvPicPr>
            <p:nvPr/>
          </p:nvPicPr>
          <p:blipFill>
            <a:blip r:embed="rId3" cstate="print"/>
            <a:srcRect/>
            <a:stretch>
              <a:fillRect/>
            </a:stretch>
          </p:blipFill>
          <p:spPr bwMode="auto">
            <a:xfrm>
              <a:off x="399" y="1488"/>
              <a:ext cx="225" cy="192"/>
            </a:xfrm>
            <a:prstGeom prst="rect">
              <a:avLst/>
            </a:prstGeom>
            <a:solidFill>
              <a:schemeClr val="bg1"/>
            </a:solidFill>
            <a:ln w="9525">
              <a:solidFill>
                <a:schemeClr val="bg2"/>
              </a:solidFill>
              <a:miter lim="800000"/>
              <a:headEnd/>
              <a:tailEnd/>
            </a:ln>
          </p:spPr>
        </p:pic>
        <p:pic>
          <p:nvPicPr>
            <p:cNvPr id="21519" name="Picture 47"/>
            <p:cNvPicPr>
              <a:picLocks noChangeAspect="1" noChangeArrowheads="1"/>
            </p:cNvPicPr>
            <p:nvPr/>
          </p:nvPicPr>
          <p:blipFill>
            <a:blip r:embed="rId4" cstate="print"/>
            <a:srcRect/>
            <a:stretch>
              <a:fillRect/>
            </a:stretch>
          </p:blipFill>
          <p:spPr bwMode="auto">
            <a:xfrm>
              <a:off x="543" y="1536"/>
              <a:ext cx="225" cy="192"/>
            </a:xfrm>
            <a:prstGeom prst="rect">
              <a:avLst/>
            </a:prstGeom>
            <a:solidFill>
              <a:schemeClr val="bg1"/>
            </a:solidFill>
            <a:ln w="9525">
              <a:solidFill>
                <a:schemeClr val="bg2"/>
              </a:solidFill>
              <a:miter lim="800000"/>
              <a:headEnd/>
              <a:tailEnd/>
            </a:ln>
          </p:spPr>
        </p:pic>
        <p:pic>
          <p:nvPicPr>
            <p:cNvPr id="21520" name="Picture 48"/>
            <p:cNvPicPr>
              <a:picLocks noChangeAspect="1" noChangeArrowheads="1"/>
            </p:cNvPicPr>
            <p:nvPr/>
          </p:nvPicPr>
          <p:blipFill>
            <a:blip r:embed="rId5" cstate="print"/>
            <a:srcRect/>
            <a:stretch>
              <a:fillRect/>
            </a:stretch>
          </p:blipFill>
          <p:spPr bwMode="auto">
            <a:xfrm>
              <a:off x="735" y="1584"/>
              <a:ext cx="225" cy="192"/>
            </a:xfrm>
            <a:prstGeom prst="rect">
              <a:avLst/>
            </a:prstGeom>
            <a:solidFill>
              <a:schemeClr val="bg1"/>
            </a:solidFill>
            <a:ln w="9525">
              <a:solidFill>
                <a:schemeClr val="bg2"/>
              </a:solidFill>
              <a:miter lim="800000"/>
              <a:headEnd/>
              <a:tailEnd/>
            </a:ln>
          </p:spPr>
        </p:pic>
        <p:pic>
          <p:nvPicPr>
            <p:cNvPr id="21521" name="Picture 49"/>
            <p:cNvPicPr>
              <a:picLocks noChangeAspect="1" noChangeArrowheads="1"/>
            </p:cNvPicPr>
            <p:nvPr/>
          </p:nvPicPr>
          <p:blipFill>
            <a:blip r:embed="rId6" cstate="print"/>
            <a:srcRect/>
            <a:stretch>
              <a:fillRect/>
            </a:stretch>
          </p:blipFill>
          <p:spPr bwMode="auto">
            <a:xfrm>
              <a:off x="927" y="1536"/>
              <a:ext cx="225" cy="192"/>
            </a:xfrm>
            <a:prstGeom prst="rect">
              <a:avLst/>
            </a:prstGeom>
            <a:solidFill>
              <a:schemeClr val="bg1"/>
            </a:solidFill>
            <a:ln w="9525">
              <a:solidFill>
                <a:schemeClr val="bg2"/>
              </a:solidFill>
              <a:miter lim="800000"/>
              <a:headEnd/>
              <a:tailEnd/>
            </a:ln>
          </p:spPr>
        </p:pic>
        <p:pic>
          <p:nvPicPr>
            <p:cNvPr id="21522" name="Picture 50"/>
            <p:cNvPicPr>
              <a:picLocks noChangeAspect="1" noChangeArrowheads="1"/>
            </p:cNvPicPr>
            <p:nvPr/>
          </p:nvPicPr>
          <p:blipFill>
            <a:blip r:embed="rId7" cstate="print"/>
            <a:srcRect/>
            <a:stretch>
              <a:fillRect/>
            </a:stretch>
          </p:blipFill>
          <p:spPr bwMode="auto">
            <a:xfrm>
              <a:off x="1068" y="1488"/>
              <a:ext cx="180" cy="186"/>
            </a:xfrm>
            <a:prstGeom prst="rect">
              <a:avLst/>
            </a:prstGeom>
            <a:solidFill>
              <a:schemeClr val="bg1"/>
            </a:solidFill>
            <a:ln w="9525">
              <a:solidFill>
                <a:schemeClr val="bg2"/>
              </a:solidFill>
              <a:miter lim="800000"/>
              <a:headEnd/>
              <a:tailEnd/>
            </a:ln>
          </p:spPr>
        </p:pic>
      </p:grpSp>
      <p:sp>
        <p:nvSpPr>
          <p:cNvPr id="21511" name="AutoShape 51"/>
          <p:cNvSpPr>
            <a:spLocks noChangeArrowheads="1"/>
          </p:cNvSpPr>
          <p:nvPr/>
        </p:nvSpPr>
        <p:spPr bwMode="auto">
          <a:xfrm>
            <a:off x="3962400" y="2209800"/>
            <a:ext cx="304800" cy="533400"/>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p>
        </p:txBody>
      </p:sp>
      <p:sp>
        <p:nvSpPr>
          <p:cNvPr id="21513" name="Rectangle 53"/>
          <p:cNvSpPr>
            <a:spLocks noChangeArrowheads="1"/>
          </p:cNvSpPr>
          <p:nvPr/>
        </p:nvSpPr>
        <p:spPr bwMode="auto">
          <a:xfrm>
            <a:off x="4940300" y="1747838"/>
            <a:ext cx="3941763" cy="466725"/>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Friends, Romans, countrymen.</a:t>
            </a:r>
          </a:p>
        </p:txBody>
      </p:sp>
      <p:sp>
        <p:nvSpPr>
          <p:cNvPr id="21514" name="Oval 54"/>
          <p:cNvSpPr>
            <a:spLocks noChangeArrowheads="1"/>
          </p:cNvSpPr>
          <p:nvPr/>
        </p:nvSpPr>
        <p:spPr bwMode="auto">
          <a:xfrm>
            <a:off x="6858000" y="22860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5" name="Oval 55"/>
          <p:cNvSpPr>
            <a:spLocks noChangeArrowheads="1"/>
          </p:cNvSpPr>
          <p:nvPr/>
        </p:nvSpPr>
        <p:spPr bwMode="auto">
          <a:xfrm>
            <a:off x="6858000" y="24384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6" name="Oval 56"/>
          <p:cNvSpPr>
            <a:spLocks noChangeArrowheads="1"/>
          </p:cNvSpPr>
          <p:nvPr/>
        </p:nvSpPr>
        <p:spPr bwMode="auto">
          <a:xfrm>
            <a:off x="6858000" y="25908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53" name="TextBox 52"/>
          <p:cNvSpPr txBox="1"/>
          <p:nvPr/>
        </p:nvSpPr>
        <p:spPr>
          <a:xfrm>
            <a:off x="179512" y="1700808"/>
            <a:ext cx="2952328" cy="830997"/>
          </a:xfrm>
          <a:prstGeom prst="rect">
            <a:avLst/>
          </a:prstGeom>
          <a:noFill/>
        </p:spPr>
        <p:txBody>
          <a:bodyPr wrap="square" rtlCol="0">
            <a:spAutoFit/>
          </a:bodyPr>
          <a:lstStyle/>
          <a:p>
            <a:r>
              <a:rPr lang="el-GR" sz="1600" dirty="0">
                <a:solidFill>
                  <a:schemeClr val="tx1"/>
                </a:solidFill>
                <a:latin typeface="+mn-lt"/>
              </a:rPr>
              <a:t>1. </a:t>
            </a:r>
            <a:r>
              <a:rPr lang="el-GR" sz="1600" dirty="0">
                <a:solidFill>
                  <a:schemeClr val="bg1">
                    <a:lumMod val="65000"/>
                  </a:schemeClr>
                </a:solidFill>
                <a:latin typeface="+mn-lt"/>
              </a:rPr>
              <a:t>Συλλέγουμε τα έγγραφα που θέλουμε να συμπεριλάβουμε στο ευρετήριο</a:t>
            </a:r>
          </a:p>
        </p:txBody>
      </p:sp>
      <p:sp>
        <p:nvSpPr>
          <p:cNvPr id="54" name="TextBox 53"/>
          <p:cNvSpPr txBox="1"/>
          <p:nvPr/>
        </p:nvSpPr>
        <p:spPr>
          <a:xfrm>
            <a:off x="179512" y="2564904"/>
            <a:ext cx="2808312" cy="646331"/>
          </a:xfrm>
          <a:prstGeom prst="rect">
            <a:avLst/>
          </a:prstGeom>
          <a:noFill/>
        </p:spPr>
        <p:txBody>
          <a:bodyPr wrap="square" rtlCol="0">
            <a:spAutoFit/>
          </a:bodyPr>
          <a:lstStyle/>
          <a:p>
            <a:r>
              <a:rPr lang="el-GR" sz="1600" dirty="0">
                <a:solidFill>
                  <a:srgbClr val="FF0000"/>
                </a:solidFill>
                <a:latin typeface="+mn-lt"/>
              </a:rPr>
              <a:t>2. Διαιρούμε το κείμενο σε γλωσσικά σύμβολα </a:t>
            </a:r>
            <a:r>
              <a:rPr lang="en-US" sz="2000" b="1" dirty="0">
                <a:solidFill>
                  <a:srgbClr val="FF0000"/>
                </a:solidFill>
                <a:latin typeface="+mn-lt"/>
              </a:rPr>
              <a:t>(token</a:t>
            </a:r>
            <a:r>
              <a:rPr lang="en-US" sz="2000" b="1" dirty="0">
                <a:solidFill>
                  <a:schemeClr val="accent2"/>
                </a:solidFill>
                <a:latin typeface="+mn-lt"/>
              </a:rPr>
              <a:t>)</a:t>
            </a:r>
            <a:endParaRPr lang="el-GR" sz="2000" b="1" dirty="0">
              <a:solidFill>
                <a:schemeClr val="accent2"/>
              </a:solidFill>
              <a:latin typeface="+mn-lt"/>
            </a:endParaRPr>
          </a:p>
        </p:txBody>
      </p:sp>
      <p:sp>
        <p:nvSpPr>
          <p:cNvPr id="55" name="TextBox 54"/>
          <p:cNvSpPr txBox="1"/>
          <p:nvPr/>
        </p:nvSpPr>
        <p:spPr>
          <a:xfrm>
            <a:off x="179512" y="3933056"/>
            <a:ext cx="2304256" cy="830997"/>
          </a:xfrm>
          <a:prstGeom prst="rect">
            <a:avLst/>
          </a:prstGeom>
          <a:noFill/>
        </p:spPr>
        <p:txBody>
          <a:bodyPr wrap="square" rtlCol="0">
            <a:spAutoFit/>
          </a:bodyPr>
          <a:lstStyle/>
          <a:p>
            <a:r>
              <a:rPr lang="el-GR" sz="1600" dirty="0">
                <a:solidFill>
                  <a:schemeClr val="tx1"/>
                </a:solidFill>
                <a:latin typeface="+mn-lt"/>
              </a:rPr>
              <a:t>3. Γλωσσολογική προ-επεξεργασία των συμβόλων</a:t>
            </a:r>
            <a:endParaRPr lang="el-GR" sz="2000" b="1" dirty="0">
              <a:solidFill>
                <a:schemeClr val="tx1"/>
              </a:solidFill>
              <a:latin typeface="+mn-lt"/>
            </a:endParaRPr>
          </a:p>
        </p:txBody>
      </p:sp>
      <p:sp>
        <p:nvSpPr>
          <p:cNvPr id="56" name="TextBox 55"/>
          <p:cNvSpPr txBox="1"/>
          <p:nvPr/>
        </p:nvSpPr>
        <p:spPr>
          <a:xfrm>
            <a:off x="251520" y="5301208"/>
            <a:ext cx="2304256" cy="1077218"/>
          </a:xfrm>
          <a:prstGeom prst="rect">
            <a:avLst/>
          </a:prstGeom>
          <a:noFill/>
        </p:spPr>
        <p:txBody>
          <a:bodyPr wrap="square" rtlCol="0">
            <a:spAutoFit/>
          </a:bodyPr>
          <a:lstStyle/>
          <a:p>
            <a:r>
              <a:rPr lang="el-GR" sz="1600" dirty="0">
                <a:solidFill>
                  <a:schemeClr val="tx1"/>
                </a:solidFill>
                <a:latin typeface="+mn-lt"/>
              </a:rPr>
              <a:t>4. Ευρετηριάζουμε τα έγγραφα στα οποία περιλαμβάνεται κάθε όρος</a:t>
            </a:r>
            <a:endParaRPr lang="el-GR" sz="2000" b="1" dirty="0">
              <a:solidFill>
                <a:schemeClr val="tx1"/>
              </a:solidFill>
              <a:latin typeface="+mn-lt"/>
            </a:endParaRPr>
          </a:p>
        </p:txBody>
      </p:sp>
    </p:spTree>
    <p:extLst>
      <p:ext uri="{BB962C8B-B14F-4D97-AF65-F5344CB8AC3E}">
        <p14:creationId xmlns:p14="http://schemas.microsoft.com/office/powerpoint/2010/main" val="25913968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bwMode="auto">
          <a:xfrm>
            <a:off x="1115616" y="1412776"/>
            <a:ext cx="6768752" cy="2088232"/>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342900" indent="-342900" defTabSz="457200" eaLnBrk="0" hangingPunct="0">
              <a:spcBef>
                <a:spcPct val="20000"/>
              </a:spcBef>
              <a:buClr>
                <a:srgbClr val="437085"/>
              </a:buClr>
              <a:defRPr/>
            </a:pP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1</a:t>
            </a:r>
            <a:r>
              <a:rPr lang="el-GR" sz="1400" dirty="0">
                <a:solidFill>
                  <a:schemeClr val="tx1">
                    <a:lumMod val="95000"/>
                    <a:lumOff val="5000"/>
                  </a:schemeClr>
                </a:solidFill>
                <a:latin typeface="+mn-lt"/>
                <a:ea typeface="ＭＳ Ｐゴシック" pitchFamily="-65" charset="-128"/>
                <a:cs typeface="ＭＳ Ｐゴシック" pitchFamily="-65" charset="-128"/>
              </a:rPr>
              <a:t> (</a:t>
            </a:r>
            <a:r>
              <a:rPr lang="en-US" sz="1400" dirty="0">
                <a:solidFill>
                  <a:schemeClr val="tx1">
                    <a:lumMod val="95000"/>
                    <a:lumOff val="5000"/>
                  </a:schemeClr>
                </a:solidFill>
                <a:latin typeface="+mn-lt"/>
                <a:ea typeface="ＭＳ Ｐゴシック" pitchFamily="-65" charset="-128"/>
                <a:cs typeface="ＭＳ Ｐゴシック" pitchFamily="-65" charset="-128"/>
              </a:rPr>
              <a:t>d1) : </a:t>
            </a:r>
            <a:r>
              <a:rPr lang="el-GR" sz="1400" dirty="0">
                <a:solidFill>
                  <a:schemeClr val="tx1">
                    <a:lumMod val="95000"/>
                    <a:lumOff val="5000"/>
                  </a:schemeClr>
                </a:solidFill>
                <a:latin typeface="+mn-lt"/>
                <a:ea typeface="ＭＳ Ｐゴシック" pitchFamily="-65" charset="-128"/>
                <a:cs typeface="ＭＳ Ｐゴシック" pitchFamily="-65" charset="-128"/>
              </a:rPr>
              <a:t>Το Παν. Ιωαννίνων ιδρύθηκε το 1970</a:t>
            </a:r>
            <a:r>
              <a:rPr lang="en-US" sz="1400" dirty="0">
                <a:solidFill>
                  <a:schemeClr val="tx1">
                    <a:lumMod val="95000"/>
                    <a:lumOff val="5000"/>
                  </a:schemeClr>
                </a:solidFill>
                <a:latin typeface="+mn-lt"/>
                <a:ea typeface="ＭＳ Ｐゴシック" pitchFamily="-65" charset="-128"/>
                <a:cs typeface="ＭＳ Ｐゴシック" pitchFamily="-65" charset="-128"/>
              </a:rPr>
              <a:t>. </a:t>
            </a: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2 (d2) : </a:t>
            </a:r>
            <a:r>
              <a:rPr lang="el-GR" sz="1400" dirty="0">
                <a:solidFill>
                  <a:schemeClr val="tx1">
                    <a:lumMod val="95000"/>
                    <a:lumOff val="5000"/>
                  </a:schemeClr>
                </a:solidFill>
                <a:latin typeface="+mn-lt"/>
                <a:ea typeface="ＭＳ Ｐゴシック" pitchFamily="-65" charset="-128"/>
                <a:cs typeface="ＭＳ Ｐゴシック" pitchFamily="-65" charset="-128"/>
              </a:rPr>
              <a:t>Τα Ιωάννινα είναι η μεγαλύτερη πόλη της Ηπείρου</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3 (d3) :  </a:t>
            </a:r>
            <a:r>
              <a:rPr lang="el-GR" sz="1400" dirty="0">
                <a:solidFill>
                  <a:schemeClr val="tx1">
                    <a:lumMod val="95000"/>
                    <a:lumOff val="5000"/>
                  </a:schemeClr>
                </a:solidFill>
                <a:latin typeface="+mn-lt"/>
                <a:ea typeface="ＭＳ Ｐゴシック" pitchFamily="-65" charset="-128"/>
                <a:cs typeface="ＭＳ Ｐゴシック" pitchFamily="-65" charset="-128"/>
              </a:rPr>
              <a:t>Η πτυχιακή εξεταστική στο Τμήμα Μηχ. Η/Υ και Πληροφορικής </a:t>
            </a:r>
            <a:r>
              <a:rPr lang="el-GR" sz="1400" dirty="0">
                <a:solidFill>
                  <a:schemeClr val="tx1">
                    <a:lumMod val="95000"/>
                    <a:lumOff val="5000"/>
                  </a:schemeClr>
                </a:solidFill>
                <a:ea typeface="ＭＳ Ｐゴシック" pitchFamily="-65" charset="-128"/>
                <a:cs typeface="ＭＳ Ｐゴシック" pitchFamily="-65" charset="-128"/>
              </a:rPr>
              <a:t>θ΄ αρχίσει </a:t>
            </a:r>
            <a:r>
              <a:rPr lang="el-GR" sz="1400" dirty="0">
                <a:solidFill>
                  <a:schemeClr val="tx1">
                    <a:lumMod val="95000"/>
                    <a:lumOff val="5000"/>
                  </a:schemeClr>
                </a:solidFill>
                <a:latin typeface="+mn-lt"/>
                <a:ea typeface="ＭＳ Ｐゴシック" pitchFamily="-65" charset="-128"/>
                <a:cs typeface="ＭＳ Ｐゴシック" pitchFamily="-65" charset="-128"/>
              </a:rPr>
              <a:t>την 1</a:t>
            </a:r>
            <a:r>
              <a:rPr lang="el-GR" sz="1400" baseline="30000" dirty="0">
                <a:solidFill>
                  <a:schemeClr val="tx1">
                    <a:lumMod val="95000"/>
                    <a:lumOff val="5000"/>
                  </a:schemeClr>
                </a:solidFill>
                <a:latin typeface="+mn-lt"/>
                <a:ea typeface="ＭＳ Ｐゴシック" pitchFamily="-65" charset="-128"/>
                <a:cs typeface="ＭＳ Ｐゴシック" pitchFamily="-65" charset="-128"/>
              </a:rPr>
              <a:t>η</a:t>
            </a:r>
            <a:r>
              <a:rPr lang="el-GR" sz="1400" dirty="0">
                <a:solidFill>
                  <a:schemeClr val="tx1">
                    <a:lumMod val="95000"/>
                    <a:lumOff val="5000"/>
                  </a:schemeClr>
                </a:solidFill>
                <a:latin typeface="+mn-lt"/>
                <a:ea typeface="ＭＳ Ｐゴシック" pitchFamily="-65" charset="-128"/>
                <a:cs typeface="ＭＳ Ｐゴシック" pitchFamily="-65" charset="-128"/>
              </a:rPr>
              <a:t> Φεβρουαρίου</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4 (d4) :  </a:t>
            </a:r>
            <a:r>
              <a:rPr lang="el-GR" sz="1400" dirty="0">
                <a:solidFill>
                  <a:schemeClr val="tx1">
                    <a:lumMod val="95000"/>
                    <a:lumOff val="5000"/>
                  </a:schemeClr>
                </a:solidFill>
                <a:latin typeface="+mn-lt"/>
                <a:ea typeface="ＭＳ Ｐゴシック" pitchFamily="-65" charset="-128"/>
                <a:cs typeface="ＭＳ Ｐゴシック" pitchFamily="-65" charset="-128"/>
              </a:rPr>
              <a:t>Οι μαθητές των Ιωαννίνων αρίστευσαν στις εξετάσεις για την εισαγωγή  στα Πανεπιστήμια</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5 (d5): </a:t>
            </a:r>
            <a:r>
              <a:rPr lang="el-GR" sz="1400" dirty="0">
                <a:solidFill>
                  <a:schemeClr val="tx1">
                    <a:lumMod val="95000"/>
                    <a:lumOff val="5000"/>
                  </a:schemeClr>
                </a:solidFill>
                <a:latin typeface="+mn-lt"/>
                <a:ea typeface="ＭＳ Ｐゴシック" pitchFamily="-65" charset="-128"/>
                <a:cs typeface="ＭＳ Ｐゴシック" pitchFamily="-65" charset="-128"/>
              </a:rPr>
              <a:t>Το 2017 ιδρύθηκε Πολυτεχνική Σχολή στο ΠΙ</a:t>
            </a:r>
            <a:r>
              <a:rPr lang="en-US" sz="1400" dirty="0">
                <a:solidFill>
                  <a:schemeClr val="tx1">
                    <a:lumMod val="95000"/>
                    <a:lumOff val="5000"/>
                  </a:schemeClr>
                </a:solidFill>
                <a:latin typeface="+mn-lt"/>
                <a:ea typeface="ＭＳ Ｐゴシック" pitchFamily="-65" charset="-128"/>
                <a:cs typeface="ＭＳ Ｐゴシック" pitchFamily="-65" charset="-128"/>
              </a:rPr>
              <a:t>. </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endParaRPr lang="el-GR" sz="1400" dirty="0">
              <a:solidFill>
                <a:schemeClr val="tx1">
                  <a:lumMod val="95000"/>
                  <a:lumOff val="5000"/>
                </a:schemeClr>
              </a:solidFill>
              <a:latin typeface="+mn-lt"/>
              <a:ea typeface="ＭＳ Ｐゴシック" pitchFamily="-65" charset="-128"/>
              <a:cs typeface="ＭＳ Ｐゴシック" pitchFamily="-65" charset="-128"/>
            </a:endParaRPr>
          </a:p>
        </p:txBody>
      </p:sp>
      <p:sp>
        <p:nvSpPr>
          <p:cNvPr id="4" name="Text Box 1028"/>
          <p:cNvSpPr txBox="1">
            <a:spLocks noChangeArrowheads="1"/>
          </p:cNvSpPr>
          <p:nvPr/>
        </p:nvSpPr>
        <p:spPr bwMode="auto">
          <a:xfrm>
            <a:off x="2411760" y="828001"/>
            <a:ext cx="4680520" cy="584775"/>
          </a:xfrm>
          <a:prstGeom prst="rect">
            <a:avLst/>
          </a:prstGeom>
          <a:noFill/>
          <a:ln w="9525">
            <a:noFill/>
            <a:miter lim="800000"/>
            <a:headEnd/>
            <a:tailEnd/>
          </a:ln>
          <a:effectLst/>
        </p:spPr>
        <p:txBody>
          <a:bodyPr wrap="square">
            <a:spAutoFit/>
          </a:bodyPr>
          <a:lstStyle/>
          <a:p>
            <a:r>
              <a:rPr lang="el-GR" sz="3200" dirty="0">
                <a:solidFill>
                  <a:schemeClr val="accent2">
                    <a:lumMod val="75000"/>
                  </a:schemeClr>
                </a:solidFill>
                <a:latin typeface="+mn-lt"/>
              </a:rPr>
              <a:t>Ακολουθία εγγράφων</a:t>
            </a:r>
          </a:p>
        </p:txBody>
      </p:sp>
      <p:cxnSp>
        <p:nvCxnSpPr>
          <p:cNvPr id="6" name="Straight Arrow Connector 5"/>
          <p:cNvCxnSpPr/>
          <p:nvPr/>
        </p:nvCxnSpPr>
        <p:spPr>
          <a:xfrm>
            <a:off x="3851920" y="3717032"/>
            <a:ext cx="0" cy="86409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043608" y="4797152"/>
            <a:ext cx="6336704" cy="461665"/>
          </a:xfrm>
          <a:prstGeom prst="rect">
            <a:avLst/>
          </a:prstGeom>
          <a:noFill/>
        </p:spPr>
        <p:txBody>
          <a:bodyPr wrap="square" rtlCol="0">
            <a:spAutoFit/>
          </a:bodyPr>
          <a:lstStyle/>
          <a:p>
            <a:r>
              <a:rPr lang="el-GR" dirty="0">
                <a:solidFill>
                  <a:schemeClr val="tx1"/>
                </a:solidFill>
                <a:latin typeface="+mn-lt"/>
              </a:rPr>
              <a:t>Τους όρους που θα εισάγουμε στο ευρετήριο</a:t>
            </a:r>
          </a:p>
        </p:txBody>
      </p:sp>
    </p:spTree>
    <p:extLst>
      <p:ext uri="{BB962C8B-B14F-4D97-AF65-F5344CB8AC3E}">
        <p14:creationId xmlns:p14="http://schemas.microsoft.com/office/powerpoint/2010/main" val="1556420853"/>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24417" y="476672"/>
            <a:ext cx="7886700" cy="1325563"/>
          </a:xfrm>
        </p:spPr>
        <p:txBody>
          <a:bodyPr/>
          <a:lstStyle/>
          <a:p>
            <a:pPr algn="ctr" eaLnBrk="1" hangingPunct="1"/>
            <a:r>
              <a:rPr lang="en-US" dirty="0">
                <a:solidFill>
                  <a:schemeClr val="accent2">
                    <a:lumMod val="75000"/>
                  </a:schemeClr>
                </a:solidFill>
                <a:ea typeface="ＭＳ Ｐゴシック" pitchFamily="34" charset="-128"/>
              </a:rPr>
              <a:t>Stop words</a:t>
            </a:r>
            <a:r>
              <a:rPr lang="el-GR" dirty="0">
                <a:solidFill>
                  <a:schemeClr val="accent2">
                    <a:lumMod val="75000"/>
                  </a:schemeClr>
                </a:solidFill>
                <a:ea typeface="ＭＳ Ｐゴシック" pitchFamily="34" charset="-128"/>
              </a:rPr>
              <a:t> (Διακόπτουσες λέξεις)</a:t>
            </a:r>
            <a:endParaRPr lang="en-US" dirty="0">
              <a:solidFill>
                <a:schemeClr val="accent2">
                  <a:lumMod val="75000"/>
                </a:schemeClr>
              </a:solidFill>
              <a:ea typeface="ＭＳ Ｐゴシック" pitchFamily="34" charset="-128"/>
            </a:endParaRPr>
          </a:p>
        </p:txBody>
      </p:sp>
      <p:sp>
        <p:nvSpPr>
          <p:cNvPr id="32771" name="Rectangle 3"/>
          <p:cNvSpPr>
            <a:spLocks noGrp="1" noChangeArrowheads="1"/>
          </p:cNvSpPr>
          <p:nvPr>
            <p:ph idx="1"/>
          </p:nvPr>
        </p:nvSpPr>
        <p:spPr>
          <a:xfrm>
            <a:off x="395536" y="2276872"/>
            <a:ext cx="7823346" cy="3528392"/>
          </a:xfrm>
        </p:spPr>
        <p:txBody>
          <a:bodyPr/>
          <a:lstStyle/>
          <a:p>
            <a:pPr eaLnBrk="1" hangingPunct="1"/>
            <a:r>
              <a:rPr lang="el-GR" sz="2400" dirty="0">
                <a:ea typeface="ＭＳ Ｐゴシック" pitchFamily="34" charset="-128"/>
              </a:rPr>
              <a:t>Χρήση </a:t>
            </a:r>
            <a:r>
              <a:rPr lang="en-US" sz="2400" dirty="0">
                <a:solidFill>
                  <a:srgbClr val="FF0000"/>
                </a:solidFill>
                <a:ea typeface="ＭＳ Ｐゴシック" pitchFamily="34" charset="-128"/>
              </a:rPr>
              <a:t>stop list</a:t>
            </a:r>
            <a:r>
              <a:rPr lang="en-US" sz="2400" dirty="0">
                <a:ea typeface="ＭＳ Ｐゴシック" pitchFamily="34" charset="-128"/>
              </a:rPr>
              <a:t>, </a:t>
            </a:r>
            <a:r>
              <a:rPr lang="el-GR" sz="2400" dirty="0">
                <a:ea typeface="ＭＳ Ｐゴシック" pitchFamily="34" charset="-128"/>
              </a:rPr>
              <a:t>αποκλείουμε από το λεξικό  τις πιο κοινές λέξεις</a:t>
            </a:r>
            <a:r>
              <a:rPr lang="en-US" sz="2400" dirty="0">
                <a:ea typeface="ＭＳ Ｐゴシック" pitchFamily="34" charset="-128"/>
              </a:rPr>
              <a:t> (</a:t>
            </a:r>
            <a:r>
              <a:rPr lang="el-GR" sz="2400" dirty="0">
                <a:ea typeface="ＭＳ Ｐゴシック" pitchFamily="34" charset="-128"/>
              </a:rPr>
              <a:t>με βάση τη συχνότητα συλλογής (</a:t>
            </a:r>
            <a:r>
              <a:rPr lang="en-US" sz="2400" dirty="0">
                <a:ea typeface="ＭＳ Ｐゴシック" pitchFamily="34" charset="-128"/>
              </a:rPr>
              <a:t>collection frequency))</a:t>
            </a:r>
            <a:r>
              <a:rPr lang="el-GR" sz="2400" dirty="0">
                <a:ea typeface="ＭＳ Ｐゴシック" pitchFamily="34" charset="-128"/>
              </a:rPr>
              <a:t>. Γιατί;</a:t>
            </a:r>
          </a:p>
          <a:p>
            <a:pPr marL="0" indent="0" eaLnBrk="1" hangingPunct="1">
              <a:buNone/>
            </a:pPr>
            <a:r>
              <a:rPr lang="el-GR" sz="2400" dirty="0">
                <a:ea typeface="ＭＳ Ｐゴシック" pitchFamily="34" charset="-128"/>
              </a:rPr>
              <a:t> </a:t>
            </a:r>
          </a:p>
          <a:p>
            <a:pPr lvl="1" eaLnBrk="1" hangingPunct="1"/>
            <a:r>
              <a:rPr lang="el-GR" sz="1800" dirty="0">
                <a:ea typeface="ＭＳ Ｐゴシック" pitchFamily="34" charset="-128"/>
              </a:rPr>
              <a:t>Έχουν μικρό σημασιολογικό περιεχόμενο: </a:t>
            </a:r>
            <a:r>
              <a:rPr lang="en-US" sz="1800" dirty="0">
                <a:ea typeface="ＭＳ Ｐゴシック" pitchFamily="34" charset="-128"/>
              </a:rPr>
              <a:t> </a:t>
            </a:r>
            <a:r>
              <a:rPr lang="en-US" sz="1800" i="1" dirty="0">
                <a:solidFill>
                  <a:schemeClr val="accent6">
                    <a:lumMod val="75000"/>
                  </a:schemeClr>
                </a:solidFill>
              </a:rPr>
              <a:t>a, an, and, are, as, at, be, by, for, from, has, he, in, is, it, its, of, on, that, the, to, was, were, will, with</a:t>
            </a:r>
            <a:endParaRPr lang="el-GR" sz="1800" i="1" dirty="0">
              <a:solidFill>
                <a:schemeClr val="accent6">
                  <a:lumMod val="75000"/>
                </a:schemeClr>
              </a:solidFill>
            </a:endParaRPr>
          </a:p>
          <a:p>
            <a:pPr lvl="1" eaLnBrk="1" hangingPunct="1"/>
            <a:endParaRPr lang="en-US" sz="1800" i="1" dirty="0">
              <a:ea typeface="ＭＳ Ｐゴシック" pitchFamily="34" charset="-128"/>
            </a:endParaRPr>
          </a:p>
          <a:p>
            <a:pPr lvl="1" eaLnBrk="1" hangingPunct="1"/>
            <a:r>
              <a:rPr lang="el-GR" sz="1800" dirty="0">
                <a:ea typeface="ＭＳ Ｐゴシック" pitchFamily="34" charset="-128"/>
              </a:rPr>
              <a:t>Είναι πάρα πολλές:</a:t>
            </a:r>
            <a:r>
              <a:rPr lang="en-US" sz="1800" dirty="0">
                <a:ea typeface="ＭＳ Ｐゴシック" pitchFamily="34" charset="-128"/>
              </a:rPr>
              <a:t>~30%</a:t>
            </a:r>
            <a:r>
              <a:rPr lang="el-GR" sz="1800" dirty="0">
                <a:ea typeface="ＭＳ Ｐゴシック" pitchFamily="34" charset="-128"/>
              </a:rPr>
              <a:t> των καταχωρήσεων αφορούν τις πιο συχνές 30 λέξεις </a:t>
            </a:r>
            <a:r>
              <a:rPr lang="en-US" sz="1800" dirty="0">
                <a:ea typeface="ＭＳ Ｐゴシック" pitchFamily="34" charset="-128"/>
              </a:rPr>
              <a:t> </a:t>
            </a:r>
          </a:p>
        </p:txBody>
      </p:sp>
      <p:sp>
        <p:nvSpPr>
          <p:cNvPr id="32773" name="Slide Number Placeholder 4"/>
          <p:cNvSpPr>
            <a:spLocks noGrp="1"/>
          </p:cNvSpPr>
          <p:nvPr>
            <p:ph type="sldNum" sz="quarter" idx="12"/>
          </p:nvPr>
        </p:nvSpPr>
        <p:spPr bwMode="auto">
          <a:noFill/>
          <a:ln>
            <a:miter lim="800000"/>
            <a:headEnd/>
            <a:tailEnd/>
          </a:ln>
        </p:spPr>
        <p:txBody>
          <a:bodyPr/>
          <a:lstStyle/>
          <a:p>
            <a:fld id="{713917D3-F9C9-4452-BFD2-B10E9BDCB2A1}" type="slidenum">
              <a:rPr lang="en-US"/>
              <a:pPr/>
              <a:t>32</a:t>
            </a:fld>
            <a:endParaRPr lang="en-US"/>
          </a:p>
        </p:txBody>
      </p:sp>
      <p:sp>
        <p:nvSpPr>
          <p:cNvPr id="3277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2.2.2</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ctr" eaLnBrk="1" hangingPunct="1"/>
            <a:r>
              <a:rPr lang="en-US" dirty="0">
                <a:solidFill>
                  <a:schemeClr val="accent2">
                    <a:lumMod val="75000"/>
                  </a:schemeClr>
                </a:solidFill>
                <a:ea typeface="ＭＳ Ｐゴシック" pitchFamily="34" charset="-128"/>
              </a:rPr>
              <a:t>Stop words</a:t>
            </a:r>
            <a:r>
              <a:rPr lang="el-GR" dirty="0">
                <a:solidFill>
                  <a:schemeClr val="accent2">
                    <a:lumMod val="75000"/>
                  </a:schemeClr>
                </a:solidFill>
                <a:ea typeface="ＭＳ Ｐゴシック" pitchFamily="34" charset="-128"/>
              </a:rPr>
              <a:t> (Διακόπτουσες λέξεις)</a:t>
            </a:r>
            <a:endParaRPr lang="en-US" dirty="0">
              <a:solidFill>
                <a:schemeClr val="accent2">
                  <a:lumMod val="75000"/>
                </a:schemeClr>
              </a:solidFill>
              <a:ea typeface="ＭＳ Ｐゴシック" pitchFamily="34" charset="-128"/>
            </a:endParaRPr>
          </a:p>
        </p:txBody>
      </p:sp>
      <p:sp>
        <p:nvSpPr>
          <p:cNvPr id="32771" name="Rectangle 3"/>
          <p:cNvSpPr>
            <a:spLocks noGrp="1" noChangeArrowheads="1"/>
          </p:cNvSpPr>
          <p:nvPr>
            <p:ph idx="1"/>
          </p:nvPr>
        </p:nvSpPr>
        <p:spPr>
          <a:xfrm>
            <a:off x="406217" y="1844824"/>
            <a:ext cx="8134196" cy="3600400"/>
          </a:xfrm>
        </p:spPr>
        <p:txBody>
          <a:bodyPr>
            <a:noAutofit/>
          </a:bodyPr>
          <a:lstStyle/>
          <a:p>
            <a:pPr eaLnBrk="1" hangingPunct="1"/>
            <a:r>
              <a:rPr lang="el-GR" sz="2800" dirty="0">
                <a:ea typeface="ＭＳ Ｐゴシック" pitchFamily="34" charset="-128"/>
              </a:rPr>
              <a:t>Ωστόσο η τάση είναι </a:t>
            </a:r>
            <a:r>
              <a:rPr lang="el-GR" sz="2800" i="1" dirty="0">
                <a:solidFill>
                  <a:schemeClr val="accent6">
                    <a:lumMod val="75000"/>
                  </a:schemeClr>
                </a:solidFill>
                <a:ea typeface="ＭＳ Ｐゴシック" pitchFamily="34" charset="-128"/>
              </a:rPr>
              <a:t>να μη χρησιμοποιούνται </a:t>
            </a:r>
            <a:r>
              <a:rPr lang="el-GR" sz="2800" dirty="0">
                <a:ea typeface="ＭＳ Ｐゴシック" pitchFamily="34" charset="-128"/>
              </a:rPr>
              <a:t>λίστες</a:t>
            </a:r>
            <a:r>
              <a:rPr lang="en-US" sz="2800" dirty="0">
                <a:ea typeface="ＭＳ Ｐゴシック" pitchFamily="34" charset="-128"/>
              </a:rPr>
              <a:t>:</a:t>
            </a:r>
          </a:p>
          <a:p>
            <a:pPr lvl="1" eaLnBrk="1" hangingPunct="1"/>
            <a:r>
              <a:rPr lang="el-GR" sz="2400" dirty="0">
                <a:ea typeface="ＭＳ Ｐゴシック" pitchFamily="34" charset="-128"/>
              </a:rPr>
              <a:t>Καλές τεχνικές </a:t>
            </a:r>
            <a:r>
              <a:rPr lang="el-GR" sz="2400" i="1" dirty="0">
                <a:ea typeface="ＭＳ Ｐゴシック" pitchFamily="34" charset="-128"/>
              </a:rPr>
              <a:t>συμπίεσης</a:t>
            </a:r>
            <a:r>
              <a:rPr lang="el-GR" sz="2400" dirty="0">
                <a:ea typeface="ＭＳ Ｐゴシック" pitchFamily="34" charset="-128"/>
              </a:rPr>
              <a:t> οδηγούν στο να ελαχιστοποιούν το χώρο που χρειάζεται για την αποθήκευση τους</a:t>
            </a:r>
            <a:endParaRPr lang="en-US" sz="2400" dirty="0">
              <a:ea typeface="ＭＳ Ｐゴシック" pitchFamily="34" charset="-128"/>
            </a:endParaRPr>
          </a:p>
          <a:p>
            <a:pPr lvl="1" eaLnBrk="1" hangingPunct="1"/>
            <a:r>
              <a:rPr lang="el-GR" sz="2400" dirty="0">
                <a:ea typeface="ＭＳ Ｐゴシック" pitchFamily="34" charset="-128"/>
              </a:rPr>
              <a:t>Καλές τεχνικές για την </a:t>
            </a:r>
            <a:r>
              <a:rPr lang="el-GR" sz="2400" i="1" dirty="0">
                <a:ea typeface="ＭＳ Ｐゴシック" pitchFamily="34" charset="-128"/>
              </a:rPr>
              <a:t>επεξεργασία ερωτημάτων </a:t>
            </a:r>
            <a:r>
              <a:rPr lang="el-GR" sz="2400" dirty="0">
                <a:ea typeface="ＭＳ Ｐゴシック" pitchFamily="34" charset="-128"/>
              </a:rPr>
              <a:t>(στάθμιση όρων</a:t>
            </a:r>
            <a:r>
              <a:rPr lang="en-US" sz="2400" dirty="0">
                <a:ea typeface="ＭＳ Ｐゴシック" pitchFamily="34" charset="-128"/>
              </a:rPr>
              <a:t> </a:t>
            </a:r>
            <a:r>
              <a:rPr lang="el-GR" sz="2400" dirty="0">
                <a:ea typeface="ＭＳ Ｐゴシック" pitchFamily="34" charset="-128"/>
              </a:rPr>
              <a:t>και διάταξη όρων στα ευρετήρια με βάση τη σημαντικότητα) μειώνουν το κόστος στην εκτέλεσης μιας ερώτησης εξαιτίας των </a:t>
            </a:r>
            <a:r>
              <a:rPr lang="en-US" sz="2400" dirty="0">
                <a:ea typeface="ＭＳ Ｐゴシック" pitchFamily="34" charset="-128"/>
              </a:rPr>
              <a:t>stop words.</a:t>
            </a:r>
          </a:p>
          <a:p>
            <a:pPr lvl="1" eaLnBrk="1" hangingPunct="1">
              <a:buNone/>
            </a:pPr>
            <a:r>
              <a:rPr lang="el-GR" sz="2000" dirty="0">
                <a:solidFill>
                  <a:schemeClr val="accent6">
                    <a:lumMod val="75000"/>
                  </a:schemeClr>
                </a:solidFill>
                <a:ea typeface="ＭＳ Ｐゴシック" pitchFamily="34" charset="-128"/>
              </a:rPr>
              <a:t>Είναι χρήσιμα για</a:t>
            </a:r>
            <a:r>
              <a:rPr lang="en-US" sz="2000" dirty="0">
                <a:solidFill>
                  <a:schemeClr val="accent6">
                    <a:lumMod val="75000"/>
                  </a:schemeClr>
                </a:solidFill>
                <a:ea typeface="ＭＳ Ｐゴシック" pitchFamily="34" charset="-128"/>
              </a:rPr>
              <a:t>:</a:t>
            </a:r>
          </a:p>
          <a:p>
            <a:pPr lvl="2" eaLnBrk="1" hangingPunct="1"/>
            <a:r>
              <a:rPr lang="el-GR" sz="2000" dirty="0">
                <a:solidFill>
                  <a:schemeClr val="accent6">
                    <a:lumMod val="75000"/>
                  </a:schemeClr>
                </a:solidFill>
                <a:ea typeface="ＭＳ Ｐゴシック" pitchFamily="34" charset="-128"/>
              </a:rPr>
              <a:t>Φράσεις</a:t>
            </a:r>
            <a:r>
              <a:rPr lang="en-US" sz="2000" dirty="0">
                <a:solidFill>
                  <a:schemeClr val="accent6">
                    <a:lumMod val="75000"/>
                  </a:schemeClr>
                </a:solidFill>
                <a:ea typeface="ＭＳ Ｐゴシック" pitchFamily="34" charset="-128"/>
              </a:rPr>
              <a:t>: “King </a:t>
            </a:r>
            <a:r>
              <a:rPr lang="en-US" sz="2000" b="1" dirty="0">
                <a:solidFill>
                  <a:schemeClr val="accent6">
                    <a:lumMod val="75000"/>
                  </a:schemeClr>
                </a:solidFill>
                <a:ea typeface="ＭＳ Ｐゴシック" pitchFamily="34" charset="-128"/>
              </a:rPr>
              <a:t>of </a:t>
            </a:r>
            <a:r>
              <a:rPr lang="en-US" sz="2000" dirty="0">
                <a:solidFill>
                  <a:schemeClr val="accent6">
                    <a:lumMod val="75000"/>
                  </a:schemeClr>
                </a:solidFill>
                <a:ea typeface="ＭＳ Ｐゴシック" pitchFamily="34" charset="-128"/>
              </a:rPr>
              <a:t>Denmark”</a:t>
            </a:r>
            <a:r>
              <a:rPr lang="el-GR" sz="2000" dirty="0">
                <a:solidFill>
                  <a:schemeClr val="accent6">
                    <a:lumMod val="75000"/>
                  </a:schemeClr>
                </a:solidFill>
                <a:ea typeface="ＭＳ Ｐゴシック" pitchFamily="34" charset="-128"/>
              </a:rPr>
              <a:t> </a:t>
            </a:r>
            <a:endParaRPr lang="en-US" sz="2000" dirty="0">
              <a:solidFill>
                <a:schemeClr val="accent6">
                  <a:lumMod val="75000"/>
                </a:schemeClr>
              </a:solidFill>
              <a:ea typeface="ＭＳ Ｐゴシック" pitchFamily="34" charset="-128"/>
            </a:endParaRPr>
          </a:p>
          <a:p>
            <a:pPr lvl="2" eaLnBrk="1" hangingPunct="1"/>
            <a:r>
              <a:rPr lang="el-GR" sz="2000" dirty="0">
                <a:solidFill>
                  <a:schemeClr val="accent6">
                    <a:lumMod val="75000"/>
                  </a:schemeClr>
                </a:solidFill>
                <a:ea typeface="ＭＳ Ｐゴシック" pitchFamily="34" charset="-128"/>
              </a:rPr>
              <a:t>Τίτλους τραγουδιών, κλπ</a:t>
            </a:r>
            <a:r>
              <a:rPr lang="en-US" sz="2000" dirty="0">
                <a:solidFill>
                  <a:schemeClr val="accent6">
                    <a:lumMod val="75000"/>
                  </a:schemeClr>
                </a:solidFill>
                <a:ea typeface="ＭＳ Ｐゴシック" pitchFamily="34" charset="-128"/>
              </a:rPr>
              <a:t>.: “Let it be”, “To be or not to be”</a:t>
            </a:r>
          </a:p>
          <a:p>
            <a:pPr lvl="2" eaLnBrk="1" hangingPunct="1"/>
            <a:r>
              <a:rPr lang="en-US" sz="2000" dirty="0">
                <a:solidFill>
                  <a:schemeClr val="accent6">
                    <a:lumMod val="75000"/>
                  </a:schemeClr>
                </a:solidFill>
                <a:ea typeface="ＭＳ Ｐゴシック" pitchFamily="34" charset="-128"/>
              </a:rPr>
              <a:t>“</a:t>
            </a:r>
            <a:r>
              <a:rPr lang="el-GR" sz="2000" dirty="0">
                <a:solidFill>
                  <a:schemeClr val="accent6">
                    <a:lumMod val="75000"/>
                  </a:schemeClr>
                </a:solidFill>
                <a:ea typeface="ＭＳ Ｐゴシック" pitchFamily="34" charset="-128"/>
              </a:rPr>
              <a:t>Σχεσιακά</a:t>
            </a:r>
            <a:r>
              <a:rPr lang="en-US" sz="2000" dirty="0">
                <a:solidFill>
                  <a:schemeClr val="accent6">
                    <a:lumMod val="75000"/>
                  </a:schemeClr>
                </a:solidFill>
                <a:ea typeface="ＭＳ Ｐゴシック" pitchFamily="34" charset="-128"/>
              </a:rPr>
              <a:t>” </a:t>
            </a:r>
            <a:r>
              <a:rPr lang="el-GR" sz="2000" dirty="0">
                <a:solidFill>
                  <a:schemeClr val="accent6">
                    <a:lumMod val="75000"/>
                  </a:schemeClr>
                </a:solidFill>
                <a:ea typeface="ＭＳ Ｐゴシック" pitchFamily="34" charset="-128"/>
              </a:rPr>
              <a:t>ερωτήματα</a:t>
            </a:r>
            <a:r>
              <a:rPr lang="en-US" sz="2000" dirty="0">
                <a:solidFill>
                  <a:schemeClr val="accent6">
                    <a:lumMod val="75000"/>
                  </a:schemeClr>
                </a:solidFill>
                <a:ea typeface="ＭＳ Ｐゴシック" pitchFamily="34" charset="-128"/>
              </a:rPr>
              <a:t>: “flights to London”</a:t>
            </a:r>
          </a:p>
        </p:txBody>
      </p:sp>
      <p:sp>
        <p:nvSpPr>
          <p:cNvPr id="32773" name="Slide Number Placeholder 4"/>
          <p:cNvSpPr>
            <a:spLocks noGrp="1"/>
          </p:cNvSpPr>
          <p:nvPr>
            <p:ph type="sldNum" sz="quarter" idx="12"/>
          </p:nvPr>
        </p:nvSpPr>
        <p:spPr bwMode="auto">
          <a:noFill/>
          <a:ln>
            <a:miter lim="800000"/>
            <a:headEnd/>
            <a:tailEnd/>
          </a:ln>
        </p:spPr>
        <p:txBody>
          <a:bodyPr/>
          <a:lstStyle/>
          <a:p>
            <a:fld id="{713917D3-F9C9-4452-BFD2-B10E9BDCB2A1}" type="slidenum">
              <a:rPr lang="en-US"/>
              <a:pPr/>
              <a:t>33</a:t>
            </a:fld>
            <a:endParaRPr lang="en-US"/>
          </a:p>
        </p:txBody>
      </p:sp>
      <p:sp>
        <p:nvSpPr>
          <p:cNvPr id="3277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2.2.2</a:t>
            </a:r>
          </a:p>
        </p:txBody>
      </p:sp>
    </p:spTree>
    <p:extLst>
      <p:ext uri="{BB962C8B-B14F-4D97-AF65-F5344CB8AC3E}">
        <p14:creationId xmlns:p14="http://schemas.microsoft.com/office/powerpoint/2010/main" val="14100703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050"/>
          <p:cNvSpPr>
            <a:spLocks noGrp="1" noChangeArrowheads="1"/>
          </p:cNvSpPr>
          <p:nvPr>
            <p:ph type="title"/>
          </p:nvPr>
        </p:nvSpPr>
        <p:spPr/>
        <p:txBody>
          <a:bodyPr/>
          <a:lstStyle/>
          <a:p>
            <a:pPr algn="ctr" eaLnBrk="1" hangingPunct="1"/>
            <a:r>
              <a:rPr lang="el-GR" dirty="0" err="1">
                <a:solidFill>
                  <a:schemeClr val="accent2">
                    <a:lumMod val="75000"/>
                  </a:schemeClr>
                </a:solidFill>
                <a:ea typeface="ＭＳ Ｐゴシック" pitchFamily="34" charset="-128"/>
              </a:rPr>
              <a:t>Κανονικοποίηση</a:t>
            </a:r>
            <a:r>
              <a:rPr lang="el-GR" dirty="0">
                <a:solidFill>
                  <a:schemeClr val="accent2">
                    <a:lumMod val="75000"/>
                  </a:schemeClr>
                </a:solidFill>
                <a:ea typeface="ＭＳ Ｐゴシック" pitchFamily="34" charset="-128"/>
              </a:rPr>
              <a:t> (</a:t>
            </a:r>
            <a:r>
              <a:rPr lang="en-US" dirty="0">
                <a:solidFill>
                  <a:schemeClr val="accent2">
                    <a:lumMod val="75000"/>
                  </a:schemeClr>
                </a:solidFill>
                <a:ea typeface="ＭＳ Ｐゴシック" pitchFamily="34" charset="-128"/>
              </a:rPr>
              <a:t>Token normalization)</a:t>
            </a:r>
          </a:p>
        </p:txBody>
      </p:sp>
      <p:sp>
        <p:nvSpPr>
          <p:cNvPr id="34819" name="Rectangle 2051"/>
          <p:cNvSpPr>
            <a:spLocks noGrp="1" noChangeArrowheads="1"/>
          </p:cNvSpPr>
          <p:nvPr>
            <p:ph idx="1"/>
          </p:nvPr>
        </p:nvSpPr>
        <p:spPr>
          <a:xfrm>
            <a:off x="368102" y="1435407"/>
            <a:ext cx="8147248" cy="2404864"/>
          </a:xfrm>
        </p:spPr>
        <p:txBody>
          <a:bodyPr>
            <a:noAutofit/>
          </a:bodyPr>
          <a:lstStyle/>
          <a:p>
            <a:pPr eaLnBrk="1" hangingPunct="1"/>
            <a:r>
              <a:rPr lang="en-US" sz="2400" dirty="0">
                <a:ea typeface="ＭＳ Ｐゴシック" pitchFamily="34" charset="-128"/>
                <a:sym typeface="Symbol" pitchFamily="18" charset="2"/>
              </a:rPr>
              <a:t>Token normalization: </a:t>
            </a:r>
            <a:r>
              <a:rPr lang="el-GR" sz="2400" dirty="0" err="1">
                <a:ea typeface="ＭＳ Ｐゴシック" pitchFamily="34" charset="-128"/>
                <a:sym typeface="Symbol" pitchFamily="18" charset="2"/>
              </a:rPr>
              <a:t>κανονικοποίηση</a:t>
            </a:r>
            <a:r>
              <a:rPr lang="el-GR" sz="2400" dirty="0">
                <a:ea typeface="ＭＳ Ｐゴシック" pitchFamily="34" charset="-128"/>
                <a:sym typeface="Symbol" pitchFamily="18" charset="2"/>
              </a:rPr>
              <a:t> των </a:t>
            </a:r>
            <a:r>
              <a:rPr lang="en-US" sz="2400" dirty="0">
                <a:ea typeface="ＭＳ Ｐゴシック" pitchFamily="34" charset="-128"/>
                <a:sym typeface="Symbol" pitchFamily="18" charset="2"/>
              </a:rPr>
              <a:t>token </a:t>
            </a:r>
            <a:r>
              <a:rPr lang="el-GR" sz="2400" dirty="0">
                <a:ea typeface="ＭＳ Ｐゴシック" pitchFamily="34" charset="-128"/>
                <a:sym typeface="Symbol" pitchFamily="18" charset="2"/>
              </a:rPr>
              <a:t>ώστε να εντοπίζονται αντιστοιχίες και να ταιριάζουν </a:t>
            </a:r>
            <a:r>
              <a:rPr lang="en-US" sz="2400" dirty="0">
                <a:ea typeface="ＭＳ Ｐゴシック" pitchFamily="34" charset="-128"/>
                <a:sym typeface="Symbol" pitchFamily="18" charset="2"/>
              </a:rPr>
              <a:t>tokens </a:t>
            </a:r>
            <a:r>
              <a:rPr lang="el-GR" sz="2400" dirty="0">
                <a:ea typeface="ＭＳ Ｐゴシック" pitchFamily="34" charset="-128"/>
                <a:sym typeface="Symbol" pitchFamily="18" charset="2"/>
              </a:rPr>
              <a:t>παρά κάποιες μικρές διαφορές (πχ </a:t>
            </a:r>
            <a:r>
              <a:rPr lang="en-US" sz="2400" dirty="0">
                <a:ea typeface="ＭＳ Ｐゴシック" pitchFamily="34" charset="-128"/>
                <a:sym typeface="Symbol" pitchFamily="18" charset="2"/>
              </a:rPr>
              <a:t>U.S.A. USA)</a:t>
            </a:r>
          </a:p>
          <a:p>
            <a:pPr eaLnBrk="1" hangingPunct="1"/>
            <a:endParaRPr lang="el-GR" sz="1200" dirty="0">
              <a:ea typeface="ＭＳ Ｐゴシック" pitchFamily="34" charset="-128"/>
              <a:sym typeface="Symbol" pitchFamily="18" charset="2"/>
            </a:endParaRPr>
          </a:p>
          <a:p>
            <a:pPr eaLnBrk="1" hangingPunct="1"/>
            <a:r>
              <a:rPr lang="en-US" sz="2400" dirty="0">
                <a:ea typeface="ＭＳ Ｐゴシック" pitchFamily="34" charset="-128"/>
                <a:sym typeface="Symbol" pitchFamily="18" charset="2"/>
              </a:rPr>
              <a:t> </a:t>
            </a:r>
            <a:r>
              <a:rPr lang="el-GR" sz="2400" dirty="0">
                <a:ea typeface="ＭＳ Ｐゴシック" pitchFamily="34" charset="-128"/>
                <a:sym typeface="Symbol" pitchFamily="18" charset="2"/>
              </a:rPr>
              <a:t>Συχνά ορίζουμε έμμεσα </a:t>
            </a:r>
            <a:r>
              <a:rPr lang="el-GR" sz="2400" dirty="0">
                <a:solidFill>
                  <a:schemeClr val="accent1">
                    <a:lumMod val="75000"/>
                  </a:schemeClr>
                </a:solidFill>
                <a:ea typeface="ＭＳ Ｐゴシック" pitchFamily="34" charset="-128"/>
                <a:sym typeface="Symbol" pitchFamily="18" charset="2"/>
              </a:rPr>
              <a:t>κλάσεις ισοδυναμίας (</a:t>
            </a:r>
            <a:r>
              <a:rPr lang="en-US" sz="2400" dirty="0">
                <a:solidFill>
                  <a:schemeClr val="accent1">
                    <a:lumMod val="75000"/>
                  </a:schemeClr>
                </a:solidFill>
                <a:ea typeface="ＭＳ Ｐゴシック" pitchFamily="34" charset="-128"/>
                <a:sym typeface="Symbol" pitchFamily="18" charset="2"/>
              </a:rPr>
              <a:t>equivalence classes</a:t>
            </a:r>
            <a:r>
              <a:rPr lang="el-GR" sz="2400" dirty="0">
                <a:solidFill>
                  <a:schemeClr val="accent1">
                    <a:lumMod val="75000"/>
                  </a:schemeClr>
                </a:solidFill>
                <a:ea typeface="ＭＳ Ｐゴシック" pitchFamily="34" charset="-128"/>
                <a:sym typeface="Symbol" pitchFamily="18" charset="2"/>
              </a:rPr>
              <a:t>)</a:t>
            </a:r>
            <a:r>
              <a:rPr lang="el-GR" sz="2400" dirty="0">
                <a:solidFill>
                  <a:schemeClr val="tx2">
                    <a:lumMod val="60000"/>
                    <a:lumOff val="40000"/>
                  </a:schemeClr>
                </a:solidFill>
                <a:ea typeface="ＭＳ Ｐゴシック" pitchFamily="34" charset="-128"/>
                <a:sym typeface="Symbol" pitchFamily="18" charset="2"/>
              </a:rPr>
              <a:t> </a:t>
            </a:r>
            <a:r>
              <a:rPr lang="el-GR" sz="2400" dirty="0">
                <a:ea typeface="ＭＳ Ｐゴシック" pitchFamily="34" charset="-128"/>
                <a:sym typeface="Symbol" pitchFamily="18" charset="2"/>
              </a:rPr>
              <a:t>για τους όρους, δηλαδή, τις απεικονίζουμε στον ίδιο όρο π.χ.</a:t>
            </a:r>
            <a:r>
              <a:rPr lang="en-US" sz="2400" dirty="0">
                <a:ea typeface="ＭＳ Ｐゴシック" pitchFamily="34" charset="-128"/>
                <a:sym typeface="Symbol" pitchFamily="18" charset="2"/>
              </a:rPr>
              <a:t>, </a:t>
            </a:r>
          </a:p>
          <a:p>
            <a:pPr lvl="1" eaLnBrk="1" hangingPunct="1"/>
            <a:r>
              <a:rPr lang="el-GR" dirty="0">
                <a:ea typeface="ＭＳ Ｐゴシック" pitchFamily="34" charset="-128"/>
                <a:sym typeface="Symbol" pitchFamily="18" charset="2"/>
              </a:rPr>
              <a:t>Σβήνουμε τις τελείες από έναν όρο </a:t>
            </a:r>
            <a:endParaRPr lang="en-US" dirty="0">
              <a:ea typeface="ＭＳ Ｐゴシック" pitchFamily="34" charset="-128"/>
              <a:sym typeface="Symbol" pitchFamily="18" charset="2"/>
            </a:endParaRPr>
          </a:p>
          <a:p>
            <a:pPr lvl="2" eaLnBrk="1" hangingPunct="1"/>
            <a:r>
              <a:rPr lang="en-US" sz="1800" b="1" i="1" dirty="0">
                <a:ea typeface="ＭＳ Ｐゴシック" pitchFamily="34" charset="-128"/>
                <a:sym typeface="Symbol" pitchFamily="18" charset="2"/>
              </a:rPr>
              <a:t>U.S.A.</a:t>
            </a:r>
            <a:r>
              <a:rPr lang="en-US" sz="1800" b="1" dirty="0">
                <a:ea typeface="ＭＳ Ｐゴシック" pitchFamily="34" charset="-128"/>
                <a:sym typeface="Symbol" pitchFamily="18" charset="2"/>
              </a:rPr>
              <a:t>,</a:t>
            </a:r>
            <a:r>
              <a:rPr lang="en-US" sz="1800" dirty="0">
                <a:ea typeface="ＭＳ Ｐゴシック" pitchFamily="34" charset="-128"/>
                <a:sym typeface="Symbol" pitchFamily="18" charset="2"/>
              </a:rPr>
              <a:t> </a:t>
            </a:r>
            <a:r>
              <a:rPr lang="en-US" sz="1800" b="1" i="1" dirty="0">
                <a:ea typeface="ＭＳ Ｐゴシック" pitchFamily="34" charset="-128"/>
                <a:sym typeface="Symbol" pitchFamily="18" charset="2"/>
              </a:rPr>
              <a:t>USA  </a:t>
            </a:r>
            <a:r>
              <a:rPr lang="en-US" sz="1800" b="1" i="1" dirty="0">
                <a:latin typeface="Wingdings" pitchFamily="2" charset="2"/>
                <a:ea typeface="ＭＳ Ｐゴシック" pitchFamily="34" charset="-128"/>
                <a:sym typeface="Symbol" pitchFamily="18" charset="2"/>
              </a:rPr>
              <a:t></a:t>
            </a:r>
            <a:r>
              <a:rPr lang="en-US" sz="1800" b="1" i="1" dirty="0">
                <a:ea typeface="ＭＳ Ｐゴシック" pitchFamily="34" charset="-128"/>
                <a:sym typeface="Symbol" pitchFamily="18" charset="2"/>
              </a:rPr>
              <a:t>  USA</a:t>
            </a:r>
          </a:p>
          <a:p>
            <a:pPr lvl="1" eaLnBrk="1" hangingPunct="1"/>
            <a:r>
              <a:rPr lang="el-GR" dirty="0">
                <a:ea typeface="ＭＳ Ｐゴシック" pitchFamily="34" charset="-128"/>
                <a:sym typeface="Symbol" pitchFamily="18" charset="2"/>
              </a:rPr>
              <a:t>Σβήνουμε τα ενωτικά από έναν όρο </a:t>
            </a:r>
            <a:r>
              <a:rPr lang="en-US" sz="1800" b="1" i="1" dirty="0">
                <a:ea typeface="ＭＳ Ｐゴシック" pitchFamily="34" charset="-128"/>
                <a:sym typeface="Symbol" pitchFamily="18" charset="2"/>
              </a:rPr>
              <a:t>anti-discriminatory, </a:t>
            </a:r>
            <a:r>
              <a:rPr lang="en-US" sz="1800" b="1" i="1" dirty="0" err="1">
                <a:ea typeface="ＭＳ Ｐゴシック" pitchFamily="34" charset="-128"/>
                <a:sym typeface="Symbol" pitchFamily="18" charset="2"/>
              </a:rPr>
              <a:t>antidiscriminatory</a:t>
            </a:r>
            <a:endParaRPr lang="el-GR" sz="1800" b="1" i="1" dirty="0">
              <a:ea typeface="ＭＳ Ｐゴシック" pitchFamily="34" charset="-128"/>
              <a:sym typeface="Symbol" pitchFamily="18" charset="2"/>
            </a:endParaRPr>
          </a:p>
          <a:p>
            <a:pPr lvl="1" eaLnBrk="1" hangingPunct="1"/>
            <a:endParaRPr lang="en-US" sz="1800" b="1" i="1" dirty="0">
              <a:ea typeface="ＭＳ Ｐゴシック" pitchFamily="34" charset="-128"/>
              <a:sym typeface="Symbol" pitchFamily="18" charset="2"/>
            </a:endParaRPr>
          </a:p>
        </p:txBody>
      </p:sp>
      <p:sp>
        <p:nvSpPr>
          <p:cNvPr id="34821" name="Slide Number Placeholder 4"/>
          <p:cNvSpPr>
            <a:spLocks noGrp="1"/>
          </p:cNvSpPr>
          <p:nvPr>
            <p:ph type="sldNum" sz="quarter" idx="12"/>
          </p:nvPr>
        </p:nvSpPr>
        <p:spPr bwMode="auto">
          <a:noFill/>
          <a:ln>
            <a:miter lim="800000"/>
            <a:headEnd/>
            <a:tailEnd/>
          </a:ln>
        </p:spPr>
        <p:txBody>
          <a:bodyPr/>
          <a:lstStyle/>
          <a:p>
            <a:fld id="{D2BD55F4-3207-4F1F-89F2-BC15AE4FCFF5}" type="slidenum">
              <a:rPr lang="en-US"/>
              <a:pPr/>
              <a:t>34</a:t>
            </a:fld>
            <a:endParaRPr lang="en-US" dirty="0"/>
          </a:p>
        </p:txBody>
      </p:sp>
      <p:sp>
        <p:nvSpPr>
          <p:cNvPr id="3482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2.2.3</a:t>
            </a:r>
          </a:p>
        </p:txBody>
      </p:sp>
      <p:sp>
        <p:nvSpPr>
          <p:cNvPr id="3" name="TextBox 2"/>
          <p:cNvSpPr txBox="1"/>
          <p:nvPr/>
        </p:nvSpPr>
        <p:spPr>
          <a:xfrm>
            <a:off x="272887" y="4797152"/>
            <a:ext cx="7945995" cy="1384995"/>
          </a:xfrm>
          <a:prstGeom prst="rect">
            <a:avLst/>
          </a:prstGeom>
          <a:noFill/>
        </p:spPr>
        <p:txBody>
          <a:bodyPr wrap="square" rtlCol="0">
            <a:spAutoFit/>
          </a:bodyPr>
          <a:lstStyle/>
          <a:p>
            <a:r>
              <a:rPr lang="el-GR" dirty="0">
                <a:solidFill>
                  <a:schemeClr val="tx1"/>
                </a:solidFill>
                <a:latin typeface="+mn-lt"/>
              </a:rPr>
              <a:t>Απλοί κανόνες αντιστοίχισης</a:t>
            </a:r>
            <a:r>
              <a:rPr lang="en-US" dirty="0">
                <a:solidFill>
                  <a:schemeClr val="tx1"/>
                </a:solidFill>
                <a:latin typeface="+mn-lt"/>
              </a:rPr>
              <a:t> </a:t>
            </a:r>
            <a:r>
              <a:rPr lang="el-GR" dirty="0">
                <a:solidFill>
                  <a:schemeClr val="tx1"/>
                </a:solidFill>
                <a:latin typeface="+mn-lt"/>
              </a:rPr>
              <a:t>(</a:t>
            </a:r>
            <a:r>
              <a:rPr lang="en-US" dirty="0">
                <a:solidFill>
                  <a:schemeClr val="tx1"/>
                </a:solidFill>
                <a:latin typeface="+mn-lt"/>
              </a:rPr>
              <a:t>mapping rules)</a:t>
            </a:r>
            <a:endParaRPr lang="el-GR" dirty="0">
              <a:solidFill>
                <a:schemeClr val="tx1"/>
              </a:solidFill>
              <a:latin typeface="+mn-lt"/>
            </a:endParaRPr>
          </a:p>
          <a:p>
            <a:pPr marL="1085850" lvl="1" indent="-342900">
              <a:buFont typeface="Wingdings" panose="05000000000000000000" pitchFamily="2" charset="2"/>
              <a:buChar char="§"/>
            </a:pPr>
            <a:r>
              <a:rPr lang="el-GR" sz="2000" dirty="0">
                <a:solidFill>
                  <a:schemeClr val="tx1"/>
                </a:solidFill>
                <a:latin typeface="+mn-lt"/>
              </a:rPr>
              <a:t>Δε χρειάζεται πλήρης προσδιορισμός</a:t>
            </a:r>
            <a:r>
              <a:rPr lang="en-US" sz="2000" dirty="0">
                <a:solidFill>
                  <a:schemeClr val="tx1"/>
                </a:solidFill>
                <a:latin typeface="+mn-lt"/>
              </a:rPr>
              <a:t> (</a:t>
            </a:r>
            <a:r>
              <a:rPr lang="el-GR" sz="2000" dirty="0">
                <a:solidFill>
                  <a:schemeClr val="tx1"/>
                </a:solidFill>
                <a:latin typeface="+mn-lt"/>
              </a:rPr>
              <a:t>πχ σβήνουμε το -)</a:t>
            </a:r>
          </a:p>
          <a:p>
            <a:pPr marL="1085850" lvl="1" indent="-342900">
              <a:buFont typeface="Wingdings" panose="05000000000000000000" pitchFamily="2" charset="2"/>
              <a:buChar char="§"/>
            </a:pPr>
            <a:r>
              <a:rPr lang="el-GR" sz="2000" dirty="0">
                <a:solidFill>
                  <a:schemeClr val="tx1"/>
                </a:solidFill>
                <a:latin typeface="+mn-lt"/>
              </a:rPr>
              <a:t>Μερικές φορές δεν είναι εύκολο να εντοπιστεί πότε χρειάζεται προσθήκη χαρακτήρων</a:t>
            </a:r>
            <a:endParaRPr lang="en-US" sz="2000" dirty="0">
              <a:solidFill>
                <a:schemeClr val="tx1"/>
              </a:solidFill>
              <a:latin typeface="+mn-l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050"/>
          <p:cNvSpPr>
            <a:spLocks noGrp="1" noChangeArrowheads="1"/>
          </p:cNvSpPr>
          <p:nvPr>
            <p:ph type="title"/>
          </p:nvPr>
        </p:nvSpPr>
        <p:spPr>
          <a:xfrm>
            <a:off x="539552" y="767115"/>
            <a:ext cx="7886700" cy="471586"/>
          </a:xfrm>
        </p:spPr>
        <p:txBody>
          <a:bodyPr>
            <a:normAutofit fontScale="90000"/>
          </a:bodyPr>
          <a:lstStyle/>
          <a:p>
            <a:pPr algn="ctr" eaLnBrk="1" hangingPunct="1"/>
            <a:r>
              <a:rPr lang="el-GR" dirty="0" err="1">
                <a:solidFill>
                  <a:schemeClr val="accent2">
                    <a:lumMod val="75000"/>
                  </a:schemeClr>
                </a:solidFill>
                <a:ea typeface="ＭＳ Ｐゴシック" pitchFamily="34" charset="-128"/>
              </a:rPr>
              <a:t>Κανονικοποίηση</a:t>
            </a:r>
            <a:endParaRPr lang="en-US" dirty="0">
              <a:solidFill>
                <a:schemeClr val="accent2">
                  <a:lumMod val="75000"/>
                </a:schemeClr>
              </a:solidFill>
              <a:ea typeface="ＭＳ Ｐゴシック" pitchFamily="34" charset="-128"/>
            </a:endParaRPr>
          </a:p>
        </p:txBody>
      </p:sp>
      <p:sp>
        <p:nvSpPr>
          <p:cNvPr id="38915" name="Rectangle 2051"/>
          <p:cNvSpPr>
            <a:spLocks noGrp="1" noChangeArrowheads="1"/>
          </p:cNvSpPr>
          <p:nvPr>
            <p:ph idx="1"/>
          </p:nvPr>
        </p:nvSpPr>
        <p:spPr>
          <a:xfrm>
            <a:off x="278224" y="1854380"/>
            <a:ext cx="8507288" cy="4248472"/>
          </a:xfrm>
        </p:spPr>
        <p:txBody>
          <a:bodyPr>
            <a:noAutofit/>
          </a:bodyPr>
          <a:lstStyle/>
          <a:p>
            <a:pPr marL="0" indent="0" eaLnBrk="1" hangingPunct="1">
              <a:buNone/>
            </a:pPr>
            <a:r>
              <a:rPr lang="el-GR" sz="2400" dirty="0">
                <a:ea typeface="ＭＳ Ｐゴシック" pitchFamily="34" charset="-128"/>
                <a:sym typeface="Symbol" pitchFamily="18" charset="2"/>
              </a:rPr>
              <a:t>Μια εναλλακτική προσέγγιση στις κλάσεις ισοδυναμίας είναι να </a:t>
            </a:r>
            <a:r>
              <a:rPr lang="el-GR" sz="2400" i="1" dirty="0">
                <a:solidFill>
                  <a:schemeClr val="accent6">
                    <a:lumMod val="75000"/>
                  </a:schemeClr>
                </a:solidFill>
                <a:ea typeface="ＭＳ Ｐゴシック" pitchFamily="34" charset="-128"/>
                <a:sym typeface="Symbol" pitchFamily="18" charset="2"/>
              </a:rPr>
              <a:t>κρατάμε όλα </a:t>
            </a:r>
            <a:r>
              <a:rPr lang="el-GR" sz="2400" i="1" dirty="0">
                <a:ea typeface="ＭＳ Ｐゴシック" pitchFamily="34" charset="-128"/>
                <a:sym typeface="Symbol" pitchFamily="18" charset="2"/>
              </a:rPr>
              <a:t>τα μη </a:t>
            </a:r>
            <a:r>
              <a:rPr lang="el-GR" sz="2400" i="1" dirty="0" err="1">
                <a:ea typeface="ＭＳ Ｐゴシック" pitchFamily="34" charset="-128"/>
                <a:sym typeface="Symbol" pitchFamily="18" charset="2"/>
              </a:rPr>
              <a:t>κανονικοποιημένα</a:t>
            </a:r>
            <a:r>
              <a:rPr lang="el-GR" sz="2400" i="1" dirty="0">
                <a:ea typeface="ＭＳ Ｐゴシック" pitchFamily="34" charset="-128"/>
                <a:sym typeface="Symbol" pitchFamily="18" charset="2"/>
              </a:rPr>
              <a:t> </a:t>
            </a:r>
            <a:r>
              <a:rPr lang="en-US" sz="2400" i="1" dirty="0">
                <a:ea typeface="ＭＳ Ｐゴシック" pitchFamily="34" charset="-128"/>
                <a:sym typeface="Symbol" pitchFamily="18" charset="2"/>
              </a:rPr>
              <a:t>token </a:t>
            </a:r>
            <a:r>
              <a:rPr lang="el-GR" sz="2400" i="1" dirty="0">
                <a:ea typeface="ＭＳ Ｐゴシック" pitchFamily="34" charset="-128"/>
                <a:sym typeface="Symbol" pitchFamily="18" charset="2"/>
              </a:rPr>
              <a:t> (να ορίσουμε αντιστοιχία μεταξύ τους)</a:t>
            </a:r>
            <a:endParaRPr lang="en-US" sz="2400" i="1" dirty="0">
              <a:ea typeface="ＭＳ Ｐゴシック" pitchFamily="34" charset="-128"/>
              <a:sym typeface="Symbol" pitchFamily="18" charset="2"/>
            </a:endParaRPr>
          </a:p>
          <a:p>
            <a:pPr lvl="1" eaLnBrk="1" hangingPunct="1"/>
            <a:r>
              <a:rPr lang="el-GR" i="1" dirty="0">
                <a:solidFill>
                  <a:schemeClr val="accent2">
                    <a:lumMod val="50000"/>
                  </a:schemeClr>
                </a:solidFill>
                <a:ea typeface="ＭＳ Ｐゴシック" pitchFamily="34" charset="-128"/>
                <a:sym typeface="Symbol" pitchFamily="18" charset="2"/>
              </a:rPr>
              <a:t>(μπορεί να χρησιμοποιηθεί και για συνώνυμα, «χειροποίητες» λίστες συνωνύμων )</a:t>
            </a:r>
          </a:p>
          <a:p>
            <a:pPr lvl="1" eaLnBrk="1" hangingPunct="1"/>
            <a:endParaRPr lang="el-GR" i="1" dirty="0">
              <a:solidFill>
                <a:schemeClr val="accent2">
                  <a:lumMod val="50000"/>
                </a:schemeClr>
              </a:solidFill>
              <a:ea typeface="ＭＳ Ｐゴシック" pitchFamily="34" charset="-128"/>
              <a:sym typeface="Symbol" pitchFamily="18" charset="2"/>
            </a:endParaRPr>
          </a:p>
          <a:p>
            <a:pPr marL="514350" indent="-514350" eaLnBrk="1" hangingPunct="1">
              <a:buFont typeface="+mj-lt"/>
              <a:buAutoNum type="arabicPeriod"/>
            </a:pPr>
            <a:r>
              <a:rPr lang="en-US" sz="2400" dirty="0">
                <a:ea typeface="ＭＳ Ｐゴシック" pitchFamily="34" charset="-128"/>
                <a:sym typeface="Symbol" pitchFamily="18" charset="2"/>
              </a:rPr>
              <a:t>(</a:t>
            </a:r>
            <a:r>
              <a:rPr lang="el-GR" sz="2400" dirty="0">
                <a:ea typeface="ＭＳ Ｐゴシック" pitchFamily="34" charset="-128"/>
                <a:sym typeface="Symbol" pitchFamily="18" charset="2"/>
              </a:rPr>
              <a:t>α</a:t>
            </a:r>
            <a:r>
              <a:rPr lang="en-US" sz="2400" dirty="0">
                <a:ea typeface="ＭＳ Ｐゴシック" pitchFamily="34" charset="-128"/>
                <a:sym typeface="Symbol" pitchFamily="18" charset="2"/>
              </a:rPr>
              <a:t>) </a:t>
            </a:r>
            <a:r>
              <a:rPr lang="el-GR" sz="2400" dirty="0" err="1">
                <a:ea typeface="ＭＳ Ｐゴシック" pitchFamily="34" charset="-128"/>
                <a:sym typeface="Symbol" pitchFamily="18" charset="2"/>
              </a:rPr>
              <a:t>Ευρετηριοποίηση</a:t>
            </a:r>
            <a:r>
              <a:rPr lang="el-GR" sz="2400" dirty="0">
                <a:ea typeface="ＭＳ Ｐゴシック" pitchFamily="34" charset="-128"/>
                <a:sym typeface="Symbol" pitchFamily="18" charset="2"/>
              </a:rPr>
              <a:t> του μη </a:t>
            </a:r>
            <a:r>
              <a:rPr lang="el-GR" sz="2400" dirty="0" err="1">
                <a:ea typeface="ＭＳ Ｐゴシック" pitchFamily="34" charset="-128"/>
                <a:sym typeface="Symbol" pitchFamily="18" charset="2"/>
              </a:rPr>
              <a:t>κανονικοποιημένου</a:t>
            </a:r>
            <a:r>
              <a:rPr lang="el-GR" sz="2400" dirty="0">
                <a:ea typeface="ＭＳ Ｐゴシック" pitchFamily="34" charset="-128"/>
                <a:sym typeface="Symbol" pitchFamily="18" charset="2"/>
              </a:rPr>
              <a:t> όρου και (β) διεύρυνση κατά την ερώτηση (διάζευξη)</a:t>
            </a:r>
          </a:p>
          <a:p>
            <a:pPr marL="457200" lvl="1" indent="0" eaLnBrk="1" hangingPunct="1">
              <a:buNone/>
            </a:pPr>
            <a:r>
              <a:rPr lang="en-US" sz="2000" dirty="0">
                <a:ea typeface="ＭＳ Ｐゴシック" pitchFamily="34" charset="-128"/>
                <a:sym typeface="Symbol" pitchFamily="18" charset="2"/>
              </a:rPr>
              <a:t>Enter: </a:t>
            </a:r>
            <a:r>
              <a:rPr lang="en-US" sz="2000" b="1" i="1" dirty="0">
                <a:ea typeface="ＭＳ Ｐゴシック" pitchFamily="34" charset="-128"/>
                <a:sym typeface="Symbol" pitchFamily="18" charset="2"/>
              </a:rPr>
              <a:t>windows</a:t>
            </a:r>
            <a:r>
              <a:rPr lang="en-US" sz="2000" dirty="0">
                <a:ea typeface="ＭＳ Ｐゴシック" pitchFamily="34" charset="-128"/>
                <a:sym typeface="Symbol" pitchFamily="18" charset="2"/>
              </a:rPr>
              <a:t>	Search: </a:t>
            </a:r>
            <a:r>
              <a:rPr lang="en-US" sz="2000" b="1" i="1" dirty="0">
                <a:ea typeface="ＭＳ Ｐゴシック" pitchFamily="34" charset="-128"/>
                <a:sym typeface="Symbol" pitchFamily="18" charset="2"/>
              </a:rPr>
              <a:t>Windows, windows, window</a:t>
            </a:r>
          </a:p>
          <a:p>
            <a:pPr marL="457200" lvl="1" indent="0" eaLnBrk="1" hangingPunct="1">
              <a:buNone/>
            </a:pPr>
            <a:r>
              <a:rPr lang="el-GR" i="1" dirty="0">
                <a:solidFill>
                  <a:schemeClr val="accent2">
                    <a:lumMod val="50000"/>
                  </a:schemeClr>
                </a:solidFill>
                <a:ea typeface="ＭＳ Ｐゴシック" pitchFamily="34" charset="-128"/>
                <a:sym typeface="Symbol" pitchFamily="18" charset="2"/>
              </a:rPr>
              <a:t>(συνώνυμα) </a:t>
            </a:r>
            <a:r>
              <a:rPr lang="en-US" i="1" dirty="0">
                <a:solidFill>
                  <a:schemeClr val="accent2">
                    <a:lumMod val="50000"/>
                  </a:schemeClr>
                </a:solidFill>
                <a:ea typeface="ＭＳ Ｐゴシック" pitchFamily="34" charset="-128"/>
                <a:sym typeface="Symbol" pitchFamily="18" charset="2"/>
              </a:rPr>
              <a:t>Enter: car  Search: car automobile</a:t>
            </a:r>
          </a:p>
        </p:txBody>
      </p:sp>
      <p:sp>
        <p:nvSpPr>
          <p:cNvPr id="38917" name="Slide Number Placeholder 4"/>
          <p:cNvSpPr>
            <a:spLocks noGrp="1"/>
          </p:cNvSpPr>
          <p:nvPr>
            <p:ph type="sldNum" sz="quarter" idx="12"/>
          </p:nvPr>
        </p:nvSpPr>
        <p:spPr bwMode="auto">
          <a:noFill/>
          <a:ln>
            <a:miter lim="800000"/>
            <a:headEnd/>
            <a:tailEnd/>
          </a:ln>
        </p:spPr>
        <p:txBody>
          <a:bodyPr/>
          <a:lstStyle/>
          <a:p>
            <a:fld id="{9122E675-40A8-4B30-980E-8DD85F429307}" type="slidenum">
              <a:rPr lang="en-US"/>
              <a:pPr/>
              <a:t>35</a:t>
            </a:fld>
            <a:endParaRPr lang="en-US"/>
          </a:p>
        </p:txBody>
      </p:sp>
      <p:sp>
        <p:nvSpPr>
          <p:cNvPr id="389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2.2.3</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050"/>
          <p:cNvSpPr>
            <a:spLocks noGrp="1" noChangeArrowheads="1"/>
          </p:cNvSpPr>
          <p:nvPr>
            <p:ph type="title"/>
          </p:nvPr>
        </p:nvSpPr>
        <p:spPr>
          <a:xfrm>
            <a:off x="660892" y="111554"/>
            <a:ext cx="7886700" cy="653149"/>
          </a:xfrm>
        </p:spPr>
        <p:txBody>
          <a:bodyPr>
            <a:normAutofit/>
          </a:bodyPr>
          <a:lstStyle/>
          <a:p>
            <a:pPr algn="ctr" eaLnBrk="1" hangingPunct="1"/>
            <a:r>
              <a:rPr lang="el-GR" dirty="0" err="1">
                <a:solidFill>
                  <a:schemeClr val="accent2">
                    <a:lumMod val="75000"/>
                  </a:schemeClr>
                </a:solidFill>
                <a:ea typeface="ＭＳ Ｐゴシック" pitchFamily="34" charset="-128"/>
              </a:rPr>
              <a:t>Κανονικοποίηση</a:t>
            </a:r>
            <a:endParaRPr lang="en-US" dirty="0">
              <a:solidFill>
                <a:schemeClr val="accent2">
                  <a:lumMod val="75000"/>
                </a:schemeClr>
              </a:solidFill>
              <a:ea typeface="ＭＳ Ｐゴシック" pitchFamily="34" charset="-128"/>
            </a:endParaRPr>
          </a:p>
        </p:txBody>
      </p:sp>
      <p:sp>
        <p:nvSpPr>
          <p:cNvPr id="38915" name="Rectangle 2051"/>
          <p:cNvSpPr>
            <a:spLocks noGrp="1" noChangeArrowheads="1"/>
          </p:cNvSpPr>
          <p:nvPr>
            <p:ph idx="1"/>
          </p:nvPr>
        </p:nvSpPr>
        <p:spPr>
          <a:xfrm>
            <a:off x="395536" y="2204864"/>
            <a:ext cx="8507288" cy="1588368"/>
          </a:xfrm>
        </p:spPr>
        <p:txBody>
          <a:bodyPr>
            <a:noAutofit/>
          </a:bodyPr>
          <a:lstStyle/>
          <a:p>
            <a:pPr marL="0" indent="0" eaLnBrk="1" hangingPunct="1">
              <a:buNone/>
            </a:pPr>
            <a:r>
              <a:rPr lang="en-US" sz="2400" dirty="0">
                <a:ea typeface="ＭＳ Ｐゴシック" pitchFamily="34" charset="-128"/>
                <a:sym typeface="Symbol" pitchFamily="18" charset="2"/>
              </a:rPr>
              <a:t>2. </a:t>
            </a:r>
            <a:r>
              <a:rPr lang="el-GR" sz="2400" dirty="0">
                <a:ea typeface="ＭＳ Ｐゴシック" pitchFamily="34" charset="-128"/>
                <a:sym typeface="Symbol" pitchFamily="18" charset="2"/>
              </a:rPr>
              <a:t>Εναλλακτικά, καταχωρούμε το έγγραφο στις λίστες καταχώρησης κάθε συνώνυμου (πχ έγγραφο που περιέχει το </a:t>
            </a:r>
            <a:r>
              <a:rPr lang="en-US" sz="2400" dirty="0">
                <a:ea typeface="ＭＳ Ｐゴシック" pitchFamily="34" charset="-128"/>
                <a:sym typeface="Symbol" pitchFamily="18" charset="2"/>
              </a:rPr>
              <a:t>car </a:t>
            </a:r>
            <a:r>
              <a:rPr lang="el-GR" sz="2400" dirty="0">
                <a:ea typeface="ＭＳ Ｐゴシック" pitchFamily="34" charset="-128"/>
                <a:sym typeface="Symbol" pitchFamily="18" charset="2"/>
              </a:rPr>
              <a:t>καταχωρείται και στο </a:t>
            </a:r>
            <a:r>
              <a:rPr lang="en-US" sz="2400" dirty="0">
                <a:ea typeface="ＭＳ Ｐゴシック" pitchFamily="34" charset="-128"/>
                <a:sym typeface="Symbol" pitchFamily="18" charset="2"/>
              </a:rPr>
              <a:t>automobile</a:t>
            </a:r>
            <a:r>
              <a:rPr lang="en-US" dirty="0">
                <a:ea typeface="ＭＳ Ｐゴシック" pitchFamily="34" charset="-128"/>
                <a:sym typeface="Symbol" pitchFamily="18" charset="2"/>
              </a:rPr>
              <a:t>)</a:t>
            </a:r>
          </a:p>
          <a:p>
            <a:pPr marL="0" indent="0" eaLnBrk="1" hangingPunct="1">
              <a:buNone/>
            </a:pPr>
            <a:endParaRPr lang="el-GR" dirty="0">
              <a:ea typeface="ＭＳ Ｐゴシック" pitchFamily="34" charset="-128"/>
              <a:sym typeface="Symbol" pitchFamily="18" charset="2"/>
            </a:endParaRPr>
          </a:p>
          <a:p>
            <a:pPr marL="0" indent="0" eaLnBrk="1" hangingPunct="1">
              <a:buNone/>
            </a:pPr>
            <a:r>
              <a:rPr lang="el-GR" dirty="0">
                <a:ea typeface="ＭＳ Ｐゴシック" pitchFamily="34" charset="-128"/>
                <a:sym typeface="Symbol" pitchFamily="18" charset="2"/>
              </a:rPr>
              <a:t>Το 1 ή το 2 είναι καλύτερο;</a:t>
            </a:r>
          </a:p>
        </p:txBody>
      </p:sp>
      <p:sp>
        <p:nvSpPr>
          <p:cNvPr id="38917" name="Slide Number Placeholder 4"/>
          <p:cNvSpPr>
            <a:spLocks noGrp="1"/>
          </p:cNvSpPr>
          <p:nvPr>
            <p:ph type="sldNum" sz="quarter" idx="12"/>
          </p:nvPr>
        </p:nvSpPr>
        <p:spPr bwMode="auto">
          <a:noFill/>
          <a:ln>
            <a:miter lim="800000"/>
            <a:headEnd/>
            <a:tailEnd/>
          </a:ln>
        </p:spPr>
        <p:txBody>
          <a:bodyPr/>
          <a:lstStyle/>
          <a:p>
            <a:fld id="{9122E675-40A8-4B30-980E-8DD85F429307}" type="slidenum">
              <a:rPr lang="en-US"/>
              <a:pPr/>
              <a:t>36</a:t>
            </a:fld>
            <a:endParaRPr lang="en-US"/>
          </a:p>
        </p:txBody>
      </p:sp>
      <p:sp>
        <p:nvSpPr>
          <p:cNvPr id="389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2.2.3</a:t>
            </a:r>
          </a:p>
        </p:txBody>
      </p:sp>
    </p:spTree>
    <p:extLst>
      <p:ext uri="{BB962C8B-B14F-4D97-AF65-F5344CB8AC3E}">
        <p14:creationId xmlns:p14="http://schemas.microsoft.com/office/powerpoint/2010/main" val="33745841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050"/>
          <p:cNvSpPr>
            <a:spLocks noGrp="1" noChangeArrowheads="1"/>
          </p:cNvSpPr>
          <p:nvPr>
            <p:ph type="title"/>
          </p:nvPr>
        </p:nvSpPr>
        <p:spPr/>
        <p:txBody>
          <a:bodyPr/>
          <a:lstStyle/>
          <a:p>
            <a:pPr algn="ctr" eaLnBrk="1" hangingPunct="1"/>
            <a:r>
              <a:rPr lang="el-GR" dirty="0" err="1">
                <a:solidFill>
                  <a:schemeClr val="accent2">
                    <a:lumMod val="75000"/>
                  </a:schemeClr>
                </a:solidFill>
                <a:ea typeface="ＭＳ Ｐゴシック" pitchFamily="34" charset="-128"/>
              </a:rPr>
              <a:t>Κανονικοποίηση</a:t>
            </a:r>
            <a:r>
              <a:rPr lang="el-GR" dirty="0">
                <a:solidFill>
                  <a:schemeClr val="accent2">
                    <a:lumMod val="75000"/>
                  </a:schemeClr>
                </a:solidFill>
                <a:ea typeface="ＭＳ Ｐゴシック" pitchFamily="34" charset="-128"/>
              </a:rPr>
              <a:t> σε όρους</a:t>
            </a:r>
            <a:endParaRPr lang="en-US" dirty="0">
              <a:solidFill>
                <a:schemeClr val="accent2">
                  <a:lumMod val="75000"/>
                </a:schemeClr>
              </a:solidFill>
              <a:ea typeface="ＭＳ Ｐゴシック" pitchFamily="34" charset="-128"/>
            </a:endParaRPr>
          </a:p>
        </p:txBody>
      </p:sp>
      <p:sp>
        <p:nvSpPr>
          <p:cNvPr id="38915" name="Rectangle 2051"/>
          <p:cNvSpPr>
            <a:spLocks noGrp="1" noChangeArrowheads="1"/>
          </p:cNvSpPr>
          <p:nvPr>
            <p:ph idx="1"/>
          </p:nvPr>
        </p:nvSpPr>
        <p:spPr>
          <a:xfrm>
            <a:off x="467544" y="1862120"/>
            <a:ext cx="7886700" cy="4351338"/>
          </a:xfrm>
        </p:spPr>
        <p:txBody>
          <a:bodyPr/>
          <a:lstStyle/>
          <a:p>
            <a:pPr eaLnBrk="1" hangingPunct="1"/>
            <a:endParaRPr lang="en-US" dirty="0">
              <a:ea typeface="ＭＳ Ｐゴシック" pitchFamily="34" charset="-128"/>
              <a:sym typeface="Symbol" pitchFamily="18" charset="2"/>
            </a:endParaRPr>
          </a:p>
          <a:p>
            <a:pPr marL="0" indent="0" eaLnBrk="1" hangingPunct="1">
              <a:buNone/>
            </a:pPr>
            <a:r>
              <a:rPr lang="el-GR" dirty="0">
                <a:solidFill>
                  <a:srgbClr val="336699"/>
                </a:solidFill>
                <a:ea typeface="ＭＳ Ｐゴシック" pitchFamily="34" charset="-128"/>
                <a:sym typeface="Symbol" pitchFamily="18" charset="2"/>
              </a:rPr>
              <a:t>Μη συμμετρική διεύρυνση </a:t>
            </a:r>
            <a:endParaRPr lang="en-US" dirty="0">
              <a:solidFill>
                <a:srgbClr val="336699"/>
              </a:solidFill>
              <a:ea typeface="ＭＳ Ｐゴシック" pitchFamily="34" charset="-128"/>
              <a:sym typeface="Symbol" pitchFamily="18" charset="2"/>
            </a:endParaRPr>
          </a:p>
          <a:p>
            <a:pPr eaLnBrk="1" hangingPunct="1"/>
            <a:r>
              <a:rPr lang="el-GR" dirty="0">
                <a:ea typeface="ＭＳ Ｐゴシック" pitchFamily="34" charset="-128"/>
                <a:sym typeface="Symbol" pitchFamily="18" charset="2"/>
              </a:rPr>
              <a:t>Ένα παράδειγμα όπου αυτό μπορεί να φανεί χρήσιμο </a:t>
            </a:r>
          </a:p>
          <a:p>
            <a:pPr lvl="1" eaLnBrk="1" hangingPunct="1"/>
            <a:r>
              <a:rPr lang="en-US" sz="2000" dirty="0">
                <a:ea typeface="ＭＳ Ｐゴシック" pitchFamily="34" charset="-128"/>
                <a:sym typeface="Symbol" pitchFamily="18" charset="2"/>
              </a:rPr>
              <a:t>Enter: </a:t>
            </a:r>
            <a:r>
              <a:rPr lang="en-US" sz="2000" b="1" i="1" dirty="0">
                <a:ea typeface="ＭＳ Ｐゴシック" pitchFamily="34" charset="-128"/>
                <a:sym typeface="Symbol" pitchFamily="18" charset="2"/>
              </a:rPr>
              <a:t>window</a:t>
            </a:r>
            <a:r>
              <a:rPr lang="en-US" sz="2000" dirty="0">
                <a:ea typeface="ＭＳ Ｐゴシック" pitchFamily="34" charset="-128"/>
                <a:sym typeface="Symbol" pitchFamily="18" charset="2"/>
              </a:rPr>
              <a:t>		Search: </a:t>
            </a:r>
            <a:r>
              <a:rPr lang="en-US" sz="2000" b="1" i="1" dirty="0">
                <a:ea typeface="ＭＳ Ｐゴシック" pitchFamily="34" charset="-128"/>
                <a:sym typeface="Symbol" pitchFamily="18" charset="2"/>
              </a:rPr>
              <a:t>window, windows</a:t>
            </a:r>
          </a:p>
          <a:p>
            <a:pPr lvl="1" eaLnBrk="1" hangingPunct="1"/>
            <a:r>
              <a:rPr lang="en-US" sz="2000" dirty="0">
                <a:ea typeface="ＭＳ Ｐゴシック" pitchFamily="34" charset="-128"/>
                <a:sym typeface="Symbol" pitchFamily="18" charset="2"/>
              </a:rPr>
              <a:t>Enter: </a:t>
            </a:r>
            <a:r>
              <a:rPr lang="en-US" sz="2000" b="1" i="1" dirty="0">
                <a:ea typeface="ＭＳ Ｐゴシック" pitchFamily="34" charset="-128"/>
                <a:sym typeface="Symbol" pitchFamily="18" charset="2"/>
              </a:rPr>
              <a:t>windows</a:t>
            </a:r>
            <a:r>
              <a:rPr lang="en-US" sz="2000" dirty="0">
                <a:ea typeface="ＭＳ Ｐゴシック" pitchFamily="34" charset="-128"/>
                <a:sym typeface="Symbol" pitchFamily="18" charset="2"/>
              </a:rPr>
              <a:t>	Search: </a:t>
            </a:r>
            <a:r>
              <a:rPr lang="en-US" sz="2000" b="1" i="1" dirty="0">
                <a:ea typeface="ＭＳ Ｐゴシック" pitchFamily="34" charset="-128"/>
                <a:sym typeface="Symbol" pitchFamily="18" charset="2"/>
              </a:rPr>
              <a:t>Windows, windows, window</a:t>
            </a:r>
          </a:p>
          <a:p>
            <a:pPr lvl="1" eaLnBrk="1" hangingPunct="1"/>
            <a:r>
              <a:rPr lang="en-US" sz="2000" dirty="0">
                <a:ea typeface="ＭＳ Ｐゴシック" pitchFamily="34" charset="-128"/>
                <a:sym typeface="Symbol" pitchFamily="18" charset="2"/>
              </a:rPr>
              <a:t>Enter: </a:t>
            </a:r>
            <a:r>
              <a:rPr lang="en-US" sz="2000" b="1" i="1" dirty="0">
                <a:ea typeface="ＭＳ Ｐゴシック" pitchFamily="34" charset="-128"/>
                <a:sym typeface="Symbol" pitchFamily="18" charset="2"/>
              </a:rPr>
              <a:t>Windows</a:t>
            </a:r>
            <a:r>
              <a:rPr lang="en-US" sz="2000" dirty="0">
                <a:ea typeface="ＭＳ Ｐゴシック" pitchFamily="34" charset="-128"/>
                <a:sym typeface="Symbol" pitchFamily="18" charset="2"/>
              </a:rPr>
              <a:t>	Search: </a:t>
            </a:r>
            <a:r>
              <a:rPr lang="en-US" sz="2000" b="1" i="1" dirty="0">
                <a:ea typeface="ＭＳ Ｐゴシック" pitchFamily="34" charset="-128"/>
                <a:sym typeface="Symbol" pitchFamily="18" charset="2"/>
              </a:rPr>
              <a:t>Windows</a:t>
            </a:r>
            <a:endParaRPr lang="el-GR" sz="2000" b="1" i="1" dirty="0">
              <a:ea typeface="ＭＳ Ｐゴシック" pitchFamily="34" charset="-128"/>
              <a:sym typeface="Symbol" pitchFamily="18" charset="2"/>
            </a:endParaRPr>
          </a:p>
          <a:p>
            <a:pPr lvl="1" eaLnBrk="1" hangingPunct="1"/>
            <a:endParaRPr lang="en-US" sz="2000" b="1" i="1" dirty="0">
              <a:ea typeface="ＭＳ Ｐゴシック" pitchFamily="34" charset="-128"/>
              <a:sym typeface="Symbol" pitchFamily="18" charset="2"/>
            </a:endParaRPr>
          </a:p>
          <a:p>
            <a:pPr eaLnBrk="1" hangingPunct="1"/>
            <a:r>
              <a:rPr lang="el-GR" dirty="0">
                <a:ea typeface="ＭＳ Ｐゴシック" pitchFamily="34" charset="-128"/>
                <a:sym typeface="Symbol" pitchFamily="18" charset="2"/>
              </a:rPr>
              <a:t>Λίστες πιο ισχυρές από τις κλάσεις αλλά λιγότερο αποδοτικές</a:t>
            </a:r>
          </a:p>
          <a:p>
            <a:pPr eaLnBrk="1" hangingPunct="1"/>
            <a:r>
              <a:rPr lang="el-GR" dirty="0">
                <a:ea typeface="ＭＳ Ｐゴシック" pitchFamily="34" charset="-128"/>
                <a:sym typeface="Symbol" pitchFamily="18" charset="2"/>
              </a:rPr>
              <a:t>Είναι η </a:t>
            </a:r>
            <a:r>
              <a:rPr lang="el-GR" dirty="0" err="1">
                <a:ea typeface="ＭＳ Ｐゴシック" pitchFamily="34" charset="-128"/>
                <a:sym typeface="Symbol" pitchFamily="18" charset="2"/>
              </a:rPr>
              <a:t>κανονικοποίηση</a:t>
            </a:r>
            <a:r>
              <a:rPr lang="el-GR" dirty="0">
                <a:ea typeface="ＭＳ Ｐゴシック" pitchFamily="34" charset="-128"/>
                <a:sym typeface="Symbol" pitchFamily="18" charset="2"/>
              </a:rPr>
              <a:t> πάντα καλή, </a:t>
            </a:r>
            <a:r>
              <a:rPr lang="en-US" dirty="0">
                <a:ea typeface="ＭＳ Ｐゴシック" pitchFamily="34" charset="-128"/>
                <a:sym typeface="Symbol" pitchFamily="18" charset="2"/>
              </a:rPr>
              <a:t>U.S.A, C.A.T?</a:t>
            </a:r>
          </a:p>
        </p:txBody>
      </p:sp>
      <p:sp>
        <p:nvSpPr>
          <p:cNvPr id="38917" name="Slide Number Placeholder 4"/>
          <p:cNvSpPr>
            <a:spLocks noGrp="1"/>
          </p:cNvSpPr>
          <p:nvPr>
            <p:ph type="sldNum" sz="quarter" idx="12"/>
          </p:nvPr>
        </p:nvSpPr>
        <p:spPr bwMode="auto">
          <a:noFill/>
          <a:ln>
            <a:miter lim="800000"/>
            <a:headEnd/>
            <a:tailEnd/>
          </a:ln>
        </p:spPr>
        <p:txBody>
          <a:bodyPr/>
          <a:lstStyle/>
          <a:p>
            <a:fld id="{9122E675-40A8-4B30-980E-8DD85F429307}" type="slidenum">
              <a:rPr lang="en-US"/>
              <a:pPr/>
              <a:t>37</a:t>
            </a:fld>
            <a:endParaRPr lang="en-US"/>
          </a:p>
        </p:txBody>
      </p:sp>
      <p:sp>
        <p:nvSpPr>
          <p:cNvPr id="38916" name="TextBox 4"/>
          <p:cNvSpPr txBox="1">
            <a:spLocks noChangeArrowheads="1"/>
          </p:cNvSpPr>
          <p:nvPr/>
        </p:nvSpPr>
        <p:spPr bwMode="auto">
          <a:xfrm>
            <a:off x="7620000" y="-33546"/>
            <a:ext cx="113204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l-GR" sz="1600" dirty="0">
                <a:solidFill>
                  <a:schemeClr val="tx1"/>
                </a:solidFill>
              </a:rPr>
              <a:t> </a:t>
            </a:r>
            <a:r>
              <a:rPr lang="en-US" sz="1600" dirty="0">
                <a:solidFill>
                  <a:schemeClr val="tx1"/>
                </a:solidFill>
              </a:rPr>
              <a:t>2.2.3</a:t>
            </a:r>
          </a:p>
        </p:txBody>
      </p:sp>
    </p:spTree>
    <p:extLst>
      <p:ext uri="{BB962C8B-B14F-4D97-AF65-F5344CB8AC3E}">
        <p14:creationId xmlns:p14="http://schemas.microsoft.com/office/powerpoint/2010/main" val="24151397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99492" y="99129"/>
            <a:ext cx="7886700" cy="1325563"/>
          </a:xfrm>
        </p:spPr>
        <p:txBody>
          <a:bodyPr>
            <a:normAutofit/>
          </a:bodyPr>
          <a:lstStyle/>
          <a:p>
            <a:pPr algn="ctr" eaLnBrk="1" hangingPunct="1"/>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5845" name="Slide Number Placeholder 4"/>
          <p:cNvSpPr>
            <a:spLocks noGrp="1"/>
          </p:cNvSpPr>
          <p:nvPr>
            <p:ph type="sldNum" sz="quarter" idx="12"/>
          </p:nvPr>
        </p:nvSpPr>
        <p:spPr bwMode="auto">
          <a:noFill/>
          <a:ln>
            <a:miter lim="800000"/>
            <a:headEnd/>
            <a:tailEnd/>
          </a:ln>
        </p:spPr>
        <p:txBody>
          <a:bodyPr/>
          <a:lstStyle/>
          <a:p>
            <a:fld id="{E7A6308B-0113-4C8A-95A9-0A1C39E840FE}" type="slidenum">
              <a:rPr lang="en-US"/>
              <a:pPr/>
              <a:t>38</a:t>
            </a:fld>
            <a:endParaRPr lang="en-US"/>
          </a:p>
        </p:txBody>
      </p:sp>
      <p:sp>
        <p:nvSpPr>
          <p:cNvPr id="3584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2.2.3</a:t>
            </a:r>
          </a:p>
        </p:txBody>
      </p:sp>
      <p:pic>
        <p:nvPicPr>
          <p:cNvPr id="7" name="Εικόνα 6" descr="Εικόνα που περιέχει πίνακας&#10;&#10;Περιγραφή που δημιουργήθηκε αυτόματα">
            <a:extLst>
              <a:ext uri="{FF2B5EF4-FFF2-40B4-BE49-F238E27FC236}">
                <a16:creationId xmlns:a16="http://schemas.microsoft.com/office/drawing/2014/main" id="{B56A4CE0-18C1-4429-B2EF-9B0B038C71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6198" y="1285405"/>
            <a:ext cx="3289925" cy="4924365"/>
          </a:xfrm>
          <a:prstGeom prst="rect">
            <a:avLst/>
          </a:prstGeom>
        </p:spPr>
      </p:pic>
      <p:sp>
        <p:nvSpPr>
          <p:cNvPr id="8" name="TextBox 7">
            <a:extLst>
              <a:ext uri="{FF2B5EF4-FFF2-40B4-BE49-F238E27FC236}">
                <a16:creationId xmlns:a16="http://schemas.microsoft.com/office/drawing/2014/main" id="{9F4F6B33-8D47-4E30-AC82-67C9F1BE17AD}"/>
              </a:ext>
            </a:extLst>
          </p:cNvPr>
          <p:cNvSpPr txBox="1"/>
          <p:nvPr/>
        </p:nvSpPr>
        <p:spPr>
          <a:xfrm>
            <a:off x="251520" y="1196752"/>
            <a:ext cx="4176464" cy="830997"/>
          </a:xfrm>
          <a:prstGeom prst="rect">
            <a:avLst/>
          </a:prstGeom>
          <a:noFill/>
        </p:spPr>
        <p:txBody>
          <a:bodyPr wrap="square" rtlCol="0">
            <a:spAutoFit/>
          </a:bodyPr>
          <a:lstStyle/>
          <a:p>
            <a:r>
              <a:rPr lang="en-US" sz="1600" dirty="0">
                <a:solidFill>
                  <a:schemeClr val="tx1"/>
                </a:solidFill>
                <a:latin typeface="+mn-lt"/>
              </a:rPr>
              <a:t>Percentages of the top 10 million websites on the World Wide Web using various content languages as of March 1, 2023</a:t>
            </a:r>
            <a:endParaRPr lang="el-GR" sz="1600" dirty="0">
              <a:solidFill>
                <a:schemeClr val="tx1"/>
              </a:solidFill>
              <a:latin typeface="+mn-lt"/>
            </a:endParaRPr>
          </a:p>
        </p:txBody>
      </p:sp>
      <p:sp>
        <p:nvSpPr>
          <p:cNvPr id="9" name="TextBox 8">
            <a:extLst>
              <a:ext uri="{FF2B5EF4-FFF2-40B4-BE49-F238E27FC236}">
                <a16:creationId xmlns:a16="http://schemas.microsoft.com/office/drawing/2014/main" id="{51E88980-56C5-452F-9BF2-C09224B1500B}"/>
              </a:ext>
            </a:extLst>
          </p:cNvPr>
          <p:cNvSpPr txBox="1"/>
          <p:nvPr/>
        </p:nvSpPr>
        <p:spPr>
          <a:xfrm>
            <a:off x="518153" y="5862638"/>
            <a:ext cx="4248472" cy="400110"/>
          </a:xfrm>
          <a:prstGeom prst="rect">
            <a:avLst/>
          </a:prstGeom>
          <a:noFill/>
        </p:spPr>
        <p:txBody>
          <a:bodyPr wrap="square" rtlCol="0">
            <a:spAutoFit/>
          </a:bodyPr>
          <a:lstStyle/>
          <a:p>
            <a:r>
              <a:rPr lang="el-GR" sz="2000" dirty="0">
                <a:solidFill>
                  <a:schemeClr val="tx1"/>
                </a:solidFill>
                <a:latin typeface="+mn-lt"/>
              </a:rPr>
              <a:t>Πηγή: </a:t>
            </a:r>
            <a:r>
              <a:rPr lang="en-US" sz="2000" dirty="0" err="1">
                <a:solidFill>
                  <a:schemeClr val="tx1"/>
                </a:solidFill>
                <a:latin typeface="+mn-lt"/>
              </a:rPr>
              <a:t>wikipedia</a:t>
            </a:r>
            <a:endParaRPr lang="el-GR" sz="2000" dirty="0">
              <a:solidFill>
                <a:schemeClr val="tx1"/>
              </a:solidFill>
              <a:latin typeface="+mn-lt"/>
            </a:endParaRPr>
          </a:p>
        </p:txBody>
      </p:sp>
    </p:spTree>
    <p:extLst>
      <p:ext uri="{BB962C8B-B14F-4D97-AF65-F5344CB8AC3E}">
        <p14:creationId xmlns:p14="http://schemas.microsoft.com/office/powerpoint/2010/main" val="3201995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99492" y="99129"/>
            <a:ext cx="7886700" cy="1325563"/>
          </a:xfrm>
        </p:spPr>
        <p:txBody>
          <a:bodyPr>
            <a:normAutofit/>
          </a:bodyPr>
          <a:lstStyle/>
          <a:p>
            <a:pPr algn="ctr" eaLnBrk="1" hangingPunct="1"/>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5845" name="Slide Number Placeholder 4"/>
          <p:cNvSpPr>
            <a:spLocks noGrp="1"/>
          </p:cNvSpPr>
          <p:nvPr>
            <p:ph type="sldNum" sz="quarter" idx="12"/>
          </p:nvPr>
        </p:nvSpPr>
        <p:spPr bwMode="auto">
          <a:noFill/>
          <a:ln>
            <a:miter lim="800000"/>
            <a:headEnd/>
            <a:tailEnd/>
          </a:ln>
        </p:spPr>
        <p:txBody>
          <a:bodyPr/>
          <a:lstStyle/>
          <a:p>
            <a:fld id="{E7A6308B-0113-4C8A-95A9-0A1C39E840FE}" type="slidenum">
              <a:rPr lang="en-US"/>
              <a:pPr/>
              <a:t>39</a:t>
            </a:fld>
            <a:endParaRPr lang="en-US"/>
          </a:p>
        </p:txBody>
      </p:sp>
      <p:sp>
        <p:nvSpPr>
          <p:cNvPr id="3584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2.2.3</a:t>
            </a:r>
          </a:p>
        </p:txBody>
      </p:sp>
      <p:sp>
        <p:nvSpPr>
          <p:cNvPr id="9" name="TextBox 8">
            <a:extLst>
              <a:ext uri="{FF2B5EF4-FFF2-40B4-BE49-F238E27FC236}">
                <a16:creationId xmlns:a16="http://schemas.microsoft.com/office/drawing/2014/main" id="{51E88980-56C5-452F-9BF2-C09224B1500B}"/>
              </a:ext>
            </a:extLst>
          </p:cNvPr>
          <p:cNvSpPr txBox="1"/>
          <p:nvPr/>
        </p:nvSpPr>
        <p:spPr>
          <a:xfrm>
            <a:off x="4266878" y="5694470"/>
            <a:ext cx="4248472" cy="461665"/>
          </a:xfrm>
          <a:prstGeom prst="rect">
            <a:avLst/>
          </a:prstGeom>
          <a:noFill/>
        </p:spPr>
        <p:txBody>
          <a:bodyPr wrap="square" rtlCol="0">
            <a:spAutoFit/>
          </a:bodyPr>
          <a:lstStyle/>
          <a:p>
            <a:r>
              <a:rPr lang="el-GR" dirty="0">
                <a:solidFill>
                  <a:schemeClr val="tx1"/>
                </a:solidFill>
                <a:latin typeface="+mn-lt"/>
              </a:rPr>
              <a:t>Πηγή: </a:t>
            </a:r>
            <a:r>
              <a:rPr lang="en-US" dirty="0" err="1">
                <a:solidFill>
                  <a:schemeClr val="tx1"/>
                </a:solidFill>
                <a:latin typeface="+mn-lt"/>
              </a:rPr>
              <a:t>wikipedia</a:t>
            </a:r>
            <a:endParaRPr lang="el-GR" dirty="0">
              <a:solidFill>
                <a:schemeClr val="tx1"/>
              </a:solidFill>
              <a:latin typeface="+mn-lt"/>
            </a:endParaRPr>
          </a:p>
        </p:txBody>
      </p:sp>
      <p:pic>
        <p:nvPicPr>
          <p:cNvPr id="5" name="Εικόνα 4" descr="Εικόνα που περιέχει πίνακας&#10;&#10;Περιγραφή που δημιουργήθηκε αυτόματα">
            <a:extLst>
              <a:ext uri="{FF2B5EF4-FFF2-40B4-BE49-F238E27FC236}">
                <a16:creationId xmlns:a16="http://schemas.microsoft.com/office/drawing/2014/main" id="{BE665B5E-9B02-45BF-889F-4604ACAFD7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50558" y="1008456"/>
            <a:ext cx="5040560" cy="4540964"/>
          </a:xfrm>
          <a:prstGeom prst="rect">
            <a:avLst/>
          </a:prstGeom>
        </p:spPr>
      </p:pic>
      <p:sp>
        <p:nvSpPr>
          <p:cNvPr id="6" name="TextBox 5">
            <a:extLst>
              <a:ext uri="{FF2B5EF4-FFF2-40B4-BE49-F238E27FC236}">
                <a16:creationId xmlns:a16="http://schemas.microsoft.com/office/drawing/2014/main" id="{F705F7A7-8C30-4F24-A41D-40E343AB0934}"/>
              </a:ext>
            </a:extLst>
          </p:cNvPr>
          <p:cNvSpPr txBox="1"/>
          <p:nvPr/>
        </p:nvSpPr>
        <p:spPr>
          <a:xfrm>
            <a:off x="248726" y="1196752"/>
            <a:ext cx="2451066" cy="1477328"/>
          </a:xfrm>
          <a:prstGeom prst="rect">
            <a:avLst/>
          </a:prstGeom>
          <a:noFill/>
        </p:spPr>
        <p:txBody>
          <a:bodyPr wrap="square" rtlCol="0">
            <a:spAutoFit/>
          </a:bodyPr>
          <a:lstStyle/>
          <a:p>
            <a:r>
              <a:rPr lang="en-US" sz="1800" dirty="0" err="1">
                <a:solidFill>
                  <a:schemeClr val="tx1"/>
                </a:solidFill>
                <a:latin typeface="+mn-lt"/>
              </a:rPr>
              <a:t>InternetWorldStats</a:t>
            </a:r>
            <a:r>
              <a:rPr lang="en-US" sz="1800" dirty="0">
                <a:solidFill>
                  <a:schemeClr val="tx1"/>
                </a:solidFill>
                <a:latin typeface="+mn-lt"/>
              </a:rPr>
              <a:t> estimates of the number of Internet users by language as of March 31, 2020</a:t>
            </a:r>
            <a:endParaRPr lang="el-GR" sz="1800" dirty="0">
              <a:solidFill>
                <a:schemeClr val="tx1"/>
              </a:solidFill>
              <a:latin typeface="+mn-lt"/>
            </a:endParaRPr>
          </a:p>
        </p:txBody>
      </p:sp>
    </p:spTree>
    <p:extLst>
      <p:ext uri="{BB962C8B-B14F-4D97-AF65-F5344CB8AC3E}">
        <p14:creationId xmlns:p14="http://schemas.microsoft.com/office/powerpoint/2010/main" val="3264426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bwMode="auto">
          <a:xfrm>
            <a:off x="1115616" y="1412776"/>
            <a:ext cx="6768752" cy="2088232"/>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342900" indent="-342900" defTabSz="457200" eaLnBrk="0" hangingPunct="0">
              <a:spcBef>
                <a:spcPct val="20000"/>
              </a:spcBef>
              <a:buClr>
                <a:srgbClr val="437085"/>
              </a:buClr>
              <a:defRPr/>
            </a:pP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1</a:t>
            </a:r>
            <a:r>
              <a:rPr lang="el-GR" sz="1400" dirty="0">
                <a:solidFill>
                  <a:schemeClr val="tx1">
                    <a:lumMod val="95000"/>
                    <a:lumOff val="5000"/>
                  </a:schemeClr>
                </a:solidFill>
                <a:latin typeface="+mn-lt"/>
                <a:ea typeface="ＭＳ Ｐゴシック" pitchFamily="-65" charset="-128"/>
                <a:cs typeface="ＭＳ Ｐゴシック" pitchFamily="-65" charset="-128"/>
              </a:rPr>
              <a:t> (</a:t>
            </a:r>
            <a:r>
              <a:rPr lang="en-US" sz="1400" dirty="0">
                <a:solidFill>
                  <a:schemeClr val="tx1">
                    <a:lumMod val="95000"/>
                    <a:lumOff val="5000"/>
                  </a:schemeClr>
                </a:solidFill>
                <a:latin typeface="+mn-lt"/>
                <a:ea typeface="ＭＳ Ｐゴシック" pitchFamily="-65" charset="-128"/>
                <a:cs typeface="ＭＳ Ｐゴシック" pitchFamily="-65" charset="-128"/>
              </a:rPr>
              <a:t>d1) : </a:t>
            </a:r>
            <a:r>
              <a:rPr lang="el-GR" sz="1400" dirty="0">
                <a:solidFill>
                  <a:schemeClr val="tx1">
                    <a:lumMod val="95000"/>
                    <a:lumOff val="5000"/>
                  </a:schemeClr>
                </a:solidFill>
                <a:latin typeface="+mn-lt"/>
                <a:ea typeface="ＭＳ Ｐゴシック" pitchFamily="-65" charset="-128"/>
                <a:cs typeface="ＭＳ Ｐゴシック" pitchFamily="-65" charset="-128"/>
              </a:rPr>
              <a:t>Το Παν. Ιωαννίνων ιδρύθηκε το 1970</a:t>
            </a:r>
            <a:r>
              <a:rPr lang="en-US" sz="1400" dirty="0">
                <a:solidFill>
                  <a:schemeClr val="tx1">
                    <a:lumMod val="95000"/>
                    <a:lumOff val="5000"/>
                  </a:schemeClr>
                </a:solidFill>
                <a:latin typeface="+mn-lt"/>
                <a:ea typeface="ＭＳ Ｐゴシック" pitchFamily="-65" charset="-128"/>
                <a:cs typeface="ＭＳ Ｐゴシック" pitchFamily="-65" charset="-128"/>
              </a:rPr>
              <a:t>. </a:t>
            </a: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2 (d2) : </a:t>
            </a:r>
            <a:r>
              <a:rPr lang="el-GR" sz="1400" dirty="0">
                <a:solidFill>
                  <a:schemeClr val="tx1">
                    <a:lumMod val="95000"/>
                    <a:lumOff val="5000"/>
                  </a:schemeClr>
                </a:solidFill>
                <a:latin typeface="+mn-lt"/>
                <a:ea typeface="ＭＳ Ｐゴシック" pitchFamily="-65" charset="-128"/>
                <a:cs typeface="ＭＳ Ｐゴシック" pitchFamily="-65" charset="-128"/>
              </a:rPr>
              <a:t>Τα Ιωάννινα είναι η μεγαλύτερη πόλη της Ηπείρου</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3 (d3) :  </a:t>
            </a:r>
            <a:r>
              <a:rPr lang="el-GR" sz="1400" dirty="0">
                <a:solidFill>
                  <a:schemeClr val="tx1">
                    <a:lumMod val="95000"/>
                    <a:lumOff val="5000"/>
                  </a:schemeClr>
                </a:solidFill>
                <a:latin typeface="+mn-lt"/>
                <a:ea typeface="ＭＳ Ｐゴシック" pitchFamily="-65" charset="-128"/>
                <a:cs typeface="ＭＳ Ｐゴシック" pitchFamily="-65" charset="-128"/>
              </a:rPr>
              <a:t>Η πτυχιακή εξεταστική στο Τμήμα Μηχ. Η/Υ και Πληροφορικής </a:t>
            </a:r>
            <a:r>
              <a:rPr lang="el-GR" sz="1400" dirty="0">
                <a:solidFill>
                  <a:schemeClr val="tx1">
                    <a:lumMod val="95000"/>
                    <a:lumOff val="5000"/>
                  </a:schemeClr>
                </a:solidFill>
                <a:ea typeface="ＭＳ Ｐゴシック" pitchFamily="-65" charset="-128"/>
                <a:cs typeface="ＭＳ Ｐゴシック" pitchFamily="-65" charset="-128"/>
              </a:rPr>
              <a:t>θ΄ αρχίσει </a:t>
            </a:r>
            <a:r>
              <a:rPr lang="el-GR" sz="1400" dirty="0">
                <a:solidFill>
                  <a:schemeClr val="tx1">
                    <a:lumMod val="95000"/>
                    <a:lumOff val="5000"/>
                  </a:schemeClr>
                </a:solidFill>
                <a:latin typeface="+mn-lt"/>
                <a:ea typeface="ＭＳ Ｐゴシック" pitchFamily="-65" charset="-128"/>
                <a:cs typeface="ＭＳ Ｐゴシック" pitchFamily="-65" charset="-128"/>
              </a:rPr>
              <a:t>την 1</a:t>
            </a:r>
            <a:r>
              <a:rPr lang="el-GR" sz="1400" baseline="30000" dirty="0">
                <a:solidFill>
                  <a:schemeClr val="tx1">
                    <a:lumMod val="95000"/>
                    <a:lumOff val="5000"/>
                  </a:schemeClr>
                </a:solidFill>
                <a:latin typeface="+mn-lt"/>
                <a:ea typeface="ＭＳ Ｐゴシック" pitchFamily="-65" charset="-128"/>
                <a:cs typeface="ＭＳ Ｐゴシック" pitchFamily="-65" charset="-128"/>
              </a:rPr>
              <a:t>η</a:t>
            </a:r>
            <a:r>
              <a:rPr lang="el-GR" sz="1400" dirty="0">
                <a:solidFill>
                  <a:schemeClr val="tx1">
                    <a:lumMod val="95000"/>
                    <a:lumOff val="5000"/>
                  </a:schemeClr>
                </a:solidFill>
                <a:latin typeface="+mn-lt"/>
                <a:ea typeface="ＭＳ Ｐゴシック" pitchFamily="-65" charset="-128"/>
                <a:cs typeface="ＭＳ Ｐゴシック" pitchFamily="-65" charset="-128"/>
              </a:rPr>
              <a:t> Φεβρουαρίου</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4 (d4) :  </a:t>
            </a:r>
            <a:r>
              <a:rPr lang="el-GR" sz="1400" dirty="0">
                <a:solidFill>
                  <a:schemeClr val="tx1">
                    <a:lumMod val="95000"/>
                    <a:lumOff val="5000"/>
                  </a:schemeClr>
                </a:solidFill>
                <a:latin typeface="+mn-lt"/>
                <a:ea typeface="ＭＳ Ｐゴシック" pitchFamily="-65" charset="-128"/>
                <a:cs typeface="ＭＳ Ｐゴシック" pitchFamily="-65" charset="-128"/>
              </a:rPr>
              <a:t>Οι μαθητές των Ιωαννίνων αρίστευσαν στις εξετάσεις για την εισαγωγή  στα Πανεπιστήμια</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5 (d5): </a:t>
            </a:r>
            <a:r>
              <a:rPr lang="el-GR" sz="1400" dirty="0">
                <a:solidFill>
                  <a:schemeClr val="tx1">
                    <a:lumMod val="95000"/>
                    <a:lumOff val="5000"/>
                  </a:schemeClr>
                </a:solidFill>
                <a:latin typeface="+mn-lt"/>
                <a:ea typeface="ＭＳ Ｐゴシック" pitchFamily="-65" charset="-128"/>
                <a:cs typeface="ＭＳ Ｐゴシック" pitchFamily="-65" charset="-128"/>
              </a:rPr>
              <a:t>Το 2017 ιδρύθηκε Πολυτεχνική Σχολή στο ΠΙ</a:t>
            </a:r>
            <a:r>
              <a:rPr lang="en-US" sz="1400" dirty="0">
                <a:solidFill>
                  <a:schemeClr val="tx1">
                    <a:lumMod val="95000"/>
                    <a:lumOff val="5000"/>
                  </a:schemeClr>
                </a:solidFill>
                <a:latin typeface="+mn-lt"/>
                <a:ea typeface="ＭＳ Ｐゴシック" pitchFamily="-65" charset="-128"/>
                <a:cs typeface="ＭＳ Ｐゴシック" pitchFamily="-65" charset="-128"/>
              </a:rPr>
              <a:t>. </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endParaRPr lang="el-GR" sz="1400" dirty="0">
              <a:solidFill>
                <a:schemeClr val="tx1">
                  <a:lumMod val="95000"/>
                  <a:lumOff val="5000"/>
                </a:schemeClr>
              </a:solidFill>
              <a:latin typeface="+mn-lt"/>
              <a:ea typeface="ＭＳ Ｐゴシック" pitchFamily="-65" charset="-128"/>
              <a:cs typeface="ＭＳ Ｐゴシック" pitchFamily="-65" charset="-128"/>
            </a:endParaRPr>
          </a:p>
        </p:txBody>
      </p:sp>
      <p:sp>
        <p:nvSpPr>
          <p:cNvPr id="4" name="Text Box 1028"/>
          <p:cNvSpPr txBox="1">
            <a:spLocks noChangeArrowheads="1"/>
          </p:cNvSpPr>
          <p:nvPr/>
        </p:nvSpPr>
        <p:spPr bwMode="auto">
          <a:xfrm>
            <a:off x="2411760" y="828001"/>
            <a:ext cx="4680520" cy="584775"/>
          </a:xfrm>
          <a:prstGeom prst="rect">
            <a:avLst/>
          </a:prstGeom>
          <a:noFill/>
          <a:ln w="9525">
            <a:noFill/>
            <a:miter lim="800000"/>
            <a:headEnd/>
            <a:tailEnd/>
          </a:ln>
          <a:effectLst/>
        </p:spPr>
        <p:txBody>
          <a:bodyPr wrap="square">
            <a:spAutoFit/>
          </a:bodyPr>
          <a:lstStyle/>
          <a:p>
            <a:r>
              <a:rPr lang="el-GR" sz="3200" dirty="0">
                <a:solidFill>
                  <a:schemeClr val="accent2">
                    <a:lumMod val="75000"/>
                  </a:schemeClr>
                </a:solidFill>
                <a:latin typeface="+mn-lt"/>
              </a:rPr>
              <a:t>Ακολουθία εγγράφων</a:t>
            </a:r>
          </a:p>
        </p:txBody>
      </p:sp>
      <p:cxnSp>
        <p:nvCxnSpPr>
          <p:cNvPr id="6" name="Straight Arrow Connector 5"/>
          <p:cNvCxnSpPr/>
          <p:nvPr/>
        </p:nvCxnSpPr>
        <p:spPr>
          <a:xfrm>
            <a:off x="3851920" y="3717032"/>
            <a:ext cx="0" cy="86409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043608" y="4797152"/>
            <a:ext cx="6336704" cy="461665"/>
          </a:xfrm>
          <a:prstGeom prst="rect">
            <a:avLst/>
          </a:prstGeom>
          <a:noFill/>
        </p:spPr>
        <p:txBody>
          <a:bodyPr wrap="square" rtlCol="0">
            <a:spAutoFit/>
          </a:bodyPr>
          <a:lstStyle/>
          <a:p>
            <a:r>
              <a:rPr lang="el-GR" dirty="0">
                <a:solidFill>
                  <a:schemeClr val="tx1"/>
                </a:solidFill>
                <a:latin typeface="+mn-lt"/>
              </a:rPr>
              <a:t>Τους όρους που θα εισάγουμε στο ευρετήριο</a:t>
            </a:r>
          </a:p>
        </p:txBody>
      </p:sp>
    </p:spTree>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pPr eaLnBrk="1" hangingPunct="1"/>
            <a:r>
              <a:rPr lang="el-GR" dirty="0" err="1">
                <a:solidFill>
                  <a:schemeClr val="accent2">
                    <a:lumMod val="75000"/>
                  </a:schemeClr>
                </a:solidFill>
                <a:ea typeface="ＭＳ Ｐゴシック" pitchFamily="34" charset="-128"/>
              </a:rPr>
              <a:t>Κανονικοποίηση</a:t>
            </a:r>
            <a:r>
              <a:rPr lang="en-US" dirty="0">
                <a:solidFill>
                  <a:schemeClr val="accent2">
                    <a:lumMod val="75000"/>
                  </a:schemeClr>
                </a:solidFill>
                <a:ea typeface="ＭＳ Ｐゴシック" pitchFamily="34" charset="-128"/>
              </a:rPr>
              <a:t>: </a:t>
            </a:r>
            <a:r>
              <a:rPr lang="el-GR" dirty="0">
                <a:solidFill>
                  <a:schemeClr val="accent2">
                    <a:lumMod val="75000"/>
                  </a:schemeClr>
                </a:solidFill>
                <a:ea typeface="ＭＳ Ｐゴシック" pitchFamily="34" charset="-128"/>
              </a:rPr>
              <a:t>άλλες γλώσσες, τόνοι, διακριτικά</a:t>
            </a:r>
            <a:endParaRPr lang="en-US" dirty="0">
              <a:solidFill>
                <a:schemeClr val="accent2">
                  <a:lumMod val="75000"/>
                </a:schemeClr>
              </a:solidFill>
              <a:ea typeface="ＭＳ Ｐゴシック" pitchFamily="34" charset="-128"/>
            </a:endParaRPr>
          </a:p>
        </p:txBody>
      </p:sp>
      <p:sp>
        <p:nvSpPr>
          <p:cNvPr id="35843" name="Rectangle 3"/>
          <p:cNvSpPr>
            <a:spLocks noGrp="1" noChangeArrowheads="1"/>
          </p:cNvSpPr>
          <p:nvPr>
            <p:ph idx="1"/>
          </p:nvPr>
        </p:nvSpPr>
        <p:spPr>
          <a:xfrm>
            <a:off x="395536" y="2924944"/>
            <a:ext cx="7886700" cy="1963415"/>
          </a:xfrm>
        </p:spPr>
        <p:txBody>
          <a:bodyPr>
            <a:noAutofit/>
          </a:bodyPr>
          <a:lstStyle/>
          <a:p>
            <a:pPr eaLnBrk="1" hangingPunct="1"/>
            <a:r>
              <a:rPr lang="en-US" sz="2000" dirty="0">
                <a:ea typeface="ＭＳ Ｐゴシック" pitchFamily="34" charset="-128"/>
              </a:rPr>
              <a:t>Accents: </a:t>
            </a:r>
            <a:r>
              <a:rPr lang="el-GR" sz="2000" dirty="0">
                <a:ea typeface="ＭＳ Ｐゴシック" pitchFamily="34" charset="-128"/>
              </a:rPr>
              <a:t>π</a:t>
            </a:r>
            <a:r>
              <a:rPr lang="en-US" sz="2000" dirty="0">
                <a:ea typeface="ＭＳ Ｐゴシック" pitchFamily="34" charset="-128"/>
              </a:rPr>
              <a:t>.</a:t>
            </a:r>
            <a:r>
              <a:rPr lang="el-GR" sz="2000" dirty="0">
                <a:ea typeface="ＭＳ Ｐゴシック" pitchFamily="34" charset="-128"/>
              </a:rPr>
              <a:t>χ</a:t>
            </a:r>
            <a:r>
              <a:rPr lang="en-US" sz="2000" dirty="0">
                <a:ea typeface="ＭＳ Ｐゴシック" pitchFamily="34" charset="-128"/>
              </a:rPr>
              <a:t>., </a:t>
            </a:r>
            <a:r>
              <a:rPr lang="el-GR" sz="2000" dirty="0">
                <a:ea typeface="ＭＳ Ｐゴシック" pitchFamily="34" charset="-128"/>
              </a:rPr>
              <a:t>Γαλλικά</a:t>
            </a:r>
            <a:r>
              <a:rPr lang="en-US" sz="2000" b="1" i="1" dirty="0">
                <a:ea typeface="ＭＳ Ｐゴシック" pitchFamily="34" charset="-128"/>
              </a:rPr>
              <a:t> résumé</a:t>
            </a:r>
            <a:r>
              <a:rPr lang="en-US" sz="2000" dirty="0">
                <a:ea typeface="ＭＳ Ｐゴシック" pitchFamily="34" charset="-128"/>
              </a:rPr>
              <a:t> vs. </a:t>
            </a:r>
            <a:r>
              <a:rPr lang="en-US" sz="2000" b="1" i="1" dirty="0">
                <a:ea typeface="ＭＳ Ｐゴシック" pitchFamily="34" charset="-128"/>
              </a:rPr>
              <a:t>resume</a:t>
            </a:r>
            <a:r>
              <a:rPr lang="en-US" sz="2000" b="1" dirty="0">
                <a:ea typeface="ＭＳ Ｐゴシック" pitchFamily="34" charset="-128"/>
              </a:rPr>
              <a:t>.</a:t>
            </a:r>
          </a:p>
          <a:p>
            <a:pPr eaLnBrk="1" hangingPunct="1"/>
            <a:r>
              <a:rPr lang="en-US" sz="2000" dirty="0">
                <a:ea typeface="ＭＳ Ｐゴシック" pitchFamily="34" charset="-128"/>
                <a:sym typeface="Symbol" pitchFamily="18" charset="2"/>
              </a:rPr>
              <a:t>Umlauts: </a:t>
            </a:r>
            <a:r>
              <a:rPr lang="el-GR" sz="2000" dirty="0">
                <a:ea typeface="ＭＳ Ｐゴシック" pitchFamily="34" charset="-128"/>
                <a:sym typeface="Symbol" pitchFamily="18" charset="2"/>
              </a:rPr>
              <a:t>π</a:t>
            </a:r>
            <a:r>
              <a:rPr lang="en-US" sz="2000" dirty="0">
                <a:ea typeface="ＭＳ Ｐゴシック" pitchFamily="34" charset="-128"/>
                <a:sym typeface="Symbol" pitchFamily="18" charset="2"/>
              </a:rPr>
              <a:t>.</a:t>
            </a:r>
            <a:r>
              <a:rPr lang="el-GR" sz="2000" dirty="0">
                <a:ea typeface="ＭＳ Ｐゴシック" pitchFamily="34" charset="-128"/>
                <a:sym typeface="Symbol" pitchFamily="18" charset="2"/>
              </a:rPr>
              <a:t>χ</a:t>
            </a:r>
            <a:r>
              <a:rPr lang="en-US" sz="2000" dirty="0">
                <a:ea typeface="ＭＳ Ｐゴシック" pitchFamily="34" charset="-128"/>
                <a:sym typeface="Symbol" pitchFamily="18" charset="2"/>
              </a:rPr>
              <a:t>., </a:t>
            </a:r>
            <a:r>
              <a:rPr lang="el-GR" sz="2000" dirty="0">
                <a:ea typeface="ＭＳ Ｐゴシック" pitchFamily="34" charset="-128"/>
                <a:sym typeface="Symbol" pitchFamily="18" charset="2"/>
              </a:rPr>
              <a:t>Γερμανικά</a:t>
            </a:r>
            <a:r>
              <a:rPr lang="en-US" sz="2000" dirty="0">
                <a:ea typeface="ＭＳ Ｐゴシック" pitchFamily="34" charset="-128"/>
                <a:sym typeface="Symbol" pitchFamily="18" charset="2"/>
              </a:rPr>
              <a:t>: </a:t>
            </a:r>
            <a:r>
              <a:rPr lang="en-US" sz="2000" b="1" i="1" dirty="0" err="1">
                <a:ea typeface="ＭＳ Ｐゴシック" pitchFamily="34" charset="-128"/>
                <a:sym typeface="Symbol" pitchFamily="18" charset="2"/>
              </a:rPr>
              <a:t>Tuebingen</a:t>
            </a:r>
            <a:r>
              <a:rPr lang="en-US" sz="2000" dirty="0">
                <a:ea typeface="ＭＳ Ｐゴシック" pitchFamily="34" charset="-128"/>
                <a:sym typeface="Symbol" pitchFamily="18" charset="2"/>
              </a:rPr>
              <a:t> vs. </a:t>
            </a:r>
            <a:r>
              <a:rPr lang="en-US" sz="2000" b="1" i="1" dirty="0" err="1">
                <a:ea typeface="ＭＳ Ｐゴシック" pitchFamily="34" charset="-128"/>
                <a:sym typeface="Symbol" pitchFamily="18" charset="2"/>
              </a:rPr>
              <a:t>Tübingen</a:t>
            </a:r>
            <a:endParaRPr lang="en-US" sz="2000" b="1" i="1" dirty="0">
              <a:ea typeface="ＭＳ Ｐゴシック" pitchFamily="34" charset="-128"/>
              <a:sym typeface="Symbol" pitchFamily="18" charset="2"/>
            </a:endParaRPr>
          </a:p>
          <a:p>
            <a:pPr lvl="1" eaLnBrk="1" hangingPunct="1"/>
            <a:r>
              <a:rPr lang="el-GR" sz="2000" dirty="0">
                <a:ea typeface="ＭＳ Ｐゴシック" pitchFamily="34" charset="-128"/>
                <a:sym typeface="Symbol" pitchFamily="18" charset="2"/>
              </a:rPr>
              <a:t>Πρέπει να είναι ισοδύναμα</a:t>
            </a:r>
            <a:endParaRPr lang="en-US" sz="2000" dirty="0">
              <a:ea typeface="ＭＳ Ｐゴシック" pitchFamily="34" charset="-128"/>
              <a:sym typeface="Symbol" pitchFamily="18" charset="2"/>
            </a:endParaRPr>
          </a:p>
          <a:p>
            <a:pPr lvl="1" eaLnBrk="1" hangingPunct="1"/>
            <a:endParaRPr lang="en-US" sz="2000" dirty="0">
              <a:ea typeface="ＭＳ Ｐゴシック" pitchFamily="34" charset="-128"/>
              <a:sym typeface="Symbol" pitchFamily="18" charset="2"/>
            </a:endParaRPr>
          </a:p>
          <a:p>
            <a:pPr marL="0" lvl="1" indent="0" eaLnBrk="1" hangingPunct="1"/>
            <a:r>
              <a:rPr lang="el-GR" sz="2000" dirty="0">
                <a:ea typeface="ＭＳ Ｐゴシック" pitchFamily="34" charset="-128"/>
                <a:sym typeface="Symbol" pitchFamily="18" charset="2"/>
              </a:rPr>
              <a:t> Τόνοι στα Ελληνικά</a:t>
            </a:r>
            <a:endParaRPr lang="en-US" sz="2000" dirty="0">
              <a:ea typeface="ＭＳ Ｐゴシック" pitchFamily="34" charset="-128"/>
              <a:sym typeface="Symbol" pitchFamily="18" charset="2"/>
            </a:endParaRPr>
          </a:p>
        </p:txBody>
      </p:sp>
      <p:sp>
        <p:nvSpPr>
          <p:cNvPr id="35845" name="Slide Number Placeholder 4"/>
          <p:cNvSpPr>
            <a:spLocks noGrp="1"/>
          </p:cNvSpPr>
          <p:nvPr>
            <p:ph type="sldNum" sz="quarter" idx="12"/>
          </p:nvPr>
        </p:nvSpPr>
        <p:spPr bwMode="auto">
          <a:noFill/>
          <a:ln>
            <a:miter lim="800000"/>
            <a:headEnd/>
            <a:tailEnd/>
          </a:ln>
        </p:spPr>
        <p:txBody>
          <a:bodyPr/>
          <a:lstStyle/>
          <a:p>
            <a:fld id="{E7A6308B-0113-4C8A-95A9-0A1C39E840FE}" type="slidenum">
              <a:rPr lang="en-US"/>
              <a:pPr/>
              <a:t>40</a:t>
            </a:fld>
            <a:endParaRPr lang="en-US"/>
          </a:p>
        </p:txBody>
      </p:sp>
      <p:sp>
        <p:nvSpPr>
          <p:cNvPr id="3584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2.2.3</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pPr eaLnBrk="1" hangingPunct="1"/>
            <a:r>
              <a:rPr lang="el-GR" dirty="0" err="1">
                <a:solidFill>
                  <a:schemeClr val="accent2">
                    <a:lumMod val="75000"/>
                  </a:schemeClr>
                </a:solidFill>
                <a:ea typeface="ＭＳ Ｐゴシック" pitchFamily="34" charset="-128"/>
              </a:rPr>
              <a:t>Κανονικοποίηση</a:t>
            </a:r>
            <a:r>
              <a:rPr lang="en-US" dirty="0">
                <a:solidFill>
                  <a:schemeClr val="accent2">
                    <a:lumMod val="75000"/>
                  </a:schemeClr>
                </a:solidFill>
                <a:ea typeface="ＭＳ Ｐゴシック" pitchFamily="34" charset="-128"/>
              </a:rPr>
              <a:t>: </a:t>
            </a:r>
            <a:r>
              <a:rPr lang="el-GR" dirty="0">
                <a:solidFill>
                  <a:schemeClr val="accent2">
                    <a:lumMod val="75000"/>
                  </a:schemeClr>
                </a:solidFill>
                <a:ea typeface="ＭＳ Ｐゴシック" pitchFamily="34" charset="-128"/>
              </a:rPr>
              <a:t>άλλες γλώσσες, τόνοι, διακριτικά</a:t>
            </a:r>
            <a:endParaRPr lang="en-US" dirty="0">
              <a:solidFill>
                <a:schemeClr val="accent2">
                  <a:lumMod val="75000"/>
                </a:schemeClr>
              </a:solidFill>
              <a:ea typeface="ＭＳ Ｐゴシック" pitchFamily="34" charset="-128"/>
            </a:endParaRPr>
          </a:p>
        </p:txBody>
      </p:sp>
      <p:sp>
        <p:nvSpPr>
          <p:cNvPr id="35843" name="Rectangle 3"/>
          <p:cNvSpPr>
            <a:spLocks noGrp="1" noChangeArrowheads="1"/>
          </p:cNvSpPr>
          <p:nvPr>
            <p:ph idx="1"/>
          </p:nvPr>
        </p:nvSpPr>
        <p:spPr/>
        <p:txBody>
          <a:bodyPr>
            <a:noAutofit/>
          </a:bodyPr>
          <a:lstStyle/>
          <a:p>
            <a:pPr marL="0" indent="0" eaLnBrk="1" hangingPunct="1">
              <a:buNone/>
            </a:pPr>
            <a:endParaRPr lang="en-US" sz="2000" dirty="0">
              <a:ea typeface="ＭＳ Ｐゴシック" pitchFamily="34" charset="-128"/>
              <a:sym typeface="Symbol" pitchFamily="18" charset="2"/>
            </a:endParaRPr>
          </a:p>
          <a:p>
            <a:pPr eaLnBrk="1" hangingPunct="1"/>
            <a:r>
              <a:rPr lang="el-GR" sz="2400" dirty="0">
                <a:ea typeface="ＭＳ Ｐゴシック" pitchFamily="34" charset="-128"/>
                <a:sym typeface="Symbol" pitchFamily="18" charset="2"/>
              </a:rPr>
              <a:t>Πιο σημαντικό κριτήριο</a:t>
            </a:r>
            <a:r>
              <a:rPr lang="en-US" sz="2400" dirty="0">
                <a:ea typeface="ＭＳ Ｐゴシック" pitchFamily="34" charset="-128"/>
                <a:sym typeface="Symbol" pitchFamily="18" charset="2"/>
              </a:rPr>
              <a:t>:</a:t>
            </a:r>
          </a:p>
          <a:p>
            <a:pPr lvl="1" eaLnBrk="1" hangingPunct="1"/>
            <a:r>
              <a:rPr lang="el-GR" dirty="0">
                <a:ea typeface="ＭＳ Ｐゴシック" pitchFamily="34" charset="-128"/>
                <a:sym typeface="Symbol" pitchFamily="18" charset="2"/>
              </a:rPr>
              <a:t>Πως προτιμούν οι χρήστες να γράφουν αυτές τις λέξεις στα ερωτήματά τους</a:t>
            </a:r>
            <a:endParaRPr lang="en-US" dirty="0">
              <a:ea typeface="ＭＳ Ｐゴシック" pitchFamily="34" charset="-128"/>
              <a:sym typeface="Symbol" pitchFamily="18" charset="2"/>
            </a:endParaRPr>
          </a:p>
          <a:p>
            <a:pPr eaLnBrk="1" hangingPunct="1"/>
            <a:r>
              <a:rPr lang="el-GR" sz="2400" dirty="0">
                <a:ea typeface="ＭＳ Ｐゴシック" pitchFamily="34" charset="-128"/>
                <a:sym typeface="Symbol" pitchFamily="18" charset="2"/>
              </a:rPr>
              <a:t>Ακόμα και σε γλώσσες που έχουν </a:t>
            </a:r>
            <a:r>
              <a:rPr lang="en-US" sz="2400" dirty="0">
                <a:ea typeface="ＭＳ Ｐゴシック" pitchFamily="34" charset="-128"/>
                <a:sym typeface="Symbol" pitchFamily="18" charset="2"/>
              </a:rPr>
              <a:t>accents, </a:t>
            </a:r>
            <a:r>
              <a:rPr lang="el-GR" sz="2400" dirty="0">
                <a:ea typeface="ＭＳ Ｐゴシック" pitchFamily="34" charset="-128"/>
                <a:sym typeface="Symbol" pitchFamily="18" charset="2"/>
              </a:rPr>
              <a:t>οι χρήστες δεν τα πληκτρολογούν </a:t>
            </a:r>
            <a:r>
              <a:rPr lang="en-US" sz="2400" dirty="0">
                <a:ea typeface="ＭＳ Ｐゴシック" pitchFamily="34" charset="-128"/>
                <a:sym typeface="Symbol" pitchFamily="18" charset="2"/>
              </a:rPr>
              <a:t> </a:t>
            </a:r>
            <a:r>
              <a:rPr lang="en-US" sz="2400" i="1" dirty="0">
                <a:solidFill>
                  <a:schemeClr val="accent6">
                    <a:lumMod val="75000"/>
                  </a:schemeClr>
                </a:solidFill>
                <a:ea typeface="ＭＳ Ｐゴシック" pitchFamily="34" charset="-128"/>
                <a:sym typeface="Symbol" pitchFamily="18" charset="2"/>
              </a:rPr>
              <a:t>(</a:t>
            </a:r>
            <a:r>
              <a:rPr lang="el-GR" sz="2400" i="1" dirty="0">
                <a:solidFill>
                  <a:schemeClr val="accent6">
                    <a:lumMod val="75000"/>
                  </a:schemeClr>
                </a:solidFill>
                <a:ea typeface="ＭＳ Ｐゴシック" pitchFamily="34" charset="-128"/>
                <a:sym typeface="Symbol" pitchFamily="18" charset="2"/>
              </a:rPr>
              <a:t>σκεφτείτε τους τόνους στα Ελληνικά)</a:t>
            </a:r>
          </a:p>
          <a:p>
            <a:pPr lvl="1" eaLnBrk="1" hangingPunct="1"/>
            <a:r>
              <a:rPr lang="el-GR" sz="2000" dirty="0">
                <a:ea typeface="ＭＳ Ｐゴシック" pitchFamily="34" charset="-128"/>
                <a:sym typeface="Symbol" pitchFamily="18" charset="2"/>
              </a:rPr>
              <a:t>Οπότε συχνά είναι καλύτερο να </a:t>
            </a:r>
            <a:r>
              <a:rPr lang="el-GR" sz="2000" dirty="0" err="1">
                <a:ea typeface="ＭＳ Ｐゴシック" pitchFamily="34" charset="-128"/>
                <a:sym typeface="Symbol" pitchFamily="18" charset="2"/>
              </a:rPr>
              <a:t>κανονικοποιούμε</a:t>
            </a:r>
            <a:r>
              <a:rPr lang="el-GR" sz="2000" dirty="0">
                <a:ea typeface="ＭＳ Ｐゴシック" pitchFamily="34" charset="-128"/>
                <a:sym typeface="Symbol" pitchFamily="18" charset="2"/>
              </a:rPr>
              <a:t> ή να αφαιρούμε το </a:t>
            </a:r>
            <a:r>
              <a:rPr lang="en-US" sz="2000" dirty="0">
                <a:ea typeface="ＭＳ Ｐゴシック" pitchFamily="34" charset="-128"/>
                <a:sym typeface="Symbol" pitchFamily="18" charset="2"/>
              </a:rPr>
              <a:t>accent </a:t>
            </a:r>
            <a:r>
              <a:rPr lang="el-GR" sz="2000" dirty="0">
                <a:ea typeface="ＭＳ Ｐゴシック" pitchFamily="34" charset="-128"/>
                <a:sym typeface="Symbol" pitchFamily="18" charset="2"/>
              </a:rPr>
              <a:t>από ένα όρο</a:t>
            </a:r>
            <a:endParaRPr lang="en-US" sz="2000" dirty="0">
              <a:ea typeface="ＭＳ Ｐゴシック" pitchFamily="34" charset="-128"/>
              <a:sym typeface="Symbol" pitchFamily="18" charset="2"/>
            </a:endParaRPr>
          </a:p>
          <a:p>
            <a:pPr lvl="2" eaLnBrk="1" hangingPunct="1"/>
            <a:r>
              <a:rPr lang="en-US" b="1" i="1" dirty="0" err="1">
                <a:ea typeface="ＭＳ Ｐゴシック" pitchFamily="34" charset="-128"/>
                <a:sym typeface="Symbol" pitchFamily="18" charset="2"/>
              </a:rPr>
              <a:t>Tuebingen</a:t>
            </a:r>
            <a:r>
              <a:rPr lang="en-US" b="1" i="1" dirty="0">
                <a:ea typeface="ＭＳ Ｐゴシック" pitchFamily="34" charset="-128"/>
                <a:sym typeface="Symbol" pitchFamily="18" charset="2"/>
              </a:rPr>
              <a:t>, </a:t>
            </a:r>
            <a:r>
              <a:rPr lang="en-US" b="1" i="1" dirty="0" err="1">
                <a:ea typeface="ＭＳ Ｐゴシック" pitchFamily="34" charset="-128"/>
                <a:sym typeface="Symbol" pitchFamily="18" charset="2"/>
              </a:rPr>
              <a:t>Tübingen</a:t>
            </a:r>
            <a:r>
              <a:rPr lang="en-US" b="1" i="1" dirty="0">
                <a:ea typeface="ＭＳ Ｐゴシック" pitchFamily="34" charset="-128"/>
                <a:sym typeface="Symbol" pitchFamily="18" charset="2"/>
              </a:rPr>
              <a:t>, Tubingen </a:t>
            </a:r>
            <a:r>
              <a:rPr lang="en-US" dirty="0">
                <a:latin typeface="Wingdings" pitchFamily="2" charset="2"/>
                <a:ea typeface="ＭＳ Ｐゴシック" pitchFamily="34" charset="-128"/>
                <a:sym typeface="Symbol" pitchFamily="18" charset="2"/>
              </a:rPr>
              <a:t></a:t>
            </a:r>
            <a:r>
              <a:rPr lang="en-US" b="1" i="1" dirty="0">
                <a:ea typeface="ＭＳ Ｐゴシック" pitchFamily="34" charset="-128"/>
                <a:sym typeface="Symbol" pitchFamily="18" charset="2"/>
              </a:rPr>
              <a:t> Tubingen</a:t>
            </a:r>
            <a:endParaRPr lang="en-US" dirty="0">
              <a:ea typeface="ＭＳ Ｐゴシック" pitchFamily="34" charset="-128"/>
              <a:sym typeface="Symbol" pitchFamily="18" charset="2"/>
            </a:endParaRPr>
          </a:p>
        </p:txBody>
      </p:sp>
      <p:sp>
        <p:nvSpPr>
          <p:cNvPr id="35845" name="Slide Number Placeholder 4"/>
          <p:cNvSpPr>
            <a:spLocks noGrp="1"/>
          </p:cNvSpPr>
          <p:nvPr>
            <p:ph type="sldNum" sz="quarter" idx="12"/>
          </p:nvPr>
        </p:nvSpPr>
        <p:spPr bwMode="auto">
          <a:noFill/>
          <a:ln>
            <a:miter lim="800000"/>
            <a:headEnd/>
            <a:tailEnd/>
          </a:ln>
        </p:spPr>
        <p:txBody>
          <a:bodyPr/>
          <a:lstStyle/>
          <a:p>
            <a:fld id="{E7A6308B-0113-4C8A-95A9-0A1C39E840FE}" type="slidenum">
              <a:rPr lang="en-US"/>
              <a:pPr/>
              <a:t>41</a:t>
            </a:fld>
            <a:endParaRPr lang="en-US"/>
          </a:p>
        </p:txBody>
      </p:sp>
      <p:sp>
        <p:nvSpPr>
          <p:cNvPr id="3584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2.2.3</a:t>
            </a:r>
          </a:p>
        </p:txBody>
      </p:sp>
    </p:spTree>
    <p:extLst>
      <p:ext uri="{BB962C8B-B14F-4D97-AF65-F5344CB8AC3E}">
        <p14:creationId xmlns:p14="http://schemas.microsoft.com/office/powerpoint/2010/main" val="33543382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algn="ctr" eaLnBrk="1" hangingPunct="1"/>
            <a:r>
              <a:rPr lang="el-GR" dirty="0" err="1">
                <a:solidFill>
                  <a:schemeClr val="accent2">
                    <a:lumMod val="75000"/>
                  </a:schemeClr>
                </a:solidFill>
                <a:ea typeface="ＭＳ Ｐゴシック" pitchFamily="34" charset="-128"/>
              </a:rPr>
              <a:t>Κανονικοποίηση</a:t>
            </a:r>
            <a:r>
              <a:rPr lang="en-US" dirty="0">
                <a:solidFill>
                  <a:schemeClr val="accent2">
                    <a:lumMod val="75000"/>
                  </a:schemeClr>
                </a:solidFill>
                <a:ea typeface="ＭＳ Ｐゴシック" pitchFamily="34" charset="-128"/>
              </a:rPr>
              <a:t>: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6867" name="Rectangle 3"/>
          <p:cNvSpPr>
            <a:spLocks noGrp="1" noChangeArrowheads="1"/>
          </p:cNvSpPr>
          <p:nvPr>
            <p:ph idx="1"/>
          </p:nvPr>
        </p:nvSpPr>
        <p:spPr>
          <a:xfrm>
            <a:off x="395536" y="1412776"/>
            <a:ext cx="8229600" cy="4953000"/>
          </a:xfrm>
        </p:spPr>
        <p:txBody>
          <a:bodyPr/>
          <a:lstStyle/>
          <a:p>
            <a:pPr eaLnBrk="1" hangingPunct="1"/>
            <a:r>
              <a:rPr lang="el-GR" dirty="0" err="1">
                <a:ea typeface="ＭＳ Ｐゴシック" pitchFamily="34" charset="-128"/>
                <a:sym typeface="Symbol" pitchFamily="18" charset="2"/>
              </a:rPr>
              <a:t>Κανονικοποίηση</a:t>
            </a:r>
            <a:r>
              <a:rPr lang="el-GR" dirty="0">
                <a:ea typeface="ＭＳ Ｐゴシック" pitchFamily="34" charset="-128"/>
                <a:sym typeface="Symbol" pitchFamily="18" charset="2"/>
              </a:rPr>
              <a:t> σε περιπτώσεις όπως οι ημερομηνίες</a:t>
            </a:r>
            <a:endParaRPr lang="en-US" dirty="0">
              <a:ea typeface="ＭＳ Ｐゴシック" pitchFamily="34" charset="-128"/>
              <a:sym typeface="Symbol" pitchFamily="18" charset="2"/>
            </a:endParaRPr>
          </a:p>
          <a:p>
            <a:pPr lvl="1" eaLnBrk="1" hangingPunct="1"/>
            <a:r>
              <a:rPr lang="en-US" b="1" i="1" dirty="0">
                <a:solidFill>
                  <a:srgbClr val="A40508"/>
                </a:solidFill>
                <a:latin typeface="楷体_GB2312" charset="0"/>
                <a:ea typeface="ＭＳ Ｐゴシック" pitchFamily="34" charset="-128"/>
              </a:rPr>
              <a:t>7</a:t>
            </a:r>
            <a:r>
              <a:rPr lang="ja-JP" altLang="en-US" b="1" i="1" dirty="0">
                <a:solidFill>
                  <a:srgbClr val="A40508"/>
                </a:solidFill>
                <a:latin typeface="楷体_GB2312" charset="0"/>
                <a:ea typeface="ＭＳ Ｐゴシック" pitchFamily="34" charset="-128"/>
              </a:rPr>
              <a:t>月</a:t>
            </a:r>
            <a:r>
              <a:rPr lang="en-US" altLang="ja-JP" b="1" i="1" dirty="0">
                <a:solidFill>
                  <a:srgbClr val="A40508"/>
                </a:solidFill>
                <a:latin typeface="楷体_GB2312" charset="0"/>
                <a:ea typeface="ＭＳ Ｐゴシック" pitchFamily="34" charset="-128"/>
              </a:rPr>
              <a:t>30</a:t>
            </a:r>
            <a:r>
              <a:rPr lang="ja-JP" altLang="en-US" b="1" i="1" dirty="0">
                <a:solidFill>
                  <a:srgbClr val="A40508"/>
                </a:solidFill>
                <a:latin typeface="楷体_GB2312" charset="0"/>
                <a:ea typeface="ＭＳ Ｐゴシック" pitchFamily="34" charset="-128"/>
              </a:rPr>
              <a:t>日</a:t>
            </a:r>
            <a:r>
              <a:rPr lang="en-US" altLang="ja-JP" b="1" i="1" dirty="0">
                <a:solidFill>
                  <a:srgbClr val="A40508"/>
                </a:solidFill>
                <a:latin typeface="楷体_GB2312" charset="0"/>
                <a:ea typeface="ＭＳ Ｐゴシック" pitchFamily="34" charset="-128"/>
              </a:rPr>
              <a:t> vs. 7/30</a:t>
            </a:r>
          </a:p>
          <a:p>
            <a:pPr lvl="1" eaLnBrk="1" hangingPunct="1"/>
            <a:r>
              <a:rPr lang="en-US" b="1" i="1" dirty="0">
                <a:solidFill>
                  <a:srgbClr val="A40508"/>
                </a:solidFill>
                <a:latin typeface="楷体_GB2312" charset="0"/>
                <a:ea typeface="ＭＳ Ｐゴシック" pitchFamily="34" charset="-128"/>
                <a:sym typeface="Symbol" pitchFamily="18" charset="2"/>
              </a:rPr>
              <a:t>Japanese use of kana vs. Chinese characters</a:t>
            </a:r>
            <a:endParaRPr lang="en-US" dirty="0">
              <a:ea typeface="ＭＳ Ｐゴシック" pitchFamily="34" charset="-128"/>
              <a:sym typeface="Symbol" pitchFamily="18" charset="2"/>
            </a:endParaRPr>
          </a:p>
          <a:p>
            <a:pPr eaLnBrk="1" hangingPunct="1"/>
            <a:r>
              <a:rPr lang="en-US" dirty="0">
                <a:ea typeface="ＭＳ Ｐゴシック" pitchFamily="34" charset="-128"/>
                <a:sym typeface="Symbol" pitchFamily="18" charset="2"/>
              </a:rPr>
              <a:t>Tokenization </a:t>
            </a:r>
            <a:r>
              <a:rPr lang="el-GR" dirty="0">
                <a:ea typeface="ＭＳ Ｐゴシック" pitchFamily="34" charset="-128"/>
                <a:sym typeface="Symbol" pitchFamily="18" charset="2"/>
              </a:rPr>
              <a:t>και </a:t>
            </a:r>
            <a:r>
              <a:rPr lang="el-GR" dirty="0" err="1">
                <a:ea typeface="ＭＳ Ｐゴシック" pitchFamily="34" charset="-128"/>
                <a:sym typeface="Symbol" pitchFamily="18" charset="2"/>
              </a:rPr>
              <a:t>κανονικοποίηση</a:t>
            </a:r>
            <a:r>
              <a:rPr lang="el-GR" dirty="0">
                <a:ea typeface="ＭＳ Ｐゴシック" pitchFamily="34" charset="-128"/>
                <a:sym typeface="Symbol" pitchFamily="18" charset="2"/>
              </a:rPr>
              <a:t> μπορεί να εξαρτώνται από τη γλώσσα όποτε μαζί με αναγνώριση γλώσσας </a:t>
            </a:r>
          </a:p>
          <a:p>
            <a:pPr marL="0" indent="0" eaLnBrk="1" hangingPunct="1">
              <a:buNone/>
            </a:pPr>
            <a:endParaRPr lang="el-GR" dirty="0">
              <a:ea typeface="ＭＳ Ｐゴシック" pitchFamily="34" charset="-128"/>
              <a:sym typeface="Symbol" pitchFamily="18" charset="2"/>
            </a:endParaRPr>
          </a:p>
          <a:p>
            <a:pPr eaLnBrk="1" hangingPunct="1"/>
            <a:r>
              <a:rPr lang="el-GR" sz="2400" dirty="0">
                <a:solidFill>
                  <a:schemeClr val="tx2">
                    <a:lumMod val="75000"/>
                  </a:schemeClr>
                </a:solidFill>
                <a:ea typeface="ＭＳ Ｐゴシック" pitchFamily="34" charset="-128"/>
                <a:sym typeface="Symbol" pitchFamily="18" charset="2"/>
              </a:rPr>
              <a:t>Βασικό</a:t>
            </a:r>
            <a:r>
              <a:rPr lang="en-US" sz="2400" dirty="0">
                <a:solidFill>
                  <a:schemeClr val="tx2">
                    <a:lumMod val="75000"/>
                  </a:schemeClr>
                </a:solidFill>
                <a:ea typeface="ＭＳ Ｐゴシック" pitchFamily="34" charset="-128"/>
                <a:sym typeface="Symbol" pitchFamily="18" charset="2"/>
              </a:rPr>
              <a:t>: </a:t>
            </a:r>
            <a:r>
              <a:rPr lang="el-GR" sz="2400" dirty="0">
                <a:solidFill>
                  <a:schemeClr val="tx2">
                    <a:lumMod val="75000"/>
                  </a:schemeClr>
                </a:solidFill>
                <a:ea typeface="ＭＳ Ｐゴシック" pitchFamily="34" charset="-128"/>
                <a:sym typeface="Symbol" pitchFamily="18" charset="2"/>
              </a:rPr>
              <a:t>Πρέπει το κείμενο που θα </a:t>
            </a:r>
            <a:r>
              <a:rPr lang="el-GR" sz="2400" dirty="0" err="1">
                <a:solidFill>
                  <a:schemeClr val="tx2">
                    <a:lumMod val="75000"/>
                  </a:schemeClr>
                </a:solidFill>
                <a:ea typeface="ＭＳ Ｐゴシック" pitchFamily="34" charset="-128"/>
                <a:sym typeface="Symbol" pitchFamily="18" charset="2"/>
              </a:rPr>
              <a:t>ευρετηριοποιηθεί</a:t>
            </a:r>
            <a:r>
              <a:rPr lang="el-GR" sz="2400" dirty="0">
                <a:solidFill>
                  <a:schemeClr val="tx2">
                    <a:lumMod val="75000"/>
                  </a:schemeClr>
                </a:solidFill>
                <a:ea typeface="ＭＳ Ｐゴシック" pitchFamily="34" charset="-128"/>
                <a:sym typeface="Symbol" pitchFamily="18" charset="2"/>
              </a:rPr>
              <a:t> και οι όροι στο ερώτημα να </a:t>
            </a:r>
            <a:r>
              <a:rPr lang="el-GR" sz="2400" dirty="0" err="1">
                <a:solidFill>
                  <a:schemeClr val="tx2">
                    <a:lumMod val="75000"/>
                  </a:schemeClr>
                </a:solidFill>
                <a:ea typeface="ＭＳ Ｐゴシック" pitchFamily="34" charset="-128"/>
                <a:sym typeface="Symbol" pitchFamily="18" charset="2"/>
              </a:rPr>
              <a:t>κανονικοποιούνται</a:t>
            </a:r>
            <a:r>
              <a:rPr lang="el-GR" sz="2400" dirty="0">
                <a:solidFill>
                  <a:schemeClr val="tx2">
                    <a:lumMod val="75000"/>
                  </a:schemeClr>
                </a:solidFill>
                <a:ea typeface="ＭＳ Ｐゴシック" pitchFamily="34" charset="-128"/>
                <a:sym typeface="Symbol" pitchFamily="18" charset="2"/>
              </a:rPr>
              <a:t> με τον ίδιο τρόπο</a:t>
            </a:r>
            <a:endParaRPr lang="en-US" sz="2400" dirty="0">
              <a:solidFill>
                <a:schemeClr val="tx2">
                  <a:lumMod val="75000"/>
                </a:schemeClr>
              </a:solidFill>
              <a:ea typeface="ＭＳ Ｐゴシック" pitchFamily="34" charset="-128"/>
              <a:sym typeface="Symbol" pitchFamily="18" charset="2"/>
            </a:endParaRPr>
          </a:p>
        </p:txBody>
      </p:sp>
      <p:sp>
        <p:nvSpPr>
          <p:cNvPr id="36871" name="Slide Number Placeholder 8"/>
          <p:cNvSpPr>
            <a:spLocks noGrp="1"/>
          </p:cNvSpPr>
          <p:nvPr>
            <p:ph type="sldNum" sz="quarter" idx="12"/>
          </p:nvPr>
        </p:nvSpPr>
        <p:spPr bwMode="auto">
          <a:noFill/>
          <a:ln>
            <a:miter lim="800000"/>
            <a:headEnd/>
            <a:tailEnd/>
          </a:ln>
        </p:spPr>
        <p:txBody>
          <a:bodyPr/>
          <a:lstStyle/>
          <a:p>
            <a:fld id="{D14FDBBC-3DBB-4A3F-AB63-CB9C20CBC587}" type="slidenum">
              <a:rPr lang="en-US"/>
              <a:pPr/>
              <a:t>42</a:t>
            </a:fld>
            <a:endParaRPr lang="en-US"/>
          </a:p>
        </p:txBody>
      </p:sp>
      <p:sp>
        <p:nvSpPr>
          <p:cNvPr id="36868" name="Text Box 6"/>
          <p:cNvSpPr txBox="1">
            <a:spLocks noChangeArrowheads="1"/>
          </p:cNvSpPr>
          <p:nvPr/>
        </p:nvSpPr>
        <p:spPr bwMode="auto">
          <a:xfrm>
            <a:off x="2209800" y="4794250"/>
            <a:ext cx="4140200" cy="457200"/>
          </a:xfrm>
          <a:prstGeom prst="rect">
            <a:avLst/>
          </a:prstGeom>
          <a:noFill/>
          <a:ln w="9525">
            <a:noFill/>
            <a:miter lim="800000"/>
            <a:headEnd/>
            <a:tailEnd/>
          </a:ln>
        </p:spPr>
        <p:txBody>
          <a:bodyPr wrap="none">
            <a:spAutoFit/>
          </a:bodyPr>
          <a:lstStyle/>
          <a:p>
            <a:r>
              <a:rPr lang="en-US" b="1" i="1" dirty="0" err="1">
                <a:solidFill>
                  <a:schemeClr val="accent4">
                    <a:lumMod val="50000"/>
                  </a:schemeClr>
                </a:solidFill>
              </a:rPr>
              <a:t>Morgen</a:t>
            </a:r>
            <a:r>
              <a:rPr lang="en-US" b="1" i="1" dirty="0">
                <a:solidFill>
                  <a:schemeClr val="accent4">
                    <a:lumMod val="50000"/>
                  </a:schemeClr>
                </a:solidFill>
              </a:rPr>
              <a:t> will </a:t>
            </a:r>
            <a:r>
              <a:rPr lang="en-US" b="1" i="1" dirty="0" err="1">
                <a:solidFill>
                  <a:schemeClr val="accent4">
                    <a:lumMod val="50000"/>
                  </a:schemeClr>
                </a:solidFill>
              </a:rPr>
              <a:t>ich</a:t>
            </a:r>
            <a:r>
              <a:rPr lang="en-US" b="1" i="1" dirty="0">
                <a:solidFill>
                  <a:schemeClr val="accent4">
                    <a:lumMod val="50000"/>
                  </a:schemeClr>
                </a:solidFill>
              </a:rPr>
              <a:t> in MIT</a:t>
            </a:r>
            <a:r>
              <a:rPr lang="en-US" dirty="0">
                <a:solidFill>
                  <a:schemeClr val="accent4">
                    <a:lumMod val="50000"/>
                  </a:schemeClr>
                </a:solidFill>
              </a:rPr>
              <a:t> … </a:t>
            </a:r>
          </a:p>
        </p:txBody>
      </p:sp>
      <p:grpSp>
        <p:nvGrpSpPr>
          <p:cNvPr id="2" name="Group 7"/>
          <p:cNvGrpSpPr>
            <a:grpSpLocks/>
          </p:cNvGrpSpPr>
          <p:nvPr/>
        </p:nvGrpSpPr>
        <p:grpSpPr bwMode="auto">
          <a:xfrm>
            <a:off x="5105400" y="4378325"/>
            <a:ext cx="3829050" cy="831850"/>
            <a:chOff x="3216" y="3604"/>
            <a:chExt cx="2412" cy="524"/>
          </a:xfrm>
        </p:grpSpPr>
        <p:sp>
          <p:nvSpPr>
            <p:cNvPr id="36872" name="Rectangle 8"/>
            <p:cNvSpPr>
              <a:spLocks noChangeArrowheads="1"/>
            </p:cNvSpPr>
            <p:nvPr/>
          </p:nvSpPr>
          <p:spPr bwMode="auto">
            <a:xfrm>
              <a:off x="3216" y="3888"/>
              <a:ext cx="432" cy="240"/>
            </a:xfrm>
            <a:prstGeom prst="rect">
              <a:avLst/>
            </a:prstGeom>
            <a:noFill/>
            <a:ln w="9525">
              <a:solidFill>
                <a:schemeClr val="tx1"/>
              </a:solidFill>
              <a:miter lim="800000"/>
              <a:headEnd/>
              <a:tailEnd/>
            </a:ln>
          </p:spPr>
          <p:txBody>
            <a:bodyPr wrap="none" anchor="ctr">
              <a:spAutoFit/>
            </a:bodyPr>
            <a:lstStyle/>
            <a:p>
              <a:endParaRPr lang="el-GR"/>
            </a:p>
          </p:txBody>
        </p:sp>
        <p:sp>
          <p:nvSpPr>
            <p:cNvPr id="36873" name="AutoShape 9"/>
            <p:cNvSpPr>
              <a:spLocks/>
            </p:cNvSpPr>
            <p:nvPr/>
          </p:nvSpPr>
          <p:spPr bwMode="auto">
            <a:xfrm>
              <a:off x="4176" y="3604"/>
              <a:ext cx="1452" cy="524"/>
            </a:xfrm>
            <a:prstGeom prst="borderCallout2">
              <a:avLst>
                <a:gd name="adj1" fmla="val 18750"/>
                <a:gd name="adj2" fmla="val -3083"/>
                <a:gd name="adj3" fmla="val 18750"/>
                <a:gd name="adj4" fmla="val -10218"/>
                <a:gd name="adj5" fmla="val 72917"/>
                <a:gd name="adj6" fmla="val -36056"/>
              </a:avLst>
            </a:prstGeom>
            <a:noFill/>
            <a:ln w="9525">
              <a:solidFill>
                <a:schemeClr val="tx1"/>
              </a:solidFill>
              <a:miter lim="800000"/>
              <a:headEnd/>
              <a:tailEnd/>
            </a:ln>
          </p:spPr>
          <p:txBody>
            <a:bodyPr wrap="none">
              <a:spAutoFit/>
            </a:bodyPr>
            <a:lstStyle/>
            <a:p>
              <a:pPr algn="ctr"/>
              <a:r>
                <a:rPr lang="en-US" dirty="0">
                  <a:solidFill>
                    <a:schemeClr val="accent4">
                      <a:lumMod val="50000"/>
                    </a:schemeClr>
                  </a:solidFill>
                </a:rPr>
                <a:t>Is this</a:t>
              </a:r>
            </a:p>
            <a:p>
              <a:pPr algn="ctr"/>
              <a:r>
                <a:rPr lang="en-US" dirty="0">
                  <a:solidFill>
                    <a:schemeClr val="accent4">
                      <a:lumMod val="50000"/>
                    </a:schemeClr>
                  </a:solidFill>
                </a:rPr>
                <a:t>German “</a:t>
              </a:r>
              <a:r>
                <a:rPr lang="en-US" dirty="0" err="1">
                  <a:solidFill>
                    <a:schemeClr val="accent4">
                      <a:lumMod val="50000"/>
                    </a:schemeClr>
                  </a:solidFill>
                </a:rPr>
                <a:t>mit</a:t>
              </a:r>
              <a:r>
                <a:rPr lang="en-US" dirty="0"/>
                <a:t>”?</a:t>
              </a:r>
            </a:p>
          </p:txBody>
        </p:sp>
      </p:grpSp>
      <p:sp>
        <p:nvSpPr>
          <p:cNvPr id="3687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2"/>
                </a:solidFill>
              </a:rPr>
              <a:t>Κεφ</a:t>
            </a:r>
            <a:r>
              <a:rPr lang="en-US" sz="1600" dirty="0">
                <a:solidFill>
                  <a:schemeClr val="tx2"/>
                </a:solidFill>
              </a:rPr>
              <a:t>. 2.2.3</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95536" y="136524"/>
            <a:ext cx="7886700" cy="1325563"/>
          </a:xfrm>
        </p:spPr>
        <p:txBody>
          <a:bodyPr/>
          <a:lstStyle/>
          <a:p>
            <a:pPr algn="ctr" eaLnBrk="1" hangingPunct="1"/>
            <a:r>
              <a:rPr lang="el-GR" dirty="0">
                <a:solidFill>
                  <a:schemeClr val="accent2">
                    <a:lumMod val="75000"/>
                  </a:schemeClr>
                </a:solidFill>
                <a:ea typeface="ＭＳ Ｐゴシック" pitchFamily="34" charset="-128"/>
              </a:rPr>
              <a:t>Θησαυροί (</a:t>
            </a:r>
            <a:r>
              <a:rPr lang="en-US" dirty="0">
                <a:solidFill>
                  <a:schemeClr val="accent2">
                    <a:lumMod val="75000"/>
                  </a:schemeClr>
                </a:solidFill>
                <a:ea typeface="ＭＳ Ｐゴシック" pitchFamily="34" charset="-128"/>
              </a:rPr>
              <a:t>Thesauri</a:t>
            </a:r>
            <a:r>
              <a:rPr lang="el-GR" dirty="0">
                <a:solidFill>
                  <a:schemeClr val="accent2">
                    <a:lumMod val="75000"/>
                  </a:schemeClr>
                </a:solidFill>
                <a:ea typeface="ＭＳ Ｐゴシック" pitchFamily="34" charset="-128"/>
              </a:rPr>
              <a:t>)</a:t>
            </a:r>
            <a:r>
              <a:rPr lang="en-US" dirty="0">
                <a:solidFill>
                  <a:schemeClr val="accent2">
                    <a:lumMod val="75000"/>
                  </a:schemeClr>
                </a:solidFill>
                <a:ea typeface="ＭＳ Ｐゴシック" pitchFamily="34" charset="-128"/>
              </a:rPr>
              <a:t> </a:t>
            </a:r>
            <a:r>
              <a:rPr lang="el-GR" dirty="0">
                <a:solidFill>
                  <a:schemeClr val="accent2">
                    <a:lumMod val="75000"/>
                  </a:schemeClr>
                </a:solidFill>
                <a:ea typeface="ＭＳ Ｐゴシック" pitchFamily="34" charset="-128"/>
              </a:rPr>
              <a:t>και</a:t>
            </a:r>
            <a:r>
              <a:rPr lang="en-US" dirty="0">
                <a:solidFill>
                  <a:schemeClr val="accent2">
                    <a:lumMod val="75000"/>
                  </a:schemeClr>
                </a:solidFill>
                <a:ea typeface="ＭＳ Ｐゴシック" pitchFamily="34" charset="-128"/>
              </a:rPr>
              <a:t> </a:t>
            </a:r>
            <a:r>
              <a:rPr lang="en-US" dirty="0" err="1">
                <a:solidFill>
                  <a:schemeClr val="accent2">
                    <a:lumMod val="75000"/>
                  </a:schemeClr>
                </a:solidFill>
                <a:ea typeface="ＭＳ Ｐゴシック" pitchFamily="34" charset="-128"/>
              </a:rPr>
              <a:t>soundex</a:t>
            </a:r>
            <a:endParaRPr lang="en-US" dirty="0">
              <a:solidFill>
                <a:schemeClr val="accent2">
                  <a:lumMod val="75000"/>
                </a:schemeClr>
              </a:solidFill>
              <a:ea typeface="ＭＳ Ｐゴシック" pitchFamily="34" charset="-128"/>
            </a:endParaRPr>
          </a:p>
        </p:txBody>
      </p:sp>
      <p:sp>
        <p:nvSpPr>
          <p:cNvPr id="40963" name="Rectangle 3"/>
          <p:cNvSpPr>
            <a:spLocks noGrp="1" noChangeArrowheads="1"/>
          </p:cNvSpPr>
          <p:nvPr>
            <p:ph idx="1"/>
          </p:nvPr>
        </p:nvSpPr>
        <p:spPr/>
        <p:txBody>
          <a:bodyPr/>
          <a:lstStyle/>
          <a:p>
            <a:pPr eaLnBrk="1" hangingPunct="1">
              <a:lnSpc>
                <a:spcPct val="90000"/>
              </a:lnSpc>
            </a:pPr>
            <a:r>
              <a:rPr lang="el-GR" dirty="0">
                <a:ea typeface="ＭＳ Ｐゴシック" pitchFamily="34" charset="-128"/>
              </a:rPr>
              <a:t>Πως χειριζόμαστε τα συνώνυμα και τα ομώνυμα;</a:t>
            </a:r>
            <a:endParaRPr lang="en-US" dirty="0">
              <a:ea typeface="ＭＳ Ｐゴシック" pitchFamily="34" charset="-128"/>
            </a:endParaRPr>
          </a:p>
          <a:p>
            <a:pPr lvl="1" eaLnBrk="1" hangingPunct="1">
              <a:lnSpc>
                <a:spcPct val="90000"/>
              </a:lnSpc>
            </a:pPr>
            <a:r>
              <a:rPr lang="el-GR" dirty="0">
                <a:ea typeface="ＭＳ Ｐゴシック" pitchFamily="34" charset="-128"/>
              </a:rPr>
              <a:t>Π</a:t>
            </a:r>
            <a:r>
              <a:rPr lang="en-US" dirty="0">
                <a:ea typeface="ＭＳ Ｐゴシック" pitchFamily="34" charset="-128"/>
              </a:rPr>
              <a:t>.</a:t>
            </a:r>
            <a:r>
              <a:rPr lang="el-GR" dirty="0">
                <a:ea typeface="ＭＳ Ｐゴシック" pitchFamily="34" charset="-128"/>
              </a:rPr>
              <a:t>χ</a:t>
            </a:r>
            <a:r>
              <a:rPr lang="en-US" dirty="0">
                <a:ea typeface="ＭＳ Ｐゴシック" pitchFamily="34" charset="-128"/>
              </a:rPr>
              <a:t>., </a:t>
            </a:r>
            <a:r>
              <a:rPr lang="el-GR" dirty="0">
                <a:ea typeface="ＭＳ Ｐゴシック" pitchFamily="34" charset="-128"/>
              </a:rPr>
              <a:t>κατασκευάζοντας </a:t>
            </a:r>
            <a:r>
              <a:rPr lang="el-GR" dirty="0">
                <a:solidFill>
                  <a:srgbClr val="336699"/>
                </a:solidFill>
                <a:ea typeface="ＭＳ Ｐゴシック" pitchFamily="34" charset="-128"/>
              </a:rPr>
              <a:t>λίστες ισοδυναμίας </a:t>
            </a:r>
            <a:r>
              <a:rPr lang="el-GR" dirty="0">
                <a:ea typeface="ＭＳ Ｐゴシック" pitchFamily="34" charset="-128"/>
              </a:rPr>
              <a:t>με το χέρι</a:t>
            </a:r>
          </a:p>
          <a:p>
            <a:pPr lvl="2" eaLnBrk="1" hangingPunct="1">
              <a:lnSpc>
                <a:spcPct val="90000"/>
              </a:lnSpc>
            </a:pPr>
            <a:r>
              <a:rPr lang="en-US" b="1" i="1" dirty="0">
                <a:ea typeface="ＭＳ Ｐゴシック" pitchFamily="34" charset="-128"/>
              </a:rPr>
              <a:t>car</a:t>
            </a:r>
            <a:r>
              <a:rPr lang="en-US" dirty="0">
                <a:ea typeface="ＭＳ Ｐゴシック" pitchFamily="34" charset="-128"/>
              </a:rPr>
              <a:t> = </a:t>
            </a:r>
            <a:r>
              <a:rPr lang="en-US" b="1" i="1" dirty="0">
                <a:ea typeface="ＭＳ Ｐゴシック" pitchFamily="34" charset="-128"/>
              </a:rPr>
              <a:t>automobile	 color</a:t>
            </a:r>
            <a:r>
              <a:rPr lang="en-US" dirty="0">
                <a:ea typeface="ＭＳ Ｐゴシック" pitchFamily="34" charset="-128"/>
              </a:rPr>
              <a:t> = </a:t>
            </a:r>
            <a:r>
              <a:rPr lang="en-US" b="1" i="1" dirty="0" err="1">
                <a:ea typeface="ＭＳ Ｐゴシック" pitchFamily="34" charset="-128"/>
              </a:rPr>
              <a:t>colour</a:t>
            </a:r>
            <a:endParaRPr lang="en-US" b="1" i="1" dirty="0">
              <a:ea typeface="ＭＳ Ｐゴシック" pitchFamily="34" charset="-128"/>
            </a:endParaRPr>
          </a:p>
          <a:p>
            <a:pPr lvl="1" eaLnBrk="1" hangingPunct="1">
              <a:lnSpc>
                <a:spcPct val="90000"/>
              </a:lnSpc>
            </a:pPr>
            <a:r>
              <a:rPr lang="el-GR" dirty="0">
                <a:ea typeface="ＭＳ Ｐゴシック" pitchFamily="34" charset="-128"/>
              </a:rPr>
              <a:t>Μπορούμε να το ξαναγράψουμε  (</a:t>
            </a:r>
            <a:r>
              <a:rPr lang="en-US" dirty="0">
                <a:ea typeface="ＭＳ Ｐゴシック" pitchFamily="34" charset="-128"/>
              </a:rPr>
              <a:t>rewrite</a:t>
            </a:r>
            <a:r>
              <a:rPr lang="el-GR" dirty="0">
                <a:ea typeface="ＭＳ Ｐゴシック" pitchFamily="34" charset="-128"/>
              </a:rPr>
              <a:t>) για να δημιουργήσουμε κλάσεις ισοδυναμίας όρων </a:t>
            </a:r>
            <a:r>
              <a:rPr lang="en-US" dirty="0">
                <a:ea typeface="ＭＳ Ｐゴシック" pitchFamily="34" charset="-128"/>
              </a:rPr>
              <a:t> </a:t>
            </a:r>
          </a:p>
          <a:p>
            <a:pPr lvl="2" eaLnBrk="1" hangingPunct="1">
              <a:lnSpc>
                <a:spcPct val="90000"/>
              </a:lnSpc>
            </a:pPr>
            <a:r>
              <a:rPr lang="el-GR" dirty="0">
                <a:ea typeface="ＭＳ Ｐゴシック" pitchFamily="34" charset="-128"/>
                <a:sym typeface="Symbol" pitchFamily="18" charset="2"/>
              </a:rPr>
              <a:t>Καταχωρούμε το έγγραφο στις λίστες καταχώρησης κάθε συνώνυμου (πχ έγγραφο που περιέχει το </a:t>
            </a:r>
            <a:r>
              <a:rPr lang="en-US" b="1" i="1" dirty="0">
                <a:ea typeface="ＭＳ Ｐゴシック" pitchFamily="34" charset="-128"/>
                <a:sym typeface="Symbol" pitchFamily="18" charset="2"/>
              </a:rPr>
              <a:t>car</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καταχωρείται και στο </a:t>
            </a:r>
            <a:r>
              <a:rPr lang="en-US" b="1" i="1" dirty="0">
                <a:ea typeface="ＭＳ Ｐゴシック" pitchFamily="34" charset="-128"/>
                <a:sym typeface="Symbol" pitchFamily="18" charset="2"/>
              </a:rPr>
              <a:t>automobile</a:t>
            </a:r>
            <a:r>
              <a:rPr lang="el-GR" b="1" i="1" dirty="0">
                <a:ea typeface="ＭＳ Ｐゴシック" pitchFamily="34" charset="-128"/>
                <a:sym typeface="Symbol" pitchFamily="18" charset="2"/>
              </a:rPr>
              <a:t> </a:t>
            </a:r>
            <a:r>
              <a:rPr lang="el-GR" dirty="0">
                <a:ea typeface="ＭＳ Ｐゴシック" pitchFamily="34" charset="-128"/>
                <a:sym typeface="Symbol" pitchFamily="18" charset="2"/>
              </a:rPr>
              <a:t>και το ανάποδο</a:t>
            </a:r>
            <a:r>
              <a:rPr lang="en-US" dirty="0">
                <a:ea typeface="ＭＳ Ｐゴシック" pitchFamily="34" charset="-128"/>
                <a:sym typeface="Symbol" pitchFamily="18" charset="2"/>
              </a:rPr>
              <a:t>)</a:t>
            </a:r>
          </a:p>
          <a:p>
            <a:pPr lvl="1" eaLnBrk="1" hangingPunct="1">
              <a:lnSpc>
                <a:spcPct val="90000"/>
              </a:lnSpc>
            </a:pPr>
            <a:r>
              <a:rPr lang="el-GR" dirty="0">
                <a:ea typeface="ＭＳ Ｐゴシック" pitchFamily="34" charset="-128"/>
              </a:rPr>
              <a:t>Ή να διευρύνουμε το ερώτημα </a:t>
            </a:r>
          </a:p>
          <a:p>
            <a:pPr lvl="2" eaLnBrk="1" hangingPunct="1">
              <a:lnSpc>
                <a:spcPct val="90000"/>
              </a:lnSpc>
            </a:pPr>
            <a:r>
              <a:rPr lang="el-GR" dirty="0">
                <a:ea typeface="ＭＳ Ｐゴシック" pitchFamily="34" charset="-128"/>
              </a:rPr>
              <a:t>Όταν το ερώτημα περιέχει </a:t>
            </a:r>
            <a:r>
              <a:rPr lang="en-US" b="1" i="1" dirty="0">
                <a:ea typeface="ＭＳ Ｐゴシック" pitchFamily="34" charset="-128"/>
              </a:rPr>
              <a:t>automobile</a:t>
            </a:r>
            <a:r>
              <a:rPr lang="en-US" dirty="0">
                <a:ea typeface="ＭＳ Ｐゴシック" pitchFamily="34" charset="-128"/>
              </a:rPr>
              <a:t>, </a:t>
            </a:r>
            <a:r>
              <a:rPr lang="el-GR" dirty="0">
                <a:ea typeface="ＭＳ Ｐゴシック" pitchFamily="34" charset="-128"/>
              </a:rPr>
              <a:t>ψάξε και για το </a:t>
            </a:r>
            <a:r>
              <a:rPr lang="en-US" b="1" i="1" dirty="0">
                <a:ea typeface="ＭＳ Ｐゴシック" pitchFamily="34" charset="-128"/>
              </a:rPr>
              <a:t>car</a:t>
            </a:r>
            <a:endParaRPr lang="en-US" dirty="0">
              <a:ea typeface="ＭＳ Ｐゴシック" pitchFamily="34" charset="-128"/>
            </a:endParaRPr>
          </a:p>
          <a:p>
            <a:pPr eaLnBrk="1" hangingPunct="1">
              <a:lnSpc>
                <a:spcPct val="90000"/>
              </a:lnSpc>
            </a:pPr>
            <a:r>
              <a:rPr lang="el-GR" dirty="0">
                <a:ea typeface="ＭＳ Ｐゴシック" pitchFamily="34" charset="-128"/>
              </a:rPr>
              <a:t>Τι γίνεται με τα ορθογραφικά λάθη (</a:t>
            </a:r>
            <a:r>
              <a:rPr lang="en-US" dirty="0">
                <a:ea typeface="ＭＳ Ｐゴシック" pitchFamily="34" charset="-128"/>
              </a:rPr>
              <a:t>spelling mistakes</a:t>
            </a:r>
            <a:r>
              <a:rPr lang="el-GR" dirty="0">
                <a:ea typeface="ＭＳ Ｐゴシック" pitchFamily="34" charset="-128"/>
              </a:rPr>
              <a:t>)</a:t>
            </a:r>
            <a:r>
              <a:rPr lang="en-US" dirty="0">
                <a:ea typeface="ＭＳ Ｐゴシック" pitchFamily="34" charset="-128"/>
              </a:rPr>
              <a:t>?</a:t>
            </a:r>
          </a:p>
          <a:p>
            <a:pPr lvl="1" eaLnBrk="1" hangingPunct="1">
              <a:lnSpc>
                <a:spcPct val="90000"/>
              </a:lnSpc>
            </a:pPr>
            <a:r>
              <a:rPr lang="el-GR" sz="1600" dirty="0">
                <a:ea typeface="ＭＳ Ｐゴシック" pitchFamily="34" charset="-128"/>
              </a:rPr>
              <a:t>Μια προσέγγιση είναι το </a:t>
            </a:r>
            <a:r>
              <a:rPr lang="en-US" sz="1600" dirty="0" err="1">
                <a:ea typeface="ＭＳ Ｐゴシック" pitchFamily="34" charset="-128"/>
              </a:rPr>
              <a:t>soundex</a:t>
            </a:r>
            <a:r>
              <a:rPr lang="en-US" sz="1600" dirty="0">
                <a:ea typeface="ＭＳ Ｐゴシック" pitchFamily="34" charset="-128"/>
              </a:rPr>
              <a:t>, </a:t>
            </a:r>
            <a:r>
              <a:rPr lang="el-GR" sz="1600" dirty="0">
                <a:ea typeface="ＭＳ Ｐゴシック" pitchFamily="34" charset="-128"/>
              </a:rPr>
              <a:t>που σχηματίζει κλάσεις ισοδυναμίας από λέξεις βασιζόμενες σε ακουστικούς </a:t>
            </a:r>
            <a:r>
              <a:rPr lang="el-GR" sz="1600" dirty="0" err="1">
                <a:ea typeface="ＭＳ Ｐゴシック" pitchFamily="34" charset="-128"/>
              </a:rPr>
              <a:t>ευριστικούς</a:t>
            </a:r>
            <a:r>
              <a:rPr lang="el-GR" sz="1600" dirty="0">
                <a:ea typeface="ＭＳ Ｐゴシック" pitchFamily="34" charset="-128"/>
              </a:rPr>
              <a:t> κανόνες (</a:t>
            </a:r>
            <a:r>
              <a:rPr lang="en-US" sz="1600" dirty="0">
                <a:ea typeface="ＭＳ Ｐゴシック" pitchFamily="34" charset="-128"/>
              </a:rPr>
              <a:t>phonetic heuristics</a:t>
            </a:r>
            <a:r>
              <a:rPr lang="el-GR" sz="1600" dirty="0">
                <a:ea typeface="ＭＳ Ｐゴシック" pitchFamily="34" charset="-128"/>
              </a:rPr>
              <a:t>)</a:t>
            </a:r>
          </a:p>
          <a:p>
            <a:pPr lvl="1" eaLnBrk="1" hangingPunct="1">
              <a:lnSpc>
                <a:spcPct val="90000"/>
              </a:lnSpc>
            </a:pPr>
            <a:endParaRPr lang="en-US" sz="1600" dirty="0">
              <a:ea typeface="ＭＳ Ｐゴシック" pitchFamily="34" charset="-128"/>
            </a:endParaRPr>
          </a:p>
          <a:p>
            <a:pPr marL="342900" lvl="1" indent="0" eaLnBrk="1" hangingPunct="1">
              <a:lnSpc>
                <a:spcPct val="90000"/>
              </a:lnSpc>
              <a:buNone/>
            </a:pPr>
            <a:r>
              <a:rPr lang="el-GR" sz="1600" dirty="0">
                <a:ea typeface="ＭＳ Ｐゴシック" pitchFamily="34" charset="-128"/>
              </a:rPr>
              <a:t>Θα τα δούμε στη συνέχεια</a:t>
            </a:r>
            <a:endParaRPr lang="en-US" sz="1600" dirty="0">
              <a:ea typeface="ＭＳ Ｐゴシック" pitchFamily="34" charset="-128"/>
            </a:endParaRPr>
          </a:p>
        </p:txBody>
      </p:sp>
      <p:sp>
        <p:nvSpPr>
          <p:cNvPr id="40964" name="Slide Number Placeholder 3"/>
          <p:cNvSpPr>
            <a:spLocks noGrp="1"/>
          </p:cNvSpPr>
          <p:nvPr>
            <p:ph type="sldNum" sz="quarter" idx="12"/>
          </p:nvPr>
        </p:nvSpPr>
        <p:spPr bwMode="auto">
          <a:noFill/>
          <a:ln>
            <a:miter lim="800000"/>
            <a:headEnd/>
            <a:tailEnd/>
          </a:ln>
        </p:spPr>
        <p:txBody>
          <a:bodyPr/>
          <a:lstStyle/>
          <a:p>
            <a:fld id="{CE43F869-6B1E-4928-AB5A-5A5680A5E262}" type="slidenum">
              <a:rPr lang="en-US"/>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Μετατροπή σε κεφαλαία/μικρά</a:t>
            </a:r>
            <a:endParaRPr lang="en-US" dirty="0">
              <a:solidFill>
                <a:schemeClr val="accent2">
                  <a:lumMod val="75000"/>
                </a:schemeClr>
              </a:solidFill>
              <a:ea typeface="ＭＳ Ｐゴシック" pitchFamily="34" charset="-128"/>
            </a:endParaRPr>
          </a:p>
        </p:txBody>
      </p:sp>
      <p:sp>
        <p:nvSpPr>
          <p:cNvPr id="37891" name="Rectangle 7"/>
          <p:cNvSpPr>
            <a:spLocks noGrp="1" noChangeArrowheads="1"/>
          </p:cNvSpPr>
          <p:nvPr>
            <p:ph idx="1"/>
          </p:nvPr>
        </p:nvSpPr>
        <p:spPr>
          <a:xfrm>
            <a:off x="457200" y="1600200"/>
            <a:ext cx="6172200" cy="4953000"/>
          </a:xfrm>
        </p:spPr>
        <p:txBody>
          <a:bodyPr/>
          <a:lstStyle/>
          <a:p>
            <a:pPr eaLnBrk="1" hangingPunct="1"/>
            <a:r>
              <a:rPr lang="el-GR" dirty="0">
                <a:ea typeface="ＭＳ Ｐゴシック" pitchFamily="34" charset="-128"/>
              </a:rPr>
              <a:t>Μετατροπή όλων των γραμμάτων σε μικρά  (</a:t>
            </a:r>
            <a:r>
              <a:rPr lang="en-US" dirty="0">
                <a:ea typeface="ＭＳ Ｐゴシック" pitchFamily="34" charset="-128"/>
              </a:rPr>
              <a:t>case folding)</a:t>
            </a:r>
            <a:endParaRPr lang="el-GR" dirty="0">
              <a:ea typeface="ＭＳ Ｐゴシック" pitchFamily="34" charset="-128"/>
            </a:endParaRPr>
          </a:p>
          <a:p>
            <a:pPr lvl="1" eaLnBrk="1" hangingPunct="1"/>
            <a:r>
              <a:rPr lang="el-GR" dirty="0">
                <a:ea typeface="ＭＳ Ｐゴシック" pitchFamily="34" charset="-128"/>
              </a:rPr>
              <a:t>εξαίρεση</a:t>
            </a:r>
            <a:r>
              <a:rPr lang="en-US" dirty="0">
                <a:ea typeface="ＭＳ Ｐゴシック" pitchFamily="34" charset="-128"/>
              </a:rPr>
              <a:t>: </a:t>
            </a:r>
            <a:r>
              <a:rPr lang="el-GR" dirty="0">
                <a:ea typeface="ＭＳ Ｐゴシック" pitchFamily="34" charset="-128"/>
              </a:rPr>
              <a:t>κεφαλαία στη μέση της πρότασης;</a:t>
            </a:r>
            <a:r>
              <a:rPr lang="en-US" dirty="0">
                <a:ea typeface="ＭＳ Ｐゴシック" pitchFamily="34" charset="-128"/>
              </a:rPr>
              <a:t> (</a:t>
            </a:r>
            <a:r>
              <a:rPr lang="en-US" dirty="0" err="1">
                <a:ea typeface="ＭＳ Ｐゴシック" pitchFamily="34" charset="-128"/>
              </a:rPr>
              <a:t>truefolding</a:t>
            </a:r>
            <a:r>
              <a:rPr lang="en-US" dirty="0">
                <a:ea typeface="ＭＳ Ｐゴシック" pitchFamily="34" charset="-128"/>
              </a:rPr>
              <a:t>)</a:t>
            </a:r>
          </a:p>
          <a:p>
            <a:pPr lvl="2" eaLnBrk="1" hangingPunct="1"/>
            <a:r>
              <a:rPr lang="en-US" sz="1600" dirty="0">
                <a:ea typeface="ＭＳ Ｐゴシック" pitchFamily="34" charset="-128"/>
              </a:rPr>
              <a:t>e.g., </a:t>
            </a:r>
            <a:r>
              <a:rPr lang="en-US" sz="1600" b="1" i="1" dirty="0">
                <a:ea typeface="ＭＳ Ｐゴシック" pitchFamily="34" charset="-128"/>
              </a:rPr>
              <a:t>General Motors</a:t>
            </a:r>
          </a:p>
          <a:p>
            <a:pPr lvl="2" eaLnBrk="1" hangingPunct="1"/>
            <a:r>
              <a:rPr lang="en-US" sz="1600" b="1" i="1" dirty="0">
                <a:ea typeface="ＭＳ Ｐゴシック" pitchFamily="34" charset="-128"/>
              </a:rPr>
              <a:t>Fed</a:t>
            </a:r>
            <a:r>
              <a:rPr lang="en-US" sz="1600" dirty="0">
                <a:ea typeface="ＭＳ Ｐゴシック" pitchFamily="34" charset="-128"/>
              </a:rPr>
              <a:t> vs. </a:t>
            </a:r>
            <a:r>
              <a:rPr lang="en-US" sz="1600" b="1" i="1" dirty="0">
                <a:ea typeface="ＭＳ Ｐゴシック" pitchFamily="34" charset="-128"/>
              </a:rPr>
              <a:t>fed</a:t>
            </a:r>
          </a:p>
          <a:p>
            <a:pPr lvl="2" eaLnBrk="1" hangingPunct="1"/>
            <a:r>
              <a:rPr lang="en-US" sz="1600" b="1" i="1" dirty="0">
                <a:ea typeface="ＭＳ Ｐゴシック" pitchFamily="34" charset="-128"/>
              </a:rPr>
              <a:t>Bush </a:t>
            </a:r>
            <a:r>
              <a:rPr lang="en-US" sz="1600" dirty="0">
                <a:ea typeface="ＭＳ Ｐゴシック" pitchFamily="34" charset="-128"/>
              </a:rPr>
              <a:t>vs</a:t>
            </a:r>
            <a:r>
              <a:rPr lang="en-US" sz="1600" b="1" i="1" dirty="0">
                <a:ea typeface="ＭＳ Ｐゴシック" pitchFamily="34" charset="-128"/>
              </a:rPr>
              <a:t>. bush</a:t>
            </a:r>
          </a:p>
          <a:p>
            <a:pPr lvl="1" eaLnBrk="1" hangingPunct="1"/>
            <a:r>
              <a:rPr lang="el-GR" sz="2000" dirty="0">
                <a:ea typeface="ＭＳ Ｐゴシック" pitchFamily="34" charset="-128"/>
              </a:rPr>
              <a:t>Πρακτικά μετατροπή όλων σε μικρά, αφού συχνά οι χρήστες χρησιμοποιούν μικρά ανεξάρτητα της «σωστής» χρήσης των κεφαλαίων </a:t>
            </a:r>
          </a:p>
          <a:p>
            <a:pPr lvl="1" eaLnBrk="1" hangingPunct="1"/>
            <a:r>
              <a:rPr lang="el-GR" sz="2000" dirty="0">
                <a:ea typeface="ＭＳ Ｐゴシック" pitchFamily="34" charset="-128"/>
              </a:rPr>
              <a:t>Παράδειγμα από τη </a:t>
            </a:r>
            <a:r>
              <a:rPr lang="en-US" sz="2000" dirty="0">
                <a:ea typeface="ＭＳ Ｐゴシック" pitchFamily="34" charset="-128"/>
              </a:rPr>
              <a:t>Google:</a:t>
            </a:r>
            <a:endParaRPr lang="el-GR" sz="2000" dirty="0">
              <a:ea typeface="ＭＳ Ｐゴシック" pitchFamily="34" charset="-128"/>
            </a:endParaRPr>
          </a:p>
          <a:p>
            <a:pPr marL="685800" lvl="2" indent="0">
              <a:buNone/>
            </a:pPr>
            <a:r>
              <a:rPr lang="el-GR" sz="1600" dirty="0">
                <a:ea typeface="ＭＳ Ｐゴシック" pitchFamily="34" charset="-128"/>
                <a:cs typeface="ＭＳ Ｐゴシック" pitchFamily="-65" charset="-128"/>
              </a:rPr>
              <a:t>Δοκιμάστε την ερώτηση</a:t>
            </a:r>
            <a:r>
              <a:rPr lang="en-US" sz="1600" dirty="0">
                <a:ea typeface="ＭＳ Ｐゴシック" pitchFamily="34" charset="-128"/>
                <a:cs typeface="ＭＳ Ｐゴシック" pitchFamily="-65" charset="-128"/>
              </a:rPr>
              <a:t> C.A.T.  </a:t>
            </a:r>
          </a:p>
          <a:p>
            <a:pPr marL="1085850" lvl="3" indent="-342900">
              <a:buClr>
                <a:srgbClr val="437085"/>
              </a:buClr>
            </a:pPr>
            <a:r>
              <a:rPr lang="en-US" sz="1450" dirty="0">
                <a:ea typeface="ＭＳ Ｐゴシック" pitchFamily="34" charset="-128"/>
                <a:cs typeface="ＭＳ Ｐゴシック" pitchFamily="-65" charset="-128"/>
              </a:rPr>
              <a:t>#1 </a:t>
            </a:r>
            <a:r>
              <a:rPr lang="el-GR" sz="1450" dirty="0">
                <a:ea typeface="ＭＳ Ｐゴシック" pitchFamily="34" charset="-128"/>
                <a:cs typeface="ＭＳ Ｐゴシック" pitchFamily="-65" charset="-128"/>
              </a:rPr>
              <a:t>αποτέλεσμα για </a:t>
            </a:r>
            <a:r>
              <a:rPr lang="en-US" sz="1450" dirty="0">
                <a:ea typeface="ＭＳ Ｐゴシック" pitchFamily="34" charset="-128"/>
                <a:cs typeface="ＭＳ Ｐゴシック" pitchFamily="-65" charset="-128"/>
              </a:rPr>
              <a:t>“cat</a:t>
            </a:r>
            <a:r>
              <a:rPr lang="en-US" sz="1450" dirty="0">
                <a:ea typeface="ＭＳ Ｐゴシック" pitchFamily="34" charset="-128"/>
              </a:rPr>
              <a:t>”</a:t>
            </a:r>
          </a:p>
          <a:p>
            <a:pPr lvl="1" eaLnBrk="1" hangingPunct="1"/>
            <a:endParaRPr lang="el-GR" sz="2000" dirty="0">
              <a:ea typeface="ＭＳ Ｐゴシック" pitchFamily="34" charset="-128"/>
            </a:endParaRPr>
          </a:p>
        </p:txBody>
      </p:sp>
      <p:sp>
        <p:nvSpPr>
          <p:cNvPr id="37895" name="Slide Number Placeholder 6"/>
          <p:cNvSpPr>
            <a:spLocks noGrp="1"/>
          </p:cNvSpPr>
          <p:nvPr>
            <p:ph type="sldNum" sz="quarter" idx="12"/>
          </p:nvPr>
        </p:nvSpPr>
        <p:spPr bwMode="auto">
          <a:noFill/>
          <a:ln>
            <a:miter lim="800000"/>
            <a:headEnd/>
            <a:tailEnd/>
          </a:ln>
        </p:spPr>
        <p:txBody>
          <a:bodyPr/>
          <a:lstStyle/>
          <a:p>
            <a:fld id="{BFE315A3-F15D-4EB7-9D07-A39BAFA7B6F1}" type="slidenum">
              <a:rPr lang="en-US"/>
              <a:pPr/>
              <a:t>44</a:t>
            </a:fld>
            <a:endParaRPr lang="en-US"/>
          </a:p>
        </p:txBody>
      </p:sp>
      <p:sp>
        <p:nvSpPr>
          <p:cNvPr id="3789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2"/>
                </a:solidFill>
              </a:rPr>
              <a:t>Κεφ</a:t>
            </a:r>
            <a:r>
              <a:rPr lang="en-US" sz="1600" dirty="0">
                <a:solidFill>
                  <a:schemeClr val="tx2"/>
                </a:solidFill>
              </a:rPr>
              <a:t>. 2.2.3</a:t>
            </a:r>
          </a:p>
        </p:txBody>
      </p:sp>
      <p:pic>
        <p:nvPicPr>
          <p:cNvPr id="37893" name="Picture 4"/>
          <p:cNvPicPr>
            <a:picLocks noChangeAspect="1"/>
          </p:cNvPicPr>
          <p:nvPr/>
        </p:nvPicPr>
        <p:blipFill>
          <a:blip r:embed="rId2" cstate="print"/>
          <a:srcRect/>
          <a:stretch>
            <a:fillRect/>
          </a:stretch>
        </p:blipFill>
        <p:spPr bwMode="auto">
          <a:xfrm>
            <a:off x="6621463" y="3738510"/>
            <a:ext cx="1982985" cy="2898828"/>
          </a:xfrm>
          <a:prstGeom prst="rect">
            <a:avLst/>
          </a:prstGeom>
          <a:noFill/>
          <a:ln w="9525">
            <a:noFill/>
            <a:miter lim="800000"/>
            <a:headEnd/>
            <a:tailEnd/>
          </a:ln>
        </p:spPr>
      </p:pic>
      <p:sp>
        <p:nvSpPr>
          <p:cNvPr id="37894" name="TextBox 5"/>
          <p:cNvSpPr txBox="1">
            <a:spLocks noChangeArrowheads="1"/>
          </p:cNvSpPr>
          <p:nvPr/>
        </p:nvSpPr>
        <p:spPr bwMode="auto">
          <a:xfrm>
            <a:off x="282575" y="5221288"/>
            <a:ext cx="184150" cy="461962"/>
          </a:xfrm>
          <a:prstGeom prst="rect">
            <a:avLst/>
          </a:prstGeom>
          <a:noFill/>
          <a:ln w="9525">
            <a:noFill/>
            <a:miter lim="800000"/>
            <a:headEnd/>
            <a:tailEnd/>
          </a:ln>
        </p:spPr>
        <p:txBody>
          <a:bodyPr wrap="none">
            <a:spAutoFit/>
          </a:bodyPr>
          <a:lstStyle/>
          <a:p>
            <a:endParaRPr lang="el-G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742066" y="392816"/>
            <a:ext cx="7886700" cy="1325563"/>
          </a:xfrm>
        </p:spPr>
        <p:txBody>
          <a:bodyPr/>
          <a:lstStyle/>
          <a:p>
            <a:pPr algn="ctr" eaLnBrk="1" hangingPunct="1"/>
            <a:r>
              <a:rPr lang="el-GR" dirty="0" err="1">
                <a:solidFill>
                  <a:schemeClr val="accent2">
                    <a:lumMod val="75000"/>
                  </a:schemeClr>
                </a:solidFill>
                <a:ea typeface="ＭＳ Ｐゴシック" pitchFamily="34" charset="-128"/>
              </a:rPr>
              <a:t>Λημματοποίηση</a:t>
            </a:r>
            <a:r>
              <a:rPr lang="el-GR" dirty="0">
                <a:solidFill>
                  <a:schemeClr val="accent2">
                    <a:lumMod val="75000"/>
                  </a:schemeClr>
                </a:solidFill>
                <a:ea typeface="ＭＳ Ｐゴシック" pitchFamily="34" charset="-128"/>
              </a:rPr>
              <a:t> και </a:t>
            </a:r>
            <a:r>
              <a:rPr lang="en-US" dirty="0">
                <a:solidFill>
                  <a:schemeClr val="accent2">
                    <a:lumMod val="75000"/>
                  </a:schemeClr>
                </a:solidFill>
                <a:ea typeface="ＭＳ Ｐゴシック" pitchFamily="34" charset="-128"/>
              </a:rPr>
              <a:t>Stemming</a:t>
            </a:r>
          </a:p>
        </p:txBody>
      </p:sp>
      <p:sp>
        <p:nvSpPr>
          <p:cNvPr id="41987" name="Rectangle 3"/>
          <p:cNvSpPr>
            <a:spLocks noGrp="1" noChangeArrowheads="1"/>
          </p:cNvSpPr>
          <p:nvPr>
            <p:ph idx="1"/>
          </p:nvPr>
        </p:nvSpPr>
        <p:spPr>
          <a:xfrm>
            <a:off x="395536" y="1988840"/>
            <a:ext cx="8229600" cy="1540768"/>
          </a:xfrm>
        </p:spPr>
        <p:txBody>
          <a:bodyPr>
            <a:noAutofit/>
          </a:bodyPr>
          <a:lstStyle/>
          <a:p>
            <a:pPr marL="0" indent="0">
              <a:buNone/>
            </a:pPr>
            <a:r>
              <a:rPr lang="el-GR" sz="2400" dirty="0">
                <a:ea typeface="ＭＳ Ｐゴシック" pitchFamily="34" charset="-128"/>
              </a:rPr>
              <a:t>Δύο διαφορετικές προσεγγίσεις: </a:t>
            </a:r>
            <a:r>
              <a:rPr lang="el-GR" sz="2400" dirty="0" err="1">
                <a:ea typeface="ＭＳ Ｐゴシック" pitchFamily="34" charset="-128"/>
              </a:rPr>
              <a:t>λημματοποίηση</a:t>
            </a:r>
            <a:r>
              <a:rPr lang="el-GR" sz="2400" dirty="0">
                <a:ea typeface="ＭＳ Ｐゴシック" pitchFamily="34" charset="-128"/>
              </a:rPr>
              <a:t> και </a:t>
            </a:r>
            <a:r>
              <a:rPr lang="en-US" sz="2400" dirty="0">
                <a:ea typeface="ＭＳ Ｐゴシック" pitchFamily="34" charset="-128"/>
              </a:rPr>
              <a:t>stemming</a:t>
            </a:r>
            <a:endParaRPr lang="el-GR" sz="2400" dirty="0">
              <a:ea typeface="ＭＳ Ｐゴシック" pitchFamily="34" charset="-128"/>
            </a:endParaRPr>
          </a:p>
          <a:p>
            <a:pPr marL="0" indent="0" eaLnBrk="1" hangingPunct="1">
              <a:buNone/>
            </a:pPr>
            <a:r>
              <a:rPr lang="el-GR" sz="2400" u="sng" dirty="0">
                <a:ea typeface="ＭＳ Ｐゴシック" pitchFamily="34" charset="-128"/>
              </a:rPr>
              <a:t>Πριν</a:t>
            </a:r>
            <a:r>
              <a:rPr lang="el-GR" sz="2400" dirty="0">
                <a:ea typeface="ＭＳ Ｐゴシック" pitchFamily="34" charset="-128"/>
              </a:rPr>
              <a:t> την εισαγωγή στο ευρετήριο</a:t>
            </a:r>
          </a:p>
          <a:p>
            <a:pPr marL="0" indent="0" eaLnBrk="1" hangingPunct="1">
              <a:buNone/>
            </a:pPr>
            <a:endParaRPr lang="en-US" sz="2400" dirty="0">
              <a:ea typeface="ＭＳ Ｐゴシック" pitchFamily="34" charset="-128"/>
            </a:endParaRPr>
          </a:p>
          <a:p>
            <a:pPr eaLnBrk="1" hangingPunct="1"/>
            <a:r>
              <a:rPr lang="el-GR" sz="2400" dirty="0">
                <a:ea typeface="ＭＳ Ｐゴシック" pitchFamily="34" charset="-128"/>
              </a:rPr>
              <a:t>Αναγωγή των όρων </a:t>
            </a:r>
            <a:r>
              <a:rPr lang="el-GR" sz="2400" i="1" dirty="0">
                <a:solidFill>
                  <a:schemeClr val="accent2">
                    <a:lumMod val="75000"/>
                  </a:schemeClr>
                </a:solidFill>
                <a:ea typeface="ＭＳ Ｐゴシック" pitchFamily="34" charset="-128"/>
              </a:rPr>
              <a:t>στις ρίζες του</a:t>
            </a:r>
            <a:r>
              <a:rPr lang="el-GR" sz="2400" dirty="0">
                <a:ea typeface="ＭＳ Ｐゴシック" pitchFamily="34" charset="-128"/>
              </a:rPr>
              <a:t> (</a:t>
            </a:r>
            <a:r>
              <a:rPr lang="el-GR" sz="2400" dirty="0" err="1">
                <a:ea typeface="ＭＳ Ｐゴシック" pitchFamily="34" charset="-128"/>
              </a:rPr>
              <a:t>λημματοποίση</a:t>
            </a:r>
            <a:r>
              <a:rPr lang="el-GR" sz="2400" dirty="0">
                <a:ea typeface="ＭＳ Ｐゴシック" pitchFamily="34" charset="-128"/>
              </a:rPr>
              <a:t>)</a:t>
            </a:r>
          </a:p>
          <a:p>
            <a:pPr eaLnBrk="1" hangingPunct="1"/>
            <a:endParaRPr lang="en-US" sz="2400" dirty="0">
              <a:ea typeface="ＭＳ Ｐゴシック" pitchFamily="34" charset="-128"/>
            </a:endParaRPr>
          </a:p>
          <a:p>
            <a:pPr eaLnBrk="1" hangingPunct="1"/>
            <a:r>
              <a:rPr lang="el-GR" sz="2400" i="1" dirty="0">
                <a:solidFill>
                  <a:schemeClr val="accent2">
                    <a:lumMod val="75000"/>
                  </a:schemeClr>
                </a:solidFill>
                <a:ea typeface="ＭＳ Ｐゴシック" pitchFamily="34" charset="-128"/>
              </a:rPr>
              <a:t>Περικοπή κλιτικών καταλήξεων </a:t>
            </a:r>
            <a:r>
              <a:rPr lang="el-GR" sz="2400" dirty="0">
                <a:ea typeface="ＭＳ Ｐゴシック" pitchFamily="34" charset="-128"/>
              </a:rPr>
              <a:t>και αναγωγή παράγωγων μορφών μιας λέξης σε κοινή βασική μορφή (</a:t>
            </a:r>
            <a:r>
              <a:rPr lang="en-US" sz="2400" dirty="0">
                <a:ea typeface="ＭＳ Ｐゴシック" pitchFamily="34" charset="-128"/>
              </a:rPr>
              <a:t>stemming)</a:t>
            </a:r>
          </a:p>
          <a:p>
            <a:pPr marL="0" indent="0" eaLnBrk="1" hangingPunct="1">
              <a:buNone/>
            </a:pPr>
            <a:endParaRPr lang="en-US" sz="2400" dirty="0">
              <a:ea typeface="ＭＳ Ｐゴシック" pitchFamily="34" charset="-128"/>
            </a:endParaRPr>
          </a:p>
        </p:txBody>
      </p:sp>
      <p:sp>
        <p:nvSpPr>
          <p:cNvPr id="41989" name="Slide Number Placeholder 4"/>
          <p:cNvSpPr>
            <a:spLocks noGrp="1"/>
          </p:cNvSpPr>
          <p:nvPr>
            <p:ph type="sldNum" sz="quarter" idx="12"/>
          </p:nvPr>
        </p:nvSpPr>
        <p:spPr bwMode="auto">
          <a:noFill/>
          <a:ln>
            <a:miter lim="800000"/>
            <a:headEnd/>
            <a:tailEnd/>
          </a:ln>
        </p:spPr>
        <p:txBody>
          <a:bodyPr/>
          <a:lstStyle/>
          <a:p>
            <a:fld id="{843B17F6-3A19-4B6D-A317-AA6857A7D040}" type="slidenum">
              <a:rPr lang="en-US"/>
              <a:pPr/>
              <a:t>45</a:t>
            </a:fld>
            <a:endParaRPr lang="en-US"/>
          </a:p>
        </p:txBody>
      </p:sp>
      <p:sp>
        <p:nvSpPr>
          <p:cNvPr id="4198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2.2.4</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lgn="ctr" eaLnBrk="1" hangingPunct="1"/>
            <a:r>
              <a:rPr lang="el-GR" dirty="0" err="1">
                <a:solidFill>
                  <a:schemeClr val="accent2">
                    <a:lumMod val="75000"/>
                  </a:schemeClr>
                </a:solidFill>
                <a:ea typeface="ＭＳ Ｐゴシック" pitchFamily="34" charset="-128"/>
              </a:rPr>
              <a:t>Λημματοποίηση</a:t>
            </a:r>
            <a:r>
              <a:rPr lang="el-GR" dirty="0">
                <a:solidFill>
                  <a:schemeClr val="accent2">
                    <a:lumMod val="75000"/>
                  </a:schemeClr>
                </a:solidFill>
                <a:ea typeface="ＭＳ Ｐゴシック" pitchFamily="34" charset="-128"/>
              </a:rPr>
              <a:t> (</a:t>
            </a:r>
            <a:r>
              <a:rPr lang="en-US" dirty="0">
                <a:solidFill>
                  <a:schemeClr val="accent2">
                    <a:lumMod val="75000"/>
                  </a:schemeClr>
                </a:solidFill>
                <a:ea typeface="ＭＳ Ｐゴシック" pitchFamily="34" charset="-128"/>
              </a:rPr>
              <a:t>Lemmatization</a:t>
            </a:r>
            <a:r>
              <a:rPr lang="el-GR" dirty="0">
                <a:solidFill>
                  <a:schemeClr val="accent2">
                    <a:lumMod val="75000"/>
                  </a:schemeClr>
                </a:solidFill>
                <a:ea typeface="ＭＳ Ｐゴシック" pitchFamily="34" charset="-128"/>
              </a:rPr>
              <a:t>)</a:t>
            </a:r>
            <a:endParaRPr lang="en-US" dirty="0">
              <a:solidFill>
                <a:schemeClr val="accent2">
                  <a:lumMod val="75000"/>
                </a:schemeClr>
              </a:solidFill>
              <a:ea typeface="ＭＳ Ｐゴシック" pitchFamily="34" charset="-128"/>
            </a:endParaRPr>
          </a:p>
        </p:txBody>
      </p:sp>
      <p:sp>
        <p:nvSpPr>
          <p:cNvPr id="41987" name="Rectangle 3"/>
          <p:cNvSpPr>
            <a:spLocks noGrp="1" noChangeArrowheads="1"/>
          </p:cNvSpPr>
          <p:nvPr>
            <p:ph idx="1"/>
          </p:nvPr>
        </p:nvSpPr>
        <p:spPr>
          <a:xfrm>
            <a:off x="467544" y="1556792"/>
            <a:ext cx="7886700" cy="4351338"/>
          </a:xfrm>
        </p:spPr>
        <p:txBody>
          <a:bodyPr/>
          <a:lstStyle/>
          <a:p>
            <a:pPr marL="0" indent="0" eaLnBrk="1" hangingPunct="1">
              <a:buNone/>
            </a:pPr>
            <a:endParaRPr lang="en-US" sz="2400" dirty="0">
              <a:ea typeface="ＭＳ Ｐゴシック" pitchFamily="34" charset="-128"/>
            </a:endParaRPr>
          </a:p>
          <a:p>
            <a:pPr eaLnBrk="1" hangingPunct="1"/>
            <a:r>
              <a:rPr lang="el-GR" sz="2000" dirty="0">
                <a:ea typeface="ＭＳ Ｐゴシック" pitchFamily="34" charset="-128"/>
              </a:rPr>
              <a:t>Π</a:t>
            </a:r>
            <a:r>
              <a:rPr lang="en-US" sz="2000" dirty="0">
                <a:ea typeface="ＭＳ Ｐゴシック" pitchFamily="34" charset="-128"/>
              </a:rPr>
              <a:t>.</a:t>
            </a:r>
            <a:r>
              <a:rPr lang="el-GR" sz="2000" dirty="0">
                <a:ea typeface="ＭＳ Ｐゴシック" pitchFamily="34" charset="-128"/>
              </a:rPr>
              <a:t>χ</a:t>
            </a:r>
            <a:r>
              <a:rPr lang="en-US" sz="2000" dirty="0">
                <a:ea typeface="ＭＳ Ｐゴシック" pitchFamily="34" charset="-128"/>
              </a:rPr>
              <a:t>.,</a:t>
            </a:r>
          </a:p>
          <a:p>
            <a:pPr lvl="1" eaLnBrk="1" hangingPunct="1">
              <a:spcBef>
                <a:spcPts val="500"/>
              </a:spcBef>
              <a:spcAft>
                <a:spcPts val="500"/>
              </a:spcAft>
            </a:pPr>
            <a:r>
              <a:rPr lang="en-US" sz="2000" i="1" dirty="0">
                <a:ea typeface="ＭＳ Ｐゴシック" pitchFamily="34" charset="-128"/>
              </a:rPr>
              <a:t>am, are,</a:t>
            </a:r>
            <a:r>
              <a:rPr lang="en-US" sz="2000" dirty="0">
                <a:ea typeface="ＭＳ Ｐゴシック" pitchFamily="34" charset="-128"/>
              </a:rPr>
              <a:t> </a:t>
            </a:r>
            <a:r>
              <a:rPr lang="en-US" sz="2000" i="1" dirty="0">
                <a:ea typeface="ＭＳ Ｐゴシック" pitchFamily="34" charset="-128"/>
              </a:rPr>
              <a:t>is </a:t>
            </a:r>
            <a:r>
              <a:rPr lang="en-US" sz="2000" dirty="0">
                <a:ea typeface="ＭＳ Ｐゴシック" pitchFamily="34" charset="-128"/>
                <a:sym typeface="Symbol" pitchFamily="18" charset="2"/>
              </a:rPr>
              <a:t></a:t>
            </a:r>
            <a:r>
              <a:rPr lang="en-US" sz="2000" dirty="0">
                <a:ea typeface="ＭＳ Ｐゴシック" pitchFamily="34" charset="-128"/>
              </a:rPr>
              <a:t> </a:t>
            </a:r>
            <a:r>
              <a:rPr lang="en-US" sz="2000" i="1" dirty="0">
                <a:ea typeface="ＭＳ Ｐゴシック" pitchFamily="34" charset="-128"/>
              </a:rPr>
              <a:t>be</a:t>
            </a:r>
            <a:endParaRPr lang="en-US" sz="2000" dirty="0">
              <a:ea typeface="ＭＳ Ｐゴシック" pitchFamily="34" charset="-128"/>
            </a:endParaRPr>
          </a:p>
          <a:p>
            <a:pPr lvl="1" eaLnBrk="1" hangingPunct="1">
              <a:spcBef>
                <a:spcPts val="500"/>
              </a:spcBef>
              <a:spcAft>
                <a:spcPts val="500"/>
              </a:spcAft>
            </a:pPr>
            <a:r>
              <a:rPr lang="en-US" sz="2000" i="1" dirty="0">
                <a:ea typeface="ＭＳ Ｐゴシック" pitchFamily="34" charset="-128"/>
              </a:rPr>
              <a:t>car, cars, car's</a:t>
            </a:r>
            <a:r>
              <a:rPr lang="en-US" sz="2000" dirty="0">
                <a:ea typeface="ＭＳ Ｐゴシック" pitchFamily="34" charset="-128"/>
              </a:rPr>
              <a:t>, </a:t>
            </a:r>
            <a:r>
              <a:rPr lang="en-US" sz="2000" i="1" dirty="0">
                <a:ea typeface="ＭＳ Ｐゴシック" pitchFamily="34" charset="-128"/>
              </a:rPr>
              <a:t>cars'</a:t>
            </a:r>
            <a:r>
              <a:rPr lang="en-US" sz="2000" dirty="0">
                <a:ea typeface="ＭＳ Ｐゴシック" pitchFamily="34" charset="-128"/>
              </a:rPr>
              <a:t> </a:t>
            </a:r>
            <a:r>
              <a:rPr lang="en-US" sz="2000" dirty="0">
                <a:ea typeface="ＭＳ Ｐゴシック" pitchFamily="34" charset="-128"/>
                <a:sym typeface="Symbol" pitchFamily="18" charset="2"/>
              </a:rPr>
              <a:t></a:t>
            </a:r>
            <a:r>
              <a:rPr lang="en-US" sz="2000" dirty="0">
                <a:ea typeface="ＭＳ Ｐゴシック" pitchFamily="34" charset="-128"/>
              </a:rPr>
              <a:t> </a:t>
            </a:r>
            <a:r>
              <a:rPr lang="en-US" sz="2000" i="1" dirty="0">
                <a:ea typeface="ＭＳ Ｐゴシック" pitchFamily="34" charset="-128"/>
              </a:rPr>
              <a:t>car</a:t>
            </a:r>
          </a:p>
          <a:p>
            <a:pPr eaLnBrk="1" hangingPunct="1">
              <a:spcBef>
                <a:spcPts val="500"/>
              </a:spcBef>
              <a:spcAft>
                <a:spcPts val="500"/>
              </a:spcAft>
            </a:pPr>
            <a:r>
              <a:rPr lang="en-US" sz="2000" i="1" dirty="0">
                <a:ea typeface="ＭＳ Ｐゴシック" pitchFamily="34" charset="-128"/>
              </a:rPr>
              <a:t>the boy's cars are different colors</a:t>
            </a:r>
            <a:r>
              <a:rPr lang="en-US" sz="2000" dirty="0">
                <a:ea typeface="ＭＳ Ｐゴシック" pitchFamily="34" charset="-128"/>
              </a:rPr>
              <a:t> </a:t>
            </a:r>
            <a:r>
              <a:rPr lang="en-US" sz="2000" dirty="0">
                <a:ea typeface="ＭＳ Ｐゴシック" pitchFamily="34" charset="-128"/>
                <a:sym typeface="Symbol" pitchFamily="18" charset="2"/>
              </a:rPr>
              <a:t></a:t>
            </a:r>
            <a:r>
              <a:rPr lang="en-US" sz="2000" dirty="0">
                <a:ea typeface="ＭＳ Ｐゴシック" pitchFamily="34" charset="-128"/>
              </a:rPr>
              <a:t> </a:t>
            </a:r>
            <a:r>
              <a:rPr lang="en-US" sz="2000" i="1" dirty="0">
                <a:ea typeface="ＭＳ Ｐゴシック" pitchFamily="34" charset="-128"/>
              </a:rPr>
              <a:t>the boy car be different color</a:t>
            </a:r>
            <a:endParaRPr lang="en-US" sz="3200" i="1" dirty="0">
              <a:ea typeface="ＭＳ Ｐゴシック" pitchFamily="34" charset="-128"/>
            </a:endParaRPr>
          </a:p>
          <a:p>
            <a:pPr eaLnBrk="1" hangingPunct="1">
              <a:spcBef>
                <a:spcPts val="500"/>
              </a:spcBef>
              <a:spcAft>
                <a:spcPts val="500"/>
              </a:spcAft>
            </a:pPr>
            <a:r>
              <a:rPr lang="el-GR" dirty="0">
                <a:ea typeface="ＭＳ Ｐゴシック" pitchFamily="34" charset="-128"/>
              </a:rPr>
              <a:t>Η </a:t>
            </a:r>
            <a:r>
              <a:rPr lang="el-GR" dirty="0" err="1">
                <a:solidFill>
                  <a:schemeClr val="accent2">
                    <a:lumMod val="75000"/>
                  </a:schemeClr>
                </a:solidFill>
                <a:ea typeface="ＭＳ Ｐゴシック" pitchFamily="34" charset="-128"/>
              </a:rPr>
              <a:t>λημματοποίηση</a:t>
            </a:r>
            <a:r>
              <a:rPr lang="el-GR" dirty="0">
                <a:ea typeface="ＭＳ Ｐゴシック" pitchFamily="34" charset="-128"/>
              </a:rPr>
              <a:t> προϋποθέτει «ορθή» αναγωγή που χρησιμοποιεί λεξιλόγιο και </a:t>
            </a:r>
            <a:r>
              <a:rPr lang="el-GR" i="1" dirty="0">
                <a:ea typeface="ＭＳ Ｐゴシック" pitchFamily="34" charset="-128"/>
              </a:rPr>
              <a:t>μορφολογική ανάλυση </a:t>
            </a:r>
            <a:r>
              <a:rPr lang="el-GR" dirty="0">
                <a:ea typeface="ＭＳ Ｐゴシック" pitchFamily="34" charset="-128"/>
              </a:rPr>
              <a:t>των λέξεων  και επιστρέφει τη βασική μορφή της λέξης, το λήμμα</a:t>
            </a:r>
            <a:endParaRPr lang="en-US" dirty="0">
              <a:ea typeface="ＭＳ Ｐゴシック" pitchFamily="34" charset="-128"/>
            </a:endParaRPr>
          </a:p>
          <a:p>
            <a:pPr eaLnBrk="1" hangingPunct="1">
              <a:spcBef>
                <a:spcPts val="500"/>
              </a:spcBef>
              <a:spcAft>
                <a:spcPts val="500"/>
              </a:spcAft>
            </a:pPr>
            <a:r>
              <a:rPr lang="en-US" sz="2400" dirty="0">
                <a:ea typeface="ＭＳ Ｐゴシック" pitchFamily="34" charset="-128"/>
              </a:rPr>
              <a:t>POS (part of speech)</a:t>
            </a:r>
          </a:p>
          <a:p>
            <a:pPr eaLnBrk="1" hangingPunct="1">
              <a:spcBef>
                <a:spcPts val="500"/>
              </a:spcBef>
              <a:spcAft>
                <a:spcPts val="500"/>
              </a:spcAft>
            </a:pPr>
            <a:endParaRPr lang="en-US" sz="2400" dirty="0">
              <a:ea typeface="ＭＳ Ｐゴシック" pitchFamily="34" charset="-128"/>
            </a:endParaRPr>
          </a:p>
          <a:p>
            <a:pPr marL="0" indent="0" eaLnBrk="1" hangingPunct="1">
              <a:spcBef>
                <a:spcPts val="500"/>
              </a:spcBef>
              <a:spcAft>
                <a:spcPts val="500"/>
              </a:spcAft>
              <a:buNone/>
            </a:pPr>
            <a:r>
              <a:rPr lang="en-US" sz="2400" dirty="0" err="1">
                <a:ea typeface="ＭＳ Ｐゴシック" pitchFamily="34" charset="-128"/>
              </a:rPr>
              <a:t>Lemmatizer</a:t>
            </a:r>
            <a:endParaRPr lang="el-GR" sz="2400" dirty="0">
              <a:ea typeface="ＭＳ Ｐゴシック" pitchFamily="34" charset="-128"/>
            </a:endParaRPr>
          </a:p>
        </p:txBody>
      </p:sp>
      <p:sp>
        <p:nvSpPr>
          <p:cNvPr id="41989" name="Slide Number Placeholder 4"/>
          <p:cNvSpPr>
            <a:spLocks noGrp="1"/>
          </p:cNvSpPr>
          <p:nvPr>
            <p:ph type="sldNum" sz="quarter" idx="12"/>
          </p:nvPr>
        </p:nvSpPr>
        <p:spPr bwMode="auto">
          <a:noFill/>
          <a:ln>
            <a:miter lim="800000"/>
            <a:headEnd/>
            <a:tailEnd/>
          </a:ln>
        </p:spPr>
        <p:txBody>
          <a:bodyPr/>
          <a:lstStyle/>
          <a:p>
            <a:fld id="{843B17F6-3A19-4B6D-A317-AA6857A7D040}" type="slidenum">
              <a:rPr lang="en-US"/>
              <a:pPr/>
              <a:t>46</a:t>
            </a:fld>
            <a:endParaRPr lang="en-US"/>
          </a:p>
        </p:txBody>
      </p:sp>
      <p:sp>
        <p:nvSpPr>
          <p:cNvPr id="4198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2.2.4</a:t>
            </a:r>
          </a:p>
        </p:txBody>
      </p:sp>
    </p:spTree>
    <p:extLst>
      <p:ext uri="{BB962C8B-B14F-4D97-AF65-F5344CB8AC3E}">
        <p14:creationId xmlns:p14="http://schemas.microsoft.com/office/powerpoint/2010/main" val="36386429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9637" y="182925"/>
            <a:ext cx="7886700" cy="1325563"/>
          </a:xfrm>
        </p:spPr>
        <p:txBody>
          <a:bodyPr/>
          <a:lstStyle/>
          <a:p>
            <a:pPr algn="ctr" eaLnBrk="1" hangingPunct="1"/>
            <a:r>
              <a:rPr lang="en-US" dirty="0">
                <a:solidFill>
                  <a:schemeClr val="accent2">
                    <a:lumMod val="75000"/>
                  </a:schemeClr>
                </a:solidFill>
                <a:ea typeface="ＭＳ Ｐゴシック" pitchFamily="34" charset="-128"/>
              </a:rPr>
              <a:t>Stemming</a:t>
            </a:r>
            <a:r>
              <a:rPr lang="el-GR" dirty="0">
                <a:solidFill>
                  <a:schemeClr val="accent2">
                    <a:lumMod val="75000"/>
                  </a:schemeClr>
                </a:solidFill>
                <a:ea typeface="ＭＳ Ｐゴシック" pitchFamily="34" charset="-128"/>
              </a:rPr>
              <a:t> (Περιστολή)</a:t>
            </a:r>
            <a:endParaRPr lang="en-US" dirty="0">
              <a:solidFill>
                <a:schemeClr val="accent2">
                  <a:lumMod val="75000"/>
                </a:schemeClr>
              </a:solidFill>
              <a:ea typeface="ＭＳ Ｐゴシック" pitchFamily="34" charset="-128"/>
            </a:endParaRPr>
          </a:p>
        </p:txBody>
      </p:sp>
      <p:sp>
        <p:nvSpPr>
          <p:cNvPr id="43011" name="Rectangle 3"/>
          <p:cNvSpPr>
            <a:spLocks noGrp="1" noChangeArrowheads="1"/>
          </p:cNvSpPr>
          <p:nvPr>
            <p:ph idx="1"/>
          </p:nvPr>
        </p:nvSpPr>
        <p:spPr>
          <a:xfrm>
            <a:off x="417276" y="1722075"/>
            <a:ext cx="8229600" cy="1490901"/>
          </a:xfrm>
        </p:spPr>
        <p:txBody>
          <a:bodyPr/>
          <a:lstStyle/>
          <a:p>
            <a:pPr eaLnBrk="1" hangingPunct="1"/>
            <a:r>
              <a:rPr lang="en-US" dirty="0">
                <a:ea typeface="ＭＳ Ｐゴシック" pitchFamily="34" charset="-128"/>
              </a:rPr>
              <a:t>“Stemming” </a:t>
            </a:r>
            <a:r>
              <a:rPr lang="el-GR" dirty="0">
                <a:ea typeface="ＭＳ Ｐゴシック" pitchFamily="34" charset="-128"/>
              </a:rPr>
              <a:t>υπονοεί ωμό κόψιμο των καταλήξεων </a:t>
            </a:r>
            <a:endParaRPr lang="en-US" dirty="0">
              <a:ea typeface="ＭＳ Ｐゴシック" pitchFamily="34" charset="-128"/>
            </a:endParaRPr>
          </a:p>
          <a:p>
            <a:pPr lvl="1" eaLnBrk="1" hangingPunct="1"/>
            <a:r>
              <a:rPr lang="el-GR" dirty="0">
                <a:ea typeface="ＭＳ Ｐゴシック" pitchFamily="34" charset="-128"/>
              </a:rPr>
              <a:t> εξαρτάται από τη γλώσσα</a:t>
            </a:r>
            <a:endParaRPr lang="en-US" dirty="0">
              <a:ea typeface="ＭＳ Ｐゴシック" pitchFamily="34" charset="-128"/>
            </a:endParaRPr>
          </a:p>
          <a:p>
            <a:pPr lvl="1" eaLnBrk="1" hangingPunct="1"/>
            <a:r>
              <a:rPr lang="el-GR" dirty="0">
                <a:ea typeface="ＭＳ Ｐゴシック" pitchFamily="34" charset="-128"/>
              </a:rPr>
              <a:t>π</a:t>
            </a:r>
            <a:r>
              <a:rPr lang="en-US" dirty="0">
                <a:ea typeface="ＭＳ Ｐゴシック" pitchFamily="34" charset="-128"/>
              </a:rPr>
              <a:t>.</a:t>
            </a:r>
            <a:r>
              <a:rPr lang="el-GR" dirty="0">
                <a:ea typeface="ＭＳ Ｐゴシック" pitchFamily="34" charset="-128"/>
              </a:rPr>
              <a:t>χ</a:t>
            </a:r>
            <a:r>
              <a:rPr lang="en-US" dirty="0">
                <a:ea typeface="ＭＳ Ｐゴシック" pitchFamily="34" charset="-128"/>
              </a:rPr>
              <a:t>., </a:t>
            </a:r>
            <a:r>
              <a:rPr lang="en-US" b="1" i="1" dirty="0">
                <a:ea typeface="ＭＳ Ｐゴシック" pitchFamily="34" charset="-128"/>
              </a:rPr>
              <a:t>automate(s), automatic, automation</a:t>
            </a:r>
            <a:r>
              <a:rPr lang="en-US" dirty="0">
                <a:ea typeface="ＭＳ Ｐゴシック" pitchFamily="34" charset="-128"/>
              </a:rPr>
              <a:t> </a:t>
            </a:r>
            <a:r>
              <a:rPr lang="el-GR" dirty="0">
                <a:ea typeface="ＭＳ Ｐゴシック" pitchFamily="34" charset="-128"/>
              </a:rPr>
              <a:t>όλα ανάγονται στο </a:t>
            </a:r>
            <a:r>
              <a:rPr lang="en-US" b="1" i="1" dirty="0">
                <a:ea typeface="ＭＳ Ｐゴシック" pitchFamily="34" charset="-128"/>
              </a:rPr>
              <a:t>automat</a:t>
            </a:r>
            <a:r>
              <a:rPr lang="en-US" dirty="0">
                <a:ea typeface="ＭＳ Ｐゴシック" pitchFamily="34" charset="-128"/>
              </a:rPr>
              <a:t>.</a:t>
            </a:r>
          </a:p>
        </p:txBody>
      </p:sp>
      <p:sp>
        <p:nvSpPr>
          <p:cNvPr id="43017" name="Slide Number Placeholder 8"/>
          <p:cNvSpPr>
            <a:spLocks noGrp="1"/>
          </p:cNvSpPr>
          <p:nvPr>
            <p:ph type="sldNum" sz="quarter" idx="12"/>
          </p:nvPr>
        </p:nvSpPr>
        <p:spPr bwMode="auto">
          <a:noFill/>
          <a:ln>
            <a:miter lim="800000"/>
            <a:headEnd/>
            <a:tailEnd/>
          </a:ln>
        </p:spPr>
        <p:txBody>
          <a:bodyPr/>
          <a:lstStyle/>
          <a:p>
            <a:fld id="{634EA94B-AEB8-49E1-AF06-58D3791A80B6}" type="slidenum">
              <a:rPr lang="en-US"/>
              <a:pPr/>
              <a:t>47</a:t>
            </a:fld>
            <a:endParaRPr lang="en-US"/>
          </a:p>
        </p:txBody>
      </p:sp>
      <p:sp>
        <p:nvSpPr>
          <p:cNvPr id="43013" name="Rectangle 5"/>
          <p:cNvSpPr>
            <a:spLocks noChangeArrowheads="1"/>
          </p:cNvSpPr>
          <p:nvPr/>
        </p:nvSpPr>
        <p:spPr bwMode="auto">
          <a:xfrm>
            <a:off x="251520" y="3836090"/>
            <a:ext cx="4086225" cy="1562100"/>
          </a:xfrm>
          <a:prstGeom prst="rect">
            <a:avLst/>
          </a:prstGeom>
          <a:solidFill>
            <a:schemeClr val="accent1">
              <a:alpha val="50195"/>
            </a:schemeClr>
          </a:solidFill>
          <a:ln w="9525">
            <a:solidFill>
              <a:schemeClr val="tx1"/>
            </a:solidFill>
            <a:miter lim="800000"/>
            <a:headEnd/>
            <a:tailEnd/>
          </a:ln>
        </p:spPr>
        <p:txBody>
          <a:bodyPr wrap="none" anchor="ctr">
            <a:spAutoFit/>
          </a:bodyPr>
          <a:lstStyle/>
          <a:p>
            <a:r>
              <a:rPr lang="en-US" b="1" i="1">
                <a:latin typeface="Arial" pitchFamily="34" charset="0"/>
              </a:rPr>
              <a:t>for example compressed </a:t>
            </a:r>
          </a:p>
          <a:p>
            <a:r>
              <a:rPr lang="en-US" b="1" i="1">
                <a:latin typeface="Arial" pitchFamily="34" charset="0"/>
              </a:rPr>
              <a:t>and compression are both </a:t>
            </a:r>
          </a:p>
          <a:p>
            <a:r>
              <a:rPr lang="en-US" b="1" i="1">
                <a:latin typeface="Arial" pitchFamily="34" charset="0"/>
              </a:rPr>
              <a:t>accepted as equivalent to </a:t>
            </a:r>
          </a:p>
          <a:p>
            <a:r>
              <a:rPr lang="en-US" b="1" i="1">
                <a:latin typeface="Arial" pitchFamily="34" charset="0"/>
              </a:rPr>
              <a:t>compress</a:t>
            </a:r>
            <a:r>
              <a:rPr lang="en-US">
                <a:latin typeface="Arial" pitchFamily="34" charset="0"/>
              </a:rPr>
              <a:t>.</a:t>
            </a:r>
          </a:p>
        </p:txBody>
      </p:sp>
      <p:sp>
        <p:nvSpPr>
          <p:cNvPr id="43014" name="Rectangle 6"/>
          <p:cNvSpPr>
            <a:spLocks noChangeArrowheads="1"/>
          </p:cNvSpPr>
          <p:nvPr/>
        </p:nvSpPr>
        <p:spPr bwMode="auto">
          <a:xfrm>
            <a:off x="5081550" y="3778940"/>
            <a:ext cx="3609975" cy="1676400"/>
          </a:xfrm>
          <a:prstGeom prst="rect">
            <a:avLst/>
          </a:prstGeom>
          <a:solidFill>
            <a:schemeClr val="accent1">
              <a:alpha val="50195"/>
            </a:schemeClr>
          </a:solidFill>
          <a:ln w="9525">
            <a:solidFill>
              <a:schemeClr val="tx1"/>
            </a:solidFill>
            <a:miter lim="800000"/>
            <a:headEnd/>
            <a:tailEnd/>
          </a:ln>
        </p:spPr>
        <p:txBody>
          <a:bodyPr wrap="none"/>
          <a:lstStyle/>
          <a:p>
            <a:r>
              <a:rPr lang="en-US" dirty="0">
                <a:latin typeface="Arial" pitchFamily="34" charset="0"/>
              </a:rPr>
              <a:t>for </a:t>
            </a:r>
            <a:r>
              <a:rPr lang="en-US" dirty="0" err="1">
                <a:latin typeface="Arial" pitchFamily="34" charset="0"/>
              </a:rPr>
              <a:t>exampl</a:t>
            </a:r>
            <a:r>
              <a:rPr lang="en-US" dirty="0">
                <a:latin typeface="Arial" pitchFamily="34" charset="0"/>
              </a:rPr>
              <a:t> compress and</a:t>
            </a:r>
          </a:p>
          <a:p>
            <a:r>
              <a:rPr lang="en-US" dirty="0">
                <a:latin typeface="Arial" pitchFamily="34" charset="0"/>
              </a:rPr>
              <a:t>compress </a:t>
            </a:r>
            <a:r>
              <a:rPr lang="en-US" dirty="0" err="1">
                <a:latin typeface="Arial" pitchFamily="34" charset="0"/>
              </a:rPr>
              <a:t>ar</a:t>
            </a:r>
            <a:r>
              <a:rPr lang="en-US" dirty="0">
                <a:latin typeface="Arial" pitchFamily="34" charset="0"/>
              </a:rPr>
              <a:t> both accept</a:t>
            </a:r>
          </a:p>
          <a:p>
            <a:r>
              <a:rPr lang="en-US" dirty="0">
                <a:latin typeface="Arial" pitchFamily="34" charset="0"/>
              </a:rPr>
              <a:t>as </a:t>
            </a:r>
            <a:r>
              <a:rPr lang="en-US" dirty="0" err="1">
                <a:latin typeface="Arial" pitchFamily="34" charset="0"/>
              </a:rPr>
              <a:t>equival</a:t>
            </a:r>
            <a:r>
              <a:rPr lang="en-US" dirty="0">
                <a:latin typeface="Arial" pitchFamily="34" charset="0"/>
              </a:rPr>
              <a:t> to compress</a:t>
            </a:r>
          </a:p>
        </p:txBody>
      </p:sp>
      <p:sp>
        <p:nvSpPr>
          <p:cNvPr id="43015" name="AutoShape 7"/>
          <p:cNvSpPr>
            <a:spLocks noChangeArrowheads="1"/>
          </p:cNvSpPr>
          <p:nvPr/>
        </p:nvSpPr>
        <p:spPr bwMode="auto">
          <a:xfrm>
            <a:off x="4572000" y="4600575"/>
            <a:ext cx="304800" cy="485775"/>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el-GR"/>
          </a:p>
        </p:txBody>
      </p:sp>
      <p:sp>
        <p:nvSpPr>
          <p:cNvPr id="430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2.2.4</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Ο αλγόριθμος του </a:t>
            </a:r>
            <a:r>
              <a:rPr lang="en-US" dirty="0">
                <a:solidFill>
                  <a:schemeClr val="accent2">
                    <a:lumMod val="75000"/>
                  </a:schemeClr>
                </a:solidFill>
                <a:ea typeface="ＭＳ Ｐゴシック" pitchFamily="34" charset="-128"/>
              </a:rPr>
              <a:t>Porter</a:t>
            </a:r>
          </a:p>
        </p:txBody>
      </p:sp>
      <p:sp>
        <p:nvSpPr>
          <p:cNvPr id="44035" name="Rectangle 3"/>
          <p:cNvSpPr>
            <a:spLocks noGrp="1" noChangeArrowheads="1"/>
          </p:cNvSpPr>
          <p:nvPr>
            <p:ph idx="1"/>
          </p:nvPr>
        </p:nvSpPr>
        <p:spPr/>
        <p:txBody>
          <a:bodyPr/>
          <a:lstStyle/>
          <a:p>
            <a:pPr eaLnBrk="1" hangingPunct="1"/>
            <a:r>
              <a:rPr lang="el-GR" dirty="0">
                <a:ea typeface="ＭＳ Ｐゴシック" pitchFamily="34" charset="-128"/>
              </a:rPr>
              <a:t>Ο πιο διαδεδομένος αλγόριθμος </a:t>
            </a:r>
            <a:r>
              <a:rPr lang="en-US" dirty="0">
                <a:ea typeface="ＭＳ Ｐゴシック" pitchFamily="34" charset="-128"/>
              </a:rPr>
              <a:t>stemming </a:t>
            </a:r>
            <a:r>
              <a:rPr lang="el-GR" dirty="0">
                <a:ea typeface="ＭＳ Ｐゴシック" pitchFamily="34" charset="-128"/>
              </a:rPr>
              <a:t>για τα Αγγλικά</a:t>
            </a:r>
            <a:endParaRPr lang="en-US" dirty="0">
              <a:ea typeface="ＭＳ Ｐゴシック" pitchFamily="34" charset="-128"/>
            </a:endParaRPr>
          </a:p>
          <a:p>
            <a:pPr lvl="1" eaLnBrk="1" hangingPunct="1"/>
            <a:r>
              <a:rPr lang="el-GR" dirty="0">
                <a:ea typeface="ＭＳ Ｐゴシック" pitchFamily="34" charset="-128"/>
              </a:rPr>
              <a:t>Τα αποτελέσματα δείχνουν ότι είναι τουλάχιστον τόσο καλός όσο οι άλλες επιλογές</a:t>
            </a:r>
            <a:endParaRPr lang="en-US" dirty="0">
              <a:ea typeface="ＭＳ Ｐゴシック" pitchFamily="34" charset="-128"/>
            </a:endParaRPr>
          </a:p>
          <a:p>
            <a:pPr eaLnBrk="1" hangingPunct="1"/>
            <a:r>
              <a:rPr lang="el-GR" dirty="0">
                <a:ea typeface="ＭＳ Ｐゴシック" pitchFamily="34" charset="-128"/>
              </a:rPr>
              <a:t>Συμβάσεις</a:t>
            </a:r>
            <a:r>
              <a:rPr lang="en-US" dirty="0">
                <a:ea typeface="ＭＳ Ｐゴシック" pitchFamily="34" charset="-128"/>
              </a:rPr>
              <a:t> + 5 </a:t>
            </a:r>
            <a:r>
              <a:rPr lang="el-GR" dirty="0">
                <a:ea typeface="ＭＳ Ｐゴシック" pitchFamily="34" charset="-128"/>
              </a:rPr>
              <a:t>φάσεις περικοπών </a:t>
            </a:r>
            <a:endParaRPr lang="en-US" dirty="0">
              <a:ea typeface="ＭＳ Ｐゴシック" pitchFamily="34" charset="-128"/>
            </a:endParaRPr>
          </a:p>
          <a:p>
            <a:pPr lvl="1" eaLnBrk="1" hangingPunct="1"/>
            <a:r>
              <a:rPr lang="el-GR" dirty="0">
                <a:ea typeface="ＭＳ Ｐゴシック" pitchFamily="34" charset="-128"/>
              </a:rPr>
              <a:t>Οι φάσεις εφαρμόζονται διαδοχικά</a:t>
            </a:r>
            <a:endParaRPr lang="en-US" dirty="0">
              <a:ea typeface="ＭＳ Ｐゴシック" pitchFamily="34" charset="-128"/>
            </a:endParaRPr>
          </a:p>
          <a:p>
            <a:pPr lvl="1" eaLnBrk="1" hangingPunct="1"/>
            <a:r>
              <a:rPr lang="el-GR" dirty="0">
                <a:ea typeface="ＭＳ Ｐゴシック" pitchFamily="34" charset="-128"/>
              </a:rPr>
              <a:t>Κάθε φάση αποτελείται από ένα σύνολο κανόνων </a:t>
            </a:r>
          </a:p>
          <a:p>
            <a:pPr lvl="1" eaLnBrk="1" hangingPunct="1"/>
            <a:endParaRPr lang="el-GR" sz="800" dirty="0">
              <a:ea typeface="ＭＳ Ｐゴシック" pitchFamily="34" charset="-128"/>
            </a:endParaRPr>
          </a:p>
          <a:p>
            <a:pPr lvl="1" eaLnBrk="1" hangingPunct="1"/>
            <a:r>
              <a:rPr lang="el-GR" dirty="0">
                <a:ea typeface="ＭＳ Ｐゴシック" pitchFamily="34" charset="-128"/>
              </a:rPr>
              <a:t>Παράδειγμα σύμβασης</a:t>
            </a:r>
            <a:r>
              <a:rPr lang="en-US" dirty="0">
                <a:ea typeface="ＭＳ Ｐゴシック" pitchFamily="34" charset="-128"/>
              </a:rPr>
              <a:t>:</a:t>
            </a:r>
            <a:r>
              <a:rPr lang="el-GR" dirty="0">
                <a:ea typeface="ＭＳ Ｐゴシック" pitchFamily="34" charset="-128"/>
              </a:rPr>
              <a:t> Επιλογή εκείνου του κανόνα από κάθε ομάδα που μπορεί να εφαρμοστεί στο μεγαλύτερο επίθεμα</a:t>
            </a:r>
            <a:r>
              <a:rPr lang="en-US" i="1" dirty="0">
                <a:ea typeface="ＭＳ Ｐゴシック" pitchFamily="34" charset="-128"/>
              </a:rPr>
              <a:t>.</a:t>
            </a:r>
          </a:p>
          <a:p>
            <a:pPr eaLnBrk="1" hangingPunct="1"/>
            <a:endParaRPr lang="en-US" dirty="0">
              <a:ea typeface="ＭＳ Ｐゴシック" pitchFamily="34" charset="-128"/>
            </a:endParaRPr>
          </a:p>
        </p:txBody>
      </p:sp>
      <p:sp>
        <p:nvSpPr>
          <p:cNvPr id="44037" name="Slide Number Placeholder 4"/>
          <p:cNvSpPr>
            <a:spLocks noGrp="1"/>
          </p:cNvSpPr>
          <p:nvPr>
            <p:ph type="sldNum" sz="quarter" idx="12"/>
          </p:nvPr>
        </p:nvSpPr>
        <p:spPr bwMode="auto">
          <a:noFill/>
          <a:ln>
            <a:miter lim="800000"/>
            <a:headEnd/>
            <a:tailEnd/>
          </a:ln>
        </p:spPr>
        <p:txBody>
          <a:bodyPr/>
          <a:lstStyle/>
          <a:p>
            <a:fld id="{EA4A16CF-0499-4C1A-A39F-C1EB14460FE9}" type="slidenum">
              <a:rPr lang="en-US"/>
              <a:pPr/>
              <a:t>48</a:t>
            </a:fld>
            <a:endParaRPr lang="en-US"/>
          </a:p>
        </p:txBody>
      </p:sp>
      <p:sp>
        <p:nvSpPr>
          <p:cNvPr id="440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2.2.4</a:t>
            </a:r>
          </a:p>
        </p:txBody>
      </p:sp>
      <p:sp>
        <p:nvSpPr>
          <p:cNvPr id="6" name="TextBox 5"/>
          <p:cNvSpPr txBox="1"/>
          <p:nvPr/>
        </p:nvSpPr>
        <p:spPr>
          <a:xfrm>
            <a:off x="539552" y="5543611"/>
            <a:ext cx="7488832" cy="461665"/>
          </a:xfrm>
          <a:prstGeom prst="rect">
            <a:avLst/>
          </a:prstGeom>
          <a:noFill/>
        </p:spPr>
        <p:txBody>
          <a:bodyPr wrap="square" rtlCol="0">
            <a:spAutoFit/>
          </a:bodyPr>
          <a:lstStyle/>
          <a:p>
            <a:r>
              <a:rPr lang="en-US" dirty="0">
                <a:solidFill>
                  <a:schemeClr val="accent6">
                    <a:lumMod val="50000"/>
                  </a:schemeClr>
                </a:solidFill>
              </a:rPr>
              <a:t>www.tartarus.org/~martin/PorterStemmer</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l-GR" dirty="0">
                <a:solidFill>
                  <a:schemeClr val="accent2">
                    <a:lumMod val="75000"/>
                  </a:schemeClr>
                </a:solidFill>
                <a:ea typeface="ＭＳ Ｐゴシック" pitchFamily="34" charset="-128"/>
              </a:rPr>
              <a:t>Χαρακτηριστικοί κανόνες του </a:t>
            </a:r>
            <a:r>
              <a:rPr lang="en-US" dirty="0">
                <a:solidFill>
                  <a:schemeClr val="accent2">
                    <a:lumMod val="75000"/>
                  </a:schemeClr>
                </a:solidFill>
                <a:ea typeface="ＭＳ Ｐゴシック" pitchFamily="34" charset="-128"/>
              </a:rPr>
              <a:t>Porter</a:t>
            </a:r>
          </a:p>
        </p:txBody>
      </p:sp>
      <p:sp>
        <p:nvSpPr>
          <p:cNvPr id="45059" name="Rectangle 3"/>
          <p:cNvSpPr>
            <a:spLocks noGrp="1" noChangeArrowheads="1"/>
          </p:cNvSpPr>
          <p:nvPr>
            <p:ph idx="1"/>
          </p:nvPr>
        </p:nvSpPr>
        <p:spPr>
          <a:xfrm>
            <a:off x="457200" y="1600200"/>
            <a:ext cx="8360564" cy="4349080"/>
          </a:xfrm>
        </p:spPr>
        <p:txBody>
          <a:bodyPr>
            <a:normAutofit fontScale="92500" lnSpcReduction="20000"/>
          </a:bodyPr>
          <a:lstStyle/>
          <a:p>
            <a:pPr marL="0" indent="0" eaLnBrk="1" hangingPunct="1">
              <a:buNone/>
            </a:pPr>
            <a:r>
              <a:rPr lang="el-GR" sz="2400" i="1" dirty="0">
                <a:ea typeface="ＭＳ Ｐゴシック" pitchFamily="34" charset="-128"/>
              </a:rPr>
              <a:t>Ομάδα κανόνων της πρώτης φάσης:</a:t>
            </a:r>
          </a:p>
          <a:p>
            <a:pPr eaLnBrk="1" hangingPunct="1"/>
            <a:r>
              <a:rPr lang="en-US" sz="2000" i="1" dirty="0" err="1">
                <a:ea typeface="ＭＳ Ｐゴシック" pitchFamily="34" charset="-128"/>
              </a:rPr>
              <a:t>sses</a:t>
            </a:r>
            <a:r>
              <a:rPr lang="en-US" sz="2000" dirty="0">
                <a:ea typeface="ＭＳ Ｐゴシック" pitchFamily="34" charset="-128"/>
              </a:rPr>
              <a:t> </a:t>
            </a:r>
            <a:r>
              <a:rPr lang="en-US" sz="2000" dirty="0">
                <a:ea typeface="ＭＳ Ｐゴシック" pitchFamily="34" charset="-128"/>
                <a:sym typeface="Symbol" pitchFamily="18" charset="2"/>
              </a:rPr>
              <a:t> </a:t>
            </a:r>
            <a:r>
              <a:rPr lang="en-US" sz="2000" i="1" dirty="0" err="1">
                <a:ea typeface="ＭＳ Ｐゴシック" pitchFamily="34" charset="-128"/>
                <a:sym typeface="Symbol" pitchFamily="18" charset="2"/>
              </a:rPr>
              <a:t>ss</a:t>
            </a:r>
            <a:endParaRPr lang="en-US" sz="2000" i="1" dirty="0">
              <a:ea typeface="ＭＳ Ｐゴシック" pitchFamily="34" charset="-128"/>
              <a:sym typeface="Symbol" pitchFamily="18" charset="2"/>
            </a:endParaRPr>
          </a:p>
          <a:p>
            <a:pPr eaLnBrk="1" hangingPunct="1"/>
            <a:r>
              <a:rPr lang="en-US" sz="2000" i="1" dirty="0" err="1">
                <a:ea typeface="ＭＳ Ｐゴシック" pitchFamily="34" charset="-128"/>
              </a:rPr>
              <a:t>ies</a:t>
            </a:r>
            <a:r>
              <a:rPr lang="en-US" sz="2000" dirty="0">
                <a:ea typeface="ＭＳ Ｐゴシック" pitchFamily="34" charset="-128"/>
              </a:rPr>
              <a:t> </a:t>
            </a:r>
            <a:r>
              <a:rPr lang="en-US" sz="2000" dirty="0">
                <a:ea typeface="ＭＳ Ｐゴシック" pitchFamily="34" charset="-128"/>
                <a:sym typeface="Symbol" pitchFamily="18" charset="2"/>
              </a:rPr>
              <a:t> </a:t>
            </a:r>
            <a:r>
              <a:rPr lang="en-US" sz="2000" i="1" dirty="0" err="1">
                <a:ea typeface="ＭＳ Ｐゴシック" pitchFamily="34" charset="-128"/>
                <a:sym typeface="Symbol" pitchFamily="18" charset="2"/>
              </a:rPr>
              <a:t>i</a:t>
            </a:r>
            <a:endParaRPr lang="en-US" sz="2000" i="1" dirty="0">
              <a:ea typeface="ＭＳ Ｐゴシック" pitchFamily="34" charset="-128"/>
              <a:sym typeface="Symbol" pitchFamily="18" charset="2"/>
            </a:endParaRPr>
          </a:p>
          <a:p>
            <a:pPr eaLnBrk="1" hangingPunct="1"/>
            <a:r>
              <a:rPr lang="en-US" sz="2000" i="1" dirty="0" err="1">
                <a:ea typeface="ＭＳ Ｐゴシック" pitchFamily="34" charset="-128"/>
              </a:rPr>
              <a:t>ss</a:t>
            </a:r>
            <a:r>
              <a:rPr lang="en-US" sz="2000" dirty="0">
                <a:ea typeface="ＭＳ Ｐゴシック" pitchFamily="34" charset="-128"/>
              </a:rPr>
              <a:t> </a:t>
            </a:r>
            <a:r>
              <a:rPr lang="en-US" sz="2000" dirty="0">
                <a:ea typeface="ＭＳ Ｐゴシック" pitchFamily="34" charset="-128"/>
                <a:sym typeface="Symbol" pitchFamily="18" charset="2"/>
              </a:rPr>
              <a:t> </a:t>
            </a:r>
            <a:r>
              <a:rPr lang="en-US" sz="2000" i="1" dirty="0" err="1">
                <a:ea typeface="ＭＳ Ｐゴシック" pitchFamily="34" charset="-128"/>
                <a:sym typeface="Symbol" pitchFamily="18" charset="2"/>
              </a:rPr>
              <a:t>ss</a:t>
            </a:r>
            <a:endParaRPr lang="en-US" sz="2000" i="1" dirty="0">
              <a:ea typeface="ＭＳ Ｐゴシック" pitchFamily="34" charset="-128"/>
              <a:sym typeface="Symbol" pitchFamily="18" charset="2"/>
            </a:endParaRPr>
          </a:p>
          <a:p>
            <a:pPr eaLnBrk="1" hangingPunct="1"/>
            <a:r>
              <a:rPr lang="en-US" sz="2000" i="1" dirty="0">
                <a:ea typeface="ＭＳ Ｐゴシック" pitchFamily="34" charset="-128"/>
              </a:rPr>
              <a:t>s</a:t>
            </a:r>
            <a:r>
              <a:rPr lang="en-US" sz="2000" dirty="0">
                <a:ea typeface="ＭＳ Ｐゴシック" pitchFamily="34" charset="-128"/>
              </a:rPr>
              <a:t> </a:t>
            </a:r>
            <a:r>
              <a:rPr lang="en-US" sz="2000" dirty="0">
                <a:ea typeface="ＭＳ Ｐゴシック" pitchFamily="34" charset="-128"/>
                <a:sym typeface="Symbol" pitchFamily="18" charset="2"/>
              </a:rPr>
              <a:t></a:t>
            </a:r>
          </a:p>
          <a:p>
            <a:pPr marL="0" indent="0" eaLnBrk="1" hangingPunct="1">
              <a:buNone/>
            </a:pPr>
            <a:endParaRPr lang="en-US" sz="800" i="1" dirty="0">
              <a:ea typeface="ＭＳ Ｐゴシック" pitchFamily="34" charset="-128"/>
              <a:sym typeface="Symbol" pitchFamily="18" charset="2"/>
            </a:endParaRPr>
          </a:p>
          <a:p>
            <a:pPr marL="0" indent="0" eaLnBrk="1" hangingPunct="1">
              <a:buNone/>
            </a:pPr>
            <a:r>
              <a:rPr lang="el-GR" sz="2400" i="1" dirty="0">
                <a:ea typeface="ＭＳ Ｐゴシック" pitchFamily="34" charset="-128"/>
                <a:sym typeface="Symbol" pitchFamily="18" charset="2"/>
              </a:rPr>
              <a:t>Άλλοι κανόνες</a:t>
            </a:r>
            <a:endParaRPr lang="en-US" sz="2400" i="1" dirty="0">
              <a:ea typeface="ＭＳ Ｐゴシック" pitchFamily="34" charset="-128"/>
              <a:sym typeface="Symbol" pitchFamily="18" charset="2"/>
            </a:endParaRPr>
          </a:p>
          <a:p>
            <a:pPr eaLnBrk="1" hangingPunct="1"/>
            <a:r>
              <a:rPr lang="en-US" sz="2000" i="1" dirty="0" err="1">
                <a:ea typeface="ＭＳ Ｐゴシック" pitchFamily="34" charset="-128"/>
              </a:rPr>
              <a:t>ational</a:t>
            </a:r>
            <a:r>
              <a:rPr lang="en-US" sz="2000" dirty="0">
                <a:ea typeface="ＭＳ Ｐゴシック" pitchFamily="34" charset="-128"/>
              </a:rPr>
              <a:t> </a:t>
            </a:r>
            <a:r>
              <a:rPr lang="en-US" sz="2000" dirty="0">
                <a:ea typeface="ＭＳ Ｐゴシック" pitchFamily="34" charset="-128"/>
                <a:sym typeface="Symbol" pitchFamily="18" charset="2"/>
              </a:rPr>
              <a:t> </a:t>
            </a:r>
            <a:r>
              <a:rPr lang="en-US" sz="2000" i="1" dirty="0">
                <a:ea typeface="ＭＳ Ｐゴシック" pitchFamily="34" charset="-128"/>
                <a:sym typeface="Symbol" pitchFamily="18" charset="2"/>
              </a:rPr>
              <a:t>ate</a:t>
            </a:r>
          </a:p>
          <a:p>
            <a:pPr eaLnBrk="1" hangingPunct="1"/>
            <a:r>
              <a:rPr lang="en-US" sz="2000" i="1" dirty="0" err="1">
                <a:ea typeface="ＭＳ Ｐゴシック" pitchFamily="34" charset="-128"/>
              </a:rPr>
              <a:t>tional</a:t>
            </a:r>
            <a:r>
              <a:rPr lang="en-US" sz="2000" dirty="0">
                <a:ea typeface="ＭＳ Ｐゴシック" pitchFamily="34" charset="-128"/>
              </a:rPr>
              <a:t> </a:t>
            </a:r>
            <a:r>
              <a:rPr lang="en-US" sz="2000" dirty="0">
                <a:ea typeface="ＭＳ Ｐゴシック" pitchFamily="34" charset="-128"/>
                <a:sym typeface="Symbol" pitchFamily="18" charset="2"/>
              </a:rPr>
              <a:t> </a:t>
            </a:r>
            <a:r>
              <a:rPr lang="en-US" sz="2000" i="1" dirty="0" err="1">
                <a:ea typeface="ＭＳ Ｐゴシック" pitchFamily="34" charset="-128"/>
                <a:sym typeface="Symbol" pitchFamily="18" charset="2"/>
              </a:rPr>
              <a:t>tion</a:t>
            </a:r>
            <a:endParaRPr lang="el-GR" sz="2000" i="1" dirty="0">
              <a:ea typeface="ＭＳ Ｐゴシック" pitchFamily="34" charset="-128"/>
              <a:sym typeface="Symbol" pitchFamily="18" charset="2"/>
            </a:endParaRPr>
          </a:p>
          <a:p>
            <a:pPr eaLnBrk="1" hangingPunct="1"/>
            <a:endParaRPr lang="el-GR" sz="2000" dirty="0">
              <a:ea typeface="ＭＳ Ｐゴシック" pitchFamily="34" charset="-128"/>
              <a:sym typeface="Symbol" pitchFamily="18" charset="2"/>
            </a:endParaRPr>
          </a:p>
          <a:p>
            <a:pPr eaLnBrk="1" hangingPunct="1"/>
            <a:r>
              <a:rPr lang="el-GR" sz="2400" dirty="0">
                <a:ea typeface="ＭＳ Ｐゴシック" pitchFamily="34" charset="-128"/>
                <a:sym typeface="Symbol" pitchFamily="18" charset="2"/>
              </a:rPr>
              <a:t>Οι κανόνες χρησιμοποιούν ένα είδους μέτρου</a:t>
            </a:r>
            <a:r>
              <a:rPr lang="en-US" sz="2400" i="1" dirty="0">
                <a:ea typeface="ＭＳ Ｐゴシック" pitchFamily="34" charset="-128"/>
                <a:sym typeface="Symbol" pitchFamily="18" charset="2"/>
              </a:rPr>
              <a:t> </a:t>
            </a:r>
            <a:r>
              <a:rPr lang="el-GR" sz="2400" i="1" dirty="0">
                <a:ea typeface="ＭＳ Ｐゴシック" pitchFamily="34" charset="-128"/>
                <a:sym typeface="Symbol" pitchFamily="18" charset="2"/>
              </a:rPr>
              <a:t>(</a:t>
            </a:r>
            <a:r>
              <a:rPr lang="en-US" sz="2400" i="1" dirty="0">
                <a:ea typeface="ＭＳ Ｐゴシック" pitchFamily="34" charset="-128"/>
                <a:sym typeface="Symbol" pitchFamily="18" charset="2"/>
              </a:rPr>
              <a:t>measure</a:t>
            </a:r>
            <a:r>
              <a:rPr lang="el-GR" sz="2400" i="1" dirty="0">
                <a:ea typeface="ＭＳ Ｐゴシック" pitchFamily="34" charset="-128"/>
                <a:sym typeface="Symbol" pitchFamily="18" charset="2"/>
              </a:rPr>
              <a:t>)</a:t>
            </a:r>
            <a:r>
              <a:rPr lang="en-US" sz="2400" dirty="0">
                <a:ea typeface="ＭＳ Ｐゴシック" pitchFamily="34" charset="-128"/>
                <a:sym typeface="Symbol" pitchFamily="18" charset="2"/>
              </a:rPr>
              <a:t> </a:t>
            </a:r>
            <a:r>
              <a:rPr lang="el-GR" sz="2400" dirty="0">
                <a:ea typeface="ＭＳ Ｐゴシック" pitchFamily="34" charset="-128"/>
                <a:sym typeface="Symbol" pitchFamily="18" charset="2"/>
              </a:rPr>
              <a:t>που ελέγχει το πλήθος των συλλαβών</a:t>
            </a:r>
            <a:endParaRPr lang="en-US" sz="2400" b="1" i="1" dirty="0">
              <a:ea typeface="ＭＳ Ｐゴシック" pitchFamily="34" charset="-128"/>
              <a:sym typeface="Symbol" pitchFamily="18" charset="2"/>
            </a:endParaRPr>
          </a:p>
          <a:p>
            <a:pPr eaLnBrk="1" hangingPunct="1"/>
            <a:r>
              <a:rPr lang="en-US" sz="2400" dirty="0">
                <a:ea typeface="ＭＳ Ｐゴシック" pitchFamily="34" charset="-128"/>
                <a:sym typeface="Symbol" pitchFamily="18" charset="2"/>
              </a:rPr>
              <a:t> 	</a:t>
            </a:r>
            <a:r>
              <a:rPr lang="en-US" sz="2400" i="1" dirty="0">
                <a:ea typeface="ＭＳ Ｐゴシック" pitchFamily="34" charset="-128"/>
                <a:sym typeface="Symbol" pitchFamily="18" charset="2"/>
              </a:rPr>
              <a:t>(m&gt;1) EMENT </a:t>
            </a:r>
            <a:r>
              <a:rPr lang="en-US" sz="2400" dirty="0">
                <a:ea typeface="ＭＳ Ｐゴシック" pitchFamily="34" charset="-128"/>
                <a:sym typeface="Symbol" pitchFamily="18" charset="2"/>
              </a:rPr>
              <a:t>→</a:t>
            </a:r>
          </a:p>
          <a:p>
            <a:pPr lvl="2" eaLnBrk="1" hangingPunct="1"/>
            <a:r>
              <a:rPr lang="en-US" i="1" dirty="0">
                <a:ea typeface="ＭＳ Ｐゴシック" pitchFamily="34" charset="-128"/>
                <a:sym typeface="Symbol" pitchFamily="18" charset="2"/>
              </a:rPr>
              <a:t>replacement</a:t>
            </a:r>
            <a:r>
              <a:rPr lang="en-US" dirty="0">
                <a:ea typeface="ＭＳ Ｐゴシック" pitchFamily="34" charset="-128"/>
                <a:sym typeface="Symbol" pitchFamily="18" charset="2"/>
              </a:rPr>
              <a:t> → </a:t>
            </a:r>
            <a:r>
              <a:rPr lang="en-US" i="1" dirty="0" err="1">
                <a:ea typeface="ＭＳ Ｐゴシック" pitchFamily="34" charset="-128"/>
                <a:sym typeface="Symbol" pitchFamily="18" charset="2"/>
              </a:rPr>
              <a:t>replac</a:t>
            </a:r>
            <a:endParaRPr lang="en-US" i="1" dirty="0">
              <a:ea typeface="ＭＳ Ｐゴシック" pitchFamily="34" charset="-128"/>
              <a:sym typeface="Symbol" pitchFamily="18" charset="2"/>
            </a:endParaRPr>
          </a:p>
          <a:p>
            <a:pPr lvl="2" eaLnBrk="1" hangingPunct="1"/>
            <a:r>
              <a:rPr lang="en-US" i="1" dirty="0">
                <a:ea typeface="ＭＳ Ｐゴシック" pitchFamily="34" charset="-128"/>
                <a:sym typeface="Symbol" pitchFamily="18" charset="2"/>
              </a:rPr>
              <a:t>cement </a:t>
            </a:r>
            <a:r>
              <a:rPr lang="en-US" dirty="0">
                <a:ea typeface="ＭＳ Ｐゴシック" pitchFamily="34" charset="-128"/>
                <a:sym typeface="Symbol" pitchFamily="18" charset="2"/>
              </a:rPr>
              <a:t> → </a:t>
            </a:r>
            <a:r>
              <a:rPr lang="en-US" i="1" dirty="0">
                <a:ea typeface="ＭＳ Ｐゴシック" pitchFamily="34" charset="-128"/>
                <a:sym typeface="Symbol" pitchFamily="18" charset="2"/>
              </a:rPr>
              <a:t>cement</a:t>
            </a:r>
          </a:p>
          <a:p>
            <a:pPr eaLnBrk="1" hangingPunct="1"/>
            <a:endParaRPr lang="en-US" i="1" dirty="0">
              <a:ea typeface="ＭＳ Ｐゴシック" pitchFamily="34" charset="-128"/>
              <a:sym typeface="Symbol" pitchFamily="18" charset="2"/>
            </a:endParaRPr>
          </a:p>
        </p:txBody>
      </p:sp>
      <p:sp>
        <p:nvSpPr>
          <p:cNvPr id="45061" name="Slide Number Placeholder 4"/>
          <p:cNvSpPr>
            <a:spLocks noGrp="1"/>
          </p:cNvSpPr>
          <p:nvPr>
            <p:ph type="sldNum" sz="quarter" idx="12"/>
          </p:nvPr>
        </p:nvSpPr>
        <p:spPr bwMode="auto">
          <a:noFill/>
          <a:ln>
            <a:miter lim="800000"/>
            <a:headEnd/>
            <a:tailEnd/>
          </a:ln>
        </p:spPr>
        <p:txBody>
          <a:bodyPr/>
          <a:lstStyle/>
          <a:p>
            <a:fld id="{4C999414-E2D0-4192-A009-D974E722A7A8}" type="slidenum">
              <a:rPr lang="en-US"/>
              <a:pPr/>
              <a:t>49</a:t>
            </a:fld>
            <a:endParaRPr lang="en-US"/>
          </a:p>
        </p:txBody>
      </p:sp>
      <p:sp>
        <p:nvSpPr>
          <p:cNvPr id="4506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2.2.4</a:t>
            </a:r>
          </a:p>
        </p:txBody>
      </p:sp>
      <p:sp>
        <p:nvSpPr>
          <p:cNvPr id="7" name="Text Box 3"/>
          <p:cNvSpPr txBox="1">
            <a:spLocks noChangeArrowheads="1"/>
          </p:cNvSpPr>
          <p:nvPr/>
        </p:nvSpPr>
        <p:spPr bwMode="auto">
          <a:xfrm>
            <a:off x="4580687" y="1072688"/>
            <a:ext cx="3500462" cy="1643074"/>
          </a:xfrm>
          <a:prstGeom prst="rect">
            <a:avLst/>
          </a:prstGeom>
          <a:noFill/>
          <a:ln w="9525">
            <a:noFill/>
            <a:round/>
            <a:headEnd/>
            <a:tailEnd/>
          </a:ln>
        </p:spPr>
        <p:txBody>
          <a:bodyPr/>
          <a:lstStyle/>
          <a:p>
            <a:pPr lvl="1">
              <a:spcBef>
                <a:spcPts val="700"/>
              </a:spcBef>
              <a:buClr>
                <a:srgbClr val="336699"/>
              </a:buClr>
            </a:pPr>
            <a:endParaRPr lang="el-GR" sz="1800" b="1" dirty="0">
              <a:solidFill>
                <a:schemeClr val="tx1"/>
              </a:solidFill>
              <a:latin typeface="+mn-lt"/>
            </a:endParaRPr>
          </a:p>
          <a:p>
            <a:pPr lvl="1">
              <a:spcBef>
                <a:spcPts val="700"/>
              </a:spcBef>
              <a:buClr>
                <a:srgbClr val="336699"/>
              </a:buClr>
            </a:pPr>
            <a:r>
              <a:rPr lang="el-GR" sz="1800" b="1" dirty="0">
                <a:solidFill>
                  <a:schemeClr val="tx1"/>
                </a:solidFill>
                <a:latin typeface="+mn-lt"/>
              </a:rPr>
              <a:t>Παράδειγμα</a:t>
            </a:r>
            <a:endParaRPr lang="de-DE" sz="1800" b="1" dirty="0">
              <a:solidFill>
                <a:schemeClr val="tx1"/>
              </a:solidFill>
              <a:latin typeface="+mn-lt"/>
            </a:endParaRPr>
          </a:p>
          <a:p>
            <a:pPr lvl="1">
              <a:spcBef>
                <a:spcPts val="700"/>
              </a:spcBef>
              <a:buClr>
                <a:srgbClr val="336699"/>
              </a:buClr>
            </a:pPr>
            <a:r>
              <a:rPr lang="de-DE" sz="1800" dirty="0" err="1">
                <a:solidFill>
                  <a:schemeClr val="tx1"/>
                </a:solidFill>
                <a:latin typeface="+mn-lt"/>
              </a:rPr>
              <a:t>caresses</a:t>
            </a:r>
            <a:r>
              <a:rPr lang="de-DE" sz="1800" dirty="0">
                <a:solidFill>
                  <a:schemeClr val="tx1"/>
                </a:solidFill>
                <a:latin typeface="+mn-lt"/>
              </a:rPr>
              <a:t> → </a:t>
            </a:r>
            <a:r>
              <a:rPr lang="de-DE" sz="1800" dirty="0" err="1">
                <a:solidFill>
                  <a:schemeClr val="tx1"/>
                </a:solidFill>
                <a:latin typeface="+mn-lt"/>
              </a:rPr>
              <a:t>caress</a:t>
            </a:r>
            <a:endParaRPr lang="de-DE" sz="1800" dirty="0">
              <a:solidFill>
                <a:schemeClr val="tx1"/>
              </a:solidFill>
              <a:latin typeface="+mn-lt"/>
            </a:endParaRPr>
          </a:p>
          <a:p>
            <a:pPr lvl="1">
              <a:spcBef>
                <a:spcPts val="700"/>
              </a:spcBef>
              <a:buClr>
                <a:srgbClr val="336699"/>
              </a:buClr>
            </a:pPr>
            <a:r>
              <a:rPr lang="de-DE" sz="1800" dirty="0" err="1">
                <a:solidFill>
                  <a:schemeClr val="tx1"/>
                </a:solidFill>
                <a:latin typeface="+mn-lt"/>
              </a:rPr>
              <a:t>ponies</a:t>
            </a:r>
            <a:r>
              <a:rPr lang="de-DE" sz="1800" dirty="0">
                <a:solidFill>
                  <a:schemeClr val="tx1"/>
                </a:solidFill>
                <a:latin typeface="+mn-lt"/>
              </a:rPr>
              <a:t> → </a:t>
            </a:r>
            <a:r>
              <a:rPr lang="de-DE" sz="1800" dirty="0" err="1">
                <a:solidFill>
                  <a:schemeClr val="tx1"/>
                </a:solidFill>
                <a:latin typeface="+mn-lt"/>
              </a:rPr>
              <a:t>poni</a:t>
            </a:r>
            <a:endParaRPr lang="de-DE" sz="1800" dirty="0">
              <a:solidFill>
                <a:schemeClr val="tx1"/>
              </a:solidFill>
              <a:latin typeface="+mn-lt"/>
            </a:endParaRPr>
          </a:p>
          <a:p>
            <a:pPr lvl="1">
              <a:spcBef>
                <a:spcPts val="700"/>
              </a:spcBef>
              <a:buClr>
                <a:srgbClr val="336699"/>
              </a:buClr>
            </a:pPr>
            <a:r>
              <a:rPr lang="de-DE" sz="1800" dirty="0" err="1">
                <a:solidFill>
                  <a:schemeClr val="tx1"/>
                </a:solidFill>
                <a:latin typeface="+mn-lt"/>
              </a:rPr>
              <a:t>caress</a:t>
            </a:r>
            <a:r>
              <a:rPr lang="de-DE" sz="1800" dirty="0">
                <a:solidFill>
                  <a:schemeClr val="tx1"/>
                </a:solidFill>
                <a:latin typeface="+mn-lt"/>
              </a:rPr>
              <a:t> → </a:t>
            </a:r>
            <a:r>
              <a:rPr lang="de-DE" sz="1800" dirty="0" err="1">
                <a:solidFill>
                  <a:schemeClr val="tx1"/>
                </a:solidFill>
                <a:latin typeface="+mn-lt"/>
              </a:rPr>
              <a:t>caress</a:t>
            </a:r>
            <a:endParaRPr lang="de-DE" sz="1800" dirty="0">
              <a:solidFill>
                <a:schemeClr val="tx1"/>
              </a:solidFill>
              <a:latin typeface="+mn-lt"/>
            </a:endParaRPr>
          </a:p>
          <a:p>
            <a:pPr lvl="1">
              <a:spcBef>
                <a:spcPts val="700"/>
              </a:spcBef>
              <a:buClr>
                <a:srgbClr val="336699"/>
              </a:buClr>
            </a:pPr>
            <a:r>
              <a:rPr lang="de-DE" sz="1800" dirty="0" err="1">
                <a:solidFill>
                  <a:schemeClr val="tx1"/>
                </a:solidFill>
                <a:latin typeface="+mn-lt"/>
              </a:rPr>
              <a:t>cats</a:t>
            </a:r>
            <a:r>
              <a:rPr lang="de-DE" sz="1800" dirty="0">
                <a:solidFill>
                  <a:schemeClr val="tx1"/>
                </a:solidFill>
                <a:latin typeface="+mn-lt"/>
              </a:rPr>
              <a:t> → </a:t>
            </a:r>
            <a:r>
              <a:rPr lang="de-DE" sz="1800" dirty="0" err="1">
                <a:solidFill>
                  <a:schemeClr val="tx1"/>
                </a:solidFill>
                <a:latin typeface="+mn-lt"/>
              </a:rPr>
              <a:t>cat</a:t>
            </a:r>
            <a:endParaRPr lang="en-US" sz="1800" dirty="0">
              <a:solidFill>
                <a:schemeClr val="tx1"/>
              </a:solidFill>
              <a:latin typeface="+mn-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6200" y="152230"/>
            <a:ext cx="9144000" cy="1152128"/>
          </a:xfrm>
        </p:spPr>
        <p:txBody>
          <a:bodyPr>
            <a:normAutofit/>
          </a:bodyPr>
          <a:lstStyle/>
          <a:p>
            <a:pPr eaLnBrk="1" hangingPunct="1"/>
            <a:r>
              <a:rPr lang="el-GR" sz="3200" dirty="0">
                <a:solidFill>
                  <a:schemeClr val="accent2">
                    <a:lumMod val="75000"/>
                  </a:schemeClr>
                </a:solidFill>
                <a:ea typeface="ＭＳ Ｐゴシック" pitchFamily="34" charset="-128"/>
              </a:rPr>
              <a:t>Τα βασικά βήματα για την κατασκευή του ευρετηρίου</a:t>
            </a:r>
            <a:endParaRPr lang="en-US" sz="3200" dirty="0">
              <a:solidFill>
                <a:schemeClr val="accent2">
                  <a:lumMod val="75000"/>
                </a:schemeClr>
              </a:solidFill>
              <a:ea typeface="ＭＳ Ｐゴシック" pitchFamily="34" charset="-128"/>
            </a:endParaRPr>
          </a:p>
        </p:txBody>
      </p:sp>
      <p:sp>
        <p:nvSpPr>
          <p:cNvPr id="21517" name="Slide Number Placeholder 51"/>
          <p:cNvSpPr>
            <a:spLocks noGrp="1"/>
          </p:cNvSpPr>
          <p:nvPr>
            <p:ph type="sldNum" sz="quarter" idx="12"/>
          </p:nvPr>
        </p:nvSpPr>
        <p:spPr bwMode="auto">
          <a:noFill/>
          <a:ln>
            <a:miter lim="800000"/>
            <a:headEnd/>
            <a:tailEnd/>
          </a:ln>
        </p:spPr>
        <p:txBody>
          <a:bodyPr/>
          <a:lstStyle/>
          <a:p>
            <a:fld id="{2FF4BFDE-B856-4CB6-A4E2-BE7902507A37}" type="slidenum">
              <a:rPr lang="en-US"/>
              <a:pPr/>
              <a:t>5</a:t>
            </a:fld>
            <a:endParaRPr lang="en-US"/>
          </a:p>
        </p:txBody>
      </p:sp>
      <p:grpSp>
        <p:nvGrpSpPr>
          <p:cNvPr id="2" name="Group 3"/>
          <p:cNvGrpSpPr>
            <a:grpSpLocks/>
          </p:cNvGrpSpPr>
          <p:nvPr/>
        </p:nvGrpSpPr>
        <p:grpSpPr bwMode="auto">
          <a:xfrm>
            <a:off x="2127251" y="2669232"/>
            <a:ext cx="6907213" cy="1114425"/>
            <a:chOff x="1338" y="1724"/>
            <a:chExt cx="4351" cy="702"/>
          </a:xfrm>
        </p:grpSpPr>
        <p:sp>
          <p:nvSpPr>
            <p:cNvPr id="21551" name="AutoShape 4"/>
            <p:cNvSpPr>
              <a:spLocks noChangeArrowheads="1"/>
            </p:cNvSpPr>
            <p:nvPr/>
          </p:nvSpPr>
          <p:spPr bwMode="auto">
            <a:xfrm>
              <a:off x="2026" y="1724"/>
              <a:ext cx="1085"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Tokenizer</a:t>
              </a:r>
            </a:p>
          </p:txBody>
        </p:sp>
        <p:sp>
          <p:nvSpPr>
            <p:cNvPr id="21552" name="AutoShape 5"/>
            <p:cNvSpPr>
              <a:spLocks noChangeArrowheads="1"/>
            </p:cNvSpPr>
            <p:nvPr/>
          </p:nvSpPr>
          <p:spPr bwMode="auto">
            <a:xfrm>
              <a:off x="2496" y="2087"/>
              <a:ext cx="192" cy="339"/>
            </a:xfrm>
            <a:prstGeom prst="downArrow">
              <a:avLst>
                <a:gd name="adj1" fmla="val 50000"/>
                <a:gd name="adj2" fmla="val 5000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53" name="Text Box 6"/>
            <p:cNvSpPr txBox="1">
              <a:spLocks noChangeArrowheads="1"/>
            </p:cNvSpPr>
            <p:nvPr/>
          </p:nvSpPr>
          <p:spPr bwMode="auto">
            <a:xfrm>
              <a:off x="1338" y="2069"/>
              <a:ext cx="1130" cy="233"/>
            </a:xfrm>
            <a:prstGeom prst="rect">
              <a:avLst/>
            </a:prstGeom>
            <a:noFill/>
            <a:ln w="9525">
              <a:noFill/>
              <a:miter lim="800000"/>
              <a:headEnd/>
              <a:tailEnd/>
            </a:ln>
          </p:spPr>
          <p:txBody>
            <a:bodyPr wrap="none">
              <a:spAutoFit/>
            </a:bodyPr>
            <a:lstStyle/>
            <a:p>
              <a:r>
                <a:rPr lang="en-US" sz="1800" dirty="0">
                  <a:solidFill>
                    <a:schemeClr val="tx2">
                      <a:lumMod val="75000"/>
                    </a:schemeClr>
                  </a:solidFill>
                </a:rPr>
                <a:t>Token stream.</a:t>
              </a:r>
            </a:p>
          </p:txBody>
        </p:sp>
        <p:sp>
          <p:nvSpPr>
            <p:cNvPr id="21554" name="Rectangle 7"/>
            <p:cNvSpPr>
              <a:spLocks noChangeArrowheads="1"/>
            </p:cNvSpPr>
            <p:nvPr/>
          </p:nvSpPr>
          <p:spPr bwMode="auto">
            <a:xfrm>
              <a:off x="3009" y="2100"/>
              <a:ext cx="69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Friends</a:t>
              </a:r>
            </a:p>
          </p:txBody>
        </p:sp>
        <p:sp>
          <p:nvSpPr>
            <p:cNvPr id="21555" name="Rectangle 8"/>
            <p:cNvSpPr>
              <a:spLocks noChangeArrowheads="1"/>
            </p:cNvSpPr>
            <p:nvPr/>
          </p:nvSpPr>
          <p:spPr bwMode="auto">
            <a:xfrm>
              <a:off x="3761" y="2106"/>
              <a:ext cx="75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Romans</a:t>
              </a:r>
            </a:p>
          </p:txBody>
        </p:sp>
        <p:sp>
          <p:nvSpPr>
            <p:cNvPr id="21556" name="Rectangle 9"/>
            <p:cNvSpPr>
              <a:spLocks noChangeArrowheads="1"/>
            </p:cNvSpPr>
            <p:nvPr/>
          </p:nvSpPr>
          <p:spPr bwMode="auto">
            <a:xfrm>
              <a:off x="4608" y="2106"/>
              <a:ext cx="108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Countrymen</a:t>
              </a:r>
            </a:p>
          </p:txBody>
        </p:sp>
      </p:grpSp>
      <p:grpSp>
        <p:nvGrpSpPr>
          <p:cNvPr id="3" name="Group 10"/>
          <p:cNvGrpSpPr>
            <a:grpSpLocks/>
          </p:cNvGrpSpPr>
          <p:nvPr/>
        </p:nvGrpSpPr>
        <p:grpSpPr bwMode="auto">
          <a:xfrm>
            <a:off x="1979613" y="3756639"/>
            <a:ext cx="7054851" cy="1595438"/>
            <a:chOff x="1247" y="2385"/>
            <a:chExt cx="4444" cy="1005"/>
          </a:xfrm>
        </p:grpSpPr>
        <p:sp>
          <p:nvSpPr>
            <p:cNvPr id="21545" name="AutoShape 11"/>
            <p:cNvSpPr>
              <a:spLocks noChangeArrowheads="1"/>
            </p:cNvSpPr>
            <p:nvPr/>
          </p:nvSpPr>
          <p:spPr bwMode="auto">
            <a:xfrm>
              <a:off x="1680" y="2385"/>
              <a:ext cx="1824" cy="579"/>
            </a:xfrm>
            <a:prstGeom prst="flowChartAlternateProcess">
              <a:avLst/>
            </a:prstGeom>
            <a:solidFill>
              <a:srgbClr val="FF9966"/>
            </a:solidFill>
            <a:ln w="9525">
              <a:solidFill>
                <a:schemeClr val="tx1"/>
              </a:solidFill>
              <a:miter lim="800000"/>
              <a:headEnd/>
              <a:tailEnd/>
            </a:ln>
          </p:spPr>
          <p:txBody>
            <a:bodyPr anchor="ctr">
              <a:spAutoFit/>
            </a:bodyPr>
            <a:lstStyle/>
            <a:p>
              <a:pPr algn="ctr"/>
              <a:r>
                <a:rPr lang="en-US">
                  <a:solidFill>
                    <a:schemeClr val="tx2">
                      <a:lumMod val="75000"/>
                    </a:schemeClr>
                  </a:solidFill>
                </a:rPr>
                <a:t>Linguistic modules</a:t>
              </a:r>
            </a:p>
          </p:txBody>
        </p:sp>
        <p:sp>
          <p:nvSpPr>
            <p:cNvPr id="21546" name="AutoShape 12"/>
            <p:cNvSpPr>
              <a:spLocks noChangeArrowheads="1"/>
            </p:cNvSpPr>
            <p:nvPr/>
          </p:nvSpPr>
          <p:spPr bwMode="auto">
            <a:xfrm>
              <a:off x="2496" y="2928"/>
              <a:ext cx="192" cy="336"/>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47" name="Text Box 13"/>
            <p:cNvSpPr txBox="1">
              <a:spLocks noChangeArrowheads="1"/>
            </p:cNvSpPr>
            <p:nvPr/>
          </p:nvSpPr>
          <p:spPr bwMode="auto">
            <a:xfrm>
              <a:off x="1247" y="3022"/>
              <a:ext cx="1169" cy="368"/>
            </a:xfrm>
            <a:prstGeom prst="rect">
              <a:avLst/>
            </a:prstGeom>
            <a:noFill/>
            <a:ln w="9525">
              <a:noFill/>
              <a:miter lim="800000"/>
              <a:headEnd/>
              <a:tailEnd/>
            </a:ln>
          </p:spPr>
          <p:txBody>
            <a:bodyPr wrap="none">
              <a:spAutoFit/>
            </a:bodyPr>
            <a:lstStyle/>
            <a:p>
              <a:r>
                <a:rPr lang="en-US" sz="1600" dirty="0">
                  <a:solidFill>
                    <a:schemeClr val="tx2">
                      <a:lumMod val="75000"/>
                    </a:schemeClr>
                  </a:solidFill>
                </a:rPr>
                <a:t>Modified tokens</a:t>
              </a:r>
              <a:r>
                <a:rPr lang="el-GR" sz="1600" dirty="0">
                  <a:solidFill>
                    <a:schemeClr val="tx2">
                      <a:lumMod val="75000"/>
                    </a:schemeClr>
                  </a:solidFill>
                </a:rPr>
                <a:t> </a:t>
              </a:r>
            </a:p>
            <a:p>
              <a:r>
                <a:rPr lang="en-US" sz="1600" dirty="0">
                  <a:solidFill>
                    <a:schemeClr val="tx2">
                      <a:lumMod val="75000"/>
                    </a:schemeClr>
                  </a:solidFill>
                </a:rPr>
                <a:t>(terms)</a:t>
              </a:r>
            </a:p>
          </p:txBody>
        </p:sp>
        <p:sp>
          <p:nvSpPr>
            <p:cNvPr id="21548" name="Rectangle 14"/>
            <p:cNvSpPr>
              <a:spLocks noChangeArrowheads="1"/>
            </p:cNvSpPr>
            <p:nvPr/>
          </p:nvSpPr>
          <p:spPr bwMode="auto">
            <a:xfrm>
              <a:off x="3092" y="2868"/>
              <a:ext cx="580"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a:t>
              </a:r>
            </a:p>
          </p:txBody>
        </p:sp>
        <p:sp>
          <p:nvSpPr>
            <p:cNvPr id="21549" name="Rectangle 15"/>
            <p:cNvSpPr>
              <a:spLocks noChangeArrowheads="1"/>
            </p:cNvSpPr>
            <p:nvPr/>
          </p:nvSpPr>
          <p:spPr bwMode="auto">
            <a:xfrm>
              <a:off x="3854" y="2874"/>
              <a:ext cx="612"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roman</a:t>
              </a:r>
            </a:p>
          </p:txBody>
        </p:sp>
        <p:sp>
          <p:nvSpPr>
            <p:cNvPr id="21550" name="Rectangle 16"/>
            <p:cNvSpPr>
              <a:spLocks noChangeArrowheads="1"/>
            </p:cNvSpPr>
            <p:nvPr/>
          </p:nvSpPr>
          <p:spPr bwMode="auto">
            <a:xfrm>
              <a:off x="4653" y="2874"/>
              <a:ext cx="103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countryman</a:t>
              </a:r>
            </a:p>
          </p:txBody>
        </p:sp>
      </p:grpSp>
      <p:sp>
        <p:nvSpPr>
          <p:cNvPr id="21523" name="AutoShape 18"/>
          <p:cNvSpPr>
            <a:spLocks noChangeArrowheads="1"/>
          </p:cNvSpPr>
          <p:nvPr/>
        </p:nvSpPr>
        <p:spPr bwMode="auto">
          <a:xfrm>
            <a:off x="3402852" y="5195582"/>
            <a:ext cx="1322575" cy="398385"/>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Indexer</a:t>
            </a:r>
          </a:p>
        </p:txBody>
      </p:sp>
      <p:sp>
        <p:nvSpPr>
          <p:cNvPr id="21524" name="AutoShape 19"/>
          <p:cNvSpPr>
            <a:spLocks noChangeArrowheads="1"/>
          </p:cNvSpPr>
          <p:nvPr/>
        </p:nvSpPr>
        <p:spPr bwMode="auto">
          <a:xfrm>
            <a:off x="3934672" y="5586543"/>
            <a:ext cx="358165" cy="415706"/>
          </a:xfrm>
          <a:prstGeom prst="downArrow">
            <a:avLst>
              <a:gd name="adj1" fmla="val 50000"/>
              <a:gd name="adj2" fmla="val 37500"/>
            </a:avLst>
          </a:prstGeom>
          <a:solidFill>
            <a:schemeClr val="accent1"/>
          </a:solid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25" name="Text Box 20"/>
          <p:cNvSpPr txBox="1">
            <a:spLocks noChangeArrowheads="1"/>
          </p:cNvSpPr>
          <p:nvPr/>
        </p:nvSpPr>
        <p:spPr bwMode="auto">
          <a:xfrm>
            <a:off x="2771799" y="6086380"/>
            <a:ext cx="1989289" cy="309305"/>
          </a:xfrm>
          <a:prstGeom prst="rect">
            <a:avLst/>
          </a:prstGeom>
          <a:noFill/>
          <a:ln w="9525">
            <a:noFill/>
            <a:miter lim="800000"/>
            <a:headEnd/>
            <a:tailEnd/>
          </a:ln>
        </p:spPr>
        <p:txBody>
          <a:bodyPr wrap="none">
            <a:spAutoFit/>
          </a:bodyPr>
          <a:lstStyle/>
          <a:p>
            <a:r>
              <a:rPr lang="en-US" sz="2000" dirty="0">
                <a:solidFill>
                  <a:schemeClr val="tx2">
                    <a:lumMod val="75000"/>
                  </a:schemeClr>
                </a:solidFill>
              </a:rPr>
              <a:t>Inverted index.</a:t>
            </a:r>
          </a:p>
        </p:txBody>
      </p:sp>
      <p:sp>
        <p:nvSpPr>
          <p:cNvPr id="20514" name="Text Box 23"/>
          <p:cNvSpPr txBox="1">
            <a:spLocks noChangeArrowheads="1"/>
          </p:cNvSpPr>
          <p:nvPr/>
        </p:nvSpPr>
        <p:spPr bwMode="auto">
          <a:xfrm>
            <a:off x="4753334" y="5259917"/>
            <a:ext cx="1113052"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friend</a:t>
            </a:r>
          </a:p>
        </p:txBody>
      </p:sp>
      <p:sp>
        <p:nvSpPr>
          <p:cNvPr id="20515" name="Text Box 24"/>
          <p:cNvSpPr txBox="1">
            <a:spLocks noChangeArrowheads="1"/>
          </p:cNvSpPr>
          <p:nvPr/>
        </p:nvSpPr>
        <p:spPr bwMode="auto">
          <a:xfrm>
            <a:off x="4753334" y="5675623"/>
            <a:ext cx="1211498"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roman</a:t>
            </a:r>
          </a:p>
        </p:txBody>
      </p:sp>
      <p:sp>
        <p:nvSpPr>
          <p:cNvPr id="20516" name="Text Box 25"/>
          <p:cNvSpPr txBox="1">
            <a:spLocks noChangeArrowheads="1"/>
          </p:cNvSpPr>
          <p:nvPr/>
        </p:nvSpPr>
        <p:spPr bwMode="auto">
          <a:xfrm>
            <a:off x="4753334" y="6091329"/>
            <a:ext cx="2023182"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countryman</a:t>
            </a:r>
          </a:p>
        </p:txBody>
      </p:sp>
      <p:sp>
        <p:nvSpPr>
          <p:cNvPr id="21542" name="AutoShape 26"/>
          <p:cNvSpPr>
            <a:spLocks noChangeArrowheads="1"/>
          </p:cNvSpPr>
          <p:nvPr/>
        </p:nvSpPr>
        <p:spPr bwMode="auto">
          <a:xfrm>
            <a:off x="6742733" y="5043003"/>
            <a:ext cx="645231"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3" name="AutoShape 27"/>
          <p:cNvSpPr>
            <a:spLocks noChangeArrowheads="1"/>
          </p:cNvSpPr>
          <p:nvPr/>
        </p:nvSpPr>
        <p:spPr bwMode="auto">
          <a:xfrm>
            <a:off x="6874962" y="5466533"/>
            <a:ext cx="483209"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4" name="AutoShape 28"/>
          <p:cNvSpPr>
            <a:spLocks noChangeArrowheads="1"/>
          </p:cNvSpPr>
          <p:nvPr/>
        </p:nvSpPr>
        <p:spPr bwMode="auto">
          <a:xfrm>
            <a:off x="6874963" y="5882239"/>
            <a:ext cx="511676"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28" name="Text Box 29"/>
          <p:cNvSpPr txBox="1">
            <a:spLocks noChangeArrowheads="1"/>
          </p:cNvSpPr>
          <p:nvPr/>
        </p:nvSpPr>
        <p:spPr bwMode="auto">
          <a:xfrm>
            <a:off x="7635711" y="5200531"/>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29" name="Text Box 30"/>
          <p:cNvSpPr txBox="1">
            <a:spLocks noChangeArrowheads="1"/>
          </p:cNvSpPr>
          <p:nvPr/>
        </p:nvSpPr>
        <p:spPr bwMode="auto">
          <a:xfrm>
            <a:off x="8268314" y="5200531"/>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4</a:t>
            </a:r>
          </a:p>
        </p:txBody>
      </p:sp>
      <p:sp>
        <p:nvSpPr>
          <p:cNvPr id="21530" name="Text Box 31"/>
          <p:cNvSpPr txBox="1">
            <a:spLocks noChangeArrowheads="1"/>
          </p:cNvSpPr>
          <p:nvPr/>
        </p:nvSpPr>
        <p:spPr bwMode="auto">
          <a:xfrm>
            <a:off x="8288471" y="5616237"/>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31" name="Text Box 32"/>
          <p:cNvSpPr txBox="1">
            <a:spLocks noChangeArrowheads="1"/>
          </p:cNvSpPr>
          <p:nvPr/>
        </p:nvSpPr>
        <p:spPr bwMode="auto">
          <a:xfrm>
            <a:off x="7581444" y="6039366"/>
            <a:ext cx="595391" cy="363743"/>
          </a:xfrm>
          <a:prstGeom prst="rect">
            <a:avLst/>
          </a:prstGeom>
          <a:noFill/>
          <a:ln w="9525">
            <a:solidFill>
              <a:schemeClr val="tx1"/>
            </a:solidFill>
            <a:miter lim="800000"/>
            <a:headEnd/>
            <a:tailEnd/>
          </a:ln>
        </p:spPr>
        <p:txBody>
          <a:bodyPr>
            <a:spAutoFit/>
          </a:bodyPr>
          <a:lstStyle/>
          <a:p>
            <a:r>
              <a:rPr lang="en-US">
                <a:solidFill>
                  <a:schemeClr val="tx2">
                    <a:lumMod val="75000"/>
                  </a:schemeClr>
                </a:solidFill>
              </a:rPr>
              <a:t>13</a:t>
            </a:r>
          </a:p>
        </p:txBody>
      </p:sp>
      <p:sp>
        <p:nvSpPr>
          <p:cNvPr id="21532" name="Text Box 33"/>
          <p:cNvSpPr txBox="1">
            <a:spLocks noChangeArrowheads="1"/>
          </p:cNvSpPr>
          <p:nvPr/>
        </p:nvSpPr>
        <p:spPr bwMode="auto">
          <a:xfrm>
            <a:off x="8400107" y="6031942"/>
            <a:ext cx="56438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16</a:t>
            </a:r>
          </a:p>
        </p:txBody>
      </p:sp>
      <p:cxnSp>
        <p:nvCxnSpPr>
          <p:cNvPr id="21533" name="AutoShape 34"/>
          <p:cNvCxnSpPr>
            <a:cxnSpLocks noChangeShapeType="1"/>
            <a:stCxn id="21528" idx="3"/>
            <a:endCxn id="21529" idx="1"/>
          </p:cNvCxnSpPr>
          <p:nvPr/>
        </p:nvCxnSpPr>
        <p:spPr bwMode="auto">
          <a:xfrm>
            <a:off x="7990775" y="5382402"/>
            <a:ext cx="277539" cy="0"/>
          </a:xfrm>
          <a:prstGeom prst="straightConnector1">
            <a:avLst/>
          </a:prstGeom>
          <a:noFill/>
          <a:ln w="9525">
            <a:solidFill>
              <a:schemeClr val="tx1"/>
            </a:solidFill>
            <a:miter lim="800000"/>
            <a:headEnd/>
            <a:tailEnd type="triangle" w="med" len="med"/>
          </a:ln>
        </p:spPr>
      </p:cxnSp>
      <p:cxnSp>
        <p:nvCxnSpPr>
          <p:cNvPr id="21534" name="AutoShape 35"/>
          <p:cNvCxnSpPr>
            <a:cxnSpLocks noChangeShapeType="1"/>
            <a:stCxn id="21529" idx="3"/>
          </p:cNvCxnSpPr>
          <p:nvPr/>
        </p:nvCxnSpPr>
        <p:spPr bwMode="auto">
          <a:xfrm>
            <a:off x="8645085" y="5382402"/>
            <a:ext cx="297696" cy="0"/>
          </a:xfrm>
          <a:prstGeom prst="straightConnector1">
            <a:avLst/>
          </a:prstGeom>
          <a:noFill/>
          <a:ln w="9525">
            <a:solidFill>
              <a:schemeClr val="tx1"/>
            </a:solidFill>
            <a:miter lim="800000"/>
            <a:headEnd/>
            <a:tailEnd type="triangle" w="med" len="med"/>
          </a:ln>
        </p:spPr>
      </p:cxnSp>
      <p:sp>
        <p:nvSpPr>
          <p:cNvPr id="21535" name="Text Box 36"/>
          <p:cNvSpPr txBox="1">
            <a:spLocks noChangeArrowheads="1"/>
          </p:cNvSpPr>
          <p:nvPr/>
        </p:nvSpPr>
        <p:spPr bwMode="auto">
          <a:xfrm>
            <a:off x="7655868" y="5616237"/>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a:t>
            </a:r>
          </a:p>
        </p:txBody>
      </p:sp>
      <p:cxnSp>
        <p:nvCxnSpPr>
          <p:cNvPr id="21536" name="AutoShape 37"/>
          <p:cNvCxnSpPr>
            <a:cxnSpLocks noChangeShapeType="1"/>
            <a:stCxn id="21535" idx="3"/>
            <a:endCxn id="21530" idx="1"/>
          </p:cNvCxnSpPr>
          <p:nvPr/>
        </p:nvCxnSpPr>
        <p:spPr bwMode="auto">
          <a:xfrm>
            <a:off x="8010932" y="5798108"/>
            <a:ext cx="277539" cy="0"/>
          </a:xfrm>
          <a:prstGeom prst="straightConnector1">
            <a:avLst/>
          </a:prstGeom>
          <a:noFill/>
          <a:ln w="9525">
            <a:solidFill>
              <a:schemeClr val="tx1"/>
            </a:solidFill>
            <a:miter lim="800000"/>
            <a:headEnd/>
            <a:tailEnd type="triangle" w="med" len="med"/>
          </a:ln>
        </p:spPr>
      </p:cxnSp>
      <p:cxnSp>
        <p:nvCxnSpPr>
          <p:cNvPr id="21537" name="AutoShape 38"/>
          <p:cNvCxnSpPr>
            <a:cxnSpLocks noChangeShapeType="1"/>
            <a:stCxn id="21530" idx="3"/>
          </p:cNvCxnSpPr>
          <p:nvPr/>
        </p:nvCxnSpPr>
        <p:spPr bwMode="auto">
          <a:xfrm>
            <a:off x="8665242" y="5798108"/>
            <a:ext cx="277539" cy="0"/>
          </a:xfrm>
          <a:prstGeom prst="straightConnector1">
            <a:avLst/>
          </a:prstGeom>
          <a:noFill/>
          <a:ln w="9525">
            <a:solidFill>
              <a:schemeClr val="tx1"/>
            </a:solidFill>
            <a:miter lim="800000"/>
            <a:headEnd/>
            <a:tailEnd type="triangle" w="med" len="med"/>
          </a:ln>
        </p:spPr>
      </p:cxnSp>
      <p:cxnSp>
        <p:nvCxnSpPr>
          <p:cNvPr id="21538" name="AutoShape 39"/>
          <p:cNvCxnSpPr>
            <a:cxnSpLocks noChangeShapeType="1"/>
            <a:stCxn id="21531" idx="3"/>
            <a:endCxn id="21532" idx="1"/>
          </p:cNvCxnSpPr>
          <p:nvPr/>
        </p:nvCxnSpPr>
        <p:spPr bwMode="auto">
          <a:xfrm flipV="1">
            <a:off x="8176835" y="6213814"/>
            <a:ext cx="223272" cy="7423"/>
          </a:xfrm>
          <a:prstGeom prst="straightConnector1">
            <a:avLst/>
          </a:prstGeom>
          <a:noFill/>
          <a:ln w="9525">
            <a:solidFill>
              <a:schemeClr val="tx1"/>
            </a:solidFill>
            <a:miter lim="800000"/>
            <a:headEnd/>
            <a:tailEnd type="triangle" w="med" len="med"/>
          </a:ln>
        </p:spPr>
      </p:cxnSp>
      <p:grpSp>
        <p:nvGrpSpPr>
          <p:cNvPr id="7" name="Group 45"/>
          <p:cNvGrpSpPr>
            <a:grpSpLocks/>
          </p:cNvGrpSpPr>
          <p:nvPr/>
        </p:nvGrpSpPr>
        <p:grpSpPr bwMode="auto">
          <a:xfrm>
            <a:off x="3451225" y="1752600"/>
            <a:ext cx="1196975" cy="406400"/>
            <a:chOff x="399" y="1488"/>
            <a:chExt cx="849" cy="288"/>
          </a:xfrm>
        </p:grpSpPr>
        <p:pic>
          <p:nvPicPr>
            <p:cNvPr id="21518" name="Picture 46"/>
            <p:cNvPicPr>
              <a:picLocks noChangeAspect="1" noChangeArrowheads="1"/>
            </p:cNvPicPr>
            <p:nvPr/>
          </p:nvPicPr>
          <p:blipFill>
            <a:blip r:embed="rId2" cstate="print"/>
            <a:srcRect/>
            <a:stretch>
              <a:fillRect/>
            </a:stretch>
          </p:blipFill>
          <p:spPr bwMode="auto">
            <a:xfrm>
              <a:off x="399" y="1488"/>
              <a:ext cx="225" cy="192"/>
            </a:xfrm>
            <a:prstGeom prst="rect">
              <a:avLst/>
            </a:prstGeom>
            <a:solidFill>
              <a:schemeClr val="bg1"/>
            </a:solidFill>
            <a:ln w="9525">
              <a:solidFill>
                <a:schemeClr val="bg2"/>
              </a:solidFill>
              <a:miter lim="800000"/>
              <a:headEnd/>
              <a:tailEnd/>
            </a:ln>
          </p:spPr>
        </p:pic>
        <p:pic>
          <p:nvPicPr>
            <p:cNvPr id="21519" name="Picture 47"/>
            <p:cNvPicPr>
              <a:picLocks noChangeAspect="1" noChangeArrowheads="1"/>
            </p:cNvPicPr>
            <p:nvPr/>
          </p:nvPicPr>
          <p:blipFill>
            <a:blip r:embed="rId3" cstate="print"/>
            <a:srcRect/>
            <a:stretch>
              <a:fillRect/>
            </a:stretch>
          </p:blipFill>
          <p:spPr bwMode="auto">
            <a:xfrm>
              <a:off x="543" y="1536"/>
              <a:ext cx="225" cy="192"/>
            </a:xfrm>
            <a:prstGeom prst="rect">
              <a:avLst/>
            </a:prstGeom>
            <a:solidFill>
              <a:schemeClr val="bg1"/>
            </a:solidFill>
            <a:ln w="9525">
              <a:solidFill>
                <a:schemeClr val="bg2"/>
              </a:solidFill>
              <a:miter lim="800000"/>
              <a:headEnd/>
              <a:tailEnd/>
            </a:ln>
          </p:spPr>
        </p:pic>
        <p:pic>
          <p:nvPicPr>
            <p:cNvPr id="21520" name="Picture 48"/>
            <p:cNvPicPr>
              <a:picLocks noChangeAspect="1" noChangeArrowheads="1"/>
            </p:cNvPicPr>
            <p:nvPr/>
          </p:nvPicPr>
          <p:blipFill>
            <a:blip r:embed="rId4" cstate="print"/>
            <a:srcRect/>
            <a:stretch>
              <a:fillRect/>
            </a:stretch>
          </p:blipFill>
          <p:spPr bwMode="auto">
            <a:xfrm>
              <a:off x="735" y="1584"/>
              <a:ext cx="225" cy="192"/>
            </a:xfrm>
            <a:prstGeom prst="rect">
              <a:avLst/>
            </a:prstGeom>
            <a:solidFill>
              <a:schemeClr val="bg1"/>
            </a:solidFill>
            <a:ln w="9525">
              <a:solidFill>
                <a:schemeClr val="bg2"/>
              </a:solidFill>
              <a:miter lim="800000"/>
              <a:headEnd/>
              <a:tailEnd/>
            </a:ln>
          </p:spPr>
        </p:pic>
        <p:pic>
          <p:nvPicPr>
            <p:cNvPr id="21521" name="Picture 49"/>
            <p:cNvPicPr>
              <a:picLocks noChangeAspect="1" noChangeArrowheads="1"/>
            </p:cNvPicPr>
            <p:nvPr/>
          </p:nvPicPr>
          <p:blipFill>
            <a:blip r:embed="rId5" cstate="print"/>
            <a:srcRect/>
            <a:stretch>
              <a:fillRect/>
            </a:stretch>
          </p:blipFill>
          <p:spPr bwMode="auto">
            <a:xfrm>
              <a:off x="927" y="1536"/>
              <a:ext cx="225" cy="192"/>
            </a:xfrm>
            <a:prstGeom prst="rect">
              <a:avLst/>
            </a:prstGeom>
            <a:solidFill>
              <a:schemeClr val="bg1"/>
            </a:solidFill>
            <a:ln w="9525">
              <a:solidFill>
                <a:schemeClr val="bg2"/>
              </a:solidFill>
              <a:miter lim="800000"/>
              <a:headEnd/>
              <a:tailEnd/>
            </a:ln>
          </p:spPr>
        </p:pic>
        <p:pic>
          <p:nvPicPr>
            <p:cNvPr id="21522" name="Picture 50"/>
            <p:cNvPicPr>
              <a:picLocks noChangeAspect="1" noChangeArrowheads="1"/>
            </p:cNvPicPr>
            <p:nvPr/>
          </p:nvPicPr>
          <p:blipFill>
            <a:blip r:embed="rId6" cstate="print"/>
            <a:srcRect/>
            <a:stretch>
              <a:fillRect/>
            </a:stretch>
          </p:blipFill>
          <p:spPr bwMode="auto">
            <a:xfrm>
              <a:off x="1068" y="1488"/>
              <a:ext cx="180" cy="186"/>
            </a:xfrm>
            <a:prstGeom prst="rect">
              <a:avLst/>
            </a:prstGeom>
            <a:solidFill>
              <a:schemeClr val="bg1"/>
            </a:solidFill>
            <a:ln w="9525">
              <a:solidFill>
                <a:schemeClr val="bg2"/>
              </a:solidFill>
              <a:miter lim="800000"/>
              <a:headEnd/>
              <a:tailEnd/>
            </a:ln>
          </p:spPr>
        </p:pic>
      </p:grpSp>
      <p:sp>
        <p:nvSpPr>
          <p:cNvPr id="21511" name="AutoShape 51"/>
          <p:cNvSpPr>
            <a:spLocks noChangeArrowheads="1"/>
          </p:cNvSpPr>
          <p:nvPr/>
        </p:nvSpPr>
        <p:spPr bwMode="auto">
          <a:xfrm>
            <a:off x="3962400" y="2209800"/>
            <a:ext cx="304800" cy="533400"/>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p>
        </p:txBody>
      </p:sp>
      <p:sp>
        <p:nvSpPr>
          <p:cNvPr id="21513" name="Rectangle 53"/>
          <p:cNvSpPr>
            <a:spLocks noChangeArrowheads="1"/>
          </p:cNvSpPr>
          <p:nvPr/>
        </p:nvSpPr>
        <p:spPr bwMode="auto">
          <a:xfrm>
            <a:off x="4940300" y="1747838"/>
            <a:ext cx="3941763" cy="466725"/>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Friends, Romans, countrymen.</a:t>
            </a:r>
          </a:p>
        </p:txBody>
      </p:sp>
      <p:sp>
        <p:nvSpPr>
          <p:cNvPr id="21514" name="Oval 54"/>
          <p:cNvSpPr>
            <a:spLocks noChangeArrowheads="1"/>
          </p:cNvSpPr>
          <p:nvPr/>
        </p:nvSpPr>
        <p:spPr bwMode="auto">
          <a:xfrm>
            <a:off x="6858000" y="22860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5" name="Oval 55"/>
          <p:cNvSpPr>
            <a:spLocks noChangeArrowheads="1"/>
          </p:cNvSpPr>
          <p:nvPr/>
        </p:nvSpPr>
        <p:spPr bwMode="auto">
          <a:xfrm>
            <a:off x="6858000" y="24384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6" name="Oval 56"/>
          <p:cNvSpPr>
            <a:spLocks noChangeArrowheads="1"/>
          </p:cNvSpPr>
          <p:nvPr/>
        </p:nvSpPr>
        <p:spPr bwMode="auto">
          <a:xfrm>
            <a:off x="6858000" y="25908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53" name="TextBox 52"/>
          <p:cNvSpPr txBox="1"/>
          <p:nvPr/>
        </p:nvSpPr>
        <p:spPr>
          <a:xfrm>
            <a:off x="179512" y="1700808"/>
            <a:ext cx="2952328" cy="830997"/>
          </a:xfrm>
          <a:prstGeom prst="rect">
            <a:avLst/>
          </a:prstGeom>
          <a:noFill/>
        </p:spPr>
        <p:txBody>
          <a:bodyPr wrap="square" rtlCol="0">
            <a:spAutoFit/>
          </a:bodyPr>
          <a:lstStyle/>
          <a:p>
            <a:r>
              <a:rPr lang="el-GR" sz="1600" dirty="0">
                <a:solidFill>
                  <a:schemeClr val="tx1"/>
                </a:solidFill>
                <a:latin typeface="+mn-lt"/>
              </a:rPr>
              <a:t>1. </a:t>
            </a:r>
            <a:r>
              <a:rPr lang="el-GR" sz="1600" dirty="0">
                <a:solidFill>
                  <a:schemeClr val="bg1">
                    <a:lumMod val="65000"/>
                  </a:schemeClr>
                </a:solidFill>
                <a:latin typeface="+mn-lt"/>
              </a:rPr>
              <a:t>Συλλέγουμε τα έγγραφα που θέλουμε να συμπεριλάβουμε στο ευρετήριο</a:t>
            </a:r>
          </a:p>
        </p:txBody>
      </p:sp>
      <p:sp>
        <p:nvSpPr>
          <p:cNvPr id="54" name="TextBox 53"/>
          <p:cNvSpPr txBox="1"/>
          <p:nvPr/>
        </p:nvSpPr>
        <p:spPr>
          <a:xfrm>
            <a:off x="179512" y="2564904"/>
            <a:ext cx="2808312" cy="646331"/>
          </a:xfrm>
          <a:prstGeom prst="rect">
            <a:avLst/>
          </a:prstGeom>
          <a:noFill/>
        </p:spPr>
        <p:txBody>
          <a:bodyPr wrap="square" rtlCol="0">
            <a:spAutoFit/>
          </a:bodyPr>
          <a:lstStyle/>
          <a:p>
            <a:r>
              <a:rPr lang="el-GR" sz="1600" dirty="0">
                <a:solidFill>
                  <a:schemeClr val="tx1"/>
                </a:solidFill>
                <a:latin typeface="+mn-lt"/>
              </a:rPr>
              <a:t>2. Διαιρούμε το κείμενο σε γλωσσικά σύμβολα </a:t>
            </a:r>
            <a:r>
              <a:rPr lang="en-US" sz="2000" b="1" dirty="0">
                <a:solidFill>
                  <a:schemeClr val="accent2"/>
                </a:solidFill>
                <a:latin typeface="+mn-lt"/>
              </a:rPr>
              <a:t>(token)</a:t>
            </a:r>
            <a:endParaRPr lang="el-GR" sz="2000" b="1" dirty="0">
              <a:solidFill>
                <a:schemeClr val="accent2"/>
              </a:solidFill>
              <a:latin typeface="+mn-lt"/>
            </a:endParaRPr>
          </a:p>
        </p:txBody>
      </p:sp>
      <p:sp>
        <p:nvSpPr>
          <p:cNvPr id="55" name="TextBox 54"/>
          <p:cNvSpPr txBox="1"/>
          <p:nvPr/>
        </p:nvSpPr>
        <p:spPr>
          <a:xfrm>
            <a:off x="179512" y="3933056"/>
            <a:ext cx="2304256" cy="830997"/>
          </a:xfrm>
          <a:prstGeom prst="rect">
            <a:avLst/>
          </a:prstGeom>
          <a:noFill/>
        </p:spPr>
        <p:txBody>
          <a:bodyPr wrap="square" rtlCol="0">
            <a:spAutoFit/>
          </a:bodyPr>
          <a:lstStyle/>
          <a:p>
            <a:r>
              <a:rPr lang="el-GR" sz="1600" dirty="0">
                <a:solidFill>
                  <a:schemeClr val="tx1"/>
                </a:solidFill>
                <a:latin typeface="+mn-lt"/>
              </a:rPr>
              <a:t>3. Γλωσσολογική προ-επεξεργασία των συμβόλων</a:t>
            </a:r>
            <a:endParaRPr lang="el-GR" sz="2000" b="1" dirty="0">
              <a:solidFill>
                <a:schemeClr val="tx1"/>
              </a:solidFill>
              <a:latin typeface="+mn-lt"/>
            </a:endParaRPr>
          </a:p>
        </p:txBody>
      </p:sp>
      <p:sp>
        <p:nvSpPr>
          <p:cNvPr id="56" name="TextBox 55"/>
          <p:cNvSpPr txBox="1"/>
          <p:nvPr/>
        </p:nvSpPr>
        <p:spPr>
          <a:xfrm>
            <a:off x="251520" y="5301208"/>
            <a:ext cx="2304256" cy="1077218"/>
          </a:xfrm>
          <a:prstGeom prst="rect">
            <a:avLst/>
          </a:prstGeom>
          <a:noFill/>
        </p:spPr>
        <p:txBody>
          <a:bodyPr wrap="square" rtlCol="0">
            <a:spAutoFit/>
          </a:bodyPr>
          <a:lstStyle/>
          <a:p>
            <a:r>
              <a:rPr lang="el-GR" sz="1600" dirty="0">
                <a:solidFill>
                  <a:schemeClr val="tx1"/>
                </a:solidFill>
                <a:latin typeface="+mn-lt"/>
              </a:rPr>
              <a:t>4. Ευρετηριάζουμε τα έγγραφα στα οποία περιλαμβάνεται κάθε όρος</a:t>
            </a:r>
            <a:endParaRPr lang="el-GR" sz="2000" b="1" dirty="0">
              <a:solidFill>
                <a:schemeClr val="tx1"/>
              </a:solidFill>
              <a:latin typeface="+mn-lt"/>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Άλλοι</a:t>
            </a:r>
            <a:r>
              <a:rPr lang="en-US" dirty="0">
                <a:solidFill>
                  <a:schemeClr val="accent2">
                    <a:lumMod val="75000"/>
                  </a:schemeClr>
                </a:solidFill>
                <a:ea typeface="ＭＳ Ｐゴシック" pitchFamily="34" charset="-128"/>
              </a:rPr>
              <a:t> stemmers</a:t>
            </a:r>
          </a:p>
        </p:txBody>
      </p:sp>
      <p:sp>
        <p:nvSpPr>
          <p:cNvPr id="46083" name="Rectangle 3"/>
          <p:cNvSpPr>
            <a:spLocks noGrp="1" noChangeArrowheads="1"/>
          </p:cNvSpPr>
          <p:nvPr>
            <p:ph idx="1"/>
          </p:nvPr>
        </p:nvSpPr>
        <p:spPr>
          <a:xfrm>
            <a:off x="467544" y="1556792"/>
            <a:ext cx="7886700" cy="4351338"/>
          </a:xfrm>
        </p:spPr>
        <p:txBody>
          <a:bodyPr/>
          <a:lstStyle/>
          <a:p>
            <a:pPr eaLnBrk="1" hangingPunct="1"/>
            <a:r>
              <a:rPr lang="el-GR" dirty="0">
                <a:ea typeface="ＭＳ Ｐゴシック" pitchFamily="34" charset="-128"/>
              </a:rPr>
              <a:t>Υπάρχουν και άλλοι π.χ., </a:t>
            </a:r>
            <a:r>
              <a:rPr lang="en-US" dirty="0" err="1">
                <a:ea typeface="ＭＳ Ｐゴシック" pitchFamily="34" charset="-128"/>
              </a:rPr>
              <a:t>Lovins</a:t>
            </a:r>
            <a:r>
              <a:rPr lang="en-US" dirty="0">
                <a:ea typeface="ＭＳ Ｐゴシック" pitchFamily="34" charset="-128"/>
              </a:rPr>
              <a:t> stemmer </a:t>
            </a:r>
          </a:p>
          <a:p>
            <a:pPr lvl="1" eaLnBrk="1" hangingPunct="1"/>
            <a:r>
              <a:rPr lang="en-US" sz="1600" dirty="0">
                <a:ea typeface="ＭＳ Ｐゴシック" pitchFamily="34" charset="-128"/>
              </a:rPr>
              <a:t>http://www.comp.lancs.ac.uk/computing/research/stemming/general/lovins.htm</a:t>
            </a:r>
            <a:endParaRPr lang="en-US" sz="4400" dirty="0">
              <a:ea typeface="ＭＳ Ｐゴシック" pitchFamily="34" charset="-128"/>
            </a:endParaRPr>
          </a:p>
          <a:p>
            <a:pPr lvl="1" eaLnBrk="1" hangingPunct="1"/>
            <a:r>
              <a:rPr lang="el-GR" sz="2000" dirty="0">
                <a:ea typeface="ＭＳ Ｐゴシック" pitchFamily="34" charset="-128"/>
              </a:rPr>
              <a:t>Ένα πέρασμα, αφαίρεση της μεγαλύτερης κατάληξης </a:t>
            </a:r>
            <a:r>
              <a:rPr lang="en-US" sz="2000" dirty="0">
                <a:ea typeface="ＭＳ Ｐゴシック" pitchFamily="34" charset="-128"/>
              </a:rPr>
              <a:t>(</a:t>
            </a:r>
            <a:r>
              <a:rPr lang="el-GR" sz="2000" dirty="0">
                <a:ea typeface="ＭＳ Ｐゴシック" pitchFamily="34" charset="-128"/>
              </a:rPr>
              <a:t>περίπου</a:t>
            </a:r>
            <a:r>
              <a:rPr lang="en-US" sz="2000" dirty="0">
                <a:ea typeface="ＭＳ Ｐゴシック" pitchFamily="34" charset="-128"/>
              </a:rPr>
              <a:t> 250 </a:t>
            </a:r>
            <a:r>
              <a:rPr lang="el-GR" sz="2000" dirty="0">
                <a:ea typeface="ＭＳ Ｐゴシック" pitchFamily="34" charset="-128"/>
              </a:rPr>
              <a:t>κανόνες</a:t>
            </a:r>
            <a:r>
              <a:rPr lang="en-US" sz="2000" dirty="0">
                <a:ea typeface="ＭＳ Ｐゴシック" pitchFamily="34" charset="-128"/>
              </a:rPr>
              <a:t>)</a:t>
            </a:r>
          </a:p>
          <a:p>
            <a:pPr eaLnBrk="1" hangingPunct="1"/>
            <a:endParaRPr lang="en-US" sz="1000" dirty="0">
              <a:ea typeface="ＭＳ Ｐゴシック" pitchFamily="34" charset="-128"/>
            </a:endParaRPr>
          </a:p>
          <a:p>
            <a:pPr eaLnBrk="1" hangingPunct="1">
              <a:spcBef>
                <a:spcPct val="10000"/>
              </a:spcBef>
            </a:pPr>
            <a:r>
              <a:rPr lang="el-GR" sz="2400" dirty="0">
                <a:ea typeface="ＭＳ Ｐゴシック" pitchFamily="34" charset="-128"/>
              </a:rPr>
              <a:t>Πλήρη μορφολογική ανάλυση – περιορισμένα οφέλη</a:t>
            </a:r>
            <a:endParaRPr lang="en-US" sz="2400" dirty="0">
              <a:ea typeface="ＭＳ Ｐゴシック" pitchFamily="34" charset="-128"/>
            </a:endParaRPr>
          </a:p>
          <a:p>
            <a:pPr eaLnBrk="1" hangingPunct="1"/>
            <a:endParaRPr lang="en-US" sz="1000" dirty="0">
              <a:ea typeface="ＭＳ Ｐゴシック" pitchFamily="34" charset="-128"/>
            </a:endParaRPr>
          </a:p>
          <a:p>
            <a:pPr eaLnBrk="1" hangingPunct="1">
              <a:spcBef>
                <a:spcPct val="10000"/>
              </a:spcBef>
            </a:pPr>
            <a:r>
              <a:rPr lang="el-GR" sz="2400" dirty="0">
                <a:ea typeface="ＭＳ Ｐゴシック" pitchFamily="34" charset="-128"/>
              </a:rPr>
              <a:t>Βοηθά το </a:t>
            </a:r>
            <a:r>
              <a:rPr lang="en-US" sz="2400" dirty="0">
                <a:ea typeface="ＭＳ Ｐゴシック" pitchFamily="34" charset="-128"/>
              </a:rPr>
              <a:t>stemming </a:t>
            </a:r>
            <a:r>
              <a:rPr lang="el-GR" sz="2400" dirty="0">
                <a:ea typeface="ＭＳ Ｐゴシック" pitchFamily="34" charset="-128"/>
              </a:rPr>
              <a:t>και οι άλλοι </a:t>
            </a:r>
            <a:r>
              <a:rPr lang="el-GR" sz="2400" dirty="0" err="1">
                <a:ea typeface="ＭＳ Ｐゴシック" pitchFamily="34" charset="-128"/>
              </a:rPr>
              <a:t>κανονικοποιητές</a:t>
            </a:r>
            <a:r>
              <a:rPr lang="el-GR" sz="2400" dirty="0">
                <a:ea typeface="ＭＳ Ｐゴシック" pitchFamily="34" charset="-128"/>
              </a:rPr>
              <a:t>;</a:t>
            </a:r>
          </a:p>
          <a:p>
            <a:pPr lvl="1" eaLnBrk="1" hangingPunct="1">
              <a:spcBef>
                <a:spcPct val="10000"/>
              </a:spcBef>
            </a:pPr>
            <a:r>
              <a:rPr lang="en-US" sz="1800" dirty="0">
                <a:ea typeface="ＭＳ Ｐゴシック" pitchFamily="34" charset="-128"/>
              </a:rPr>
              <a:t>English: </a:t>
            </a:r>
            <a:r>
              <a:rPr lang="el-GR" sz="1800" dirty="0">
                <a:ea typeface="ＭＳ Ｐゴシック" pitchFamily="34" charset="-128"/>
              </a:rPr>
              <a:t>ανάμικτα αποτελέσματα. Βοηθά την ανάκληση αλλά βλάπτει την ακρίβεια </a:t>
            </a:r>
          </a:p>
          <a:p>
            <a:pPr lvl="2" eaLnBrk="1" hangingPunct="1">
              <a:spcBef>
                <a:spcPct val="10000"/>
              </a:spcBef>
            </a:pPr>
            <a:r>
              <a:rPr lang="en-US" dirty="0">
                <a:ea typeface="ＭＳ Ｐゴシック" pitchFamily="34" charset="-128"/>
              </a:rPr>
              <a:t>operative (dentistry) </a:t>
            </a:r>
            <a:r>
              <a:rPr lang="en-US" dirty="0">
                <a:latin typeface="Lucida Sans Unicode" pitchFamily="34" charset="0"/>
                <a:ea typeface="ＭＳ Ｐゴシック" pitchFamily="34" charset="-128"/>
                <a:cs typeface="Lucida Sans Unicode" pitchFamily="34" charset="0"/>
              </a:rPr>
              <a:t>⇒ </a:t>
            </a:r>
            <a:r>
              <a:rPr lang="en-US" dirty="0" err="1">
                <a:ea typeface="ＭＳ Ｐゴシック" pitchFamily="34" charset="-128"/>
                <a:cs typeface="Lucida Sans Unicode" pitchFamily="34" charset="0"/>
              </a:rPr>
              <a:t>oper</a:t>
            </a:r>
            <a:endParaRPr lang="en-US" dirty="0">
              <a:ea typeface="ＭＳ Ｐゴシック" pitchFamily="34" charset="-128"/>
              <a:cs typeface="Lucida Sans Unicode" pitchFamily="34" charset="0"/>
            </a:endParaRPr>
          </a:p>
          <a:p>
            <a:pPr lvl="2" eaLnBrk="1" hangingPunct="1"/>
            <a:r>
              <a:rPr lang="en-US" dirty="0">
                <a:ea typeface="ＭＳ Ｐゴシック" pitchFamily="34" charset="-128"/>
                <a:cs typeface="Lucida Sans Unicode" pitchFamily="34" charset="0"/>
              </a:rPr>
              <a:t>operational (research</a:t>
            </a:r>
            <a:r>
              <a:rPr lang="en-US" dirty="0">
                <a:ea typeface="ＭＳ Ｐゴシック" pitchFamily="34" charset="-128"/>
              </a:rPr>
              <a:t>) </a:t>
            </a:r>
            <a:r>
              <a:rPr lang="en-US" dirty="0">
                <a:latin typeface="Lucida Sans Unicode" pitchFamily="34" charset="0"/>
                <a:ea typeface="ＭＳ Ｐゴシック" pitchFamily="34" charset="-128"/>
                <a:cs typeface="Lucida Sans Unicode" pitchFamily="34" charset="0"/>
              </a:rPr>
              <a:t>⇒ </a:t>
            </a:r>
            <a:r>
              <a:rPr lang="en-US" dirty="0" err="1">
                <a:ea typeface="ＭＳ Ｐゴシック" pitchFamily="34" charset="-128"/>
                <a:cs typeface="Lucida Sans Unicode" pitchFamily="34" charset="0"/>
              </a:rPr>
              <a:t>oper</a:t>
            </a:r>
            <a:endParaRPr lang="en-US" dirty="0">
              <a:ea typeface="ＭＳ Ｐゴシック" pitchFamily="34" charset="-128"/>
              <a:cs typeface="Lucida Sans Unicode" pitchFamily="34" charset="0"/>
            </a:endParaRPr>
          </a:p>
          <a:p>
            <a:pPr lvl="2" eaLnBrk="1" hangingPunct="1"/>
            <a:r>
              <a:rPr lang="en-US" dirty="0">
                <a:ea typeface="ＭＳ Ｐゴシック" pitchFamily="34" charset="-128"/>
                <a:cs typeface="Lucida Sans Unicode" pitchFamily="34" charset="0"/>
              </a:rPr>
              <a:t>operating (systems</a:t>
            </a:r>
            <a:r>
              <a:rPr lang="en-US" dirty="0">
                <a:ea typeface="ＭＳ Ｐゴシック" pitchFamily="34" charset="-128"/>
              </a:rPr>
              <a:t>) </a:t>
            </a:r>
            <a:r>
              <a:rPr lang="en-US" dirty="0">
                <a:latin typeface="Lucida Sans Unicode" pitchFamily="34" charset="0"/>
                <a:ea typeface="ＭＳ Ｐゴシック" pitchFamily="34" charset="-128"/>
                <a:cs typeface="Lucida Sans Unicode" pitchFamily="34" charset="0"/>
              </a:rPr>
              <a:t>⇒ </a:t>
            </a:r>
            <a:r>
              <a:rPr lang="en-US" dirty="0" err="1">
                <a:ea typeface="ＭＳ Ｐゴシック" pitchFamily="34" charset="-128"/>
                <a:cs typeface="Lucida Sans Unicode" pitchFamily="34" charset="0"/>
              </a:rPr>
              <a:t>oper</a:t>
            </a:r>
            <a:endParaRPr lang="en-US" dirty="0">
              <a:ea typeface="ＭＳ Ｐゴシック" pitchFamily="34" charset="-128"/>
              <a:cs typeface="Lucida Sans Unicode" pitchFamily="34" charset="0"/>
            </a:endParaRPr>
          </a:p>
          <a:p>
            <a:pPr marL="342900" lvl="1" indent="-342900" eaLnBrk="1" hangingPunct="1">
              <a:buClr>
                <a:srgbClr val="437085"/>
              </a:buClr>
            </a:pPr>
            <a:r>
              <a:rPr lang="el-GR" dirty="0">
                <a:ea typeface="ＭＳ Ｐゴシック" pitchFamily="34" charset="-128"/>
                <a:cs typeface="ＭＳ Ｐゴシック" pitchFamily="-65" charset="-128"/>
              </a:rPr>
              <a:t>Οπωσδήποτε χρήσιμο για Ισπανικά, Γερμανικά, Φιλανδικά</a:t>
            </a:r>
            <a:endParaRPr lang="en-US" dirty="0">
              <a:ea typeface="ＭＳ Ｐゴシック" pitchFamily="34" charset="-128"/>
              <a:cs typeface="ＭＳ Ｐゴシック" pitchFamily="-65" charset="-128"/>
            </a:endParaRPr>
          </a:p>
          <a:p>
            <a:pPr lvl="2" eaLnBrk="1" hangingPunct="1"/>
            <a:r>
              <a:rPr lang="en-US" sz="1800" dirty="0">
                <a:ea typeface="ＭＳ Ｐゴシック" pitchFamily="34" charset="-128"/>
                <a:cs typeface="Lucida Sans Unicode" pitchFamily="34" charset="0"/>
              </a:rPr>
              <a:t>30% </a:t>
            </a:r>
            <a:r>
              <a:rPr lang="el-GR" sz="1800" dirty="0">
                <a:ea typeface="ＭＳ Ｐゴシック" pitchFamily="34" charset="-128"/>
                <a:cs typeface="Lucida Sans Unicode" pitchFamily="34" charset="0"/>
              </a:rPr>
              <a:t>βελτίωση για τα Φινλανδικά</a:t>
            </a:r>
            <a:endParaRPr lang="en-US" sz="1800" dirty="0">
              <a:ea typeface="ＭＳ Ｐゴシック" pitchFamily="34" charset="-128"/>
              <a:cs typeface="Lucida Sans Unicode" pitchFamily="34" charset="0"/>
            </a:endParaRPr>
          </a:p>
        </p:txBody>
      </p:sp>
      <p:sp>
        <p:nvSpPr>
          <p:cNvPr id="46085" name="Slide Number Placeholder 4"/>
          <p:cNvSpPr>
            <a:spLocks noGrp="1"/>
          </p:cNvSpPr>
          <p:nvPr>
            <p:ph type="sldNum" sz="quarter" idx="12"/>
          </p:nvPr>
        </p:nvSpPr>
        <p:spPr bwMode="auto">
          <a:noFill/>
          <a:ln>
            <a:miter lim="800000"/>
            <a:headEnd/>
            <a:tailEnd/>
          </a:ln>
        </p:spPr>
        <p:txBody>
          <a:bodyPr/>
          <a:lstStyle/>
          <a:p>
            <a:fld id="{34A9570C-0E41-4C88-9F4B-9EDA9FC18726}" type="slidenum">
              <a:rPr lang="en-US"/>
              <a:pPr/>
              <a:t>50</a:t>
            </a:fld>
            <a:endParaRPr lang="en-US"/>
          </a:p>
        </p:txBody>
      </p:sp>
      <p:sp>
        <p:nvSpPr>
          <p:cNvPr id="460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2.2.4</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28650" y="93898"/>
            <a:ext cx="7886700" cy="1325563"/>
          </a:xfrm>
        </p:spPr>
        <p:txBody>
          <a:bodyPr/>
          <a:lstStyle/>
          <a:p>
            <a:pPr algn="ctr" eaLnBrk="1" hangingPunct="1"/>
            <a:r>
              <a:rPr lang="el-GR" dirty="0">
                <a:solidFill>
                  <a:schemeClr val="accent2">
                    <a:lumMod val="75000"/>
                  </a:schemeClr>
                </a:solidFill>
                <a:ea typeface="ＭＳ Ｐゴシック" pitchFamily="34" charset="-128"/>
              </a:rPr>
              <a:t>Άλλοι</a:t>
            </a:r>
            <a:r>
              <a:rPr lang="en-US" dirty="0">
                <a:solidFill>
                  <a:schemeClr val="accent2">
                    <a:lumMod val="75000"/>
                  </a:schemeClr>
                </a:solidFill>
                <a:ea typeface="ＭＳ Ｐゴシック" pitchFamily="34" charset="-128"/>
              </a:rPr>
              <a:t> stemmers</a:t>
            </a:r>
            <a:r>
              <a:rPr lang="el-GR" dirty="0">
                <a:solidFill>
                  <a:schemeClr val="accent2">
                    <a:lumMod val="75000"/>
                  </a:schemeClr>
                </a:solidFill>
                <a:ea typeface="ＭＳ Ｐゴシック" pitchFamily="34" charset="-128"/>
              </a:rPr>
              <a:t>: σύγκριση</a:t>
            </a:r>
            <a:endParaRPr lang="en-US" dirty="0">
              <a:solidFill>
                <a:schemeClr val="accent2">
                  <a:lumMod val="75000"/>
                </a:schemeClr>
              </a:solidFill>
              <a:ea typeface="ＭＳ Ｐゴシック" pitchFamily="34" charset="-128"/>
            </a:endParaRPr>
          </a:p>
        </p:txBody>
      </p:sp>
      <p:sp>
        <p:nvSpPr>
          <p:cNvPr id="46085" name="Slide Number Placeholder 4"/>
          <p:cNvSpPr>
            <a:spLocks noGrp="1"/>
          </p:cNvSpPr>
          <p:nvPr>
            <p:ph type="sldNum" sz="quarter" idx="12"/>
          </p:nvPr>
        </p:nvSpPr>
        <p:spPr bwMode="auto">
          <a:noFill/>
          <a:ln>
            <a:miter lim="800000"/>
            <a:headEnd/>
            <a:tailEnd/>
          </a:ln>
        </p:spPr>
        <p:txBody>
          <a:bodyPr/>
          <a:lstStyle/>
          <a:p>
            <a:fld id="{34A9570C-0E41-4C88-9F4B-9EDA9FC18726}" type="slidenum">
              <a:rPr lang="en-US"/>
              <a:pPr/>
              <a:t>51</a:t>
            </a:fld>
            <a:endParaRPr lang="en-US"/>
          </a:p>
        </p:txBody>
      </p:sp>
      <p:sp>
        <p:nvSpPr>
          <p:cNvPr id="46084"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2.2.4</a:t>
            </a:r>
          </a:p>
        </p:txBody>
      </p:sp>
      <p:sp>
        <p:nvSpPr>
          <p:cNvPr id="7" name="Text Box 3"/>
          <p:cNvSpPr txBox="1">
            <a:spLocks noChangeArrowheads="1"/>
          </p:cNvSpPr>
          <p:nvPr/>
        </p:nvSpPr>
        <p:spPr bwMode="auto">
          <a:xfrm>
            <a:off x="265924" y="1340768"/>
            <a:ext cx="8491598" cy="4857784"/>
          </a:xfrm>
          <a:prstGeom prst="rect">
            <a:avLst/>
          </a:prstGeom>
          <a:noFill/>
          <a:ln w="9525">
            <a:noFill/>
            <a:round/>
            <a:headEnd/>
            <a:tailEnd/>
          </a:ln>
        </p:spPr>
        <p:txBody>
          <a:bodyPr/>
          <a:lstStyle/>
          <a:p>
            <a:r>
              <a:rPr lang="en-US" sz="2200" i="1" dirty="0">
                <a:solidFill>
                  <a:srgbClr val="0070C0"/>
                </a:solidFill>
                <a:latin typeface="+mj-lt"/>
              </a:rPr>
              <a:t>Sample text: 	  </a:t>
            </a:r>
            <a:r>
              <a:rPr lang="en-US" sz="2200" dirty="0">
                <a:solidFill>
                  <a:schemeClr val="tx1"/>
                </a:solidFill>
                <a:latin typeface="+mj-lt"/>
              </a:rPr>
              <a:t>Such an analysis can reveal features that are not easily</a:t>
            </a:r>
            <a:r>
              <a:rPr lang="en-US" sz="2200" i="1" dirty="0">
                <a:solidFill>
                  <a:schemeClr val="tx1"/>
                </a:solidFill>
                <a:latin typeface="+mj-lt"/>
              </a:rPr>
              <a:t>					  </a:t>
            </a:r>
            <a:r>
              <a:rPr lang="en-US" sz="2200" dirty="0">
                <a:solidFill>
                  <a:schemeClr val="tx1"/>
                </a:solidFill>
                <a:latin typeface="+mj-lt"/>
              </a:rPr>
              <a:t>visible from the variations in the individual genes and    </a:t>
            </a:r>
          </a:p>
          <a:p>
            <a:r>
              <a:rPr lang="en-US" sz="2200" dirty="0">
                <a:solidFill>
                  <a:schemeClr val="tx1"/>
                </a:solidFill>
                <a:latin typeface="+mj-lt"/>
              </a:rPr>
              <a:t>                              can lead to a picture of expression that is more  </a:t>
            </a:r>
          </a:p>
          <a:p>
            <a:r>
              <a:rPr lang="en-US" sz="2200" dirty="0">
                <a:solidFill>
                  <a:schemeClr val="tx1"/>
                </a:solidFill>
                <a:latin typeface="+mj-lt"/>
              </a:rPr>
              <a:t>                              biologically transparent and accessible to interpretation</a:t>
            </a:r>
          </a:p>
          <a:p>
            <a:r>
              <a:rPr lang="en-US" sz="2200" i="1" dirty="0">
                <a:solidFill>
                  <a:srgbClr val="0070C0"/>
                </a:solidFill>
                <a:latin typeface="+mj-lt"/>
              </a:rPr>
              <a:t>Porter stemmer: </a:t>
            </a:r>
            <a:r>
              <a:rPr lang="en-US" sz="2200" dirty="0">
                <a:solidFill>
                  <a:schemeClr val="tx1"/>
                </a:solidFill>
                <a:latin typeface="+mj-lt"/>
              </a:rPr>
              <a:t>such an </a:t>
            </a:r>
            <a:r>
              <a:rPr lang="en-US" sz="2200" dirty="0" err="1">
                <a:solidFill>
                  <a:schemeClr val="tx1"/>
                </a:solidFill>
                <a:latin typeface="+mj-lt"/>
              </a:rPr>
              <a:t>analysi</a:t>
            </a:r>
            <a:r>
              <a:rPr lang="en-US" sz="2200" dirty="0">
                <a:solidFill>
                  <a:schemeClr val="tx1"/>
                </a:solidFill>
                <a:latin typeface="+mj-lt"/>
              </a:rPr>
              <a:t> can reveal </a:t>
            </a:r>
            <a:r>
              <a:rPr lang="en-US" sz="2200" dirty="0" err="1">
                <a:solidFill>
                  <a:schemeClr val="tx1"/>
                </a:solidFill>
                <a:latin typeface="+mj-lt"/>
              </a:rPr>
              <a:t>featur</a:t>
            </a:r>
            <a:r>
              <a:rPr lang="en-US" sz="2200" dirty="0">
                <a:solidFill>
                  <a:schemeClr val="tx1"/>
                </a:solidFill>
                <a:latin typeface="+mj-lt"/>
              </a:rPr>
              <a:t> that </a:t>
            </a:r>
            <a:r>
              <a:rPr lang="en-US" sz="2200" dirty="0" err="1">
                <a:solidFill>
                  <a:schemeClr val="tx1"/>
                </a:solidFill>
                <a:latin typeface="+mj-lt"/>
              </a:rPr>
              <a:t>ar</a:t>
            </a:r>
            <a:r>
              <a:rPr lang="en-US" sz="2200" dirty="0">
                <a:solidFill>
                  <a:schemeClr val="tx1"/>
                </a:solidFill>
                <a:latin typeface="+mj-lt"/>
              </a:rPr>
              <a:t> not </a:t>
            </a:r>
            <a:r>
              <a:rPr lang="en-US" sz="2200" dirty="0" err="1">
                <a:solidFill>
                  <a:schemeClr val="tx1"/>
                </a:solidFill>
                <a:latin typeface="+mj-lt"/>
              </a:rPr>
              <a:t>easili</a:t>
            </a:r>
            <a:r>
              <a:rPr lang="en-US" sz="2200" dirty="0">
                <a:solidFill>
                  <a:schemeClr val="tx1"/>
                </a:solidFill>
                <a:latin typeface="+mj-lt"/>
              </a:rPr>
              <a:t> </a:t>
            </a:r>
            <a:r>
              <a:rPr lang="en-US" sz="2200" dirty="0" err="1">
                <a:solidFill>
                  <a:schemeClr val="tx1"/>
                </a:solidFill>
                <a:latin typeface="+mj-lt"/>
              </a:rPr>
              <a:t>visibl</a:t>
            </a:r>
            <a:r>
              <a:rPr lang="en-US" sz="2200" dirty="0">
                <a:solidFill>
                  <a:schemeClr val="tx1"/>
                </a:solidFill>
                <a:latin typeface="+mj-lt"/>
              </a:rPr>
              <a:t> </a:t>
            </a:r>
            <a:r>
              <a:rPr lang="en-US" sz="2200" i="1" dirty="0">
                <a:solidFill>
                  <a:schemeClr val="tx1"/>
                </a:solidFill>
                <a:latin typeface="+mj-lt"/>
              </a:rPr>
              <a:t>			         	</a:t>
            </a:r>
            <a:r>
              <a:rPr lang="en-US" sz="2200" dirty="0">
                <a:solidFill>
                  <a:schemeClr val="tx1"/>
                </a:solidFill>
                <a:latin typeface="+mj-lt"/>
              </a:rPr>
              <a:t>from the </a:t>
            </a:r>
            <a:r>
              <a:rPr lang="en-US" sz="2200" dirty="0" err="1">
                <a:solidFill>
                  <a:schemeClr val="tx1"/>
                </a:solidFill>
                <a:latin typeface="+mj-lt"/>
              </a:rPr>
              <a:t>variat</a:t>
            </a:r>
            <a:r>
              <a:rPr lang="en-US" sz="2200" dirty="0">
                <a:solidFill>
                  <a:schemeClr val="tx1"/>
                </a:solidFill>
                <a:latin typeface="+mj-lt"/>
              </a:rPr>
              <a:t> in the </a:t>
            </a:r>
            <a:r>
              <a:rPr lang="en-US" sz="2200" dirty="0" err="1">
                <a:solidFill>
                  <a:schemeClr val="tx1"/>
                </a:solidFill>
                <a:latin typeface="+mj-lt"/>
              </a:rPr>
              <a:t>individu</a:t>
            </a:r>
            <a:r>
              <a:rPr lang="en-US" sz="2200" dirty="0">
                <a:solidFill>
                  <a:schemeClr val="tx1"/>
                </a:solidFill>
                <a:latin typeface="+mj-lt"/>
              </a:rPr>
              <a:t> gene and can lead to                   </a:t>
            </a:r>
          </a:p>
          <a:p>
            <a:r>
              <a:rPr lang="en-US" sz="2200" dirty="0">
                <a:solidFill>
                  <a:schemeClr val="tx1"/>
                </a:solidFill>
                <a:latin typeface="+mj-lt"/>
              </a:rPr>
              <a:t>                              </a:t>
            </a:r>
            <a:r>
              <a:rPr lang="en-US" sz="2200" dirty="0" err="1">
                <a:solidFill>
                  <a:schemeClr val="tx1"/>
                </a:solidFill>
                <a:latin typeface="+mj-lt"/>
              </a:rPr>
              <a:t>pictur</a:t>
            </a:r>
            <a:r>
              <a:rPr lang="en-US" sz="2200" dirty="0">
                <a:solidFill>
                  <a:schemeClr val="tx1"/>
                </a:solidFill>
                <a:latin typeface="+mj-lt"/>
              </a:rPr>
              <a:t> of express that is more </a:t>
            </a:r>
            <a:r>
              <a:rPr lang="en-US" sz="2200" dirty="0" err="1">
                <a:solidFill>
                  <a:schemeClr val="tx1"/>
                </a:solidFill>
                <a:latin typeface="+mj-lt"/>
              </a:rPr>
              <a:t>biolog</a:t>
            </a:r>
            <a:r>
              <a:rPr lang="en-US" sz="2200" dirty="0">
                <a:solidFill>
                  <a:schemeClr val="tx1"/>
                </a:solidFill>
                <a:latin typeface="+mj-lt"/>
              </a:rPr>
              <a:t> </a:t>
            </a:r>
            <a:r>
              <a:rPr lang="en-US" sz="2200" dirty="0" err="1">
                <a:solidFill>
                  <a:schemeClr val="tx1"/>
                </a:solidFill>
                <a:latin typeface="+mj-lt"/>
              </a:rPr>
              <a:t>transpar</a:t>
            </a:r>
            <a:r>
              <a:rPr lang="en-US" sz="2200" dirty="0">
                <a:solidFill>
                  <a:schemeClr val="tx1"/>
                </a:solidFill>
                <a:latin typeface="+mj-lt"/>
              </a:rPr>
              <a:t> and  </a:t>
            </a:r>
          </a:p>
          <a:p>
            <a:r>
              <a:rPr lang="en-US" sz="2200" dirty="0">
                <a:solidFill>
                  <a:schemeClr val="tx1"/>
                </a:solidFill>
                <a:latin typeface="+mj-lt"/>
              </a:rPr>
              <a:t>                              access to interpret</a:t>
            </a:r>
          </a:p>
          <a:p>
            <a:r>
              <a:rPr lang="en-US" sz="2200" i="1" dirty="0" err="1">
                <a:solidFill>
                  <a:srgbClr val="0070C0"/>
                </a:solidFill>
                <a:latin typeface="+mj-lt"/>
              </a:rPr>
              <a:t>Lovins</a:t>
            </a:r>
            <a:r>
              <a:rPr lang="en-US" sz="2200" i="1" dirty="0">
                <a:solidFill>
                  <a:srgbClr val="0070C0"/>
                </a:solidFill>
                <a:latin typeface="+mj-lt"/>
              </a:rPr>
              <a:t> stemmer: </a:t>
            </a:r>
            <a:r>
              <a:rPr lang="en-US" sz="2200" dirty="0">
                <a:solidFill>
                  <a:schemeClr val="tx1"/>
                </a:solidFill>
                <a:latin typeface="+mj-lt"/>
              </a:rPr>
              <a:t>such an </a:t>
            </a:r>
            <a:r>
              <a:rPr lang="en-US" sz="2200" dirty="0" err="1">
                <a:solidFill>
                  <a:schemeClr val="tx1"/>
                </a:solidFill>
                <a:latin typeface="+mj-lt"/>
              </a:rPr>
              <a:t>analys</a:t>
            </a:r>
            <a:r>
              <a:rPr lang="en-US" sz="2200" dirty="0">
                <a:solidFill>
                  <a:schemeClr val="tx1"/>
                </a:solidFill>
                <a:latin typeface="+mj-lt"/>
              </a:rPr>
              <a:t> can </a:t>
            </a:r>
            <a:r>
              <a:rPr lang="en-US" sz="2200" dirty="0" err="1">
                <a:solidFill>
                  <a:schemeClr val="tx1"/>
                </a:solidFill>
                <a:latin typeface="+mj-lt"/>
              </a:rPr>
              <a:t>reve</a:t>
            </a:r>
            <a:r>
              <a:rPr lang="en-US" sz="2200" dirty="0">
                <a:solidFill>
                  <a:schemeClr val="tx1"/>
                </a:solidFill>
                <a:latin typeface="+mj-lt"/>
              </a:rPr>
              <a:t> </a:t>
            </a:r>
            <a:r>
              <a:rPr lang="en-US" sz="2200" dirty="0" err="1">
                <a:solidFill>
                  <a:schemeClr val="tx1"/>
                </a:solidFill>
                <a:latin typeface="+mj-lt"/>
              </a:rPr>
              <a:t>featur</a:t>
            </a:r>
            <a:r>
              <a:rPr lang="en-US" sz="2200" dirty="0">
                <a:solidFill>
                  <a:schemeClr val="tx1"/>
                </a:solidFill>
                <a:latin typeface="+mj-lt"/>
              </a:rPr>
              <a:t> that </a:t>
            </a:r>
            <a:r>
              <a:rPr lang="en-US" sz="2200" dirty="0" err="1">
                <a:solidFill>
                  <a:schemeClr val="tx1"/>
                </a:solidFill>
                <a:latin typeface="+mj-lt"/>
              </a:rPr>
              <a:t>ar</a:t>
            </a:r>
            <a:r>
              <a:rPr lang="en-US" sz="2200" dirty="0">
                <a:solidFill>
                  <a:schemeClr val="tx1"/>
                </a:solidFill>
                <a:latin typeface="+mj-lt"/>
              </a:rPr>
              <a:t> not </a:t>
            </a:r>
            <a:r>
              <a:rPr lang="en-US" sz="2200" dirty="0" err="1">
                <a:solidFill>
                  <a:schemeClr val="tx1"/>
                </a:solidFill>
                <a:latin typeface="+mj-lt"/>
              </a:rPr>
              <a:t>eas</a:t>
            </a:r>
            <a:r>
              <a:rPr lang="en-US" sz="2200" dirty="0">
                <a:solidFill>
                  <a:schemeClr val="tx1"/>
                </a:solidFill>
                <a:latin typeface="+mj-lt"/>
              </a:rPr>
              <a:t> </a:t>
            </a:r>
            <a:r>
              <a:rPr lang="en-US" sz="2200" dirty="0" err="1">
                <a:solidFill>
                  <a:schemeClr val="tx1"/>
                </a:solidFill>
                <a:latin typeface="+mj-lt"/>
              </a:rPr>
              <a:t>vis</a:t>
            </a:r>
            <a:r>
              <a:rPr lang="en-US" sz="2200" dirty="0">
                <a:solidFill>
                  <a:schemeClr val="tx1"/>
                </a:solidFill>
                <a:latin typeface="+mj-lt"/>
              </a:rPr>
              <a:t> from 				         </a:t>
            </a:r>
            <a:r>
              <a:rPr lang="en-US" sz="2200" dirty="0" err="1">
                <a:solidFill>
                  <a:schemeClr val="tx1"/>
                </a:solidFill>
                <a:latin typeface="+mj-lt"/>
              </a:rPr>
              <a:t>th</a:t>
            </a:r>
            <a:r>
              <a:rPr lang="en-US" sz="2200" dirty="0">
                <a:solidFill>
                  <a:schemeClr val="tx1"/>
                </a:solidFill>
                <a:latin typeface="+mj-lt"/>
              </a:rPr>
              <a:t> </a:t>
            </a:r>
            <a:r>
              <a:rPr lang="en-US" sz="2200" dirty="0" err="1">
                <a:solidFill>
                  <a:schemeClr val="tx1"/>
                </a:solidFill>
                <a:latin typeface="+mj-lt"/>
              </a:rPr>
              <a:t>vari</a:t>
            </a:r>
            <a:r>
              <a:rPr lang="en-US" sz="2200" dirty="0">
                <a:solidFill>
                  <a:schemeClr val="tx1"/>
                </a:solidFill>
                <a:latin typeface="+mj-lt"/>
              </a:rPr>
              <a:t> in </a:t>
            </a:r>
            <a:r>
              <a:rPr lang="en-US" sz="2200" dirty="0" err="1">
                <a:solidFill>
                  <a:schemeClr val="tx1"/>
                </a:solidFill>
                <a:latin typeface="+mj-lt"/>
              </a:rPr>
              <a:t>th</a:t>
            </a:r>
            <a:r>
              <a:rPr lang="en-US" sz="2200" dirty="0">
                <a:solidFill>
                  <a:schemeClr val="tx1"/>
                </a:solidFill>
                <a:latin typeface="+mj-lt"/>
              </a:rPr>
              <a:t> </a:t>
            </a:r>
            <a:r>
              <a:rPr lang="en-US" sz="2200" dirty="0" err="1">
                <a:solidFill>
                  <a:schemeClr val="tx1"/>
                </a:solidFill>
                <a:latin typeface="+mj-lt"/>
              </a:rPr>
              <a:t>individu</a:t>
            </a:r>
            <a:r>
              <a:rPr lang="en-US" sz="2200" dirty="0">
                <a:solidFill>
                  <a:schemeClr val="tx1"/>
                </a:solidFill>
                <a:latin typeface="+mj-lt"/>
              </a:rPr>
              <a:t> gen and can lead to a </a:t>
            </a:r>
            <a:r>
              <a:rPr lang="en-US" sz="2200" dirty="0" err="1">
                <a:solidFill>
                  <a:schemeClr val="tx1"/>
                </a:solidFill>
                <a:latin typeface="+mj-lt"/>
              </a:rPr>
              <a:t>pictur</a:t>
            </a:r>
            <a:r>
              <a:rPr lang="en-US" sz="2200" dirty="0">
                <a:solidFill>
                  <a:schemeClr val="tx1"/>
                </a:solidFill>
                <a:latin typeface="+mj-lt"/>
              </a:rPr>
              <a:t> of   </a:t>
            </a:r>
          </a:p>
          <a:p>
            <a:r>
              <a:rPr lang="en-US" sz="2200" dirty="0">
                <a:solidFill>
                  <a:schemeClr val="tx1"/>
                </a:solidFill>
                <a:latin typeface="+mj-lt"/>
              </a:rPr>
              <a:t>                              </a:t>
            </a:r>
            <a:r>
              <a:rPr lang="en-US" sz="2200" dirty="0" err="1">
                <a:solidFill>
                  <a:schemeClr val="tx1"/>
                </a:solidFill>
                <a:latin typeface="+mj-lt"/>
              </a:rPr>
              <a:t>expres</a:t>
            </a:r>
            <a:r>
              <a:rPr lang="en-US" sz="2200" dirty="0">
                <a:solidFill>
                  <a:schemeClr val="tx1"/>
                </a:solidFill>
                <a:latin typeface="+mj-lt"/>
              </a:rPr>
              <a:t> that is </a:t>
            </a:r>
            <a:r>
              <a:rPr lang="en-US" sz="2200" dirty="0" err="1">
                <a:solidFill>
                  <a:schemeClr val="tx1"/>
                </a:solidFill>
                <a:latin typeface="+mj-lt"/>
              </a:rPr>
              <a:t>mor</a:t>
            </a:r>
            <a:r>
              <a:rPr lang="en-US" sz="2200" dirty="0">
                <a:solidFill>
                  <a:schemeClr val="tx1"/>
                </a:solidFill>
                <a:latin typeface="+mj-lt"/>
              </a:rPr>
              <a:t> </a:t>
            </a:r>
            <a:r>
              <a:rPr lang="en-US" sz="2200" dirty="0" err="1">
                <a:solidFill>
                  <a:schemeClr val="tx1"/>
                </a:solidFill>
                <a:latin typeface="+mj-lt"/>
              </a:rPr>
              <a:t>biolog</a:t>
            </a:r>
            <a:r>
              <a:rPr lang="en-US" sz="2200" dirty="0">
                <a:solidFill>
                  <a:schemeClr val="tx1"/>
                </a:solidFill>
                <a:latin typeface="+mj-lt"/>
              </a:rPr>
              <a:t> </a:t>
            </a:r>
            <a:r>
              <a:rPr lang="en-US" sz="2200" dirty="0" err="1">
                <a:solidFill>
                  <a:schemeClr val="tx1"/>
                </a:solidFill>
                <a:latin typeface="+mj-lt"/>
              </a:rPr>
              <a:t>transpar</a:t>
            </a:r>
            <a:r>
              <a:rPr lang="en-US" sz="2200" dirty="0">
                <a:solidFill>
                  <a:schemeClr val="tx1"/>
                </a:solidFill>
                <a:latin typeface="+mj-lt"/>
              </a:rPr>
              <a:t> and </a:t>
            </a:r>
            <a:r>
              <a:rPr lang="en-US" sz="2200" dirty="0" err="1">
                <a:solidFill>
                  <a:schemeClr val="tx1"/>
                </a:solidFill>
                <a:latin typeface="+mj-lt"/>
              </a:rPr>
              <a:t>acces</a:t>
            </a:r>
            <a:r>
              <a:rPr lang="en-US" sz="2200" dirty="0">
                <a:solidFill>
                  <a:schemeClr val="tx1"/>
                </a:solidFill>
                <a:latin typeface="+mj-lt"/>
              </a:rPr>
              <a:t> to   </a:t>
            </a:r>
          </a:p>
          <a:p>
            <a:r>
              <a:rPr lang="en-US" sz="2200" dirty="0">
                <a:solidFill>
                  <a:schemeClr val="tx1"/>
                </a:solidFill>
                <a:latin typeface="+mj-lt"/>
              </a:rPr>
              <a:t>                              </a:t>
            </a:r>
            <a:r>
              <a:rPr lang="en-US" sz="2200" dirty="0" err="1">
                <a:solidFill>
                  <a:schemeClr val="tx1"/>
                </a:solidFill>
                <a:latin typeface="+mj-lt"/>
              </a:rPr>
              <a:t>interpres</a:t>
            </a:r>
            <a:endParaRPr lang="en-US" sz="2200" dirty="0">
              <a:solidFill>
                <a:schemeClr val="tx1"/>
              </a:solidFill>
              <a:latin typeface="+mj-lt"/>
            </a:endParaRPr>
          </a:p>
          <a:p>
            <a:r>
              <a:rPr lang="en-US" sz="2200" i="1" dirty="0" err="1">
                <a:solidFill>
                  <a:srgbClr val="0070C0"/>
                </a:solidFill>
                <a:latin typeface="+mj-lt"/>
              </a:rPr>
              <a:t>Paice</a:t>
            </a:r>
            <a:r>
              <a:rPr lang="en-US" sz="2200" i="1" dirty="0">
                <a:solidFill>
                  <a:srgbClr val="0070C0"/>
                </a:solidFill>
                <a:latin typeface="+mj-lt"/>
              </a:rPr>
              <a:t> stemmer:  </a:t>
            </a:r>
            <a:r>
              <a:rPr lang="en-US" sz="2200" dirty="0">
                <a:solidFill>
                  <a:schemeClr val="tx1"/>
                </a:solidFill>
                <a:latin typeface="+mj-lt"/>
              </a:rPr>
              <a:t>such an </a:t>
            </a:r>
            <a:r>
              <a:rPr lang="en-US" sz="2200" dirty="0" err="1">
                <a:solidFill>
                  <a:schemeClr val="tx1"/>
                </a:solidFill>
                <a:latin typeface="+mj-lt"/>
              </a:rPr>
              <a:t>analys</a:t>
            </a:r>
            <a:r>
              <a:rPr lang="en-US" sz="2200" dirty="0">
                <a:solidFill>
                  <a:schemeClr val="tx1"/>
                </a:solidFill>
                <a:latin typeface="+mj-lt"/>
              </a:rPr>
              <a:t> can rev feat that are not easy </a:t>
            </a:r>
            <a:r>
              <a:rPr lang="en-US" sz="2200" dirty="0" err="1">
                <a:solidFill>
                  <a:schemeClr val="tx1"/>
                </a:solidFill>
                <a:latin typeface="+mj-lt"/>
              </a:rPr>
              <a:t>vis</a:t>
            </a:r>
            <a:r>
              <a:rPr lang="en-US" sz="2200" dirty="0">
                <a:solidFill>
                  <a:schemeClr val="tx1"/>
                </a:solidFill>
                <a:latin typeface="+mj-lt"/>
              </a:rPr>
              <a:t> from    </a:t>
            </a:r>
          </a:p>
          <a:p>
            <a:r>
              <a:rPr lang="en-US" sz="2200" dirty="0">
                <a:solidFill>
                  <a:schemeClr val="tx1"/>
                </a:solidFill>
                <a:latin typeface="+mj-lt"/>
              </a:rPr>
              <a:t>                              the vary in the </a:t>
            </a:r>
            <a:r>
              <a:rPr lang="en-US" sz="2200" dirty="0" err="1">
                <a:solidFill>
                  <a:schemeClr val="tx1"/>
                </a:solidFill>
                <a:latin typeface="+mj-lt"/>
              </a:rPr>
              <a:t>individ</a:t>
            </a:r>
            <a:r>
              <a:rPr lang="en-US" sz="2200" dirty="0">
                <a:solidFill>
                  <a:schemeClr val="tx1"/>
                </a:solidFill>
                <a:latin typeface="+mj-lt"/>
              </a:rPr>
              <a:t> gen and can lead to a </a:t>
            </a:r>
            <a:r>
              <a:rPr lang="en-US" sz="2200" dirty="0" err="1">
                <a:solidFill>
                  <a:schemeClr val="tx1"/>
                </a:solidFill>
                <a:latin typeface="+mj-lt"/>
              </a:rPr>
              <a:t>pict</a:t>
            </a:r>
            <a:r>
              <a:rPr lang="en-US" sz="2200" dirty="0">
                <a:solidFill>
                  <a:schemeClr val="tx1"/>
                </a:solidFill>
                <a:latin typeface="+mj-lt"/>
              </a:rPr>
              <a:t> of    </a:t>
            </a:r>
          </a:p>
          <a:p>
            <a:r>
              <a:rPr lang="en-US" sz="2200" dirty="0">
                <a:solidFill>
                  <a:schemeClr val="tx1"/>
                </a:solidFill>
                <a:latin typeface="+mj-lt"/>
              </a:rPr>
              <a:t>                             express that is </a:t>
            </a:r>
            <a:r>
              <a:rPr lang="en-US" sz="2200" dirty="0" err="1">
                <a:solidFill>
                  <a:schemeClr val="tx1"/>
                </a:solidFill>
                <a:latin typeface="+mj-lt"/>
              </a:rPr>
              <a:t>mor</a:t>
            </a:r>
            <a:r>
              <a:rPr lang="en-US" sz="2200" dirty="0">
                <a:solidFill>
                  <a:schemeClr val="tx1"/>
                </a:solidFill>
                <a:latin typeface="+mj-lt"/>
              </a:rPr>
              <a:t> </a:t>
            </a:r>
            <a:r>
              <a:rPr lang="en-US" sz="2200" dirty="0" err="1">
                <a:solidFill>
                  <a:schemeClr val="tx1"/>
                </a:solidFill>
                <a:latin typeface="+mj-lt"/>
              </a:rPr>
              <a:t>biolog</a:t>
            </a:r>
            <a:r>
              <a:rPr lang="en-US" sz="2200" dirty="0">
                <a:solidFill>
                  <a:schemeClr val="tx1"/>
                </a:solidFill>
                <a:latin typeface="+mj-lt"/>
              </a:rPr>
              <a:t> </a:t>
            </a:r>
            <a:r>
              <a:rPr lang="en-US" sz="2200" dirty="0" err="1">
                <a:solidFill>
                  <a:schemeClr val="tx1"/>
                </a:solidFill>
                <a:latin typeface="+mj-lt"/>
              </a:rPr>
              <a:t>transp</a:t>
            </a:r>
            <a:r>
              <a:rPr lang="en-US" sz="2200" dirty="0">
                <a:solidFill>
                  <a:schemeClr val="tx1"/>
                </a:solidFill>
                <a:latin typeface="+mj-lt"/>
              </a:rPr>
              <a:t> and access to interpret</a:t>
            </a:r>
          </a:p>
        </p:txBody>
      </p:sp>
    </p:spTree>
    <p:extLst>
      <p:ext uri="{BB962C8B-B14F-4D97-AF65-F5344CB8AC3E}">
        <p14:creationId xmlns:p14="http://schemas.microsoft.com/office/powerpoint/2010/main" val="38074905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257300" y="664162"/>
            <a:ext cx="7886700" cy="1325563"/>
          </a:xfrm>
        </p:spPr>
        <p:txBody>
          <a:bodyPr/>
          <a:lstStyle/>
          <a:p>
            <a:pPr eaLnBrk="1" hangingPunct="1"/>
            <a:r>
              <a:rPr lang="el-GR" dirty="0">
                <a:solidFill>
                  <a:schemeClr val="accent2">
                    <a:lumMod val="75000"/>
                  </a:schemeClr>
                </a:solidFill>
                <a:ea typeface="ＭＳ Ｐゴシック" pitchFamily="34" charset="-128"/>
              </a:rPr>
              <a:t>Εξάρτηση από τη γλώσσα</a:t>
            </a:r>
            <a:endParaRPr lang="en-US" dirty="0">
              <a:solidFill>
                <a:schemeClr val="accent2">
                  <a:lumMod val="75000"/>
                </a:schemeClr>
              </a:solidFill>
              <a:ea typeface="ＭＳ Ｐゴシック" pitchFamily="34" charset="-128"/>
            </a:endParaRPr>
          </a:p>
        </p:txBody>
      </p:sp>
      <p:sp>
        <p:nvSpPr>
          <p:cNvPr id="47107" name="Rectangle 3"/>
          <p:cNvSpPr>
            <a:spLocks noGrp="1" noChangeArrowheads="1"/>
          </p:cNvSpPr>
          <p:nvPr>
            <p:ph idx="1"/>
          </p:nvPr>
        </p:nvSpPr>
        <p:spPr>
          <a:xfrm>
            <a:off x="428675" y="2348880"/>
            <a:ext cx="8326438" cy="3268960"/>
          </a:xfrm>
        </p:spPr>
        <p:txBody>
          <a:bodyPr/>
          <a:lstStyle/>
          <a:p>
            <a:pPr eaLnBrk="1" hangingPunct="1"/>
            <a:r>
              <a:rPr lang="el-GR" dirty="0">
                <a:ea typeface="ＭＳ Ｐゴシック" pitchFamily="34" charset="-128"/>
              </a:rPr>
              <a:t>Πολλά από τα παραπάνω περιλαμβάνουν μετασχηματισμούς που </a:t>
            </a:r>
          </a:p>
          <a:p>
            <a:pPr lvl="1" eaLnBrk="1" hangingPunct="1"/>
            <a:r>
              <a:rPr lang="el-GR" dirty="0">
                <a:ea typeface="ＭＳ Ｐゴシック" pitchFamily="34" charset="-128"/>
              </a:rPr>
              <a:t>Εξαρτώνται από τη γλώσσα και</a:t>
            </a:r>
            <a:endParaRPr lang="en-US" dirty="0">
              <a:ea typeface="ＭＳ Ｐゴシック" pitchFamily="34" charset="-128"/>
            </a:endParaRPr>
          </a:p>
          <a:p>
            <a:pPr lvl="1" eaLnBrk="1" hangingPunct="1"/>
            <a:r>
              <a:rPr lang="el-GR" dirty="0">
                <a:ea typeface="ＭＳ Ｐゴシック" pitchFamily="34" charset="-128"/>
              </a:rPr>
              <a:t>Συχνά από την εφαρμογή</a:t>
            </a:r>
            <a:endParaRPr lang="en-US" dirty="0">
              <a:ea typeface="ＭＳ Ｐゴシック" pitchFamily="34" charset="-128"/>
            </a:endParaRPr>
          </a:p>
          <a:p>
            <a:pPr eaLnBrk="1" hangingPunct="1"/>
            <a:r>
              <a:rPr lang="el-GR" dirty="0">
                <a:ea typeface="ＭＳ Ｐゴシック" pitchFamily="34" charset="-128"/>
              </a:rPr>
              <a:t>Με τη μορφή </a:t>
            </a:r>
            <a:r>
              <a:rPr lang="en-US" dirty="0">
                <a:ea typeface="ＭＳ Ｐゴシック" pitchFamily="34" charset="-128"/>
              </a:rPr>
              <a:t>“plug-in” </a:t>
            </a:r>
            <a:r>
              <a:rPr lang="el-GR" dirty="0">
                <a:ea typeface="ＭＳ Ｐゴシック" pitchFamily="34" charset="-128"/>
              </a:rPr>
              <a:t>πριν τη διαδικασία δεικτοδότησης </a:t>
            </a:r>
          </a:p>
          <a:p>
            <a:pPr eaLnBrk="1" hangingPunct="1"/>
            <a:r>
              <a:rPr lang="el-GR" dirty="0">
                <a:ea typeface="ＭＳ Ｐゴシック" pitchFamily="34" charset="-128"/>
              </a:rPr>
              <a:t>Ελεύθερου λογισμικού και εμπορικά</a:t>
            </a:r>
            <a:endParaRPr lang="en-US" dirty="0">
              <a:ea typeface="ＭＳ Ｐゴシック" pitchFamily="34" charset="-128"/>
            </a:endParaRPr>
          </a:p>
        </p:txBody>
      </p:sp>
      <p:sp>
        <p:nvSpPr>
          <p:cNvPr id="47109" name="Slide Number Placeholder 4"/>
          <p:cNvSpPr>
            <a:spLocks noGrp="1"/>
          </p:cNvSpPr>
          <p:nvPr>
            <p:ph type="sldNum" sz="quarter" idx="12"/>
          </p:nvPr>
        </p:nvSpPr>
        <p:spPr bwMode="auto">
          <a:noFill/>
          <a:ln>
            <a:miter lim="800000"/>
            <a:headEnd/>
            <a:tailEnd/>
          </a:ln>
        </p:spPr>
        <p:txBody>
          <a:bodyPr/>
          <a:lstStyle/>
          <a:p>
            <a:fld id="{281507EB-1C60-4B69-B7EA-51F75011C9CF}" type="slidenum">
              <a:rPr lang="en-US"/>
              <a:pPr/>
              <a:t>52</a:t>
            </a:fld>
            <a:endParaRPr lang="en-US"/>
          </a:p>
        </p:txBody>
      </p:sp>
      <p:sp>
        <p:nvSpPr>
          <p:cNvPr id="4710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2.2.4</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bwMode="auto">
          <a:xfrm>
            <a:off x="539552" y="507951"/>
            <a:ext cx="5040560" cy="2319111"/>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342900" indent="-342900" defTabSz="457200" eaLnBrk="0" hangingPunct="0">
              <a:spcBef>
                <a:spcPct val="20000"/>
              </a:spcBef>
              <a:buClr>
                <a:srgbClr val="437085"/>
              </a:buClr>
              <a:defRPr/>
            </a:pP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1</a:t>
            </a:r>
            <a:r>
              <a:rPr lang="el-GR" sz="1400" dirty="0">
                <a:solidFill>
                  <a:schemeClr val="tx1">
                    <a:lumMod val="95000"/>
                    <a:lumOff val="5000"/>
                  </a:schemeClr>
                </a:solidFill>
                <a:latin typeface="+mn-lt"/>
                <a:ea typeface="ＭＳ Ｐゴシック" pitchFamily="-65" charset="-128"/>
                <a:cs typeface="ＭＳ Ｐゴシック" pitchFamily="-65" charset="-128"/>
              </a:rPr>
              <a:t> (</a:t>
            </a:r>
            <a:r>
              <a:rPr lang="en-US" sz="1400" dirty="0">
                <a:solidFill>
                  <a:schemeClr val="tx1">
                    <a:lumMod val="95000"/>
                    <a:lumOff val="5000"/>
                  </a:schemeClr>
                </a:solidFill>
                <a:latin typeface="+mn-lt"/>
                <a:ea typeface="ＭＳ Ｐゴシック" pitchFamily="-65" charset="-128"/>
                <a:cs typeface="ＭＳ Ｐゴシック" pitchFamily="-65" charset="-128"/>
              </a:rPr>
              <a:t>d1) : </a:t>
            </a:r>
            <a:r>
              <a:rPr lang="el-GR" sz="1400" dirty="0">
                <a:solidFill>
                  <a:schemeClr val="tx1">
                    <a:lumMod val="95000"/>
                    <a:lumOff val="5000"/>
                  </a:schemeClr>
                </a:solidFill>
                <a:latin typeface="+mn-lt"/>
                <a:ea typeface="ＭＳ Ｐゴシック" pitchFamily="-65" charset="-128"/>
                <a:cs typeface="ＭＳ Ｐゴシック" pitchFamily="-65" charset="-128"/>
              </a:rPr>
              <a:t>Το Παν. Ιωαννίνων ιδρύθηκε το 1970</a:t>
            </a:r>
            <a:r>
              <a:rPr lang="en-US" sz="1400" dirty="0">
                <a:solidFill>
                  <a:schemeClr val="tx1">
                    <a:lumMod val="95000"/>
                    <a:lumOff val="5000"/>
                  </a:schemeClr>
                </a:solidFill>
                <a:latin typeface="+mn-lt"/>
                <a:ea typeface="ＭＳ Ｐゴシック" pitchFamily="-65" charset="-128"/>
                <a:cs typeface="ＭＳ Ｐゴシック" pitchFamily="-65" charset="-128"/>
              </a:rPr>
              <a:t>. </a:t>
            </a: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2 (d2) : </a:t>
            </a:r>
            <a:r>
              <a:rPr lang="el-GR" sz="1400" dirty="0">
                <a:solidFill>
                  <a:schemeClr val="tx1">
                    <a:lumMod val="95000"/>
                    <a:lumOff val="5000"/>
                  </a:schemeClr>
                </a:solidFill>
                <a:latin typeface="+mn-lt"/>
                <a:ea typeface="ＭＳ Ｐゴシック" pitchFamily="-65" charset="-128"/>
                <a:cs typeface="ＭＳ Ｐゴシック" pitchFamily="-65" charset="-128"/>
              </a:rPr>
              <a:t>Τα Ιωάννινα είναι η μεγαλύτερη πόλη της Ηπείρου</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3 (d3) :  </a:t>
            </a:r>
            <a:r>
              <a:rPr lang="el-GR" sz="1400" dirty="0">
                <a:solidFill>
                  <a:schemeClr val="tx1">
                    <a:lumMod val="95000"/>
                    <a:lumOff val="5000"/>
                  </a:schemeClr>
                </a:solidFill>
                <a:latin typeface="+mn-lt"/>
                <a:ea typeface="ＭＳ Ｐゴシック" pitchFamily="-65" charset="-128"/>
                <a:cs typeface="ＭＳ Ｐゴシック" pitchFamily="-65" charset="-128"/>
              </a:rPr>
              <a:t>Η πτυχιακή εξεταστική στο Τμήμα Μηχ. Η/Υ και Πληροφορικής θ΄ αρχίσει την 1</a:t>
            </a:r>
            <a:r>
              <a:rPr lang="el-GR" sz="1400" baseline="30000" dirty="0">
                <a:solidFill>
                  <a:schemeClr val="tx1">
                    <a:lumMod val="95000"/>
                    <a:lumOff val="5000"/>
                  </a:schemeClr>
                </a:solidFill>
                <a:latin typeface="+mn-lt"/>
                <a:ea typeface="ＭＳ Ｐゴシック" pitchFamily="-65" charset="-128"/>
                <a:cs typeface="ＭＳ Ｐゴシック" pitchFamily="-65" charset="-128"/>
              </a:rPr>
              <a:t>η</a:t>
            </a:r>
            <a:r>
              <a:rPr lang="el-GR" sz="1400" dirty="0">
                <a:solidFill>
                  <a:schemeClr val="tx1">
                    <a:lumMod val="95000"/>
                    <a:lumOff val="5000"/>
                  </a:schemeClr>
                </a:solidFill>
                <a:latin typeface="+mn-lt"/>
                <a:ea typeface="ＭＳ Ｐゴシック" pitchFamily="-65" charset="-128"/>
                <a:cs typeface="ＭＳ Ｐゴシック" pitchFamily="-65" charset="-128"/>
              </a:rPr>
              <a:t> Φεβρουαρίου</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4 (d4) :  </a:t>
            </a:r>
            <a:r>
              <a:rPr lang="el-GR" sz="1400" dirty="0">
                <a:solidFill>
                  <a:schemeClr val="tx1">
                    <a:lumMod val="95000"/>
                    <a:lumOff val="5000"/>
                  </a:schemeClr>
                </a:solidFill>
                <a:latin typeface="+mn-lt"/>
                <a:ea typeface="ＭＳ Ｐゴシック" pitchFamily="-65" charset="-128"/>
                <a:cs typeface="ＭＳ Ｐゴシック" pitchFamily="-65" charset="-128"/>
              </a:rPr>
              <a:t>Οι μαθητές των Ιωαννίνων αρίστευσαν στις εξετάσεις για την εισαγωγή  στα Πανεπιστήμια</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5 (d5): </a:t>
            </a:r>
            <a:r>
              <a:rPr lang="el-GR" sz="1400" dirty="0">
                <a:solidFill>
                  <a:schemeClr val="tx1">
                    <a:lumMod val="95000"/>
                    <a:lumOff val="5000"/>
                  </a:schemeClr>
                </a:solidFill>
                <a:latin typeface="+mn-lt"/>
                <a:ea typeface="ＭＳ Ｐゴシック" pitchFamily="-65" charset="-128"/>
                <a:cs typeface="ＭＳ Ｐゴシック" pitchFamily="-65" charset="-128"/>
              </a:rPr>
              <a:t>Το 2017 ιδρύθηκε Πολυτεχνική Σχολή στο ΠΙ</a:t>
            </a:r>
            <a:r>
              <a:rPr lang="en-US" sz="1400" dirty="0">
                <a:solidFill>
                  <a:schemeClr val="tx1">
                    <a:lumMod val="95000"/>
                    <a:lumOff val="5000"/>
                  </a:schemeClr>
                </a:solidFill>
                <a:latin typeface="+mn-lt"/>
                <a:ea typeface="ＭＳ Ｐゴシック" pitchFamily="-65" charset="-128"/>
                <a:cs typeface="ＭＳ Ｐゴシック" pitchFamily="-65" charset="-128"/>
              </a:rPr>
              <a:t>. </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endParaRPr lang="el-GR" sz="1400" dirty="0">
              <a:solidFill>
                <a:schemeClr val="tx1">
                  <a:lumMod val="95000"/>
                  <a:lumOff val="5000"/>
                </a:schemeClr>
              </a:solidFill>
              <a:latin typeface="+mn-lt"/>
              <a:ea typeface="ＭＳ Ｐゴシック" pitchFamily="-65" charset="-128"/>
              <a:cs typeface="ＭＳ Ｐゴシック" pitchFamily="-65" charset="-128"/>
            </a:endParaRPr>
          </a:p>
        </p:txBody>
      </p:sp>
      <p:sp>
        <p:nvSpPr>
          <p:cNvPr id="4" name="Text Box 1028"/>
          <p:cNvSpPr txBox="1">
            <a:spLocks noChangeArrowheads="1"/>
          </p:cNvSpPr>
          <p:nvPr/>
        </p:nvSpPr>
        <p:spPr bwMode="auto">
          <a:xfrm>
            <a:off x="-180528" y="96876"/>
            <a:ext cx="4680520" cy="400110"/>
          </a:xfrm>
          <a:prstGeom prst="rect">
            <a:avLst/>
          </a:prstGeom>
          <a:noFill/>
          <a:ln w="9525">
            <a:noFill/>
            <a:miter lim="800000"/>
            <a:headEnd/>
            <a:tailEnd/>
          </a:ln>
          <a:effectLst/>
        </p:spPr>
        <p:txBody>
          <a:bodyPr wrap="square">
            <a:spAutoFit/>
          </a:bodyPr>
          <a:lstStyle/>
          <a:p>
            <a:pPr algn="ctr"/>
            <a:r>
              <a:rPr lang="el-GR" sz="2000" dirty="0">
                <a:solidFill>
                  <a:schemeClr val="accent2">
                    <a:lumMod val="75000"/>
                  </a:schemeClr>
                </a:solidFill>
                <a:latin typeface="+mn-lt"/>
              </a:rPr>
              <a:t>Ακολουθία εγγράφων</a:t>
            </a:r>
          </a:p>
        </p:txBody>
      </p:sp>
      <p:sp>
        <p:nvSpPr>
          <p:cNvPr id="7" name="TextBox 6"/>
          <p:cNvSpPr txBox="1"/>
          <p:nvPr/>
        </p:nvSpPr>
        <p:spPr>
          <a:xfrm>
            <a:off x="523547" y="5082239"/>
            <a:ext cx="2880320" cy="707886"/>
          </a:xfrm>
          <a:prstGeom prst="rect">
            <a:avLst/>
          </a:prstGeom>
          <a:noFill/>
        </p:spPr>
        <p:txBody>
          <a:bodyPr wrap="square" rtlCol="0">
            <a:spAutoFit/>
          </a:bodyPr>
          <a:lstStyle/>
          <a:p>
            <a:r>
              <a:rPr lang="el-GR" sz="2000" dirty="0">
                <a:solidFill>
                  <a:schemeClr val="tx1">
                    <a:lumMod val="95000"/>
                    <a:lumOff val="5000"/>
                  </a:schemeClr>
                </a:solidFill>
                <a:latin typeface="+mn-lt"/>
                <a:ea typeface="ＭＳ Ｐゴシック" pitchFamily="-65" charset="-128"/>
                <a:cs typeface="ＭＳ Ｐゴシック" pitchFamily="-65" charset="-128"/>
              </a:rPr>
              <a:t>Όροι </a:t>
            </a:r>
            <a:r>
              <a:rPr lang="en-US" sz="2000" dirty="0">
                <a:solidFill>
                  <a:schemeClr val="tx1">
                    <a:lumMod val="95000"/>
                    <a:lumOff val="5000"/>
                  </a:schemeClr>
                </a:solidFill>
                <a:latin typeface="+mn-lt"/>
                <a:ea typeface="ＭＳ Ｐゴシック" pitchFamily="-65" charset="-128"/>
                <a:cs typeface="ＭＳ Ｐゴシック" pitchFamily="-65" charset="-128"/>
              </a:rPr>
              <a:t>(terms) </a:t>
            </a:r>
            <a:r>
              <a:rPr lang="el-GR" sz="2000" dirty="0">
                <a:solidFill>
                  <a:schemeClr val="tx1">
                    <a:lumMod val="95000"/>
                    <a:lumOff val="5000"/>
                  </a:schemeClr>
                </a:solidFill>
                <a:latin typeface="+mn-lt"/>
                <a:ea typeface="ＭＳ Ｐゴシック" pitchFamily="-65" charset="-128"/>
                <a:cs typeface="ＭＳ Ｐゴシック" pitchFamily="-65" charset="-128"/>
              </a:rPr>
              <a:t>που θα εισαχθούν στο ευρετήριο</a:t>
            </a:r>
          </a:p>
        </p:txBody>
      </p:sp>
      <p:sp>
        <p:nvSpPr>
          <p:cNvPr id="5" name="TextBox 4"/>
          <p:cNvSpPr txBox="1"/>
          <p:nvPr/>
        </p:nvSpPr>
        <p:spPr>
          <a:xfrm>
            <a:off x="522680" y="3525411"/>
            <a:ext cx="2880320" cy="400110"/>
          </a:xfrm>
          <a:prstGeom prst="rect">
            <a:avLst/>
          </a:prstGeom>
          <a:noFill/>
        </p:spPr>
        <p:txBody>
          <a:bodyPr wrap="square" rtlCol="0">
            <a:spAutoFit/>
          </a:bodyPr>
          <a:lstStyle/>
          <a:p>
            <a:r>
              <a:rPr lang="en-US" sz="2000" dirty="0">
                <a:solidFill>
                  <a:schemeClr val="tx1">
                    <a:lumMod val="95000"/>
                    <a:lumOff val="5000"/>
                  </a:schemeClr>
                </a:solidFill>
                <a:latin typeface="+mn-lt"/>
                <a:ea typeface="ＭＳ Ｐゴシック" pitchFamily="-65" charset="-128"/>
                <a:cs typeface="ＭＳ Ｐゴシック" pitchFamily="-65" charset="-128"/>
              </a:rPr>
              <a:t>Token </a:t>
            </a:r>
            <a:r>
              <a:rPr lang="el-GR" sz="2000" dirty="0">
                <a:solidFill>
                  <a:schemeClr val="tx1">
                    <a:lumMod val="95000"/>
                    <a:lumOff val="5000"/>
                  </a:schemeClr>
                </a:solidFill>
                <a:latin typeface="+mn-lt"/>
                <a:ea typeface="ＭＳ Ｐゴシック" pitchFamily="-65" charset="-128"/>
                <a:cs typeface="ＭＳ Ｐゴシック" pitchFamily="-65" charset="-128"/>
              </a:rPr>
              <a:t>(λεκτικές μονάδες)</a:t>
            </a:r>
          </a:p>
        </p:txBody>
      </p:sp>
      <p:cxnSp>
        <p:nvCxnSpPr>
          <p:cNvPr id="11" name="Straight Arrow Connector 10"/>
          <p:cNvCxnSpPr/>
          <p:nvPr/>
        </p:nvCxnSpPr>
        <p:spPr>
          <a:xfrm>
            <a:off x="1823595" y="2878179"/>
            <a:ext cx="0" cy="64807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796136" y="908720"/>
            <a:ext cx="3024336" cy="307777"/>
          </a:xfrm>
          <a:prstGeom prst="rect">
            <a:avLst/>
          </a:prstGeom>
          <a:noFill/>
        </p:spPr>
        <p:txBody>
          <a:bodyPr wrap="square" rtlCol="0">
            <a:spAutoFit/>
          </a:bodyPr>
          <a:lstStyle/>
          <a:p>
            <a:r>
              <a:rPr lang="en-US" sz="1400" dirty="0">
                <a:solidFill>
                  <a:schemeClr val="accent6">
                    <a:lumMod val="50000"/>
                  </a:schemeClr>
                </a:solidFill>
                <a:latin typeface="+mn-lt"/>
                <a:ea typeface="ＭＳ Ｐゴシック" pitchFamily="-65" charset="-128"/>
                <a:cs typeface="ＭＳ Ｐゴシック" pitchFamily="-65" charset="-128"/>
              </a:rPr>
              <a:t>Granularity: </a:t>
            </a:r>
            <a:r>
              <a:rPr lang="el-GR" sz="1400" dirty="0">
                <a:solidFill>
                  <a:schemeClr val="accent6">
                    <a:lumMod val="50000"/>
                  </a:schemeClr>
                </a:solidFill>
                <a:latin typeface="+mn-lt"/>
                <a:ea typeface="ＭＳ Ｐゴシック" pitchFamily="-65" charset="-128"/>
                <a:cs typeface="ＭＳ Ｐゴシック" pitchFamily="-65" charset="-128"/>
              </a:rPr>
              <a:t>Μονάδα εγγράφου</a:t>
            </a:r>
          </a:p>
        </p:txBody>
      </p:sp>
      <p:sp>
        <p:nvSpPr>
          <p:cNvPr id="14" name="TextBox 13"/>
          <p:cNvSpPr txBox="1"/>
          <p:nvPr/>
        </p:nvSpPr>
        <p:spPr>
          <a:xfrm>
            <a:off x="3495081" y="5013056"/>
            <a:ext cx="5112568" cy="646331"/>
          </a:xfrm>
          <a:prstGeom prst="rect">
            <a:avLst/>
          </a:prstGeom>
          <a:noFill/>
        </p:spPr>
        <p:txBody>
          <a:bodyPr wrap="square" rtlCol="0">
            <a:spAutoFit/>
          </a:bodyPr>
          <a:lstStyle/>
          <a:p>
            <a:pPr marL="171450" indent="-171450">
              <a:buFont typeface="Wingdings" panose="05000000000000000000" pitchFamily="2" charset="2"/>
              <a:buChar char="§"/>
            </a:pPr>
            <a:r>
              <a:rPr lang="el-GR" sz="1200" b="1" dirty="0">
                <a:solidFill>
                  <a:schemeClr val="accent6">
                    <a:lumMod val="50000"/>
                  </a:schemeClr>
                </a:solidFill>
                <a:latin typeface="+mn-lt"/>
              </a:rPr>
              <a:t>Περιστολή </a:t>
            </a:r>
            <a:r>
              <a:rPr lang="en-US" sz="1200" b="1" dirty="0">
                <a:solidFill>
                  <a:schemeClr val="accent6">
                    <a:lumMod val="50000"/>
                  </a:schemeClr>
                </a:solidFill>
                <a:latin typeface="+mn-lt"/>
              </a:rPr>
              <a:t>(stemming) </a:t>
            </a:r>
            <a:r>
              <a:rPr lang="el-GR" sz="1200" dirty="0">
                <a:solidFill>
                  <a:schemeClr val="accent6">
                    <a:lumMod val="50000"/>
                  </a:schemeClr>
                </a:solidFill>
                <a:latin typeface="+mn-lt"/>
              </a:rPr>
              <a:t>περικοπή καταλήξεων</a:t>
            </a:r>
            <a:endParaRPr lang="en-US" sz="1200" dirty="0">
              <a:solidFill>
                <a:schemeClr val="accent6">
                  <a:lumMod val="50000"/>
                </a:schemeClr>
              </a:solidFill>
              <a:latin typeface="+mn-lt"/>
            </a:endParaRPr>
          </a:p>
          <a:p>
            <a:pPr marL="171450" indent="-171450">
              <a:buFont typeface="Wingdings" panose="05000000000000000000" pitchFamily="2" charset="2"/>
              <a:buChar char="§"/>
            </a:pPr>
            <a:r>
              <a:rPr lang="el-GR" sz="1200" b="1" dirty="0" err="1">
                <a:solidFill>
                  <a:schemeClr val="accent6">
                    <a:lumMod val="50000"/>
                  </a:schemeClr>
                </a:solidFill>
                <a:latin typeface="+mn-lt"/>
              </a:rPr>
              <a:t>Λημματοποίηση</a:t>
            </a:r>
            <a:r>
              <a:rPr lang="el-GR" sz="1200" b="1" dirty="0">
                <a:solidFill>
                  <a:schemeClr val="accent6">
                    <a:lumMod val="50000"/>
                  </a:schemeClr>
                </a:solidFill>
                <a:latin typeface="+mn-lt"/>
              </a:rPr>
              <a:t> (</a:t>
            </a:r>
            <a:r>
              <a:rPr lang="en-US" sz="1200" b="1" dirty="0">
                <a:solidFill>
                  <a:schemeClr val="accent6">
                    <a:lumMod val="50000"/>
                  </a:schemeClr>
                </a:solidFill>
                <a:latin typeface="+mn-lt"/>
              </a:rPr>
              <a:t>lemmatization) </a:t>
            </a:r>
            <a:r>
              <a:rPr lang="el-GR" sz="1200" dirty="0">
                <a:solidFill>
                  <a:schemeClr val="accent6">
                    <a:lumMod val="50000"/>
                  </a:schemeClr>
                </a:solidFill>
                <a:latin typeface="+mn-lt"/>
              </a:rPr>
              <a:t>γλωσσική/μορφολογική επεξεργασία και αναγωγή της λέξης  στη ρίζα της</a:t>
            </a:r>
          </a:p>
        </p:txBody>
      </p:sp>
      <p:sp>
        <p:nvSpPr>
          <p:cNvPr id="16" name="TextBox 15"/>
          <p:cNvSpPr txBox="1"/>
          <p:nvPr/>
        </p:nvSpPr>
        <p:spPr>
          <a:xfrm>
            <a:off x="3491880" y="2982755"/>
            <a:ext cx="5112568" cy="1569660"/>
          </a:xfrm>
          <a:prstGeom prst="rect">
            <a:avLst/>
          </a:prstGeom>
          <a:noFill/>
        </p:spPr>
        <p:txBody>
          <a:bodyPr wrap="square" rtlCol="0">
            <a:spAutoFit/>
          </a:bodyPr>
          <a:lstStyle/>
          <a:p>
            <a:r>
              <a:rPr lang="el-GR" sz="1200" b="1" u="sng" dirty="0">
                <a:solidFill>
                  <a:schemeClr val="accent6">
                    <a:lumMod val="50000"/>
                  </a:schemeClr>
                </a:solidFill>
                <a:latin typeface="+mn-lt"/>
              </a:rPr>
              <a:t>Θέματα</a:t>
            </a:r>
          </a:p>
          <a:p>
            <a:pPr marL="171450" indent="-171450">
              <a:buFont typeface="Wingdings" panose="05000000000000000000" pitchFamily="2" charset="2"/>
              <a:buChar char="§"/>
            </a:pPr>
            <a:r>
              <a:rPr lang="el-GR" sz="1200" dirty="0">
                <a:solidFill>
                  <a:schemeClr val="accent6">
                    <a:lumMod val="50000"/>
                  </a:schemeClr>
                </a:solidFill>
                <a:latin typeface="+mn-lt"/>
              </a:rPr>
              <a:t>Που σταματάμε: κενό/σημείο στίξης αλλά και απόστροφοι/όχι κενό/παύλα,  </a:t>
            </a:r>
            <a:r>
              <a:rPr lang="el-GR" sz="1200" dirty="0" err="1">
                <a:solidFill>
                  <a:schemeClr val="accent6">
                    <a:lumMod val="50000"/>
                  </a:schemeClr>
                </a:solidFill>
                <a:latin typeface="+mn-lt"/>
              </a:rPr>
              <a:t>κλπ</a:t>
            </a:r>
            <a:r>
              <a:rPr lang="el-GR" sz="1200" dirty="0">
                <a:solidFill>
                  <a:schemeClr val="accent6">
                    <a:lumMod val="50000"/>
                  </a:schemeClr>
                </a:solidFill>
                <a:latin typeface="+mn-lt"/>
              </a:rPr>
              <a:t> </a:t>
            </a:r>
          </a:p>
          <a:p>
            <a:pPr marL="171450" indent="-171450">
              <a:buFont typeface="Wingdings" panose="05000000000000000000" pitchFamily="2" charset="2"/>
              <a:buChar char="§"/>
            </a:pPr>
            <a:r>
              <a:rPr lang="en-US" sz="1200" dirty="0">
                <a:solidFill>
                  <a:schemeClr val="accent6">
                    <a:lumMod val="50000"/>
                  </a:schemeClr>
                </a:solidFill>
                <a:latin typeface="+mn-lt"/>
              </a:rPr>
              <a:t>Stop words </a:t>
            </a:r>
            <a:r>
              <a:rPr lang="el-GR" sz="1200" dirty="0">
                <a:solidFill>
                  <a:schemeClr val="accent6">
                    <a:lumMod val="50000"/>
                  </a:schemeClr>
                </a:solidFill>
                <a:latin typeface="+mn-lt"/>
              </a:rPr>
              <a:t>(το, και?)</a:t>
            </a:r>
          </a:p>
          <a:p>
            <a:pPr marL="171450" indent="-171450">
              <a:buFont typeface="Wingdings" panose="05000000000000000000" pitchFamily="2" charset="2"/>
              <a:buChar char="§"/>
            </a:pPr>
            <a:r>
              <a:rPr lang="el-GR" sz="1200" dirty="0" err="1">
                <a:solidFill>
                  <a:schemeClr val="accent6">
                    <a:lumMod val="50000"/>
                  </a:schemeClr>
                </a:solidFill>
                <a:latin typeface="+mn-lt"/>
              </a:rPr>
              <a:t>Κανονικοποίηση</a:t>
            </a:r>
            <a:endParaRPr lang="el-GR" sz="1200" dirty="0">
              <a:solidFill>
                <a:schemeClr val="accent6">
                  <a:lumMod val="50000"/>
                </a:schemeClr>
              </a:solidFill>
              <a:latin typeface="+mn-lt"/>
            </a:endParaRPr>
          </a:p>
          <a:p>
            <a:pPr marL="914400" lvl="1" indent="-171450">
              <a:buFont typeface="Wingdings" panose="05000000000000000000" pitchFamily="2" charset="2"/>
              <a:buChar char="§"/>
            </a:pPr>
            <a:r>
              <a:rPr lang="el-GR" sz="1200" dirty="0">
                <a:solidFill>
                  <a:schemeClr val="accent6">
                    <a:lumMod val="50000"/>
                  </a:schemeClr>
                </a:solidFill>
                <a:latin typeface="+mn-lt"/>
              </a:rPr>
              <a:t>Κεφαλαία/μικρά</a:t>
            </a:r>
          </a:p>
          <a:p>
            <a:pPr marL="914400" lvl="1" indent="-171450">
              <a:buFont typeface="Wingdings" panose="05000000000000000000" pitchFamily="2" charset="2"/>
              <a:buChar char="§"/>
            </a:pPr>
            <a:r>
              <a:rPr lang="el-GR" sz="1200" dirty="0">
                <a:solidFill>
                  <a:schemeClr val="accent6">
                    <a:lumMod val="50000"/>
                  </a:schemeClr>
                </a:solidFill>
                <a:latin typeface="+mn-lt"/>
              </a:rPr>
              <a:t>Τόνοι</a:t>
            </a:r>
          </a:p>
          <a:p>
            <a:pPr marL="914400" lvl="1" indent="-171450">
              <a:buFont typeface="Wingdings" panose="05000000000000000000" pitchFamily="2" charset="2"/>
              <a:buChar char="§"/>
            </a:pPr>
            <a:r>
              <a:rPr lang="el-GR" sz="1200" dirty="0">
                <a:solidFill>
                  <a:schemeClr val="accent6">
                    <a:lumMod val="50000"/>
                  </a:schemeClr>
                </a:solidFill>
                <a:latin typeface="+mn-lt"/>
              </a:rPr>
              <a:t>Κανόνες </a:t>
            </a:r>
            <a:r>
              <a:rPr lang="en-US" sz="1200" dirty="0">
                <a:solidFill>
                  <a:schemeClr val="accent6">
                    <a:lumMod val="50000"/>
                  </a:schemeClr>
                </a:solidFill>
                <a:latin typeface="+mn-lt"/>
              </a:rPr>
              <a:t>vs </a:t>
            </a:r>
            <a:r>
              <a:rPr lang="el-GR" sz="1200" dirty="0">
                <a:solidFill>
                  <a:schemeClr val="accent6">
                    <a:lumMod val="50000"/>
                  </a:schemeClr>
                </a:solidFill>
                <a:latin typeface="+mn-lt"/>
              </a:rPr>
              <a:t>Λίστες ισοδυναμίας</a:t>
            </a:r>
          </a:p>
        </p:txBody>
      </p:sp>
      <p:cxnSp>
        <p:nvCxnSpPr>
          <p:cNvPr id="19" name="Straight Arrow Connector 18"/>
          <p:cNvCxnSpPr/>
          <p:nvPr/>
        </p:nvCxnSpPr>
        <p:spPr>
          <a:xfrm>
            <a:off x="1823595" y="4125490"/>
            <a:ext cx="0" cy="64807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79791" y="6134586"/>
            <a:ext cx="7056784" cy="338554"/>
          </a:xfrm>
          <a:prstGeom prst="rect">
            <a:avLst/>
          </a:prstGeom>
          <a:noFill/>
        </p:spPr>
        <p:txBody>
          <a:bodyPr wrap="square" rtlCol="0">
            <a:spAutoFit/>
          </a:bodyPr>
          <a:lstStyle/>
          <a:p>
            <a:pPr marL="342900" indent="-342900" algn="ctr">
              <a:buFont typeface="Wingdings" panose="05000000000000000000" pitchFamily="2" charset="2"/>
              <a:buChar char="ü"/>
            </a:pPr>
            <a:r>
              <a:rPr lang="el-GR" sz="1600" dirty="0">
                <a:solidFill>
                  <a:schemeClr val="accent1">
                    <a:lumMod val="75000"/>
                  </a:schemeClr>
                </a:solidFill>
                <a:latin typeface="+mn-lt"/>
              </a:rPr>
              <a:t>Ίδια πολιτική και στο κείμενο και στην ερώτηση</a:t>
            </a:r>
          </a:p>
        </p:txBody>
      </p:sp>
      <p:sp>
        <p:nvSpPr>
          <p:cNvPr id="2" name="TextBox 1"/>
          <p:cNvSpPr txBox="1"/>
          <p:nvPr/>
        </p:nvSpPr>
        <p:spPr>
          <a:xfrm>
            <a:off x="6852592" y="69594"/>
            <a:ext cx="1944216" cy="461665"/>
          </a:xfrm>
          <a:prstGeom prst="rect">
            <a:avLst/>
          </a:prstGeom>
          <a:noFill/>
        </p:spPr>
        <p:txBody>
          <a:bodyPr wrap="square" rtlCol="0">
            <a:spAutoFit/>
          </a:bodyPr>
          <a:lstStyle/>
          <a:p>
            <a:r>
              <a:rPr lang="el-GR" dirty="0">
                <a:solidFill>
                  <a:schemeClr val="accent2">
                    <a:lumMod val="75000"/>
                  </a:schemeClr>
                </a:solidFill>
              </a:rPr>
              <a:t>Περίληψη</a:t>
            </a:r>
          </a:p>
        </p:txBody>
      </p:sp>
    </p:spTree>
    <p:extLst>
      <p:ext uri="{BB962C8B-B14F-4D97-AF65-F5344CB8AC3E}">
        <p14:creationId xmlns:p14="http://schemas.microsoft.com/office/powerpoint/2010/main" val="1024653249"/>
      </p:ext>
    </p:extLst>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28650" y="365127"/>
            <a:ext cx="7886700" cy="543594"/>
          </a:xfrm>
        </p:spPr>
        <p:txBody>
          <a:bodyPr>
            <a:normAutofit fontScale="90000"/>
          </a:bodyPr>
          <a:lstStyle/>
          <a:p>
            <a:pPr algn="ctr" eaLnBrk="1" hangingPunct="1"/>
            <a:r>
              <a:rPr lang="el-GR" dirty="0">
                <a:solidFill>
                  <a:schemeClr val="accent2">
                    <a:lumMod val="75000"/>
                  </a:schemeClr>
                </a:solidFill>
                <a:ea typeface="ＭＳ Ｐゴシック" pitchFamily="34" charset="-128"/>
              </a:rPr>
              <a:t>Επανάληψη (ερωτήσεις)</a:t>
            </a:r>
            <a:endParaRPr lang="en-US" dirty="0">
              <a:solidFill>
                <a:schemeClr val="accent2">
                  <a:lumMod val="75000"/>
                </a:schemeClr>
              </a:solidFill>
              <a:ea typeface="ＭＳ Ｐゴシック" pitchFamily="34" charset="-128"/>
            </a:endParaRPr>
          </a:p>
        </p:txBody>
      </p:sp>
      <p:sp>
        <p:nvSpPr>
          <p:cNvPr id="47109" name="Slide Number Placeholder 4"/>
          <p:cNvSpPr>
            <a:spLocks noGrp="1"/>
          </p:cNvSpPr>
          <p:nvPr>
            <p:ph type="sldNum" sz="quarter" idx="12"/>
          </p:nvPr>
        </p:nvSpPr>
        <p:spPr bwMode="auto">
          <a:noFill/>
          <a:ln>
            <a:miter lim="800000"/>
            <a:headEnd/>
            <a:tailEnd/>
          </a:ln>
        </p:spPr>
        <p:txBody>
          <a:bodyPr/>
          <a:lstStyle/>
          <a:p>
            <a:fld id="{281507EB-1C60-4B69-B7EA-51F75011C9CF}" type="slidenum">
              <a:rPr lang="en-US"/>
              <a:pPr/>
              <a:t>54</a:t>
            </a:fld>
            <a:endParaRPr lang="en-US"/>
          </a:p>
        </p:txBody>
      </p:sp>
      <p:sp>
        <p:nvSpPr>
          <p:cNvPr id="4710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bg2">
                    <a:lumMod val="10000"/>
                  </a:schemeClr>
                </a:solidFill>
              </a:rPr>
              <a:t>Κεφ</a:t>
            </a:r>
            <a:r>
              <a:rPr lang="en-US" sz="1600" dirty="0">
                <a:solidFill>
                  <a:schemeClr val="bg2">
                    <a:lumMod val="10000"/>
                  </a:schemeClr>
                </a:solidFill>
              </a:rPr>
              <a:t>. 2.2.4</a:t>
            </a:r>
          </a:p>
        </p:txBody>
      </p:sp>
      <p:sp>
        <p:nvSpPr>
          <p:cNvPr id="3" name="TextBox 2"/>
          <p:cNvSpPr txBox="1"/>
          <p:nvPr/>
        </p:nvSpPr>
        <p:spPr>
          <a:xfrm>
            <a:off x="107504" y="1412988"/>
            <a:ext cx="8496944" cy="4339650"/>
          </a:xfrm>
          <a:prstGeom prst="rect">
            <a:avLst/>
          </a:prstGeom>
          <a:noFill/>
        </p:spPr>
        <p:txBody>
          <a:bodyPr wrap="square" rtlCol="0">
            <a:spAutoFit/>
          </a:bodyPr>
          <a:lstStyle/>
          <a:p>
            <a:r>
              <a:rPr lang="el-GR" dirty="0">
                <a:solidFill>
                  <a:schemeClr val="accent6">
                    <a:lumMod val="75000"/>
                  </a:schemeClr>
                </a:solidFill>
                <a:latin typeface="+mn-lt"/>
              </a:rPr>
              <a:t>Άσκηση 2.1</a:t>
            </a:r>
          </a:p>
          <a:p>
            <a:r>
              <a:rPr lang="en-US" sz="2800" dirty="0">
                <a:solidFill>
                  <a:schemeClr val="tx1"/>
                </a:solidFill>
                <a:latin typeface="+mn-lt"/>
                <a:ea typeface="ＭＳ Ｐゴシック" pitchFamily="34" charset="-128"/>
                <a:cs typeface="ＭＳ Ｐゴシック" pitchFamily="-65" charset="-128"/>
              </a:rPr>
              <a:t>Are the following statements true or false?</a:t>
            </a:r>
          </a:p>
          <a:p>
            <a:pPr marL="514350" indent="-514350">
              <a:buAutoNum type="arabicPeriod"/>
            </a:pPr>
            <a:r>
              <a:rPr lang="en-US" sz="2800" dirty="0">
                <a:solidFill>
                  <a:schemeClr val="tx1"/>
                </a:solidFill>
                <a:latin typeface="+mn-lt"/>
                <a:ea typeface="ＭＳ Ｐゴシック" pitchFamily="34" charset="-128"/>
                <a:cs typeface="ＭＳ Ｐゴシック" pitchFamily="-65" charset="-128"/>
              </a:rPr>
              <a:t>In a Boolean retrieval system, stemming never lowers precision.</a:t>
            </a:r>
            <a:r>
              <a:rPr lang="el-GR" sz="2800" dirty="0">
                <a:solidFill>
                  <a:schemeClr val="tx1"/>
                </a:solidFill>
                <a:latin typeface="+mn-lt"/>
                <a:ea typeface="ＭＳ Ｐゴシック" pitchFamily="34" charset="-128"/>
                <a:cs typeface="ＭＳ Ｐゴシック" pitchFamily="-65" charset="-128"/>
              </a:rPr>
              <a:t> </a:t>
            </a:r>
          </a:p>
          <a:p>
            <a:r>
              <a:rPr lang="el-GR" sz="2800" dirty="0">
                <a:solidFill>
                  <a:schemeClr val="tx1"/>
                </a:solidFill>
                <a:latin typeface="+mn-lt"/>
                <a:ea typeface="ＭＳ Ｐゴシック" pitchFamily="34" charset="-128"/>
                <a:cs typeface="ＭＳ Ｐゴシック" pitchFamily="-65" charset="-128"/>
              </a:rPr>
              <a:t>1Α Σωστό 1Β Λάθος</a:t>
            </a:r>
            <a:endParaRPr lang="en-US" sz="2800" dirty="0">
              <a:solidFill>
                <a:schemeClr val="tx1"/>
              </a:solidFill>
              <a:latin typeface="+mn-lt"/>
              <a:ea typeface="ＭＳ Ｐゴシック" pitchFamily="34" charset="-128"/>
              <a:cs typeface="ＭＳ Ｐゴシック" pitchFamily="-65" charset="-128"/>
            </a:endParaRPr>
          </a:p>
          <a:p>
            <a:endParaRPr lang="en-US" sz="2800" dirty="0">
              <a:solidFill>
                <a:schemeClr val="tx1"/>
              </a:solidFill>
              <a:latin typeface="+mn-lt"/>
              <a:ea typeface="ＭＳ Ｐゴシック" pitchFamily="34" charset="-128"/>
              <a:cs typeface="ＭＳ Ｐゴシック" pitchFamily="-65" charset="-128"/>
            </a:endParaRPr>
          </a:p>
          <a:p>
            <a:endParaRPr lang="en-US" sz="2800" dirty="0">
              <a:solidFill>
                <a:schemeClr val="tx1"/>
              </a:solidFill>
              <a:latin typeface="+mn-lt"/>
              <a:ea typeface="ＭＳ Ｐゴシック" pitchFamily="34" charset="-128"/>
              <a:cs typeface="ＭＳ Ｐゴシック" pitchFamily="-65" charset="-128"/>
            </a:endParaRPr>
          </a:p>
          <a:p>
            <a:r>
              <a:rPr lang="el-GR" sz="2800" dirty="0">
                <a:solidFill>
                  <a:schemeClr val="tx1"/>
                </a:solidFill>
                <a:latin typeface="+mn-lt"/>
                <a:ea typeface="ＭＳ Ｐゴシック" pitchFamily="34" charset="-128"/>
                <a:cs typeface="ＭＳ Ｐゴシック" pitchFamily="-65" charset="-128"/>
              </a:rPr>
              <a:t>2</a:t>
            </a:r>
            <a:r>
              <a:rPr lang="en-US" sz="2800" dirty="0">
                <a:solidFill>
                  <a:schemeClr val="tx1"/>
                </a:solidFill>
                <a:latin typeface="+mn-lt"/>
                <a:ea typeface="ＭＳ Ｐゴシック" pitchFamily="34" charset="-128"/>
                <a:cs typeface="ＭＳ Ｐゴシック" pitchFamily="-65" charset="-128"/>
              </a:rPr>
              <a:t>. In a Boolean retrieval system, stemming never lowers recall.</a:t>
            </a:r>
            <a:endParaRPr lang="el-GR" sz="2800" dirty="0">
              <a:solidFill>
                <a:schemeClr val="tx1"/>
              </a:solidFill>
              <a:latin typeface="+mn-lt"/>
              <a:ea typeface="ＭＳ Ｐゴシック" pitchFamily="34" charset="-128"/>
              <a:cs typeface="ＭＳ Ｐゴシック" pitchFamily="-65" charset="-128"/>
            </a:endParaRPr>
          </a:p>
          <a:p>
            <a:r>
              <a:rPr lang="el-GR" sz="2800" dirty="0">
                <a:solidFill>
                  <a:schemeClr val="tx1"/>
                </a:solidFill>
                <a:latin typeface="+mn-lt"/>
                <a:ea typeface="ＭＳ Ｐゴシック" pitchFamily="34" charset="-128"/>
                <a:cs typeface="ＭＳ Ｐゴシック" pitchFamily="-65" charset="-128"/>
              </a:rPr>
              <a:t>2Α Σωστό 2Β Λάθος</a:t>
            </a:r>
            <a:endParaRPr lang="en-US" sz="2800" dirty="0">
              <a:solidFill>
                <a:schemeClr val="tx1"/>
              </a:solidFill>
              <a:latin typeface="+mn-lt"/>
              <a:ea typeface="ＭＳ Ｐゴシック" pitchFamily="34" charset="-128"/>
              <a:cs typeface="ＭＳ Ｐゴシック" pitchFamily="-65" charset="-128"/>
            </a:endParaRPr>
          </a:p>
        </p:txBody>
      </p:sp>
    </p:spTree>
    <p:extLst>
      <p:ext uri="{BB962C8B-B14F-4D97-AF65-F5344CB8AC3E}">
        <p14:creationId xmlns:p14="http://schemas.microsoft.com/office/powerpoint/2010/main" val="41458540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28650" y="365127"/>
            <a:ext cx="7886700" cy="543594"/>
          </a:xfrm>
        </p:spPr>
        <p:txBody>
          <a:bodyPr>
            <a:normAutofit fontScale="90000"/>
          </a:bodyPr>
          <a:lstStyle/>
          <a:p>
            <a:pPr algn="ctr" eaLnBrk="1" hangingPunct="1"/>
            <a:r>
              <a:rPr lang="el-GR" dirty="0">
                <a:solidFill>
                  <a:schemeClr val="accent2">
                    <a:lumMod val="75000"/>
                  </a:schemeClr>
                </a:solidFill>
                <a:ea typeface="ＭＳ Ｐゴシック" pitchFamily="34" charset="-128"/>
              </a:rPr>
              <a:t>Επανάληψη (ερωτήσεις)</a:t>
            </a:r>
            <a:endParaRPr lang="en-US" dirty="0">
              <a:solidFill>
                <a:schemeClr val="accent2">
                  <a:lumMod val="75000"/>
                </a:schemeClr>
              </a:solidFill>
              <a:ea typeface="ＭＳ Ｐゴシック" pitchFamily="34" charset="-128"/>
            </a:endParaRPr>
          </a:p>
        </p:txBody>
      </p:sp>
      <p:sp>
        <p:nvSpPr>
          <p:cNvPr id="47109" name="Slide Number Placeholder 4"/>
          <p:cNvSpPr>
            <a:spLocks noGrp="1"/>
          </p:cNvSpPr>
          <p:nvPr>
            <p:ph type="sldNum" sz="quarter" idx="12"/>
          </p:nvPr>
        </p:nvSpPr>
        <p:spPr bwMode="auto">
          <a:noFill/>
          <a:ln>
            <a:miter lim="800000"/>
            <a:headEnd/>
            <a:tailEnd/>
          </a:ln>
        </p:spPr>
        <p:txBody>
          <a:bodyPr/>
          <a:lstStyle/>
          <a:p>
            <a:fld id="{281507EB-1C60-4B69-B7EA-51F75011C9CF}" type="slidenum">
              <a:rPr lang="en-US"/>
              <a:pPr/>
              <a:t>55</a:t>
            </a:fld>
            <a:endParaRPr lang="en-US"/>
          </a:p>
        </p:txBody>
      </p:sp>
      <p:sp>
        <p:nvSpPr>
          <p:cNvPr id="4710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bg2">
                    <a:lumMod val="10000"/>
                  </a:schemeClr>
                </a:solidFill>
              </a:rPr>
              <a:t>Κεφ</a:t>
            </a:r>
            <a:r>
              <a:rPr lang="en-US" sz="1600" dirty="0">
                <a:solidFill>
                  <a:schemeClr val="bg2">
                    <a:lumMod val="10000"/>
                  </a:schemeClr>
                </a:solidFill>
              </a:rPr>
              <a:t>. 2.2.4</a:t>
            </a:r>
          </a:p>
        </p:txBody>
      </p:sp>
      <p:sp>
        <p:nvSpPr>
          <p:cNvPr id="3" name="TextBox 2"/>
          <p:cNvSpPr txBox="1"/>
          <p:nvPr/>
        </p:nvSpPr>
        <p:spPr>
          <a:xfrm>
            <a:off x="320820" y="1160854"/>
            <a:ext cx="8496944" cy="4339650"/>
          </a:xfrm>
          <a:prstGeom prst="rect">
            <a:avLst/>
          </a:prstGeom>
          <a:noFill/>
        </p:spPr>
        <p:txBody>
          <a:bodyPr wrap="square" rtlCol="0">
            <a:spAutoFit/>
          </a:bodyPr>
          <a:lstStyle/>
          <a:p>
            <a:r>
              <a:rPr lang="el-GR" dirty="0">
                <a:solidFill>
                  <a:schemeClr val="accent6">
                    <a:lumMod val="75000"/>
                  </a:schemeClr>
                </a:solidFill>
              </a:rPr>
              <a:t>Άσκηση 2.1</a:t>
            </a:r>
          </a:p>
          <a:p>
            <a:r>
              <a:rPr lang="en-US" sz="2800" dirty="0">
                <a:solidFill>
                  <a:schemeClr val="tx1"/>
                </a:solidFill>
                <a:latin typeface="+mn-lt"/>
                <a:ea typeface="ＭＳ Ｐゴシック" pitchFamily="34" charset="-128"/>
                <a:cs typeface="ＭＳ Ｐゴシック" pitchFamily="-65" charset="-128"/>
              </a:rPr>
              <a:t>Are the following statements true or false?</a:t>
            </a:r>
          </a:p>
          <a:p>
            <a:r>
              <a:rPr lang="el-GR" sz="2800" dirty="0">
                <a:solidFill>
                  <a:schemeClr val="tx1"/>
                </a:solidFill>
                <a:latin typeface="+mn-lt"/>
                <a:ea typeface="ＭＳ Ｐゴシック" pitchFamily="34" charset="-128"/>
                <a:cs typeface="ＭＳ Ｐゴシック" pitchFamily="-65" charset="-128"/>
              </a:rPr>
              <a:t>3</a:t>
            </a:r>
            <a:r>
              <a:rPr lang="en-US" sz="2800" dirty="0">
                <a:solidFill>
                  <a:schemeClr val="tx1"/>
                </a:solidFill>
                <a:latin typeface="+mn-lt"/>
                <a:ea typeface="ＭＳ Ｐゴシック" pitchFamily="34" charset="-128"/>
                <a:cs typeface="ＭＳ Ｐゴシック" pitchFamily="-65" charset="-128"/>
              </a:rPr>
              <a:t>. Stemming increases the size of the vocabulary</a:t>
            </a:r>
            <a:endParaRPr lang="el-GR" sz="2800" dirty="0">
              <a:solidFill>
                <a:schemeClr val="tx1"/>
              </a:solidFill>
              <a:latin typeface="+mn-lt"/>
              <a:ea typeface="ＭＳ Ｐゴシック" pitchFamily="34" charset="-128"/>
              <a:cs typeface="ＭＳ Ｐゴシック" pitchFamily="-65" charset="-128"/>
            </a:endParaRPr>
          </a:p>
          <a:p>
            <a:r>
              <a:rPr lang="el-GR" sz="2800" dirty="0">
                <a:solidFill>
                  <a:schemeClr val="tx1"/>
                </a:solidFill>
                <a:latin typeface="+mn-lt"/>
                <a:ea typeface="ＭＳ Ｐゴシック" pitchFamily="34" charset="-128"/>
                <a:cs typeface="ＭＳ Ｐゴシック" pitchFamily="-65" charset="-128"/>
              </a:rPr>
              <a:t>3Α Σωστό 3Β Λάθος</a:t>
            </a:r>
            <a:endParaRPr lang="en-US" sz="2800" dirty="0">
              <a:solidFill>
                <a:schemeClr val="tx1"/>
              </a:solidFill>
              <a:latin typeface="+mn-lt"/>
              <a:ea typeface="ＭＳ Ｐゴシック" pitchFamily="34" charset="-128"/>
              <a:cs typeface="ＭＳ Ｐゴシック" pitchFamily="-65" charset="-128"/>
            </a:endParaRPr>
          </a:p>
          <a:p>
            <a:endParaRPr lang="en-US" sz="2800" dirty="0">
              <a:solidFill>
                <a:schemeClr val="tx1"/>
              </a:solidFill>
              <a:latin typeface="+mn-lt"/>
              <a:ea typeface="ＭＳ Ｐゴシック" pitchFamily="34" charset="-128"/>
              <a:cs typeface="ＭＳ Ｐゴシック" pitchFamily="-65" charset="-128"/>
            </a:endParaRPr>
          </a:p>
          <a:p>
            <a:endParaRPr lang="en-US" sz="2800" dirty="0">
              <a:solidFill>
                <a:schemeClr val="tx1"/>
              </a:solidFill>
              <a:latin typeface="+mn-lt"/>
              <a:ea typeface="ＭＳ Ｐゴシック" pitchFamily="34" charset="-128"/>
              <a:cs typeface="ＭＳ Ｐゴシック" pitchFamily="-65" charset="-128"/>
            </a:endParaRPr>
          </a:p>
          <a:p>
            <a:endParaRPr lang="en-US" sz="2800" dirty="0">
              <a:solidFill>
                <a:schemeClr val="tx1"/>
              </a:solidFill>
              <a:latin typeface="+mn-lt"/>
              <a:ea typeface="ＭＳ Ｐゴシック" pitchFamily="34" charset="-128"/>
              <a:cs typeface="ＭＳ Ｐゴシック" pitchFamily="-65" charset="-128"/>
            </a:endParaRPr>
          </a:p>
          <a:p>
            <a:r>
              <a:rPr lang="el-GR" sz="2800" dirty="0">
                <a:solidFill>
                  <a:schemeClr val="tx1"/>
                </a:solidFill>
                <a:latin typeface="+mn-lt"/>
                <a:ea typeface="ＭＳ Ｐゴシック" pitchFamily="34" charset="-128"/>
                <a:cs typeface="ＭＳ Ｐゴシック" pitchFamily="-65" charset="-128"/>
              </a:rPr>
              <a:t>4</a:t>
            </a:r>
            <a:r>
              <a:rPr lang="en-US" sz="2800" dirty="0">
                <a:solidFill>
                  <a:schemeClr val="tx1"/>
                </a:solidFill>
                <a:latin typeface="+mn-lt"/>
                <a:ea typeface="ＭＳ Ｐゴシック" pitchFamily="34" charset="-128"/>
                <a:cs typeface="ＭＳ Ｐゴシック" pitchFamily="-65" charset="-128"/>
              </a:rPr>
              <a:t>. Stemming should be invoked at indexing time but not while processing a query</a:t>
            </a:r>
            <a:r>
              <a:rPr lang="el-GR" sz="2800" dirty="0">
                <a:solidFill>
                  <a:schemeClr val="tx1"/>
                </a:solidFill>
                <a:latin typeface="+mn-lt"/>
                <a:ea typeface="ＭＳ Ｐゴシック" pitchFamily="34" charset="-128"/>
                <a:cs typeface="ＭＳ Ｐゴシック" pitchFamily="-65" charset="-128"/>
              </a:rPr>
              <a:t>.</a:t>
            </a:r>
          </a:p>
          <a:p>
            <a:r>
              <a:rPr lang="el-GR" sz="2800" dirty="0">
                <a:solidFill>
                  <a:schemeClr val="tx1"/>
                </a:solidFill>
                <a:latin typeface="+mn-lt"/>
                <a:ea typeface="ＭＳ Ｐゴシック" pitchFamily="34" charset="-128"/>
                <a:cs typeface="ＭＳ Ｐゴシック" pitchFamily="-65" charset="-128"/>
              </a:rPr>
              <a:t>4Α Σωστό 4Β Λάθος</a:t>
            </a:r>
            <a:endParaRPr lang="en-US" sz="2800" dirty="0">
              <a:solidFill>
                <a:schemeClr val="tx1"/>
              </a:solidFill>
              <a:latin typeface="+mn-lt"/>
              <a:ea typeface="ＭＳ Ｐゴシック" pitchFamily="34" charset="-128"/>
              <a:cs typeface="ＭＳ Ｐゴシック" pitchFamily="-65" charset="-128"/>
            </a:endParaRPr>
          </a:p>
        </p:txBody>
      </p:sp>
    </p:spTree>
    <p:extLst>
      <p:ext uri="{BB962C8B-B14F-4D97-AF65-F5344CB8AC3E}">
        <p14:creationId xmlns:p14="http://schemas.microsoft.com/office/powerpoint/2010/main" val="30781314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7"/>
          <p:cNvSpPr>
            <a:spLocks noGrp="1" noChangeArrowheads="1"/>
          </p:cNvSpPr>
          <p:nvPr>
            <p:ph type="subTitle" idx="1"/>
          </p:nvPr>
        </p:nvSpPr>
        <p:spPr>
          <a:xfrm>
            <a:off x="1115616" y="2060848"/>
            <a:ext cx="7200800" cy="1944216"/>
          </a:xfrm>
        </p:spPr>
        <p:txBody>
          <a:bodyPr>
            <a:noAutofit/>
          </a:bodyPr>
          <a:lstStyle/>
          <a:p>
            <a:pPr eaLnBrk="1" hangingPunct="1"/>
            <a:r>
              <a:rPr lang="el-GR" sz="3200" dirty="0">
                <a:ea typeface="ＭＳ Ｐゴシック" pitchFamily="-112" charset="-128"/>
              </a:rPr>
              <a:t>ΜΥΕ003: Ανάκτηση Πληροφορίας</a:t>
            </a:r>
            <a:endParaRPr lang="en-US" sz="3200" dirty="0">
              <a:ea typeface="ＭＳ Ｐゴシック" pitchFamily="-112" charset="-128"/>
            </a:endParaRPr>
          </a:p>
          <a:p>
            <a:pPr eaLnBrk="1" hangingPunct="1"/>
            <a:r>
              <a:rPr lang="el-GR" sz="1800" i="1" dirty="0">
                <a:solidFill>
                  <a:schemeClr val="bg1">
                    <a:lumMod val="95000"/>
                  </a:schemeClr>
                </a:solidFill>
                <a:ea typeface="ＭＳ Ｐゴシック" pitchFamily="-112" charset="-128"/>
              </a:rPr>
              <a:t>Διδάσκουσα: Ευαγγελία </a:t>
            </a:r>
            <a:r>
              <a:rPr lang="el-GR" sz="1800" i="1" dirty="0" err="1">
                <a:solidFill>
                  <a:schemeClr val="bg1">
                    <a:lumMod val="95000"/>
                  </a:schemeClr>
                </a:solidFill>
                <a:ea typeface="ＭＳ Ｐゴシック" pitchFamily="-112" charset="-128"/>
              </a:rPr>
              <a:t>Πιτουρά</a:t>
            </a:r>
            <a:endParaRPr lang="en-US" sz="1800" i="1" dirty="0">
              <a:solidFill>
                <a:schemeClr val="bg1">
                  <a:lumMod val="95000"/>
                </a:schemeClr>
              </a:solidFill>
              <a:ea typeface="ＭＳ Ｐゴシック" pitchFamily="-112" charset="-128"/>
            </a:endParaRPr>
          </a:p>
          <a:p>
            <a:pPr eaLnBrk="1" hangingPunct="1"/>
            <a:endParaRPr lang="en-US" sz="1800" i="1" dirty="0">
              <a:solidFill>
                <a:schemeClr val="bg1">
                  <a:lumMod val="95000"/>
                </a:schemeClr>
              </a:solidFill>
              <a:ea typeface="ＭＳ Ｐゴシック" pitchFamily="-112" charset="-128"/>
            </a:endParaRPr>
          </a:p>
          <a:p>
            <a:pPr eaLnBrk="1" hangingPunct="1"/>
            <a:endParaRPr lang="en-US" dirty="0">
              <a:ea typeface="ＭＳ Ｐゴシック" pitchFamily="-112" charset="-128"/>
            </a:endParaRPr>
          </a:p>
          <a:p>
            <a:pPr eaLnBrk="1" hangingPunct="1"/>
            <a:br>
              <a:rPr lang="en-US" dirty="0">
                <a:ea typeface="ＭＳ Ｐゴシック" pitchFamily="-112" charset="-128"/>
              </a:rPr>
            </a:br>
            <a:r>
              <a:rPr lang="el-GR" sz="3600" dirty="0">
                <a:solidFill>
                  <a:schemeClr val="bg1"/>
                </a:solidFill>
                <a:ea typeface="ＭＳ Ｐゴシック" pitchFamily="-112" charset="-128"/>
              </a:rPr>
              <a:t>Κατασκευή Λεξιλογίου Όρων.</a:t>
            </a:r>
            <a:endParaRPr lang="en-US" sz="3600" dirty="0">
              <a:solidFill>
                <a:schemeClr val="bg1"/>
              </a:solidFill>
              <a:ea typeface="ＭＳ Ｐゴシック" pitchFamily="-112" charset="-128"/>
            </a:endParaRPr>
          </a:p>
          <a:p>
            <a:pPr eaLnBrk="1" hangingPunct="1"/>
            <a:endParaRPr lang="en-US" sz="2800" dirty="0">
              <a:solidFill>
                <a:schemeClr val="bg1"/>
              </a:solidFill>
              <a:ea typeface="ＭＳ Ｐゴシック" pitchFamily="-112" charset="-128"/>
            </a:endParaRPr>
          </a:p>
          <a:p>
            <a:pPr eaLnBrk="1" hangingPunct="1"/>
            <a:r>
              <a:rPr lang="el-GR" sz="2800" dirty="0">
                <a:solidFill>
                  <a:schemeClr val="bg1"/>
                </a:solidFill>
                <a:ea typeface="ＭＳ Ｐゴシック" pitchFamily="-112" charset="-128"/>
              </a:rPr>
              <a:t> </a:t>
            </a:r>
          </a:p>
        </p:txBody>
      </p:sp>
      <p:sp>
        <p:nvSpPr>
          <p:cNvPr id="3" name="TextBox 2">
            <a:extLst>
              <a:ext uri="{FF2B5EF4-FFF2-40B4-BE49-F238E27FC236}">
                <a16:creationId xmlns:a16="http://schemas.microsoft.com/office/drawing/2014/main" id="{34B1F070-D488-4CB0-B77C-938A39FEBFDB}"/>
              </a:ext>
            </a:extLst>
          </p:cNvPr>
          <p:cNvSpPr txBox="1"/>
          <p:nvPr/>
        </p:nvSpPr>
        <p:spPr>
          <a:xfrm>
            <a:off x="4644008" y="6309320"/>
            <a:ext cx="4104456" cy="344582"/>
          </a:xfrm>
          <a:prstGeom prst="rect">
            <a:avLst/>
          </a:prstGeom>
          <a:noFill/>
        </p:spPr>
        <p:txBody>
          <a:bodyPr wrap="square" rtlCol="0">
            <a:spAutoFit/>
          </a:bodyPr>
          <a:lstStyle/>
          <a:p>
            <a:pPr algn="ctr" defTabSz="685800">
              <a:lnSpc>
                <a:spcPct val="70000"/>
              </a:lnSpc>
              <a:spcBef>
                <a:spcPts val="750"/>
              </a:spcBef>
            </a:pPr>
            <a:r>
              <a:rPr lang="el-GR" sz="2200" i="1" dirty="0">
                <a:solidFill>
                  <a:schemeClr val="bg1">
                    <a:lumMod val="95000"/>
                  </a:schemeClr>
                </a:solidFill>
                <a:latin typeface="+mn-lt"/>
                <a:ea typeface="ＭＳ Ｐゴシック" pitchFamily="-112" charset="-128"/>
              </a:rPr>
              <a:t>Ακαδημαϊκό Έτος 202</a:t>
            </a:r>
            <a:r>
              <a:rPr lang="en-US" sz="2200" i="1" dirty="0">
                <a:solidFill>
                  <a:schemeClr val="bg1">
                    <a:lumMod val="95000"/>
                  </a:schemeClr>
                </a:solidFill>
                <a:latin typeface="+mn-lt"/>
                <a:ea typeface="ＭＳ Ｐゴシック" pitchFamily="-112" charset="-128"/>
              </a:rPr>
              <a:t>2</a:t>
            </a:r>
            <a:r>
              <a:rPr lang="el-GR" sz="2200" i="1" dirty="0">
                <a:solidFill>
                  <a:schemeClr val="bg1">
                    <a:lumMod val="95000"/>
                  </a:schemeClr>
                </a:solidFill>
                <a:latin typeface="+mn-lt"/>
                <a:ea typeface="ＭＳ Ｐゴシック" pitchFamily="-112" charset="-128"/>
              </a:rPr>
              <a:t>-202</a:t>
            </a:r>
            <a:r>
              <a:rPr lang="en-US" sz="2200" i="1" dirty="0">
                <a:solidFill>
                  <a:schemeClr val="bg1">
                    <a:lumMod val="95000"/>
                  </a:schemeClr>
                </a:solidFill>
                <a:latin typeface="+mn-lt"/>
                <a:ea typeface="ＭＳ Ｐゴシック" pitchFamily="-112" charset="-128"/>
              </a:rPr>
              <a:t>3</a:t>
            </a:r>
          </a:p>
        </p:txBody>
      </p:sp>
    </p:spTree>
    <p:extLst>
      <p:ext uri="{BB962C8B-B14F-4D97-AF65-F5344CB8AC3E}">
        <p14:creationId xmlns:p14="http://schemas.microsoft.com/office/powerpoint/2010/main" val="3923018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p:txBody>
          <a:bodyPr/>
          <a:lstStyle/>
          <a:p>
            <a:pPr algn="ctr" eaLnBrk="1" hangingPunct="1"/>
            <a:r>
              <a:rPr lang="en-US" sz="5400" dirty="0">
                <a:solidFill>
                  <a:schemeClr val="accent2">
                    <a:lumMod val="75000"/>
                  </a:schemeClr>
                </a:solidFill>
                <a:ea typeface="ＭＳ Ｐゴシック" pitchFamily="34" charset="-128"/>
              </a:rPr>
              <a:t>Parsing</a:t>
            </a:r>
            <a:r>
              <a:rPr lang="en-US" dirty="0">
                <a:ea typeface="ＭＳ Ｐゴシック" pitchFamily="34" charset="-128"/>
              </a:rPr>
              <a:t> </a:t>
            </a:r>
          </a:p>
        </p:txBody>
      </p:sp>
      <p:sp>
        <p:nvSpPr>
          <p:cNvPr id="22531" name="Rectangle 1027"/>
          <p:cNvSpPr>
            <a:spLocks noGrp="1" noChangeArrowheads="1"/>
          </p:cNvSpPr>
          <p:nvPr>
            <p:ph idx="1"/>
          </p:nvPr>
        </p:nvSpPr>
        <p:spPr>
          <a:xfrm>
            <a:off x="513479" y="1628800"/>
            <a:ext cx="8294841" cy="3556992"/>
          </a:xfrm>
        </p:spPr>
        <p:txBody>
          <a:bodyPr>
            <a:normAutofit fontScale="92500"/>
          </a:bodyPr>
          <a:lstStyle/>
          <a:p>
            <a:pPr marL="0" indent="0" eaLnBrk="1" hangingPunct="1">
              <a:buNone/>
            </a:pPr>
            <a:r>
              <a:rPr lang="el-GR" sz="2400" dirty="0">
                <a:ea typeface="ＭＳ Ｐゴシック" pitchFamily="34" charset="-128"/>
              </a:rPr>
              <a:t>Λήψη της </a:t>
            </a:r>
            <a:r>
              <a:rPr lang="el-GR" sz="2400" dirty="0">
                <a:solidFill>
                  <a:schemeClr val="accent2">
                    <a:lumMod val="75000"/>
                  </a:schemeClr>
                </a:solidFill>
                <a:ea typeface="ＭＳ Ｐゴシック" pitchFamily="34" charset="-128"/>
              </a:rPr>
              <a:t>ακολουθίας χαρακτήρων </a:t>
            </a:r>
            <a:r>
              <a:rPr lang="el-GR" sz="2400" dirty="0">
                <a:ea typeface="ＭＳ Ｐゴシック" pitchFamily="34" charset="-128"/>
              </a:rPr>
              <a:t>ενός εγγράφου</a:t>
            </a:r>
          </a:p>
          <a:p>
            <a:pPr marL="0" indent="0" eaLnBrk="1" hangingPunct="1">
              <a:buNone/>
            </a:pPr>
            <a:endParaRPr lang="en-US" sz="2400" dirty="0">
              <a:ea typeface="ＭＳ Ｐゴシック" pitchFamily="34" charset="-128"/>
            </a:endParaRPr>
          </a:p>
          <a:p>
            <a:pPr marL="0" indent="0" eaLnBrk="1" hangingPunct="1">
              <a:buNone/>
            </a:pPr>
            <a:r>
              <a:rPr lang="el-GR" sz="2600" dirty="0">
                <a:ea typeface="ＭＳ Ｐゴシック" pitchFamily="34" charset="-128"/>
              </a:rPr>
              <a:t>Ποια είναι τα θέματα; </a:t>
            </a:r>
          </a:p>
          <a:p>
            <a:pPr eaLnBrk="1" hangingPunct="1"/>
            <a:r>
              <a:rPr lang="el-GR" sz="2400" dirty="0">
                <a:ea typeface="ＭＳ Ｐゴシック" pitchFamily="34" charset="-128"/>
              </a:rPr>
              <a:t>Σε τι </a:t>
            </a:r>
            <a:r>
              <a:rPr lang="en-US" sz="2400" dirty="0">
                <a:ea typeface="ＭＳ Ｐゴシック" pitchFamily="34" charset="-128"/>
              </a:rPr>
              <a:t>format?</a:t>
            </a:r>
          </a:p>
          <a:p>
            <a:pPr lvl="1" eaLnBrk="1" hangingPunct="1"/>
            <a:r>
              <a:rPr lang="en-US" dirty="0" err="1">
                <a:ea typeface="ＭＳ Ｐゴシック" pitchFamily="34" charset="-128"/>
              </a:rPr>
              <a:t>pdf</a:t>
            </a:r>
            <a:r>
              <a:rPr lang="en-US" dirty="0">
                <a:ea typeface="ＭＳ Ｐゴシック" pitchFamily="34" charset="-128"/>
              </a:rPr>
              <a:t>/word/excel/html</a:t>
            </a:r>
            <a:r>
              <a:rPr lang="el-GR" dirty="0">
                <a:ea typeface="ＭＳ Ｐゴシック" pitchFamily="34" charset="-128"/>
              </a:rPr>
              <a:t> ή και </a:t>
            </a:r>
            <a:r>
              <a:rPr lang="en-US" dirty="0">
                <a:ea typeface="ＭＳ Ｐゴシック" pitchFamily="34" charset="-128"/>
              </a:rPr>
              <a:t>zip</a:t>
            </a:r>
            <a:endParaRPr lang="el-GR" dirty="0">
              <a:ea typeface="ＭＳ Ｐゴシック" pitchFamily="34" charset="-128"/>
            </a:endParaRPr>
          </a:p>
          <a:p>
            <a:pPr marL="457200" lvl="1" indent="0" eaLnBrk="1" hangingPunct="1">
              <a:buNone/>
            </a:pPr>
            <a:r>
              <a:rPr lang="el-GR" dirty="0">
                <a:ea typeface="ＭＳ Ｐゴシック" pitchFamily="34" charset="-128"/>
              </a:rPr>
              <a:t>Αν σε δυαδική μορφή - χρήση αποκωδικοποιητή (</a:t>
            </a:r>
            <a:r>
              <a:rPr lang="en-US" dirty="0">
                <a:ea typeface="ＭＳ Ｐゴシック" pitchFamily="34" charset="-128"/>
              </a:rPr>
              <a:t>decoder</a:t>
            </a:r>
            <a:r>
              <a:rPr lang="el-GR" dirty="0">
                <a:ea typeface="ＭＳ Ｐゴシック" pitchFamily="34" charset="-128"/>
              </a:rPr>
              <a:t>) ώστε ακολουθία χαρακτήρων</a:t>
            </a:r>
            <a:endParaRPr lang="en-US" dirty="0">
              <a:ea typeface="ＭＳ Ｐゴシック" pitchFamily="34" charset="-128"/>
            </a:endParaRPr>
          </a:p>
          <a:p>
            <a:pPr eaLnBrk="1" hangingPunct="1"/>
            <a:r>
              <a:rPr lang="el-GR" sz="2400" dirty="0">
                <a:ea typeface="ＭＳ Ｐゴシック" pitchFamily="34" charset="-128"/>
              </a:rPr>
              <a:t>Σε ποια φυσική γλώσσα</a:t>
            </a:r>
            <a:r>
              <a:rPr lang="en-US" sz="2400" dirty="0">
                <a:ea typeface="ＭＳ Ｐゴシック" pitchFamily="34" charset="-128"/>
              </a:rPr>
              <a:t>?</a:t>
            </a:r>
            <a:endParaRPr lang="el-GR" sz="2400" dirty="0">
              <a:ea typeface="ＭＳ Ｐゴシック" pitchFamily="34" charset="-128"/>
            </a:endParaRPr>
          </a:p>
          <a:p>
            <a:pPr eaLnBrk="1" hangingPunct="1"/>
            <a:r>
              <a:rPr lang="el-GR" sz="2400" dirty="0">
                <a:ea typeface="ＭＳ Ｐゴシック" pitchFamily="34" charset="-128"/>
              </a:rPr>
              <a:t>Σε διαφορετικές κωδικοποιήσεις</a:t>
            </a:r>
            <a:r>
              <a:rPr lang="en-US" sz="2400" dirty="0">
                <a:ea typeface="ＭＳ Ｐゴシック" pitchFamily="34" charset="-128"/>
              </a:rPr>
              <a:t> (</a:t>
            </a:r>
            <a:r>
              <a:rPr lang="el-GR" sz="2400" dirty="0">
                <a:ea typeface="ＭＳ Ｐゴシック" pitchFamily="34" charset="-128"/>
              </a:rPr>
              <a:t>σύνολο</a:t>
            </a:r>
            <a:r>
              <a:rPr lang="en-US" sz="2400" dirty="0">
                <a:ea typeface="ＭＳ Ｐゴシック" pitchFamily="34" charset="-128"/>
              </a:rPr>
              <a:t> </a:t>
            </a:r>
            <a:r>
              <a:rPr lang="el-GR" sz="2400" dirty="0">
                <a:ea typeface="ＭＳ Ｐゴシック" pitchFamily="34" charset="-128"/>
              </a:rPr>
              <a:t>χαρακτήρων</a:t>
            </a:r>
            <a:r>
              <a:rPr lang="en-US" sz="2400" dirty="0">
                <a:ea typeface="ＭＳ Ｐゴシック" pitchFamily="34" charset="-128"/>
              </a:rPr>
              <a:t>/character set) </a:t>
            </a:r>
          </a:p>
          <a:p>
            <a:pPr lvl="1" eaLnBrk="1" hangingPunct="1"/>
            <a:r>
              <a:rPr lang="el-GR" sz="2000" dirty="0">
                <a:ea typeface="ＭＳ Ｐゴシック" pitchFamily="34" charset="-128"/>
              </a:rPr>
              <a:t>Π.χ., </a:t>
            </a:r>
            <a:r>
              <a:rPr lang="en-US" sz="2000" dirty="0">
                <a:ea typeface="ＭＳ Ｐゴシック" pitchFamily="34" charset="-128"/>
              </a:rPr>
              <a:t>UTF-8</a:t>
            </a:r>
            <a:endParaRPr lang="el-GR" sz="2000" dirty="0">
              <a:ea typeface="ＭＳ Ｐゴシック" pitchFamily="34" charset="-128"/>
            </a:endParaRPr>
          </a:p>
          <a:p>
            <a:pPr marL="457200" lvl="1" indent="0" eaLnBrk="1" hangingPunct="1">
              <a:buNone/>
            </a:pPr>
            <a:endParaRPr lang="en-US" sz="2000" dirty="0">
              <a:ea typeface="ＭＳ Ｐゴシック" pitchFamily="34" charset="-128"/>
            </a:endParaRPr>
          </a:p>
        </p:txBody>
      </p:sp>
      <p:sp>
        <p:nvSpPr>
          <p:cNvPr id="22535" name="Slide Number Placeholder 6"/>
          <p:cNvSpPr>
            <a:spLocks noGrp="1"/>
          </p:cNvSpPr>
          <p:nvPr>
            <p:ph type="sldNum" sz="quarter" idx="12"/>
          </p:nvPr>
        </p:nvSpPr>
        <p:spPr bwMode="auto">
          <a:noFill/>
          <a:ln>
            <a:miter lim="800000"/>
            <a:headEnd/>
            <a:tailEnd/>
          </a:ln>
        </p:spPr>
        <p:txBody>
          <a:bodyPr/>
          <a:lstStyle/>
          <a:p>
            <a:fld id="{1F0A0292-3945-4FA2-8FCA-293A45BECFB7}" type="slidenum">
              <a:rPr lang="en-US"/>
              <a:pPr/>
              <a:t>6</a:t>
            </a:fld>
            <a:endParaRPr lang="en-US"/>
          </a:p>
        </p:txBody>
      </p:sp>
      <p:sp>
        <p:nvSpPr>
          <p:cNvPr id="22534" name="TextBox 4"/>
          <p:cNvSpPr txBox="1">
            <a:spLocks noChangeArrowheads="1"/>
          </p:cNvSpPr>
          <p:nvPr/>
        </p:nvSpPr>
        <p:spPr bwMode="auto">
          <a:xfrm>
            <a:off x="7620000" y="-33546"/>
            <a:ext cx="113204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2.1</a:t>
            </a:r>
            <a:r>
              <a:rPr lang="el-GR" sz="1600" dirty="0">
                <a:solidFill>
                  <a:schemeClr val="tx1"/>
                </a:solidFill>
              </a:rPr>
              <a:t>.1</a:t>
            </a:r>
            <a:endParaRPr lang="en-US" sz="160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p:txBody>
          <a:bodyPr>
            <a:normAutofit/>
          </a:bodyPr>
          <a:lstStyle/>
          <a:p>
            <a:pPr algn="ctr"/>
            <a:r>
              <a:rPr lang="en-US" sz="5400" dirty="0">
                <a:solidFill>
                  <a:schemeClr val="accent2">
                    <a:lumMod val="75000"/>
                  </a:schemeClr>
                </a:solidFill>
                <a:ea typeface="ＭＳ Ｐゴシック" pitchFamily="34" charset="-128"/>
              </a:rPr>
              <a:t>Parsing </a:t>
            </a:r>
          </a:p>
        </p:txBody>
      </p:sp>
      <p:sp>
        <p:nvSpPr>
          <p:cNvPr id="22531" name="Rectangle 1027"/>
          <p:cNvSpPr>
            <a:spLocks noGrp="1" noChangeArrowheads="1"/>
          </p:cNvSpPr>
          <p:nvPr>
            <p:ph idx="1"/>
          </p:nvPr>
        </p:nvSpPr>
        <p:spPr>
          <a:xfrm>
            <a:off x="513479" y="1628800"/>
            <a:ext cx="8294841" cy="3556992"/>
          </a:xfrm>
        </p:spPr>
        <p:txBody>
          <a:bodyPr/>
          <a:lstStyle/>
          <a:p>
            <a:pPr eaLnBrk="1" hangingPunct="1"/>
            <a:r>
              <a:rPr lang="el-GR" sz="2400" dirty="0">
                <a:ea typeface="ＭＳ Ｐゴシック" pitchFamily="34" charset="-128"/>
              </a:rPr>
              <a:t>Να αγνοήσουμε τα ειδικά σύμβολα </a:t>
            </a:r>
            <a:r>
              <a:rPr lang="en-US" sz="2400" dirty="0">
                <a:ea typeface="ＭＳ Ｐゴシック" pitchFamily="34" charset="-128"/>
              </a:rPr>
              <a:t>(mark up)</a:t>
            </a:r>
          </a:p>
          <a:p>
            <a:pPr lvl="1" eaLnBrk="1" hangingPunct="1"/>
            <a:r>
              <a:rPr lang="en-US" dirty="0">
                <a:ea typeface="ＭＳ Ｐゴシック" pitchFamily="34" charset="-128"/>
              </a:rPr>
              <a:t>JSON, XML</a:t>
            </a:r>
          </a:p>
          <a:p>
            <a:pPr lvl="1" eaLnBrk="1" hangingPunct="1"/>
            <a:r>
              <a:rPr lang="el-GR" sz="2000" dirty="0">
                <a:ea typeface="ＭＳ Ｐゴシック" pitchFamily="34" charset="-128"/>
              </a:rPr>
              <a:t>&amp;</a:t>
            </a:r>
            <a:r>
              <a:rPr lang="en-US" sz="2000" dirty="0">
                <a:ea typeface="ＭＳ Ｐゴシック" pitchFamily="34" charset="-128"/>
              </a:rPr>
              <a:t>amp -&gt; &amp; (XML)</a:t>
            </a:r>
            <a:endParaRPr lang="el-GR" sz="2000" dirty="0">
              <a:ea typeface="ＭＳ Ｐゴシック" pitchFamily="34" charset="-128"/>
            </a:endParaRPr>
          </a:p>
          <a:p>
            <a:pPr marL="457200" lvl="1" indent="0" eaLnBrk="1" hangingPunct="1">
              <a:buNone/>
            </a:pPr>
            <a:endParaRPr lang="en-US" sz="2000" dirty="0">
              <a:ea typeface="ＭＳ Ｐゴシック" pitchFamily="34" charset="-128"/>
            </a:endParaRPr>
          </a:p>
        </p:txBody>
      </p:sp>
      <p:sp>
        <p:nvSpPr>
          <p:cNvPr id="22535" name="Slide Number Placeholder 6"/>
          <p:cNvSpPr>
            <a:spLocks noGrp="1"/>
          </p:cNvSpPr>
          <p:nvPr>
            <p:ph type="sldNum" sz="quarter" idx="12"/>
          </p:nvPr>
        </p:nvSpPr>
        <p:spPr bwMode="auto">
          <a:noFill/>
          <a:ln>
            <a:miter lim="800000"/>
            <a:headEnd/>
            <a:tailEnd/>
          </a:ln>
        </p:spPr>
        <p:txBody>
          <a:bodyPr/>
          <a:lstStyle/>
          <a:p>
            <a:fld id="{1F0A0292-3945-4FA2-8FCA-293A45BECFB7}" type="slidenum">
              <a:rPr lang="en-US"/>
              <a:pPr/>
              <a:t>7</a:t>
            </a:fld>
            <a:endParaRPr lang="en-US"/>
          </a:p>
        </p:txBody>
      </p:sp>
      <p:sp>
        <p:nvSpPr>
          <p:cNvPr id="22534" name="TextBox 4"/>
          <p:cNvSpPr txBox="1">
            <a:spLocks noChangeArrowheads="1"/>
          </p:cNvSpPr>
          <p:nvPr/>
        </p:nvSpPr>
        <p:spPr bwMode="auto">
          <a:xfrm>
            <a:off x="7620000" y="-33546"/>
            <a:ext cx="113204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2.1</a:t>
            </a:r>
            <a:r>
              <a:rPr lang="el-GR" sz="1600" dirty="0">
                <a:solidFill>
                  <a:schemeClr val="tx1"/>
                </a:solidFill>
              </a:rPr>
              <a:t>.1</a:t>
            </a:r>
            <a:endParaRPr lang="en-US" sz="1600" dirty="0">
              <a:solidFill>
                <a:schemeClr val="tx1"/>
              </a:solidFill>
            </a:endParaRPr>
          </a:p>
        </p:txBody>
      </p:sp>
    </p:spTree>
    <p:extLst>
      <p:ext uri="{BB962C8B-B14F-4D97-AF65-F5344CB8AC3E}">
        <p14:creationId xmlns:p14="http://schemas.microsoft.com/office/powerpoint/2010/main" val="2750644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p:txBody>
          <a:bodyPr>
            <a:noAutofit/>
          </a:bodyPr>
          <a:lstStyle/>
          <a:p>
            <a:pPr algn="ctr"/>
            <a:r>
              <a:rPr lang="en-US" sz="3600" dirty="0">
                <a:solidFill>
                  <a:schemeClr val="accent2">
                    <a:lumMod val="75000"/>
                  </a:schemeClr>
                </a:solidFill>
                <a:ea typeface="ＭＳ Ｐゴシック" pitchFamily="34" charset="-128"/>
              </a:rPr>
              <a:t>Complications: Format/language</a:t>
            </a:r>
          </a:p>
        </p:txBody>
      </p:sp>
      <p:sp>
        <p:nvSpPr>
          <p:cNvPr id="23555" name="Rectangle 1027"/>
          <p:cNvSpPr>
            <a:spLocks noGrp="1" noChangeArrowheads="1"/>
          </p:cNvSpPr>
          <p:nvPr>
            <p:ph idx="1"/>
          </p:nvPr>
        </p:nvSpPr>
        <p:spPr>
          <a:xfrm>
            <a:off x="388609" y="1844824"/>
            <a:ext cx="8147248" cy="2836912"/>
          </a:xfrm>
        </p:spPr>
        <p:txBody>
          <a:bodyPr/>
          <a:lstStyle/>
          <a:p>
            <a:pPr eaLnBrk="1" hangingPunct="1">
              <a:lnSpc>
                <a:spcPct val="90000"/>
              </a:lnSpc>
            </a:pPr>
            <a:r>
              <a:rPr lang="el-GR" dirty="0">
                <a:ea typeface="ＭＳ Ｐゴシック" pitchFamily="34" charset="-128"/>
                <a:sym typeface="Symbol" pitchFamily="18" charset="2"/>
              </a:rPr>
              <a:t>Τα έγγραφα για τα οποία κατασκευάζουμε το ευρετήρια μπορεί να είναι γραμμένα σε διαφορετικές γλώσσες το καθένα  </a:t>
            </a:r>
          </a:p>
          <a:p>
            <a:pPr lvl="1" eaLnBrk="1" hangingPunct="1">
              <a:lnSpc>
                <a:spcPct val="90000"/>
              </a:lnSpc>
            </a:pPr>
            <a:r>
              <a:rPr lang="el-GR" sz="1600" i="1" dirty="0">
                <a:solidFill>
                  <a:schemeClr val="tx2">
                    <a:lumMod val="75000"/>
                  </a:schemeClr>
                </a:solidFill>
                <a:ea typeface="ＭＳ Ｐゴシック" pitchFamily="34" charset="-128"/>
                <a:sym typeface="Symbol" pitchFamily="18" charset="2"/>
              </a:rPr>
              <a:t>Στο ίδιο ευρετήριο μπορεί να υπάρχουν όροι από πολλές γλώσσες </a:t>
            </a:r>
            <a:endParaRPr lang="en-US" sz="1600" i="1" dirty="0">
              <a:solidFill>
                <a:schemeClr val="tx2">
                  <a:lumMod val="75000"/>
                </a:schemeClr>
              </a:solidFill>
              <a:ea typeface="ＭＳ Ｐゴシック" pitchFamily="34" charset="-128"/>
              <a:sym typeface="Symbol" pitchFamily="18" charset="2"/>
            </a:endParaRPr>
          </a:p>
          <a:p>
            <a:pPr eaLnBrk="1" hangingPunct="1">
              <a:lnSpc>
                <a:spcPct val="90000"/>
              </a:lnSpc>
            </a:pPr>
            <a:r>
              <a:rPr lang="el-GR" dirty="0">
                <a:ea typeface="ＭＳ Ｐゴシック" pitchFamily="34" charset="-128"/>
                <a:sym typeface="Symbol" pitchFamily="18" charset="2"/>
              </a:rPr>
              <a:t>Πολλαπλές γλώσσες/</a:t>
            </a:r>
            <a:r>
              <a:rPr lang="en-US" dirty="0">
                <a:ea typeface="ＭＳ Ｐゴシック" pitchFamily="34" charset="-128"/>
                <a:sym typeface="Symbol" pitchFamily="18" charset="2"/>
              </a:rPr>
              <a:t>format </a:t>
            </a:r>
            <a:r>
              <a:rPr lang="el-GR" dirty="0">
                <a:ea typeface="ＭＳ Ｐゴシック" pitchFamily="34" charset="-128"/>
                <a:sym typeface="Symbol" pitchFamily="18" charset="2"/>
              </a:rPr>
              <a:t>μπορεί να εμφανίζονται και σε ένα έγγραφο ή στα τμήματά του </a:t>
            </a:r>
          </a:p>
          <a:p>
            <a:pPr lvl="1" eaLnBrk="1" hangingPunct="1">
              <a:lnSpc>
                <a:spcPct val="90000"/>
              </a:lnSpc>
            </a:pPr>
            <a:r>
              <a:rPr lang="en-US" sz="1800" i="1" dirty="0">
                <a:solidFill>
                  <a:schemeClr val="tx2">
                    <a:lumMod val="75000"/>
                  </a:schemeClr>
                </a:solidFill>
                <a:ea typeface="ＭＳ Ｐゴシック" pitchFamily="34" charset="-128"/>
                <a:sym typeface="Symbol" pitchFamily="18" charset="2"/>
              </a:rPr>
              <a:t>French email </a:t>
            </a:r>
            <a:r>
              <a:rPr lang="el-GR" sz="1800" i="1" dirty="0">
                <a:solidFill>
                  <a:schemeClr val="tx2">
                    <a:lumMod val="75000"/>
                  </a:schemeClr>
                </a:solidFill>
                <a:ea typeface="ＭＳ Ｐゴシック" pitchFamily="34" charset="-128"/>
                <a:sym typeface="Symbol" pitchFamily="18" charset="2"/>
              </a:rPr>
              <a:t>στα Γαλλικά με</a:t>
            </a:r>
            <a:r>
              <a:rPr lang="en-US" sz="1800" i="1" dirty="0">
                <a:solidFill>
                  <a:schemeClr val="tx2">
                    <a:lumMod val="75000"/>
                  </a:schemeClr>
                </a:solidFill>
                <a:ea typeface="ＭＳ Ｐゴシック" pitchFamily="34" charset="-128"/>
                <a:sym typeface="Symbol" pitchFamily="18" charset="2"/>
              </a:rPr>
              <a:t> </a:t>
            </a:r>
            <a:r>
              <a:rPr lang="en-US" sz="1800" i="1" dirty="0" err="1">
                <a:solidFill>
                  <a:schemeClr val="tx2">
                    <a:lumMod val="75000"/>
                  </a:schemeClr>
                </a:solidFill>
                <a:ea typeface="ＭＳ Ｐゴシック" pitchFamily="34" charset="-128"/>
                <a:sym typeface="Symbol" pitchFamily="18" charset="2"/>
              </a:rPr>
              <a:t>pdf</a:t>
            </a:r>
            <a:r>
              <a:rPr lang="en-US" sz="1800" i="1" dirty="0">
                <a:solidFill>
                  <a:schemeClr val="tx2">
                    <a:lumMod val="75000"/>
                  </a:schemeClr>
                </a:solidFill>
                <a:ea typeface="ＭＳ Ｐゴシック" pitchFamily="34" charset="-128"/>
                <a:sym typeface="Symbol" pitchFamily="18" charset="2"/>
              </a:rPr>
              <a:t> attachment</a:t>
            </a:r>
            <a:r>
              <a:rPr lang="el-GR" sz="1800" i="1" dirty="0">
                <a:solidFill>
                  <a:schemeClr val="tx2">
                    <a:lumMod val="75000"/>
                  </a:schemeClr>
                </a:solidFill>
                <a:ea typeface="ＭＳ Ｐゴシック" pitchFamily="34" charset="-128"/>
                <a:sym typeface="Symbol" pitchFamily="18" charset="2"/>
              </a:rPr>
              <a:t> στα Γερμανικά</a:t>
            </a:r>
            <a:r>
              <a:rPr lang="en-US" i="1" dirty="0">
                <a:solidFill>
                  <a:schemeClr val="tx2">
                    <a:lumMod val="75000"/>
                  </a:schemeClr>
                </a:solidFill>
                <a:ea typeface="ＭＳ Ｐゴシック" pitchFamily="34" charset="-128"/>
                <a:sym typeface="Symbol" pitchFamily="18" charset="2"/>
              </a:rPr>
              <a:t>.</a:t>
            </a: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8</a:t>
            </a:fld>
            <a:endParaRPr lang="en-US"/>
          </a:p>
        </p:txBody>
      </p:sp>
      <p:sp>
        <p:nvSpPr>
          <p:cNvPr id="2355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2.1</a:t>
            </a:r>
          </a:p>
        </p:txBody>
      </p:sp>
      <p:sp>
        <p:nvSpPr>
          <p:cNvPr id="6" name="TextBox 5"/>
          <p:cNvSpPr txBox="1"/>
          <p:nvPr/>
        </p:nvSpPr>
        <p:spPr>
          <a:xfrm>
            <a:off x="215516" y="4581128"/>
            <a:ext cx="8712968" cy="923330"/>
          </a:xfrm>
          <a:prstGeom prst="rect">
            <a:avLst/>
          </a:prstGeom>
          <a:noFill/>
          <a:ln>
            <a:solidFill>
              <a:schemeClr val="accent2">
                <a:lumMod val="75000"/>
              </a:schemeClr>
            </a:solidFill>
          </a:ln>
        </p:spPr>
        <p:txBody>
          <a:bodyPr wrap="square" rtlCol="0">
            <a:spAutoFit/>
          </a:bodyPr>
          <a:lstStyle/>
          <a:p>
            <a:pPr marL="342900" lvl="1" indent="-342900">
              <a:buFont typeface="Wingdings" pitchFamily="2" charset="2"/>
              <a:buChar char="v"/>
            </a:pPr>
            <a:r>
              <a:rPr lang="el-GR" sz="1800" dirty="0">
                <a:solidFill>
                  <a:schemeClr val="accent2">
                    <a:lumMod val="50000"/>
                  </a:schemeClr>
                </a:solidFill>
                <a:latin typeface="+mn-lt"/>
                <a:ea typeface="ＭＳ Ｐゴシック" pitchFamily="34" charset="-128"/>
              </a:rPr>
              <a:t>Πως θα το καταλάβουμε;</a:t>
            </a:r>
            <a:endParaRPr lang="en-US" sz="1800" dirty="0">
              <a:solidFill>
                <a:schemeClr val="accent2">
                  <a:lumMod val="50000"/>
                </a:schemeClr>
              </a:solidFill>
              <a:latin typeface="+mn-lt"/>
              <a:ea typeface="ＭＳ Ｐゴシック" pitchFamily="34" charset="-128"/>
            </a:endParaRPr>
          </a:p>
          <a:p>
            <a:pPr marL="0" lvl="1" indent="0"/>
            <a:r>
              <a:rPr lang="el-GR" sz="1800" dirty="0">
                <a:solidFill>
                  <a:schemeClr val="accent2">
                    <a:lumMod val="50000"/>
                  </a:schemeClr>
                </a:solidFill>
                <a:latin typeface="+mn-lt"/>
                <a:ea typeface="ＭＳ Ｐゴシック" pitchFamily="34" charset="-128"/>
              </a:rPr>
              <a:t>Πρόβλημα ταξινόμησης </a:t>
            </a:r>
            <a:r>
              <a:rPr lang="en-US" sz="1800" dirty="0">
                <a:solidFill>
                  <a:schemeClr val="accent2">
                    <a:lumMod val="50000"/>
                  </a:schemeClr>
                </a:solidFill>
                <a:latin typeface="+mn-lt"/>
                <a:ea typeface="ＭＳ Ｐゴシック" pitchFamily="34" charset="-128"/>
              </a:rPr>
              <a:t>(classification) </a:t>
            </a:r>
            <a:r>
              <a:rPr lang="el-GR" sz="1800" dirty="0">
                <a:solidFill>
                  <a:schemeClr val="accent2">
                    <a:lumMod val="50000"/>
                  </a:schemeClr>
                </a:solidFill>
                <a:latin typeface="+mn-lt"/>
                <a:ea typeface="ＭＳ Ｐゴシック" pitchFamily="34" charset="-128"/>
              </a:rPr>
              <a:t>αλλά στην πράξη συνήθως επιλογή από το χρήστη, χρήση </a:t>
            </a:r>
            <a:r>
              <a:rPr lang="el-GR" sz="1800" dirty="0" err="1">
                <a:solidFill>
                  <a:schemeClr val="accent2">
                    <a:lumMod val="50000"/>
                  </a:schemeClr>
                </a:solidFill>
                <a:latin typeface="+mn-lt"/>
                <a:ea typeface="ＭＳ Ｐゴシック" pitchFamily="34" charset="-128"/>
              </a:rPr>
              <a:t>μετα</a:t>
            </a:r>
            <a:r>
              <a:rPr lang="el-GR" sz="1800" dirty="0">
                <a:solidFill>
                  <a:schemeClr val="accent2">
                    <a:lumMod val="50000"/>
                  </a:schemeClr>
                </a:solidFill>
                <a:latin typeface="+mn-lt"/>
                <a:ea typeface="ＭＳ Ｐゴシック" pitchFamily="34" charset="-128"/>
              </a:rPr>
              <a:t>-δεδομένων αρχείου κλπ</a:t>
            </a:r>
            <a:endParaRPr lang="en-US" sz="1800" dirty="0">
              <a:solidFill>
                <a:schemeClr val="accent2">
                  <a:lumMod val="50000"/>
                </a:schemeClr>
              </a:solidFill>
              <a:latin typeface="+mn-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442780" y="391375"/>
            <a:ext cx="8630616" cy="1143000"/>
          </a:xfrm>
        </p:spPr>
        <p:txBody>
          <a:bodyPr/>
          <a:lstStyle/>
          <a:p>
            <a:pPr eaLnBrk="1" hangingPunct="1"/>
            <a:r>
              <a:rPr lang="el-GR" sz="3600" dirty="0">
                <a:solidFill>
                  <a:schemeClr val="accent2">
                    <a:lumMod val="75000"/>
                  </a:schemeClr>
                </a:solidFill>
                <a:ea typeface="ＭＳ Ｐゴシック" pitchFamily="34" charset="-128"/>
              </a:rPr>
              <a:t>Όχι πάντα γραμμική ακολουθία χαρακτήρων</a:t>
            </a:r>
            <a:endParaRPr lang="en-US" sz="3600" dirty="0">
              <a:solidFill>
                <a:schemeClr val="accent2">
                  <a:lumMod val="75000"/>
                </a:schemeClr>
              </a:solidFill>
              <a:ea typeface="ＭＳ Ｐゴシック" pitchFamily="34" charset="-128"/>
            </a:endParaRP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9</a:t>
            </a:fld>
            <a:endParaRPr lang="en-US"/>
          </a:p>
        </p:txBody>
      </p:sp>
      <p:sp>
        <p:nvSpPr>
          <p:cNvPr id="2355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2.1</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1680" y="2286351"/>
            <a:ext cx="4276184" cy="14992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457200" y="3933056"/>
            <a:ext cx="8424936" cy="2677656"/>
          </a:xfrm>
          <a:prstGeom prst="rect">
            <a:avLst/>
          </a:prstGeom>
          <a:noFill/>
        </p:spPr>
        <p:txBody>
          <a:bodyPr wrap="square" rtlCol="0">
            <a:spAutoFit/>
          </a:bodyPr>
          <a:lstStyle/>
          <a:p>
            <a:r>
              <a:rPr lang="el-GR" dirty="0">
                <a:solidFill>
                  <a:schemeClr val="tx1"/>
                </a:solidFill>
                <a:latin typeface="+mn-lt"/>
              </a:rPr>
              <a:t>Αραβικά: δισδιάστατη ακολουθία χαρακτήρων και χαρακτήρες σε μεικτή σειρά (φωνήεντα διακριτικά σημεία πάνω και κάτω από τα γράμματα, μεταλλάξεις όπως συνδυάζονται)</a:t>
            </a:r>
          </a:p>
          <a:p>
            <a:r>
              <a:rPr lang="el-GR" dirty="0">
                <a:solidFill>
                  <a:schemeClr val="tx1"/>
                </a:solidFill>
                <a:latin typeface="+mn-lt"/>
              </a:rPr>
              <a:t>Από δεξιά στα αριστερά</a:t>
            </a:r>
          </a:p>
          <a:p>
            <a:r>
              <a:rPr lang="el-GR" dirty="0">
                <a:solidFill>
                  <a:schemeClr val="tx1"/>
                </a:solidFill>
              </a:rPr>
              <a:t>Η αντίστοιχη </a:t>
            </a:r>
            <a:r>
              <a:rPr lang="el-GR" i="1" dirty="0">
                <a:solidFill>
                  <a:srgbClr val="FF0000"/>
                </a:solidFill>
              </a:rPr>
              <a:t>ακουστική </a:t>
            </a:r>
            <a:r>
              <a:rPr lang="el-GR" dirty="0">
                <a:solidFill>
                  <a:schemeClr val="tx1"/>
                </a:solidFill>
              </a:rPr>
              <a:t>γραμμική ακολουθία</a:t>
            </a:r>
            <a:endParaRPr lang="el-GR" dirty="0">
              <a:solidFill>
                <a:schemeClr val="tx1"/>
              </a:solidFill>
              <a:latin typeface="+mn-lt"/>
            </a:endParaRPr>
          </a:p>
          <a:p>
            <a:r>
              <a:rPr lang="el-GR" dirty="0">
                <a:solidFill>
                  <a:schemeClr val="tx1"/>
                </a:solidFill>
                <a:latin typeface="+mn-lt"/>
              </a:rPr>
              <a:t>Πιθανή απουσία φωνηέντων (τα σύντομα απουσιάζουν ή εμφανίζονται κατά βούληση)</a:t>
            </a:r>
          </a:p>
        </p:txBody>
      </p:sp>
    </p:spTree>
    <p:extLst>
      <p:ext uri="{BB962C8B-B14F-4D97-AF65-F5344CB8AC3E}">
        <p14:creationId xmlns:p14="http://schemas.microsoft.com/office/powerpoint/2010/main" val="30236236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2749</TotalTime>
  <Words>4641</Words>
  <Application>Microsoft Office PowerPoint</Application>
  <PresentationFormat>On-screen Show (4:3)</PresentationFormat>
  <Paragraphs>654</Paragraphs>
  <Slides>56</Slides>
  <Notes>13</Notes>
  <HiddenSlides>1</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56</vt:i4>
      </vt:variant>
    </vt:vector>
  </HeadingPairs>
  <TitlesOfParts>
    <vt:vector size="66" baseType="lpstr">
      <vt:lpstr>Arial</vt:lpstr>
      <vt:lpstr>Calibri</vt:lpstr>
      <vt:lpstr>Calibri Light</vt:lpstr>
      <vt:lpstr>楷体_GB2312</vt:lpstr>
      <vt:lpstr>Lucida Sans</vt:lpstr>
      <vt:lpstr>Lucida Sans Unicode</vt:lpstr>
      <vt:lpstr>Tahoma</vt:lpstr>
      <vt:lpstr>Times New Roman</vt:lpstr>
      <vt:lpstr>Wingdings</vt:lpstr>
      <vt:lpstr>Office Theme</vt:lpstr>
      <vt:lpstr>PowerPoint Presentation</vt:lpstr>
      <vt:lpstr>Βασική Ορολογία</vt:lpstr>
      <vt:lpstr>Τι θα δούμε σήμερα;</vt:lpstr>
      <vt:lpstr>PowerPoint Presentation</vt:lpstr>
      <vt:lpstr>Τα βασικά βήματα για την κατασκευή του ευρετηρίου</vt:lpstr>
      <vt:lpstr>Parsing </vt:lpstr>
      <vt:lpstr>Parsing </vt:lpstr>
      <vt:lpstr>Complications: Format/language</vt:lpstr>
      <vt:lpstr>Όχι πάντα γραμμική ακολουθία χαρακτήρων</vt:lpstr>
      <vt:lpstr>Μονάδα εγγράφου</vt:lpstr>
      <vt:lpstr>Μονάδα εγγράφου</vt:lpstr>
      <vt:lpstr>ΣΥΜΒΟΛΑ (Tokens) και ΟΡΟΙ (ΤERMS)</vt:lpstr>
      <vt:lpstr>Τα βασικά βήματα για την κατασκευή του ευρετηρίου</vt:lpstr>
      <vt:lpstr>Tokenization – Διαίρεση σε Σύμβολα</vt:lpstr>
      <vt:lpstr>Tokenization – Διαίρεση σε Σύμβολα</vt:lpstr>
      <vt:lpstr>Tokenization – Διαίρεση σε Σύμβολα</vt:lpstr>
      <vt:lpstr>PowerPoint Presentation</vt:lpstr>
      <vt:lpstr>Tokenization: Θέματα</vt:lpstr>
      <vt:lpstr>Tokenization: Θέματα</vt:lpstr>
      <vt:lpstr>Tokenization: Αριθμοί</vt:lpstr>
      <vt:lpstr>Tokenization</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Τα βασικά βήματα για την κατασκευή του ευρετηρίου</vt:lpstr>
      <vt:lpstr>PowerPoint Presentation</vt:lpstr>
      <vt:lpstr>Stop words (Διακόπτουσες λέξεις)</vt:lpstr>
      <vt:lpstr>Stop words (Διακόπτουσες λέξεις)</vt:lpstr>
      <vt:lpstr>Κανονικοποίηση (Token normalization)</vt:lpstr>
      <vt:lpstr>Κανονικοποίηση</vt:lpstr>
      <vt:lpstr>Κανονικοποίηση</vt:lpstr>
      <vt:lpstr>Κανονικοποίηση σε όρους</vt:lpstr>
      <vt:lpstr>Άλλες γλώσσες</vt:lpstr>
      <vt:lpstr>Άλλες γλώσσες</vt:lpstr>
      <vt:lpstr>Κανονικοποίηση: άλλες γλώσσες, τόνοι, διακριτικά</vt:lpstr>
      <vt:lpstr>Κανονικοποίηση: άλλες γλώσσες, τόνοι, διακριτικά</vt:lpstr>
      <vt:lpstr>Κανονικοποίηση: άλλες γλώσσες</vt:lpstr>
      <vt:lpstr>Θησαυροί (Thesauri) και soundex</vt:lpstr>
      <vt:lpstr>Μετατροπή σε κεφαλαία/μικρά</vt:lpstr>
      <vt:lpstr>Λημματοποίηση και Stemming</vt:lpstr>
      <vt:lpstr>Λημματοποίηση (Lemmatization)</vt:lpstr>
      <vt:lpstr>Stemming (Περιστολή)</vt:lpstr>
      <vt:lpstr>Ο αλγόριθμος του Porter</vt:lpstr>
      <vt:lpstr>Χαρακτηριστικοί κανόνες του Porter</vt:lpstr>
      <vt:lpstr>Άλλοι stemmers</vt:lpstr>
      <vt:lpstr>Άλλοι stemmers: σύγκριση</vt:lpstr>
      <vt:lpstr>Εξάρτηση από τη γλώσσα</vt:lpstr>
      <vt:lpstr>PowerPoint Presentation</vt:lpstr>
      <vt:lpstr>Επανάληψη (ερωτήσεις)</vt:lpstr>
      <vt:lpstr>Επανάληψη (ερωτήσεις)</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Christopher Manning</dc:creator>
  <cp:lastModifiedBy>EVANGELIA PITOURA</cp:lastModifiedBy>
  <cp:revision>1593</cp:revision>
  <cp:lastPrinted>2009-09-22T15:48:09Z</cp:lastPrinted>
  <dcterms:created xsi:type="dcterms:W3CDTF">2009-09-21T23:46:17Z</dcterms:created>
  <dcterms:modified xsi:type="dcterms:W3CDTF">2023-03-05T13:15:58Z</dcterms:modified>
</cp:coreProperties>
</file>