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1"/>
  </p:sldMasterIdLst>
  <p:notesMasterIdLst>
    <p:notesMasterId r:id="rId30"/>
  </p:notesMasterIdLst>
  <p:handoutMasterIdLst>
    <p:handoutMasterId r:id="rId31"/>
  </p:handoutMasterIdLst>
  <p:sldIdLst>
    <p:sldId id="886" r:id="rId2"/>
    <p:sldId id="1504" r:id="rId3"/>
    <p:sldId id="1503" r:id="rId4"/>
    <p:sldId id="1476" r:id="rId5"/>
    <p:sldId id="1487" r:id="rId6"/>
    <p:sldId id="1479" r:id="rId7"/>
    <p:sldId id="1483" r:id="rId8"/>
    <p:sldId id="1482" r:id="rId9"/>
    <p:sldId id="1474" r:id="rId10"/>
    <p:sldId id="1505" r:id="rId11"/>
    <p:sldId id="1506" r:id="rId12"/>
    <p:sldId id="1489" r:id="rId13"/>
    <p:sldId id="1484" r:id="rId14"/>
    <p:sldId id="1475" r:id="rId15"/>
    <p:sldId id="1485" r:id="rId16"/>
    <p:sldId id="1488" r:id="rId17"/>
    <p:sldId id="1490" r:id="rId18"/>
    <p:sldId id="1508" r:id="rId19"/>
    <p:sldId id="1491" r:id="rId20"/>
    <p:sldId id="1492" r:id="rId21"/>
    <p:sldId id="1502" r:id="rId22"/>
    <p:sldId id="1510" r:id="rId23"/>
    <p:sldId id="1495" r:id="rId24"/>
    <p:sldId id="1496" r:id="rId25"/>
    <p:sldId id="1509" r:id="rId26"/>
    <p:sldId id="1497" r:id="rId27"/>
    <p:sldId id="1498" r:id="rId28"/>
    <p:sldId id="1507" r:id="rId29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0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00"/>
    <a:srgbClr val="A50021"/>
    <a:srgbClr val="FF9966"/>
    <a:srgbClr val="F0EEEB"/>
    <a:srgbClr val="B2B2B2"/>
    <a:srgbClr val="F4F3EB"/>
    <a:srgbClr val="A40508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97158" autoAdjust="0"/>
  </p:normalViewPr>
  <p:slideViewPr>
    <p:cSldViewPr>
      <p:cViewPr varScale="1">
        <p:scale>
          <a:sx n="122" d="100"/>
          <a:sy n="122" d="100"/>
        </p:scale>
        <p:origin x="13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864"/>
    </p:cViewPr>
  </p:sorterViewPr>
  <p:notesViewPr>
    <p:cSldViewPr>
      <p:cViewPr varScale="1">
        <p:scale>
          <a:sx n="53" d="100"/>
          <a:sy n="53" d="100"/>
        </p:scale>
        <p:origin x="-2826" y="-96"/>
      </p:cViewPr>
      <p:guideLst>
        <p:guide orient="horz" pos="3220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3807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FAF4-678C-4170-8B5E-D5D1B48C4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90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C3AD-617C-4A6C-BEE7-10C9A9D603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8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8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9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00CA-A080-476D-84B4-AC6434A6B4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70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0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20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85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4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D-81AD-4FD2-AEF2-53F20508ED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6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5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532C53-860F-4D79-98C3-1E11EE621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529873-0D9E-4227-B588-B390B89BC250}"/>
              </a:ext>
            </a:extLst>
          </p:cNvPr>
          <p:cNvSpPr txBox="1"/>
          <p:nvPr/>
        </p:nvSpPr>
        <p:spPr>
          <a:xfrm>
            <a:off x="685800" y="533400"/>
            <a:ext cx="7772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HOW TO</a:t>
            </a:r>
          </a:p>
          <a:p>
            <a:pPr algn="ctr"/>
            <a:r>
              <a:rPr lang="en-US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write reports</a:t>
            </a: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Μερικές πρακτικές συμβουλές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για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 marL="973138" indent="-58738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	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τεχνικές αναφορές (εργασίες μαθημάτων, διπλωματικές εργασίες)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D13803-4735-4CBB-B12A-18ADCCB7D737}"/>
              </a:ext>
            </a:extLst>
          </p:cNvPr>
          <p:cNvSpPr txBox="1"/>
          <p:nvPr/>
        </p:nvSpPr>
        <p:spPr>
          <a:xfrm>
            <a:off x="6153150" y="61722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/>
              <a:t>Ε. </a:t>
            </a:r>
            <a:r>
              <a:rPr lang="el-GR" dirty="0" err="1"/>
              <a:t>Πιτουρά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B5352E-0882-4538-B6F7-7479212EE6FC}"/>
              </a:ext>
            </a:extLst>
          </p:cNvPr>
          <p:cNvSpPr txBox="1"/>
          <p:nvPr/>
        </p:nvSpPr>
        <p:spPr>
          <a:xfrm>
            <a:off x="2889520" y="45720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Έκδοση Απρίλιος 2023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6459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D83243-8ED9-442A-8AFD-CF94C0A6D927}"/>
              </a:ext>
            </a:extLst>
          </p:cNvPr>
          <p:cNvSpPr txBox="1"/>
          <p:nvPr/>
        </p:nvSpPr>
        <p:spPr>
          <a:xfrm>
            <a:off x="533400" y="1399968"/>
            <a:ext cx="8077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Υποχρεωτικά κάθε σχήμα/πίνακας </a:t>
            </a:r>
            <a:r>
              <a:rPr lang="el-GR" u="sng" dirty="0">
                <a:solidFill>
                  <a:srgbClr val="FF0000"/>
                </a:solidFill>
                <a:latin typeface="+mn-lt"/>
              </a:rPr>
              <a:t>πρέπει</a:t>
            </a:r>
            <a:r>
              <a:rPr lang="el-GR" dirty="0">
                <a:latin typeface="+mn-lt"/>
              </a:rPr>
              <a:t> να αναφέρεται στο κείμενο (όχι «ξεκρέμαστα» σχήματα/πίνακες)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Αναφερόμαστε στο σχήμα/πίνακα με τον αριθμό του</a:t>
            </a:r>
          </a:p>
          <a:p>
            <a:endParaRPr lang="el-GR" u="sng" dirty="0">
              <a:latin typeface="+mn-lt"/>
            </a:endParaRPr>
          </a:p>
          <a:p>
            <a:r>
              <a:rPr lang="el-GR" u="sng" dirty="0">
                <a:solidFill>
                  <a:srgbClr val="C00000"/>
                </a:solidFill>
                <a:latin typeface="+mn-lt"/>
              </a:rPr>
              <a:t>Λάθος:</a:t>
            </a:r>
            <a:r>
              <a:rPr lang="el-GR" dirty="0">
                <a:latin typeface="+mn-lt"/>
              </a:rPr>
              <a:t> … όπως φαίνεται </a:t>
            </a:r>
            <a:r>
              <a:rPr lang="el-GR" i="1" dirty="0">
                <a:latin typeface="+mn-lt"/>
              </a:rPr>
              <a:t>στο παρακάτω σχήμα .. </a:t>
            </a:r>
          </a:p>
          <a:p>
            <a:r>
              <a:rPr lang="el-GR" dirty="0">
                <a:solidFill>
                  <a:srgbClr val="00B050"/>
                </a:solidFill>
                <a:latin typeface="+mn-lt"/>
              </a:rPr>
              <a:t>Σωστό:  .. όπως φαίνεται </a:t>
            </a:r>
            <a:r>
              <a:rPr lang="el-GR" i="1" dirty="0">
                <a:solidFill>
                  <a:srgbClr val="00B050"/>
                </a:solidFill>
                <a:latin typeface="+mn-lt"/>
              </a:rPr>
              <a:t>στο Σχήμα 1 …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E00700B-13A7-8459-0182-2912B6764B84}"/>
              </a:ext>
            </a:extLst>
          </p:cNvPr>
          <p:cNvSpPr txBox="1">
            <a:spLocks/>
          </p:cNvSpPr>
          <p:nvPr/>
        </p:nvSpPr>
        <p:spPr>
          <a:xfrm>
            <a:off x="628650" y="381000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3600" dirty="0"/>
              <a:t>Σχήματα/Εικόνες/Πίνακες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52687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8077D-7BEB-402C-B8FB-CD75DC2F0A6A}"/>
              </a:ext>
            </a:extLst>
          </p:cNvPr>
          <p:cNvSpPr txBox="1"/>
          <p:nvPr/>
        </p:nvSpPr>
        <p:spPr>
          <a:xfrm>
            <a:off x="395654" y="838200"/>
            <a:ext cx="81534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2000" b="1" dirty="0">
              <a:latin typeface="+mn-lt"/>
            </a:endParaRPr>
          </a:p>
          <a:p>
            <a:r>
              <a:rPr lang="el-GR" sz="2000" dirty="0">
                <a:latin typeface="+mn-lt"/>
              </a:rPr>
              <a:t>Όταν χρησιμοποιούμε πληροφορίες από επιστημονικά άρθρα, ιστοσελίδες, κ.λπ.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rgbClr val="FF0000"/>
                </a:solidFill>
                <a:latin typeface="+mn-lt"/>
              </a:rPr>
              <a:t>Αναφέρουμε</a:t>
            </a:r>
            <a:r>
              <a:rPr lang="el-GR" sz="2000" dirty="0">
                <a:latin typeface="+mn-lt"/>
              </a:rPr>
              <a:t> την πηγή μας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latin typeface="+mn-lt"/>
              </a:rPr>
              <a:t>Η αναφορά γίνεται </a:t>
            </a:r>
            <a:r>
              <a:rPr lang="el-GR" sz="2000" dirty="0">
                <a:solidFill>
                  <a:srgbClr val="FF0000"/>
                </a:solidFill>
                <a:latin typeface="+mn-lt"/>
              </a:rPr>
              <a:t>στο συγκεκριμένο σημείο </a:t>
            </a:r>
            <a:r>
              <a:rPr lang="el-GR" sz="2000" dirty="0">
                <a:latin typeface="+mn-lt"/>
              </a:rPr>
              <a:t>που την χρησιμοποιούμε, όχι συνολικά στο τέλος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latin typeface="+mn-lt"/>
              </a:rPr>
              <a:t>Η αναφορά γίνεται </a:t>
            </a:r>
            <a:r>
              <a:rPr lang="el-GR" sz="2000" dirty="0">
                <a:solidFill>
                  <a:srgbClr val="FF0000"/>
                </a:solidFill>
                <a:latin typeface="+mn-lt"/>
              </a:rPr>
              <a:t>σε άγκιστρα </a:t>
            </a:r>
            <a:r>
              <a:rPr lang="el-GR" sz="2000" dirty="0">
                <a:latin typeface="+mn-lt"/>
              </a:rPr>
              <a:t>είτε με αριθμό [1] είτε με αρχικά των επιθέτων συγγραφέων και τη χρονιά [</a:t>
            </a:r>
            <a:r>
              <a:rPr lang="en-US" sz="2000" dirty="0">
                <a:latin typeface="+mn-lt"/>
              </a:rPr>
              <a:t>PL18]</a:t>
            </a:r>
            <a:r>
              <a:rPr lang="el-GR" sz="2000" dirty="0">
                <a:latin typeface="+mn-lt"/>
              </a:rPr>
              <a:t> (όπου </a:t>
            </a:r>
            <a:r>
              <a:rPr lang="en-US" sz="2000" dirty="0">
                <a:latin typeface="+mn-lt"/>
              </a:rPr>
              <a:t>PL </a:t>
            </a:r>
            <a:r>
              <a:rPr lang="el-GR" sz="2000" dirty="0">
                <a:latin typeface="+mn-lt"/>
              </a:rPr>
              <a:t>τα αρχικά των επιθέτων των συγγραφέων και το 18 αναφέρεται στη χρονιά συγγραφής του άρθρου)</a:t>
            </a:r>
            <a:r>
              <a:rPr lang="en-US" sz="2000" dirty="0">
                <a:latin typeface="+mn-lt"/>
              </a:rPr>
              <a:t> </a:t>
            </a:r>
            <a:endParaRPr lang="el-GR" sz="20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latin typeface="+mn-lt"/>
              </a:rPr>
              <a:t>Πάνω από 3 συγγραφείς, τα αρχικά των τριών πρώτων και +, πχ [</a:t>
            </a:r>
            <a:r>
              <a:rPr lang="en-US" sz="2000" dirty="0">
                <a:latin typeface="+mn-lt"/>
              </a:rPr>
              <a:t>PLP+20]</a:t>
            </a:r>
          </a:p>
          <a:p>
            <a:endParaRPr lang="en-US" sz="20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latin typeface="+mn-lt"/>
              </a:rPr>
              <a:t>Όλες οι αναφορές </a:t>
            </a:r>
            <a:r>
              <a:rPr lang="el-GR" sz="2000" dirty="0">
                <a:solidFill>
                  <a:srgbClr val="FF0000"/>
                </a:solidFill>
                <a:latin typeface="+mn-lt"/>
              </a:rPr>
              <a:t>εμφανίζονται στο τέλος της εργασίας </a:t>
            </a:r>
            <a:r>
              <a:rPr lang="el-GR" sz="2000" dirty="0">
                <a:latin typeface="+mn-lt"/>
              </a:rPr>
              <a:t>σε ένα κεφάλαιο (χωρίς αριθμό) με τίτλο </a:t>
            </a:r>
            <a:r>
              <a:rPr lang="el-GR" sz="2000" b="1" dirty="0">
                <a:latin typeface="+mn-lt"/>
              </a:rPr>
              <a:t>Βιβλιογραφία </a:t>
            </a:r>
            <a:r>
              <a:rPr lang="el-GR" sz="2000" dirty="0">
                <a:latin typeface="+mn-lt"/>
              </a:rPr>
              <a:t>με τον παρακάτω τρόπο: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sz="2000" b="1" dirty="0">
              <a:latin typeface="+mn-lt"/>
            </a:endParaRPr>
          </a:p>
          <a:p>
            <a:pPr marL="227013"/>
            <a:r>
              <a:rPr lang="el-GR" sz="2000" dirty="0">
                <a:latin typeface="+mn-lt"/>
              </a:rPr>
              <a:t>[1] Συγγραφείς, Τίτλος  Άρθρου, Που εμφανίστηκε (περιοδικό, συνέδριο, </a:t>
            </a:r>
            <a:r>
              <a:rPr lang="en-US" sz="2000" dirty="0" err="1">
                <a:latin typeface="+mn-lt"/>
              </a:rPr>
              <a:t>url</a:t>
            </a:r>
            <a:r>
              <a:rPr lang="en-US" sz="2000" dirty="0">
                <a:latin typeface="+mn-lt"/>
              </a:rPr>
              <a:t>), </a:t>
            </a:r>
            <a:r>
              <a:rPr lang="el-GR" sz="2000" dirty="0">
                <a:latin typeface="+mn-lt"/>
              </a:rPr>
              <a:t>χρόνος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6F8084A-E39B-6E37-8306-D92DC9D12786}"/>
              </a:ext>
            </a:extLst>
          </p:cNvPr>
          <p:cNvSpPr txBox="1">
            <a:spLocks/>
          </p:cNvSpPr>
          <p:nvPr/>
        </p:nvSpPr>
        <p:spPr>
          <a:xfrm>
            <a:off x="628650" y="381000"/>
            <a:ext cx="78867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3600" dirty="0"/>
              <a:t>Αναφορές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96236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8077D-7BEB-402C-B8FB-CD75DC2F0A6A}"/>
              </a:ext>
            </a:extLst>
          </p:cNvPr>
          <p:cNvSpPr txBox="1"/>
          <p:nvPr/>
        </p:nvSpPr>
        <p:spPr>
          <a:xfrm>
            <a:off x="361950" y="1447800"/>
            <a:ext cx="81534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2000" b="1" dirty="0">
              <a:latin typeface="+mn-lt"/>
            </a:endParaRPr>
          </a:p>
          <a:p>
            <a:r>
              <a:rPr lang="el-GR" sz="2000" dirty="0">
                <a:latin typeface="+mn-lt"/>
              </a:rPr>
              <a:t>Μερικές φορές (κυρίως όταν είναι </a:t>
            </a:r>
            <a:r>
              <a:rPr lang="en-US" sz="2000" dirty="0" err="1">
                <a:latin typeface="+mn-lt"/>
              </a:rPr>
              <a:t>url</a:t>
            </a:r>
            <a:r>
              <a:rPr lang="en-US" sz="2000" dirty="0">
                <a:latin typeface="+mn-lt"/>
              </a:rPr>
              <a:t>) </a:t>
            </a:r>
            <a:r>
              <a:rPr lang="el-GR" sz="2000" dirty="0">
                <a:latin typeface="+mn-lt"/>
              </a:rPr>
              <a:t>μπορούμε να χρησιμοποιήσουμε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footnotes</a:t>
            </a:r>
            <a:r>
              <a:rPr lang="el-GR" sz="2000" dirty="0">
                <a:solidFill>
                  <a:srgbClr val="FF0000"/>
                </a:solidFill>
                <a:latin typeface="+mn-lt"/>
              </a:rPr>
              <a:t>,</a:t>
            </a:r>
            <a:r>
              <a:rPr lang="el-GR" sz="2000" dirty="0">
                <a:latin typeface="+mn-lt"/>
              </a:rPr>
              <a:t> τα οποία εμφανίζονται στο κάτω μέρος της σελίδας που εμφανίζεται το </a:t>
            </a:r>
            <a:r>
              <a:rPr lang="en-US" sz="2000" dirty="0">
                <a:latin typeface="+mn-lt"/>
              </a:rPr>
              <a:t>footnote. </a:t>
            </a:r>
            <a:r>
              <a:rPr lang="el-GR" sz="2000" dirty="0">
                <a:latin typeface="+mn-lt"/>
              </a:rPr>
              <a:t>Παράδειγμα:</a:t>
            </a:r>
          </a:p>
          <a:p>
            <a:r>
              <a:rPr lang="el-GR" sz="2000" dirty="0">
                <a:latin typeface="+mn-lt"/>
              </a:rPr>
              <a:t>Για την κατασκευή του ευρετηρίου χρησιμοποιήσαμε τη </a:t>
            </a:r>
            <a:r>
              <a:rPr lang="en-US" sz="2000" dirty="0">
                <a:latin typeface="+mn-lt"/>
              </a:rPr>
              <a:t>Lucene</a:t>
            </a:r>
            <a:r>
              <a:rPr lang="en-US" sz="2000" baseline="30000" dirty="0">
                <a:latin typeface="+mn-lt"/>
              </a:rPr>
              <a:t>(1)</a:t>
            </a:r>
            <a:r>
              <a:rPr lang="en-US" sz="2000" dirty="0">
                <a:latin typeface="+mn-lt"/>
              </a:rPr>
              <a:t>.</a:t>
            </a:r>
          </a:p>
          <a:p>
            <a:endParaRPr lang="en-US" sz="2000" dirty="0">
              <a:latin typeface="+mn-lt"/>
            </a:endParaRPr>
          </a:p>
          <a:p>
            <a:r>
              <a:rPr lang="el-GR" sz="2000" dirty="0">
                <a:latin typeface="+mn-lt"/>
              </a:rPr>
              <a:t>Μπορούμε να προσθέσουμε αναφορά σε </a:t>
            </a:r>
            <a:r>
              <a:rPr lang="en-US" sz="2000" dirty="0" err="1">
                <a:latin typeface="+mn-lt"/>
              </a:rPr>
              <a:t>url</a:t>
            </a:r>
            <a:r>
              <a:rPr lang="en-US" sz="2000" baseline="30000" dirty="0">
                <a:latin typeface="+mn-lt"/>
              </a:rPr>
              <a:t>  </a:t>
            </a:r>
            <a:r>
              <a:rPr lang="en-US" sz="2000" dirty="0">
                <a:latin typeface="+mn-lt"/>
              </a:rPr>
              <a:t>[1]</a:t>
            </a:r>
            <a:r>
              <a:rPr lang="en-US" sz="2000" baseline="30000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και στη Βιβλιογραφία, τότε μπορούμε και πιο αναλυτικά, πχ:</a:t>
            </a:r>
            <a:endParaRPr lang="en-US" sz="2000" dirty="0">
              <a:latin typeface="+mn-lt"/>
            </a:endParaRPr>
          </a:p>
          <a:p>
            <a:r>
              <a:rPr lang="el-GR" sz="1400" dirty="0">
                <a:latin typeface="+mn-lt"/>
              </a:rPr>
              <a:t>[1] Συγγραφείς εάν υπάρχει ή εταιρεία, Τίτλος ιστοσελίδας, </a:t>
            </a:r>
            <a:r>
              <a:rPr lang="en-US" sz="1400" dirty="0" err="1">
                <a:latin typeface="+mn-lt"/>
              </a:rPr>
              <a:t>url</a:t>
            </a:r>
            <a:r>
              <a:rPr lang="en-US" sz="1400" dirty="0">
                <a:latin typeface="+mn-lt"/>
              </a:rPr>
              <a:t> </a:t>
            </a:r>
            <a:r>
              <a:rPr lang="el-GR" sz="1400" dirty="0">
                <a:latin typeface="+mn-lt"/>
              </a:rPr>
              <a:t>διεύθυνση.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86D7304-2082-93A7-70C1-EEBFF51F1C38}"/>
              </a:ext>
            </a:extLst>
          </p:cNvPr>
          <p:cNvSpPr txBox="1">
            <a:spLocks/>
          </p:cNvSpPr>
          <p:nvPr/>
        </p:nvSpPr>
        <p:spPr>
          <a:xfrm>
            <a:off x="628650" y="381000"/>
            <a:ext cx="78867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3600" dirty="0"/>
              <a:t>Αναφορές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F315EB-5E4C-43B7-990A-2C91D855D468}"/>
              </a:ext>
            </a:extLst>
          </p:cNvPr>
          <p:cNvSpPr txBox="1"/>
          <p:nvPr/>
        </p:nvSpPr>
        <p:spPr>
          <a:xfrm>
            <a:off x="533400" y="60198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n-lt"/>
              </a:rPr>
              <a:t>(1) https://lucene.apache.org/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64457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6CE492-5CB7-43AA-831D-E038A1392236}"/>
              </a:ext>
            </a:extLst>
          </p:cNvPr>
          <p:cNvSpPr txBox="1"/>
          <p:nvPr/>
        </p:nvSpPr>
        <p:spPr>
          <a:xfrm>
            <a:off x="419100" y="1152464"/>
            <a:ext cx="83058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2800" b="1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Βάζουμε τόνους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Προσοχή στα κενά στα σημεία στίξης</a:t>
            </a:r>
          </a:p>
          <a:p>
            <a:r>
              <a:rPr lang="el-GR" sz="2000" dirty="0">
                <a:solidFill>
                  <a:srgbClr val="00B050"/>
                </a:solidFill>
                <a:latin typeface="+mn-lt"/>
              </a:rPr>
              <a:t>Σωστό:</a:t>
            </a:r>
            <a:r>
              <a:rPr lang="el-GR" sz="2000" dirty="0">
                <a:latin typeface="+mn-lt"/>
              </a:rPr>
              <a:t> αρχή (αυτό είναι κείμενο σε παρένθεση) τέλος</a:t>
            </a:r>
          </a:p>
          <a:p>
            <a:r>
              <a:rPr lang="el-GR" sz="2000" dirty="0">
                <a:solidFill>
                  <a:srgbClr val="A50021"/>
                </a:solidFill>
                <a:latin typeface="+mn-lt"/>
              </a:rPr>
              <a:t>Λάθος: </a:t>
            </a:r>
            <a:r>
              <a:rPr lang="el-GR" sz="2000" dirty="0">
                <a:latin typeface="+mn-lt"/>
              </a:rPr>
              <a:t>αρχή(αυτό είναι κείμενο σε παρένθεση) τέλος</a:t>
            </a:r>
          </a:p>
          <a:p>
            <a:r>
              <a:rPr lang="el-GR" sz="2000" dirty="0">
                <a:solidFill>
                  <a:srgbClr val="A50021"/>
                </a:solidFill>
                <a:latin typeface="+mn-lt"/>
              </a:rPr>
              <a:t>Λάθος:</a:t>
            </a:r>
            <a:r>
              <a:rPr lang="el-GR" sz="2000" dirty="0">
                <a:latin typeface="+mn-lt"/>
              </a:rPr>
              <a:t> αρχή (   αυτό είναι κείμενο σε παρένθεση) τέλος</a:t>
            </a:r>
            <a:r>
              <a:rPr lang="el-GR" dirty="0">
                <a:latin typeface="+mn-lt"/>
              </a:rPr>
              <a:t> </a:t>
            </a:r>
            <a:endParaRPr lang="en-US" dirty="0">
              <a:latin typeface="+mn-lt"/>
            </a:endParaRPr>
          </a:p>
          <a:p>
            <a:endParaRPr lang="el-GR" sz="2000" i="1" dirty="0">
              <a:latin typeface="+mn-lt"/>
            </a:endParaRPr>
          </a:p>
          <a:p>
            <a:r>
              <a:rPr lang="el-GR" sz="2000" i="1" dirty="0">
                <a:latin typeface="+mn-lt"/>
              </a:rPr>
              <a:t>Ειδικά για κόμματα και τελείες – ποτέ κενό πριν, πάντα κενό μετά</a:t>
            </a:r>
          </a:p>
          <a:p>
            <a:r>
              <a:rPr lang="el-GR" sz="2000" dirty="0">
                <a:solidFill>
                  <a:srgbClr val="A50021"/>
                </a:solidFill>
                <a:latin typeface="+mn-lt"/>
              </a:rPr>
              <a:t>Λάθος: </a:t>
            </a:r>
            <a:r>
              <a:rPr lang="el-GR" sz="2000" dirty="0">
                <a:latin typeface="+mn-lt"/>
              </a:rPr>
              <a:t>Αγόρασα ένα μήλο , ένα αχλάδι, και ένα πορτοκάλι .</a:t>
            </a:r>
          </a:p>
          <a:p>
            <a:r>
              <a:rPr lang="el-GR" sz="2000" dirty="0">
                <a:solidFill>
                  <a:srgbClr val="00A000"/>
                </a:solidFill>
                <a:latin typeface="+mn-lt"/>
              </a:rPr>
              <a:t>Σωστό:</a:t>
            </a:r>
            <a:r>
              <a:rPr lang="el-GR" sz="2000" dirty="0">
                <a:latin typeface="+mn-lt"/>
              </a:rPr>
              <a:t> Αγόρασα ένα μήλο, ένα αχλάδι, και ένα πορτοκάλι.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u="sng" dirty="0">
                <a:latin typeface="+mn-lt"/>
              </a:rPr>
              <a:t>Υποχρεωτικά</a:t>
            </a:r>
            <a:r>
              <a:rPr lang="el-GR" dirty="0">
                <a:latin typeface="+mn-lt"/>
              </a:rPr>
              <a:t> </a:t>
            </a:r>
            <a:r>
              <a:rPr lang="en-US" dirty="0">
                <a:latin typeface="+mn-lt"/>
              </a:rPr>
              <a:t>spelling – </a:t>
            </a:r>
            <a:r>
              <a:rPr lang="el-GR" dirty="0">
                <a:latin typeface="+mn-lt"/>
              </a:rPr>
              <a:t>ορθογραφικός έλεγχος</a:t>
            </a:r>
          </a:p>
          <a:p>
            <a:endParaRPr lang="el-GR" dirty="0">
              <a:latin typeface="+mn-lt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DA333B2-B8E8-2CC8-4B7A-7DD515F4D60C}"/>
              </a:ext>
            </a:extLst>
          </p:cNvPr>
          <p:cNvSpPr txBox="1">
            <a:spLocks/>
          </p:cNvSpPr>
          <p:nvPr/>
        </p:nvSpPr>
        <p:spPr>
          <a:xfrm>
            <a:off x="628650" y="381001"/>
            <a:ext cx="78867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3600" dirty="0"/>
              <a:t>Διάφορα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30560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817B93-51B7-4B22-8F1C-F12CE0FEFE4E}"/>
              </a:ext>
            </a:extLst>
          </p:cNvPr>
          <p:cNvSpPr txBox="1"/>
          <p:nvPr/>
        </p:nvSpPr>
        <p:spPr>
          <a:xfrm>
            <a:off x="628650" y="1219200"/>
            <a:ext cx="775335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Δε χρησιμοποιούμε λέξεις που δε ξέρουμε τι σημαίνουν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Μη χρησιμοποιείτε λάθος λέξεις για να συνδέσετε προτάσεις.</a:t>
            </a:r>
          </a:p>
          <a:p>
            <a:r>
              <a:rPr lang="el-GR" sz="2000" dirty="0">
                <a:latin typeface="+mn-lt"/>
              </a:rPr>
              <a:t>Το «Ωστόσο» δεν σημαίνει «Επίσης»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Χρησιμοποιείστε τα κόμματα σωστά.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Κάθε πρόταση πρέπει να έχει ρήμα.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Αποφεύγουμε το α’ ενικό πρόσωπο.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dirty="0">
              <a:latin typeface="+mn-lt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CF38D44-A516-7353-C19D-0F9C5A64A4BC}"/>
              </a:ext>
            </a:extLst>
          </p:cNvPr>
          <p:cNvSpPr txBox="1">
            <a:spLocks/>
          </p:cNvSpPr>
          <p:nvPr/>
        </p:nvSpPr>
        <p:spPr>
          <a:xfrm>
            <a:off x="628650" y="381000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3600" dirty="0"/>
              <a:t>Διάφορα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09690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FFC789-6518-4C74-B97C-D133A1930B0A}"/>
              </a:ext>
            </a:extLst>
          </p:cNvPr>
          <p:cNvSpPr txBox="1"/>
          <p:nvPr/>
        </p:nvSpPr>
        <p:spPr>
          <a:xfrm>
            <a:off x="457200" y="990600"/>
            <a:ext cx="78486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Δε χρησιμοποιούμε συντομεύσεις/συντομογραφίες</a:t>
            </a:r>
          </a:p>
          <a:p>
            <a:r>
              <a:rPr lang="el-GR" dirty="0">
                <a:latin typeface="+mn-lt"/>
              </a:rPr>
              <a:t>Για παράδειγμα: </a:t>
            </a:r>
            <a:r>
              <a:rPr lang="el-GR" dirty="0">
                <a:solidFill>
                  <a:srgbClr val="00A000"/>
                </a:solidFill>
                <a:latin typeface="+mn-lt"/>
              </a:rPr>
              <a:t>και</a:t>
            </a:r>
            <a:r>
              <a:rPr lang="el-GR" dirty="0">
                <a:latin typeface="+mn-lt"/>
              </a:rPr>
              <a:t> όχι </a:t>
            </a:r>
            <a:r>
              <a:rPr lang="el-GR" dirty="0">
                <a:solidFill>
                  <a:srgbClr val="FF0000"/>
                </a:solidFill>
                <a:latin typeface="+mn-lt"/>
              </a:rPr>
              <a:t>κι</a:t>
            </a:r>
            <a:r>
              <a:rPr lang="el-GR" dirty="0">
                <a:latin typeface="+mn-lt"/>
              </a:rPr>
              <a:t>, όχι </a:t>
            </a:r>
            <a:r>
              <a:rPr lang="el-GR" dirty="0">
                <a:solidFill>
                  <a:srgbClr val="FF0000"/>
                </a:solidFill>
                <a:latin typeface="+mn-lt"/>
              </a:rPr>
              <a:t>αντιθ.</a:t>
            </a:r>
            <a:r>
              <a:rPr lang="el-GR" dirty="0">
                <a:latin typeface="+mn-lt"/>
              </a:rPr>
              <a:t>, όχι </a:t>
            </a:r>
            <a:r>
              <a:rPr lang="el-GR" dirty="0">
                <a:solidFill>
                  <a:srgbClr val="FF0000"/>
                </a:solidFill>
                <a:latin typeface="+mn-lt"/>
              </a:rPr>
              <a:t>μ’ άρεσε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Δε χρησιμοποιούμε επίθετα/επιρρήματα όπως: το πρόγραμμα είναι πολύ </a:t>
            </a:r>
            <a:r>
              <a:rPr lang="el-GR" i="1" dirty="0">
                <a:latin typeface="+mn-lt"/>
              </a:rPr>
              <a:t>γρήγορο</a:t>
            </a:r>
            <a:r>
              <a:rPr lang="el-GR" dirty="0">
                <a:latin typeface="+mn-lt"/>
              </a:rPr>
              <a:t>, τρέχει </a:t>
            </a:r>
            <a:r>
              <a:rPr lang="el-GR" i="1" dirty="0">
                <a:latin typeface="+mn-lt"/>
              </a:rPr>
              <a:t>αμέσως</a:t>
            </a:r>
          </a:p>
          <a:p>
            <a:pPr marL="344488" indent="-285750"/>
            <a:r>
              <a:rPr lang="en-US" dirty="0">
                <a:latin typeface="+mn-lt"/>
              </a:rPr>
              <a:t>	</a:t>
            </a:r>
            <a:r>
              <a:rPr lang="el-GR" dirty="0">
                <a:latin typeface="+mn-lt"/>
              </a:rPr>
              <a:t>Αν θέλουμε να αναφερθούμε σε απόδοση,</a:t>
            </a:r>
            <a:r>
              <a:rPr lang="en-US" dirty="0">
                <a:latin typeface="+mn-lt"/>
              </a:rPr>
              <a:t> </a:t>
            </a:r>
            <a:r>
              <a:rPr lang="el-GR" dirty="0">
                <a:latin typeface="+mn-lt"/>
              </a:rPr>
              <a:t>παραθέτουμε αριθμητικά δεδομένα, πχ 2</a:t>
            </a:r>
            <a:r>
              <a:rPr lang="en-US" dirty="0">
                <a:latin typeface="+mn-lt"/>
              </a:rPr>
              <a:t> secs</a:t>
            </a:r>
            <a:r>
              <a:rPr lang="el-GR" dirty="0">
                <a:latin typeface="+mn-lt"/>
              </a:rPr>
              <a:t> </a:t>
            </a:r>
          </a:p>
          <a:p>
            <a:pPr marL="344488" indent="-285750"/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Κεφαλαία γράμματα όταν ακολουθεί αριθμός (μικρά αλλιώς)</a:t>
            </a:r>
          </a:p>
          <a:p>
            <a:pPr marL="796925"/>
            <a:r>
              <a:rPr lang="el-GR" sz="2000" dirty="0">
                <a:solidFill>
                  <a:srgbClr val="00A000"/>
                </a:solidFill>
                <a:latin typeface="+mn-lt"/>
              </a:rPr>
              <a:t>Σωστό:</a:t>
            </a:r>
            <a:r>
              <a:rPr lang="el-GR" sz="2000" dirty="0">
                <a:latin typeface="+mn-lt"/>
              </a:rPr>
              <a:t> Σε αυτήν την ενότητα, </a:t>
            </a:r>
          </a:p>
          <a:p>
            <a:pPr marL="796925"/>
            <a:r>
              <a:rPr lang="el-GR" sz="2000" dirty="0">
                <a:solidFill>
                  <a:srgbClr val="C00000"/>
                </a:solidFill>
                <a:latin typeface="+mn-lt"/>
              </a:rPr>
              <a:t>Λάθος:</a:t>
            </a:r>
            <a:r>
              <a:rPr lang="el-GR" sz="2000" dirty="0">
                <a:latin typeface="+mn-lt"/>
              </a:rPr>
              <a:t> Σε αυτήν την Ενότητα, </a:t>
            </a:r>
          </a:p>
          <a:p>
            <a:pPr marL="796925"/>
            <a:r>
              <a:rPr lang="el-GR" sz="2000" dirty="0">
                <a:solidFill>
                  <a:srgbClr val="00A000"/>
                </a:solidFill>
                <a:latin typeface="+mn-lt"/>
              </a:rPr>
              <a:t>Σωστό:</a:t>
            </a:r>
            <a:r>
              <a:rPr lang="el-GR" sz="2000" dirty="0">
                <a:latin typeface="+mn-lt"/>
              </a:rPr>
              <a:t> Στην Ενότητα 1, </a:t>
            </a:r>
          </a:p>
          <a:p>
            <a:pPr marL="796925"/>
            <a:r>
              <a:rPr lang="el-GR" sz="2000" dirty="0">
                <a:solidFill>
                  <a:srgbClr val="C00000"/>
                </a:solidFill>
                <a:latin typeface="+mn-lt"/>
              </a:rPr>
              <a:t>Λάθος:</a:t>
            </a:r>
            <a:r>
              <a:rPr lang="el-GR" sz="2000" dirty="0">
                <a:latin typeface="+mn-lt"/>
              </a:rPr>
              <a:t> Στην ενότητα 1,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696487F-E8FC-5C05-08C7-F0C99C5AA73F}"/>
              </a:ext>
            </a:extLst>
          </p:cNvPr>
          <p:cNvSpPr txBox="1">
            <a:spLocks/>
          </p:cNvSpPr>
          <p:nvPr/>
        </p:nvSpPr>
        <p:spPr>
          <a:xfrm>
            <a:off x="628650" y="381000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3600" dirty="0"/>
              <a:t>Διάφορα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5709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8077D-7BEB-402C-B8FB-CD75DC2F0A6A}"/>
              </a:ext>
            </a:extLst>
          </p:cNvPr>
          <p:cNvSpPr txBox="1"/>
          <p:nvPr/>
        </p:nvSpPr>
        <p:spPr>
          <a:xfrm>
            <a:off x="381000" y="1295400"/>
            <a:ext cx="8610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2800" b="1" dirty="0">
              <a:latin typeface="+mn-lt"/>
            </a:endParaRPr>
          </a:p>
          <a:p>
            <a:r>
              <a:rPr lang="el-GR" b="1" u="sng" dirty="0">
                <a:solidFill>
                  <a:srgbClr val="FF0000"/>
                </a:solidFill>
                <a:latin typeface="+mn-lt"/>
              </a:rPr>
              <a:t>Απαγορεύεται</a:t>
            </a:r>
            <a:r>
              <a:rPr lang="el-GR" dirty="0">
                <a:latin typeface="+mn-lt"/>
              </a:rPr>
              <a:t> αυστηρά να χρησιμοποιήσουμε κείμενο, σχήματα, και οποιοδήποτε υλικό άλλου αυτούσιο χωρίς την επίσημη άδειά του (ούτε μια πρόταση)</a:t>
            </a:r>
          </a:p>
          <a:p>
            <a:endParaRPr lang="el-GR" dirty="0">
              <a:latin typeface="+mn-lt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0EE7AE5-7EBA-A511-0A56-F31386006ACE}"/>
              </a:ext>
            </a:extLst>
          </p:cNvPr>
          <p:cNvSpPr txBox="1">
            <a:spLocks/>
          </p:cNvSpPr>
          <p:nvPr/>
        </p:nvSpPr>
        <p:spPr>
          <a:xfrm>
            <a:off x="628650" y="381000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3600" dirty="0"/>
              <a:t>Διάφορα</a:t>
            </a:r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2BDAB0-BB99-C327-27AB-99964908012B}"/>
              </a:ext>
            </a:extLst>
          </p:cNvPr>
          <p:cNvSpPr txBox="1"/>
          <p:nvPr/>
        </p:nvSpPr>
        <p:spPr>
          <a:xfrm>
            <a:off x="533400" y="37338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Ειδικά για σχήματα/πίνακες (αν ελεύθερα) βάζουμε αναφορά στη λεζάντα για την πηγή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3025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69050D-07DD-4D49-8DED-B3D970A0F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2ADF7C-2461-44F7-AB37-0E8C2F17124A}"/>
              </a:ext>
            </a:extLst>
          </p:cNvPr>
          <p:cNvSpPr txBox="1"/>
          <p:nvPr/>
        </p:nvSpPr>
        <p:spPr>
          <a:xfrm>
            <a:off x="533400" y="1868251"/>
            <a:ext cx="75438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Γράφουμε τεχνικά</a:t>
            </a:r>
          </a:p>
          <a:p>
            <a:r>
              <a:rPr lang="el-GR" dirty="0">
                <a:latin typeface="+mn-lt"/>
              </a:rPr>
              <a:t>Ποιο είναι το πρόβλημα και πως το λύσαμε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b="1" dirty="0">
                <a:solidFill>
                  <a:srgbClr val="A50021"/>
                </a:solidFill>
                <a:latin typeface="+mn-lt"/>
              </a:rPr>
              <a:t>Δεν</a:t>
            </a:r>
            <a:r>
              <a:rPr lang="el-GR" dirty="0">
                <a:latin typeface="+mn-lt"/>
              </a:rPr>
              <a:t> γράφουμε «ημερολόγιο/ιστορία»</a:t>
            </a:r>
          </a:p>
          <a:p>
            <a:r>
              <a:rPr lang="el-GR" sz="2000" dirty="0">
                <a:latin typeface="+mn-lt"/>
              </a:rPr>
              <a:t>Όχι: Στην αρχή κατέβασα το τάδε, αλλά είχα πρόβλημα. Μετά μου είπε η κυρία (είδα στο</a:t>
            </a:r>
            <a:r>
              <a:rPr lang="en-US" sz="2000" dirty="0">
                <a:latin typeface="+mn-lt"/>
              </a:rPr>
              <a:t> stack overflow) </a:t>
            </a:r>
            <a:r>
              <a:rPr lang="el-GR" sz="2000" dirty="0">
                <a:latin typeface="+mn-lt"/>
              </a:rPr>
              <a:t>ότι έλλειπε μια βιβλιοθήκη και την κατέβασα και αυτήν.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b="1" dirty="0">
                <a:solidFill>
                  <a:srgbClr val="A50021"/>
                </a:solidFill>
                <a:latin typeface="+mn-lt"/>
              </a:rPr>
              <a:t>Δεν</a:t>
            </a:r>
            <a:r>
              <a:rPr lang="el-GR" dirty="0">
                <a:latin typeface="+mn-lt"/>
              </a:rPr>
              <a:t> περιγράφουμε με λόγια τον  κώδικα μας αλλά τον αλγόριθμο</a:t>
            </a:r>
          </a:p>
          <a:p>
            <a:r>
              <a:rPr lang="el-GR" sz="2000" dirty="0">
                <a:latin typeface="+mn-lt"/>
              </a:rPr>
              <a:t>Όχι: Βάζω τα δεδομένα στο </a:t>
            </a:r>
            <a:r>
              <a:rPr lang="en-US" sz="2000" dirty="0">
                <a:latin typeface="+mn-lt"/>
              </a:rPr>
              <a:t>dictionary </a:t>
            </a:r>
            <a:r>
              <a:rPr lang="el-GR" sz="2000" dirty="0">
                <a:latin typeface="+mn-lt"/>
              </a:rPr>
              <a:t>και συγκρίνω τον ακέραιο …</a:t>
            </a:r>
            <a:endParaRPr lang="en-US" sz="2000" dirty="0">
              <a:latin typeface="+mn-lt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0954087-465A-94C8-1042-05F66BC0FDC1}"/>
              </a:ext>
            </a:extLst>
          </p:cNvPr>
          <p:cNvSpPr txBox="1">
            <a:spLocks/>
          </p:cNvSpPr>
          <p:nvPr/>
        </p:nvSpPr>
        <p:spPr>
          <a:xfrm>
            <a:off x="628650" y="379375"/>
            <a:ext cx="78867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3600" dirty="0"/>
              <a:t>Γενικά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39803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69050D-07DD-4D49-8DED-B3D970A0F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2ADF7C-2461-44F7-AB37-0E8C2F17124A}"/>
              </a:ext>
            </a:extLst>
          </p:cNvPr>
          <p:cNvSpPr txBox="1"/>
          <p:nvPr/>
        </p:nvSpPr>
        <p:spPr>
          <a:xfrm>
            <a:off x="457200" y="1790090"/>
            <a:ext cx="838200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Ο αναγνώστης </a:t>
            </a:r>
            <a:r>
              <a:rPr lang="el-GR" dirty="0">
                <a:solidFill>
                  <a:srgbClr val="FF0000"/>
                </a:solidFill>
                <a:latin typeface="+mn-lt"/>
              </a:rPr>
              <a:t>δεν ξέρει </a:t>
            </a:r>
            <a:r>
              <a:rPr lang="el-GR" dirty="0">
                <a:latin typeface="+mn-lt"/>
              </a:rPr>
              <a:t>ότι ξέρουμε εμείς για το πρόβλημα.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Συχνά είναι χρήσιμο να απαντάμε στα εξής ερωτήματα:</a:t>
            </a:r>
          </a:p>
          <a:p>
            <a:endParaRPr lang="el-GR" sz="1500" dirty="0">
              <a:latin typeface="+mn-lt"/>
            </a:endParaRPr>
          </a:p>
          <a:p>
            <a:r>
              <a:rPr lang="el-GR" dirty="0">
                <a:latin typeface="+mn-lt"/>
              </a:rPr>
              <a:t>(1) Τι θέλουμε να κάνουμε </a:t>
            </a:r>
            <a:r>
              <a:rPr lang="en-US" dirty="0">
                <a:latin typeface="+mn-lt"/>
              </a:rPr>
              <a:t>(</a:t>
            </a:r>
            <a:r>
              <a:rPr lang="el-GR" dirty="0">
                <a:latin typeface="+mn-lt"/>
              </a:rPr>
              <a:t>ορισμός προβλήματος)</a:t>
            </a:r>
          </a:p>
          <a:p>
            <a:r>
              <a:rPr lang="el-GR" dirty="0">
                <a:latin typeface="+mn-lt"/>
              </a:rPr>
              <a:t>(2) Γιατί θέλουμε να το κάνουμε (κίνητρο)</a:t>
            </a:r>
          </a:p>
          <a:p>
            <a:r>
              <a:rPr lang="el-GR" dirty="0">
                <a:latin typeface="+mn-lt"/>
              </a:rPr>
              <a:t>(3) Πως το κάνουμε (περιγραφή λύσης)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solidFill>
                  <a:srgbClr val="FF0000"/>
                </a:solidFill>
                <a:latin typeface="+mn-lt"/>
              </a:rPr>
              <a:t>Τα (1) και (2) πρέπει να προηγούνται του (3)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0954087-465A-94C8-1042-05F66BC0FDC1}"/>
              </a:ext>
            </a:extLst>
          </p:cNvPr>
          <p:cNvSpPr txBox="1">
            <a:spLocks/>
          </p:cNvSpPr>
          <p:nvPr/>
        </p:nvSpPr>
        <p:spPr>
          <a:xfrm>
            <a:off x="628650" y="379375"/>
            <a:ext cx="78867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3600" dirty="0"/>
              <a:t>Γενικά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8316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69050D-07DD-4D49-8DED-B3D970A0F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2ADF7C-2461-44F7-AB37-0E8C2F17124A}"/>
              </a:ext>
            </a:extLst>
          </p:cNvPr>
          <p:cNvSpPr txBox="1"/>
          <p:nvPr/>
        </p:nvSpPr>
        <p:spPr>
          <a:xfrm>
            <a:off x="723900" y="1293775"/>
            <a:ext cx="7696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Όταν περιγράφουμε πλατφόρμα/εργαλείο/γλώσσα προγραμματισμού </a:t>
            </a:r>
            <a:r>
              <a:rPr lang="el-GR" dirty="0" err="1">
                <a:latin typeface="+mn-lt"/>
              </a:rPr>
              <a:t>κλπ</a:t>
            </a:r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solidFill>
                  <a:srgbClr val="FF0000"/>
                </a:solidFill>
                <a:latin typeface="+mn-lt"/>
              </a:rPr>
              <a:t>Δεν</a:t>
            </a:r>
            <a:r>
              <a:rPr lang="el-GR" dirty="0">
                <a:latin typeface="+mn-lt"/>
              </a:rPr>
              <a:t> γράφουμε ιστορικά στοιχεία</a:t>
            </a:r>
          </a:p>
          <a:p>
            <a:r>
              <a:rPr lang="el-GR" sz="2000" dirty="0">
                <a:latin typeface="+mn-lt"/>
              </a:rPr>
              <a:t>Όχι: Η γλώσσα </a:t>
            </a:r>
            <a:r>
              <a:rPr lang="en-US" sz="2000" dirty="0">
                <a:latin typeface="+mn-lt"/>
              </a:rPr>
              <a:t>C++ </a:t>
            </a:r>
            <a:r>
              <a:rPr lang="el-GR" sz="2000" dirty="0">
                <a:latin typeface="+mn-lt"/>
              </a:rPr>
              <a:t>αναπτύχθηκε από τον </a:t>
            </a:r>
            <a:r>
              <a:rPr lang="el-GR" sz="2000" dirty="0" err="1">
                <a:latin typeface="+mn-lt"/>
              </a:rPr>
              <a:t>Μπιάρνε</a:t>
            </a:r>
            <a:r>
              <a:rPr lang="el-GR" sz="2000" dirty="0">
                <a:latin typeface="+mn-lt"/>
              </a:rPr>
              <a:t> </a:t>
            </a:r>
            <a:r>
              <a:rPr lang="el-GR" sz="2000" dirty="0" err="1">
                <a:latin typeface="+mn-lt"/>
              </a:rPr>
              <a:t>Στρούστρουπ</a:t>
            </a:r>
            <a:r>
              <a:rPr lang="el-GR" sz="2000" dirty="0">
                <a:latin typeface="+mn-lt"/>
              </a:rPr>
              <a:t> το 1979 στα εργαστήρια </a:t>
            </a:r>
            <a:r>
              <a:rPr lang="el-GR" sz="2000" dirty="0" err="1">
                <a:latin typeface="+mn-lt"/>
              </a:rPr>
              <a:t>Bell</a:t>
            </a:r>
            <a:r>
              <a:rPr lang="el-GR" sz="2000" dirty="0">
                <a:latin typeface="+mn-lt"/>
              </a:rPr>
              <a:t> της AT&amp;T</a:t>
            </a:r>
            <a:endParaRPr lang="en-US" sz="2000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solidFill>
                  <a:srgbClr val="FF0000"/>
                </a:solidFill>
                <a:latin typeface="+mn-lt"/>
              </a:rPr>
              <a:t>Δεν</a:t>
            </a:r>
            <a:r>
              <a:rPr lang="el-GR" dirty="0">
                <a:latin typeface="+mn-lt"/>
              </a:rPr>
              <a:t> γράφουμε εμπορικές/διαφημιστικές πληροφορίες</a:t>
            </a:r>
          </a:p>
          <a:p>
            <a:r>
              <a:rPr lang="el-GR" sz="2000" dirty="0">
                <a:latin typeface="+mn-lt"/>
              </a:rPr>
              <a:t>Όχι: Η γλώσσα Α++ έχει 3.000.000 χρήστες και είναι η καλύτερη στην αγορά …</a:t>
            </a:r>
          </a:p>
          <a:p>
            <a:endParaRPr lang="el-GR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D076DB1-4DD8-C744-F7BF-DB60AF6AE292}"/>
              </a:ext>
            </a:extLst>
          </p:cNvPr>
          <p:cNvSpPr txBox="1">
            <a:spLocks/>
          </p:cNvSpPr>
          <p:nvPr/>
        </p:nvSpPr>
        <p:spPr>
          <a:xfrm>
            <a:off x="628650" y="379375"/>
            <a:ext cx="78867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3600" dirty="0"/>
              <a:t>Γενικά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47902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FCDA6-E2B8-5F09-F6D0-51336089D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/>
              <a:t>Γενικά</a:t>
            </a:r>
            <a:br>
              <a:rPr lang="el-GR" sz="3600" dirty="0"/>
            </a:b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659FA4-DB82-F008-876B-684D28927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EF77D8-15BF-8026-AB0B-1344126AD002}"/>
              </a:ext>
            </a:extLst>
          </p:cNvPr>
          <p:cNvSpPr txBox="1"/>
          <p:nvPr/>
        </p:nvSpPr>
        <p:spPr>
          <a:xfrm>
            <a:off x="1447800" y="1981200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latin typeface="+mn-lt"/>
              </a:rPr>
              <a:t>Word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latin typeface="+mn-lt"/>
              </a:rPr>
              <a:t>Latex </a:t>
            </a:r>
            <a:r>
              <a:rPr lang="el-GR" dirty="0">
                <a:latin typeface="+mn-lt"/>
              </a:rPr>
              <a:t>(</a:t>
            </a:r>
            <a:r>
              <a:rPr lang="en-US" dirty="0">
                <a:latin typeface="+mn-lt"/>
              </a:rPr>
              <a:t>Overleaf)</a:t>
            </a:r>
          </a:p>
        </p:txBody>
      </p:sp>
    </p:spTree>
    <p:extLst>
      <p:ext uri="{BB962C8B-B14F-4D97-AF65-F5344CB8AC3E}">
        <p14:creationId xmlns:p14="http://schemas.microsoft.com/office/powerpoint/2010/main" val="3531580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937F71-5B8B-4BA2-9D75-08AF0B3C5F57}"/>
              </a:ext>
            </a:extLst>
          </p:cNvPr>
          <p:cNvSpPr txBox="1"/>
          <p:nvPr/>
        </p:nvSpPr>
        <p:spPr>
          <a:xfrm>
            <a:off x="590550" y="2286000"/>
            <a:ext cx="792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Ο κανόνας των τριών</a:t>
            </a:r>
          </a:p>
          <a:p>
            <a:endParaRPr lang="el-GR" dirty="0">
              <a:solidFill>
                <a:srgbClr val="FF0000"/>
              </a:solidFill>
            </a:endParaRPr>
          </a:p>
          <a:p>
            <a:r>
              <a:rPr lang="el-GR" dirty="0">
                <a:latin typeface="+mn-lt"/>
              </a:rPr>
              <a:t>Διαβάζουμε τουλάχιστον τρεις (3) φορές το κείμενο που γράψαμε πριν το παραδώσουμε.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Καλύτερα να υπάρχει χρονική απόσταση μεταξύ των αναγνώσεων.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8856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38400"/>
            <a:ext cx="7886700" cy="1325563"/>
          </a:xfrm>
        </p:spPr>
        <p:txBody>
          <a:bodyPr/>
          <a:lstStyle/>
          <a:p>
            <a:pPr algn="r"/>
            <a:r>
              <a:rPr lang="el-GR" dirty="0"/>
              <a:t>Ειδικά για τις Διπλωματικές Εργασίες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30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937F71-5B8B-4BA2-9D75-08AF0B3C5F57}"/>
              </a:ext>
            </a:extLst>
          </p:cNvPr>
          <p:cNvSpPr txBox="1"/>
          <p:nvPr/>
        </p:nvSpPr>
        <p:spPr>
          <a:xfrm>
            <a:off x="685800" y="350501"/>
            <a:ext cx="826902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002060"/>
                </a:solidFill>
                <a:latin typeface="+mn-lt"/>
              </a:rPr>
              <a:t>Ενδεικτική Δομή</a:t>
            </a:r>
          </a:p>
          <a:p>
            <a:endParaRPr lang="el-GR" b="1" dirty="0">
              <a:solidFill>
                <a:srgbClr val="FF0000"/>
              </a:solidFill>
              <a:latin typeface="+mn-lt"/>
            </a:endParaRPr>
          </a:p>
          <a:p>
            <a:r>
              <a:rPr lang="el-GR" dirty="0">
                <a:latin typeface="+mn-lt"/>
              </a:rPr>
              <a:t>Ενδεικτικός σκελετός μια διπλωματικής εργασίας:</a:t>
            </a:r>
          </a:p>
          <a:p>
            <a:endParaRPr lang="el-GR" dirty="0">
              <a:latin typeface="+mn-lt"/>
            </a:endParaRPr>
          </a:p>
          <a:p>
            <a:r>
              <a:rPr lang="el-GR" b="1" dirty="0">
                <a:latin typeface="+mn-lt"/>
              </a:rPr>
              <a:t>Κεφάλαιο 1: Εισαγωγή</a:t>
            </a:r>
          </a:p>
          <a:p>
            <a:r>
              <a:rPr lang="el-GR" dirty="0">
                <a:latin typeface="+mn-lt"/>
              </a:rPr>
              <a:t>Ορισμός/περιγραφή του προβλήματος, ποια είναι η σημασία του, μεθοδολογία που ακολουθείται για την προσέγγισή του, δομή της υπόλοιπης διπλωματικής.</a:t>
            </a:r>
          </a:p>
          <a:p>
            <a:r>
              <a:rPr lang="el-GR" dirty="0">
                <a:latin typeface="+mn-lt"/>
              </a:rPr>
              <a:t>Αναφορά σε σχετικές εργασίες/προσεγγίσεις (</a:t>
            </a:r>
            <a:r>
              <a:rPr lang="en-US" dirty="0">
                <a:latin typeface="+mn-lt"/>
              </a:rPr>
              <a:t>related work)</a:t>
            </a:r>
            <a:r>
              <a:rPr lang="el-GR" dirty="0">
                <a:latin typeface="+mn-lt"/>
              </a:rPr>
              <a:t> μπορεί να συμπεριληφθεί στην εισαγωγή ή/και να αποτελεί ξεχωριστό κεφάλαιο.</a:t>
            </a:r>
          </a:p>
          <a:p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9494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937F71-5B8B-4BA2-9D75-08AF0B3C5F57}"/>
              </a:ext>
            </a:extLst>
          </p:cNvPr>
          <p:cNvSpPr txBox="1"/>
          <p:nvPr/>
        </p:nvSpPr>
        <p:spPr>
          <a:xfrm>
            <a:off x="685800" y="350501"/>
            <a:ext cx="826902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002060"/>
                </a:solidFill>
                <a:latin typeface="+mn-lt"/>
              </a:rPr>
              <a:t>Ενδεικτική Δομή</a:t>
            </a:r>
          </a:p>
          <a:p>
            <a:endParaRPr lang="el-GR" b="1" dirty="0">
              <a:solidFill>
                <a:srgbClr val="FF0000"/>
              </a:solidFill>
              <a:latin typeface="+mn-lt"/>
            </a:endParaRPr>
          </a:p>
          <a:p>
            <a:r>
              <a:rPr lang="el-GR" dirty="0">
                <a:latin typeface="+mn-lt"/>
              </a:rPr>
              <a:t>Ενδεικτικός σκελετός μια διπλωματικής εργασίας:</a:t>
            </a: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b="1" dirty="0">
                <a:latin typeface="+mn-lt"/>
              </a:rPr>
              <a:t>Κεφάλαιο 2: Υπόβαθρο </a:t>
            </a:r>
          </a:p>
          <a:p>
            <a:r>
              <a:rPr lang="el-GR" dirty="0">
                <a:latin typeface="+mn-lt"/>
              </a:rPr>
              <a:t>Θεωρητικό και τεχνολογικό υπόβαθρο, βασικές έννοιες, μέθοδοι, αλγόριθμοι, εργαλεία, λογισμικό που θα χρησιμοποιηθούν στα επόμενα κεφάλαια.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Ιδανικά δεν παραθέτουμε απλώς τη σχετική δουλειά αλλά ανάλογα (α) συγκρίνουμε με τη δική μας δουλειά εξηγώντας τις διαφορές, (β) εξηγούμε γιατί την επιλέξαμε και πως τη χρησιμοποιούμε</a:t>
            </a:r>
          </a:p>
        </p:txBody>
      </p:sp>
    </p:spTree>
    <p:extLst>
      <p:ext uri="{BB962C8B-B14F-4D97-AF65-F5344CB8AC3E}">
        <p14:creationId xmlns:p14="http://schemas.microsoft.com/office/powerpoint/2010/main" val="1844020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937F71-5B8B-4BA2-9D75-08AF0B3C5F57}"/>
              </a:ext>
            </a:extLst>
          </p:cNvPr>
          <p:cNvSpPr txBox="1"/>
          <p:nvPr/>
        </p:nvSpPr>
        <p:spPr>
          <a:xfrm>
            <a:off x="381000" y="762000"/>
            <a:ext cx="82690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latin typeface="+mn-lt"/>
              </a:rPr>
              <a:t>Κεφάλαιο 3: Αλγόριθμος/Μέθοδος/Λογισμικό</a:t>
            </a:r>
          </a:p>
          <a:p>
            <a:r>
              <a:rPr lang="el-GR" dirty="0">
                <a:latin typeface="+mn-lt"/>
              </a:rPr>
              <a:t>Περιγραφή της μεθόδου που αναπτύχθηκε, εδώ περιγράφεται </a:t>
            </a:r>
            <a:r>
              <a:rPr lang="el-GR" u="sng" dirty="0">
                <a:latin typeface="+mn-lt"/>
              </a:rPr>
              <a:t>η τελική </a:t>
            </a:r>
            <a:r>
              <a:rPr lang="el-GR" dirty="0">
                <a:latin typeface="+mn-lt"/>
              </a:rPr>
              <a:t>μέθοδος/αλγόριθμος/λογισμικό που αναπτύχθηκε και πιθανές παραλλαγές. Αν υπάρχουν περισσότερες μέθοδοι/αλγόριθμοι/τμήματα λογισμικού, μπορεί να χρησιμοποιηθούν και περισσότερα από ένα κεφάλαια. 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Δίνουμε </a:t>
            </a:r>
            <a:r>
              <a:rPr lang="el-GR" dirty="0" err="1">
                <a:latin typeface="+mn-lt"/>
              </a:rPr>
              <a:t>ψευτοκώδικα</a:t>
            </a:r>
            <a:r>
              <a:rPr lang="el-GR" dirty="0">
                <a:latin typeface="+mn-lt"/>
              </a:rPr>
              <a:t> όχι τον κώδικα</a:t>
            </a:r>
          </a:p>
        </p:txBody>
      </p:sp>
    </p:spTree>
    <p:extLst>
      <p:ext uri="{BB962C8B-B14F-4D97-AF65-F5344CB8AC3E}">
        <p14:creationId xmlns:p14="http://schemas.microsoft.com/office/powerpoint/2010/main" val="1446628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937F71-5B8B-4BA2-9D75-08AF0B3C5F57}"/>
              </a:ext>
            </a:extLst>
          </p:cNvPr>
          <p:cNvSpPr txBox="1"/>
          <p:nvPr/>
        </p:nvSpPr>
        <p:spPr>
          <a:xfrm>
            <a:off x="283453" y="444937"/>
            <a:ext cx="826902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latin typeface="+mn-lt"/>
              </a:rPr>
              <a:t>Κεφάλαιο 4: Πειραματική Αξιολόγηση/Επίδειξη Λειτουργίας Συστήματος</a:t>
            </a:r>
          </a:p>
          <a:p>
            <a:r>
              <a:rPr lang="el-GR" dirty="0">
                <a:latin typeface="+mn-lt"/>
              </a:rPr>
              <a:t>Ανάλογα με τη φύση της διπλωματικής εργασίας, εδώ παρουσιάζεται είτε πειραματική αξιολόγηση και ίσως σύγκριση με προγενέστερες μεθόδους είτε/και επίδειξη λειτουργίας του συστήματος.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Δεν βάζουμε απλώς τις γραφικές παραστάσεις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τις εξηγούμε</a:t>
            </a:r>
          </a:p>
          <a:p>
            <a:r>
              <a:rPr lang="el-GR" dirty="0">
                <a:latin typeface="+mn-lt"/>
              </a:rPr>
              <a:t>Μη ξεχνάτε να εξηγείτε τι είναι ο </a:t>
            </a:r>
            <a:r>
              <a:rPr lang="en-US" dirty="0">
                <a:latin typeface="+mn-lt"/>
              </a:rPr>
              <a:t>x</a:t>
            </a:r>
            <a:r>
              <a:rPr lang="el-GR" dirty="0">
                <a:latin typeface="+mn-lt"/>
              </a:rPr>
              <a:t> και</a:t>
            </a:r>
            <a:r>
              <a:rPr lang="en-US" dirty="0">
                <a:latin typeface="+mn-lt"/>
              </a:rPr>
              <a:t> </a:t>
            </a:r>
            <a:r>
              <a:rPr lang="el-GR" dirty="0">
                <a:latin typeface="+mn-lt"/>
              </a:rPr>
              <a:t>στον άξονα ψ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τις ερμηνεύουμε</a:t>
            </a:r>
          </a:p>
          <a:p>
            <a:r>
              <a:rPr lang="el-GR" dirty="0">
                <a:latin typeface="+mn-lt"/>
              </a:rPr>
              <a:t>Δε λέμε απλώς τι βλέπουμε αλλά και γιατί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Αποφεύγουμε επίθετα</a:t>
            </a:r>
          </a:p>
          <a:p>
            <a:pPr marL="358775"/>
            <a:r>
              <a:rPr lang="el-GR" sz="1800" dirty="0">
                <a:latin typeface="+mn-lt"/>
              </a:rPr>
              <a:t>Τρέχει </a:t>
            </a:r>
            <a:r>
              <a:rPr lang="el-GR" sz="1800" dirty="0">
                <a:solidFill>
                  <a:srgbClr val="FF0000"/>
                </a:solidFill>
                <a:latin typeface="+mn-lt"/>
              </a:rPr>
              <a:t>γρήγορα </a:t>
            </a:r>
          </a:p>
          <a:p>
            <a:pPr marL="358775"/>
            <a:r>
              <a:rPr lang="el-GR" sz="1800" dirty="0">
                <a:latin typeface="+mn-lt"/>
              </a:rPr>
              <a:t>Είναι </a:t>
            </a:r>
            <a:r>
              <a:rPr lang="el-GR" sz="1800" dirty="0">
                <a:solidFill>
                  <a:srgbClr val="FF0000"/>
                </a:solidFill>
                <a:latin typeface="+mn-lt"/>
              </a:rPr>
              <a:t>αποδοτικό </a:t>
            </a:r>
          </a:p>
          <a:p>
            <a:pPr marL="358775"/>
            <a:r>
              <a:rPr lang="el-GR" sz="1800" dirty="0">
                <a:latin typeface="+mn-lt"/>
              </a:rPr>
              <a:t>Σωστό:</a:t>
            </a:r>
            <a:r>
              <a:rPr lang="el-GR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l-GR" sz="1800" dirty="0">
                <a:solidFill>
                  <a:srgbClr val="00A000"/>
                </a:solidFill>
                <a:latin typeface="+mn-lt"/>
              </a:rPr>
              <a:t>χρόνος εκτέλεσης 5 </a:t>
            </a:r>
            <a:r>
              <a:rPr lang="en-US" sz="1800" dirty="0">
                <a:solidFill>
                  <a:srgbClr val="00A000"/>
                </a:solidFill>
                <a:latin typeface="+mn-lt"/>
              </a:rPr>
              <a:t>sec</a:t>
            </a:r>
            <a:endParaRPr lang="el-GR" sz="1800" dirty="0">
              <a:solidFill>
                <a:srgbClr val="00A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34745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937F71-5B8B-4BA2-9D75-08AF0B3C5F57}"/>
              </a:ext>
            </a:extLst>
          </p:cNvPr>
          <p:cNvSpPr txBox="1"/>
          <p:nvPr/>
        </p:nvSpPr>
        <p:spPr>
          <a:xfrm>
            <a:off x="381000" y="1143000"/>
            <a:ext cx="82690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latin typeface="+mn-lt"/>
              </a:rPr>
              <a:t>Κεφάλαιο 6: Συμπεράσματα και Μελλοντική Δουλειά</a:t>
            </a:r>
          </a:p>
          <a:p>
            <a:r>
              <a:rPr lang="el-GR" dirty="0">
                <a:latin typeface="+mn-lt"/>
              </a:rPr>
              <a:t>Τα συμπεράσματα της εργασίας (περίληψη και του τι τελικά έχουμε κατορθώσει/πετύχει), και πιθανές μελλοντικές κατευθύνσεις έρευνας ή ανάπτυξης. </a:t>
            </a:r>
          </a:p>
          <a:p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06246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937F71-5B8B-4BA2-9D75-08AF0B3C5F57}"/>
              </a:ext>
            </a:extLst>
          </p:cNvPr>
          <p:cNvSpPr txBox="1"/>
          <p:nvPr/>
        </p:nvSpPr>
        <p:spPr>
          <a:xfrm>
            <a:off x="437490" y="2209800"/>
            <a:ext cx="82690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b="1" dirty="0">
              <a:solidFill>
                <a:srgbClr val="FF0000"/>
              </a:solidFill>
              <a:latin typeface="+mn-lt"/>
            </a:endParaRPr>
          </a:p>
          <a:p>
            <a:r>
              <a:rPr lang="el-GR" dirty="0">
                <a:latin typeface="+mn-lt"/>
              </a:rPr>
              <a:t>Αρχίστε τη συγγραφή της διπλωματικής εργασίας νωρίς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Είναι σημαντική, ίσως πιο σημαντική και από την υλοποίηση</a:t>
            </a:r>
          </a:p>
          <a:p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2986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AD52F-D686-8C6C-4023-E7C63B13C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514600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l-GR" dirty="0"/>
              <a:t>Παρατηρήσεις, ερωτήσεις;</a:t>
            </a:r>
            <a:br>
              <a:rPr lang="el-GR" dirty="0"/>
            </a:br>
            <a:br>
              <a:rPr lang="el-GR" dirty="0"/>
            </a:br>
            <a:r>
              <a:rPr lang="el-GR" dirty="0"/>
              <a:t>Τι άλλο θα θέλατε να μάθετε;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8EC4C3-584B-8979-1102-F77D5984C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9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34C297-DB4B-4758-5E83-E5F70E17F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46719B-DFF4-9CE9-F7DD-2D33D6E14B5E}"/>
              </a:ext>
            </a:extLst>
          </p:cNvPr>
          <p:cNvSpPr txBox="1"/>
          <p:nvPr/>
        </p:nvSpPr>
        <p:spPr>
          <a:xfrm>
            <a:off x="762000" y="1767015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Για τη μορφοποίηση της διπλωματικής εργασίας υπάρχουν συγκεκριμένες οδηγίες</a:t>
            </a:r>
            <a:endParaRPr lang="en-US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A4685A-AC3D-F17C-E3A5-B7B753172DD4}"/>
              </a:ext>
            </a:extLst>
          </p:cNvPr>
          <p:cNvSpPr txBox="1"/>
          <p:nvPr/>
        </p:nvSpPr>
        <p:spPr>
          <a:xfrm>
            <a:off x="611065" y="3014982"/>
            <a:ext cx="8092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https://www.cse.uoi.gr/spoudes/proptyxiakes-spoudes/xrisima-eggrafa-pps/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8C9ABC-1377-EB8E-6F59-15473C282A58}"/>
              </a:ext>
            </a:extLst>
          </p:cNvPr>
          <p:cNvSpPr txBox="1"/>
          <p:nvPr/>
        </p:nvSpPr>
        <p:spPr>
          <a:xfrm>
            <a:off x="2385158" y="3395786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b="0" i="0" dirty="0">
                <a:solidFill>
                  <a:srgbClr val="555555"/>
                </a:solidFill>
                <a:effectLst/>
                <a:latin typeface="Didact Gothic" panose="00000500000000000000" pitchFamily="2" charset="0"/>
              </a:rPr>
              <a:t>Υπόδειγμα Διπλωματικής Εργασίας</a:t>
            </a:r>
            <a:endParaRPr lang="en-US" sz="1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572BDB9-DCD0-E64A-1FEF-8C2F4B4F11FD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3600" dirty="0"/>
              <a:t>Μορφοποίηση</a:t>
            </a:r>
            <a:br>
              <a:rPr lang="el-GR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86319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8077D-7BEB-402C-B8FB-CD75DC2F0A6A}"/>
              </a:ext>
            </a:extLst>
          </p:cNvPr>
          <p:cNvSpPr txBox="1"/>
          <p:nvPr/>
        </p:nvSpPr>
        <p:spPr>
          <a:xfrm>
            <a:off x="457200" y="1005227"/>
            <a:ext cx="8229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dirty="0">
                <a:latin typeface="+mn-lt"/>
              </a:rPr>
              <a:t>Μέγεθος </a:t>
            </a:r>
            <a:r>
              <a:rPr lang="en-US" sz="2800" dirty="0">
                <a:latin typeface="+mn-lt"/>
              </a:rPr>
              <a:t>fonts</a:t>
            </a:r>
          </a:p>
          <a:p>
            <a:r>
              <a:rPr lang="el-GR" dirty="0">
                <a:latin typeface="+mn-lt"/>
              </a:rPr>
              <a:t>11-12 </a:t>
            </a:r>
            <a:r>
              <a:rPr lang="en-US" dirty="0">
                <a:latin typeface="+mn-lt"/>
              </a:rPr>
              <a:t>pt</a:t>
            </a:r>
            <a:endParaRPr lang="el-GR" dirty="0">
              <a:latin typeface="+mn-lt"/>
            </a:endParaRPr>
          </a:p>
          <a:p>
            <a:endParaRPr lang="en-US" sz="10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dirty="0">
                <a:latin typeface="+mn-lt"/>
              </a:rPr>
              <a:t>Επιλογή </a:t>
            </a:r>
            <a:r>
              <a:rPr lang="en-US" sz="2800" dirty="0">
                <a:latin typeface="+mn-lt"/>
              </a:rPr>
              <a:t>fonts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Romans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Αναφορά εργασίας</a:t>
            </a:r>
            <a:r>
              <a:rPr lang="en-US" dirty="0">
                <a:latin typeface="+mn-lt"/>
              </a:rPr>
              <a:t> </a:t>
            </a:r>
            <a:endParaRPr lang="el-GR" dirty="0">
              <a:latin typeface="+mn-lt"/>
            </a:endParaRPr>
          </a:p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rial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: Αναφορά εργασίας </a:t>
            </a:r>
          </a:p>
          <a:p>
            <a:r>
              <a:rPr lang="en-US" dirty="0">
                <a:latin typeface="Garamond" panose="02020404030301010803" pitchFamily="18" charset="0"/>
              </a:rPr>
              <a:t>Garamond</a:t>
            </a:r>
            <a:r>
              <a:rPr lang="el-GR" dirty="0">
                <a:latin typeface="Garamond" panose="02020404030301010803" pitchFamily="18" charset="0"/>
              </a:rPr>
              <a:t>: Αναφορά εργασίας</a:t>
            </a:r>
            <a:endParaRPr lang="en-US" dirty="0">
              <a:latin typeface="Garamond" panose="02020404030301010803" pitchFamily="18" charset="0"/>
            </a:endParaRPr>
          </a:p>
          <a:p>
            <a:r>
              <a:rPr lang="el-GR" dirty="0">
                <a:latin typeface="+mn-lt"/>
              </a:rPr>
              <a:t>(αυτές οι διαφάνειες είναι σε </a:t>
            </a:r>
            <a:r>
              <a:rPr lang="en-US" dirty="0">
                <a:latin typeface="+mn-lt"/>
              </a:rPr>
              <a:t>Calibri)</a:t>
            </a:r>
            <a:endParaRPr lang="el-GR" dirty="0">
              <a:latin typeface="+mn-lt"/>
            </a:endParaRPr>
          </a:p>
          <a:p>
            <a:endParaRPr lang="el-GR" sz="10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dirty="0">
                <a:latin typeface="+mn-lt"/>
              </a:rPr>
              <a:t>Στοίχιση</a:t>
            </a:r>
          </a:p>
          <a:p>
            <a:r>
              <a:rPr lang="el-GR" dirty="0">
                <a:latin typeface="+mn-lt"/>
              </a:rPr>
              <a:t>Περιθώρια (αριστερά, δεξιά) (πάνω, κάτω)</a:t>
            </a:r>
          </a:p>
          <a:p>
            <a:r>
              <a:rPr lang="el-GR" dirty="0">
                <a:latin typeface="+mn-lt"/>
              </a:rPr>
              <a:t>Όχι ποίημα (όχι μεγάλα περιθώρια) – υπάρχουν έτοιμες</a:t>
            </a:r>
            <a:r>
              <a:rPr lang="en-US" dirty="0">
                <a:latin typeface="+mn-lt"/>
              </a:rPr>
              <a:t> </a:t>
            </a:r>
            <a:r>
              <a:rPr lang="el-GR" dirty="0" err="1">
                <a:latin typeface="+mn-lt"/>
              </a:rPr>
              <a:t>μορφοποιήσης</a:t>
            </a:r>
            <a:endParaRPr lang="el-GR" dirty="0">
              <a:latin typeface="+mn-lt"/>
            </a:endParaRPr>
          </a:p>
          <a:p>
            <a:endParaRPr lang="el-GR" sz="1000" dirty="0">
              <a:latin typeface="+mn-lt"/>
            </a:endParaRPr>
          </a:p>
          <a:p>
            <a:pPr algn="just"/>
            <a:r>
              <a:rPr lang="el-GR" dirty="0">
                <a:latin typeface="+mn-lt"/>
              </a:rPr>
              <a:t>Στοίχιση (</a:t>
            </a:r>
            <a:r>
              <a:rPr lang="en-US" dirty="0">
                <a:latin typeface="+mn-lt"/>
              </a:rPr>
              <a:t>justify)</a:t>
            </a:r>
            <a:endParaRPr lang="el-GR" dirty="0">
              <a:latin typeface="+mn-lt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1B82D8-FE11-E23E-0649-82AE92928E11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3600" dirty="0"/>
              <a:t>Μορφοποίηση</a:t>
            </a:r>
            <a:br>
              <a:rPr lang="el-GR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12143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8077D-7BEB-402C-B8FB-CD75DC2F0A6A}"/>
              </a:ext>
            </a:extLst>
          </p:cNvPr>
          <p:cNvSpPr txBox="1"/>
          <p:nvPr/>
        </p:nvSpPr>
        <p:spPr>
          <a:xfrm>
            <a:off x="457200" y="1143000"/>
            <a:ext cx="8229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>
                <a:latin typeface="+mn-lt"/>
              </a:rPr>
              <a:t>Εξώφυλλο (δεν είναι απαραίτητο)</a:t>
            </a:r>
          </a:p>
          <a:p>
            <a:endParaRPr lang="el-GR" sz="2800" dirty="0">
              <a:latin typeface="+mn-lt"/>
            </a:endParaRPr>
          </a:p>
          <a:p>
            <a:r>
              <a:rPr lang="en-US" sz="2800" dirty="0">
                <a:latin typeface="+mn-lt"/>
              </a:rPr>
              <a:t>Background, </a:t>
            </a:r>
            <a:r>
              <a:rPr lang="el-GR" sz="2800" dirty="0">
                <a:latin typeface="+mn-lt"/>
              </a:rPr>
              <a:t>σχήματα στο εξώφυλλο, </a:t>
            </a:r>
            <a:r>
              <a:rPr lang="el-GR" sz="2800" dirty="0" err="1">
                <a:latin typeface="+mn-lt"/>
              </a:rPr>
              <a:t>κλπ</a:t>
            </a:r>
            <a:endParaRPr lang="el-GR" sz="2800" dirty="0">
              <a:latin typeface="+mn-lt"/>
            </a:endParaRPr>
          </a:p>
          <a:p>
            <a:r>
              <a:rPr lang="el-GR" sz="2800" dirty="0">
                <a:latin typeface="+mn-lt"/>
              </a:rPr>
              <a:t>	Καλό είναι να </a:t>
            </a:r>
            <a:r>
              <a:rPr lang="el-GR" sz="2800" i="1" dirty="0">
                <a:latin typeface="+mn-lt"/>
              </a:rPr>
              <a:t>έχουν σχέση με το περιεχόμενο</a:t>
            </a:r>
          </a:p>
          <a:p>
            <a:endParaRPr lang="el-GR" sz="2800" dirty="0">
              <a:latin typeface="+mn-lt"/>
            </a:endParaRPr>
          </a:p>
          <a:p>
            <a:r>
              <a:rPr lang="el-GR" sz="2800" dirty="0">
                <a:latin typeface="+mn-lt"/>
              </a:rPr>
              <a:t>Συνήθης πληροφορία στο εξώφυλλο</a:t>
            </a:r>
          </a:p>
          <a:p>
            <a:endParaRPr lang="el-GR" sz="2800" dirty="0">
              <a:latin typeface="+mn-lt"/>
            </a:endParaRPr>
          </a:p>
          <a:p>
            <a:pPr marL="914400"/>
            <a:r>
              <a:rPr lang="el-GR" sz="2800" dirty="0">
                <a:latin typeface="+mn-lt"/>
              </a:rPr>
              <a:t>Τίτλος εργασίας</a:t>
            </a:r>
          </a:p>
          <a:p>
            <a:pPr marL="914400"/>
            <a:endParaRPr lang="el-GR" sz="2800" dirty="0">
              <a:latin typeface="+mn-lt"/>
            </a:endParaRPr>
          </a:p>
          <a:p>
            <a:pPr marL="914400"/>
            <a:r>
              <a:rPr lang="el-GR" sz="2800" dirty="0">
                <a:latin typeface="+mn-lt"/>
              </a:rPr>
              <a:t>Ονόματα συγγραφέων</a:t>
            </a:r>
          </a:p>
          <a:p>
            <a:pPr marL="914400"/>
            <a:r>
              <a:rPr lang="el-GR" sz="2800" dirty="0">
                <a:latin typeface="+mn-lt"/>
              </a:rPr>
              <a:t>     </a:t>
            </a:r>
            <a:r>
              <a:rPr lang="el-GR" dirty="0">
                <a:latin typeface="+mn-lt"/>
              </a:rPr>
              <a:t>σωστή σειρά: Όνομα Επίθετο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0699846-23FE-0CFE-E35C-9009D71A801D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3600" dirty="0"/>
              <a:t>Μορφοποίηση</a:t>
            </a:r>
            <a:br>
              <a:rPr lang="el-GR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11720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31772A-23C8-4E01-9E7E-7CA6D652774B}"/>
              </a:ext>
            </a:extLst>
          </p:cNvPr>
          <p:cNvSpPr txBox="1"/>
          <p:nvPr/>
        </p:nvSpPr>
        <p:spPr>
          <a:xfrm>
            <a:off x="457200" y="1487023"/>
            <a:ext cx="792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Ανάλογα με το μέγεθος και το είδος του: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Το κείμενο χωρίζεται σε </a:t>
            </a:r>
            <a:r>
              <a:rPr lang="el-GR" dirty="0">
                <a:latin typeface="+mn-lt"/>
              </a:rPr>
              <a:t>κεφάλαια (πχ η διπλωματική) ή ενότητες (</a:t>
            </a:r>
            <a:r>
              <a:rPr lang="en-US" dirty="0">
                <a:latin typeface="+mn-lt"/>
              </a:rPr>
              <a:t>sections)</a:t>
            </a:r>
            <a:r>
              <a:rPr lang="el-GR" dirty="0">
                <a:latin typeface="+mn-lt"/>
              </a:rPr>
              <a:t> (πχ  μια αναφορά</a:t>
            </a:r>
            <a:r>
              <a:rPr lang="en-US" dirty="0">
                <a:latin typeface="+mn-lt"/>
              </a:rPr>
              <a:t>)</a:t>
            </a:r>
            <a:endParaRPr lang="el-GR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Κάθε κεφάλαιο</a:t>
            </a:r>
            <a:r>
              <a:rPr lang="en-US" dirty="0">
                <a:latin typeface="+mn-lt"/>
              </a:rPr>
              <a:t>/</a:t>
            </a:r>
            <a:r>
              <a:rPr lang="el-GR" dirty="0">
                <a:latin typeface="+mn-lt"/>
              </a:rPr>
              <a:t>ενότητα χωρίζεται σε  </a:t>
            </a:r>
            <a:r>
              <a:rPr lang="el-GR" dirty="0" err="1">
                <a:latin typeface="+mn-lt"/>
              </a:rPr>
              <a:t>υποενότητες</a:t>
            </a:r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    	</a:t>
            </a:r>
          </a:p>
          <a:p>
            <a:r>
              <a:rPr lang="el-GR" dirty="0">
                <a:latin typeface="+mn-lt"/>
              </a:rPr>
              <a:t>Αριθμούμε:</a:t>
            </a:r>
          </a:p>
          <a:p>
            <a:r>
              <a:rPr lang="el-GR" i="1" dirty="0">
                <a:latin typeface="+mn-lt"/>
              </a:rPr>
              <a:t>Παράδειγμα Αρίθμησης</a:t>
            </a:r>
          </a:p>
          <a:p>
            <a:pPr marL="457200" indent="-457200">
              <a:buAutoNum type="arabicPeriod"/>
            </a:pPr>
            <a:r>
              <a:rPr lang="el-GR" dirty="0">
                <a:latin typeface="+mn-lt"/>
              </a:rPr>
              <a:t>Εισαγωγή</a:t>
            </a:r>
          </a:p>
          <a:p>
            <a:r>
              <a:rPr lang="en-US" dirty="0">
                <a:latin typeface="+mn-lt"/>
              </a:rPr>
              <a:t>       </a:t>
            </a:r>
            <a:r>
              <a:rPr lang="el-GR" i="1" dirty="0">
                <a:latin typeface="+mn-lt"/>
              </a:rPr>
              <a:t>Σε αυτό το κεφάλαιο (ενότητα), θα …</a:t>
            </a:r>
            <a:endParaRPr lang="en-US" i="1" dirty="0">
              <a:latin typeface="+mn-lt"/>
            </a:endParaRPr>
          </a:p>
          <a:p>
            <a:r>
              <a:rPr lang="el-GR" dirty="0">
                <a:latin typeface="+mn-lt"/>
              </a:rPr>
              <a:t>	1.1 Σκοπός αυτής της εργασίας</a:t>
            </a:r>
          </a:p>
          <a:p>
            <a:r>
              <a:rPr lang="el-GR" dirty="0">
                <a:latin typeface="+mn-lt"/>
              </a:rPr>
              <a:t>  	1.2 Δομή της εργασίας</a:t>
            </a:r>
          </a:p>
          <a:p>
            <a:endParaRPr lang="el-GR" dirty="0">
              <a:latin typeface="+mn-lt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A95B757-B027-6370-2AE5-4E243ACFB0AE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3600" dirty="0"/>
              <a:t>Δομή</a:t>
            </a:r>
            <a:br>
              <a:rPr lang="el-GR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26195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BC6751-18CB-4952-B386-5AD64D745E52}"/>
              </a:ext>
            </a:extLst>
          </p:cNvPr>
          <p:cNvSpPr txBox="1"/>
          <p:nvPr/>
        </p:nvSpPr>
        <p:spPr>
          <a:xfrm>
            <a:off x="628650" y="1600200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  <a:p>
            <a:r>
              <a:rPr lang="el-GR" dirty="0">
                <a:latin typeface="+mn-lt"/>
              </a:rPr>
              <a:t>Χωρίζουμε το κείμενο σε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παραγράφους</a:t>
            </a:r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Κάθε παράγραφος έχει μόνο </a:t>
            </a:r>
            <a:r>
              <a:rPr lang="el-GR" i="1" dirty="0">
                <a:latin typeface="+mn-lt"/>
              </a:rPr>
              <a:t>ένα θέμα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Μέσο μέγεθος παραγράφου 3-6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προτάσεις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Μικρές προτάσεις (1-3 γραμμές)</a:t>
            </a:r>
          </a:p>
          <a:p>
            <a:endParaRPr lang="el-GR" dirty="0">
              <a:latin typeface="+mn-lt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C010007-A856-2F9A-4D69-60700E130C9D}"/>
              </a:ext>
            </a:extLst>
          </p:cNvPr>
          <p:cNvSpPr txBox="1">
            <a:spLocks/>
          </p:cNvSpPr>
          <p:nvPr/>
        </p:nvSpPr>
        <p:spPr>
          <a:xfrm>
            <a:off x="628650" y="381000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3600" dirty="0"/>
              <a:t>Δομή</a:t>
            </a:r>
            <a:br>
              <a:rPr lang="el-GR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59614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937F71-5B8B-4BA2-9D75-08AF0B3C5F57}"/>
              </a:ext>
            </a:extLst>
          </p:cNvPr>
          <p:cNvSpPr txBox="1"/>
          <p:nvPr/>
        </p:nvSpPr>
        <p:spPr>
          <a:xfrm>
            <a:off x="457200" y="1524000"/>
            <a:ext cx="792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  <a:p>
            <a:endParaRPr lang="el-GR" dirty="0">
              <a:latin typeface="+mn-lt"/>
            </a:endParaRPr>
          </a:p>
          <a:p>
            <a:r>
              <a:rPr lang="el-GR" i="1" dirty="0">
                <a:latin typeface="+mn-lt"/>
              </a:rPr>
              <a:t>Όχι επανάληψη</a:t>
            </a:r>
            <a:r>
              <a:rPr lang="el-GR" dirty="0">
                <a:latin typeface="+mn-lt"/>
              </a:rPr>
              <a:t>: κάθε πρόταση θα πρέπει να λέει κάτι καινούργιο</a:t>
            </a:r>
          </a:p>
          <a:p>
            <a:endParaRPr lang="el-GR" dirty="0">
              <a:latin typeface="+mn-lt"/>
            </a:endParaRPr>
          </a:p>
          <a:p>
            <a:r>
              <a:rPr lang="el-GR" i="1" dirty="0">
                <a:latin typeface="+mn-lt"/>
              </a:rPr>
              <a:t>Συνάφεια</a:t>
            </a:r>
            <a:r>
              <a:rPr lang="el-GR" dirty="0">
                <a:latin typeface="+mn-lt"/>
              </a:rPr>
              <a:t>: το περιεχόμενο κάθε πρότασης θα πρέπει να έχει σχέση με το </a:t>
            </a:r>
            <a:r>
              <a:rPr lang="el-GR" i="1" dirty="0">
                <a:latin typeface="+mn-lt"/>
              </a:rPr>
              <a:t>θέμα</a:t>
            </a:r>
            <a:r>
              <a:rPr lang="el-GR" dirty="0">
                <a:latin typeface="+mn-lt"/>
              </a:rPr>
              <a:t> της παραγράφου</a:t>
            </a:r>
          </a:p>
          <a:p>
            <a:endParaRPr lang="el-GR" dirty="0">
              <a:latin typeface="+mn-lt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8A681C1-4D44-E5E1-7333-920E127AC481}"/>
              </a:ext>
            </a:extLst>
          </p:cNvPr>
          <p:cNvSpPr txBox="1">
            <a:spLocks/>
          </p:cNvSpPr>
          <p:nvPr/>
        </p:nvSpPr>
        <p:spPr>
          <a:xfrm>
            <a:off x="628650" y="381000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3600" dirty="0"/>
              <a:t>Δομή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32000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D83243-8ED9-442A-8AFD-CF94C0A6D927}"/>
              </a:ext>
            </a:extLst>
          </p:cNvPr>
          <p:cNvSpPr txBox="1"/>
          <p:nvPr/>
        </p:nvSpPr>
        <p:spPr>
          <a:xfrm>
            <a:off x="533400" y="1399968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rgbClr val="FF0000"/>
                </a:solidFill>
                <a:latin typeface="+mn-lt"/>
              </a:rPr>
              <a:t>Αριθμούμε </a:t>
            </a:r>
            <a:r>
              <a:rPr lang="el-GR" dirty="0">
                <a:latin typeface="+mn-lt"/>
              </a:rPr>
              <a:t>– η αρίθμηση μπορεί να είναι ενιαία σε όλη την αναφορά ή ανά κεφάλαιο (ενότητα) Πχ Σχήμα 1.1 είναι το 2</a:t>
            </a:r>
            <a:r>
              <a:rPr lang="el-GR" baseline="30000" dirty="0">
                <a:latin typeface="+mn-lt"/>
              </a:rPr>
              <a:t>ο</a:t>
            </a:r>
            <a:r>
              <a:rPr lang="el-GR" dirty="0">
                <a:latin typeface="+mn-lt"/>
              </a:rPr>
              <a:t> σχήμα στην Ενότητα 1</a:t>
            </a:r>
          </a:p>
          <a:p>
            <a:endParaRPr lang="el-GR" i="1" dirty="0">
              <a:solidFill>
                <a:srgbClr val="FF0000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rgbClr val="FF0000"/>
                </a:solidFill>
                <a:latin typeface="+mn-lt"/>
              </a:rPr>
              <a:t>Βάζουμε λεζάντα </a:t>
            </a:r>
            <a:r>
              <a:rPr lang="el-GR" dirty="0">
                <a:latin typeface="+mn-lt"/>
              </a:rPr>
              <a:t>σε όλα τα σχήματα/εικόνες και πίνακες</a:t>
            </a:r>
          </a:p>
          <a:p>
            <a:endParaRPr lang="el-GR" u="sng" dirty="0">
              <a:latin typeface="+mn-lt"/>
            </a:endParaRPr>
          </a:p>
          <a:p>
            <a:endParaRPr lang="el-GR" u="sng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Λεζάντα από πάνω για πίνακα, από κάτω για σχήμα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E00700B-13A7-8459-0182-2912B6764B84}"/>
              </a:ext>
            </a:extLst>
          </p:cNvPr>
          <p:cNvSpPr txBox="1">
            <a:spLocks/>
          </p:cNvSpPr>
          <p:nvPr/>
        </p:nvSpPr>
        <p:spPr>
          <a:xfrm>
            <a:off x="628650" y="381000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l-GR" sz="3600" dirty="0"/>
              <a:t>Σχήματα/Εικόνες/Πίνακες</a:t>
            </a:r>
            <a:endParaRPr lang="en-US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CF804B-57E7-B3FC-9165-02D77E0B3DA7}"/>
              </a:ext>
            </a:extLst>
          </p:cNvPr>
          <p:cNvSpPr txBox="1"/>
          <p:nvPr/>
        </p:nvSpPr>
        <p:spPr>
          <a:xfrm>
            <a:off x="1447800" y="5257800"/>
            <a:ext cx="5010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+mn-lt"/>
              </a:rPr>
              <a:t>Σχήμα 1: Κατανομή </a:t>
            </a:r>
            <a:r>
              <a:rPr lang="en-US" sz="1400" dirty="0">
                <a:latin typeface="+mn-lt"/>
              </a:rPr>
              <a:t>PageRank </a:t>
            </a:r>
            <a:r>
              <a:rPr lang="el-GR" sz="1400" dirty="0">
                <a:latin typeface="+mn-lt"/>
              </a:rPr>
              <a:t>στο </a:t>
            </a:r>
            <a:r>
              <a:rPr lang="en-US" sz="1400" dirty="0">
                <a:latin typeface="+mn-lt"/>
              </a:rPr>
              <a:t>blog dataset</a:t>
            </a:r>
            <a:r>
              <a:rPr lang="el-GR" sz="1400" dirty="0">
                <a:latin typeface="+mn-lt"/>
              </a:rPr>
              <a:t> με βάση την ιδεολογία</a:t>
            </a:r>
            <a:endParaRPr lang="en-US" sz="1400" dirty="0">
              <a:latin typeface="+mn-lt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E3C5639-19F7-44F4-9B52-7DEDF6EC7B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1761811"/>
              </p:ext>
            </p:extLst>
          </p:nvPr>
        </p:nvGraphicFramePr>
        <p:xfrm>
          <a:off x="2514600" y="3660836"/>
          <a:ext cx="2181725" cy="1534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crobat Document" r:id="rId3" imgW="2663696" imgH="1872943" progId="Acrobat.Document.DC">
                  <p:embed/>
                </p:oleObj>
              </mc:Choice>
              <mc:Fallback>
                <p:oleObj name="Acrobat Document" r:id="rId3" imgW="2663696" imgH="1872943" progId="Acrobat.Document.DC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8F7C176-4F89-4334-AACA-0A1B2D8275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4600" y="3660836"/>
                        <a:ext cx="2181725" cy="15342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5605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33227</TotalTime>
  <Words>1444</Words>
  <Application>Microsoft Office PowerPoint</Application>
  <PresentationFormat>Προβολή στην οθόνη (4:3)</PresentationFormat>
  <Paragraphs>254</Paragraphs>
  <Slides>28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9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39" baseType="lpstr">
      <vt:lpstr>Arial</vt:lpstr>
      <vt:lpstr>Calibri</vt:lpstr>
      <vt:lpstr>Calibri Light</vt:lpstr>
      <vt:lpstr>Didact Gothic</vt:lpstr>
      <vt:lpstr>Garamond</vt:lpstr>
      <vt:lpstr>Lucida Sans</vt:lpstr>
      <vt:lpstr>Tahoma</vt:lpstr>
      <vt:lpstr>Times New Roman</vt:lpstr>
      <vt:lpstr>Wingdings</vt:lpstr>
      <vt:lpstr>Office Theme</vt:lpstr>
      <vt:lpstr>Acrobat Document</vt:lpstr>
      <vt:lpstr>Παρουσίαση του PowerPoint</vt:lpstr>
      <vt:lpstr>Γενικά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Ειδικά για τις Διπλωματικές Εργασίες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Παρατηρήσεις, ερωτήσεις;  Τι άλλο θα θέλατε να μάθετε;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EVANGELIA PITOURA</cp:lastModifiedBy>
  <cp:revision>999</cp:revision>
  <cp:lastPrinted>2011-04-04T04:19:57Z</cp:lastPrinted>
  <dcterms:created xsi:type="dcterms:W3CDTF">2011-04-01T01:43:31Z</dcterms:created>
  <dcterms:modified xsi:type="dcterms:W3CDTF">2023-04-24T15:03:50Z</dcterms:modified>
</cp:coreProperties>
</file>